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4.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8.xml" ContentType="application/vnd.openxmlformats-officedocument.themeOverr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27" r:id="rId2"/>
    <p:sldId id="407" r:id="rId3"/>
    <p:sldId id="395" r:id="rId4"/>
    <p:sldId id="448" r:id="rId5"/>
    <p:sldId id="396" r:id="rId6"/>
    <p:sldId id="459" r:id="rId7"/>
    <p:sldId id="397" r:id="rId8"/>
    <p:sldId id="467" r:id="rId9"/>
    <p:sldId id="470" r:id="rId10"/>
    <p:sldId id="471" r:id="rId11"/>
    <p:sldId id="472" r:id="rId12"/>
    <p:sldId id="466" r:id="rId13"/>
    <p:sldId id="451" r:id="rId14"/>
    <p:sldId id="465" r:id="rId15"/>
    <p:sldId id="468" r:id="rId16"/>
    <p:sldId id="469" r:id="rId17"/>
  </p:sldIdLst>
  <p:sldSz cx="9144000" cy="5143500" type="screen16x9"/>
  <p:notesSz cx="6858000" cy="9144000"/>
  <p:custDataLst>
    <p:tags r:id="rId19"/>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xmlns="">
        <p15:guide id="1" orient="horz" pos="259"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6ABC"/>
    <a:srgbClr val="DE89B8"/>
    <a:srgbClr val="5C7FC8"/>
    <a:srgbClr val="4D7870"/>
    <a:srgbClr val="2B2B2B"/>
    <a:srgbClr val="C00000"/>
    <a:srgbClr val="B00303"/>
    <a:srgbClr val="0E7EB5"/>
    <a:srgbClr val="ADB5BF"/>
    <a:srgbClr val="324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4660"/>
  </p:normalViewPr>
  <p:slideViewPr>
    <p:cSldViewPr>
      <p:cViewPr varScale="1">
        <p:scale>
          <a:sx n="86" d="100"/>
          <a:sy n="86" d="100"/>
        </p:scale>
        <p:origin x="-836" y="48"/>
      </p:cViewPr>
      <p:guideLst>
        <p:guide orient="horz" pos="259"/>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2019/11/17</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137751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407131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1259208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63567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1074669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1074669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pPr/>
              <a:t>16</a:t>
            </a:fld>
            <a:endParaRPr lang="zh-CN" altLang="en-US"/>
          </a:p>
        </p:txBody>
      </p:sp>
    </p:spTree>
    <p:extLst>
      <p:ext uri="{BB962C8B-B14F-4D97-AF65-F5344CB8AC3E}">
        <p14:creationId xmlns:p14="http://schemas.microsoft.com/office/powerpoint/2010/main" val="3384288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transition spd="slow"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300140"/>
      </p:ext>
    </p:extLst>
  </p:cSld>
  <p:clrMapOvr>
    <a:masterClrMapping/>
  </p:clrMapOvr>
  <p:transition spd="slow" advTm="0">
    <p:fade/>
  </p:transition>
  <p:extLst>
    <p:ext uri="{DCECCB84-F9BA-43D5-87BE-67443E8EF086}">
      <p15:sldGuideLst xmlns:p15="http://schemas.microsoft.com/office/powerpoint/2012/main" xmlns="">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B95DF45C-3474-4E86-94E4-B4FF1828C470}"/>
              </a:ext>
            </a:extLst>
          </p:cNvPr>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Lst>
  <p:transition spd="slow" advTm="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5.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4.emf"/><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4.emf"/><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7.xml"/><Relationship Id="rId5" Type="http://schemas.openxmlformats.org/officeDocument/2006/relationships/image" Target="../media/image4.emf"/><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5436096" y="1131590"/>
            <a:ext cx="3884288" cy="4203700"/>
          </a:xfrm>
          <a:prstGeom prst="rect">
            <a:avLst/>
          </a:prstGeom>
        </p:spPr>
      </p:pic>
      <p:pic>
        <p:nvPicPr>
          <p:cNvPr id="3" name="图片 2"/>
          <p:cNvPicPr>
            <a:picLocks noChangeAspect="1"/>
          </p:cNvPicPr>
          <p:nvPr/>
        </p:nvPicPr>
        <p:blipFill>
          <a:blip r:embed="rId5"/>
          <a:stretch>
            <a:fillRect/>
          </a:stretch>
        </p:blipFill>
        <p:spPr>
          <a:xfrm>
            <a:off x="-108520" y="0"/>
            <a:ext cx="3706576" cy="3810000"/>
          </a:xfrm>
          <a:prstGeom prst="rect">
            <a:avLst/>
          </a:prstGeom>
        </p:spPr>
      </p:pic>
      <p:pic>
        <p:nvPicPr>
          <p:cNvPr id="4" name="图片 3"/>
          <p:cNvPicPr>
            <a:picLocks noChangeAspect="1"/>
          </p:cNvPicPr>
          <p:nvPr/>
        </p:nvPicPr>
        <p:blipFill>
          <a:blip r:embed="rId6"/>
          <a:stretch>
            <a:fillRect/>
          </a:stretch>
        </p:blipFill>
        <p:spPr>
          <a:xfrm>
            <a:off x="-468560" y="4314203"/>
            <a:ext cx="1666345" cy="1028677"/>
          </a:xfrm>
          <a:prstGeom prst="rect">
            <a:avLst/>
          </a:prstGeom>
        </p:spPr>
      </p:pic>
      <p:pic>
        <p:nvPicPr>
          <p:cNvPr id="6" name="图片 5"/>
          <p:cNvPicPr>
            <a:picLocks noChangeAspect="1"/>
          </p:cNvPicPr>
          <p:nvPr/>
        </p:nvPicPr>
        <p:blipFill>
          <a:blip r:embed="rId7"/>
          <a:stretch>
            <a:fillRect/>
          </a:stretch>
        </p:blipFill>
        <p:spPr>
          <a:xfrm>
            <a:off x="7345099" y="-221079"/>
            <a:ext cx="1827476" cy="1105784"/>
          </a:xfrm>
          <a:prstGeom prst="rect">
            <a:avLst/>
          </a:prstGeom>
        </p:spPr>
      </p:pic>
      <p:sp>
        <p:nvSpPr>
          <p:cNvPr id="13" name="TextBox 7">
            <a:extLst>
              <a:ext uri="{FF2B5EF4-FFF2-40B4-BE49-F238E27FC236}">
                <a16:creationId xmlns:a16="http://schemas.microsoft.com/office/drawing/2014/main" xmlns="" id="{F6EB67AF-726D-40B6-BB29-CEA468E3B97A}"/>
              </a:ext>
            </a:extLst>
          </p:cNvPr>
          <p:cNvSpPr>
            <a:spLocks noChangeArrowheads="1"/>
          </p:cNvSpPr>
          <p:nvPr/>
        </p:nvSpPr>
        <p:spPr bwMode="auto">
          <a:xfrm>
            <a:off x="2267744" y="1635646"/>
            <a:ext cx="5622719"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000" b="1" dirty="0">
                <a:solidFill>
                  <a:srgbClr val="5C7FC8"/>
                </a:solidFill>
                <a:latin typeface="+mn-ea"/>
                <a:ea typeface="+mn-ea"/>
                <a:cs typeface="+mn-ea"/>
                <a:sym typeface="+mn-lt"/>
              </a:rPr>
              <a:t>交通调查与分析</a:t>
            </a:r>
            <a:r>
              <a:rPr lang="en-US" altLang="zh-CN" sz="4000" b="1" dirty="0">
                <a:solidFill>
                  <a:srgbClr val="5C7FC8"/>
                </a:solidFill>
                <a:latin typeface="+mn-ea"/>
                <a:ea typeface="+mn-ea"/>
                <a:cs typeface="+mn-ea"/>
                <a:sym typeface="+mn-lt"/>
              </a:rPr>
              <a:t>-</a:t>
            </a:r>
            <a:r>
              <a:rPr lang="zh-CN" altLang="en-US" sz="4000" b="1" dirty="0">
                <a:solidFill>
                  <a:srgbClr val="5C7FC8"/>
                </a:solidFill>
                <a:latin typeface="+mn-ea"/>
                <a:ea typeface="+mn-ea"/>
                <a:cs typeface="+mn-ea"/>
                <a:sym typeface="+mn-lt"/>
              </a:rPr>
              <a:t>排队长度组策划展示</a:t>
            </a:r>
          </a:p>
        </p:txBody>
      </p:sp>
      <p:sp>
        <p:nvSpPr>
          <p:cNvPr id="17" name="TextBox 7">
            <a:extLst>
              <a:ext uri="{FF2B5EF4-FFF2-40B4-BE49-F238E27FC236}">
                <a16:creationId xmlns:a16="http://schemas.microsoft.com/office/drawing/2014/main" xmlns="" id="{3C56E54E-B744-42A0-A510-712309CC54D8}"/>
              </a:ext>
            </a:extLst>
          </p:cNvPr>
          <p:cNvSpPr>
            <a:spLocks noChangeArrowheads="1"/>
          </p:cNvSpPr>
          <p:nvPr/>
        </p:nvSpPr>
        <p:spPr bwMode="auto">
          <a:xfrm>
            <a:off x="6012160" y="3110329"/>
            <a:ext cx="1467058"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fontAlgn="auto">
              <a:spcBef>
                <a:spcPts val="0"/>
              </a:spcBef>
              <a:spcAft>
                <a:spcPts val="0"/>
              </a:spcAft>
              <a:defRPr/>
            </a:pPr>
            <a:r>
              <a:rPr lang="zh-CN" altLang="en-US" sz="1600" dirty="0">
                <a:latin typeface="Agency FB" panose="020B0503020202020204" pitchFamily="34" charset="0"/>
                <a:ea typeface="微软雅黑"/>
              </a:rPr>
              <a:t>汇报人</a:t>
            </a:r>
            <a:r>
              <a:rPr lang="zh-CN" altLang="en-US" sz="1600" dirty="0" smtClean="0">
                <a:latin typeface="Agency FB" panose="020B0503020202020204" pitchFamily="34" charset="0"/>
                <a:ea typeface="微软雅黑"/>
              </a:rPr>
              <a:t>：彭显为</a:t>
            </a:r>
            <a:endParaRPr lang="zh-CN" altLang="en-US" sz="1600" dirty="0">
              <a:latin typeface="Agency FB" panose="020B0503020202020204" pitchFamily="34" charset="0"/>
              <a:ea typeface="微软雅黑"/>
            </a:endParaRPr>
          </a:p>
        </p:txBody>
      </p:sp>
    </p:spTree>
    <p:extLst>
      <p:ext uri="{BB962C8B-B14F-4D97-AF65-F5344CB8AC3E}">
        <p14:creationId xmlns:p14="http://schemas.microsoft.com/office/powerpoint/2010/main" val="283118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375" autoRev="1" fill="hold">
                                          <p:stCondLst>
                                            <p:cond delay="0"/>
                                          </p:stCondLst>
                                        </p:cTn>
                                        <p:tgtEl>
                                          <p:spTgt spid="13"/>
                                        </p:tgtEl>
                                        <p:attrNameLst>
                                          <p:attrName>ppt_w</p:attrName>
                                        </p:attrNameLst>
                                      </p:cBhvr>
                                    </p:anim>
                                    <p:anim by="(#ppt_w*0.50)" calcmode="lin" valueType="num">
                                      <p:cBhvr>
                                        <p:cTn id="27" dur="375" decel="50000" autoRev="1" fill="hold">
                                          <p:stCondLst>
                                            <p:cond delay="0"/>
                                          </p:stCondLst>
                                        </p:cTn>
                                        <p:tgtEl>
                                          <p:spTgt spid="13"/>
                                        </p:tgtEl>
                                        <p:attrNameLst>
                                          <p:attrName>ppt_x</p:attrName>
                                        </p:attrNameLst>
                                      </p:cBhvr>
                                    </p:anim>
                                    <p:anim from="(-#ppt_h/2)" to="(#ppt_y)" calcmode="lin" valueType="num">
                                      <p:cBhvr>
                                        <p:cTn id="28" dur="750" fill="hold">
                                          <p:stCondLst>
                                            <p:cond delay="0"/>
                                          </p:stCondLst>
                                        </p:cTn>
                                        <p:tgtEl>
                                          <p:spTgt spid="13"/>
                                        </p:tgtEl>
                                        <p:attrNameLst>
                                          <p:attrName>ppt_y</p:attrName>
                                        </p:attrNameLst>
                                      </p:cBhvr>
                                    </p:anim>
                                    <p:animRot by="21600000">
                                      <p:cBhvr>
                                        <p:cTn id="29" dur="750" fill="hold">
                                          <p:stCondLst>
                                            <p:cond delay="0"/>
                                          </p:stCondLst>
                                        </p:cTn>
                                        <p:tgtEl>
                                          <p:spTgt spid="13"/>
                                        </p:tgtEl>
                                        <p:attrNameLst>
                                          <p:attrName>r</p:attrName>
                                        </p:attrNameLst>
                                      </p:cBhvr>
                                    </p:animRot>
                                  </p:childTnLst>
                                </p:cTn>
                              </p:par>
                            </p:childTnLst>
                          </p:cTn>
                        </p:par>
                        <p:par>
                          <p:cTn id="30" fill="hold">
                            <p:stCondLst>
                              <p:cond delay="2950"/>
                            </p:stCondLst>
                            <p:childTnLst>
                              <p:par>
                                <p:cTn id="31" presetID="36" presetClass="emph" presetSubtype="0" fill="hold" grpId="1" nodeType="afterEffect">
                                  <p:stCondLst>
                                    <p:cond delay="0"/>
                                  </p:stCondLst>
                                  <p:iterate type="lt">
                                    <p:tmPct val="10000"/>
                                  </p:iterate>
                                  <p:childTnLst>
                                    <p:animScale>
                                      <p:cBhvr>
                                        <p:cTn id="32" dur="250" autoRev="1" fill="hold">
                                          <p:stCondLst>
                                            <p:cond delay="0"/>
                                          </p:stCondLst>
                                        </p:cTn>
                                        <p:tgtEl>
                                          <p:spTgt spid="13"/>
                                        </p:tgtEl>
                                      </p:cBhvr>
                                      <p:to x="80000" y="100000"/>
                                    </p:animScale>
                                    <p:anim by="(#ppt_w*0.10)" calcmode="lin" valueType="num">
                                      <p:cBhvr>
                                        <p:cTn id="33" dur="250" autoRev="1" fill="hold">
                                          <p:stCondLst>
                                            <p:cond delay="0"/>
                                          </p:stCondLst>
                                        </p:cTn>
                                        <p:tgtEl>
                                          <p:spTgt spid="13"/>
                                        </p:tgtEl>
                                        <p:attrNameLst>
                                          <p:attrName>ppt_x</p:attrName>
                                        </p:attrNameLst>
                                      </p:cBhvr>
                                    </p:anim>
                                    <p:anim by="(-#ppt_w*0.10)" calcmode="lin" valueType="num">
                                      <p:cBhvr>
                                        <p:cTn id="34" dur="250" autoRev="1" fill="hold">
                                          <p:stCondLst>
                                            <p:cond delay="0"/>
                                          </p:stCondLst>
                                        </p:cTn>
                                        <p:tgtEl>
                                          <p:spTgt spid="13"/>
                                        </p:tgtEl>
                                        <p:attrNameLst>
                                          <p:attrName>ppt_y</p:attrName>
                                        </p:attrNameLst>
                                      </p:cBhvr>
                                    </p:anim>
                                    <p:animRot by="-480000">
                                      <p:cBhvr>
                                        <p:cTn id="35" dur="250" autoRev="1" fill="hold">
                                          <p:stCondLst>
                                            <p:cond delay="0"/>
                                          </p:stCondLst>
                                        </p:cTn>
                                        <p:tgtEl>
                                          <p:spTgt spid="13"/>
                                        </p:tgtEl>
                                        <p:attrNameLst>
                                          <p:attrName>r</p:attrName>
                                        </p:attrNameLst>
                                      </p:cBhvr>
                                    </p:animRot>
                                  </p:childTnLst>
                                </p:cTn>
                              </p:par>
                            </p:childTnLst>
                          </p:cTn>
                        </p:par>
                        <p:par>
                          <p:cTn id="36" fill="hold">
                            <p:stCondLst>
                              <p:cond delay="4250"/>
                            </p:stCondLst>
                            <p:childTnLst>
                              <p:par>
                                <p:cTn id="37" presetID="14" presetClass="entr" presetSubtype="1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randombar(horizontal)">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a:blip r:embed="rId4"/>
          <a:stretch>
            <a:fillRect/>
          </a:stretch>
        </p:blipFill>
        <p:spPr>
          <a:xfrm>
            <a:off x="5580112" y="1217342"/>
            <a:ext cx="3884288" cy="4203700"/>
          </a:xfrm>
          <a:prstGeom prst="rect">
            <a:avLst/>
          </a:prstGeom>
        </p:spPr>
      </p:pic>
      <p:grpSp>
        <p:nvGrpSpPr>
          <p:cNvPr id="48" name="组合 47"/>
          <p:cNvGrpSpPr/>
          <p:nvPr/>
        </p:nvGrpSpPr>
        <p:grpSpPr>
          <a:xfrm>
            <a:off x="4441022" y="860100"/>
            <a:ext cx="3189389" cy="317893"/>
            <a:chOff x="1101988" y="1356615"/>
            <a:chExt cx="3205921" cy="460104"/>
          </a:xfrm>
        </p:grpSpPr>
        <p:grpSp>
          <p:nvGrpSpPr>
            <p:cNvPr id="12" name="Group 48"/>
            <p:cNvGrpSpPr/>
            <p:nvPr/>
          </p:nvGrpSpPr>
          <p:grpSpPr>
            <a:xfrm>
              <a:off x="1101988" y="1356615"/>
              <a:ext cx="460104" cy="460104"/>
              <a:chOff x="4806255" y="1988840"/>
              <a:chExt cx="613472" cy="613472"/>
            </a:xfrm>
          </p:grpSpPr>
          <p:sp>
            <p:nvSpPr>
              <p:cNvPr id="25" name="Oval 25"/>
              <p:cNvSpPr/>
              <p:nvPr/>
            </p:nvSpPr>
            <p:spPr>
              <a:xfrm>
                <a:off x="4806255" y="1988840"/>
                <a:ext cx="613472" cy="613472"/>
              </a:xfrm>
              <a:prstGeom prst="parallelogram">
                <a:avLst/>
              </a:prstGeom>
              <a:solidFill>
                <a:schemeClr val="accent1">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6" name="Group 26"/>
              <p:cNvGrpSpPr>
                <a:grpSpLocks/>
              </p:cNvGrpSpPr>
              <p:nvPr/>
            </p:nvGrpSpPr>
            <p:grpSpPr bwMode="auto">
              <a:xfrm>
                <a:off x="4998751" y="2166682"/>
                <a:ext cx="228478" cy="223844"/>
                <a:chOff x="0" y="0"/>
                <a:chExt cx="581" cy="573"/>
              </a:xfrm>
              <a:solidFill>
                <a:schemeClr val="bg1"/>
              </a:solidFill>
            </p:grpSpPr>
            <p:sp>
              <p:nvSpPr>
                <p:cNvPr id="27" name="Freeform: Shape 27"/>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28" name="Freeform: Shape 28"/>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29" name="Freeform: Shape 29"/>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0" name="Freeform: Shape 30"/>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1" name="Freeform: Shape 31"/>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2" name="Freeform: Shape 32"/>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3" name="Freeform: Shape 33"/>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4" name="Freeform: Shape 34"/>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sp>
          <p:nvSpPr>
            <p:cNvPr id="23" name="TextBox 35"/>
            <p:cNvSpPr txBox="1"/>
            <p:nvPr/>
          </p:nvSpPr>
          <p:spPr>
            <a:xfrm>
              <a:off x="1678050" y="1559341"/>
              <a:ext cx="2629859" cy="152542"/>
            </a:xfrm>
            <a:prstGeom prst="rect">
              <a:avLst/>
            </a:prstGeom>
            <a:noFill/>
          </p:spPr>
          <p:txBody>
            <a:bodyPr wrap="none" lIns="0" tIns="0" rIns="0" bIns="0" anchor="ctr" anchorCtr="0">
              <a:noAutofit/>
            </a:bodyPr>
            <a:lstStyle/>
            <a:p>
              <a:r>
                <a:rPr lang="zh-CN" altLang="en-US" b="1" dirty="0">
                  <a:solidFill>
                    <a:schemeClr val="accent1"/>
                  </a:solidFill>
                  <a:latin typeface="+mn-lt"/>
                  <a:ea typeface="+mn-ea"/>
                  <a:cs typeface="+mn-ea"/>
                  <a:sym typeface="+mn-lt"/>
                </a:rPr>
                <a:t>调查背景</a:t>
              </a:r>
            </a:p>
          </p:txBody>
        </p:sp>
      </p:grpSp>
      <p:grpSp>
        <p:nvGrpSpPr>
          <p:cNvPr id="49" name="组合 48"/>
          <p:cNvGrpSpPr/>
          <p:nvPr/>
        </p:nvGrpSpPr>
        <p:grpSpPr>
          <a:xfrm>
            <a:off x="4441022" y="1472372"/>
            <a:ext cx="3223650" cy="317893"/>
            <a:chOff x="1101987" y="2101649"/>
            <a:chExt cx="3240360" cy="460104"/>
          </a:xfrm>
        </p:grpSpPr>
        <p:grpSp>
          <p:nvGrpSpPr>
            <p:cNvPr id="9" name="Group 49"/>
            <p:cNvGrpSpPr/>
            <p:nvPr/>
          </p:nvGrpSpPr>
          <p:grpSpPr>
            <a:xfrm>
              <a:off x="1101987" y="2101649"/>
              <a:ext cx="460104" cy="460104"/>
              <a:chOff x="4806253" y="2982218"/>
              <a:chExt cx="613472" cy="613472"/>
            </a:xfrm>
          </p:grpSpPr>
          <p:sp>
            <p:nvSpPr>
              <p:cNvPr id="44" name="Oval 8"/>
              <p:cNvSpPr/>
              <p:nvPr/>
            </p:nvSpPr>
            <p:spPr>
              <a:xfrm>
                <a:off x="4806253" y="2982218"/>
                <a:ext cx="613472" cy="613472"/>
              </a:xfrm>
              <a:prstGeom prst="parallelogram">
                <a:avLst/>
              </a:prstGeom>
              <a:solidFill>
                <a:schemeClr val="accent2">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5" name="Freeform: Shape 9"/>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a:latin typeface="+mn-lt"/>
                  <a:ea typeface="+mn-ea"/>
                  <a:cs typeface="+mn-ea"/>
                  <a:sym typeface="+mn-lt"/>
                </a:endParaRPr>
              </a:p>
            </p:txBody>
          </p:sp>
        </p:grpSp>
        <p:sp>
          <p:nvSpPr>
            <p:cNvPr id="21" name="TextBox 40"/>
            <p:cNvSpPr txBox="1"/>
            <p:nvPr/>
          </p:nvSpPr>
          <p:spPr>
            <a:xfrm>
              <a:off x="1712487" y="2218674"/>
              <a:ext cx="2629860" cy="152542"/>
            </a:xfrm>
            <a:prstGeom prst="rect">
              <a:avLst/>
            </a:prstGeom>
            <a:noFill/>
          </p:spPr>
          <p:txBody>
            <a:bodyPr wrap="none" lIns="0" tIns="0" rIns="0" bIns="0" anchor="ctr" anchorCtr="0">
              <a:noAutofit/>
            </a:bodyPr>
            <a:lstStyle/>
            <a:p>
              <a:r>
                <a:rPr lang="zh-CN" altLang="en-US" b="1" dirty="0">
                  <a:solidFill>
                    <a:schemeClr val="accent2"/>
                  </a:solidFill>
                  <a:latin typeface="+mn-lt"/>
                  <a:ea typeface="+mn-ea"/>
                  <a:cs typeface="+mn-ea"/>
                  <a:sym typeface="+mn-lt"/>
                </a:rPr>
                <a:t>调查时间、地点、小组成员</a:t>
              </a:r>
            </a:p>
          </p:txBody>
        </p:sp>
      </p:grpSp>
      <p:grpSp>
        <p:nvGrpSpPr>
          <p:cNvPr id="50" name="组合 49"/>
          <p:cNvGrpSpPr/>
          <p:nvPr/>
        </p:nvGrpSpPr>
        <p:grpSpPr>
          <a:xfrm>
            <a:off x="4441022" y="2084644"/>
            <a:ext cx="3180157" cy="317893"/>
            <a:chOff x="1101987" y="2846682"/>
            <a:chExt cx="3196642" cy="460104"/>
          </a:xfrm>
        </p:grpSpPr>
        <p:grpSp>
          <p:nvGrpSpPr>
            <p:cNvPr id="10" name="Group 50"/>
            <p:cNvGrpSpPr/>
            <p:nvPr/>
          </p:nvGrpSpPr>
          <p:grpSpPr>
            <a:xfrm>
              <a:off x="1101987" y="2846682"/>
              <a:ext cx="460104" cy="460104"/>
              <a:chOff x="4806253" y="3975596"/>
              <a:chExt cx="613472" cy="613472"/>
            </a:xfrm>
          </p:grpSpPr>
          <p:sp>
            <p:nvSpPr>
              <p:cNvPr id="42" name="Oval 11"/>
              <p:cNvSpPr/>
              <p:nvPr/>
            </p:nvSpPr>
            <p:spPr>
              <a:xfrm>
                <a:off x="4806253" y="3975596"/>
                <a:ext cx="613472" cy="613472"/>
              </a:xfrm>
              <a:prstGeom prst="parallelogram">
                <a:avLst/>
              </a:prstGeom>
              <a:solidFill>
                <a:schemeClr val="accent3">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3" name="Freeform: Shape 12"/>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a:latin typeface="+mn-lt"/>
                  <a:ea typeface="+mn-ea"/>
                  <a:cs typeface="+mn-ea"/>
                  <a:sym typeface="+mn-lt"/>
                </a:endParaRPr>
              </a:p>
            </p:txBody>
          </p:sp>
        </p:grpSp>
        <p:sp>
          <p:nvSpPr>
            <p:cNvPr id="19" name="TextBox 43"/>
            <p:cNvSpPr txBox="1"/>
            <p:nvPr/>
          </p:nvSpPr>
          <p:spPr>
            <a:xfrm>
              <a:off x="1668770" y="2989923"/>
              <a:ext cx="2629859" cy="152542"/>
            </a:xfrm>
            <a:prstGeom prst="rect">
              <a:avLst/>
            </a:prstGeom>
            <a:noFill/>
          </p:spPr>
          <p:txBody>
            <a:bodyPr wrap="none" lIns="0" tIns="0" rIns="0" bIns="0" anchor="ctr" anchorCtr="0">
              <a:noAutofit/>
            </a:bodyPr>
            <a:lstStyle/>
            <a:p>
              <a:r>
                <a:rPr lang="zh-CN" altLang="en-US" b="1" dirty="0">
                  <a:solidFill>
                    <a:schemeClr val="accent3">
                      <a:lumMod val="100000"/>
                    </a:schemeClr>
                  </a:solidFill>
                  <a:latin typeface="+mn-lt"/>
                  <a:ea typeface="+mn-ea"/>
                  <a:cs typeface="+mn-ea"/>
                  <a:sym typeface="+mn-lt"/>
                </a:rPr>
                <a:t>调查方法</a:t>
              </a:r>
            </a:p>
          </p:txBody>
        </p:sp>
      </p:grpSp>
      <p:grpSp>
        <p:nvGrpSpPr>
          <p:cNvPr id="51" name="组合 50"/>
          <p:cNvGrpSpPr/>
          <p:nvPr/>
        </p:nvGrpSpPr>
        <p:grpSpPr>
          <a:xfrm>
            <a:off x="4441022" y="2696916"/>
            <a:ext cx="3196642" cy="317893"/>
            <a:chOff x="1101987" y="3591716"/>
            <a:chExt cx="3213212" cy="460104"/>
          </a:xfrm>
        </p:grpSpPr>
        <p:grpSp>
          <p:nvGrpSpPr>
            <p:cNvPr id="11" name="Group 51"/>
            <p:cNvGrpSpPr/>
            <p:nvPr/>
          </p:nvGrpSpPr>
          <p:grpSpPr>
            <a:xfrm>
              <a:off x="1101987" y="3591716"/>
              <a:ext cx="460104" cy="460104"/>
              <a:chOff x="4806253" y="4968974"/>
              <a:chExt cx="613472" cy="613472"/>
            </a:xfrm>
          </p:grpSpPr>
          <p:sp>
            <p:nvSpPr>
              <p:cNvPr id="35" name="Oval 17"/>
              <p:cNvSpPr/>
              <p:nvPr/>
            </p:nvSpPr>
            <p:spPr>
              <a:xfrm>
                <a:off x="4806253" y="4968974"/>
                <a:ext cx="613472" cy="613472"/>
              </a:xfrm>
              <a:prstGeom prst="parallelogram">
                <a:avLst/>
              </a:prstGeom>
              <a:solidFill>
                <a:schemeClr val="accent4">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36" name="Group 18"/>
              <p:cNvGrpSpPr>
                <a:grpSpLocks/>
              </p:cNvGrpSpPr>
              <p:nvPr/>
            </p:nvGrpSpPr>
            <p:grpSpPr bwMode="auto">
              <a:xfrm>
                <a:off x="4999337" y="5167444"/>
                <a:ext cx="225387" cy="225387"/>
                <a:chOff x="0" y="0"/>
                <a:chExt cx="577" cy="574"/>
              </a:xfrm>
              <a:solidFill>
                <a:schemeClr val="bg1"/>
              </a:solidFill>
            </p:grpSpPr>
            <p:sp>
              <p:nvSpPr>
                <p:cNvPr id="37" name="Freeform: Shape 19"/>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8" name="Freeform: Shape 20"/>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9" name="Freeform: Shape 21"/>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40" name="Freeform: Shape 22"/>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41" name="Freeform: Shape 23"/>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sp>
          <p:nvSpPr>
            <p:cNvPr id="17" name="TextBox 46"/>
            <p:cNvSpPr txBox="1"/>
            <p:nvPr/>
          </p:nvSpPr>
          <p:spPr>
            <a:xfrm>
              <a:off x="1685340" y="3757067"/>
              <a:ext cx="2629859" cy="152542"/>
            </a:xfrm>
            <a:prstGeom prst="rect">
              <a:avLst/>
            </a:prstGeom>
            <a:noFill/>
          </p:spPr>
          <p:txBody>
            <a:bodyPr wrap="none" lIns="0" tIns="0" rIns="0" bIns="0" anchor="ctr" anchorCtr="0">
              <a:noAutofit/>
            </a:bodyPr>
            <a:lstStyle/>
            <a:p>
              <a:r>
                <a:rPr lang="zh-CN" altLang="en-US" b="1" dirty="0">
                  <a:solidFill>
                    <a:schemeClr val="accent4">
                      <a:lumMod val="100000"/>
                    </a:schemeClr>
                  </a:solidFill>
                  <a:latin typeface="+mn-lt"/>
                  <a:ea typeface="+mn-ea"/>
                  <a:cs typeface="+mn-ea"/>
                  <a:sym typeface="+mn-lt"/>
                </a:rPr>
                <a:t>预期成果</a:t>
              </a:r>
            </a:p>
          </p:txBody>
        </p:sp>
      </p:grpSp>
      <p:sp>
        <p:nvSpPr>
          <p:cNvPr id="55" name="矩形 54"/>
          <p:cNvSpPr/>
          <p:nvPr/>
        </p:nvSpPr>
        <p:spPr>
          <a:xfrm>
            <a:off x="1345831" y="1639466"/>
            <a:ext cx="1613212" cy="923332"/>
          </a:xfrm>
          <a:prstGeom prst="rect">
            <a:avLst/>
          </a:prstGeom>
          <a:noFill/>
        </p:spPr>
        <p:txBody>
          <a:bodyPr wrap="square">
            <a:normAutofit fontScale="92500"/>
          </a:bodyPr>
          <a:lstStyle/>
          <a:p>
            <a:pPr algn="r"/>
            <a:r>
              <a:rPr lang="zh-CN" altLang="en-US" sz="5400" b="1" spc="300" dirty="0">
                <a:solidFill>
                  <a:schemeClr val="tx1">
                    <a:lumMod val="85000"/>
                    <a:lumOff val="15000"/>
                  </a:schemeClr>
                </a:solidFill>
                <a:latin typeface="+mn-lt"/>
                <a:ea typeface="+mn-ea"/>
                <a:cs typeface="+mn-ea"/>
                <a:sym typeface="+mn-lt"/>
              </a:rPr>
              <a:t>目录</a:t>
            </a:r>
          </a:p>
        </p:txBody>
      </p:sp>
      <p:sp>
        <p:nvSpPr>
          <p:cNvPr id="56" name="矩形 55"/>
          <p:cNvSpPr/>
          <p:nvPr/>
        </p:nvSpPr>
        <p:spPr>
          <a:xfrm>
            <a:off x="2967993" y="2149546"/>
            <a:ext cx="1177249" cy="277000"/>
          </a:xfrm>
          <a:prstGeom prst="rect">
            <a:avLst/>
          </a:prstGeom>
        </p:spPr>
        <p:txBody>
          <a:bodyPr wrap="none">
            <a:normAutofit fontScale="85000" lnSpcReduction="20000"/>
          </a:bodyPr>
          <a:lstStyle/>
          <a:p>
            <a:pPr algn="r"/>
            <a:r>
              <a:rPr lang="en-US" altLang="zh-CN" b="1" spc="300" dirty="0">
                <a:solidFill>
                  <a:schemeClr val="tx1">
                    <a:lumMod val="85000"/>
                    <a:lumOff val="15000"/>
                  </a:schemeClr>
                </a:solidFill>
                <a:latin typeface="+mn-lt"/>
                <a:ea typeface="+mn-ea"/>
                <a:cs typeface="+mn-ea"/>
                <a:sym typeface="+mn-lt"/>
              </a:rPr>
              <a:t>CONTENT</a:t>
            </a:r>
          </a:p>
        </p:txBody>
      </p:sp>
      <p:pic>
        <p:nvPicPr>
          <p:cNvPr id="58" name="图片 57"/>
          <p:cNvPicPr>
            <a:picLocks noChangeAspect="1"/>
          </p:cNvPicPr>
          <p:nvPr/>
        </p:nvPicPr>
        <p:blipFill>
          <a:blip r:embed="rId5"/>
          <a:stretch>
            <a:fillRect/>
          </a:stretch>
        </p:blipFill>
        <p:spPr>
          <a:xfrm>
            <a:off x="228926" y="1989552"/>
            <a:ext cx="2622904" cy="1619185"/>
          </a:xfrm>
          <a:prstGeom prst="rect">
            <a:avLst/>
          </a:prstGeom>
        </p:spPr>
      </p:pic>
      <p:grpSp>
        <p:nvGrpSpPr>
          <p:cNvPr id="47" name="组合 46"/>
          <p:cNvGrpSpPr/>
          <p:nvPr/>
        </p:nvGrpSpPr>
        <p:grpSpPr>
          <a:xfrm>
            <a:off x="4441022" y="3309189"/>
            <a:ext cx="3189389" cy="317893"/>
            <a:chOff x="1101988" y="1356615"/>
            <a:chExt cx="3205921" cy="460104"/>
          </a:xfrm>
        </p:grpSpPr>
        <p:grpSp>
          <p:nvGrpSpPr>
            <p:cNvPr id="52" name="Group 48"/>
            <p:cNvGrpSpPr/>
            <p:nvPr/>
          </p:nvGrpSpPr>
          <p:grpSpPr>
            <a:xfrm>
              <a:off x="1101988" y="1356615"/>
              <a:ext cx="460104" cy="460104"/>
              <a:chOff x="4806255" y="1988840"/>
              <a:chExt cx="613472" cy="613472"/>
            </a:xfrm>
          </p:grpSpPr>
          <p:sp>
            <p:nvSpPr>
              <p:cNvPr id="54" name="Oval 25"/>
              <p:cNvSpPr/>
              <p:nvPr/>
            </p:nvSpPr>
            <p:spPr>
              <a:xfrm>
                <a:off x="4806255" y="1988840"/>
                <a:ext cx="613472" cy="613472"/>
              </a:xfrm>
              <a:prstGeom prst="parallelogram">
                <a:avLst/>
              </a:prstGeom>
              <a:solidFill>
                <a:schemeClr val="accent1">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57" name="Group 26"/>
              <p:cNvGrpSpPr>
                <a:grpSpLocks/>
              </p:cNvGrpSpPr>
              <p:nvPr/>
            </p:nvGrpSpPr>
            <p:grpSpPr bwMode="auto">
              <a:xfrm>
                <a:off x="4998751" y="2166682"/>
                <a:ext cx="228478" cy="223844"/>
                <a:chOff x="0" y="0"/>
                <a:chExt cx="581" cy="573"/>
              </a:xfrm>
              <a:solidFill>
                <a:schemeClr val="bg1"/>
              </a:solidFill>
            </p:grpSpPr>
            <p:sp>
              <p:nvSpPr>
                <p:cNvPr id="59" name="Freeform: Shape 27"/>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1" name="Freeform: Shape 28"/>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2" name="Freeform: Shape 29"/>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3" name="Freeform: Shape 30"/>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4" name="Freeform: Shape 31"/>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5" name="Freeform: Shape 32"/>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6" name="Freeform: Shape 33"/>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67" name="Freeform: Shape 34"/>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sp>
          <p:nvSpPr>
            <p:cNvPr id="53" name="TextBox 35"/>
            <p:cNvSpPr txBox="1"/>
            <p:nvPr/>
          </p:nvSpPr>
          <p:spPr>
            <a:xfrm>
              <a:off x="1678050" y="1559341"/>
              <a:ext cx="2629859" cy="152542"/>
            </a:xfrm>
            <a:prstGeom prst="rect">
              <a:avLst/>
            </a:prstGeom>
            <a:noFill/>
          </p:spPr>
          <p:txBody>
            <a:bodyPr wrap="none" lIns="0" tIns="0" rIns="0" bIns="0" anchor="ctr" anchorCtr="0">
              <a:noAutofit/>
            </a:bodyPr>
            <a:lstStyle/>
            <a:p>
              <a:r>
                <a:rPr lang="zh-CN" altLang="en-US" b="1" dirty="0">
                  <a:solidFill>
                    <a:schemeClr val="accent1"/>
                  </a:solidFill>
                  <a:latin typeface="+mn-lt"/>
                  <a:ea typeface="+mn-ea"/>
                  <a:cs typeface="+mn-ea"/>
                  <a:sym typeface="+mn-lt"/>
                </a:rPr>
                <a:t>注意事项</a:t>
              </a:r>
            </a:p>
          </p:txBody>
        </p:sp>
      </p:grpSp>
    </p:spTree>
    <p:extLst>
      <p:ext uri="{BB962C8B-B14F-4D97-AF65-F5344CB8AC3E}">
        <p14:creationId xmlns:p14="http://schemas.microsoft.com/office/powerpoint/2010/main" val="24544589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anim calcmode="lin" valueType="num">
                                      <p:cBhvr>
                                        <p:cTn id="8" dur="500" fill="hold"/>
                                        <p:tgtEl>
                                          <p:spTgt spid="60"/>
                                        </p:tgtEl>
                                        <p:attrNameLst>
                                          <p:attrName>ppt_x</p:attrName>
                                        </p:attrNameLst>
                                      </p:cBhvr>
                                      <p:tavLst>
                                        <p:tav tm="0">
                                          <p:val>
                                            <p:strVal val="#ppt_x"/>
                                          </p:val>
                                        </p:tav>
                                        <p:tav tm="100000">
                                          <p:val>
                                            <p:strVal val="#ppt_x"/>
                                          </p:val>
                                        </p:tav>
                                      </p:tavLst>
                                    </p:anim>
                                    <p:anim calcmode="lin" valueType="num">
                                      <p:cBhvr>
                                        <p:cTn id="9" dur="5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250" fill="hold"/>
                                        <p:tgtEl>
                                          <p:spTgt spid="56"/>
                                        </p:tgtEl>
                                        <p:attrNameLst>
                                          <p:attrName>ppt_w</p:attrName>
                                        </p:attrNameLst>
                                      </p:cBhvr>
                                      <p:tavLst>
                                        <p:tav tm="0">
                                          <p:val>
                                            <p:fltVal val="0"/>
                                          </p:val>
                                        </p:tav>
                                        <p:tav tm="100000">
                                          <p:val>
                                            <p:strVal val="#ppt_w"/>
                                          </p:val>
                                        </p:tav>
                                      </p:tavLst>
                                    </p:anim>
                                    <p:anim calcmode="lin" valueType="num">
                                      <p:cBhvr>
                                        <p:cTn id="14" dur="250" fill="hold"/>
                                        <p:tgtEl>
                                          <p:spTgt spid="56"/>
                                        </p:tgtEl>
                                        <p:attrNameLst>
                                          <p:attrName>ppt_h</p:attrName>
                                        </p:attrNameLst>
                                      </p:cBhvr>
                                      <p:tavLst>
                                        <p:tav tm="0">
                                          <p:val>
                                            <p:fltVal val="0"/>
                                          </p:val>
                                        </p:tav>
                                        <p:tav tm="100000">
                                          <p:val>
                                            <p:strVal val="#ppt_h"/>
                                          </p:val>
                                        </p:tav>
                                      </p:tavLst>
                                    </p:anim>
                                    <p:animEffect transition="in" filter="fade">
                                      <p:cBhvr>
                                        <p:cTn id="15" dur="250"/>
                                        <p:tgtEl>
                                          <p:spTgt spid="56"/>
                                        </p:tgtEl>
                                      </p:cBhvr>
                                    </p:animEffect>
                                  </p:childTnLst>
                                </p:cTn>
                              </p:par>
                            </p:childTnLst>
                          </p:cTn>
                        </p:par>
                        <p:par>
                          <p:cTn id="16" fill="hold">
                            <p:stCondLst>
                              <p:cond delay="750"/>
                            </p:stCondLst>
                            <p:childTnLst>
                              <p:par>
                                <p:cTn id="17" presetID="53" presetClass="entr" presetSubtype="16"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250" fill="hold"/>
                                        <p:tgtEl>
                                          <p:spTgt spid="55"/>
                                        </p:tgtEl>
                                        <p:attrNameLst>
                                          <p:attrName>ppt_w</p:attrName>
                                        </p:attrNameLst>
                                      </p:cBhvr>
                                      <p:tavLst>
                                        <p:tav tm="0">
                                          <p:val>
                                            <p:fltVal val="0"/>
                                          </p:val>
                                        </p:tav>
                                        <p:tav tm="100000">
                                          <p:val>
                                            <p:strVal val="#ppt_w"/>
                                          </p:val>
                                        </p:tav>
                                      </p:tavLst>
                                    </p:anim>
                                    <p:anim calcmode="lin" valueType="num">
                                      <p:cBhvr>
                                        <p:cTn id="20" dur="250" fill="hold"/>
                                        <p:tgtEl>
                                          <p:spTgt spid="55"/>
                                        </p:tgtEl>
                                        <p:attrNameLst>
                                          <p:attrName>ppt_h</p:attrName>
                                        </p:attrNameLst>
                                      </p:cBhvr>
                                      <p:tavLst>
                                        <p:tav tm="0">
                                          <p:val>
                                            <p:fltVal val="0"/>
                                          </p:val>
                                        </p:tav>
                                        <p:tav tm="100000">
                                          <p:val>
                                            <p:strVal val="#ppt_h"/>
                                          </p:val>
                                        </p:tav>
                                      </p:tavLst>
                                    </p:anim>
                                    <p:animEffect transition="in" filter="fade">
                                      <p:cBhvr>
                                        <p:cTn id="21" dur="250"/>
                                        <p:tgtEl>
                                          <p:spTgt spid="5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anim calcmode="lin" valueType="num">
                                      <p:cBhvr>
                                        <p:cTn id="31" dur="1000" fill="hold"/>
                                        <p:tgtEl>
                                          <p:spTgt spid="48"/>
                                        </p:tgtEl>
                                        <p:attrNameLst>
                                          <p:attrName>ppt_x</p:attrName>
                                        </p:attrNameLst>
                                      </p:cBhvr>
                                      <p:tavLst>
                                        <p:tav tm="0">
                                          <p:val>
                                            <p:strVal val="#ppt_x"/>
                                          </p:val>
                                        </p:tav>
                                        <p:tav tm="100000">
                                          <p:val>
                                            <p:strVal val="#ppt_x"/>
                                          </p:val>
                                        </p:tav>
                                      </p:tavLst>
                                    </p:anim>
                                    <p:anim calcmode="lin" valueType="num">
                                      <p:cBhvr>
                                        <p:cTn id="32" dur="10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1000"/>
                                        <p:tgtEl>
                                          <p:spTgt spid="49"/>
                                        </p:tgtEl>
                                      </p:cBhvr>
                                    </p:animEffect>
                                    <p:anim calcmode="lin" valueType="num">
                                      <p:cBhvr>
                                        <p:cTn id="37" dur="1000" fill="hold"/>
                                        <p:tgtEl>
                                          <p:spTgt spid="49"/>
                                        </p:tgtEl>
                                        <p:attrNameLst>
                                          <p:attrName>ppt_x</p:attrName>
                                        </p:attrNameLst>
                                      </p:cBhvr>
                                      <p:tavLst>
                                        <p:tav tm="0">
                                          <p:val>
                                            <p:strVal val="#ppt_x"/>
                                          </p:val>
                                        </p:tav>
                                        <p:tav tm="100000">
                                          <p:val>
                                            <p:strVal val="#ppt_x"/>
                                          </p:val>
                                        </p:tav>
                                      </p:tavLst>
                                    </p:anim>
                                    <p:anim calcmode="lin" valueType="num">
                                      <p:cBhvr>
                                        <p:cTn id="38" dur="1000" fill="hold"/>
                                        <p:tgtEl>
                                          <p:spTgt spid="4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2" presetClass="entr" presetSubtype="0"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1000"/>
                                        <p:tgtEl>
                                          <p:spTgt spid="51"/>
                                        </p:tgtEl>
                                      </p:cBhvr>
                                    </p:animEffect>
                                    <p:anim calcmode="lin" valueType="num">
                                      <p:cBhvr>
                                        <p:cTn id="49" dur="1000" fill="hold"/>
                                        <p:tgtEl>
                                          <p:spTgt spid="51"/>
                                        </p:tgtEl>
                                        <p:attrNameLst>
                                          <p:attrName>ppt_x</p:attrName>
                                        </p:attrNameLst>
                                      </p:cBhvr>
                                      <p:tavLst>
                                        <p:tav tm="0">
                                          <p:val>
                                            <p:strVal val="#ppt_x"/>
                                          </p:val>
                                        </p:tav>
                                        <p:tav tm="100000">
                                          <p:val>
                                            <p:strVal val="#ppt_x"/>
                                          </p:val>
                                        </p:tav>
                                      </p:tavLst>
                                    </p:anim>
                                    <p:anim calcmode="lin" valueType="num">
                                      <p:cBhvr>
                                        <p:cTn id="50" dur="1000" fill="hold"/>
                                        <p:tgtEl>
                                          <p:spTgt spid="51"/>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42" presetClass="entr" presetSubtype="0"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8794B7E0-015E-4408-8E8F-1053EF789C32}"/>
              </a:ext>
            </a:extLst>
          </p:cNvPr>
          <p:cNvGrpSpPr/>
          <p:nvPr/>
        </p:nvGrpSpPr>
        <p:grpSpPr>
          <a:xfrm>
            <a:off x="3929176" y="1323672"/>
            <a:ext cx="1285648" cy="1573555"/>
            <a:chOff x="3929176" y="1395682"/>
            <a:chExt cx="1285648" cy="1573555"/>
          </a:xfrm>
        </p:grpSpPr>
        <p:sp>
          <p:nvSpPr>
            <p:cNvPr id="11" name="Oval 25">
              <a:extLst>
                <a:ext uri="{FF2B5EF4-FFF2-40B4-BE49-F238E27FC236}">
                  <a16:creationId xmlns:a16="http://schemas.microsoft.com/office/drawing/2014/main" xmlns=""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2" name="TextBox 2">
              <a:extLst>
                <a:ext uri="{FF2B5EF4-FFF2-40B4-BE49-F238E27FC236}">
                  <a16:creationId xmlns:a16="http://schemas.microsoft.com/office/drawing/2014/main" xmlns=""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01</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4" name="TextBox 46">
            <a:extLst>
              <a:ext uri="{FF2B5EF4-FFF2-40B4-BE49-F238E27FC236}">
                <a16:creationId xmlns:a16="http://schemas.microsoft.com/office/drawing/2014/main" xmlns="" id="{19504DEA-4FAF-46BF-9650-6704B72E80F5}"/>
              </a:ext>
            </a:extLst>
          </p:cNvPr>
          <p:cNvSpPr txBox="1"/>
          <p:nvPr/>
        </p:nvSpPr>
        <p:spPr>
          <a:xfrm>
            <a:off x="3504770" y="2720631"/>
            <a:ext cx="2390856" cy="781290"/>
          </a:xfrm>
          <a:prstGeom prst="rect">
            <a:avLst/>
          </a:prstGeom>
          <a:noFill/>
        </p:spPr>
        <p:txBody>
          <a:bodyPr wrap="none" lIns="0" tIns="0" rIns="0" bIns="0" anchor="ctr" anchorCtr="0">
            <a:normAutofit/>
          </a:bodyPr>
          <a:lstStyle/>
          <a:p>
            <a:r>
              <a:rPr lang="zh-CN" altLang="en-US" sz="4000" b="1" dirty="0">
                <a:solidFill>
                  <a:schemeClr val="tx1">
                    <a:lumMod val="75000"/>
                    <a:lumOff val="25000"/>
                  </a:schemeClr>
                </a:solidFill>
                <a:latin typeface="+mn-lt"/>
                <a:ea typeface="+mn-ea"/>
                <a:cs typeface="+mn-ea"/>
                <a:sym typeface="+mn-lt"/>
              </a:rPr>
              <a:t>调查背景</a:t>
            </a:r>
          </a:p>
        </p:txBody>
      </p:sp>
      <p:pic>
        <p:nvPicPr>
          <p:cNvPr id="8" name="图片 7"/>
          <p:cNvPicPr>
            <a:picLocks noChangeAspect="1"/>
          </p:cNvPicPr>
          <p:nvPr/>
        </p:nvPicPr>
        <p:blipFill>
          <a:blip r:embed="rId4"/>
          <a:stretch>
            <a:fillRect/>
          </a:stretch>
        </p:blipFill>
        <p:spPr>
          <a:xfrm>
            <a:off x="5436096" y="1131590"/>
            <a:ext cx="3884288" cy="4203700"/>
          </a:xfrm>
          <a:prstGeom prst="rect">
            <a:avLst/>
          </a:prstGeom>
        </p:spPr>
      </p:pic>
      <p:pic>
        <p:nvPicPr>
          <p:cNvPr id="10" name="图片 9"/>
          <p:cNvPicPr>
            <a:picLocks noChangeAspect="1"/>
          </p:cNvPicPr>
          <p:nvPr/>
        </p:nvPicPr>
        <p:blipFill>
          <a:blip r:embed="rId5"/>
          <a:stretch>
            <a:fillRect/>
          </a:stretch>
        </p:blipFill>
        <p:spPr>
          <a:xfrm>
            <a:off x="-108520" y="0"/>
            <a:ext cx="3706576" cy="3810000"/>
          </a:xfrm>
          <a:prstGeom prst="rect">
            <a:avLst/>
          </a:prstGeom>
        </p:spPr>
      </p:pic>
    </p:spTree>
    <p:extLst>
      <p:ext uri="{BB962C8B-B14F-4D97-AF65-F5344CB8AC3E}">
        <p14:creationId xmlns:p14="http://schemas.microsoft.com/office/powerpoint/2010/main" val="22379872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90555" y="2139702"/>
            <a:ext cx="3048724" cy="1755658"/>
            <a:chOff x="345504" y="1787852"/>
            <a:chExt cx="5750496" cy="3282295"/>
          </a:xfrm>
        </p:grpSpPr>
        <p:grpSp>
          <p:nvGrpSpPr>
            <p:cNvPr id="17" name="组合 16"/>
            <p:cNvGrpSpPr>
              <a:grpSpLocks/>
            </p:cNvGrpSpPr>
            <p:nvPr/>
          </p:nvGrpSpPr>
          <p:grpSpPr bwMode="auto">
            <a:xfrm>
              <a:off x="345504" y="1787852"/>
              <a:ext cx="5750496" cy="3282295"/>
              <a:chOff x="8540751" y="4843463"/>
              <a:chExt cx="8012112" cy="4562475"/>
            </a:xfrm>
            <a:effectLst/>
          </p:grpSpPr>
          <p:sp>
            <p:nvSpPr>
              <p:cNvPr id="19" name="任意多边形: 形状 18"/>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0" name="任意多边形: 形状 19"/>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1" name="任意多边形: 形状 20"/>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mn-lt"/>
                  <a:ea typeface="+mn-ea"/>
                  <a:cs typeface="+mn-ea"/>
                  <a:sym typeface="+mn-lt"/>
                </a:endParaRPr>
              </a:p>
            </p:txBody>
          </p:sp>
          <p:sp>
            <p:nvSpPr>
              <p:cNvPr id="22" name="任意多边形: 形状 21"/>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3" name="任意多边形: 形状 22"/>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sp>
            <p:nvSpPr>
              <p:cNvPr id="24" name="任意多边形: 形状 23"/>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mn-lt"/>
                  <a:ea typeface="+mn-ea"/>
                  <a:cs typeface="+mn-ea"/>
                  <a:sym typeface="+mn-lt"/>
                </a:endParaRPr>
              </a:p>
            </p:txBody>
          </p:sp>
        </p:grpSp>
        <p:sp>
          <p:nvSpPr>
            <p:cNvPr id="18" name="矩形 17"/>
            <p:cNvSpPr/>
            <p:nvPr/>
          </p:nvSpPr>
          <p:spPr>
            <a:xfrm>
              <a:off x="1085227" y="2041661"/>
              <a:ext cx="4271050" cy="2700705"/>
            </a:xfrm>
            <a:prstGeom prst="rect">
              <a:avLst/>
            </a:prstGeom>
            <a:blipFill dpi="0" rotWithShape="1">
              <a:blip r:embed="rId3" cstate="print"/>
              <a:srcRect/>
              <a:stretch>
                <a:fillRect t="-2525" b="-249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26" name="组合 25"/>
          <p:cNvGrpSpPr/>
          <p:nvPr/>
        </p:nvGrpSpPr>
        <p:grpSpPr>
          <a:xfrm>
            <a:off x="3995936" y="570792"/>
            <a:ext cx="4770686" cy="4297844"/>
            <a:chOff x="4677088" y="2755423"/>
            <a:chExt cx="4338638" cy="1031802"/>
          </a:xfrm>
        </p:grpSpPr>
        <p:sp>
          <p:nvSpPr>
            <p:cNvPr id="6" name="矩形 5"/>
            <p:cNvSpPr/>
            <p:nvPr/>
          </p:nvSpPr>
          <p:spPr bwMode="auto">
            <a:xfrm>
              <a:off x="4677088" y="2755423"/>
              <a:ext cx="4338638" cy="1031802"/>
            </a:xfrm>
            <a:prstGeom prst="rect">
              <a:avLst/>
            </a:prstGeom>
            <a:solidFill>
              <a:schemeClr val="accent2"/>
            </a:solidFill>
            <a:ln w="19050">
              <a:noFill/>
              <a:round/>
              <a:headEnd/>
              <a:tailEnd/>
            </a:ln>
          </p:spPr>
          <p:txBody>
            <a:bodyPr anchor="ctr"/>
            <a:lstStyle/>
            <a:p>
              <a:pPr algn="ctr"/>
              <a:endParaRPr>
                <a:latin typeface="+mn-lt"/>
                <a:ea typeface="+mn-ea"/>
                <a:cs typeface="+mn-ea"/>
                <a:sym typeface="+mn-lt"/>
              </a:endParaRPr>
            </a:p>
          </p:txBody>
        </p:sp>
        <p:sp>
          <p:nvSpPr>
            <p:cNvPr id="10" name="任意多边形: 形状 9"/>
            <p:cNvSpPr/>
            <p:nvPr/>
          </p:nvSpPr>
          <p:spPr bwMode="auto">
            <a:xfrm>
              <a:off x="4886301" y="3037798"/>
              <a:ext cx="402750" cy="328492"/>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accent2"/>
            </a:solidFill>
            <a:ln w="19050">
              <a:noFill/>
              <a:round/>
              <a:headEnd/>
              <a:tailEnd/>
            </a:ln>
          </p:spPr>
          <p:txBody>
            <a:bodyPr anchor="ctr"/>
            <a:lstStyle/>
            <a:p>
              <a:pPr algn="ctr"/>
              <a:endParaRPr>
                <a:latin typeface="+mn-lt"/>
                <a:ea typeface="+mn-ea"/>
                <a:cs typeface="+mn-ea"/>
                <a:sym typeface="+mn-lt"/>
              </a:endParaRPr>
            </a:p>
          </p:txBody>
        </p:sp>
        <p:sp>
          <p:nvSpPr>
            <p:cNvPr id="14" name="文本框 26"/>
            <p:cNvSpPr txBox="1"/>
            <p:nvPr/>
          </p:nvSpPr>
          <p:spPr>
            <a:xfrm>
              <a:off x="4749096" y="2821336"/>
              <a:ext cx="3997486" cy="755201"/>
            </a:xfrm>
            <a:prstGeom prst="rect">
              <a:avLst/>
            </a:prstGeom>
            <a:noFill/>
          </p:spPr>
          <p:txBody>
            <a:bodyPr wrap="square" lIns="72000" tIns="72000" rIns="72000" bIns="72000" anchor="t" anchorCtr="0">
              <a:noAutofit/>
            </a:bodyPr>
            <a:lstStyle/>
            <a:p>
              <a:pPr>
                <a:lnSpc>
                  <a:spcPct val="120000"/>
                </a:lnSpc>
              </a:pPr>
              <a:r>
                <a:rPr lang="en-US" altLang="zh-CN" sz="2000" dirty="0">
                  <a:solidFill>
                    <a:schemeClr val="bg1"/>
                  </a:solidFill>
                  <a:latin typeface="+mn-lt"/>
                  <a:ea typeface="+mn-ea"/>
                  <a:cs typeface="+mn-ea"/>
                  <a:sym typeface="+mn-lt"/>
                </a:rPr>
                <a:t>       </a:t>
              </a:r>
              <a:r>
                <a:rPr lang="zh-CN" altLang="en-US" sz="2000" dirty="0">
                  <a:solidFill>
                    <a:schemeClr val="bg1"/>
                  </a:solidFill>
                  <a:latin typeface="+mn-lt"/>
                  <a:ea typeface="+mn-ea"/>
                  <a:cs typeface="+mn-ea"/>
                  <a:sym typeface="+mn-lt"/>
                </a:rPr>
                <a:t>排队长度是信号交叉口交通设计和信号控制效果评价的一个重要指标，特别是在</a:t>
              </a:r>
              <a:r>
                <a:rPr lang="zh-CN" altLang="en-US" sz="2000" dirty="0">
                  <a:solidFill>
                    <a:srgbClr val="FFFF00"/>
                  </a:solidFill>
                  <a:latin typeface="+mn-lt"/>
                  <a:ea typeface="+mn-ea"/>
                  <a:cs typeface="+mn-ea"/>
                  <a:sym typeface="+mn-lt"/>
                </a:rPr>
                <a:t>经常出现过饱和状态</a:t>
              </a:r>
              <a:r>
                <a:rPr lang="zh-CN" altLang="en-US" sz="2000" dirty="0">
                  <a:solidFill>
                    <a:schemeClr val="bg1"/>
                  </a:solidFill>
                  <a:latin typeface="+mn-lt"/>
                  <a:ea typeface="+mn-ea"/>
                  <a:cs typeface="+mn-ea"/>
                  <a:sym typeface="+mn-lt"/>
                </a:rPr>
                <a:t>的交叉口以及</a:t>
              </a:r>
              <a:r>
                <a:rPr lang="zh-CN" altLang="en-US" sz="2000" dirty="0">
                  <a:solidFill>
                    <a:srgbClr val="FFFF00"/>
                  </a:solidFill>
                  <a:latin typeface="+mn-lt"/>
                  <a:ea typeface="+mn-ea"/>
                  <a:cs typeface="+mn-ea"/>
                  <a:sym typeface="+mn-lt"/>
                </a:rPr>
                <a:t>短连线交叉口</a:t>
              </a:r>
              <a:r>
                <a:rPr lang="zh-CN" altLang="en-US" sz="2000" dirty="0">
                  <a:solidFill>
                    <a:schemeClr val="bg1"/>
                  </a:solidFill>
                  <a:latin typeface="+mn-lt"/>
                  <a:ea typeface="+mn-ea"/>
                  <a:cs typeface="+mn-ea"/>
                  <a:sym typeface="+mn-lt"/>
                </a:rPr>
                <a:t>，因为这两类交叉口由于</a:t>
              </a:r>
              <a:r>
                <a:rPr lang="zh-CN" altLang="en-US" sz="2000" dirty="0">
                  <a:solidFill>
                    <a:schemeClr val="accent2">
                      <a:lumMod val="50000"/>
                    </a:schemeClr>
                  </a:solidFill>
                  <a:latin typeface="+mn-lt"/>
                  <a:ea typeface="+mn-ea"/>
                  <a:cs typeface="+mn-ea"/>
                  <a:sym typeface="+mn-lt"/>
                </a:rPr>
                <a:t>排队的周期累积</a:t>
              </a:r>
              <a:r>
                <a:rPr lang="zh-CN" altLang="en-US" sz="2000" dirty="0">
                  <a:solidFill>
                    <a:schemeClr val="bg1"/>
                  </a:solidFill>
                  <a:latin typeface="+mn-lt"/>
                  <a:ea typeface="+mn-ea"/>
                  <a:cs typeface="+mn-ea"/>
                  <a:sym typeface="+mn-lt"/>
                </a:rPr>
                <a:t>，会使排队上溯到上游交叉口形成交通流死锁，导致车辆排队</a:t>
              </a:r>
              <a:r>
                <a:rPr lang="zh-CN" altLang="en-US" sz="2000" dirty="0">
                  <a:solidFill>
                    <a:schemeClr val="accent2">
                      <a:lumMod val="50000"/>
                    </a:schemeClr>
                  </a:solidFill>
                  <a:latin typeface="+mn-lt"/>
                  <a:ea typeface="+mn-ea"/>
                  <a:cs typeface="+mn-ea"/>
                  <a:sym typeface="+mn-lt"/>
                </a:rPr>
                <a:t>“多米诺”效应的发生</a:t>
              </a:r>
              <a:r>
                <a:rPr lang="zh-CN" altLang="en-US" sz="2000" dirty="0">
                  <a:solidFill>
                    <a:schemeClr val="bg1"/>
                  </a:solidFill>
                  <a:latin typeface="+mn-lt"/>
                  <a:ea typeface="+mn-ea"/>
                  <a:cs typeface="+mn-ea"/>
                  <a:sym typeface="+mn-lt"/>
                </a:rPr>
                <a:t>。因此，准确计算信号控制交叉口的排队长度对预防这类交通阻塞现象具有重要意义。</a:t>
              </a:r>
            </a:p>
          </p:txBody>
        </p:sp>
      </p:grpSp>
      <p:sp>
        <p:nvSpPr>
          <p:cNvPr id="29" name="任意多边形: 形状 33"/>
          <p:cNvSpPr>
            <a:spLocks/>
          </p:cNvSpPr>
          <p:nvPr/>
        </p:nvSpPr>
        <p:spPr bwMode="auto">
          <a:xfrm>
            <a:off x="590485" y="303703"/>
            <a:ext cx="741155" cy="755879"/>
          </a:xfrm>
          <a:custGeom>
            <a:avLst/>
            <a:gdLst>
              <a:gd name="T0" fmla="*/ 1288 w 1288"/>
              <a:gd name="T1" fmla="*/ 939 h 939"/>
              <a:gd name="T2" fmla="*/ 644 w 1288"/>
              <a:gd name="T3" fmla="*/ 0 h 939"/>
              <a:gd name="T4" fmla="*/ 0 w 1288"/>
              <a:gd name="T5" fmla="*/ 939 h 939"/>
              <a:gd name="T6" fmla="*/ 1288 w 1288"/>
              <a:gd name="T7" fmla="*/ 939 h 939"/>
            </a:gdLst>
            <a:ahLst/>
            <a:cxnLst>
              <a:cxn ang="0">
                <a:pos x="T0" y="T1"/>
              </a:cxn>
              <a:cxn ang="0">
                <a:pos x="T2" y="T3"/>
              </a:cxn>
              <a:cxn ang="0">
                <a:pos x="T4" y="T5"/>
              </a:cxn>
              <a:cxn ang="0">
                <a:pos x="T6" y="T7"/>
              </a:cxn>
            </a:cxnLst>
            <a:rect l="0" t="0" r="r" b="b"/>
            <a:pathLst>
              <a:path w="1288" h="939">
                <a:moveTo>
                  <a:pt x="1288" y="939"/>
                </a:moveTo>
                <a:lnTo>
                  <a:pt x="644" y="0"/>
                </a:lnTo>
                <a:lnTo>
                  <a:pt x="0" y="939"/>
                </a:lnTo>
                <a:lnTo>
                  <a:pt x="1288" y="939"/>
                </a:lnTo>
                <a:close/>
              </a:path>
            </a:pathLst>
          </a:custGeom>
          <a:solidFill>
            <a:schemeClr val="accent2"/>
          </a:solidFill>
          <a:ln>
            <a:noFill/>
          </a:ln>
        </p:spPr>
        <p:txBody>
          <a:bodyPr anchor="ctr"/>
          <a:lstStyle/>
          <a:p>
            <a:pPr algn="ctr"/>
            <a:endParaRPr>
              <a:latin typeface="+mn-lt"/>
              <a:ea typeface="+mn-ea"/>
              <a:cs typeface="+mn-ea"/>
              <a:sym typeface="+mn-lt"/>
            </a:endParaRPr>
          </a:p>
        </p:txBody>
      </p:sp>
      <p:sp>
        <p:nvSpPr>
          <p:cNvPr id="30" name="任意多边形: 形状 33"/>
          <p:cNvSpPr>
            <a:spLocks/>
          </p:cNvSpPr>
          <p:nvPr/>
        </p:nvSpPr>
        <p:spPr bwMode="auto">
          <a:xfrm>
            <a:off x="1444337" y="570792"/>
            <a:ext cx="741155" cy="755879"/>
          </a:xfrm>
          <a:custGeom>
            <a:avLst/>
            <a:gdLst>
              <a:gd name="T0" fmla="*/ 1288 w 1288"/>
              <a:gd name="T1" fmla="*/ 939 h 939"/>
              <a:gd name="T2" fmla="*/ 644 w 1288"/>
              <a:gd name="T3" fmla="*/ 0 h 939"/>
              <a:gd name="T4" fmla="*/ 0 w 1288"/>
              <a:gd name="T5" fmla="*/ 939 h 939"/>
              <a:gd name="T6" fmla="*/ 1288 w 1288"/>
              <a:gd name="T7" fmla="*/ 939 h 939"/>
            </a:gdLst>
            <a:ahLst/>
            <a:cxnLst>
              <a:cxn ang="0">
                <a:pos x="T0" y="T1"/>
              </a:cxn>
              <a:cxn ang="0">
                <a:pos x="T2" y="T3"/>
              </a:cxn>
              <a:cxn ang="0">
                <a:pos x="T4" y="T5"/>
              </a:cxn>
              <a:cxn ang="0">
                <a:pos x="T6" y="T7"/>
              </a:cxn>
            </a:cxnLst>
            <a:rect l="0" t="0" r="r" b="b"/>
            <a:pathLst>
              <a:path w="1288" h="939">
                <a:moveTo>
                  <a:pt x="1288" y="939"/>
                </a:moveTo>
                <a:lnTo>
                  <a:pt x="644" y="0"/>
                </a:lnTo>
                <a:lnTo>
                  <a:pt x="0" y="939"/>
                </a:lnTo>
                <a:lnTo>
                  <a:pt x="1288" y="939"/>
                </a:lnTo>
                <a:close/>
              </a:path>
            </a:pathLst>
          </a:custGeom>
          <a:solidFill>
            <a:schemeClr val="accent4">
              <a:lumMod val="40000"/>
              <a:lumOff val="60000"/>
            </a:schemeClr>
          </a:solidFill>
          <a:ln>
            <a:noFill/>
          </a:ln>
        </p:spPr>
        <p:txBody>
          <a:bodyPr anchor="ctr"/>
          <a:lstStyle/>
          <a:p>
            <a:pPr algn="ctr"/>
            <a:endParaRPr>
              <a:latin typeface="+mn-lt"/>
              <a:ea typeface="+mn-ea"/>
              <a:cs typeface="+mn-ea"/>
              <a:sym typeface="+mn-lt"/>
            </a:endParaRPr>
          </a:p>
        </p:txBody>
      </p:sp>
      <p:sp>
        <p:nvSpPr>
          <p:cNvPr id="31" name="任意多边形: 形状 33"/>
          <p:cNvSpPr>
            <a:spLocks/>
          </p:cNvSpPr>
          <p:nvPr/>
        </p:nvSpPr>
        <p:spPr bwMode="auto">
          <a:xfrm>
            <a:off x="2312400" y="845344"/>
            <a:ext cx="741155" cy="755879"/>
          </a:xfrm>
          <a:custGeom>
            <a:avLst/>
            <a:gdLst>
              <a:gd name="T0" fmla="*/ 1288 w 1288"/>
              <a:gd name="T1" fmla="*/ 939 h 939"/>
              <a:gd name="T2" fmla="*/ 644 w 1288"/>
              <a:gd name="T3" fmla="*/ 0 h 939"/>
              <a:gd name="T4" fmla="*/ 0 w 1288"/>
              <a:gd name="T5" fmla="*/ 939 h 939"/>
              <a:gd name="T6" fmla="*/ 1288 w 1288"/>
              <a:gd name="T7" fmla="*/ 939 h 939"/>
            </a:gdLst>
            <a:ahLst/>
            <a:cxnLst>
              <a:cxn ang="0">
                <a:pos x="T0" y="T1"/>
              </a:cxn>
              <a:cxn ang="0">
                <a:pos x="T2" y="T3"/>
              </a:cxn>
              <a:cxn ang="0">
                <a:pos x="T4" y="T5"/>
              </a:cxn>
              <a:cxn ang="0">
                <a:pos x="T6" y="T7"/>
              </a:cxn>
            </a:cxnLst>
            <a:rect l="0" t="0" r="r" b="b"/>
            <a:pathLst>
              <a:path w="1288" h="939">
                <a:moveTo>
                  <a:pt x="1288" y="939"/>
                </a:moveTo>
                <a:lnTo>
                  <a:pt x="644" y="0"/>
                </a:lnTo>
                <a:lnTo>
                  <a:pt x="0" y="939"/>
                </a:lnTo>
                <a:lnTo>
                  <a:pt x="1288" y="939"/>
                </a:lnTo>
                <a:close/>
              </a:path>
            </a:pathLst>
          </a:custGeom>
          <a:solidFill>
            <a:schemeClr val="accent3">
              <a:lumMod val="60000"/>
              <a:lumOff val="40000"/>
            </a:schemeClr>
          </a:solidFill>
          <a:ln>
            <a:noFill/>
          </a:ln>
        </p:spPr>
        <p:txBody>
          <a:bodyPr anchor="ctr"/>
          <a:lstStyle/>
          <a:p>
            <a:pPr algn="ctr"/>
            <a:endParaRPr>
              <a:latin typeface="+mn-lt"/>
              <a:ea typeface="+mn-ea"/>
              <a:cs typeface="+mn-ea"/>
              <a:sym typeface="+mn-lt"/>
            </a:endParaRPr>
          </a:p>
        </p:txBody>
      </p:sp>
    </p:spTree>
    <p:extLst>
      <p:ext uri="{BB962C8B-B14F-4D97-AF65-F5344CB8AC3E}">
        <p14:creationId xmlns:p14="http://schemas.microsoft.com/office/powerpoint/2010/main" val="2353816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8794B7E0-015E-4408-8E8F-1053EF789C32}"/>
              </a:ext>
            </a:extLst>
          </p:cNvPr>
          <p:cNvGrpSpPr/>
          <p:nvPr/>
        </p:nvGrpSpPr>
        <p:grpSpPr>
          <a:xfrm>
            <a:off x="3929176" y="1323672"/>
            <a:ext cx="1285648" cy="1573555"/>
            <a:chOff x="3929176" y="1395682"/>
            <a:chExt cx="1285648" cy="1573555"/>
          </a:xfrm>
        </p:grpSpPr>
        <p:sp>
          <p:nvSpPr>
            <p:cNvPr id="9" name="Oval 25">
              <a:extLst>
                <a:ext uri="{FF2B5EF4-FFF2-40B4-BE49-F238E27FC236}">
                  <a16:creationId xmlns:a16="http://schemas.microsoft.com/office/drawing/2014/main" xmlns=""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0" name="TextBox 2">
              <a:extLst>
                <a:ext uri="{FF2B5EF4-FFF2-40B4-BE49-F238E27FC236}">
                  <a16:creationId xmlns:a16="http://schemas.microsoft.com/office/drawing/2014/main" xmlns=""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02</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8" name="TextBox 46">
            <a:extLst>
              <a:ext uri="{FF2B5EF4-FFF2-40B4-BE49-F238E27FC236}">
                <a16:creationId xmlns:a16="http://schemas.microsoft.com/office/drawing/2014/main" xmlns="" id="{19504DEA-4FAF-46BF-9650-6704B72E80F5}"/>
              </a:ext>
            </a:extLst>
          </p:cNvPr>
          <p:cNvSpPr txBox="1"/>
          <p:nvPr/>
        </p:nvSpPr>
        <p:spPr>
          <a:xfrm>
            <a:off x="1610298" y="2903534"/>
            <a:ext cx="6179799" cy="781290"/>
          </a:xfrm>
          <a:prstGeom prst="rect">
            <a:avLst/>
          </a:prstGeom>
          <a:noFill/>
        </p:spPr>
        <p:txBody>
          <a:bodyPr wrap="none" lIns="0" tIns="0" rIns="0" bIns="0" anchor="ctr" anchorCtr="0">
            <a:normAutofit/>
          </a:bodyPr>
          <a:lstStyle/>
          <a:p>
            <a:r>
              <a:rPr lang="zh-CN" altLang="en-US" sz="4000" b="1" dirty="0">
                <a:cs typeface="+mn-ea"/>
                <a:sym typeface="+mn-lt"/>
              </a:rPr>
              <a:t>调查时间、地点、小组成员</a:t>
            </a:r>
          </a:p>
        </p:txBody>
      </p:sp>
      <p:pic>
        <p:nvPicPr>
          <p:cNvPr id="20" name="图片 19"/>
          <p:cNvPicPr>
            <a:picLocks noChangeAspect="1"/>
          </p:cNvPicPr>
          <p:nvPr/>
        </p:nvPicPr>
        <p:blipFill>
          <a:blip r:embed="rId4"/>
          <a:stretch>
            <a:fillRect/>
          </a:stretch>
        </p:blipFill>
        <p:spPr>
          <a:xfrm>
            <a:off x="5436096" y="1131590"/>
            <a:ext cx="3884288" cy="4203700"/>
          </a:xfrm>
          <a:prstGeom prst="rect">
            <a:avLst/>
          </a:prstGeom>
        </p:spPr>
      </p:pic>
      <p:pic>
        <p:nvPicPr>
          <p:cNvPr id="21" name="图片 20"/>
          <p:cNvPicPr>
            <a:picLocks noChangeAspect="1"/>
          </p:cNvPicPr>
          <p:nvPr/>
        </p:nvPicPr>
        <p:blipFill>
          <a:blip r:embed="rId5"/>
          <a:stretch>
            <a:fillRect/>
          </a:stretch>
        </p:blipFill>
        <p:spPr>
          <a:xfrm>
            <a:off x="-108520" y="0"/>
            <a:ext cx="3706576" cy="3810000"/>
          </a:xfrm>
          <a:prstGeom prst="rect">
            <a:avLst/>
          </a:prstGeom>
        </p:spPr>
      </p:pic>
    </p:spTree>
    <p:extLst>
      <p:ext uri="{BB962C8B-B14F-4D97-AF65-F5344CB8AC3E}">
        <p14:creationId xmlns:p14="http://schemas.microsoft.com/office/powerpoint/2010/main" val="42886710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3F44F39A-A4CF-4801-99C8-D10EB186E52E}"/>
              </a:ext>
            </a:extLst>
          </p:cNvPr>
          <p:cNvGrpSpPr/>
          <p:nvPr/>
        </p:nvGrpSpPr>
        <p:grpSpPr>
          <a:xfrm>
            <a:off x="3194846" y="1734595"/>
            <a:ext cx="2612396" cy="3408905"/>
            <a:chOff x="4154796" y="978163"/>
            <a:chExt cx="4117358" cy="5372721"/>
          </a:xfrm>
        </p:grpSpPr>
        <p:sp>
          <p:nvSpPr>
            <p:cNvPr id="24" name="任意多边形: 形状 23">
              <a:extLst>
                <a:ext uri="{FF2B5EF4-FFF2-40B4-BE49-F238E27FC236}">
                  <a16:creationId xmlns:a16="http://schemas.microsoft.com/office/drawing/2014/main" xmlns="" id="{FDDE5FF1-9D21-461D-A064-00444EFB3BB8}"/>
                </a:ext>
              </a:extLst>
            </p:cNvPr>
            <p:cNvSpPr/>
            <p:nvPr/>
          </p:nvSpPr>
          <p:spPr>
            <a:xfrm>
              <a:off x="5612222" y="1875744"/>
              <a:ext cx="1333001" cy="4475140"/>
            </a:xfrm>
            <a:custGeom>
              <a:avLst/>
              <a:gdLst/>
              <a:ahLst/>
              <a:cxnLst>
                <a:cxn ang="0">
                  <a:pos x="wd2" y="hd2"/>
                </a:cxn>
                <a:cxn ang="5400000">
                  <a:pos x="wd2" y="hd2"/>
                </a:cxn>
                <a:cxn ang="10800000">
                  <a:pos x="wd2" y="hd2"/>
                </a:cxn>
                <a:cxn ang="16200000">
                  <a:pos x="wd2" y="hd2"/>
                </a:cxn>
              </a:cxnLst>
              <a:rect l="0" t="0" r="r" b="b"/>
              <a:pathLst>
                <a:path w="21600" h="21599" extrusionOk="0">
                  <a:moveTo>
                    <a:pt x="483" y="5910"/>
                  </a:moveTo>
                  <a:cubicBezTo>
                    <a:pt x="4942" y="5905"/>
                    <a:pt x="9660" y="6766"/>
                    <a:pt x="11775" y="7950"/>
                  </a:cubicBezTo>
                  <a:cubicBezTo>
                    <a:pt x="12072" y="8114"/>
                    <a:pt x="12518" y="8411"/>
                    <a:pt x="12774" y="8726"/>
                  </a:cubicBezTo>
                  <a:cubicBezTo>
                    <a:pt x="12937" y="8962"/>
                    <a:pt x="13029" y="9185"/>
                    <a:pt x="13027" y="9393"/>
                  </a:cubicBezTo>
                  <a:cubicBezTo>
                    <a:pt x="13025" y="9729"/>
                    <a:pt x="12800" y="10020"/>
                    <a:pt x="12284" y="10278"/>
                  </a:cubicBezTo>
                  <a:cubicBezTo>
                    <a:pt x="11795" y="10521"/>
                    <a:pt x="11026" y="10742"/>
                    <a:pt x="9834" y="10935"/>
                  </a:cubicBezTo>
                  <a:cubicBezTo>
                    <a:pt x="8668" y="11116"/>
                    <a:pt x="7611" y="11356"/>
                    <a:pt x="6771" y="11654"/>
                  </a:cubicBezTo>
                  <a:cubicBezTo>
                    <a:pt x="6567" y="11499"/>
                    <a:pt x="6206" y="11372"/>
                    <a:pt x="5742" y="11285"/>
                  </a:cubicBezTo>
                  <a:cubicBezTo>
                    <a:pt x="5002" y="11143"/>
                    <a:pt x="4037" y="11084"/>
                    <a:pt x="2974" y="11084"/>
                  </a:cubicBezTo>
                  <a:cubicBezTo>
                    <a:pt x="2629" y="11084"/>
                    <a:pt x="2274" y="11090"/>
                    <a:pt x="1912" y="11103"/>
                  </a:cubicBezTo>
                  <a:lnTo>
                    <a:pt x="2010" y="11356"/>
                  </a:lnTo>
                  <a:cubicBezTo>
                    <a:pt x="2342" y="11345"/>
                    <a:pt x="2665" y="11339"/>
                    <a:pt x="2974" y="11339"/>
                  </a:cubicBezTo>
                  <a:cubicBezTo>
                    <a:pt x="3931" y="11339"/>
                    <a:pt x="4744" y="11395"/>
                    <a:pt x="5276" y="11499"/>
                  </a:cubicBezTo>
                  <a:cubicBezTo>
                    <a:pt x="5777" y="11599"/>
                    <a:pt x="6057" y="11728"/>
                    <a:pt x="6094" y="11931"/>
                  </a:cubicBezTo>
                  <a:cubicBezTo>
                    <a:pt x="5696" y="12119"/>
                    <a:pt x="5374" y="12325"/>
                    <a:pt x="5153" y="12550"/>
                  </a:cubicBezTo>
                  <a:cubicBezTo>
                    <a:pt x="4858" y="12850"/>
                    <a:pt x="4729" y="13146"/>
                    <a:pt x="4729" y="13436"/>
                  </a:cubicBezTo>
                  <a:cubicBezTo>
                    <a:pt x="4744" y="14664"/>
                    <a:pt x="6991" y="15748"/>
                    <a:pt x="8751" y="16729"/>
                  </a:cubicBezTo>
                  <a:cubicBezTo>
                    <a:pt x="11623" y="18319"/>
                    <a:pt x="12718" y="19912"/>
                    <a:pt x="12824" y="21599"/>
                  </a:cubicBezTo>
                  <a:lnTo>
                    <a:pt x="14539" y="21599"/>
                  </a:lnTo>
                  <a:cubicBezTo>
                    <a:pt x="14435" y="19849"/>
                    <a:pt x="13284" y="18159"/>
                    <a:pt x="10260" y="16487"/>
                  </a:cubicBezTo>
                  <a:cubicBezTo>
                    <a:pt x="9436" y="16035"/>
                    <a:pt x="8570" y="15576"/>
                    <a:pt x="7871" y="15113"/>
                  </a:cubicBezTo>
                  <a:cubicBezTo>
                    <a:pt x="7872" y="14681"/>
                    <a:pt x="8510" y="14329"/>
                    <a:pt x="9454" y="14079"/>
                  </a:cubicBezTo>
                  <a:cubicBezTo>
                    <a:pt x="10397" y="13829"/>
                    <a:pt x="11649" y="13688"/>
                    <a:pt x="12826" y="13688"/>
                  </a:cubicBezTo>
                  <a:cubicBezTo>
                    <a:pt x="13804" y="13688"/>
                    <a:pt x="14721" y="13783"/>
                    <a:pt x="15410" y="13988"/>
                  </a:cubicBezTo>
                  <a:lnTo>
                    <a:pt x="15865" y="13853"/>
                  </a:lnTo>
                  <a:lnTo>
                    <a:pt x="15864" y="13853"/>
                  </a:lnTo>
                  <a:cubicBezTo>
                    <a:pt x="15040" y="13607"/>
                    <a:pt x="13942" y="13496"/>
                    <a:pt x="12826" y="13497"/>
                  </a:cubicBezTo>
                  <a:cubicBezTo>
                    <a:pt x="10486" y="13498"/>
                    <a:pt x="7976" y="13978"/>
                    <a:pt x="7367" y="14755"/>
                  </a:cubicBezTo>
                  <a:cubicBezTo>
                    <a:pt x="6804" y="14317"/>
                    <a:pt x="6436" y="13877"/>
                    <a:pt x="6443" y="13436"/>
                  </a:cubicBezTo>
                  <a:cubicBezTo>
                    <a:pt x="6443" y="13191"/>
                    <a:pt x="6551" y="12945"/>
                    <a:pt x="6798" y="12694"/>
                  </a:cubicBezTo>
                  <a:cubicBezTo>
                    <a:pt x="7365" y="12118"/>
                    <a:pt x="8737" y="11688"/>
                    <a:pt x="10557" y="11399"/>
                  </a:cubicBezTo>
                  <a:cubicBezTo>
                    <a:pt x="10571" y="11396"/>
                    <a:pt x="10585" y="11394"/>
                    <a:pt x="10600" y="11392"/>
                  </a:cubicBezTo>
                  <a:cubicBezTo>
                    <a:pt x="10721" y="11373"/>
                    <a:pt x="10844" y="11354"/>
                    <a:pt x="10968" y="11337"/>
                  </a:cubicBezTo>
                  <a:cubicBezTo>
                    <a:pt x="12044" y="11183"/>
                    <a:pt x="13310" y="11126"/>
                    <a:pt x="14674" y="11062"/>
                  </a:cubicBezTo>
                  <a:cubicBezTo>
                    <a:pt x="16033" y="10996"/>
                    <a:pt x="17495" y="10922"/>
                    <a:pt x="18885" y="10689"/>
                  </a:cubicBezTo>
                  <a:cubicBezTo>
                    <a:pt x="19761" y="10543"/>
                    <a:pt x="20465" y="10336"/>
                    <a:pt x="20924" y="10079"/>
                  </a:cubicBezTo>
                  <a:cubicBezTo>
                    <a:pt x="21385" y="9822"/>
                    <a:pt x="21600" y="9522"/>
                    <a:pt x="21600" y="9188"/>
                  </a:cubicBezTo>
                  <a:lnTo>
                    <a:pt x="19886" y="9188"/>
                  </a:lnTo>
                  <a:cubicBezTo>
                    <a:pt x="19885" y="9458"/>
                    <a:pt x="19714" y="9670"/>
                    <a:pt x="19412" y="9838"/>
                  </a:cubicBezTo>
                  <a:cubicBezTo>
                    <a:pt x="19108" y="10007"/>
                    <a:pt x="18672" y="10138"/>
                    <a:pt x="18041" y="10245"/>
                  </a:cubicBezTo>
                  <a:cubicBezTo>
                    <a:pt x="16982" y="10424"/>
                    <a:pt x="15747" y="10495"/>
                    <a:pt x="14404" y="10558"/>
                  </a:cubicBezTo>
                  <a:cubicBezTo>
                    <a:pt x="14151" y="10570"/>
                    <a:pt x="13893" y="10582"/>
                    <a:pt x="13634" y="10595"/>
                  </a:cubicBezTo>
                  <a:cubicBezTo>
                    <a:pt x="13674" y="10577"/>
                    <a:pt x="13718" y="10559"/>
                    <a:pt x="13755" y="10540"/>
                  </a:cubicBezTo>
                  <a:cubicBezTo>
                    <a:pt x="14459" y="10190"/>
                    <a:pt x="14742" y="9797"/>
                    <a:pt x="14741" y="9393"/>
                  </a:cubicBezTo>
                  <a:cubicBezTo>
                    <a:pt x="14738" y="9141"/>
                    <a:pt x="14631" y="8882"/>
                    <a:pt x="14450" y="8619"/>
                  </a:cubicBezTo>
                  <a:lnTo>
                    <a:pt x="14451" y="8618"/>
                  </a:lnTo>
                  <a:cubicBezTo>
                    <a:pt x="14449" y="8617"/>
                    <a:pt x="14448" y="8615"/>
                    <a:pt x="14446" y="8613"/>
                  </a:cubicBezTo>
                  <a:cubicBezTo>
                    <a:pt x="14084" y="8089"/>
                    <a:pt x="13426" y="7546"/>
                    <a:pt x="12683" y="6993"/>
                  </a:cubicBezTo>
                  <a:cubicBezTo>
                    <a:pt x="11559" y="6160"/>
                    <a:pt x="10230" y="5304"/>
                    <a:pt x="9347" y="4494"/>
                  </a:cubicBezTo>
                  <a:cubicBezTo>
                    <a:pt x="8742" y="3940"/>
                    <a:pt x="8480" y="3429"/>
                    <a:pt x="8480" y="2973"/>
                  </a:cubicBezTo>
                  <a:cubicBezTo>
                    <a:pt x="8480" y="2192"/>
                    <a:pt x="9248" y="1571"/>
                    <a:pt x="10385" y="1151"/>
                  </a:cubicBezTo>
                  <a:cubicBezTo>
                    <a:pt x="11528" y="731"/>
                    <a:pt x="13016" y="511"/>
                    <a:pt x="14578" y="510"/>
                  </a:cubicBezTo>
                  <a:lnTo>
                    <a:pt x="14578" y="0"/>
                  </a:lnTo>
                  <a:cubicBezTo>
                    <a:pt x="12455" y="-1"/>
                    <a:pt x="10465" y="307"/>
                    <a:pt x="9052" y="831"/>
                  </a:cubicBezTo>
                  <a:cubicBezTo>
                    <a:pt x="7633" y="1355"/>
                    <a:pt x="6766" y="2093"/>
                    <a:pt x="6766" y="2973"/>
                  </a:cubicBezTo>
                  <a:cubicBezTo>
                    <a:pt x="6766" y="3488"/>
                    <a:pt x="7062" y="4051"/>
                    <a:pt x="7717" y="4652"/>
                  </a:cubicBezTo>
                  <a:cubicBezTo>
                    <a:pt x="8415" y="5290"/>
                    <a:pt x="9348" y="5936"/>
                    <a:pt x="10234" y="6564"/>
                  </a:cubicBezTo>
                  <a:cubicBezTo>
                    <a:pt x="7564" y="5848"/>
                    <a:pt x="4027" y="5403"/>
                    <a:pt x="483" y="5399"/>
                  </a:cubicBezTo>
                  <a:cubicBezTo>
                    <a:pt x="321" y="5399"/>
                    <a:pt x="160" y="5400"/>
                    <a:pt x="0" y="5402"/>
                  </a:cubicBezTo>
                  <a:lnTo>
                    <a:pt x="70" y="5913"/>
                  </a:lnTo>
                  <a:cubicBezTo>
                    <a:pt x="207" y="5911"/>
                    <a:pt x="345" y="5910"/>
                    <a:pt x="483" y="5910"/>
                  </a:cubicBezTo>
                  <a:close/>
                </a:path>
              </a:pathLst>
            </a:custGeom>
            <a:solidFill>
              <a:srgbClr val="5C7FC8"/>
            </a:solidFill>
            <a:ln w="12700">
              <a:miter lim="400000"/>
            </a:ln>
          </p:spPr>
          <p:txBody>
            <a:bodyPr anchor="ctr"/>
            <a:lstStyle/>
            <a:p>
              <a:pPr algn="ctr"/>
              <a:endParaRPr>
                <a:latin typeface="+mn-lt"/>
                <a:ea typeface="+mn-ea"/>
                <a:cs typeface="+mn-ea"/>
                <a:sym typeface="+mn-lt"/>
              </a:endParaRPr>
            </a:p>
          </p:txBody>
        </p:sp>
        <p:sp>
          <p:nvSpPr>
            <p:cNvPr id="25" name="矩形: 圆角 24">
              <a:extLst>
                <a:ext uri="{FF2B5EF4-FFF2-40B4-BE49-F238E27FC236}">
                  <a16:creationId xmlns:a16="http://schemas.microsoft.com/office/drawing/2014/main" xmlns="" id="{B6E07D22-B6CA-4C18-BA67-18BF356CD92B}"/>
                </a:ext>
              </a:extLst>
            </p:cNvPr>
            <p:cNvSpPr/>
            <p:nvPr/>
          </p:nvSpPr>
          <p:spPr>
            <a:xfrm>
              <a:off x="5616102" y="978163"/>
              <a:ext cx="1772550" cy="1094019"/>
            </a:xfrm>
            <a:prstGeom prst="roundRect">
              <a:avLst>
                <a:gd name="adj" fmla="val 50000"/>
              </a:avLst>
            </a:prstGeom>
            <a:solidFill>
              <a:schemeClr val="accent2">
                <a:lumMod val="100000"/>
              </a:schemeClr>
            </a:solidFill>
            <a:ln w="12700">
              <a:miter lim="400000"/>
            </a:ln>
          </p:spPr>
          <p:txBody>
            <a:bodyPr anchor="ctr"/>
            <a:lstStyle/>
            <a:p>
              <a:pPr algn="ctr"/>
              <a:endParaRPr>
                <a:latin typeface="+mn-lt"/>
                <a:ea typeface="+mn-ea"/>
                <a:cs typeface="+mn-ea"/>
                <a:sym typeface="+mn-lt"/>
              </a:endParaRPr>
            </a:p>
          </p:txBody>
        </p:sp>
        <p:sp>
          <p:nvSpPr>
            <p:cNvPr id="26" name="矩形: 圆角 25">
              <a:extLst>
                <a:ext uri="{FF2B5EF4-FFF2-40B4-BE49-F238E27FC236}">
                  <a16:creationId xmlns:a16="http://schemas.microsoft.com/office/drawing/2014/main" xmlns="" id="{504A0DA7-0B5C-423C-8EEF-490606305788}"/>
                </a:ext>
              </a:extLst>
            </p:cNvPr>
            <p:cNvSpPr/>
            <p:nvPr/>
          </p:nvSpPr>
          <p:spPr>
            <a:xfrm>
              <a:off x="6745491" y="2955105"/>
              <a:ext cx="1526663" cy="942257"/>
            </a:xfrm>
            <a:prstGeom prst="roundRect">
              <a:avLst>
                <a:gd name="adj" fmla="val 50000"/>
              </a:avLst>
            </a:prstGeom>
            <a:solidFill>
              <a:schemeClr val="accent3">
                <a:lumMod val="100000"/>
              </a:schemeClr>
            </a:solidFill>
            <a:ln w="12700">
              <a:miter lim="400000"/>
            </a:ln>
          </p:spPr>
          <p:txBody>
            <a:bodyPr anchor="ctr"/>
            <a:lstStyle/>
            <a:p>
              <a:pPr algn="ctr"/>
              <a:endParaRPr>
                <a:latin typeface="+mn-lt"/>
                <a:ea typeface="+mn-ea"/>
                <a:cs typeface="+mn-ea"/>
                <a:sym typeface="+mn-lt"/>
              </a:endParaRPr>
            </a:p>
          </p:txBody>
        </p:sp>
        <p:sp>
          <p:nvSpPr>
            <p:cNvPr id="27" name="矩形: 圆角 26">
              <a:extLst>
                <a:ext uri="{FF2B5EF4-FFF2-40B4-BE49-F238E27FC236}">
                  <a16:creationId xmlns:a16="http://schemas.microsoft.com/office/drawing/2014/main" xmlns="" id="{492F4983-867A-4578-950E-9FF1C4CF946A}"/>
                </a:ext>
              </a:extLst>
            </p:cNvPr>
            <p:cNvSpPr/>
            <p:nvPr/>
          </p:nvSpPr>
          <p:spPr>
            <a:xfrm>
              <a:off x="4154796" y="2337444"/>
              <a:ext cx="1526663" cy="942257"/>
            </a:xfrm>
            <a:prstGeom prst="roundRect">
              <a:avLst>
                <a:gd name="adj" fmla="val 50000"/>
              </a:avLst>
            </a:prstGeom>
            <a:solidFill>
              <a:schemeClr val="accent1">
                <a:lumMod val="100000"/>
              </a:schemeClr>
            </a:solidFill>
            <a:ln w="12700">
              <a:miter lim="400000"/>
            </a:ln>
          </p:spPr>
          <p:txBody>
            <a:bodyPr anchor="ctr"/>
            <a:lstStyle/>
            <a:p>
              <a:pPr algn="ctr"/>
              <a:endParaRPr>
                <a:latin typeface="+mn-lt"/>
                <a:ea typeface="+mn-ea"/>
                <a:cs typeface="+mn-ea"/>
                <a:sym typeface="+mn-lt"/>
              </a:endParaRPr>
            </a:p>
          </p:txBody>
        </p:sp>
        <p:sp>
          <p:nvSpPr>
            <p:cNvPr id="28" name="任意多边形: 形状 27">
              <a:extLst>
                <a:ext uri="{FF2B5EF4-FFF2-40B4-BE49-F238E27FC236}">
                  <a16:creationId xmlns:a16="http://schemas.microsoft.com/office/drawing/2014/main" xmlns="" id="{F0F13D03-2E73-4668-9181-03AC2711E77C}"/>
                </a:ext>
              </a:extLst>
            </p:cNvPr>
            <p:cNvSpPr/>
            <p:nvPr/>
          </p:nvSpPr>
          <p:spPr>
            <a:xfrm>
              <a:off x="6212850" y="1237002"/>
              <a:ext cx="579057" cy="576339"/>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rgbClr val="FFFFFF"/>
            </a:solidFill>
            <a:ln w="12700">
              <a:miter lim="400000"/>
            </a:ln>
          </p:spPr>
          <p:txBody>
            <a:bodyPr anchor="ctr"/>
            <a:lstStyle/>
            <a:p>
              <a:pPr algn="ctr"/>
              <a:endParaRPr>
                <a:latin typeface="+mn-lt"/>
                <a:ea typeface="+mn-ea"/>
                <a:cs typeface="+mn-ea"/>
                <a:sym typeface="+mn-lt"/>
              </a:endParaRPr>
            </a:p>
          </p:txBody>
        </p:sp>
        <p:sp>
          <p:nvSpPr>
            <p:cNvPr id="29" name="任意多边形: 形状 28">
              <a:extLst>
                <a:ext uri="{FF2B5EF4-FFF2-40B4-BE49-F238E27FC236}">
                  <a16:creationId xmlns:a16="http://schemas.microsoft.com/office/drawing/2014/main" xmlns="" id="{D38BDB20-A143-472D-8D0E-236A4A9449AE}"/>
                </a:ext>
              </a:extLst>
            </p:cNvPr>
            <p:cNvSpPr/>
            <p:nvPr/>
          </p:nvSpPr>
          <p:spPr>
            <a:xfrm>
              <a:off x="7215138" y="3124507"/>
              <a:ext cx="587370" cy="584608"/>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rgbClr val="FFFFFF"/>
            </a:solidFill>
            <a:ln w="12700">
              <a:miter lim="400000"/>
            </a:ln>
          </p:spPr>
          <p:txBody>
            <a:bodyPr anchor="ctr"/>
            <a:lstStyle/>
            <a:p>
              <a:pPr algn="ctr"/>
              <a:endParaRPr>
                <a:latin typeface="+mn-lt"/>
                <a:ea typeface="+mn-ea"/>
                <a:cs typeface="+mn-ea"/>
                <a:sym typeface="+mn-lt"/>
              </a:endParaRPr>
            </a:p>
          </p:txBody>
        </p:sp>
        <p:sp>
          <p:nvSpPr>
            <p:cNvPr id="30" name="任意多边形: 形状 29">
              <a:extLst>
                <a:ext uri="{FF2B5EF4-FFF2-40B4-BE49-F238E27FC236}">
                  <a16:creationId xmlns:a16="http://schemas.microsoft.com/office/drawing/2014/main" xmlns="" id="{3B2EA0D8-107B-40DD-84F6-738CA69D3F02}"/>
                </a:ext>
              </a:extLst>
            </p:cNvPr>
            <p:cNvSpPr/>
            <p:nvPr/>
          </p:nvSpPr>
          <p:spPr>
            <a:xfrm>
              <a:off x="4583423" y="2437651"/>
              <a:ext cx="669412" cy="666268"/>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rgbClr val="FFFFFF"/>
            </a:solidFill>
            <a:ln w="12700">
              <a:miter lim="400000"/>
            </a:ln>
          </p:spPr>
          <p:txBody>
            <a:bodyPr anchor="ctr"/>
            <a:lstStyle/>
            <a:p>
              <a:pPr algn="ctr"/>
              <a:endParaRPr>
                <a:latin typeface="+mn-lt"/>
                <a:ea typeface="+mn-ea"/>
                <a:cs typeface="+mn-ea"/>
                <a:sym typeface="+mn-lt"/>
              </a:endParaRPr>
            </a:p>
          </p:txBody>
        </p:sp>
        <p:sp>
          <p:nvSpPr>
            <p:cNvPr id="31" name="任意多边形: 形状 30">
              <a:extLst>
                <a:ext uri="{FF2B5EF4-FFF2-40B4-BE49-F238E27FC236}">
                  <a16:creationId xmlns:a16="http://schemas.microsoft.com/office/drawing/2014/main" xmlns="" id="{E9F9EA90-EAFC-46C7-834F-474AA365674D}"/>
                </a:ext>
              </a:extLst>
            </p:cNvPr>
            <p:cNvSpPr/>
            <p:nvPr/>
          </p:nvSpPr>
          <p:spPr>
            <a:xfrm>
              <a:off x="5056965" y="3620844"/>
              <a:ext cx="705784" cy="646951"/>
            </a:xfrm>
            <a:custGeom>
              <a:avLst/>
              <a:gdLst/>
              <a:ahLst/>
              <a:cxnLst>
                <a:cxn ang="0">
                  <a:pos x="wd2" y="hd2"/>
                </a:cxn>
                <a:cxn ang="5400000">
                  <a:pos x="wd2" y="hd2"/>
                </a:cxn>
                <a:cxn ang="10800000">
                  <a:pos x="wd2" y="hd2"/>
                </a:cxn>
                <a:cxn ang="16200000">
                  <a:pos x="wd2" y="hd2"/>
                </a:cxn>
              </a:cxnLst>
              <a:rect l="0" t="0" r="r" b="b"/>
              <a:pathLst>
                <a:path w="21600" h="20611" extrusionOk="0">
                  <a:moveTo>
                    <a:pt x="1063" y="11931"/>
                  </a:moveTo>
                  <a:lnTo>
                    <a:pt x="0" y="1158"/>
                  </a:lnTo>
                  <a:lnTo>
                    <a:pt x="10348" y="52"/>
                  </a:lnTo>
                  <a:cubicBezTo>
                    <a:pt x="15451" y="-494"/>
                    <a:pt x="20012" y="3370"/>
                    <a:pt x="20537" y="8681"/>
                  </a:cubicBezTo>
                  <a:lnTo>
                    <a:pt x="21600" y="19453"/>
                  </a:lnTo>
                  <a:lnTo>
                    <a:pt x="11252" y="20560"/>
                  </a:lnTo>
                  <a:cubicBezTo>
                    <a:pt x="6149" y="21106"/>
                    <a:pt x="1588" y="17242"/>
                    <a:pt x="1063" y="11931"/>
                  </a:cubicBezTo>
                  <a:close/>
                </a:path>
              </a:pathLst>
            </a:custGeom>
            <a:solidFill>
              <a:srgbClr val="6F9161">
                <a:alpha val="54000"/>
              </a:srgbClr>
            </a:solidFill>
            <a:ln w="12700">
              <a:miter lim="400000"/>
            </a:ln>
          </p:spPr>
          <p:txBody>
            <a:bodyPr anchor="ctr"/>
            <a:lstStyle/>
            <a:p>
              <a:pPr algn="ctr"/>
              <a:endParaRPr>
                <a:latin typeface="+mn-lt"/>
                <a:ea typeface="+mn-ea"/>
                <a:cs typeface="+mn-ea"/>
                <a:sym typeface="+mn-lt"/>
              </a:endParaRPr>
            </a:p>
          </p:txBody>
        </p:sp>
        <p:sp>
          <p:nvSpPr>
            <p:cNvPr id="32" name="任意多边形: 形状 31">
              <a:extLst>
                <a:ext uri="{FF2B5EF4-FFF2-40B4-BE49-F238E27FC236}">
                  <a16:creationId xmlns:a16="http://schemas.microsoft.com/office/drawing/2014/main" xmlns="" id="{C6687ADE-0F38-4C09-8516-C60EC0F0255B}"/>
                </a:ext>
              </a:extLst>
            </p:cNvPr>
            <p:cNvSpPr/>
            <p:nvPr/>
          </p:nvSpPr>
          <p:spPr>
            <a:xfrm>
              <a:off x="6550876" y="4585937"/>
              <a:ext cx="713582" cy="529856"/>
            </a:xfrm>
            <a:custGeom>
              <a:avLst/>
              <a:gdLst/>
              <a:ahLst/>
              <a:cxnLst>
                <a:cxn ang="0">
                  <a:pos x="wd2" y="hd2"/>
                </a:cxn>
                <a:cxn ang="5400000">
                  <a:pos x="wd2" y="hd2"/>
                </a:cxn>
                <a:cxn ang="10800000">
                  <a:pos x="wd2" y="hd2"/>
                </a:cxn>
                <a:cxn ang="16200000">
                  <a:pos x="wd2" y="hd2"/>
                </a:cxn>
              </a:cxnLst>
              <a:rect l="0" t="0" r="r" b="b"/>
              <a:pathLst>
                <a:path w="21600" h="19111" extrusionOk="0">
                  <a:moveTo>
                    <a:pt x="4342" y="14903"/>
                  </a:moveTo>
                  <a:lnTo>
                    <a:pt x="0" y="6480"/>
                  </a:lnTo>
                  <a:lnTo>
                    <a:pt x="7069" y="1307"/>
                  </a:lnTo>
                  <a:cubicBezTo>
                    <a:pt x="10556" y="-1244"/>
                    <a:pt x="15117" y="54"/>
                    <a:pt x="17258" y="4209"/>
                  </a:cubicBezTo>
                  <a:lnTo>
                    <a:pt x="21600" y="12631"/>
                  </a:lnTo>
                  <a:lnTo>
                    <a:pt x="14531" y="17805"/>
                  </a:lnTo>
                  <a:cubicBezTo>
                    <a:pt x="11045" y="20356"/>
                    <a:pt x="6483" y="19057"/>
                    <a:pt x="4342" y="14903"/>
                  </a:cubicBezTo>
                  <a:close/>
                </a:path>
              </a:pathLst>
            </a:custGeom>
            <a:solidFill>
              <a:srgbClr val="6F9161">
                <a:alpha val="54000"/>
              </a:srgbClr>
            </a:solidFill>
            <a:ln w="12700">
              <a:miter lim="400000"/>
            </a:ln>
          </p:spPr>
          <p:txBody>
            <a:bodyPr anchor="ctr"/>
            <a:lstStyle/>
            <a:p>
              <a:pPr algn="ctr"/>
              <a:endParaRPr>
                <a:latin typeface="+mn-lt"/>
                <a:ea typeface="+mn-ea"/>
                <a:cs typeface="+mn-ea"/>
                <a:sym typeface="+mn-lt"/>
              </a:endParaRPr>
            </a:p>
          </p:txBody>
        </p:sp>
      </p:grpSp>
      <p:sp>
        <p:nvSpPr>
          <p:cNvPr id="3" name="TextBox 2"/>
          <p:cNvSpPr txBox="1"/>
          <p:nvPr/>
        </p:nvSpPr>
        <p:spPr>
          <a:xfrm>
            <a:off x="164141" y="1748479"/>
            <a:ext cx="3030705" cy="2954655"/>
          </a:xfrm>
          <a:prstGeom prst="rect">
            <a:avLst/>
          </a:prstGeom>
          <a:noFill/>
        </p:spPr>
        <p:txBody>
          <a:bodyPr wrap="square" lIns="0" tIns="0" rIns="0" bIns="0" rtlCol="0">
            <a:spAutoFit/>
          </a:bodyPr>
          <a:lstStyle/>
          <a:p>
            <a:pPr marL="285750" indent="-285750">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rPr>
              <a:t>前期预调查：</a:t>
            </a:r>
            <a:r>
              <a:rPr lang="en-US" altLang="zh-CN" sz="1600" dirty="0">
                <a:solidFill>
                  <a:schemeClr val="accent2">
                    <a:lumMod val="50000"/>
                  </a:schemeClr>
                </a:solidFill>
                <a:latin typeface="微软雅黑" pitchFamily="34" charset="-122"/>
                <a:ea typeface="微软雅黑" pitchFamily="34" charset="-122"/>
              </a:rPr>
              <a:t>11</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11</a:t>
            </a:r>
            <a:r>
              <a:rPr lang="zh-CN" altLang="en-US" sz="1600" dirty="0">
                <a:solidFill>
                  <a:schemeClr val="accent2">
                    <a:lumMod val="50000"/>
                  </a:schemeClr>
                </a:solidFill>
                <a:latin typeface="微软雅黑" pitchFamily="34" charset="-122"/>
                <a:ea typeface="微软雅黑" pitchFamily="34" charset="-122"/>
              </a:rPr>
              <a:t>日</a:t>
            </a:r>
            <a:r>
              <a:rPr lang="en-US" altLang="zh-CN" sz="1600" dirty="0">
                <a:solidFill>
                  <a:schemeClr val="accent2">
                    <a:lumMod val="50000"/>
                  </a:schemeClr>
                </a:solidFill>
                <a:latin typeface="微软雅黑" pitchFamily="34" charset="-122"/>
                <a:ea typeface="微软雅黑" pitchFamily="34" charset="-122"/>
              </a:rPr>
              <a:t>9:00-11:00</a:t>
            </a:r>
          </a:p>
          <a:p>
            <a:pPr marL="285750" indent="-285750">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rPr>
              <a:t>调查方案撰写与完善：</a:t>
            </a:r>
            <a:r>
              <a:rPr lang="en-US" altLang="zh-CN" sz="1600" dirty="0">
                <a:solidFill>
                  <a:schemeClr val="accent2">
                    <a:lumMod val="50000"/>
                  </a:schemeClr>
                </a:solidFill>
                <a:latin typeface="微软雅黑" pitchFamily="34" charset="-122"/>
                <a:ea typeface="微软雅黑" pitchFamily="34" charset="-122"/>
              </a:rPr>
              <a:t>11</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11</a:t>
            </a:r>
            <a:r>
              <a:rPr lang="zh-CN" altLang="en-US" sz="1600" dirty="0">
                <a:solidFill>
                  <a:schemeClr val="accent2">
                    <a:lumMod val="50000"/>
                  </a:schemeClr>
                </a:solidFill>
                <a:latin typeface="微软雅黑" pitchFamily="34" charset="-122"/>
                <a:ea typeface="微软雅黑" pitchFamily="34" charset="-122"/>
              </a:rPr>
              <a:t>日</a:t>
            </a:r>
            <a:r>
              <a:rPr lang="en-US" altLang="zh-CN" sz="1600" dirty="0">
                <a:solidFill>
                  <a:schemeClr val="accent2">
                    <a:lumMod val="50000"/>
                  </a:schemeClr>
                </a:solidFill>
                <a:latin typeface="微软雅黑" pitchFamily="34" charset="-122"/>
                <a:ea typeface="微软雅黑" pitchFamily="34" charset="-122"/>
              </a:rPr>
              <a:t>-11</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25</a:t>
            </a:r>
            <a:r>
              <a:rPr lang="zh-CN" altLang="en-US" sz="1600" dirty="0">
                <a:solidFill>
                  <a:schemeClr val="accent2">
                    <a:lumMod val="50000"/>
                  </a:schemeClr>
                </a:solidFill>
                <a:latin typeface="微软雅黑" pitchFamily="34" charset="-122"/>
                <a:ea typeface="微软雅黑" pitchFamily="34" charset="-122"/>
              </a:rPr>
              <a:t>日</a:t>
            </a:r>
          </a:p>
          <a:p>
            <a:pPr marL="285750" indent="-285750">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rPr>
              <a:t>实地调查时间： </a:t>
            </a:r>
            <a:r>
              <a:rPr lang="en-US" altLang="zh-CN" sz="1600" dirty="0">
                <a:solidFill>
                  <a:schemeClr val="accent2">
                    <a:lumMod val="50000"/>
                  </a:schemeClr>
                </a:solidFill>
                <a:latin typeface="微软雅黑" pitchFamily="34" charset="-122"/>
                <a:ea typeface="微软雅黑" pitchFamily="34" charset="-122"/>
              </a:rPr>
              <a:t>11</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25</a:t>
            </a:r>
            <a:r>
              <a:rPr lang="zh-CN" altLang="en-US" sz="1600" dirty="0">
                <a:solidFill>
                  <a:schemeClr val="accent2">
                    <a:lumMod val="50000"/>
                  </a:schemeClr>
                </a:solidFill>
                <a:latin typeface="微软雅黑" pitchFamily="34" charset="-122"/>
                <a:ea typeface="微软雅黑" pitchFamily="34" charset="-122"/>
              </a:rPr>
              <a:t>日、</a:t>
            </a:r>
            <a:r>
              <a:rPr lang="en-US" altLang="zh-CN" sz="1600" dirty="0">
                <a:solidFill>
                  <a:schemeClr val="accent2">
                    <a:lumMod val="50000"/>
                  </a:schemeClr>
                </a:solidFill>
                <a:latin typeface="微软雅黑" pitchFamily="34" charset="-122"/>
                <a:ea typeface="微软雅黑" pitchFamily="34" charset="-122"/>
              </a:rPr>
              <a:t>12</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2</a:t>
            </a:r>
            <a:r>
              <a:rPr lang="zh-CN" altLang="en-US" sz="1600" dirty="0">
                <a:solidFill>
                  <a:schemeClr val="accent2">
                    <a:lumMod val="50000"/>
                  </a:schemeClr>
                </a:solidFill>
                <a:latin typeface="微软雅黑" pitchFamily="34" charset="-122"/>
                <a:ea typeface="微软雅黑" pitchFamily="34" charset="-122"/>
              </a:rPr>
              <a:t>日、</a:t>
            </a:r>
            <a:r>
              <a:rPr lang="en-US" altLang="zh-CN" sz="1600" dirty="0">
                <a:solidFill>
                  <a:schemeClr val="accent2">
                    <a:lumMod val="50000"/>
                  </a:schemeClr>
                </a:solidFill>
                <a:latin typeface="微软雅黑" pitchFamily="34" charset="-122"/>
                <a:ea typeface="微软雅黑" pitchFamily="34" charset="-122"/>
              </a:rPr>
              <a:t>12</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9</a:t>
            </a:r>
            <a:r>
              <a:rPr lang="zh-CN" altLang="en-US" sz="1600" dirty="0">
                <a:solidFill>
                  <a:schemeClr val="accent2">
                    <a:lumMod val="50000"/>
                  </a:schemeClr>
                </a:solidFill>
                <a:latin typeface="微软雅黑" pitchFamily="34" charset="-122"/>
                <a:ea typeface="微软雅黑" pitchFamily="34" charset="-122"/>
              </a:rPr>
              <a:t>日上午</a:t>
            </a:r>
            <a:r>
              <a:rPr lang="en-US" altLang="zh-CN" sz="1600" dirty="0">
                <a:solidFill>
                  <a:schemeClr val="accent2">
                    <a:lumMod val="50000"/>
                  </a:schemeClr>
                </a:solidFill>
                <a:latin typeface="微软雅黑" pitchFamily="34" charset="-122"/>
                <a:ea typeface="微软雅黑" pitchFamily="34" charset="-122"/>
              </a:rPr>
              <a:t>9:00-11:00</a:t>
            </a:r>
            <a:r>
              <a:rPr lang="zh-CN" altLang="en-US" sz="1600" dirty="0">
                <a:solidFill>
                  <a:schemeClr val="accent2">
                    <a:lumMod val="50000"/>
                  </a:schemeClr>
                </a:solidFill>
                <a:latin typeface="微软雅黑" pitchFamily="34" charset="-122"/>
                <a:ea typeface="微软雅黑" pitchFamily="34" charset="-122"/>
              </a:rPr>
              <a:t>（共计三周）</a:t>
            </a:r>
          </a:p>
          <a:p>
            <a:pPr marL="285750" indent="-285750">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rPr>
              <a:t>调查报告撰写：</a:t>
            </a:r>
            <a:r>
              <a:rPr lang="en-US" altLang="zh-CN" sz="1600" dirty="0">
                <a:solidFill>
                  <a:schemeClr val="accent2">
                    <a:lumMod val="50000"/>
                  </a:schemeClr>
                </a:solidFill>
                <a:latin typeface="微软雅黑" pitchFamily="34" charset="-122"/>
                <a:ea typeface="微软雅黑" pitchFamily="34" charset="-122"/>
              </a:rPr>
              <a:t>12</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9</a:t>
            </a:r>
            <a:r>
              <a:rPr lang="zh-CN" altLang="en-US" sz="1600" dirty="0">
                <a:solidFill>
                  <a:schemeClr val="accent2">
                    <a:lumMod val="50000"/>
                  </a:schemeClr>
                </a:solidFill>
                <a:latin typeface="微软雅黑" pitchFamily="34" charset="-122"/>
                <a:ea typeface="微软雅黑" pitchFamily="34" charset="-122"/>
              </a:rPr>
              <a:t>日</a:t>
            </a:r>
            <a:r>
              <a:rPr lang="en-US" altLang="zh-CN" sz="1600" dirty="0">
                <a:solidFill>
                  <a:schemeClr val="accent2">
                    <a:lumMod val="50000"/>
                  </a:schemeClr>
                </a:solidFill>
                <a:latin typeface="微软雅黑" pitchFamily="34" charset="-122"/>
                <a:ea typeface="微软雅黑" pitchFamily="34" charset="-122"/>
              </a:rPr>
              <a:t>-12</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16</a:t>
            </a:r>
            <a:r>
              <a:rPr lang="zh-CN" altLang="en-US" sz="1600" dirty="0">
                <a:solidFill>
                  <a:schemeClr val="accent2">
                    <a:lumMod val="50000"/>
                  </a:schemeClr>
                </a:solidFill>
                <a:latin typeface="微软雅黑" pitchFamily="34" charset="-122"/>
                <a:ea typeface="微软雅黑" pitchFamily="34" charset="-122"/>
              </a:rPr>
              <a:t>日</a:t>
            </a:r>
          </a:p>
          <a:p>
            <a:pPr marL="285750" indent="-285750">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rPr>
              <a:t>调查报告展示：</a:t>
            </a:r>
            <a:r>
              <a:rPr lang="en-US" altLang="zh-CN" sz="1600" dirty="0">
                <a:solidFill>
                  <a:schemeClr val="accent2">
                    <a:lumMod val="50000"/>
                  </a:schemeClr>
                </a:solidFill>
                <a:latin typeface="微软雅黑" pitchFamily="34" charset="-122"/>
                <a:ea typeface="微软雅黑" pitchFamily="34" charset="-122"/>
              </a:rPr>
              <a:t>12</a:t>
            </a:r>
            <a:r>
              <a:rPr lang="zh-CN" altLang="en-US" sz="1600" dirty="0">
                <a:solidFill>
                  <a:schemeClr val="accent2">
                    <a:lumMod val="50000"/>
                  </a:schemeClr>
                </a:solidFill>
                <a:latin typeface="微软雅黑" pitchFamily="34" charset="-122"/>
                <a:ea typeface="微软雅黑" pitchFamily="34" charset="-122"/>
              </a:rPr>
              <a:t>月</a:t>
            </a:r>
            <a:r>
              <a:rPr lang="en-US" altLang="zh-CN" sz="1600" dirty="0">
                <a:solidFill>
                  <a:schemeClr val="accent2">
                    <a:lumMod val="50000"/>
                  </a:schemeClr>
                </a:solidFill>
                <a:latin typeface="微软雅黑" pitchFamily="34" charset="-122"/>
                <a:ea typeface="微软雅黑" pitchFamily="34" charset="-122"/>
              </a:rPr>
              <a:t>16</a:t>
            </a:r>
            <a:r>
              <a:rPr lang="zh-CN" altLang="en-US" sz="1600" dirty="0">
                <a:solidFill>
                  <a:schemeClr val="accent2">
                    <a:lumMod val="50000"/>
                  </a:schemeClr>
                </a:solidFill>
                <a:latin typeface="微软雅黑" pitchFamily="34" charset="-122"/>
                <a:ea typeface="微软雅黑" pitchFamily="34" charset="-122"/>
              </a:rPr>
              <a:t>日</a:t>
            </a:r>
          </a:p>
          <a:p>
            <a:pPr marL="285750" indent="-285750">
              <a:buFont typeface="Arial" pitchFamily="34" charset="0"/>
              <a:buChar char="•"/>
            </a:pPr>
            <a:endParaRPr lang="zh-CN" altLang="en-US" sz="1600" dirty="0">
              <a:solidFill>
                <a:schemeClr val="accent2">
                  <a:lumMod val="50000"/>
                </a:schemeClr>
              </a:solidFill>
              <a:latin typeface="微软雅黑" pitchFamily="34" charset="-122"/>
              <a:ea typeface="微软雅黑" pitchFamily="34" charset="-122"/>
            </a:endParaRPr>
          </a:p>
          <a:p>
            <a:pPr marL="285750" indent="-285750">
              <a:buFont typeface="Arial" pitchFamily="34" charset="0"/>
              <a:buChar char="•"/>
            </a:pPr>
            <a:endParaRPr lang="zh-CN" altLang="en-US" sz="1600" dirty="0">
              <a:solidFill>
                <a:schemeClr val="accent2">
                  <a:lumMod val="50000"/>
                </a:schemeClr>
              </a:solidFill>
              <a:latin typeface="微软雅黑" pitchFamily="34" charset="-122"/>
              <a:ea typeface="微软雅黑" pitchFamily="34" charset="-122"/>
            </a:endParaRPr>
          </a:p>
        </p:txBody>
      </p:sp>
      <p:sp>
        <p:nvSpPr>
          <p:cNvPr id="34" name="矩形 33">
            <a:extLst>
              <a:ext uri="{FF2B5EF4-FFF2-40B4-BE49-F238E27FC236}">
                <a16:creationId xmlns:a16="http://schemas.microsoft.com/office/drawing/2014/main" xmlns="" id="{20F9614F-E97E-4AD7-AF25-913E7FFC39E9}"/>
              </a:ext>
            </a:extLst>
          </p:cNvPr>
          <p:cNvSpPr/>
          <p:nvPr/>
        </p:nvSpPr>
        <p:spPr>
          <a:xfrm>
            <a:off x="539552" y="1106758"/>
            <a:ext cx="1980388" cy="240856"/>
          </a:xfrm>
          <a:prstGeom prst="rect">
            <a:avLst/>
          </a:prstGeom>
        </p:spPr>
        <p:txBody>
          <a:bodyPr wrap="none" lIns="0" tIns="0" rIns="0" bIns="0">
            <a:noAutofit/>
          </a:bodyPr>
          <a:lstStyle/>
          <a:p>
            <a:r>
              <a:rPr lang="zh-CN" altLang="en-US" sz="2000" b="1" dirty="0">
                <a:solidFill>
                  <a:schemeClr val="accent1"/>
                </a:solidFill>
                <a:latin typeface="+mn-lt"/>
                <a:ea typeface="+mn-ea"/>
                <a:cs typeface="+mn-ea"/>
                <a:sym typeface="+mn-lt"/>
              </a:rPr>
              <a:t>调查时间</a:t>
            </a:r>
          </a:p>
        </p:txBody>
      </p:sp>
      <p:sp>
        <p:nvSpPr>
          <p:cNvPr id="35" name="矩形 34">
            <a:extLst>
              <a:ext uri="{FF2B5EF4-FFF2-40B4-BE49-F238E27FC236}">
                <a16:creationId xmlns:a16="http://schemas.microsoft.com/office/drawing/2014/main" xmlns="" id="{FD199BA7-79A2-4350-BE51-6A452861DCF7}"/>
              </a:ext>
            </a:extLst>
          </p:cNvPr>
          <p:cNvSpPr/>
          <p:nvPr/>
        </p:nvSpPr>
        <p:spPr>
          <a:xfrm>
            <a:off x="5083332" y="876407"/>
            <a:ext cx="1980387" cy="240856"/>
          </a:xfrm>
          <a:prstGeom prst="rect">
            <a:avLst/>
          </a:prstGeom>
        </p:spPr>
        <p:txBody>
          <a:bodyPr wrap="none" lIns="0" tIns="0" rIns="0" bIns="0">
            <a:noAutofit/>
          </a:bodyPr>
          <a:lstStyle/>
          <a:p>
            <a:pPr algn="r"/>
            <a:r>
              <a:rPr lang="zh-CN" altLang="en-US" sz="2000" b="1" dirty="0">
                <a:solidFill>
                  <a:schemeClr val="accent1"/>
                </a:solidFill>
                <a:latin typeface="+mn-lt"/>
                <a:ea typeface="+mn-ea"/>
                <a:cs typeface="+mn-ea"/>
                <a:sym typeface="+mn-lt"/>
              </a:rPr>
              <a:t>调查地点</a:t>
            </a:r>
          </a:p>
        </p:txBody>
      </p:sp>
      <p:sp>
        <p:nvSpPr>
          <p:cNvPr id="36" name="文本框 76">
            <a:extLst>
              <a:ext uri="{FF2B5EF4-FFF2-40B4-BE49-F238E27FC236}">
                <a16:creationId xmlns:a16="http://schemas.microsoft.com/office/drawing/2014/main" xmlns="" id="{8A2869E9-C967-497A-8AEA-19F8852BAB5C}"/>
              </a:ext>
            </a:extLst>
          </p:cNvPr>
          <p:cNvSpPr txBox="1"/>
          <p:nvPr/>
        </p:nvSpPr>
        <p:spPr>
          <a:xfrm>
            <a:off x="5145109" y="1333473"/>
            <a:ext cx="2427500" cy="397411"/>
          </a:xfrm>
          <a:prstGeom prst="rect">
            <a:avLst/>
          </a:prstGeom>
          <a:noFill/>
        </p:spPr>
        <p:txBody>
          <a:bodyPr wrap="square" lIns="0" tIns="0" rIns="0" bIns="0">
            <a:noAutofit/>
          </a:bodyPr>
          <a:lstStyle/>
          <a:p>
            <a:pPr algn="r">
              <a:lnSpc>
                <a:spcPct val="120000"/>
              </a:lnSpc>
            </a:pPr>
            <a:r>
              <a:rPr lang="zh-CN" altLang="en-US" sz="1600" dirty="0">
                <a:solidFill>
                  <a:schemeClr val="accent2">
                    <a:lumMod val="50000"/>
                  </a:schemeClr>
                </a:solidFill>
                <a:latin typeface="微软雅黑" pitchFamily="34" charset="-122"/>
                <a:ea typeface="微软雅黑" pitchFamily="34" charset="-122"/>
                <a:sym typeface="+mn-lt"/>
              </a:rPr>
              <a:t>中山大道与车陂路交叉口</a:t>
            </a:r>
          </a:p>
        </p:txBody>
      </p:sp>
      <p:sp>
        <p:nvSpPr>
          <p:cNvPr id="37" name="矩形 36">
            <a:extLst>
              <a:ext uri="{FF2B5EF4-FFF2-40B4-BE49-F238E27FC236}">
                <a16:creationId xmlns:a16="http://schemas.microsoft.com/office/drawing/2014/main" xmlns="" id="{1B1001AF-E01B-44A6-AA0A-8F56E551FFA8}"/>
              </a:ext>
            </a:extLst>
          </p:cNvPr>
          <p:cNvSpPr/>
          <p:nvPr/>
        </p:nvSpPr>
        <p:spPr>
          <a:xfrm>
            <a:off x="6271791" y="2308304"/>
            <a:ext cx="1217856" cy="240856"/>
          </a:xfrm>
          <a:prstGeom prst="rect">
            <a:avLst/>
          </a:prstGeom>
        </p:spPr>
        <p:txBody>
          <a:bodyPr wrap="none" lIns="0" tIns="0" rIns="0" bIns="0">
            <a:noAutofit/>
          </a:bodyPr>
          <a:lstStyle/>
          <a:p>
            <a:pPr algn="r"/>
            <a:r>
              <a:rPr lang="zh-CN" altLang="en-US" sz="2000" b="1" dirty="0">
                <a:solidFill>
                  <a:schemeClr val="accent2"/>
                </a:solidFill>
                <a:latin typeface="+mn-lt"/>
                <a:ea typeface="+mn-ea"/>
                <a:cs typeface="+mn-ea"/>
                <a:sym typeface="+mn-lt"/>
              </a:rPr>
              <a:t>小组成员</a:t>
            </a:r>
          </a:p>
        </p:txBody>
      </p:sp>
      <p:sp>
        <p:nvSpPr>
          <p:cNvPr id="38" name="文本框 74">
            <a:extLst>
              <a:ext uri="{FF2B5EF4-FFF2-40B4-BE49-F238E27FC236}">
                <a16:creationId xmlns:a16="http://schemas.microsoft.com/office/drawing/2014/main" xmlns="" id="{145A8F7E-C5D1-4C83-963C-CFF73692551B}"/>
              </a:ext>
            </a:extLst>
          </p:cNvPr>
          <p:cNvSpPr txBox="1"/>
          <p:nvPr/>
        </p:nvSpPr>
        <p:spPr>
          <a:xfrm>
            <a:off x="6156176" y="2778312"/>
            <a:ext cx="2808312" cy="2601750"/>
          </a:xfrm>
          <a:prstGeom prst="rect">
            <a:avLst/>
          </a:prstGeom>
          <a:noFill/>
        </p:spPr>
        <p:txBody>
          <a:bodyPr wrap="square" lIns="0" tIns="0" rIns="0" bIns="0">
            <a:noAutofit/>
          </a:bodyPr>
          <a:lstStyle/>
          <a:p>
            <a:pPr>
              <a:lnSpc>
                <a:spcPct val="120000"/>
              </a:lnSpc>
            </a:pPr>
            <a:r>
              <a:rPr lang="zh-CN" altLang="en-US" sz="1600" dirty="0">
                <a:solidFill>
                  <a:schemeClr val="accent2">
                    <a:lumMod val="50000"/>
                  </a:schemeClr>
                </a:solidFill>
                <a:latin typeface="+mn-lt"/>
                <a:ea typeface="+mn-ea"/>
                <a:cs typeface="+mn-ea"/>
                <a:sym typeface="+mn-lt"/>
              </a:rPr>
              <a:t>组长：黄楷昕 </a:t>
            </a:r>
          </a:p>
          <a:p>
            <a:pPr>
              <a:lnSpc>
                <a:spcPct val="120000"/>
              </a:lnSpc>
            </a:pPr>
            <a:r>
              <a:rPr lang="zh-CN" altLang="en-US" sz="1600" dirty="0">
                <a:solidFill>
                  <a:schemeClr val="accent2">
                    <a:lumMod val="50000"/>
                  </a:schemeClr>
                </a:solidFill>
                <a:latin typeface="+mn-lt"/>
                <a:ea typeface="+mn-ea"/>
                <a:cs typeface="+mn-ea"/>
                <a:sym typeface="+mn-lt"/>
              </a:rPr>
              <a:t>副组长：曾嘉煜 彭显为</a:t>
            </a:r>
          </a:p>
          <a:p>
            <a:pPr>
              <a:lnSpc>
                <a:spcPct val="120000"/>
              </a:lnSpc>
            </a:pPr>
            <a:r>
              <a:rPr lang="zh-CN" altLang="en-US" sz="1600" dirty="0">
                <a:solidFill>
                  <a:schemeClr val="accent2">
                    <a:lumMod val="50000"/>
                  </a:schemeClr>
                </a:solidFill>
                <a:latin typeface="+mn-lt"/>
                <a:ea typeface="+mn-ea"/>
                <a:cs typeface="+mn-ea"/>
                <a:sym typeface="+mn-lt"/>
              </a:rPr>
              <a:t>组员：何家琪、郭楚、姜晨、曾耀军、西达纳、程粒配、黄欣龙、黄诺贤</a:t>
            </a:r>
          </a:p>
        </p:txBody>
      </p:sp>
    </p:spTree>
    <p:extLst>
      <p:ext uri="{BB962C8B-B14F-4D97-AF65-F5344CB8AC3E}">
        <p14:creationId xmlns:p14="http://schemas.microsoft.com/office/powerpoint/2010/main" val="34594783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down)">
                                      <p:cBhvr>
                                        <p:cTn id="21" dur="500"/>
                                        <p:tgtEl>
                                          <p:spTgt spid="3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down)">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4" grpId="0"/>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8794B7E0-015E-4408-8E8F-1053EF789C32}"/>
              </a:ext>
            </a:extLst>
          </p:cNvPr>
          <p:cNvGrpSpPr/>
          <p:nvPr/>
        </p:nvGrpSpPr>
        <p:grpSpPr>
          <a:xfrm>
            <a:off x="3929176" y="1323672"/>
            <a:ext cx="1285648" cy="1573555"/>
            <a:chOff x="3929176" y="1395682"/>
            <a:chExt cx="1285648" cy="1573555"/>
          </a:xfrm>
        </p:grpSpPr>
        <p:sp>
          <p:nvSpPr>
            <p:cNvPr id="9" name="Oval 25">
              <a:extLst>
                <a:ext uri="{FF2B5EF4-FFF2-40B4-BE49-F238E27FC236}">
                  <a16:creationId xmlns:a16="http://schemas.microsoft.com/office/drawing/2014/main" xmlns=""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0" name="TextBox 2">
              <a:extLst>
                <a:ext uri="{FF2B5EF4-FFF2-40B4-BE49-F238E27FC236}">
                  <a16:creationId xmlns:a16="http://schemas.microsoft.com/office/drawing/2014/main" xmlns=""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03</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8" name="TextBox 46">
            <a:extLst>
              <a:ext uri="{FF2B5EF4-FFF2-40B4-BE49-F238E27FC236}">
                <a16:creationId xmlns:a16="http://schemas.microsoft.com/office/drawing/2014/main" xmlns="" id="{19504DEA-4FAF-46BF-9650-6704B72E80F5}"/>
              </a:ext>
            </a:extLst>
          </p:cNvPr>
          <p:cNvSpPr txBox="1"/>
          <p:nvPr/>
        </p:nvSpPr>
        <p:spPr>
          <a:xfrm>
            <a:off x="3504770" y="2720631"/>
            <a:ext cx="2390856" cy="781290"/>
          </a:xfrm>
          <a:prstGeom prst="rect">
            <a:avLst/>
          </a:prstGeom>
          <a:noFill/>
        </p:spPr>
        <p:txBody>
          <a:bodyPr wrap="none" lIns="0" tIns="0" rIns="0" bIns="0" anchor="ctr" anchorCtr="0">
            <a:normAutofit/>
          </a:bodyPr>
          <a:lstStyle/>
          <a:p>
            <a:r>
              <a:rPr lang="zh-CN" altLang="en-US" sz="4000" b="1" dirty="0">
                <a:solidFill>
                  <a:schemeClr val="tx1">
                    <a:lumMod val="75000"/>
                    <a:lumOff val="25000"/>
                  </a:schemeClr>
                </a:solidFill>
                <a:latin typeface="+mn-lt"/>
                <a:ea typeface="+mn-ea"/>
                <a:cs typeface="+mn-ea"/>
                <a:sym typeface="+mn-lt"/>
              </a:rPr>
              <a:t>调查方法</a:t>
            </a:r>
          </a:p>
        </p:txBody>
      </p:sp>
      <p:pic>
        <p:nvPicPr>
          <p:cNvPr id="20" name="图片 19"/>
          <p:cNvPicPr>
            <a:picLocks noChangeAspect="1"/>
          </p:cNvPicPr>
          <p:nvPr/>
        </p:nvPicPr>
        <p:blipFill>
          <a:blip r:embed="rId4"/>
          <a:stretch>
            <a:fillRect/>
          </a:stretch>
        </p:blipFill>
        <p:spPr>
          <a:xfrm>
            <a:off x="5436096" y="1131590"/>
            <a:ext cx="3884288" cy="4203700"/>
          </a:xfrm>
          <a:prstGeom prst="rect">
            <a:avLst/>
          </a:prstGeom>
        </p:spPr>
      </p:pic>
      <p:pic>
        <p:nvPicPr>
          <p:cNvPr id="21" name="图片 20"/>
          <p:cNvPicPr>
            <a:picLocks noChangeAspect="1"/>
          </p:cNvPicPr>
          <p:nvPr/>
        </p:nvPicPr>
        <p:blipFill>
          <a:blip r:embed="rId5"/>
          <a:stretch>
            <a:fillRect/>
          </a:stretch>
        </p:blipFill>
        <p:spPr>
          <a:xfrm>
            <a:off x="-108520" y="0"/>
            <a:ext cx="3706576" cy="3810000"/>
          </a:xfrm>
          <a:prstGeom prst="rect">
            <a:avLst/>
          </a:prstGeom>
        </p:spPr>
      </p:pic>
    </p:spTree>
    <p:extLst>
      <p:ext uri="{BB962C8B-B14F-4D97-AF65-F5344CB8AC3E}">
        <p14:creationId xmlns:p14="http://schemas.microsoft.com/office/powerpoint/2010/main" val="19088692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94018" y="1408659"/>
            <a:ext cx="3400318" cy="3163687"/>
            <a:chOff x="2855206" y="1032604"/>
            <a:chExt cx="3400318" cy="3163687"/>
          </a:xfrm>
        </p:grpSpPr>
        <p:grpSp>
          <p:nvGrpSpPr>
            <p:cNvPr id="4" name="Group 2"/>
            <p:cNvGrpSpPr/>
            <p:nvPr/>
          </p:nvGrpSpPr>
          <p:grpSpPr>
            <a:xfrm>
              <a:off x="4396483" y="1032604"/>
              <a:ext cx="1859041" cy="1635020"/>
              <a:chOff x="5782165" y="481983"/>
              <a:chExt cx="3480614" cy="3061191"/>
            </a:xfrm>
            <a:gradFill flip="none" rotWithShape="1">
              <a:gsLst>
                <a:gs pos="0">
                  <a:schemeClr val="accent1">
                    <a:lumMod val="5000"/>
                    <a:lumOff val="95000"/>
                  </a:schemeClr>
                </a:gs>
                <a:gs pos="58000">
                  <a:schemeClr val="accent2"/>
                </a:gs>
              </a:gsLst>
              <a:lin ang="8100000" scaled="1"/>
              <a:tileRect/>
            </a:gradFill>
          </p:grpSpPr>
          <p:sp>
            <p:nvSpPr>
              <p:cNvPr id="77" name="Arrow: Right 70"/>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78" name="Group 71"/>
              <p:cNvGrpSpPr/>
              <p:nvPr/>
            </p:nvGrpSpPr>
            <p:grpSpPr>
              <a:xfrm>
                <a:off x="7454801" y="481983"/>
                <a:ext cx="1807978" cy="1561534"/>
                <a:chOff x="7454801" y="481983"/>
                <a:chExt cx="1807978" cy="1561534"/>
              </a:xfrm>
              <a:grpFill/>
            </p:grpSpPr>
            <p:sp>
              <p:nvSpPr>
                <p:cNvPr id="79" name="Rectangle 72"/>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0" name="Rectangle 73"/>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1" name="Rectangle 74"/>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2" name="Freeform: Shape 75"/>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3" name="Freeform: Shape 76"/>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4" name="Freeform: Shape 77"/>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5" name="Rectangle 78"/>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6" name="Rectangle 79"/>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7" name="Rectangle 80"/>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8" name="Freeform: Shape 81"/>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9" name="Freeform: Shape 82"/>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0" name="Rectangle 83"/>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5" name="Group 3"/>
            <p:cNvGrpSpPr/>
            <p:nvPr/>
          </p:nvGrpSpPr>
          <p:grpSpPr>
            <a:xfrm flipH="1">
              <a:off x="2857122" y="1040978"/>
              <a:ext cx="1859041" cy="1635020"/>
              <a:chOff x="5782165" y="481983"/>
              <a:chExt cx="3480614" cy="3061191"/>
            </a:xfrm>
            <a:gradFill>
              <a:gsLst>
                <a:gs pos="0">
                  <a:schemeClr val="accent1">
                    <a:lumMod val="5000"/>
                    <a:lumOff val="95000"/>
                  </a:schemeClr>
                </a:gs>
                <a:gs pos="58000">
                  <a:schemeClr val="accent1"/>
                </a:gs>
              </a:gsLst>
              <a:lin ang="8100000" scaled="1"/>
            </a:gradFill>
          </p:grpSpPr>
          <p:sp>
            <p:nvSpPr>
              <p:cNvPr id="63" name="Arrow: Right 56"/>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64" name="Group 57"/>
              <p:cNvGrpSpPr/>
              <p:nvPr/>
            </p:nvGrpSpPr>
            <p:grpSpPr>
              <a:xfrm>
                <a:off x="7454801" y="481983"/>
                <a:ext cx="1807978" cy="1561534"/>
                <a:chOff x="7454801" y="481983"/>
                <a:chExt cx="1807978" cy="1561534"/>
              </a:xfrm>
              <a:grpFill/>
            </p:grpSpPr>
            <p:sp>
              <p:nvSpPr>
                <p:cNvPr id="65" name="Rectangle 58"/>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6" name="Rectangle 59"/>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7" name="Rectangle 60"/>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8" name="Freeform: Shape 61"/>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9" name="Freeform: Shape 62"/>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0" name="Freeform: Shape 63"/>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1" name="Rectangle 64"/>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2" name="Rectangle 65"/>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3" name="Rectangle 66"/>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74" name="Freeform: Shape 67"/>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5" name="Freeform: Shape 68"/>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6" name="Rectangle 69"/>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6" name="Group 4"/>
            <p:cNvGrpSpPr/>
            <p:nvPr/>
          </p:nvGrpSpPr>
          <p:grpSpPr>
            <a:xfrm flipV="1">
              <a:off x="4394392" y="2561271"/>
              <a:ext cx="1859041" cy="1635020"/>
              <a:chOff x="5782165" y="481983"/>
              <a:chExt cx="3480614" cy="3061191"/>
            </a:xfrm>
            <a:gradFill>
              <a:gsLst>
                <a:gs pos="0">
                  <a:schemeClr val="accent1">
                    <a:lumMod val="5000"/>
                    <a:lumOff val="95000"/>
                  </a:schemeClr>
                </a:gs>
                <a:gs pos="58000">
                  <a:schemeClr val="accent4"/>
                </a:gs>
              </a:gsLst>
              <a:lin ang="8100000" scaled="1"/>
            </a:gradFill>
          </p:grpSpPr>
          <p:sp>
            <p:nvSpPr>
              <p:cNvPr id="49" name="Arrow: Right 42"/>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0" name="Group 43"/>
              <p:cNvGrpSpPr/>
              <p:nvPr/>
            </p:nvGrpSpPr>
            <p:grpSpPr>
              <a:xfrm>
                <a:off x="7454801" y="481983"/>
                <a:ext cx="1807978" cy="1561534"/>
                <a:chOff x="7454801" y="481983"/>
                <a:chExt cx="1807978" cy="1561534"/>
              </a:xfrm>
              <a:grpFill/>
            </p:grpSpPr>
            <p:sp>
              <p:nvSpPr>
                <p:cNvPr id="51" name="Rectangle 44"/>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2" name="Rectangle 45"/>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3" name="Rectangle 46"/>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4" name="Freeform: Shape 47"/>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5" name="Freeform: Shape 48"/>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6" name="Freeform: Shape 49"/>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7" name="Rectangle 50"/>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8" name="Rectangle 51"/>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59" name="Rectangle 52"/>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60" name="Freeform: Shape 53"/>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1" name="Freeform: Shape 54"/>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2" name="Rectangle 55"/>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grpSp>
          <p:nvGrpSpPr>
            <p:cNvPr id="7" name="Group 5"/>
            <p:cNvGrpSpPr/>
            <p:nvPr/>
          </p:nvGrpSpPr>
          <p:grpSpPr>
            <a:xfrm flipH="1" flipV="1">
              <a:off x="2855206" y="2560263"/>
              <a:ext cx="1859041" cy="1635020"/>
              <a:chOff x="5782165" y="481983"/>
              <a:chExt cx="3480614" cy="3061191"/>
            </a:xfrm>
            <a:gradFill>
              <a:gsLst>
                <a:gs pos="0">
                  <a:schemeClr val="accent1">
                    <a:lumMod val="5000"/>
                    <a:lumOff val="95000"/>
                  </a:schemeClr>
                </a:gs>
                <a:gs pos="58000">
                  <a:schemeClr val="accent3"/>
                </a:gs>
              </a:gsLst>
              <a:lin ang="8100000" scaled="1"/>
            </a:gradFill>
          </p:grpSpPr>
          <p:sp>
            <p:nvSpPr>
              <p:cNvPr id="35" name="Arrow: Right 28"/>
              <p:cNvSpPr/>
              <p:nvPr/>
            </p:nvSpPr>
            <p:spPr>
              <a:xfrm rot="18900000" flipH="1">
                <a:off x="5782165" y="1651488"/>
                <a:ext cx="2291004" cy="1891686"/>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6" name="Group 29"/>
              <p:cNvGrpSpPr/>
              <p:nvPr/>
            </p:nvGrpSpPr>
            <p:grpSpPr>
              <a:xfrm>
                <a:off x="7454801" y="481983"/>
                <a:ext cx="1807978" cy="1561534"/>
                <a:chOff x="7454801" y="481983"/>
                <a:chExt cx="1807978" cy="1561534"/>
              </a:xfrm>
              <a:grpFill/>
            </p:grpSpPr>
            <p:sp>
              <p:nvSpPr>
                <p:cNvPr id="37" name="Rectangle 30"/>
                <p:cNvSpPr>
                  <a:spLocks/>
                </p:cNvSpPr>
                <p:nvPr/>
              </p:nvSpPr>
              <p:spPr bwMode="auto">
                <a:xfrm rot="8100000">
                  <a:off x="7916863" y="1084979"/>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8" name="Rectangle 31"/>
                <p:cNvSpPr>
                  <a:spLocks/>
                </p:cNvSpPr>
                <p:nvPr/>
              </p:nvSpPr>
              <p:spPr bwMode="auto">
                <a:xfrm rot="8100000">
                  <a:off x="7972437" y="1826848"/>
                  <a:ext cx="278579" cy="216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39" name="Rectangle 32"/>
                <p:cNvSpPr>
                  <a:spLocks/>
                </p:cNvSpPr>
                <p:nvPr/>
              </p:nvSpPr>
              <p:spPr bwMode="auto">
                <a:xfrm rot="8100000">
                  <a:off x="7454801" y="1301229"/>
                  <a:ext cx="278579" cy="2205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0" name="Freeform: Shape 33"/>
                <p:cNvSpPr>
                  <a:spLocks/>
                </p:cNvSpPr>
                <p:nvPr/>
              </p:nvSpPr>
              <p:spPr bwMode="auto">
                <a:xfrm rot="8100000">
                  <a:off x="8213025" y="1221325"/>
                  <a:ext cx="315336" cy="319199"/>
                </a:xfrm>
                <a:custGeom>
                  <a:avLst/>
                  <a:gdLst>
                    <a:gd name="T0" fmla="*/ 40 w 163"/>
                    <a:gd name="T1" fmla="*/ 0 h 165"/>
                    <a:gd name="T2" fmla="*/ 163 w 163"/>
                    <a:gd name="T3" fmla="*/ 39 h 165"/>
                    <a:gd name="T4" fmla="*/ 125 w 163"/>
                    <a:gd name="T5" fmla="*/ 165 h 165"/>
                    <a:gd name="T6" fmla="*/ 0 w 163"/>
                    <a:gd name="T7" fmla="*/ 124 h 165"/>
                    <a:gd name="T8" fmla="*/ 40 w 163"/>
                    <a:gd name="T9" fmla="*/ 0 h 165"/>
                  </a:gdLst>
                  <a:ahLst/>
                  <a:cxnLst>
                    <a:cxn ang="0">
                      <a:pos x="T0" y="T1"/>
                    </a:cxn>
                    <a:cxn ang="0">
                      <a:pos x="T2" y="T3"/>
                    </a:cxn>
                    <a:cxn ang="0">
                      <a:pos x="T4" y="T5"/>
                    </a:cxn>
                    <a:cxn ang="0">
                      <a:pos x="T6" y="T7"/>
                    </a:cxn>
                    <a:cxn ang="0">
                      <a:pos x="T8" y="T9"/>
                    </a:cxn>
                  </a:cxnLst>
                  <a:rect l="0" t="0" r="r" b="b"/>
                  <a:pathLst>
                    <a:path w="163" h="165">
                      <a:moveTo>
                        <a:pt x="40" y="0"/>
                      </a:moveTo>
                      <a:lnTo>
                        <a:pt x="163" y="39"/>
                      </a:lnTo>
                      <a:lnTo>
                        <a:pt x="125" y="165"/>
                      </a:lnTo>
                      <a:lnTo>
                        <a:pt x="0" y="124"/>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1" name="Freeform: Shape 34"/>
                <p:cNvSpPr>
                  <a:spLocks/>
                </p:cNvSpPr>
                <p:nvPr/>
              </p:nvSpPr>
              <p:spPr bwMode="auto">
                <a:xfrm rot="8100000">
                  <a:off x="8449924" y="886025"/>
                  <a:ext cx="266972" cy="268901"/>
                </a:xfrm>
                <a:custGeom>
                  <a:avLst/>
                  <a:gdLst>
                    <a:gd name="T0" fmla="*/ 0 w 138"/>
                    <a:gd name="T1" fmla="*/ 38 h 139"/>
                    <a:gd name="T2" fmla="*/ 102 w 138"/>
                    <a:gd name="T3" fmla="*/ 0 h 139"/>
                    <a:gd name="T4" fmla="*/ 138 w 138"/>
                    <a:gd name="T5" fmla="*/ 103 h 139"/>
                    <a:gd name="T6" fmla="*/ 38 w 138"/>
                    <a:gd name="T7" fmla="*/ 139 h 139"/>
                    <a:gd name="T8" fmla="*/ 0 w 138"/>
                    <a:gd name="T9" fmla="*/ 38 h 139"/>
                  </a:gdLst>
                  <a:ahLst/>
                  <a:cxnLst>
                    <a:cxn ang="0">
                      <a:pos x="T0" y="T1"/>
                    </a:cxn>
                    <a:cxn ang="0">
                      <a:pos x="T2" y="T3"/>
                    </a:cxn>
                    <a:cxn ang="0">
                      <a:pos x="T4" y="T5"/>
                    </a:cxn>
                    <a:cxn ang="0">
                      <a:pos x="T6" y="T7"/>
                    </a:cxn>
                    <a:cxn ang="0">
                      <a:pos x="T8" y="T9"/>
                    </a:cxn>
                  </a:cxnLst>
                  <a:rect l="0" t="0" r="r" b="b"/>
                  <a:pathLst>
                    <a:path w="138" h="139">
                      <a:moveTo>
                        <a:pt x="0" y="38"/>
                      </a:moveTo>
                      <a:lnTo>
                        <a:pt x="102" y="0"/>
                      </a:lnTo>
                      <a:lnTo>
                        <a:pt x="138" y="103"/>
                      </a:lnTo>
                      <a:lnTo>
                        <a:pt x="38" y="139"/>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2" name="Freeform: Shape 35"/>
                <p:cNvSpPr>
                  <a:spLocks/>
                </p:cNvSpPr>
                <p:nvPr/>
              </p:nvSpPr>
              <p:spPr bwMode="auto">
                <a:xfrm rot="8100000">
                  <a:off x="8144899" y="973602"/>
                  <a:ext cx="234084" cy="236013"/>
                </a:xfrm>
                <a:custGeom>
                  <a:avLst/>
                  <a:gdLst>
                    <a:gd name="T0" fmla="*/ 0 w 121"/>
                    <a:gd name="T1" fmla="*/ 12 h 122"/>
                    <a:gd name="T2" fmla="*/ 109 w 121"/>
                    <a:gd name="T3" fmla="*/ 0 h 122"/>
                    <a:gd name="T4" fmla="*/ 121 w 121"/>
                    <a:gd name="T5" fmla="*/ 110 h 122"/>
                    <a:gd name="T6" fmla="*/ 12 w 121"/>
                    <a:gd name="T7" fmla="*/ 122 h 122"/>
                    <a:gd name="T8" fmla="*/ 0 w 121"/>
                    <a:gd name="T9" fmla="*/ 12 h 122"/>
                  </a:gdLst>
                  <a:ahLst/>
                  <a:cxnLst>
                    <a:cxn ang="0">
                      <a:pos x="T0" y="T1"/>
                    </a:cxn>
                    <a:cxn ang="0">
                      <a:pos x="T2" y="T3"/>
                    </a:cxn>
                    <a:cxn ang="0">
                      <a:pos x="T4" y="T5"/>
                    </a:cxn>
                    <a:cxn ang="0">
                      <a:pos x="T6" y="T7"/>
                    </a:cxn>
                    <a:cxn ang="0">
                      <a:pos x="T8" y="T9"/>
                    </a:cxn>
                  </a:cxnLst>
                  <a:rect l="0" t="0" r="r" b="b"/>
                  <a:pathLst>
                    <a:path w="121" h="122">
                      <a:moveTo>
                        <a:pt x="0" y="12"/>
                      </a:moveTo>
                      <a:lnTo>
                        <a:pt x="109" y="0"/>
                      </a:lnTo>
                      <a:lnTo>
                        <a:pt x="121" y="110"/>
                      </a:lnTo>
                      <a:lnTo>
                        <a:pt x="12" y="12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3" name="Rectangle 36"/>
                <p:cNvSpPr>
                  <a:spLocks/>
                </p:cNvSpPr>
                <p:nvPr/>
              </p:nvSpPr>
              <p:spPr bwMode="auto">
                <a:xfrm rot="8100000">
                  <a:off x="8693291" y="721345"/>
                  <a:ext cx="183785" cy="1837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4" name="Rectangle 37"/>
                <p:cNvSpPr>
                  <a:spLocks/>
                </p:cNvSpPr>
                <p:nvPr/>
              </p:nvSpPr>
              <p:spPr bwMode="auto">
                <a:xfrm rot="8100000">
                  <a:off x="8812870" y="489930"/>
                  <a:ext cx="179916" cy="1760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5" name="Rectangle 38"/>
                <p:cNvSpPr>
                  <a:spLocks/>
                </p:cNvSpPr>
                <p:nvPr/>
              </p:nvSpPr>
              <p:spPr bwMode="auto">
                <a:xfrm rot="8100000">
                  <a:off x="7882439" y="1401644"/>
                  <a:ext cx="251496"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46" name="Freeform: Shape 39"/>
                <p:cNvSpPr>
                  <a:spLocks/>
                </p:cNvSpPr>
                <p:nvPr/>
              </p:nvSpPr>
              <p:spPr bwMode="auto">
                <a:xfrm rot="8100000">
                  <a:off x="8429249" y="641976"/>
                  <a:ext cx="216673" cy="216669"/>
                </a:xfrm>
                <a:custGeom>
                  <a:avLst/>
                  <a:gdLst>
                    <a:gd name="T0" fmla="*/ 24 w 112"/>
                    <a:gd name="T1" fmla="*/ 0 h 112"/>
                    <a:gd name="T2" fmla="*/ 112 w 112"/>
                    <a:gd name="T3" fmla="*/ 24 h 112"/>
                    <a:gd name="T4" fmla="*/ 88 w 112"/>
                    <a:gd name="T5" fmla="*/ 112 h 112"/>
                    <a:gd name="T6" fmla="*/ 0 w 112"/>
                    <a:gd name="T7" fmla="*/ 88 h 112"/>
                    <a:gd name="T8" fmla="*/ 24 w 112"/>
                    <a:gd name="T9" fmla="*/ 0 h 112"/>
                  </a:gdLst>
                  <a:ahLst/>
                  <a:cxnLst>
                    <a:cxn ang="0">
                      <a:pos x="T0" y="T1"/>
                    </a:cxn>
                    <a:cxn ang="0">
                      <a:pos x="T2" y="T3"/>
                    </a:cxn>
                    <a:cxn ang="0">
                      <a:pos x="T4" y="T5"/>
                    </a:cxn>
                    <a:cxn ang="0">
                      <a:pos x="T6" y="T7"/>
                    </a:cxn>
                    <a:cxn ang="0">
                      <a:pos x="T8" y="T9"/>
                    </a:cxn>
                  </a:cxnLst>
                  <a:rect l="0" t="0" r="r" b="b"/>
                  <a:pathLst>
                    <a:path w="112" h="112">
                      <a:moveTo>
                        <a:pt x="24" y="0"/>
                      </a:moveTo>
                      <a:lnTo>
                        <a:pt x="112" y="24"/>
                      </a:lnTo>
                      <a:lnTo>
                        <a:pt x="88" y="112"/>
                      </a:lnTo>
                      <a:lnTo>
                        <a:pt x="0" y="88"/>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7" name="Freeform: Shape 40"/>
                <p:cNvSpPr>
                  <a:spLocks/>
                </p:cNvSpPr>
                <p:nvPr/>
              </p:nvSpPr>
              <p:spPr bwMode="auto">
                <a:xfrm rot="8100000">
                  <a:off x="9111882" y="481983"/>
                  <a:ext cx="150897" cy="150894"/>
                </a:xfrm>
                <a:custGeom>
                  <a:avLst/>
                  <a:gdLst>
                    <a:gd name="T0" fmla="*/ 0 w 78"/>
                    <a:gd name="T1" fmla="*/ 16 h 78"/>
                    <a:gd name="T2" fmla="*/ 59 w 78"/>
                    <a:gd name="T3" fmla="*/ 0 h 78"/>
                    <a:gd name="T4" fmla="*/ 78 w 78"/>
                    <a:gd name="T5" fmla="*/ 59 h 78"/>
                    <a:gd name="T6" fmla="*/ 19 w 78"/>
                    <a:gd name="T7" fmla="*/ 78 h 78"/>
                    <a:gd name="T8" fmla="*/ 0 w 78"/>
                    <a:gd name="T9" fmla="*/ 16 h 78"/>
                  </a:gdLst>
                  <a:ahLst/>
                  <a:cxnLst>
                    <a:cxn ang="0">
                      <a:pos x="T0" y="T1"/>
                    </a:cxn>
                    <a:cxn ang="0">
                      <a:pos x="T2" y="T3"/>
                    </a:cxn>
                    <a:cxn ang="0">
                      <a:pos x="T4" y="T5"/>
                    </a:cxn>
                    <a:cxn ang="0">
                      <a:pos x="T6" y="T7"/>
                    </a:cxn>
                    <a:cxn ang="0">
                      <a:pos x="T8" y="T9"/>
                    </a:cxn>
                  </a:cxnLst>
                  <a:rect l="0" t="0" r="r" b="b"/>
                  <a:pathLst>
                    <a:path w="78" h="78">
                      <a:moveTo>
                        <a:pt x="0" y="16"/>
                      </a:moveTo>
                      <a:lnTo>
                        <a:pt x="59" y="0"/>
                      </a:lnTo>
                      <a:lnTo>
                        <a:pt x="78" y="59"/>
                      </a:lnTo>
                      <a:lnTo>
                        <a:pt x="19" y="78"/>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8" name="Rectangle 41"/>
                <p:cNvSpPr>
                  <a:spLocks/>
                </p:cNvSpPr>
                <p:nvPr/>
              </p:nvSpPr>
              <p:spPr bwMode="auto">
                <a:xfrm rot="8100000">
                  <a:off x="7671010" y="1661502"/>
                  <a:ext cx="189641" cy="2321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grpSp>
        </p:grpSp>
        <p:sp>
          <p:nvSpPr>
            <p:cNvPr id="12" name="Freeform: Shape 84"/>
            <p:cNvSpPr/>
            <p:nvPr/>
          </p:nvSpPr>
          <p:spPr>
            <a:xfrm>
              <a:off x="4676922" y="2282687"/>
              <a:ext cx="241847" cy="241847"/>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latin typeface="+mn-lt"/>
                <a:ea typeface="+mn-ea"/>
                <a:cs typeface="+mn-ea"/>
                <a:sym typeface="+mn-lt"/>
              </a:endParaRPr>
            </a:p>
          </p:txBody>
        </p:sp>
        <p:sp>
          <p:nvSpPr>
            <p:cNvPr id="13" name="Freeform: Shape 85"/>
            <p:cNvSpPr>
              <a:spLocks noChangeAspect="1"/>
            </p:cNvSpPr>
            <p:nvPr/>
          </p:nvSpPr>
          <p:spPr bwMode="auto">
            <a:xfrm>
              <a:off x="4679276" y="2751228"/>
              <a:ext cx="241959" cy="206673"/>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14" name="Freeform: Shape 86"/>
            <p:cNvSpPr>
              <a:spLocks/>
            </p:cNvSpPr>
            <p:nvPr/>
          </p:nvSpPr>
          <p:spPr bwMode="auto">
            <a:xfrm>
              <a:off x="4161343" y="2737990"/>
              <a:ext cx="253157" cy="253157"/>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15" name="Freeform: Shape 87"/>
            <p:cNvSpPr>
              <a:spLocks noChangeAspect="1"/>
            </p:cNvSpPr>
            <p:nvPr/>
          </p:nvSpPr>
          <p:spPr bwMode="auto">
            <a:xfrm>
              <a:off x="4171249" y="2274342"/>
              <a:ext cx="226837" cy="241959"/>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latin typeface="+mn-lt"/>
                <a:ea typeface="+mn-ea"/>
                <a:cs typeface="+mn-ea"/>
                <a:sym typeface="+mn-lt"/>
              </a:endParaRPr>
            </a:p>
          </p:txBody>
        </p:sp>
      </p:grpSp>
      <p:sp>
        <p:nvSpPr>
          <p:cNvPr id="3" name="TextBox 2"/>
          <p:cNvSpPr txBox="1"/>
          <p:nvPr/>
        </p:nvSpPr>
        <p:spPr>
          <a:xfrm>
            <a:off x="490442" y="1267046"/>
            <a:ext cx="5130527" cy="3862596"/>
          </a:xfrm>
          <a:prstGeom prst="rect">
            <a:avLst/>
          </a:prstGeom>
          <a:noFill/>
        </p:spPr>
        <p:txBody>
          <a:bodyPr wrap="square" lIns="0" tIns="0" rIns="0" bIns="0" rtlCol="0">
            <a:spAutoFit/>
          </a:bodyPr>
          <a:lstStyle/>
          <a:p>
            <a:pPr>
              <a:lnSpc>
                <a:spcPct val="150000"/>
              </a:lnSpc>
            </a:pPr>
            <a:r>
              <a:rPr lang="zh-CN" altLang="en-US" b="1" dirty="0">
                <a:solidFill>
                  <a:schemeClr val="accent2">
                    <a:lumMod val="50000"/>
                  </a:schemeClr>
                </a:solidFill>
                <a:latin typeface="微软雅黑" pitchFamily="34" charset="-122"/>
                <a:ea typeface="微软雅黑" pitchFamily="34" charset="-122"/>
              </a:rPr>
              <a:t>调查方法及人员分配：</a:t>
            </a:r>
          </a:p>
          <a:p>
            <a:pPr marL="285750" indent="-285750">
              <a:lnSpc>
                <a:spcPct val="150000"/>
              </a:lnSpc>
              <a:buFont typeface="Wingdings" pitchFamily="2" charset="2"/>
              <a:buChar char="u"/>
            </a:pPr>
            <a:r>
              <a:rPr lang="zh-CN" altLang="en-US" sz="1600" b="1" dirty="0">
                <a:solidFill>
                  <a:schemeClr val="accent5">
                    <a:lumMod val="75000"/>
                  </a:schemeClr>
                </a:solidFill>
                <a:latin typeface="微软雅黑" pitchFamily="34" charset="-122"/>
                <a:ea typeface="微软雅黑" pitchFamily="34" charset="-122"/>
              </a:rPr>
              <a:t>中山大道东向西：</a:t>
            </a:r>
            <a:r>
              <a:rPr lang="zh-CN" altLang="en-US" sz="1600" dirty="0">
                <a:solidFill>
                  <a:schemeClr val="accent2">
                    <a:lumMod val="50000"/>
                  </a:schemeClr>
                </a:solidFill>
                <a:latin typeface="微软雅黑" pitchFamily="34" charset="-122"/>
                <a:ea typeface="微软雅黑" pitchFamily="34" charset="-122"/>
              </a:rPr>
              <a:t>在行人天桥上用手机录制视频。每次在信号灯由红转绿时拍摄照片，借助</a:t>
            </a:r>
            <a:r>
              <a:rPr lang="zh-CN" altLang="en-US" sz="1600" b="1" dirty="0">
                <a:solidFill>
                  <a:schemeClr val="accent2">
                    <a:lumMod val="50000"/>
                  </a:schemeClr>
                </a:solidFill>
                <a:latin typeface="微软雅黑" pitchFamily="34" charset="-122"/>
                <a:ea typeface="微软雅黑" pitchFamily="34" charset="-122"/>
              </a:rPr>
              <a:t>道路中央黄色分隔带</a:t>
            </a:r>
            <a:r>
              <a:rPr lang="zh-CN" altLang="en-US" sz="1600" dirty="0">
                <a:solidFill>
                  <a:schemeClr val="accent2">
                    <a:lumMod val="50000"/>
                  </a:schemeClr>
                </a:solidFill>
                <a:latin typeface="微软雅黑" pitchFamily="34" charset="-122"/>
                <a:ea typeface="微软雅黑" pitchFamily="34" charset="-122"/>
              </a:rPr>
              <a:t>计算排队长度和对应出租车位置，用手动计数采集出租车数量。（</a:t>
            </a:r>
            <a:r>
              <a:rPr lang="en-US" altLang="zh-CN" sz="1600" dirty="0">
                <a:solidFill>
                  <a:schemeClr val="accent2">
                    <a:lumMod val="50000"/>
                  </a:schemeClr>
                </a:solidFill>
                <a:latin typeface="微软雅黑" pitchFamily="34" charset="-122"/>
                <a:ea typeface="微软雅黑" pitchFamily="34" charset="-122"/>
              </a:rPr>
              <a:t>1</a:t>
            </a:r>
            <a:r>
              <a:rPr lang="zh-CN" altLang="en-US" sz="1600" dirty="0">
                <a:solidFill>
                  <a:schemeClr val="accent2">
                    <a:lumMod val="50000"/>
                  </a:schemeClr>
                </a:solidFill>
                <a:latin typeface="微软雅黑" pitchFamily="34" charset="-122"/>
                <a:ea typeface="微软雅黑" pitchFamily="34" charset="-122"/>
              </a:rPr>
              <a:t>人）</a:t>
            </a:r>
          </a:p>
          <a:p>
            <a:pPr marL="285750" indent="-285750">
              <a:buFont typeface="Wingdings" pitchFamily="2" charset="2"/>
              <a:buChar char="u"/>
            </a:pPr>
            <a:r>
              <a:rPr lang="zh-CN" altLang="en-US" sz="1600" b="1" dirty="0">
                <a:solidFill>
                  <a:schemeClr val="accent5">
                    <a:lumMod val="75000"/>
                  </a:schemeClr>
                </a:solidFill>
                <a:latin typeface="微软雅黑" pitchFamily="34" charset="-122"/>
                <a:ea typeface="微软雅黑" pitchFamily="34" charset="-122"/>
              </a:rPr>
              <a:t>其余三个方向：</a:t>
            </a:r>
            <a:r>
              <a:rPr lang="zh-CN" altLang="en-US" sz="1600" b="1" dirty="0">
                <a:solidFill>
                  <a:srgbClr val="0070C0"/>
                </a:solidFill>
                <a:latin typeface="微软雅黑" pitchFamily="34" charset="-122"/>
                <a:ea typeface="微软雅黑" pitchFamily="34" charset="-122"/>
              </a:rPr>
              <a:t>定点标记法。</a:t>
            </a:r>
            <a:r>
              <a:rPr lang="zh-CN" altLang="en-US" sz="1600" dirty="0">
                <a:solidFill>
                  <a:schemeClr val="accent2">
                    <a:lumMod val="50000"/>
                  </a:schemeClr>
                </a:solidFill>
                <a:latin typeface="微软雅黑" pitchFamily="34" charset="-122"/>
                <a:ea typeface="微软雅黑" pitchFamily="34" charset="-122"/>
              </a:rPr>
              <a:t>使用测距轮</a:t>
            </a:r>
            <a:r>
              <a:rPr lang="zh-CN" altLang="en-US" sz="1600" b="1" dirty="0">
                <a:solidFill>
                  <a:schemeClr val="accent2">
                    <a:lumMod val="50000"/>
                  </a:schemeClr>
                </a:solidFill>
                <a:latin typeface="微软雅黑" pitchFamily="34" charset="-122"/>
                <a:ea typeface="微软雅黑" pitchFamily="34" charset="-122"/>
              </a:rPr>
              <a:t>在路边人行道上划定刻度</a:t>
            </a:r>
            <a:r>
              <a:rPr lang="zh-CN" altLang="en-US" sz="1600" dirty="0">
                <a:solidFill>
                  <a:schemeClr val="accent2">
                    <a:lumMod val="50000"/>
                  </a:schemeClr>
                </a:solidFill>
                <a:latin typeface="微软雅黑" pitchFamily="34" charset="-122"/>
                <a:ea typeface="微软雅黑" pitchFamily="34" charset="-122"/>
              </a:rPr>
              <a:t>，大刻度为</a:t>
            </a:r>
            <a:r>
              <a:rPr lang="en-US" altLang="zh-CN" sz="1600" dirty="0">
                <a:solidFill>
                  <a:schemeClr val="accent2">
                    <a:lumMod val="50000"/>
                  </a:schemeClr>
                </a:solidFill>
                <a:latin typeface="微软雅黑" pitchFamily="34" charset="-122"/>
                <a:ea typeface="微软雅黑" pitchFamily="34" charset="-122"/>
              </a:rPr>
              <a:t>5</a:t>
            </a:r>
            <a:r>
              <a:rPr lang="zh-CN" altLang="en-US" sz="1600" dirty="0">
                <a:solidFill>
                  <a:schemeClr val="accent2">
                    <a:lumMod val="50000"/>
                  </a:schemeClr>
                </a:solidFill>
                <a:latin typeface="微软雅黑" pitchFamily="34" charset="-122"/>
                <a:ea typeface="微软雅黑" pitchFamily="34" charset="-122"/>
              </a:rPr>
              <a:t>米，小刻度为</a:t>
            </a:r>
            <a:r>
              <a:rPr lang="en-US" altLang="zh-CN" sz="1600" dirty="0">
                <a:solidFill>
                  <a:schemeClr val="accent2">
                    <a:lumMod val="50000"/>
                  </a:schemeClr>
                </a:solidFill>
                <a:latin typeface="微软雅黑" pitchFamily="34" charset="-122"/>
                <a:ea typeface="微软雅黑" pitchFamily="34" charset="-122"/>
              </a:rPr>
              <a:t>1</a:t>
            </a:r>
            <a:r>
              <a:rPr lang="zh-CN" altLang="en-US" sz="1600" dirty="0">
                <a:solidFill>
                  <a:schemeClr val="accent2">
                    <a:lumMod val="50000"/>
                  </a:schemeClr>
                </a:solidFill>
                <a:latin typeface="微软雅黑" pitchFamily="34" charset="-122"/>
                <a:ea typeface="微软雅黑" pitchFamily="34" charset="-122"/>
              </a:rPr>
              <a:t>米。在排队长度最长时（即红灯转绿灯时）记录各车道的排队长度和队尾出租车位置，用手动计数出租车数量。对于多条直行车道，取其中排队最长的一条记录。（每个方向</a:t>
            </a:r>
            <a:r>
              <a:rPr lang="en-US" altLang="zh-CN" sz="1600" dirty="0">
                <a:solidFill>
                  <a:schemeClr val="accent2">
                    <a:lumMod val="50000"/>
                  </a:schemeClr>
                </a:solidFill>
                <a:latin typeface="微软雅黑" pitchFamily="34" charset="-122"/>
                <a:ea typeface="微软雅黑" pitchFamily="34" charset="-122"/>
              </a:rPr>
              <a:t>3</a:t>
            </a:r>
            <a:r>
              <a:rPr lang="zh-CN" altLang="en-US" sz="1600" dirty="0">
                <a:solidFill>
                  <a:schemeClr val="accent2">
                    <a:lumMod val="50000"/>
                  </a:schemeClr>
                </a:solidFill>
                <a:latin typeface="微软雅黑" pitchFamily="34" charset="-122"/>
                <a:ea typeface="微软雅黑" pitchFamily="34" charset="-122"/>
              </a:rPr>
              <a:t>人，一人记录队尾长度，一人记录队尾出租车位置，一人记录出租车数量。）</a:t>
            </a:r>
          </a:p>
          <a:p>
            <a:endParaRPr lang="zh-CN" altLang="en-US" sz="1600" dirty="0">
              <a:solidFill>
                <a:schemeClr val="accent2">
                  <a:lumMod val="50000"/>
                </a:schemeClr>
              </a:solidFill>
              <a:latin typeface="微软雅黑" pitchFamily="34" charset="-122"/>
              <a:ea typeface="微软雅黑" pitchFamily="34" charset="-122"/>
            </a:endParaRPr>
          </a:p>
        </p:txBody>
      </p:sp>
      <p:sp>
        <p:nvSpPr>
          <p:cNvPr id="92" name="TextBox 91"/>
          <p:cNvSpPr txBox="1"/>
          <p:nvPr/>
        </p:nvSpPr>
        <p:spPr>
          <a:xfrm>
            <a:off x="1183197" y="460172"/>
            <a:ext cx="7174487" cy="553998"/>
          </a:xfrm>
          <a:prstGeom prst="rect">
            <a:avLst/>
          </a:prstGeom>
          <a:noFill/>
          <a:ln>
            <a:noFill/>
            <a:prstDash val="sysDot"/>
          </a:ln>
        </p:spPr>
        <p:txBody>
          <a:bodyPr wrap="square" lIns="0" tIns="0" rIns="0" bIns="0" rtlCol="0">
            <a:spAutoFit/>
          </a:bodyPr>
          <a:lstStyle/>
          <a:p>
            <a:pPr>
              <a:spcBef>
                <a:spcPts val="1200"/>
              </a:spcBef>
              <a:spcAft>
                <a:spcPts val="1200"/>
              </a:spcAft>
            </a:pPr>
            <a:r>
              <a:rPr lang="zh-CN" altLang="en-US" dirty="0">
                <a:solidFill>
                  <a:schemeClr val="accent6">
                    <a:lumMod val="75000"/>
                  </a:schemeClr>
                </a:solidFill>
                <a:latin typeface="微软雅黑" pitchFamily="34" charset="-122"/>
                <a:ea typeface="微软雅黑" pitchFamily="34" charset="-122"/>
              </a:rPr>
              <a:t> 需要调查的数据如下：每个红灯周期，四个方向进口道中，各类型车道 </a:t>
            </a:r>
            <a:r>
              <a:rPr lang="zh-CN" altLang="en-US" b="1" dirty="0">
                <a:solidFill>
                  <a:schemeClr val="accent6">
                    <a:lumMod val="75000"/>
                  </a:schemeClr>
                </a:solidFill>
                <a:latin typeface="微软雅黑" pitchFamily="34" charset="-122"/>
                <a:ea typeface="微软雅黑" pitchFamily="34" charset="-122"/>
              </a:rPr>
              <a:t>最大排队长度、队尾出租车位置、各车道出租车数量</a:t>
            </a:r>
            <a:r>
              <a:rPr lang="zh-CN" altLang="en-US" dirty="0">
                <a:solidFill>
                  <a:schemeClr val="accent6">
                    <a:lumMod val="7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2927466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92"/>
                                        </p:tgtEl>
                                        <p:attrNameLst>
                                          <p:attrName>style.visibility</p:attrName>
                                        </p:attrNameLst>
                                      </p:cBhvr>
                                      <p:to>
                                        <p:strVal val="visible"/>
                                      </p:to>
                                    </p:set>
                                    <p:animEffect transition="in" filter="wipe(down)">
                                      <p:cBhvr>
                                        <p:cTn id="14" dur="500"/>
                                        <p:tgtEl>
                                          <p:spTgt spid="9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8CB428C2-A522-4F02-BE61-6A6D37661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736" y="-28386"/>
            <a:ext cx="6858000" cy="5143500"/>
          </a:xfrm>
          <a:prstGeom prst="rect">
            <a:avLst/>
          </a:prstGeom>
        </p:spPr>
      </p:pic>
      <p:sp>
        <p:nvSpPr>
          <p:cNvPr id="5" name="文本框 4">
            <a:extLst>
              <a:ext uri="{FF2B5EF4-FFF2-40B4-BE49-F238E27FC236}">
                <a16:creationId xmlns:a16="http://schemas.microsoft.com/office/drawing/2014/main" xmlns="" id="{78B27DC9-1A89-412A-81EF-D4CE36E3E669}"/>
              </a:ext>
            </a:extLst>
          </p:cNvPr>
          <p:cNvSpPr txBox="1"/>
          <p:nvPr/>
        </p:nvSpPr>
        <p:spPr>
          <a:xfrm>
            <a:off x="1043608" y="555526"/>
            <a:ext cx="430887" cy="4392488"/>
          </a:xfrm>
          <a:prstGeom prst="rect">
            <a:avLst/>
          </a:prstGeom>
          <a:noFill/>
        </p:spPr>
        <p:txBody>
          <a:bodyPr vert="eaVert" wrap="square" lIns="0" tIns="0" rIns="0" bIns="0" rtlCol="0">
            <a:spAutoFit/>
          </a:bodyPr>
          <a:lstStyle/>
          <a:p>
            <a:r>
              <a:rPr lang="zh-CN" altLang="en-US" sz="2800" b="1" dirty="0">
                <a:solidFill>
                  <a:schemeClr val="accent6"/>
                </a:solidFill>
                <a:latin typeface="微软雅黑" pitchFamily="34" charset="-122"/>
                <a:ea typeface="微软雅黑" pitchFamily="34" charset="-122"/>
              </a:rPr>
              <a:t>中山大道东向西进口道</a:t>
            </a:r>
          </a:p>
        </p:txBody>
      </p:sp>
    </p:spTree>
    <p:extLst>
      <p:ext uri="{BB962C8B-B14F-4D97-AF65-F5344CB8AC3E}">
        <p14:creationId xmlns:p14="http://schemas.microsoft.com/office/powerpoint/2010/main" val="3199619154"/>
      </p:ext>
    </p:extLst>
  </p:cSld>
  <p:clrMapOvr>
    <a:masterClrMapping/>
  </p:clrMapOvr>
  <p:transition spd="slow" advTm="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8403A71-CF14-4802-84B4-30FA7E5792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45690"/>
            <a:ext cx="6858000" cy="5143500"/>
          </a:xfrm>
          <a:prstGeom prst="rect">
            <a:avLst/>
          </a:prstGeom>
        </p:spPr>
      </p:pic>
      <p:sp>
        <p:nvSpPr>
          <p:cNvPr id="7" name="文本框 6">
            <a:extLst>
              <a:ext uri="{FF2B5EF4-FFF2-40B4-BE49-F238E27FC236}">
                <a16:creationId xmlns:a16="http://schemas.microsoft.com/office/drawing/2014/main" xmlns="" id="{EA67BD30-127A-4360-8B79-EBC49E8E16EC}"/>
              </a:ext>
            </a:extLst>
          </p:cNvPr>
          <p:cNvSpPr txBox="1"/>
          <p:nvPr/>
        </p:nvSpPr>
        <p:spPr>
          <a:xfrm>
            <a:off x="714927" y="411510"/>
            <a:ext cx="677108" cy="4104456"/>
          </a:xfrm>
          <a:prstGeom prst="rect">
            <a:avLst/>
          </a:prstGeom>
          <a:noFill/>
        </p:spPr>
        <p:txBody>
          <a:bodyPr vert="eaVert" wrap="square" lIns="0" tIns="0" rIns="0" bIns="0" rtlCol="0">
            <a:spAutoFit/>
          </a:bodyPr>
          <a:lstStyle/>
          <a:p>
            <a:r>
              <a:rPr lang="zh-CN" altLang="en-US" sz="2800" b="1" dirty="0">
                <a:solidFill>
                  <a:schemeClr val="accent6"/>
                </a:solidFill>
                <a:latin typeface="微软雅黑" pitchFamily="34" charset="-122"/>
                <a:ea typeface="微软雅黑" pitchFamily="34" charset="-122"/>
              </a:rPr>
              <a:t>中山大道西向东进口道</a:t>
            </a:r>
          </a:p>
          <a:p>
            <a:endParaRPr lang="zh-CN" altLang="en-US" sz="1600" b="1" dirty="0">
              <a:solidFill>
                <a:schemeClr val="accent6"/>
              </a:solidFill>
              <a:latin typeface="微软雅黑" pitchFamily="34" charset="-122"/>
              <a:ea typeface="微软雅黑" pitchFamily="34" charset="-122"/>
            </a:endParaRPr>
          </a:p>
        </p:txBody>
      </p:sp>
      <p:sp>
        <p:nvSpPr>
          <p:cNvPr id="9" name="椭圆 8">
            <a:extLst>
              <a:ext uri="{FF2B5EF4-FFF2-40B4-BE49-F238E27FC236}">
                <a16:creationId xmlns:a16="http://schemas.microsoft.com/office/drawing/2014/main" xmlns="" id="{C6BE20C4-CDA9-415A-A72B-8B205893B334}"/>
              </a:ext>
            </a:extLst>
          </p:cNvPr>
          <p:cNvSpPr/>
          <p:nvPr/>
        </p:nvSpPr>
        <p:spPr>
          <a:xfrm>
            <a:off x="1951211" y="540028"/>
            <a:ext cx="2088232" cy="3433661"/>
          </a:xfrm>
          <a:prstGeom prst="ellipse">
            <a:avLst/>
          </a:prstGeom>
          <a:no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1" name="连接符: 肘形 10">
            <a:extLst>
              <a:ext uri="{FF2B5EF4-FFF2-40B4-BE49-F238E27FC236}">
                <a16:creationId xmlns:a16="http://schemas.microsoft.com/office/drawing/2014/main" xmlns="" id="{DFBCD567-40C5-4B15-A495-7727F3817841}"/>
              </a:ext>
            </a:extLst>
          </p:cNvPr>
          <p:cNvCxnSpPr/>
          <p:nvPr/>
        </p:nvCxnSpPr>
        <p:spPr>
          <a:xfrm flipV="1">
            <a:off x="4039443" y="1491630"/>
            <a:ext cx="1369269" cy="288032"/>
          </a:xfrm>
          <a:prstGeom prst="bentConnector3">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12" name="矩形 11">
            <a:extLst>
              <a:ext uri="{FF2B5EF4-FFF2-40B4-BE49-F238E27FC236}">
                <a16:creationId xmlns:a16="http://schemas.microsoft.com/office/drawing/2014/main" xmlns="" id="{C5CF3F67-C529-41FF-B797-139011E7E637}"/>
              </a:ext>
            </a:extLst>
          </p:cNvPr>
          <p:cNvSpPr/>
          <p:nvPr/>
        </p:nvSpPr>
        <p:spPr>
          <a:xfrm>
            <a:off x="5408712" y="1059582"/>
            <a:ext cx="1971600" cy="20162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9CFD840A-F54E-4325-83CF-313931B8F542}"/>
              </a:ext>
            </a:extLst>
          </p:cNvPr>
          <p:cNvSpPr txBox="1"/>
          <p:nvPr/>
        </p:nvSpPr>
        <p:spPr>
          <a:xfrm>
            <a:off x="5580112" y="1347614"/>
            <a:ext cx="1728192" cy="1477328"/>
          </a:xfrm>
          <a:prstGeom prst="rect">
            <a:avLst/>
          </a:prstGeom>
          <a:noFill/>
        </p:spPr>
        <p:txBody>
          <a:bodyPr wrap="square" lIns="0" tIns="0" rIns="0" bIns="0" rtlCol="0">
            <a:spAutoFit/>
          </a:bodyPr>
          <a:lstStyle/>
          <a:p>
            <a:r>
              <a:rPr lang="zh-CN" altLang="en-US" sz="1600" b="1" dirty="0">
                <a:latin typeface="微软雅黑" pitchFamily="34" charset="-122"/>
                <a:ea typeface="微软雅黑" pitchFamily="34" charset="-122"/>
              </a:rPr>
              <a:t>由于存在</a:t>
            </a:r>
            <a:r>
              <a:rPr lang="en-US" altLang="zh-CN" sz="1600" b="1" dirty="0">
                <a:latin typeface="微软雅黑" pitchFamily="34" charset="-122"/>
                <a:ea typeface="微软雅黑" pitchFamily="34" charset="-122"/>
              </a:rPr>
              <a:t>BRT</a:t>
            </a:r>
            <a:r>
              <a:rPr lang="zh-CN" altLang="en-US" sz="1600" b="1" dirty="0">
                <a:latin typeface="微软雅黑" pitchFamily="34" charset="-122"/>
                <a:ea typeface="微软雅黑" pitchFamily="34" charset="-122"/>
              </a:rPr>
              <a:t>站台而使道路存在曲线并且阻挡了在天桥上的视线，故不能采用其对向进口道的调查方法。</a:t>
            </a:r>
          </a:p>
        </p:txBody>
      </p:sp>
    </p:spTree>
    <p:extLst>
      <p:ext uri="{BB962C8B-B14F-4D97-AF65-F5344CB8AC3E}">
        <p14:creationId xmlns:p14="http://schemas.microsoft.com/office/powerpoint/2010/main" val="116958319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C1FB7C9-F710-4B15-8D0C-AD5C01A323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832" y="27992"/>
            <a:ext cx="5633864" cy="4225398"/>
          </a:xfrm>
          <a:prstGeom prst="rect">
            <a:avLst/>
          </a:prstGeom>
        </p:spPr>
      </p:pic>
      <p:sp>
        <p:nvSpPr>
          <p:cNvPr id="4" name="文本框 3">
            <a:extLst>
              <a:ext uri="{FF2B5EF4-FFF2-40B4-BE49-F238E27FC236}">
                <a16:creationId xmlns:a16="http://schemas.microsoft.com/office/drawing/2014/main" xmlns="" id="{FEA25409-2DB0-4C5D-9661-2BE194525DB3}"/>
              </a:ext>
            </a:extLst>
          </p:cNvPr>
          <p:cNvSpPr txBox="1"/>
          <p:nvPr/>
        </p:nvSpPr>
        <p:spPr>
          <a:xfrm>
            <a:off x="972761" y="339502"/>
            <a:ext cx="430887" cy="2376264"/>
          </a:xfrm>
          <a:prstGeom prst="rect">
            <a:avLst/>
          </a:prstGeom>
          <a:noFill/>
        </p:spPr>
        <p:txBody>
          <a:bodyPr vert="eaVert" wrap="square" lIns="0" tIns="0" rIns="0" bIns="0" rtlCol="0">
            <a:spAutoFit/>
          </a:bodyPr>
          <a:lstStyle/>
          <a:p>
            <a:r>
              <a:rPr lang="zh-CN" altLang="en-US" sz="2800" b="1" dirty="0">
                <a:solidFill>
                  <a:schemeClr val="accent6"/>
                </a:solidFill>
                <a:latin typeface="微软雅黑" pitchFamily="34" charset="-122"/>
                <a:ea typeface="微软雅黑" pitchFamily="34" charset="-122"/>
              </a:rPr>
              <a:t>车陂路进口道</a:t>
            </a:r>
          </a:p>
        </p:txBody>
      </p:sp>
      <p:sp>
        <p:nvSpPr>
          <p:cNvPr id="6" name="文本框 5">
            <a:extLst>
              <a:ext uri="{FF2B5EF4-FFF2-40B4-BE49-F238E27FC236}">
                <a16:creationId xmlns:a16="http://schemas.microsoft.com/office/drawing/2014/main" xmlns="" id="{EC2E94F8-D480-4CAF-9F49-BF010D1399C4}"/>
              </a:ext>
            </a:extLst>
          </p:cNvPr>
          <p:cNvSpPr txBox="1"/>
          <p:nvPr/>
        </p:nvSpPr>
        <p:spPr>
          <a:xfrm>
            <a:off x="323528" y="2931790"/>
            <a:ext cx="2448272" cy="246221"/>
          </a:xfrm>
          <a:prstGeom prst="rect">
            <a:avLst/>
          </a:prstGeom>
          <a:noFill/>
        </p:spPr>
        <p:txBody>
          <a:bodyPr wrap="square" lIns="0" tIns="0" rIns="0" bIns="0" rtlCol="0">
            <a:spAutoFit/>
          </a:bodyPr>
          <a:lstStyle/>
          <a:p>
            <a:r>
              <a:rPr lang="zh-CN" altLang="en-US" sz="1600" b="1" dirty="0">
                <a:solidFill>
                  <a:schemeClr val="accent6"/>
                </a:solidFill>
                <a:latin typeface="微软雅黑" pitchFamily="34" charset="-122"/>
                <a:ea typeface="微软雅黑" pitchFamily="34" charset="-122"/>
              </a:rPr>
              <a:t>特点：车流相对较少</a:t>
            </a:r>
          </a:p>
        </p:txBody>
      </p:sp>
    </p:spTree>
    <p:extLst>
      <p:ext uri="{BB962C8B-B14F-4D97-AF65-F5344CB8AC3E}">
        <p14:creationId xmlns:p14="http://schemas.microsoft.com/office/powerpoint/2010/main" val="2236490954"/>
      </p:ext>
    </p:extLst>
  </p:cSld>
  <p:clrMapOvr>
    <a:masterClrMapping/>
  </p:clrMapOvr>
  <p:transition spd="slow" advTm="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8794B7E0-015E-4408-8E8F-1053EF789C32}"/>
              </a:ext>
            </a:extLst>
          </p:cNvPr>
          <p:cNvGrpSpPr/>
          <p:nvPr/>
        </p:nvGrpSpPr>
        <p:grpSpPr>
          <a:xfrm>
            <a:off x="3929176" y="1323672"/>
            <a:ext cx="1285648" cy="1573555"/>
            <a:chOff x="3929176" y="1395682"/>
            <a:chExt cx="1285648" cy="1573555"/>
          </a:xfrm>
        </p:grpSpPr>
        <p:sp>
          <p:nvSpPr>
            <p:cNvPr id="9" name="Oval 25">
              <a:extLst>
                <a:ext uri="{FF2B5EF4-FFF2-40B4-BE49-F238E27FC236}">
                  <a16:creationId xmlns:a16="http://schemas.microsoft.com/office/drawing/2014/main" xmlns=""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0" name="TextBox 2">
              <a:extLst>
                <a:ext uri="{FF2B5EF4-FFF2-40B4-BE49-F238E27FC236}">
                  <a16:creationId xmlns:a16="http://schemas.microsoft.com/office/drawing/2014/main" xmlns=""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04</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8" name="TextBox 46">
            <a:extLst>
              <a:ext uri="{FF2B5EF4-FFF2-40B4-BE49-F238E27FC236}">
                <a16:creationId xmlns:a16="http://schemas.microsoft.com/office/drawing/2014/main" xmlns="" id="{19504DEA-4FAF-46BF-9650-6704B72E80F5}"/>
              </a:ext>
            </a:extLst>
          </p:cNvPr>
          <p:cNvSpPr txBox="1"/>
          <p:nvPr/>
        </p:nvSpPr>
        <p:spPr>
          <a:xfrm>
            <a:off x="3275856" y="2720631"/>
            <a:ext cx="2390856" cy="781290"/>
          </a:xfrm>
          <a:prstGeom prst="rect">
            <a:avLst/>
          </a:prstGeom>
          <a:noFill/>
        </p:spPr>
        <p:txBody>
          <a:bodyPr wrap="none" lIns="0" tIns="0" rIns="0" bIns="0" anchor="ctr" anchorCtr="0">
            <a:normAutofit/>
          </a:bodyPr>
          <a:lstStyle/>
          <a:p>
            <a:pPr algn="ct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预期成果</a:t>
            </a:r>
            <a:endParaRPr lang="en-GB" altLang="zh-CN" sz="4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0" name="图片 19"/>
          <p:cNvPicPr>
            <a:picLocks noChangeAspect="1"/>
          </p:cNvPicPr>
          <p:nvPr/>
        </p:nvPicPr>
        <p:blipFill>
          <a:blip r:embed="rId3"/>
          <a:stretch>
            <a:fillRect/>
          </a:stretch>
        </p:blipFill>
        <p:spPr>
          <a:xfrm>
            <a:off x="5436096" y="1131590"/>
            <a:ext cx="3884288" cy="4203700"/>
          </a:xfrm>
          <a:prstGeom prst="rect">
            <a:avLst/>
          </a:prstGeom>
        </p:spPr>
      </p:pic>
      <p:pic>
        <p:nvPicPr>
          <p:cNvPr id="21" name="图片 20"/>
          <p:cNvPicPr>
            <a:picLocks noChangeAspect="1"/>
          </p:cNvPicPr>
          <p:nvPr/>
        </p:nvPicPr>
        <p:blipFill>
          <a:blip r:embed="rId4"/>
          <a:stretch>
            <a:fillRect/>
          </a:stretch>
        </p:blipFill>
        <p:spPr>
          <a:xfrm>
            <a:off x="-108520" y="0"/>
            <a:ext cx="3706576" cy="3810000"/>
          </a:xfrm>
          <a:prstGeom prst="rect">
            <a:avLst/>
          </a:prstGeom>
        </p:spPr>
      </p:pic>
    </p:spTree>
    <p:extLst>
      <p:ext uri="{BB962C8B-B14F-4D97-AF65-F5344CB8AC3E}">
        <p14:creationId xmlns:p14="http://schemas.microsoft.com/office/powerpoint/2010/main" val="14299338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2962735" y="1788664"/>
            <a:ext cx="3246669" cy="3354836"/>
            <a:chOff x="6513526" y="1639850"/>
            <a:chExt cx="5049903" cy="5218150"/>
          </a:xfrm>
        </p:grpSpPr>
        <p:sp>
          <p:nvSpPr>
            <p:cNvPr id="32" name="Freeform: Shape 2"/>
            <p:cNvSpPr>
              <a:spLocks/>
            </p:cNvSpPr>
            <p:nvPr/>
          </p:nvSpPr>
          <p:spPr bwMode="auto">
            <a:xfrm>
              <a:off x="7602087" y="3068398"/>
              <a:ext cx="3025592" cy="3789602"/>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solidFill>
            <a:ln>
              <a:noFill/>
            </a:ln>
          </p:spPr>
          <p:txBody>
            <a:bodyPr anchor="ctr"/>
            <a:lstStyle/>
            <a:p>
              <a:pPr algn="ctr"/>
              <a:endParaRPr>
                <a:latin typeface="+mn-lt"/>
                <a:ea typeface="+mn-ea"/>
                <a:cs typeface="+mn-ea"/>
                <a:sym typeface="+mn-lt"/>
              </a:endParaRPr>
            </a:p>
          </p:txBody>
        </p:sp>
        <p:grpSp>
          <p:nvGrpSpPr>
            <p:cNvPr id="33" name="Group 3"/>
            <p:cNvGrpSpPr/>
            <p:nvPr/>
          </p:nvGrpSpPr>
          <p:grpSpPr>
            <a:xfrm>
              <a:off x="6685154" y="1639850"/>
              <a:ext cx="4779675" cy="3671505"/>
              <a:chOff x="7223605" y="1034167"/>
              <a:chExt cx="4779675" cy="3671505"/>
            </a:xfrm>
            <a:solidFill>
              <a:schemeClr val="accent5">
                <a:alpha val="70000"/>
              </a:schemeClr>
            </a:solidFill>
          </p:grpSpPr>
          <p:sp>
            <p:nvSpPr>
              <p:cNvPr id="78" name="Oval 49"/>
              <p:cNvSpPr/>
              <p:nvPr/>
            </p:nvSpPr>
            <p:spPr>
              <a:xfrm>
                <a:off x="7223605" y="2907942"/>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9" name="Oval 50"/>
              <p:cNvSpPr/>
              <p:nvPr/>
            </p:nvSpPr>
            <p:spPr>
              <a:xfrm>
                <a:off x="8051873" y="411327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0" name="Oval 51"/>
              <p:cNvSpPr/>
              <p:nvPr/>
            </p:nvSpPr>
            <p:spPr>
              <a:xfrm>
                <a:off x="8576155" y="1922081"/>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1" name="Oval 52"/>
              <p:cNvSpPr/>
              <p:nvPr/>
            </p:nvSpPr>
            <p:spPr>
              <a:xfrm>
                <a:off x="9722732" y="3212873"/>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2" name="Oval 53"/>
              <p:cNvSpPr/>
              <p:nvPr/>
            </p:nvSpPr>
            <p:spPr>
              <a:xfrm>
                <a:off x="8647793"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3" name="Oval 54"/>
              <p:cNvSpPr/>
              <p:nvPr/>
            </p:nvSpPr>
            <p:spPr>
              <a:xfrm>
                <a:off x="10147702" y="416441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4" name="Oval 55"/>
              <p:cNvSpPr/>
              <p:nvPr/>
            </p:nvSpPr>
            <p:spPr>
              <a:xfrm>
                <a:off x="11150960"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5" name="Oval 56"/>
              <p:cNvSpPr/>
              <p:nvPr/>
            </p:nvSpPr>
            <p:spPr>
              <a:xfrm>
                <a:off x="11294540" y="3501142"/>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6" name="Oval 57"/>
              <p:cNvSpPr/>
              <p:nvPr/>
            </p:nvSpPr>
            <p:spPr>
              <a:xfrm>
                <a:off x="9368362" y="1034167"/>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34" name="Group 4"/>
            <p:cNvGrpSpPr/>
            <p:nvPr/>
          </p:nvGrpSpPr>
          <p:grpSpPr>
            <a:xfrm>
              <a:off x="6574014" y="1946200"/>
              <a:ext cx="4788017" cy="3731205"/>
              <a:chOff x="7071416" y="1121303"/>
              <a:chExt cx="4788017" cy="3731205"/>
            </a:xfrm>
            <a:solidFill>
              <a:schemeClr val="accent2">
                <a:alpha val="40000"/>
              </a:schemeClr>
            </a:solidFill>
          </p:grpSpPr>
          <p:sp>
            <p:nvSpPr>
              <p:cNvPr id="68" name="Oval 39"/>
              <p:cNvSpPr/>
              <p:nvPr/>
            </p:nvSpPr>
            <p:spPr>
              <a:xfrm>
                <a:off x="7071416" y="1970672"/>
                <a:ext cx="604144" cy="604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9" name="Oval 40"/>
              <p:cNvSpPr/>
              <p:nvPr/>
            </p:nvSpPr>
            <p:spPr>
              <a:xfrm>
                <a:off x="10028885" y="2266337"/>
                <a:ext cx="778885" cy="7788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0" name="Oval 41"/>
              <p:cNvSpPr/>
              <p:nvPr/>
            </p:nvSpPr>
            <p:spPr>
              <a:xfrm>
                <a:off x="8444595" y="4164419"/>
                <a:ext cx="688089" cy="688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1" name="Oval 42"/>
              <p:cNvSpPr/>
              <p:nvPr/>
            </p:nvSpPr>
            <p:spPr>
              <a:xfrm>
                <a:off x="10677336" y="3875937"/>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2" name="Oval 43"/>
              <p:cNvSpPr/>
              <p:nvPr/>
            </p:nvSpPr>
            <p:spPr>
              <a:xfrm>
                <a:off x="11598565" y="2698248"/>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3" name="Oval 44"/>
              <p:cNvSpPr/>
              <p:nvPr/>
            </p:nvSpPr>
            <p:spPr>
              <a:xfrm>
                <a:off x="7688405" y="2869385"/>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4" name="Oval 45"/>
              <p:cNvSpPr/>
              <p:nvPr/>
            </p:nvSpPr>
            <p:spPr>
              <a:xfrm>
                <a:off x="9592298" y="1865334"/>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5" name="Oval 46"/>
              <p:cNvSpPr/>
              <p:nvPr/>
            </p:nvSpPr>
            <p:spPr>
              <a:xfrm>
                <a:off x="7838577" y="1121303"/>
                <a:ext cx="759965" cy="7599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6" name="Oval 47"/>
              <p:cNvSpPr/>
              <p:nvPr/>
            </p:nvSpPr>
            <p:spPr>
              <a:xfrm>
                <a:off x="9111041" y="3345133"/>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7" name="Oval 48"/>
              <p:cNvSpPr/>
              <p:nvPr/>
            </p:nvSpPr>
            <p:spPr>
              <a:xfrm>
                <a:off x="11106733" y="278594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35" name="Group 5"/>
            <p:cNvGrpSpPr/>
            <p:nvPr/>
          </p:nvGrpSpPr>
          <p:grpSpPr>
            <a:xfrm>
              <a:off x="7210995" y="2279145"/>
              <a:ext cx="4142805" cy="3446444"/>
              <a:chOff x="7242069" y="1000204"/>
              <a:chExt cx="4142805" cy="3446444"/>
            </a:xfrm>
            <a:solidFill>
              <a:schemeClr val="accent1">
                <a:alpha val="20000"/>
              </a:schemeClr>
            </a:solidFill>
          </p:grpSpPr>
          <p:sp>
            <p:nvSpPr>
              <p:cNvPr id="58" name="Oval 29"/>
              <p:cNvSpPr/>
              <p:nvPr/>
            </p:nvSpPr>
            <p:spPr>
              <a:xfrm>
                <a:off x="8373143" y="1000204"/>
                <a:ext cx="1180478" cy="1180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9" name="Oval 30"/>
              <p:cNvSpPr/>
              <p:nvPr/>
            </p:nvSpPr>
            <p:spPr>
              <a:xfrm>
                <a:off x="9793458" y="1543897"/>
                <a:ext cx="673424" cy="673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0" name="Oval 31"/>
              <p:cNvSpPr/>
              <p:nvPr/>
            </p:nvSpPr>
            <p:spPr>
              <a:xfrm>
                <a:off x="7728795" y="3028844"/>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1" name="Oval 32"/>
              <p:cNvSpPr/>
              <p:nvPr/>
            </p:nvSpPr>
            <p:spPr>
              <a:xfrm>
                <a:off x="10055853" y="2924511"/>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2" name="Oval 33"/>
              <p:cNvSpPr/>
              <p:nvPr/>
            </p:nvSpPr>
            <p:spPr>
              <a:xfrm>
                <a:off x="7242069" y="1362158"/>
                <a:ext cx="550776" cy="5507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3" name="Oval 34"/>
              <p:cNvSpPr/>
              <p:nvPr/>
            </p:nvSpPr>
            <p:spPr>
              <a:xfrm>
                <a:off x="7460786" y="2351919"/>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4" name="Oval 35"/>
              <p:cNvSpPr/>
              <p:nvPr/>
            </p:nvSpPr>
            <p:spPr>
              <a:xfrm>
                <a:off x="10593255" y="2042438"/>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5" name="Oval 36"/>
              <p:cNvSpPr/>
              <p:nvPr/>
            </p:nvSpPr>
            <p:spPr>
              <a:xfrm>
                <a:off x="11048082" y="1704777"/>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6" name="Oval 37"/>
              <p:cNvSpPr/>
              <p:nvPr/>
            </p:nvSpPr>
            <p:spPr>
              <a:xfrm>
                <a:off x="11027370" y="3450791"/>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7" name="Oval 38"/>
              <p:cNvSpPr/>
              <p:nvPr/>
            </p:nvSpPr>
            <p:spPr>
              <a:xfrm>
                <a:off x="8453970" y="3618181"/>
                <a:ext cx="828467" cy="828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36" name="Group 6"/>
            <p:cNvGrpSpPr/>
            <p:nvPr/>
          </p:nvGrpSpPr>
          <p:grpSpPr>
            <a:xfrm rot="9000000">
              <a:off x="7380010" y="1811773"/>
              <a:ext cx="3591334" cy="2758680"/>
              <a:chOff x="7223605" y="1034167"/>
              <a:chExt cx="4779675" cy="3671505"/>
            </a:xfrm>
            <a:solidFill>
              <a:schemeClr val="accent4">
                <a:alpha val="70000"/>
              </a:schemeClr>
            </a:solidFill>
          </p:grpSpPr>
          <p:sp>
            <p:nvSpPr>
              <p:cNvPr id="49" name="Oval 20"/>
              <p:cNvSpPr/>
              <p:nvPr/>
            </p:nvSpPr>
            <p:spPr>
              <a:xfrm>
                <a:off x="7223605" y="2907942"/>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0" name="Oval 21"/>
              <p:cNvSpPr/>
              <p:nvPr/>
            </p:nvSpPr>
            <p:spPr>
              <a:xfrm>
                <a:off x="8051873" y="411327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1" name="Oval 22"/>
              <p:cNvSpPr/>
              <p:nvPr/>
            </p:nvSpPr>
            <p:spPr>
              <a:xfrm>
                <a:off x="8576155" y="1922081"/>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2" name="Oval 23"/>
              <p:cNvSpPr/>
              <p:nvPr/>
            </p:nvSpPr>
            <p:spPr>
              <a:xfrm>
                <a:off x="9722732" y="3212873"/>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3" name="Oval 24"/>
              <p:cNvSpPr/>
              <p:nvPr/>
            </p:nvSpPr>
            <p:spPr>
              <a:xfrm>
                <a:off x="8647793"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4" name="Oval 25"/>
              <p:cNvSpPr/>
              <p:nvPr/>
            </p:nvSpPr>
            <p:spPr>
              <a:xfrm>
                <a:off x="10147702" y="416441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5" name="Oval 26"/>
              <p:cNvSpPr/>
              <p:nvPr/>
            </p:nvSpPr>
            <p:spPr>
              <a:xfrm>
                <a:off x="11150960"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6" name="Oval 27"/>
              <p:cNvSpPr/>
              <p:nvPr/>
            </p:nvSpPr>
            <p:spPr>
              <a:xfrm>
                <a:off x="11294540" y="3501142"/>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7" name="Oval 28"/>
              <p:cNvSpPr/>
              <p:nvPr/>
            </p:nvSpPr>
            <p:spPr>
              <a:xfrm>
                <a:off x="9368362" y="1034167"/>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7" name="Oval 7"/>
            <p:cNvSpPr/>
            <p:nvPr/>
          </p:nvSpPr>
          <p:spPr>
            <a:xfrm>
              <a:off x="7498233" y="1881011"/>
              <a:ext cx="1514855" cy="1514855"/>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 name="Oval 8"/>
            <p:cNvSpPr/>
            <p:nvPr/>
          </p:nvSpPr>
          <p:spPr>
            <a:xfrm>
              <a:off x="9449885" y="2141135"/>
              <a:ext cx="1437159" cy="1437159"/>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Oval 9"/>
            <p:cNvSpPr/>
            <p:nvPr/>
          </p:nvSpPr>
          <p:spPr>
            <a:xfrm>
              <a:off x="6513526" y="3453959"/>
              <a:ext cx="1437159" cy="1437159"/>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Oval 10"/>
            <p:cNvSpPr/>
            <p:nvPr/>
          </p:nvSpPr>
          <p:spPr>
            <a:xfrm>
              <a:off x="10126270" y="3664860"/>
              <a:ext cx="1437159" cy="1437159"/>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41" name="Group 11"/>
            <p:cNvGrpSpPr/>
            <p:nvPr/>
          </p:nvGrpSpPr>
          <p:grpSpPr>
            <a:xfrm>
              <a:off x="9937478" y="2603151"/>
              <a:ext cx="500065" cy="470320"/>
              <a:chOff x="4433888" y="4613275"/>
              <a:chExt cx="1147763" cy="1079500"/>
            </a:xfrm>
            <a:solidFill>
              <a:schemeClr val="bg1"/>
            </a:solidFill>
          </p:grpSpPr>
          <p:sp>
            <p:nvSpPr>
              <p:cNvPr id="47" name="Oval 18"/>
              <p:cNvSpPr>
                <a:spLocks/>
              </p:cNvSpPr>
              <p:nvPr/>
            </p:nvSpPr>
            <p:spPr bwMode="auto">
              <a:xfrm>
                <a:off x="4991100" y="5203825"/>
                <a:ext cx="138113"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8" name="Freeform: Shape 19"/>
              <p:cNvSpPr>
                <a:spLocks/>
              </p:cNvSpPr>
              <p:nvPr/>
            </p:nvSpPr>
            <p:spPr bwMode="auto">
              <a:xfrm>
                <a:off x="4433888" y="4613275"/>
                <a:ext cx="1147763" cy="1079500"/>
              </a:xfrm>
              <a:custGeom>
                <a:avLst/>
                <a:gdLst>
                  <a:gd name="T0" fmla="*/ 268 w 305"/>
                  <a:gd name="T1" fmla="*/ 111 h 287"/>
                  <a:gd name="T2" fmla="*/ 268 w 305"/>
                  <a:gd name="T3" fmla="*/ 51 h 287"/>
                  <a:gd name="T4" fmla="*/ 240 w 305"/>
                  <a:gd name="T5" fmla="*/ 0 h 287"/>
                  <a:gd name="T6" fmla="*/ 51 w 305"/>
                  <a:gd name="T7" fmla="*/ 0 h 287"/>
                  <a:gd name="T8" fmla="*/ 0 w 305"/>
                  <a:gd name="T9" fmla="*/ 236 h 287"/>
                  <a:gd name="T10" fmla="*/ 217 w 305"/>
                  <a:gd name="T11" fmla="*/ 287 h 287"/>
                  <a:gd name="T12" fmla="*/ 268 w 305"/>
                  <a:gd name="T13" fmla="*/ 222 h 287"/>
                  <a:gd name="T14" fmla="*/ 268 w 305"/>
                  <a:gd name="T15" fmla="*/ 111 h 287"/>
                  <a:gd name="T16" fmla="*/ 203 w 305"/>
                  <a:gd name="T17" fmla="*/ 19 h 287"/>
                  <a:gd name="T18" fmla="*/ 250 w 305"/>
                  <a:gd name="T19" fmla="*/ 28 h 287"/>
                  <a:gd name="T20" fmla="*/ 250 w 305"/>
                  <a:gd name="T21" fmla="*/ 56 h 287"/>
                  <a:gd name="T22" fmla="*/ 240 w 305"/>
                  <a:gd name="T23" fmla="*/ 83 h 287"/>
                  <a:gd name="T24" fmla="*/ 240 w 305"/>
                  <a:gd name="T25" fmla="*/ 74 h 287"/>
                  <a:gd name="T26" fmla="*/ 240 w 305"/>
                  <a:gd name="T27" fmla="*/ 37 h 287"/>
                  <a:gd name="T28" fmla="*/ 37 w 305"/>
                  <a:gd name="T29" fmla="*/ 28 h 287"/>
                  <a:gd name="T30" fmla="*/ 28 w 305"/>
                  <a:gd name="T31" fmla="*/ 56 h 287"/>
                  <a:gd name="T32" fmla="*/ 18 w 305"/>
                  <a:gd name="T33" fmla="*/ 51 h 287"/>
                  <a:gd name="T34" fmla="*/ 231 w 305"/>
                  <a:gd name="T35" fmla="*/ 46 h 287"/>
                  <a:gd name="T36" fmla="*/ 37 w 305"/>
                  <a:gd name="T37" fmla="*/ 37 h 287"/>
                  <a:gd name="T38" fmla="*/ 231 w 305"/>
                  <a:gd name="T39" fmla="*/ 46 h 287"/>
                  <a:gd name="T40" fmla="*/ 231 w 305"/>
                  <a:gd name="T41" fmla="*/ 65 h 287"/>
                  <a:gd name="T42" fmla="*/ 37 w 305"/>
                  <a:gd name="T43" fmla="*/ 56 h 287"/>
                  <a:gd name="T44" fmla="*/ 231 w 305"/>
                  <a:gd name="T45" fmla="*/ 74 h 287"/>
                  <a:gd name="T46" fmla="*/ 203 w 305"/>
                  <a:gd name="T47" fmla="*/ 83 h 287"/>
                  <a:gd name="T48" fmla="*/ 37 w 305"/>
                  <a:gd name="T49" fmla="*/ 80 h 287"/>
                  <a:gd name="T50" fmla="*/ 231 w 305"/>
                  <a:gd name="T51" fmla="*/ 74 h 287"/>
                  <a:gd name="T52" fmla="*/ 217 w 305"/>
                  <a:gd name="T53" fmla="*/ 268 h 287"/>
                  <a:gd name="T54" fmla="*/ 18 w 305"/>
                  <a:gd name="T55" fmla="*/ 236 h 287"/>
                  <a:gd name="T56" fmla="*/ 51 w 305"/>
                  <a:gd name="T57" fmla="*/ 102 h 287"/>
                  <a:gd name="T58" fmla="*/ 240 w 305"/>
                  <a:gd name="T59" fmla="*/ 102 h 287"/>
                  <a:gd name="T60" fmla="*/ 250 w 305"/>
                  <a:gd name="T61" fmla="*/ 130 h 287"/>
                  <a:gd name="T62" fmla="*/ 120 w 305"/>
                  <a:gd name="T63" fmla="*/ 176 h 287"/>
                  <a:gd name="T64" fmla="*/ 250 w 305"/>
                  <a:gd name="T65" fmla="*/ 222 h 287"/>
                  <a:gd name="T66" fmla="*/ 262 w 305"/>
                  <a:gd name="T67" fmla="*/ 204 h 287"/>
                  <a:gd name="T68" fmla="*/ 139 w 305"/>
                  <a:gd name="T69" fmla="*/ 176 h 287"/>
                  <a:gd name="T70" fmla="*/ 250 w 305"/>
                  <a:gd name="T71" fmla="*/ 148 h 287"/>
                  <a:gd name="T72" fmla="*/ 267 w 305"/>
                  <a:gd name="T73" fmla="*/ 136 h 287"/>
                  <a:gd name="T74" fmla="*/ 277 w 305"/>
                  <a:gd name="T75" fmla="*/ 16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5" h="287">
                    <a:moveTo>
                      <a:pt x="268" y="111"/>
                    </a:moveTo>
                    <a:cubicBezTo>
                      <a:pt x="268" y="111"/>
                      <a:pt x="268" y="111"/>
                      <a:pt x="268" y="111"/>
                    </a:cubicBezTo>
                    <a:cubicBezTo>
                      <a:pt x="268" y="56"/>
                      <a:pt x="268" y="56"/>
                      <a:pt x="268" y="56"/>
                    </a:cubicBezTo>
                    <a:cubicBezTo>
                      <a:pt x="268" y="51"/>
                      <a:pt x="268" y="51"/>
                      <a:pt x="268" y="51"/>
                    </a:cubicBezTo>
                    <a:cubicBezTo>
                      <a:pt x="268" y="28"/>
                      <a:pt x="268" y="28"/>
                      <a:pt x="268" y="28"/>
                    </a:cubicBezTo>
                    <a:cubicBezTo>
                      <a:pt x="268" y="13"/>
                      <a:pt x="256" y="0"/>
                      <a:pt x="240" y="0"/>
                    </a:cubicBezTo>
                    <a:cubicBezTo>
                      <a:pt x="203" y="0"/>
                      <a:pt x="203" y="0"/>
                      <a:pt x="203" y="0"/>
                    </a:cubicBezTo>
                    <a:cubicBezTo>
                      <a:pt x="51" y="0"/>
                      <a:pt x="51" y="0"/>
                      <a:pt x="51" y="0"/>
                    </a:cubicBezTo>
                    <a:cubicBezTo>
                      <a:pt x="23" y="0"/>
                      <a:pt x="0" y="23"/>
                      <a:pt x="0" y="51"/>
                    </a:cubicBezTo>
                    <a:cubicBezTo>
                      <a:pt x="0" y="236"/>
                      <a:pt x="0" y="236"/>
                      <a:pt x="0" y="236"/>
                    </a:cubicBezTo>
                    <a:cubicBezTo>
                      <a:pt x="0" y="264"/>
                      <a:pt x="23" y="287"/>
                      <a:pt x="51" y="287"/>
                    </a:cubicBezTo>
                    <a:cubicBezTo>
                      <a:pt x="217" y="287"/>
                      <a:pt x="217" y="287"/>
                      <a:pt x="217" y="287"/>
                    </a:cubicBezTo>
                    <a:cubicBezTo>
                      <a:pt x="245" y="287"/>
                      <a:pt x="268" y="264"/>
                      <a:pt x="268" y="236"/>
                    </a:cubicBezTo>
                    <a:cubicBezTo>
                      <a:pt x="268" y="222"/>
                      <a:pt x="268" y="222"/>
                      <a:pt x="268" y="222"/>
                    </a:cubicBezTo>
                    <a:cubicBezTo>
                      <a:pt x="268" y="222"/>
                      <a:pt x="268" y="222"/>
                      <a:pt x="268" y="222"/>
                    </a:cubicBezTo>
                    <a:cubicBezTo>
                      <a:pt x="305" y="194"/>
                      <a:pt x="305" y="139"/>
                      <a:pt x="268" y="111"/>
                    </a:cubicBezTo>
                    <a:close/>
                    <a:moveTo>
                      <a:pt x="51" y="19"/>
                    </a:moveTo>
                    <a:cubicBezTo>
                      <a:pt x="203" y="19"/>
                      <a:pt x="203" y="19"/>
                      <a:pt x="203" y="19"/>
                    </a:cubicBezTo>
                    <a:cubicBezTo>
                      <a:pt x="240" y="19"/>
                      <a:pt x="240" y="19"/>
                      <a:pt x="240" y="19"/>
                    </a:cubicBezTo>
                    <a:cubicBezTo>
                      <a:pt x="246" y="19"/>
                      <a:pt x="250" y="23"/>
                      <a:pt x="250" y="28"/>
                    </a:cubicBezTo>
                    <a:cubicBezTo>
                      <a:pt x="250" y="51"/>
                      <a:pt x="250" y="51"/>
                      <a:pt x="250" y="51"/>
                    </a:cubicBezTo>
                    <a:cubicBezTo>
                      <a:pt x="250" y="56"/>
                      <a:pt x="250" y="56"/>
                      <a:pt x="250" y="56"/>
                    </a:cubicBezTo>
                    <a:cubicBezTo>
                      <a:pt x="250" y="85"/>
                      <a:pt x="250" y="85"/>
                      <a:pt x="250" y="85"/>
                    </a:cubicBezTo>
                    <a:cubicBezTo>
                      <a:pt x="247" y="84"/>
                      <a:pt x="244" y="83"/>
                      <a:pt x="240" y="83"/>
                    </a:cubicBezTo>
                    <a:cubicBezTo>
                      <a:pt x="240" y="83"/>
                      <a:pt x="240" y="83"/>
                      <a:pt x="240" y="83"/>
                    </a:cubicBezTo>
                    <a:cubicBezTo>
                      <a:pt x="240" y="74"/>
                      <a:pt x="240" y="74"/>
                      <a:pt x="240" y="74"/>
                    </a:cubicBezTo>
                    <a:cubicBezTo>
                      <a:pt x="240" y="56"/>
                      <a:pt x="240" y="56"/>
                      <a:pt x="240" y="56"/>
                    </a:cubicBezTo>
                    <a:cubicBezTo>
                      <a:pt x="240" y="37"/>
                      <a:pt x="240" y="37"/>
                      <a:pt x="240" y="37"/>
                    </a:cubicBezTo>
                    <a:cubicBezTo>
                      <a:pt x="240" y="32"/>
                      <a:pt x="236" y="28"/>
                      <a:pt x="231" y="28"/>
                    </a:cubicBezTo>
                    <a:cubicBezTo>
                      <a:pt x="37" y="28"/>
                      <a:pt x="37" y="28"/>
                      <a:pt x="37" y="28"/>
                    </a:cubicBezTo>
                    <a:cubicBezTo>
                      <a:pt x="32" y="28"/>
                      <a:pt x="28" y="32"/>
                      <a:pt x="28" y="37"/>
                    </a:cubicBezTo>
                    <a:cubicBezTo>
                      <a:pt x="28" y="56"/>
                      <a:pt x="28" y="56"/>
                      <a:pt x="28" y="56"/>
                    </a:cubicBezTo>
                    <a:cubicBezTo>
                      <a:pt x="28" y="74"/>
                      <a:pt x="28" y="74"/>
                      <a:pt x="28" y="74"/>
                    </a:cubicBezTo>
                    <a:cubicBezTo>
                      <a:pt x="22" y="68"/>
                      <a:pt x="18" y="60"/>
                      <a:pt x="18" y="51"/>
                    </a:cubicBezTo>
                    <a:cubicBezTo>
                      <a:pt x="18" y="33"/>
                      <a:pt x="33" y="19"/>
                      <a:pt x="51" y="19"/>
                    </a:cubicBezTo>
                    <a:close/>
                    <a:moveTo>
                      <a:pt x="231" y="46"/>
                    </a:moveTo>
                    <a:cubicBezTo>
                      <a:pt x="37" y="46"/>
                      <a:pt x="37" y="46"/>
                      <a:pt x="37" y="46"/>
                    </a:cubicBezTo>
                    <a:cubicBezTo>
                      <a:pt x="37" y="37"/>
                      <a:pt x="37" y="37"/>
                      <a:pt x="37" y="37"/>
                    </a:cubicBezTo>
                    <a:cubicBezTo>
                      <a:pt x="231" y="37"/>
                      <a:pt x="231" y="37"/>
                      <a:pt x="231" y="37"/>
                    </a:cubicBezTo>
                    <a:lnTo>
                      <a:pt x="231" y="46"/>
                    </a:lnTo>
                    <a:close/>
                    <a:moveTo>
                      <a:pt x="231" y="56"/>
                    </a:moveTo>
                    <a:cubicBezTo>
                      <a:pt x="231" y="65"/>
                      <a:pt x="231" y="65"/>
                      <a:pt x="231" y="65"/>
                    </a:cubicBezTo>
                    <a:cubicBezTo>
                      <a:pt x="37" y="65"/>
                      <a:pt x="37" y="65"/>
                      <a:pt x="37" y="65"/>
                    </a:cubicBezTo>
                    <a:cubicBezTo>
                      <a:pt x="37" y="56"/>
                      <a:pt x="37" y="56"/>
                      <a:pt x="37" y="56"/>
                    </a:cubicBezTo>
                    <a:lnTo>
                      <a:pt x="231" y="56"/>
                    </a:lnTo>
                    <a:close/>
                    <a:moveTo>
                      <a:pt x="231" y="74"/>
                    </a:moveTo>
                    <a:cubicBezTo>
                      <a:pt x="231" y="83"/>
                      <a:pt x="231" y="83"/>
                      <a:pt x="231" y="83"/>
                    </a:cubicBezTo>
                    <a:cubicBezTo>
                      <a:pt x="203" y="83"/>
                      <a:pt x="203" y="83"/>
                      <a:pt x="203" y="83"/>
                    </a:cubicBezTo>
                    <a:cubicBezTo>
                      <a:pt x="51" y="83"/>
                      <a:pt x="51" y="83"/>
                      <a:pt x="51" y="83"/>
                    </a:cubicBezTo>
                    <a:cubicBezTo>
                      <a:pt x="46" y="83"/>
                      <a:pt x="41" y="82"/>
                      <a:pt x="37" y="80"/>
                    </a:cubicBezTo>
                    <a:cubicBezTo>
                      <a:pt x="37" y="74"/>
                      <a:pt x="37" y="74"/>
                      <a:pt x="37" y="74"/>
                    </a:cubicBezTo>
                    <a:lnTo>
                      <a:pt x="231" y="74"/>
                    </a:lnTo>
                    <a:close/>
                    <a:moveTo>
                      <a:pt x="250" y="236"/>
                    </a:moveTo>
                    <a:cubicBezTo>
                      <a:pt x="250" y="254"/>
                      <a:pt x="235" y="268"/>
                      <a:pt x="217" y="268"/>
                    </a:cubicBezTo>
                    <a:cubicBezTo>
                      <a:pt x="51" y="268"/>
                      <a:pt x="51" y="268"/>
                      <a:pt x="51" y="268"/>
                    </a:cubicBezTo>
                    <a:cubicBezTo>
                      <a:pt x="33" y="268"/>
                      <a:pt x="18" y="254"/>
                      <a:pt x="18" y="236"/>
                    </a:cubicBezTo>
                    <a:cubicBezTo>
                      <a:pt x="18" y="90"/>
                      <a:pt x="18" y="90"/>
                      <a:pt x="18" y="90"/>
                    </a:cubicBezTo>
                    <a:cubicBezTo>
                      <a:pt x="27" y="98"/>
                      <a:pt x="38" y="102"/>
                      <a:pt x="51" y="102"/>
                    </a:cubicBezTo>
                    <a:cubicBezTo>
                      <a:pt x="203" y="102"/>
                      <a:pt x="203" y="102"/>
                      <a:pt x="203" y="102"/>
                    </a:cubicBezTo>
                    <a:cubicBezTo>
                      <a:pt x="240" y="102"/>
                      <a:pt x="240" y="102"/>
                      <a:pt x="240" y="102"/>
                    </a:cubicBezTo>
                    <a:cubicBezTo>
                      <a:pt x="246" y="102"/>
                      <a:pt x="250" y="106"/>
                      <a:pt x="250" y="111"/>
                    </a:cubicBezTo>
                    <a:cubicBezTo>
                      <a:pt x="250" y="130"/>
                      <a:pt x="250" y="130"/>
                      <a:pt x="250" y="130"/>
                    </a:cubicBezTo>
                    <a:cubicBezTo>
                      <a:pt x="166" y="130"/>
                      <a:pt x="166" y="130"/>
                      <a:pt x="166" y="130"/>
                    </a:cubicBezTo>
                    <a:cubicBezTo>
                      <a:pt x="141" y="130"/>
                      <a:pt x="120" y="150"/>
                      <a:pt x="120" y="176"/>
                    </a:cubicBezTo>
                    <a:cubicBezTo>
                      <a:pt x="120" y="201"/>
                      <a:pt x="141" y="222"/>
                      <a:pt x="166" y="222"/>
                    </a:cubicBezTo>
                    <a:cubicBezTo>
                      <a:pt x="250" y="222"/>
                      <a:pt x="250" y="222"/>
                      <a:pt x="250" y="222"/>
                    </a:cubicBezTo>
                    <a:lnTo>
                      <a:pt x="250" y="236"/>
                    </a:lnTo>
                    <a:close/>
                    <a:moveTo>
                      <a:pt x="262" y="204"/>
                    </a:moveTo>
                    <a:cubicBezTo>
                      <a:pt x="166" y="204"/>
                      <a:pt x="166" y="204"/>
                      <a:pt x="166" y="204"/>
                    </a:cubicBezTo>
                    <a:cubicBezTo>
                      <a:pt x="151" y="204"/>
                      <a:pt x="139" y="191"/>
                      <a:pt x="139" y="176"/>
                    </a:cubicBezTo>
                    <a:cubicBezTo>
                      <a:pt x="139" y="161"/>
                      <a:pt x="151" y="148"/>
                      <a:pt x="166" y="148"/>
                    </a:cubicBezTo>
                    <a:cubicBezTo>
                      <a:pt x="250" y="148"/>
                      <a:pt x="250" y="148"/>
                      <a:pt x="250" y="148"/>
                    </a:cubicBezTo>
                    <a:cubicBezTo>
                      <a:pt x="255" y="148"/>
                      <a:pt x="261" y="145"/>
                      <a:pt x="265" y="141"/>
                    </a:cubicBezTo>
                    <a:cubicBezTo>
                      <a:pt x="266" y="139"/>
                      <a:pt x="266" y="138"/>
                      <a:pt x="267" y="136"/>
                    </a:cubicBezTo>
                    <a:cubicBezTo>
                      <a:pt x="267" y="136"/>
                      <a:pt x="267" y="136"/>
                      <a:pt x="267" y="136"/>
                    </a:cubicBezTo>
                    <a:cubicBezTo>
                      <a:pt x="274" y="145"/>
                      <a:pt x="277" y="155"/>
                      <a:pt x="277" y="167"/>
                    </a:cubicBezTo>
                    <a:cubicBezTo>
                      <a:pt x="277" y="181"/>
                      <a:pt x="272" y="194"/>
                      <a:pt x="262"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sp>
          <p:nvSpPr>
            <p:cNvPr id="42" name="Freeform: Shape 12"/>
            <p:cNvSpPr>
              <a:spLocks/>
            </p:cNvSpPr>
            <p:nvPr/>
          </p:nvSpPr>
          <p:spPr bwMode="auto">
            <a:xfrm>
              <a:off x="10624922" y="4125900"/>
              <a:ext cx="485537" cy="485537"/>
            </a:xfrm>
            <a:custGeom>
              <a:avLst/>
              <a:gdLst>
                <a:gd name="T0" fmla="*/ 263 w 296"/>
                <a:gd name="T1" fmla="*/ 67 h 296"/>
                <a:gd name="T2" fmla="*/ 259 w 296"/>
                <a:gd name="T3" fmla="*/ 19 h 296"/>
                <a:gd name="T4" fmla="*/ 55 w 296"/>
                <a:gd name="T5" fmla="*/ 0 h 296"/>
                <a:gd name="T6" fmla="*/ 37 w 296"/>
                <a:gd name="T7" fmla="*/ 63 h 296"/>
                <a:gd name="T8" fmla="*/ 5 w 296"/>
                <a:gd name="T9" fmla="*/ 104 h 296"/>
                <a:gd name="T10" fmla="*/ 0 w 296"/>
                <a:gd name="T11" fmla="*/ 130 h 296"/>
                <a:gd name="T12" fmla="*/ 28 w 296"/>
                <a:gd name="T13" fmla="*/ 158 h 296"/>
                <a:gd name="T14" fmla="*/ 46 w 296"/>
                <a:gd name="T15" fmla="*/ 296 h 296"/>
                <a:gd name="T16" fmla="*/ 268 w 296"/>
                <a:gd name="T17" fmla="*/ 278 h 296"/>
                <a:gd name="T18" fmla="*/ 268 w 296"/>
                <a:gd name="T19" fmla="*/ 158 h 296"/>
                <a:gd name="T20" fmla="*/ 296 w 296"/>
                <a:gd name="T21" fmla="*/ 121 h 296"/>
                <a:gd name="T22" fmla="*/ 241 w 296"/>
                <a:gd name="T23" fmla="*/ 19 h 296"/>
                <a:gd name="T24" fmla="*/ 55 w 296"/>
                <a:gd name="T25" fmla="*/ 56 h 296"/>
                <a:gd name="T26" fmla="*/ 55 w 296"/>
                <a:gd name="T27" fmla="*/ 19 h 296"/>
                <a:gd name="T28" fmla="*/ 94 w 296"/>
                <a:gd name="T29" fmla="*/ 139 h 296"/>
                <a:gd name="T30" fmla="*/ 93 w 296"/>
                <a:gd name="T31" fmla="*/ 74 h 296"/>
                <a:gd name="T32" fmla="*/ 94 w 296"/>
                <a:gd name="T33" fmla="*/ 139 h 296"/>
                <a:gd name="T34" fmla="*/ 143 w 296"/>
                <a:gd name="T35" fmla="*/ 74 h 296"/>
                <a:gd name="T36" fmla="*/ 104 w 296"/>
                <a:gd name="T37" fmla="*/ 139 h 296"/>
                <a:gd name="T38" fmla="*/ 153 w 296"/>
                <a:gd name="T39" fmla="*/ 74 h 296"/>
                <a:gd name="T40" fmla="*/ 192 w 296"/>
                <a:gd name="T41" fmla="*/ 139 h 296"/>
                <a:gd name="T42" fmla="*/ 153 w 296"/>
                <a:gd name="T43" fmla="*/ 74 h 296"/>
                <a:gd name="T44" fmla="*/ 204 w 296"/>
                <a:gd name="T45" fmla="*/ 74 h 296"/>
                <a:gd name="T46" fmla="*/ 202 w 296"/>
                <a:gd name="T47" fmla="*/ 139 h 296"/>
                <a:gd name="T48" fmla="*/ 18 w 296"/>
                <a:gd name="T49" fmla="*/ 130 h 296"/>
                <a:gd name="T50" fmla="*/ 20 w 296"/>
                <a:gd name="T51" fmla="*/ 115 h 296"/>
                <a:gd name="T52" fmla="*/ 55 w 296"/>
                <a:gd name="T53" fmla="*/ 74 h 296"/>
                <a:gd name="T54" fmla="*/ 45 w 296"/>
                <a:gd name="T55" fmla="*/ 139 h 296"/>
                <a:gd name="T56" fmla="*/ 18 w 296"/>
                <a:gd name="T57" fmla="*/ 130 h 296"/>
                <a:gd name="T58" fmla="*/ 116 w 296"/>
                <a:gd name="T59" fmla="*/ 278 h 296"/>
                <a:gd name="T60" fmla="*/ 185 w 296"/>
                <a:gd name="T61" fmla="*/ 185 h 296"/>
                <a:gd name="T62" fmla="*/ 250 w 296"/>
                <a:gd name="T63" fmla="*/ 278 h 296"/>
                <a:gd name="T64" fmla="*/ 194 w 296"/>
                <a:gd name="T65" fmla="*/ 185 h 296"/>
                <a:gd name="T66" fmla="*/ 116 w 296"/>
                <a:gd name="T67" fmla="*/ 176 h 296"/>
                <a:gd name="T68" fmla="*/ 106 w 296"/>
                <a:gd name="T69" fmla="*/ 278 h 296"/>
                <a:gd name="T70" fmla="*/ 46 w 296"/>
                <a:gd name="T71" fmla="*/ 158 h 296"/>
                <a:gd name="T72" fmla="*/ 250 w 296"/>
                <a:gd name="T73" fmla="*/ 278 h 296"/>
                <a:gd name="T74" fmla="*/ 268 w 296"/>
                <a:gd name="T75" fmla="*/ 139 h 296"/>
                <a:gd name="T76" fmla="*/ 214 w 296"/>
                <a:gd name="T77" fmla="*/ 74 h 296"/>
                <a:gd name="T78" fmla="*/ 241 w 296"/>
                <a:gd name="T79" fmla="*/ 74 h 296"/>
                <a:gd name="T80" fmla="*/ 276 w 296"/>
                <a:gd name="T81" fmla="*/ 115 h 296"/>
                <a:gd name="T82" fmla="*/ 278 w 296"/>
                <a:gd name="T83" fmla="*/ 13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6" h="296">
                  <a:moveTo>
                    <a:pt x="291" y="104"/>
                  </a:moveTo>
                  <a:cubicBezTo>
                    <a:pt x="263" y="67"/>
                    <a:pt x="263" y="67"/>
                    <a:pt x="263" y="67"/>
                  </a:cubicBezTo>
                  <a:cubicBezTo>
                    <a:pt x="262" y="66"/>
                    <a:pt x="260" y="64"/>
                    <a:pt x="259" y="63"/>
                  </a:cubicBezTo>
                  <a:cubicBezTo>
                    <a:pt x="259" y="19"/>
                    <a:pt x="259" y="19"/>
                    <a:pt x="259" y="19"/>
                  </a:cubicBezTo>
                  <a:cubicBezTo>
                    <a:pt x="259" y="9"/>
                    <a:pt x="251" y="0"/>
                    <a:pt x="241" y="0"/>
                  </a:cubicBezTo>
                  <a:cubicBezTo>
                    <a:pt x="55" y="0"/>
                    <a:pt x="55" y="0"/>
                    <a:pt x="55" y="0"/>
                  </a:cubicBezTo>
                  <a:cubicBezTo>
                    <a:pt x="45" y="0"/>
                    <a:pt x="37" y="9"/>
                    <a:pt x="37" y="19"/>
                  </a:cubicBezTo>
                  <a:cubicBezTo>
                    <a:pt x="37" y="63"/>
                    <a:pt x="37" y="63"/>
                    <a:pt x="37" y="63"/>
                  </a:cubicBezTo>
                  <a:cubicBezTo>
                    <a:pt x="36" y="64"/>
                    <a:pt x="34" y="66"/>
                    <a:pt x="33" y="67"/>
                  </a:cubicBezTo>
                  <a:cubicBezTo>
                    <a:pt x="5" y="104"/>
                    <a:pt x="5" y="104"/>
                    <a:pt x="5" y="104"/>
                  </a:cubicBezTo>
                  <a:cubicBezTo>
                    <a:pt x="2" y="109"/>
                    <a:pt x="0" y="115"/>
                    <a:pt x="0" y="121"/>
                  </a:cubicBezTo>
                  <a:cubicBezTo>
                    <a:pt x="0" y="130"/>
                    <a:pt x="0" y="130"/>
                    <a:pt x="0" y="130"/>
                  </a:cubicBezTo>
                  <a:cubicBezTo>
                    <a:pt x="0" y="145"/>
                    <a:pt x="12" y="158"/>
                    <a:pt x="28" y="158"/>
                  </a:cubicBezTo>
                  <a:cubicBezTo>
                    <a:pt x="28" y="158"/>
                    <a:pt x="28" y="158"/>
                    <a:pt x="28" y="158"/>
                  </a:cubicBezTo>
                  <a:cubicBezTo>
                    <a:pt x="28" y="278"/>
                    <a:pt x="28" y="278"/>
                    <a:pt x="28" y="278"/>
                  </a:cubicBezTo>
                  <a:cubicBezTo>
                    <a:pt x="28" y="288"/>
                    <a:pt x="36" y="296"/>
                    <a:pt x="46" y="296"/>
                  </a:cubicBezTo>
                  <a:cubicBezTo>
                    <a:pt x="250" y="296"/>
                    <a:pt x="250" y="296"/>
                    <a:pt x="250" y="296"/>
                  </a:cubicBezTo>
                  <a:cubicBezTo>
                    <a:pt x="260" y="296"/>
                    <a:pt x="268" y="288"/>
                    <a:pt x="268" y="278"/>
                  </a:cubicBezTo>
                  <a:cubicBezTo>
                    <a:pt x="268" y="158"/>
                    <a:pt x="268" y="158"/>
                    <a:pt x="268" y="158"/>
                  </a:cubicBezTo>
                  <a:cubicBezTo>
                    <a:pt x="268" y="158"/>
                    <a:pt x="268" y="158"/>
                    <a:pt x="268" y="158"/>
                  </a:cubicBezTo>
                  <a:cubicBezTo>
                    <a:pt x="284" y="158"/>
                    <a:pt x="296" y="145"/>
                    <a:pt x="296" y="130"/>
                  </a:cubicBezTo>
                  <a:cubicBezTo>
                    <a:pt x="296" y="121"/>
                    <a:pt x="296" y="121"/>
                    <a:pt x="296" y="121"/>
                  </a:cubicBezTo>
                  <a:cubicBezTo>
                    <a:pt x="296" y="115"/>
                    <a:pt x="294" y="109"/>
                    <a:pt x="291" y="104"/>
                  </a:cubicBezTo>
                  <a:close/>
                  <a:moveTo>
                    <a:pt x="241" y="19"/>
                  </a:moveTo>
                  <a:cubicBezTo>
                    <a:pt x="241" y="56"/>
                    <a:pt x="241" y="56"/>
                    <a:pt x="241" y="56"/>
                  </a:cubicBezTo>
                  <a:cubicBezTo>
                    <a:pt x="55" y="56"/>
                    <a:pt x="55" y="56"/>
                    <a:pt x="55" y="56"/>
                  </a:cubicBezTo>
                  <a:cubicBezTo>
                    <a:pt x="55" y="56"/>
                    <a:pt x="55" y="56"/>
                    <a:pt x="55" y="56"/>
                  </a:cubicBezTo>
                  <a:cubicBezTo>
                    <a:pt x="55" y="19"/>
                    <a:pt x="55" y="19"/>
                    <a:pt x="55" y="19"/>
                  </a:cubicBezTo>
                  <a:lnTo>
                    <a:pt x="241" y="19"/>
                  </a:lnTo>
                  <a:close/>
                  <a:moveTo>
                    <a:pt x="94" y="139"/>
                  </a:moveTo>
                  <a:cubicBezTo>
                    <a:pt x="55" y="139"/>
                    <a:pt x="55" y="139"/>
                    <a:pt x="55" y="139"/>
                  </a:cubicBezTo>
                  <a:cubicBezTo>
                    <a:pt x="93" y="74"/>
                    <a:pt x="93" y="74"/>
                    <a:pt x="93" y="74"/>
                  </a:cubicBezTo>
                  <a:cubicBezTo>
                    <a:pt x="113" y="74"/>
                    <a:pt x="113" y="74"/>
                    <a:pt x="113" y="74"/>
                  </a:cubicBezTo>
                  <a:lnTo>
                    <a:pt x="94" y="139"/>
                  </a:lnTo>
                  <a:close/>
                  <a:moveTo>
                    <a:pt x="122" y="74"/>
                  </a:moveTo>
                  <a:cubicBezTo>
                    <a:pt x="143" y="74"/>
                    <a:pt x="143" y="74"/>
                    <a:pt x="143" y="74"/>
                  </a:cubicBezTo>
                  <a:cubicBezTo>
                    <a:pt x="143" y="139"/>
                    <a:pt x="143" y="139"/>
                    <a:pt x="143" y="139"/>
                  </a:cubicBezTo>
                  <a:cubicBezTo>
                    <a:pt x="104" y="139"/>
                    <a:pt x="104" y="139"/>
                    <a:pt x="104" y="139"/>
                  </a:cubicBezTo>
                  <a:lnTo>
                    <a:pt x="122" y="74"/>
                  </a:lnTo>
                  <a:close/>
                  <a:moveTo>
                    <a:pt x="153" y="74"/>
                  </a:moveTo>
                  <a:cubicBezTo>
                    <a:pt x="174" y="74"/>
                    <a:pt x="174" y="74"/>
                    <a:pt x="174" y="74"/>
                  </a:cubicBezTo>
                  <a:cubicBezTo>
                    <a:pt x="192" y="139"/>
                    <a:pt x="192" y="139"/>
                    <a:pt x="192" y="139"/>
                  </a:cubicBezTo>
                  <a:cubicBezTo>
                    <a:pt x="153" y="139"/>
                    <a:pt x="153" y="139"/>
                    <a:pt x="153" y="139"/>
                  </a:cubicBezTo>
                  <a:lnTo>
                    <a:pt x="153" y="74"/>
                  </a:lnTo>
                  <a:close/>
                  <a:moveTo>
                    <a:pt x="183" y="74"/>
                  </a:moveTo>
                  <a:cubicBezTo>
                    <a:pt x="204" y="74"/>
                    <a:pt x="204" y="74"/>
                    <a:pt x="204" y="74"/>
                  </a:cubicBezTo>
                  <a:cubicBezTo>
                    <a:pt x="241" y="139"/>
                    <a:pt x="241" y="139"/>
                    <a:pt x="241" y="139"/>
                  </a:cubicBezTo>
                  <a:cubicBezTo>
                    <a:pt x="202" y="139"/>
                    <a:pt x="202" y="139"/>
                    <a:pt x="202" y="139"/>
                  </a:cubicBezTo>
                  <a:lnTo>
                    <a:pt x="183" y="74"/>
                  </a:lnTo>
                  <a:close/>
                  <a:moveTo>
                    <a:pt x="18" y="130"/>
                  </a:moveTo>
                  <a:cubicBezTo>
                    <a:pt x="18" y="121"/>
                    <a:pt x="18" y="121"/>
                    <a:pt x="18" y="121"/>
                  </a:cubicBezTo>
                  <a:cubicBezTo>
                    <a:pt x="18" y="119"/>
                    <a:pt x="19" y="117"/>
                    <a:pt x="20" y="115"/>
                  </a:cubicBezTo>
                  <a:cubicBezTo>
                    <a:pt x="48" y="78"/>
                    <a:pt x="48" y="78"/>
                    <a:pt x="48" y="78"/>
                  </a:cubicBezTo>
                  <a:cubicBezTo>
                    <a:pt x="50" y="76"/>
                    <a:pt x="53" y="74"/>
                    <a:pt x="55" y="74"/>
                  </a:cubicBezTo>
                  <a:cubicBezTo>
                    <a:pt x="82" y="74"/>
                    <a:pt x="82" y="74"/>
                    <a:pt x="82" y="74"/>
                  </a:cubicBezTo>
                  <a:cubicBezTo>
                    <a:pt x="45" y="139"/>
                    <a:pt x="45" y="139"/>
                    <a:pt x="45" y="139"/>
                  </a:cubicBezTo>
                  <a:cubicBezTo>
                    <a:pt x="28" y="139"/>
                    <a:pt x="28" y="139"/>
                    <a:pt x="28" y="139"/>
                  </a:cubicBezTo>
                  <a:cubicBezTo>
                    <a:pt x="23" y="139"/>
                    <a:pt x="18" y="135"/>
                    <a:pt x="18" y="130"/>
                  </a:cubicBezTo>
                  <a:close/>
                  <a:moveTo>
                    <a:pt x="185" y="278"/>
                  </a:moveTo>
                  <a:cubicBezTo>
                    <a:pt x="116" y="278"/>
                    <a:pt x="116" y="278"/>
                    <a:pt x="116" y="278"/>
                  </a:cubicBezTo>
                  <a:cubicBezTo>
                    <a:pt x="116" y="185"/>
                    <a:pt x="116" y="185"/>
                    <a:pt x="116" y="185"/>
                  </a:cubicBezTo>
                  <a:cubicBezTo>
                    <a:pt x="185" y="185"/>
                    <a:pt x="185" y="185"/>
                    <a:pt x="185" y="185"/>
                  </a:cubicBezTo>
                  <a:lnTo>
                    <a:pt x="185" y="278"/>
                  </a:lnTo>
                  <a:close/>
                  <a:moveTo>
                    <a:pt x="250" y="278"/>
                  </a:moveTo>
                  <a:cubicBezTo>
                    <a:pt x="194" y="278"/>
                    <a:pt x="194" y="278"/>
                    <a:pt x="194" y="278"/>
                  </a:cubicBezTo>
                  <a:cubicBezTo>
                    <a:pt x="194" y="185"/>
                    <a:pt x="194" y="185"/>
                    <a:pt x="194" y="185"/>
                  </a:cubicBezTo>
                  <a:cubicBezTo>
                    <a:pt x="194" y="180"/>
                    <a:pt x="190" y="176"/>
                    <a:pt x="185" y="176"/>
                  </a:cubicBezTo>
                  <a:cubicBezTo>
                    <a:pt x="116" y="176"/>
                    <a:pt x="116" y="176"/>
                    <a:pt x="116" y="176"/>
                  </a:cubicBezTo>
                  <a:cubicBezTo>
                    <a:pt x="111" y="176"/>
                    <a:pt x="106" y="180"/>
                    <a:pt x="106" y="185"/>
                  </a:cubicBezTo>
                  <a:cubicBezTo>
                    <a:pt x="106" y="278"/>
                    <a:pt x="106" y="278"/>
                    <a:pt x="106" y="278"/>
                  </a:cubicBezTo>
                  <a:cubicBezTo>
                    <a:pt x="46" y="278"/>
                    <a:pt x="46" y="278"/>
                    <a:pt x="46" y="278"/>
                  </a:cubicBezTo>
                  <a:cubicBezTo>
                    <a:pt x="46" y="158"/>
                    <a:pt x="46" y="158"/>
                    <a:pt x="46" y="158"/>
                  </a:cubicBezTo>
                  <a:cubicBezTo>
                    <a:pt x="250" y="158"/>
                    <a:pt x="250" y="158"/>
                    <a:pt x="250" y="158"/>
                  </a:cubicBezTo>
                  <a:lnTo>
                    <a:pt x="250" y="278"/>
                  </a:lnTo>
                  <a:close/>
                  <a:moveTo>
                    <a:pt x="278" y="130"/>
                  </a:moveTo>
                  <a:cubicBezTo>
                    <a:pt x="278" y="135"/>
                    <a:pt x="273" y="139"/>
                    <a:pt x="268" y="139"/>
                  </a:cubicBezTo>
                  <a:cubicBezTo>
                    <a:pt x="251" y="139"/>
                    <a:pt x="251" y="139"/>
                    <a:pt x="251" y="139"/>
                  </a:cubicBezTo>
                  <a:cubicBezTo>
                    <a:pt x="214" y="74"/>
                    <a:pt x="214" y="74"/>
                    <a:pt x="214" y="74"/>
                  </a:cubicBezTo>
                  <a:cubicBezTo>
                    <a:pt x="241" y="74"/>
                    <a:pt x="241" y="74"/>
                    <a:pt x="241" y="74"/>
                  </a:cubicBezTo>
                  <a:cubicBezTo>
                    <a:pt x="241" y="74"/>
                    <a:pt x="241" y="74"/>
                    <a:pt x="241" y="74"/>
                  </a:cubicBezTo>
                  <a:cubicBezTo>
                    <a:pt x="243" y="74"/>
                    <a:pt x="246" y="76"/>
                    <a:pt x="248" y="78"/>
                  </a:cubicBezTo>
                  <a:cubicBezTo>
                    <a:pt x="276" y="115"/>
                    <a:pt x="276" y="115"/>
                    <a:pt x="276" y="115"/>
                  </a:cubicBezTo>
                  <a:cubicBezTo>
                    <a:pt x="277" y="117"/>
                    <a:pt x="278" y="119"/>
                    <a:pt x="278" y="121"/>
                  </a:cubicBezTo>
                  <a:lnTo>
                    <a:pt x="278" y="1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nvGrpSpPr>
            <p:cNvPr id="43" name="Group 13"/>
            <p:cNvGrpSpPr/>
            <p:nvPr/>
          </p:nvGrpSpPr>
          <p:grpSpPr>
            <a:xfrm>
              <a:off x="6993231" y="3943997"/>
              <a:ext cx="486920" cy="424672"/>
              <a:chOff x="4233863" y="2697163"/>
              <a:chExt cx="1117600" cy="974725"/>
            </a:xfrm>
            <a:solidFill>
              <a:schemeClr val="bg1"/>
            </a:solidFill>
          </p:grpSpPr>
          <p:sp>
            <p:nvSpPr>
              <p:cNvPr id="45" name="Freeform: Shape 16"/>
              <p:cNvSpPr>
                <a:spLocks/>
              </p:cNvSpPr>
              <p:nvPr/>
            </p:nvSpPr>
            <p:spPr bwMode="auto">
              <a:xfrm>
                <a:off x="4233863" y="2697163"/>
                <a:ext cx="1117600" cy="974725"/>
              </a:xfrm>
              <a:custGeom>
                <a:avLst/>
                <a:gdLst>
                  <a:gd name="T0" fmla="*/ 296 w 297"/>
                  <a:gd name="T1" fmla="*/ 152 h 259"/>
                  <a:gd name="T2" fmla="*/ 259 w 297"/>
                  <a:gd name="T3" fmla="*/ 13 h 259"/>
                  <a:gd name="T4" fmla="*/ 241 w 297"/>
                  <a:gd name="T5" fmla="*/ 0 h 259"/>
                  <a:gd name="T6" fmla="*/ 148 w 297"/>
                  <a:gd name="T7" fmla="*/ 0 h 259"/>
                  <a:gd name="T8" fmla="*/ 56 w 297"/>
                  <a:gd name="T9" fmla="*/ 0 h 259"/>
                  <a:gd name="T10" fmla="*/ 38 w 297"/>
                  <a:gd name="T11" fmla="*/ 13 h 259"/>
                  <a:gd name="T12" fmla="*/ 1 w 297"/>
                  <a:gd name="T13" fmla="*/ 152 h 259"/>
                  <a:gd name="T14" fmla="*/ 0 w 297"/>
                  <a:gd name="T15" fmla="*/ 157 h 259"/>
                  <a:gd name="T16" fmla="*/ 0 w 297"/>
                  <a:gd name="T17" fmla="*/ 222 h 259"/>
                  <a:gd name="T18" fmla="*/ 37 w 297"/>
                  <a:gd name="T19" fmla="*/ 259 h 259"/>
                  <a:gd name="T20" fmla="*/ 260 w 297"/>
                  <a:gd name="T21" fmla="*/ 259 h 259"/>
                  <a:gd name="T22" fmla="*/ 297 w 297"/>
                  <a:gd name="T23" fmla="*/ 222 h 259"/>
                  <a:gd name="T24" fmla="*/ 297 w 297"/>
                  <a:gd name="T25" fmla="*/ 157 h 259"/>
                  <a:gd name="T26" fmla="*/ 296 w 297"/>
                  <a:gd name="T27" fmla="*/ 152 h 259"/>
                  <a:gd name="T28" fmla="*/ 278 w 297"/>
                  <a:gd name="T29" fmla="*/ 222 h 259"/>
                  <a:gd name="T30" fmla="*/ 260 w 297"/>
                  <a:gd name="T31" fmla="*/ 241 h 259"/>
                  <a:gd name="T32" fmla="*/ 37 w 297"/>
                  <a:gd name="T33" fmla="*/ 241 h 259"/>
                  <a:gd name="T34" fmla="*/ 19 w 297"/>
                  <a:gd name="T35" fmla="*/ 222 h 259"/>
                  <a:gd name="T36" fmla="*/ 19 w 297"/>
                  <a:gd name="T37" fmla="*/ 157 h 259"/>
                  <a:gd name="T38" fmla="*/ 56 w 297"/>
                  <a:gd name="T39" fmla="*/ 19 h 259"/>
                  <a:gd name="T40" fmla="*/ 241 w 297"/>
                  <a:gd name="T41" fmla="*/ 19 h 259"/>
                  <a:gd name="T42" fmla="*/ 278 w 297"/>
                  <a:gd name="T43" fmla="*/ 157 h 259"/>
                  <a:gd name="T44" fmla="*/ 278 w 297"/>
                  <a:gd name="T45" fmla="*/ 22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7" h="259">
                    <a:moveTo>
                      <a:pt x="296" y="152"/>
                    </a:moveTo>
                    <a:cubicBezTo>
                      <a:pt x="259" y="13"/>
                      <a:pt x="259" y="13"/>
                      <a:pt x="259" y="13"/>
                    </a:cubicBezTo>
                    <a:cubicBezTo>
                      <a:pt x="257" y="6"/>
                      <a:pt x="249" y="0"/>
                      <a:pt x="241" y="0"/>
                    </a:cubicBezTo>
                    <a:cubicBezTo>
                      <a:pt x="148" y="0"/>
                      <a:pt x="148" y="0"/>
                      <a:pt x="148" y="0"/>
                    </a:cubicBezTo>
                    <a:cubicBezTo>
                      <a:pt x="56" y="0"/>
                      <a:pt x="56" y="0"/>
                      <a:pt x="56" y="0"/>
                    </a:cubicBezTo>
                    <a:cubicBezTo>
                      <a:pt x="48" y="0"/>
                      <a:pt x="40" y="6"/>
                      <a:pt x="38" y="13"/>
                    </a:cubicBezTo>
                    <a:cubicBezTo>
                      <a:pt x="1" y="152"/>
                      <a:pt x="1" y="152"/>
                      <a:pt x="1" y="152"/>
                    </a:cubicBezTo>
                    <a:cubicBezTo>
                      <a:pt x="1" y="154"/>
                      <a:pt x="0" y="156"/>
                      <a:pt x="0" y="157"/>
                    </a:cubicBezTo>
                    <a:cubicBezTo>
                      <a:pt x="0" y="222"/>
                      <a:pt x="0" y="222"/>
                      <a:pt x="0" y="222"/>
                    </a:cubicBezTo>
                    <a:cubicBezTo>
                      <a:pt x="0" y="243"/>
                      <a:pt x="17" y="259"/>
                      <a:pt x="37" y="259"/>
                    </a:cubicBezTo>
                    <a:cubicBezTo>
                      <a:pt x="260" y="259"/>
                      <a:pt x="260" y="259"/>
                      <a:pt x="260" y="259"/>
                    </a:cubicBezTo>
                    <a:cubicBezTo>
                      <a:pt x="280" y="259"/>
                      <a:pt x="297" y="243"/>
                      <a:pt x="297" y="222"/>
                    </a:cubicBezTo>
                    <a:cubicBezTo>
                      <a:pt x="297" y="157"/>
                      <a:pt x="297" y="157"/>
                      <a:pt x="297" y="157"/>
                    </a:cubicBezTo>
                    <a:cubicBezTo>
                      <a:pt x="297" y="156"/>
                      <a:pt x="296" y="154"/>
                      <a:pt x="296" y="152"/>
                    </a:cubicBezTo>
                    <a:close/>
                    <a:moveTo>
                      <a:pt x="278" y="222"/>
                    </a:moveTo>
                    <a:cubicBezTo>
                      <a:pt x="278" y="232"/>
                      <a:pt x="270" y="241"/>
                      <a:pt x="260" y="241"/>
                    </a:cubicBezTo>
                    <a:cubicBezTo>
                      <a:pt x="37" y="241"/>
                      <a:pt x="37" y="241"/>
                      <a:pt x="37" y="241"/>
                    </a:cubicBezTo>
                    <a:cubicBezTo>
                      <a:pt x="27" y="241"/>
                      <a:pt x="19" y="232"/>
                      <a:pt x="19" y="222"/>
                    </a:cubicBezTo>
                    <a:cubicBezTo>
                      <a:pt x="19" y="157"/>
                      <a:pt x="19" y="157"/>
                      <a:pt x="19" y="157"/>
                    </a:cubicBezTo>
                    <a:cubicBezTo>
                      <a:pt x="56" y="19"/>
                      <a:pt x="56" y="19"/>
                      <a:pt x="56" y="19"/>
                    </a:cubicBezTo>
                    <a:cubicBezTo>
                      <a:pt x="241" y="19"/>
                      <a:pt x="241" y="19"/>
                      <a:pt x="241" y="19"/>
                    </a:cubicBezTo>
                    <a:cubicBezTo>
                      <a:pt x="278" y="157"/>
                      <a:pt x="278" y="157"/>
                      <a:pt x="278" y="157"/>
                    </a:cubicBezTo>
                    <a:lnTo>
                      <a:pt x="278"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6" name="Freeform: Shape 17"/>
              <p:cNvSpPr>
                <a:spLocks/>
              </p:cNvSpPr>
              <p:nvPr/>
            </p:nvSpPr>
            <p:spPr bwMode="auto">
              <a:xfrm>
                <a:off x="4365625" y="2835275"/>
                <a:ext cx="854075" cy="628650"/>
              </a:xfrm>
              <a:custGeom>
                <a:avLst/>
                <a:gdLst>
                  <a:gd name="T0" fmla="*/ 185 w 227"/>
                  <a:gd name="T1" fmla="*/ 0 h 167"/>
                  <a:gd name="T2" fmla="*/ 42 w 227"/>
                  <a:gd name="T3" fmla="*/ 0 h 167"/>
                  <a:gd name="T4" fmla="*/ 33 w 227"/>
                  <a:gd name="T5" fmla="*/ 7 h 167"/>
                  <a:gd name="T6" fmla="*/ 1 w 227"/>
                  <a:gd name="T7" fmla="*/ 118 h 167"/>
                  <a:gd name="T8" fmla="*/ 3 w 227"/>
                  <a:gd name="T9" fmla="*/ 126 h 167"/>
                  <a:gd name="T10" fmla="*/ 10 w 227"/>
                  <a:gd name="T11" fmla="*/ 130 h 167"/>
                  <a:gd name="T12" fmla="*/ 37 w 227"/>
                  <a:gd name="T13" fmla="*/ 130 h 167"/>
                  <a:gd name="T14" fmla="*/ 47 w 227"/>
                  <a:gd name="T15" fmla="*/ 130 h 167"/>
                  <a:gd name="T16" fmla="*/ 52 w 227"/>
                  <a:gd name="T17" fmla="*/ 130 h 167"/>
                  <a:gd name="T18" fmla="*/ 66 w 227"/>
                  <a:gd name="T19" fmla="*/ 156 h 167"/>
                  <a:gd name="T20" fmla="*/ 82 w 227"/>
                  <a:gd name="T21" fmla="*/ 167 h 167"/>
                  <a:gd name="T22" fmla="*/ 145 w 227"/>
                  <a:gd name="T23" fmla="*/ 167 h 167"/>
                  <a:gd name="T24" fmla="*/ 161 w 227"/>
                  <a:gd name="T25" fmla="*/ 156 h 167"/>
                  <a:gd name="T26" fmla="*/ 175 w 227"/>
                  <a:gd name="T27" fmla="*/ 130 h 167"/>
                  <a:gd name="T28" fmla="*/ 180 w 227"/>
                  <a:gd name="T29" fmla="*/ 130 h 167"/>
                  <a:gd name="T30" fmla="*/ 190 w 227"/>
                  <a:gd name="T31" fmla="*/ 130 h 167"/>
                  <a:gd name="T32" fmla="*/ 217 w 227"/>
                  <a:gd name="T33" fmla="*/ 130 h 167"/>
                  <a:gd name="T34" fmla="*/ 224 w 227"/>
                  <a:gd name="T35" fmla="*/ 126 h 167"/>
                  <a:gd name="T36" fmla="*/ 226 w 227"/>
                  <a:gd name="T37" fmla="*/ 118 h 167"/>
                  <a:gd name="T38" fmla="*/ 194 w 227"/>
                  <a:gd name="T39" fmla="*/ 7 h 167"/>
                  <a:gd name="T40" fmla="*/ 185 w 227"/>
                  <a:gd name="T41" fmla="*/ 0 h 167"/>
                  <a:gd name="T42" fmla="*/ 190 w 227"/>
                  <a:gd name="T43" fmla="*/ 111 h 167"/>
                  <a:gd name="T44" fmla="*/ 175 w 227"/>
                  <a:gd name="T45" fmla="*/ 111 h 167"/>
                  <a:gd name="T46" fmla="*/ 158 w 227"/>
                  <a:gd name="T47" fmla="*/ 121 h 167"/>
                  <a:gd name="T48" fmla="*/ 145 w 227"/>
                  <a:gd name="T49" fmla="*/ 148 h 167"/>
                  <a:gd name="T50" fmla="*/ 82 w 227"/>
                  <a:gd name="T51" fmla="*/ 148 h 167"/>
                  <a:gd name="T52" fmla="*/ 69 w 227"/>
                  <a:gd name="T53" fmla="*/ 121 h 167"/>
                  <a:gd name="T54" fmla="*/ 52 w 227"/>
                  <a:gd name="T55" fmla="*/ 111 h 167"/>
                  <a:gd name="T56" fmla="*/ 37 w 227"/>
                  <a:gd name="T57" fmla="*/ 111 h 167"/>
                  <a:gd name="T58" fmla="*/ 15 w 227"/>
                  <a:gd name="T59" fmla="*/ 111 h 167"/>
                  <a:gd name="T60" fmla="*/ 42 w 227"/>
                  <a:gd name="T61" fmla="*/ 9 h 167"/>
                  <a:gd name="T62" fmla="*/ 185 w 227"/>
                  <a:gd name="T63" fmla="*/ 9 h 167"/>
                  <a:gd name="T64" fmla="*/ 212 w 227"/>
                  <a:gd name="T65" fmla="*/ 111 h 167"/>
                  <a:gd name="T66" fmla="*/ 190 w 227"/>
                  <a:gd name="T67" fmla="*/ 11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7" h="167">
                    <a:moveTo>
                      <a:pt x="185" y="0"/>
                    </a:moveTo>
                    <a:cubicBezTo>
                      <a:pt x="42" y="0"/>
                      <a:pt x="42" y="0"/>
                      <a:pt x="42" y="0"/>
                    </a:cubicBezTo>
                    <a:cubicBezTo>
                      <a:pt x="38" y="0"/>
                      <a:pt x="34" y="3"/>
                      <a:pt x="33" y="7"/>
                    </a:cubicBezTo>
                    <a:cubicBezTo>
                      <a:pt x="1" y="118"/>
                      <a:pt x="1" y="118"/>
                      <a:pt x="1" y="118"/>
                    </a:cubicBezTo>
                    <a:cubicBezTo>
                      <a:pt x="0" y="121"/>
                      <a:pt x="1" y="124"/>
                      <a:pt x="3" y="126"/>
                    </a:cubicBezTo>
                    <a:cubicBezTo>
                      <a:pt x="4" y="128"/>
                      <a:pt x="7" y="130"/>
                      <a:pt x="10" y="130"/>
                    </a:cubicBezTo>
                    <a:cubicBezTo>
                      <a:pt x="37" y="130"/>
                      <a:pt x="37" y="130"/>
                      <a:pt x="37" y="130"/>
                    </a:cubicBezTo>
                    <a:cubicBezTo>
                      <a:pt x="47" y="130"/>
                      <a:pt x="47" y="130"/>
                      <a:pt x="47" y="130"/>
                    </a:cubicBezTo>
                    <a:cubicBezTo>
                      <a:pt x="52" y="130"/>
                      <a:pt x="52" y="130"/>
                      <a:pt x="52" y="130"/>
                    </a:cubicBezTo>
                    <a:cubicBezTo>
                      <a:pt x="66" y="156"/>
                      <a:pt x="66" y="156"/>
                      <a:pt x="66" y="156"/>
                    </a:cubicBezTo>
                    <a:cubicBezTo>
                      <a:pt x="69" y="163"/>
                      <a:pt x="75" y="167"/>
                      <a:pt x="82" y="167"/>
                    </a:cubicBezTo>
                    <a:cubicBezTo>
                      <a:pt x="145" y="167"/>
                      <a:pt x="145" y="167"/>
                      <a:pt x="145" y="167"/>
                    </a:cubicBezTo>
                    <a:cubicBezTo>
                      <a:pt x="152" y="167"/>
                      <a:pt x="158" y="163"/>
                      <a:pt x="161" y="156"/>
                    </a:cubicBezTo>
                    <a:cubicBezTo>
                      <a:pt x="175" y="130"/>
                      <a:pt x="175" y="130"/>
                      <a:pt x="175" y="130"/>
                    </a:cubicBezTo>
                    <a:cubicBezTo>
                      <a:pt x="180" y="130"/>
                      <a:pt x="180" y="130"/>
                      <a:pt x="180" y="130"/>
                    </a:cubicBezTo>
                    <a:cubicBezTo>
                      <a:pt x="190" y="130"/>
                      <a:pt x="190" y="130"/>
                      <a:pt x="190" y="130"/>
                    </a:cubicBezTo>
                    <a:cubicBezTo>
                      <a:pt x="217" y="130"/>
                      <a:pt x="217" y="130"/>
                      <a:pt x="217" y="130"/>
                    </a:cubicBezTo>
                    <a:cubicBezTo>
                      <a:pt x="220" y="130"/>
                      <a:pt x="223" y="128"/>
                      <a:pt x="224" y="126"/>
                    </a:cubicBezTo>
                    <a:cubicBezTo>
                      <a:pt x="226" y="124"/>
                      <a:pt x="227" y="121"/>
                      <a:pt x="226" y="118"/>
                    </a:cubicBezTo>
                    <a:cubicBezTo>
                      <a:pt x="194" y="7"/>
                      <a:pt x="194" y="7"/>
                      <a:pt x="194" y="7"/>
                    </a:cubicBezTo>
                    <a:cubicBezTo>
                      <a:pt x="193" y="3"/>
                      <a:pt x="189" y="0"/>
                      <a:pt x="185" y="0"/>
                    </a:cubicBezTo>
                    <a:close/>
                    <a:moveTo>
                      <a:pt x="190" y="111"/>
                    </a:moveTo>
                    <a:cubicBezTo>
                      <a:pt x="175" y="111"/>
                      <a:pt x="175" y="111"/>
                      <a:pt x="175" y="111"/>
                    </a:cubicBezTo>
                    <a:cubicBezTo>
                      <a:pt x="168" y="111"/>
                      <a:pt x="161" y="115"/>
                      <a:pt x="158" y="121"/>
                    </a:cubicBezTo>
                    <a:cubicBezTo>
                      <a:pt x="145" y="148"/>
                      <a:pt x="145" y="148"/>
                      <a:pt x="145" y="148"/>
                    </a:cubicBezTo>
                    <a:cubicBezTo>
                      <a:pt x="82" y="148"/>
                      <a:pt x="82" y="148"/>
                      <a:pt x="82" y="148"/>
                    </a:cubicBezTo>
                    <a:cubicBezTo>
                      <a:pt x="69" y="121"/>
                      <a:pt x="69" y="121"/>
                      <a:pt x="69" y="121"/>
                    </a:cubicBezTo>
                    <a:cubicBezTo>
                      <a:pt x="66" y="115"/>
                      <a:pt x="59" y="111"/>
                      <a:pt x="52" y="111"/>
                    </a:cubicBezTo>
                    <a:cubicBezTo>
                      <a:pt x="37" y="111"/>
                      <a:pt x="37" y="111"/>
                      <a:pt x="37" y="111"/>
                    </a:cubicBezTo>
                    <a:cubicBezTo>
                      <a:pt x="15" y="111"/>
                      <a:pt x="15" y="111"/>
                      <a:pt x="15" y="111"/>
                    </a:cubicBezTo>
                    <a:cubicBezTo>
                      <a:pt x="42" y="9"/>
                      <a:pt x="42" y="9"/>
                      <a:pt x="42" y="9"/>
                    </a:cubicBezTo>
                    <a:cubicBezTo>
                      <a:pt x="185" y="9"/>
                      <a:pt x="185" y="9"/>
                      <a:pt x="185" y="9"/>
                    </a:cubicBezTo>
                    <a:cubicBezTo>
                      <a:pt x="212" y="111"/>
                      <a:pt x="212" y="111"/>
                      <a:pt x="212" y="111"/>
                    </a:cubicBezTo>
                    <a:lnTo>
                      <a:pt x="190"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sp>
          <p:nvSpPr>
            <p:cNvPr id="44" name="Freeform: Shape 14"/>
            <p:cNvSpPr>
              <a:spLocks/>
            </p:cNvSpPr>
            <p:nvPr/>
          </p:nvSpPr>
          <p:spPr bwMode="auto">
            <a:xfrm>
              <a:off x="8024168" y="2472432"/>
              <a:ext cx="485537" cy="363807"/>
            </a:xfrm>
            <a:custGeom>
              <a:avLst/>
              <a:gdLst>
                <a:gd name="T0" fmla="*/ 244 w 296"/>
                <a:gd name="T1" fmla="*/ 5 h 222"/>
                <a:gd name="T2" fmla="*/ 65 w 296"/>
                <a:gd name="T3" fmla="*/ 0 h 222"/>
                <a:gd name="T4" fmla="*/ 5 w 296"/>
                <a:gd name="T5" fmla="*/ 52 h 222"/>
                <a:gd name="T6" fmla="*/ 4 w 296"/>
                <a:gd name="T7" fmla="*/ 78 h 222"/>
                <a:gd name="T8" fmla="*/ 148 w 296"/>
                <a:gd name="T9" fmla="*/ 222 h 222"/>
                <a:gd name="T10" fmla="*/ 291 w 296"/>
                <a:gd name="T11" fmla="*/ 78 h 222"/>
                <a:gd name="T12" fmla="*/ 291 w 296"/>
                <a:gd name="T13" fmla="*/ 52 h 222"/>
                <a:gd name="T14" fmla="*/ 127 w 296"/>
                <a:gd name="T15" fmla="*/ 65 h 222"/>
                <a:gd name="T16" fmla="*/ 168 w 296"/>
                <a:gd name="T17" fmla="*/ 65 h 222"/>
                <a:gd name="T18" fmla="*/ 180 w 296"/>
                <a:gd name="T19" fmla="*/ 20 h 222"/>
                <a:gd name="T20" fmla="*/ 176 w 296"/>
                <a:gd name="T21" fmla="*/ 59 h 222"/>
                <a:gd name="T22" fmla="*/ 120 w 296"/>
                <a:gd name="T23" fmla="*/ 59 h 222"/>
                <a:gd name="T24" fmla="*/ 115 w 296"/>
                <a:gd name="T25" fmla="*/ 20 h 222"/>
                <a:gd name="T26" fmla="*/ 120 w 296"/>
                <a:gd name="T27" fmla="*/ 59 h 222"/>
                <a:gd name="T28" fmla="*/ 148 w 296"/>
                <a:gd name="T29" fmla="*/ 189 h 222"/>
                <a:gd name="T30" fmla="*/ 171 w 296"/>
                <a:gd name="T31" fmla="*/ 74 h 222"/>
                <a:gd name="T32" fmla="*/ 226 w 296"/>
                <a:gd name="T33" fmla="*/ 74 h 222"/>
                <a:gd name="T34" fmla="*/ 180 w 296"/>
                <a:gd name="T35" fmla="*/ 74 h 222"/>
                <a:gd name="T36" fmla="*/ 206 w 296"/>
                <a:gd name="T37" fmla="*/ 46 h 222"/>
                <a:gd name="T38" fmla="*/ 183 w 296"/>
                <a:gd name="T39" fmla="*/ 65 h 222"/>
                <a:gd name="T40" fmla="*/ 224 w 296"/>
                <a:gd name="T41" fmla="*/ 18 h 222"/>
                <a:gd name="T42" fmla="*/ 191 w 296"/>
                <a:gd name="T43" fmla="*/ 18 h 222"/>
                <a:gd name="T44" fmla="*/ 127 w 296"/>
                <a:gd name="T45" fmla="*/ 18 h 222"/>
                <a:gd name="T46" fmla="*/ 148 w 296"/>
                <a:gd name="T47" fmla="*/ 35 h 222"/>
                <a:gd name="T48" fmla="*/ 72 w 296"/>
                <a:gd name="T49" fmla="*/ 18 h 222"/>
                <a:gd name="T50" fmla="*/ 90 w 296"/>
                <a:gd name="T51" fmla="*/ 33 h 222"/>
                <a:gd name="T52" fmla="*/ 113 w 296"/>
                <a:gd name="T53" fmla="*/ 65 h 222"/>
                <a:gd name="T54" fmla="*/ 90 w 296"/>
                <a:gd name="T55" fmla="*/ 46 h 222"/>
                <a:gd name="T56" fmla="*/ 138 w 296"/>
                <a:gd name="T57" fmla="*/ 187 h 222"/>
                <a:gd name="T58" fmla="*/ 115 w 296"/>
                <a:gd name="T59" fmla="*/ 74 h 222"/>
                <a:gd name="T60" fmla="*/ 26 w 296"/>
                <a:gd name="T61" fmla="*/ 74 h 222"/>
                <a:gd name="T62" fmla="*/ 117 w 296"/>
                <a:gd name="T63" fmla="*/ 171 h 222"/>
                <a:gd name="T64" fmla="*/ 269 w 296"/>
                <a:gd name="T65" fmla="*/ 74 h 222"/>
                <a:gd name="T66" fmla="*/ 237 w 296"/>
                <a:gd name="T67" fmla="*/ 74 h 222"/>
                <a:gd name="T68" fmla="*/ 213 w 296"/>
                <a:gd name="T69" fmla="*/ 40 h 222"/>
                <a:gd name="T70" fmla="*/ 277 w 296"/>
                <a:gd name="T71" fmla="*/ 65 h 222"/>
                <a:gd name="T72" fmla="*/ 62 w 296"/>
                <a:gd name="T73" fmla="*/ 22 h 222"/>
                <a:gd name="T74" fmla="*/ 58 w 296"/>
                <a:gd name="T75" fmla="*/ 65 h 222"/>
                <a:gd name="T76" fmla="*/ 62 w 296"/>
                <a:gd name="T77" fmla="*/ 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6" h="222">
                  <a:moveTo>
                    <a:pt x="291" y="52"/>
                  </a:moveTo>
                  <a:cubicBezTo>
                    <a:pt x="244" y="5"/>
                    <a:pt x="244" y="5"/>
                    <a:pt x="244" y="5"/>
                  </a:cubicBezTo>
                  <a:cubicBezTo>
                    <a:pt x="240" y="2"/>
                    <a:pt x="235" y="0"/>
                    <a:pt x="230" y="0"/>
                  </a:cubicBezTo>
                  <a:cubicBezTo>
                    <a:pt x="65" y="0"/>
                    <a:pt x="65" y="0"/>
                    <a:pt x="65" y="0"/>
                  </a:cubicBezTo>
                  <a:cubicBezTo>
                    <a:pt x="60" y="0"/>
                    <a:pt x="56" y="2"/>
                    <a:pt x="52" y="5"/>
                  </a:cubicBezTo>
                  <a:cubicBezTo>
                    <a:pt x="5" y="52"/>
                    <a:pt x="5" y="52"/>
                    <a:pt x="5" y="52"/>
                  </a:cubicBezTo>
                  <a:cubicBezTo>
                    <a:pt x="2" y="56"/>
                    <a:pt x="0" y="61"/>
                    <a:pt x="0" y="65"/>
                  </a:cubicBezTo>
                  <a:cubicBezTo>
                    <a:pt x="0" y="70"/>
                    <a:pt x="1" y="74"/>
                    <a:pt x="4" y="78"/>
                  </a:cubicBezTo>
                  <a:cubicBezTo>
                    <a:pt x="134" y="216"/>
                    <a:pt x="134" y="216"/>
                    <a:pt x="134" y="216"/>
                  </a:cubicBezTo>
                  <a:cubicBezTo>
                    <a:pt x="138" y="220"/>
                    <a:pt x="143" y="222"/>
                    <a:pt x="148" y="222"/>
                  </a:cubicBezTo>
                  <a:cubicBezTo>
                    <a:pt x="153" y="222"/>
                    <a:pt x="158" y="220"/>
                    <a:pt x="162" y="216"/>
                  </a:cubicBezTo>
                  <a:cubicBezTo>
                    <a:pt x="291" y="78"/>
                    <a:pt x="291" y="78"/>
                    <a:pt x="291" y="78"/>
                  </a:cubicBezTo>
                  <a:cubicBezTo>
                    <a:pt x="294" y="74"/>
                    <a:pt x="296" y="70"/>
                    <a:pt x="296" y="65"/>
                  </a:cubicBezTo>
                  <a:cubicBezTo>
                    <a:pt x="296" y="60"/>
                    <a:pt x="294" y="56"/>
                    <a:pt x="291" y="52"/>
                  </a:cubicBezTo>
                  <a:close/>
                  <a:moveTo>
                    <a:pt x="168" y="65"/>
                  </a:moveTo>
                  <a:cubicBezTo>
                    <a:pt x="127" y="65"/>
                    <a:pt x="127" y="65"/>
                    <a:pt x="127" y="65"/>
                  </a:cubicBezTo>
                  <a:cubicBezTo>
                    <a:pt x="148" y="47"/>
                    <a:pt x="148" y="47"/>
                    <a:pt x="148" y="47"/>
                  </a:cubicBezTo>
                  <a:lnTo>
                    <a:pt x="168" y="65"/>
                  </a:lnTo>
                  <a:close/>
                  <a:moveTo>
                    <a:pt x="155" y="41"/>
                  </a:moveTo>
                  <a:cubicBezTo>
                    <a:pt x="180" y="20"/>
                    <a:pt x="180" y="20"/>
                    <a:pt x="180" y="20"/>
                  </a:cubicBezTo>
                  <a:cubicBezTo>
                    <a:pt x="199" y="39"/>
                    <a:pt x="199" y="39"/>
                    <a:pt x="199" y="39"/>
                  </a:cubicBezTo>
                  <a:cubicBezTo>
                    <a:pt x="176" y="59"/>
                    <a:pt x="176" y="59"/>
                    <a:pt x="176" y="59"/>
                  </a:cubicBezTo>
                  <a:lnTo>
                    <a:pt x="155" y="41"/>
                  </a:lnTo>
                  <a:close/>
                  <a:moveTo>
                    <a:pt x="120" y="59"/>
                  </a:moveTo>
                  <a:cubicBezTo>
                    <a:pt x="97" y="39"/>
                    <a:pt x="97" y="39"/>
                    <a:pt x="97" y="39"/>
                  </a:cubicBezTo>
                  <a:cubicBezTo>
                    <a:pt x="115" y="20"/>
                    <a:pt x="115" y="20"/>
                    <a:pt x="115" y="20"/>
                  </a:cubicBezTo>
                  <a:cubicBezTo>
                    <a:pt x="141" y="41"/>
                    <a:pt x="141" y="41"/>
                    <a:pt x="141" y="41"/>
                  </a:cubicBezTo>
                  <a:lnTo>
                    <a:pt x="120" y="59"/>
                  </a:lnTo>
                  <a:close/>
                  <a:moveTo>
                    <a:pt x="171" y="74"/>
                  </a:moveTo>
                  <a:cubicBezTo>
                    <a:pt x="148" y="189"/>
                    <a:pt x="148" y="189"/>
                    <a:pt x="148" y="189"/>
                  </a:cubicBezTo>
                  <a:cubicBezTo>
                    <a:pt x="125" y="74"/>
                    <a:pt x="125" y="74"/>
                    <a:pt x="125" y="74"/>
                  </a:cubicBezTo>
                  <a:lnTo>
                    <a:pt x="171" y="74"/>
                  </a:lnTo>
                  <a:close/>
                  <a:moveTo>
                    <a:pt x="180" y="74"/>
                  </a:moveTo>
                  <a:cubicBezTo>
                    <a:pt x="226" y="74"/>
                    <a:pt x="226" y="74"/>
                    <a:pt x="226" y="74"/>
                  </a:cubicBezTo>
                  <a:cubicBezTo>
                    <a:pt x="158" y="187"/>
                    <a:pt x="158" y="187"/>
                    <a:pt x="158" y="187"/>
                  </a:cubicBezTo>
                  <a:lnTo>
                    <a:pt x="180" y="74"/>
                  </a:lnTo>
                  <a:close/>
                  <a:moveTo>
                    <a:pt x="183" y="65"/>
                  </a:moveTo>
                  <a:cubicBezTo>
                    <a:pt x="206" y="46"/>
                    <a:pt x="206" y="46"/>
                    <a:pt x="206" y="46"/>
                  </a:cubicBezTo>
                  <a:cubicBezTo>
                    <a:pt x="225" y="65"/>
                    <a:pt x="225" y="65"/>
                    <a:pt x="225" y="65"/>
                  </a:cubicBezTo>
                  <a:lnTo>
                    <a:pt x="183" y="65"/>
                  </a:lnTo>
                  <a:close/>
                  <a:moveTo>
                    <a:pt x="191" y="18"/>
                  </a:moveTo>
                  <a:cubicBezTo>
                    <a:pt x="224" y="18"/>
                    <a:pt x="224" y="18"/>
                    <a:pt x="224" y="18"/>
                  </a:cubicBezTo>
                  <a:cubicBezTo>
                    <a:pt x="206" y="33"/>
                    <a:pt x="206" y="33"/>
                    <a:pt x="206" y="33"/>
                  </a:cubicBezTo>
                  <a:lnTo>
                    <a:pt x="191" y="18"/>
                  </a:lnTo>
                  <a:close/>
                  <a:moveTo>
                    <a:pt x="148" y="35"/>
                  </a:moveTo>
                  <a:cubicBezTo>
                    <a:pt x="127" y="18"/>
                    <a:pt x="127" y="18"/>
                    <a:pt x="127" y="18"/>
                  </a:cubicBezTo>
                  <a:cubicBezTo>
                    <a:pt x="168" y="18"/>
                    <a:pt x="168" y="18"/>
                    <a:pt x="168" y="18"/>
                  </a:cubicBezTo>
                  <a:lnTo>
                    <a:pt x="148" y="35"/>
                  </a:lnTo>
                  <a:close/>
                  <a:moveTo>
                    <a:pt x="90" y="33"/>
                  </a:moveTo>
                  <a:cubicBezTo>
                    <a:pt x="72" y="18"/>
                    <a:pt x="72" y="18"/>
                    <a:pt x="72" y="18"/>
                  </a:cubicBezTo>
                  <a:cubicBezTo>
                    <a:pt x="104" y="18"/>
                    <a:pt x="104" y="18"/>
                    <a:pt x="104" y="18"/>
                  </a:cubicBezTo>
                  <a:lnTo>
                    <a:pt x="90" y="33"/>
                  </a:lnTo>
                  <a:close/>
                  <a:moveTo>
                    <a:pt x="90" y="46"/>
                  </a:moveTo>
                  <a:cubicBezTo>
                    <a:pt x="113" y="65"/>
                    <a:pt x="113" y="65"/>
                    <a:pt x="113" y="65"/>
                  </a:cubicBezTo>
                  <a:cubicBezTo>
                    <a:pt x="71" y="65"/>
                    <a:pt x="71" y="65"/>
                    <a:pt x="71" y="65"/>
                  </a:cubicBezTo>
                  <a:lnTo>
                    <a:pt x="90" y="46"/>
                  </a:lnTo>
                  <a:close/>
                  <a:moveTo>
                    <a:pt x="115" y="74"/>
                  </a:moveTo>
                  <a:cubicBezTo>
                    <a:pt x="138" y="187"/>
                    <a:pt x="138" y="187"/>
                    <a:pt x="138" y="187"/>
                  </a:cubicBezTo>
                  <a:cubicBezTo>
                    <a:pt x="70" y="74"/>
                    <a:pt x="70" y="74"/>
                    <a:pt x="70" y="74"/>
                  </a:cubicBezTo>
                  <a:lnTo>
                    <a:pt x="115" y="74"/>
                  </a:lnTo>
                  <a:close/>
                  <a:moveTo>
                    <a:pt x="117" y="171"/>
                  </a:moveTo>
                  <a:cubicBezTo>
                    <a:pt x="26" y="74"/>
                    <a:pt x="26" y="74"/>
                    <a:pt x="26" y="74"/>
                  </a:cubicBezTo>
                  <a:cubicBezTo>
                    <a:pt x="59" y="74"/>
                    <a:pt x="59" y="74"/>
                    <a:pt x="59" y="74"/>
                  </a:cubicBezTo>
                  <a:lnTo>
                    <a:pt x="117" y="171"/>
                  </a:lnTo>
                  <a:close/>
                  <a:moveTo>
                    <a:pt x="237" y="74"/>
                  </a:moveTo>
                  <a:cubicBezTo>
                    <a:pt x="269" y="74"/>
                    <a:pt x="269" y="74"/>
                    <a:pt x="269" y="74"/>
                  </a:cubicBezTo>
                  <a:cubicBezTo>
                    <a:pt x="178" y="171"/>
                    <a:pt x="178" y="171"/>
                    <a:pt x="178" y="171"/>
                  </a:cubicBezTo>
                  <a:lnTo>
                    <a:pt x="237" y="74"/>
                  </a:lnTo>
                  <a:close/>
                  <a:moveTo>
                    <a:pt x="238" y="65"/>
                  </a:moveTo>
                  <a:cubicBezTo>
                    <a:pt x="213" y="40"/>
                    <a:pt x="213" y="40"/>
                    <a:pt x="213" y="40"/>
                  </a:cubicBezTo>
                  <a:cubicBezTo>
                    <a:pt x="234" y="22"/>
                    <a:pt x="234" y="22"/>
                    <a:pt x="234" y="22"/>
                  </a:cubicBezTo>
                  <a:cubicBezTo>
                    <a:pt x="277" y="65"/>
                    <a:pt x="277" y="65"/>
                    <a:pt x="277" y="65"/>
                  </a:cubicBezTo>
                  <a:lnTo>
                    <a:pt x="238" y="65"/>
                  </a:lnTo>
                  <a:close/>
                  <a:moveTo>
                    <a:pt x="62" y="22"/>
                  </a:moveTo>
                  <a:cubicBezTo>
                    <a:pt x="83" y="40"/>
                    <a:pt x="83" y="40"/>
                    <a:pt x="83" y="40"/>
                  </a:cubicBezTo>
                  <a:cubicBezTo>
                    <a:pt x="58" y="65"/>
                    <a:pt x="58" y="65"/>
                    <a:pt x="58" y="65"/>
                  </a:cubicBezTo>
                  <a:cubicBezTo>
                    <a:pt x="18" y="65"/>
                    <a:pt x="18" y="65"/>
                    <a:pt x="18" y="65"/>
                  </a:cubicBezTo>
                  <a:lnTo>
                    <a:pt x="62" y="22"/>
                  </a:lnTo>
                  <a:close/>
                </a:path>
              </a:pathLst>
            </a:custGeom>
            <a:solidFill>
              <a:schemeClr val="bg1"/>
            </a:solidFill>
            <a:ln>
              <a:noFill/>
            </a:ln>
          </p:spPr>
          <p:txBody>
            <a:bodyPr anchor="ctr"/>
            <a:lstStyle/>
            <a:p>
              <a:pPr algn="ctr"/>
              <a:endParaRPr>
                <a:latin typeface="+mn-lt"/>
                <a:ea typeface="+mn-ea"/>
                <a:cs typeface="+mn-ea"/>
                <a:sym typeface="+mn-lt"/>
              </a:endParaRPr>
            </a:p>
          </p:txBody>
        </p:sp>
      </p:grpSp>
      <p:sp>
        <p:nvSpPr>
          <p:cNvPr id="88" name="TextBox 87"/>
          <p:cNvSpPr txBox="1"/>
          <p:nvPr/>
        </p:nvSpPr>
        <p:spPr>
          <a:xfrm>
            <a:off x="720539" y="3432857"/>
            <a:ext cx="1948458" cy="984885"/>
          </a:xfrm>
          <a:prstGeom prst="rect">
            <a:avLst/>
          </a:prstGeom>
          <a:noFill/>
        </p:spPr>
        <p:txBody>
          <a:bodyPr wrap="square" lIns="0" tIns="0" rIns="0" bIns="0" rtlCol="0">
            <a:spAutoFit/>
          </a:bodyPr>
          <a:lstStyle/>
          <a:p>
            <a:r>
              <a:rPr lang="en-US" altLang="zh-CN" sz="1600" b="1" dirty="0">
                <a:solidFill>
                  <a:schemeClr val="accent6"/>
                </a:solidFill>
                <a:latin typeface="微软雅黑" pitchFamily="34" charset="-122"/>
                <a:ea typeface="微软雅黑" pitchFamily="34" charset="-122"/>
              </a:rPr>
              <a:t>1.</a:t>
            </a:r>
            <a:r>
              <a:rPr lang="zh-CN" altLang="en-US" sz="1600" b="1" dirty="0">
                <a:solidFill>
                  <a:schemeClr val="accent6"/>
                </a:solidFill>
                <a:latin typeface="微软雅黑" pitchFamily="34" charset="-122"/>
                <a:ea typeface="微软雅黑" pitchFamily="34" charset="-122"/>
              </a:rPr>
              <a:t>可直接根据观测得到信号红绿灯时长，以及信号灯相位分布。</a:t>
            </a:r>
          </a:p>
          <a:p>
            <a:endParaRPr lang="zh-CN" altLang="en-US" sz="1600" b="1" dirty="0">
              <a:solidFill>
                <a:schemeClr val="accent6"/>
              </a:solidFill>
              <a:latin typeface="微软雅黑" pitchFamily="34" charset="-122"/>
              <a:ea typeface="微软雅黑" pitchFamily="34" charset="-122"/>
            </a:endParaRPr>
          </a:p>
        </p:txBody>
      </p:sp>
      <p:sp>
        <p:nvSpPr>
          <p:cNvPr id="90" name="TextBox 89"/>
          <p:cNvSpPr txBox="1"/>
          <p:nvPr/>
        </p:nvSpPr>
        <p:spPr>
          <a:xfrm>
            <a:off x="6804248" y="3226643"/>
            <a:ext cx="2194478" cy="1231106"/>
          </a:xfrm>
          <a:prstGeom prst="rect">
            <a:avLst/>
          </a:prstGeom>
          <a:noFill/>
        </p:spPr>
        <p:txBody>
          <a:bodyPr wrap="square" lIns="0" tIns="0" rIns="0" bIns="0" rtlCol="0">
            <a:spAutoFit/>
          </a:bodyPr>
          <a:lstStyle/>
          <a:p>
            <a:r>
              <a:rPr lang="en-US" altLang="zh-CN" sz="1600" b="1" dirty="0">
                <a:solidFill>
                  <a:schemeClr val="accent1">
                    <a:lumMod val="75000"/>
                  </a:schemeClr>
                </a:solidFill>
                <a:latin typeface="微软雅黑" pitchFamily="34" charset="-122"/>
                <a:ea typeface="微软雅黑" pitchFamily="34" charset="-122"/>
              </a:rPr>
              <a:t>4.</a:t>
            </a:r>
            <a:r>
              <a:rPr lang="zh-CN" altLang="en-US" sz="1600" b="1" dirty="0">
                <a:solidFill>
                  <a:schemeClr val="accent1">
                    <a:lumMod val="75000"/>
                  </a:schemeClr>
                </a:solidFill>
                <a:latin typeface="微软雅黑" pitchFamily="34" charset="-122"/>
                <a:ea typeface="微软雅黑" pitchFamily="34" charset="-122"/>
              </a:rPr>
              <a:t>用以上数据以及路况信息合理分析队尾出租车位置和最大排队长度的关系。</a:t>
            </a:r>
          </a:p>
          <a:p>
            <a:endParaRPr lang="zh-CN" altLang="en-US" sz="1600" b="1" dirty="0">
              <a:solidFill>
                <a:schemeClr val="accent1">
                  <a:lumMod val="75000"/>
                </a:schemeClr>
              </a:solidFill>
              <a:latin typeface="微软雅黑" pitchFamily="34" charset="-122"/>
              <a:ea typeface="微软雅黑" pitchFamily="34" charset="-122"/>
            </a:endParaRPr>
          </a:p>
        </p:txBody>
      </p:sp>
      <p:sp>
        <p:nvSpPr>
          <p:cNvPr id="91" name="TextBox 90"/>
          <p:cNvSpPr txBox="1"/>
          <p:nvPr/>
        </p:nvSpPr>
        <p:spPr>
          <a:xfrm>
            <a:off x="1028177" y="633621"/>
            <a:ext cx="2466668" cy="1477328"/>
          </a:xfrm>
          <a:prstGeom prst="rect">
            <a:avLst/>
          </a:prstGeom>
          <a:noFill/>
        </p:spPr>
        <p:txBody>
          <a:bodyPr wrap="square" lIns="0" tIns="0" rIns="0" bIns="0" rtlCol="0">
            <a:spAutoFit/>
          </a:bodyPr>
          <a:lstStyle/>
          <a:p>
            <a:r>
              <a:rPr lang="en-US" altLang="zh-CN" sz="1600" b="1" dirty="0">
                <a:solidFill>
                  <a:schemeClr val="accent5">
                    <a:lumMod val="50000"/>
                  </a:schemeClr>
                </a:solidFill>
                <a:latin typeface="微软雅黑" pitchFamily="34" charset="-122"/>
                <a:ea typeface="微软雅黑" pitchFamily="34" charset="-122"/>
              </a:rPr>
              <a:t> 2.</a:t>
            </a:r>
            <a:r>
              <a:rPr lang="zh-CN" altLang="en-US" sz="1600" b="1" dirty="0">
                <a:solidFill>
                  <a:schemeClr val="accent5">
                    <a:lumMod val="50000"/>
                  </a:schemeClr>
                </a:solidFill>
                <a:latin typeface="微软雅黑" pitchFamily="34" charset="-122"/>
                <a:ea typeface="微软雅黑" pitchFamily="34" charset="-122"/>
              </a:rPr>
              <a:t>通过以上介绍的不同测量方法，可得到每个方向进口道的最大排队长度；利用该数据分析不同进口道排队长度差异，以及不同时段排队长度的特性。</a:t>
            </a:r>
          </a:p>
        </p:txBody>
      </p:sp>
      <p:sp>
        <p:nvSpPr>
          <p:cNvPr id="92" name="TextBox 91"/>
          <p:cNvSpPr txBox="1"/>
          <p:nvPr/>
        </p:nvSpPr>
        <p:spPr>
          <a:xfrm>
            <a:off x="6146013" y="1077824"/>
            <a:ext cx="2232248" cy="1231106"/>
          </a:xfrm>
          <a:prstGeom prst="rect">
            <a:avLst/>
          </a:prstGeom>
          <a:noFill/>
        </p:spPr>
        <p:txBody>
          <a:bodyPr wrap="square" lIns="0" tIns="0" rIns="0" bIns="0" rtlCol="0">
            <a:spAutoFit/>
          </a:bodyPr>
          <a:lstStyle/>
          <a:p>
            <a:r>
              <a:rPr lang="en-US" altLang="zh-CN" sz="1600" b="1" dirty="0">
                <a:solidFill>
                  <a:schemeClr val="accent4">
                    <a:lumMod val="75000"/>
                  </a:schemeClr>
                </a:solidFill>
                <a:latin typeface="微软雅黑" pitchFamily="34" charset="-122"/>
                <a:ea typeface="微软雅黑" pitchFamily="34" charset="-122"/>
              </a:rPr>
              <a:t>3.</a:t>
            </a:r>
            <a:r>
              <a:rPr lang="zh-CN" altLang="en-US" sz="1600" b="1" dirty="0">
                <a:solidFill>
                  <a:schemeClr val="accent4">
                    <a:lumMod val="75000"/>
                  </a:schemeClr>
                </a:solidFill>
                <a:latin typeface="微软雅黑" pitchFamily="34" charset="-122"/>
                <a:ea typeface="微软雅黑" pitchFamily="34" charset="-122"/>
              </a:rPr>
              <a:t>利用观测得到的排队车辆数和出租车数，计算出每个进口道排队中出租车比率。</a:t>
            </a:r>
          </a:p>
          <a:p>
            <a:endParaRPr lang="zh-CN" altLang="en-US" sz="1600" b="1" dirty="0">
              <a:solidFill>
                <a:schemeClr val="accent4">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683198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heel(1)">
                                      <p:cBhvr>
                                        <p:cTn id="11" dur="500"/>
                                        <p:tgtEl>
                                          <p:spTgt spid="8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wheel(1)">
                                      <p:cBhvr>
                                        <p:cTn id="16" dur="500"/>
                                        <p:tgtEl>
                                          <p:spTgt spid="91"/>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92"/>
                                        </p:tgtEl>
                                        <p:attrNameLst>
                                          <p:attrName>style.visibility</p:attrName>
                                        </p:attrNameLst>
                                      </p:cBhvr>
                                      <p:to>
                                        <p:strVal val="visible"/>
                                      </p:to>
                                    </p:set>
                                    <p:animEffect transition="in" filter="wheel(1)">
                                      <p:cBhvr>
                                        <p:cTn id="21" dur="500"/>
                                        <p:tgtEl>
                                          <p:spTgt spid="92"/>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heel(1)">
                                      <p:cBhvr>
                                        <p:cTn id="26"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90" grpId="0"/>
      <p:bldP spid="91" grpId="0"/>
      <p:bldP spid="9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8794B7E0-015E-4408-8E8F-1053EF789C32}"/>
              </a:ext>
            </a:extLst>
          </p:cNvPr>
          <p:cNvGrpSpPr/>
          <p:nvPr/>
        </p:nvGrpSpPr>
        <p:grpSpPr>
          <a:xfrm>
            <a:off x="3929176" y="1323672"/>
            <a:ext cx="1285648" cy="1573555"/>
            <a:chOff x="3929176" y="1395682"/>
            <a:chExt cx="1285648" cy="1573555"/>
          </a:xfrm>
        </p:grpSpPr>
        <p:sp>
          <p:nvSpPr>
            <p:cNvPr id="9" name="Oval 25">
              <a:extLst>
                <a:ext uri="{FF2B5EF4-FFF2-40B4-BE49-F238E27FC236}">
                  <a16:creationId xmlns:a16="http://schemas.microsoft.com/office/drawing/2014/main" xmlns="" id="{079B9522-8234-4218-AF04-BC0370E46C82}"/>
                </a:ext>
              </a:extLst>
            </p:cNvPr>
            <p:cNvSpPr/>
            <p:nvPr/>
          </p:nvSpPr>
          <p:spPr>
            <a:xfrm>
              <a:off x="3929176" y="1395682"/>
              <a:ext cx="1285648" cy="1285646"/>
            </a:xfrm>
            <a:prstGeom prst="parallelogram">
              <a:avLst/>
            </a:prstGeom>
            <a:solidFill>
              <a:srgbClr val="5C7FC8"/>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0" name="TextBox 2">
              <a:extLst>
                <a:ext uri="{FF2B5EF4-FFF2-40B4-BE49-F238E27FC236}">
                  <a16:creationId xmlns:a16="http://schemas.microsoft.com/office/drawing/2014/main" xmlns="" id="{BD007C15-E14B-4C74-8EE2-FEBBB4A7478D}"/>
                </a:ext>
              </a:extLst>
            </p:cNvPr>
            <p:cNvSpPr txBox="1"/>
            <p:nvPr/>
          </p:nvSpPr>
          <p:spPr>
            <a:xfrm>
              <a:off x="4185572" y="1713469"/>
              <a:ext cx="1029252" cy="1255768"/>
            </a:xfrm>
            <a:prstGeom prst="rect">
              <a:avLst/>
            </a:prstGeom>
            <a:noFill/>
          </p:spPr>
          <p:txBody>
            <a:bodyPr wrap="square" lIns="0" tIns="0" rIns="0" bIns="0">
              <a:normAutofit/>
            </a:bodyPr>
            <a:lstStyle/>
            <a:p>
              <a:r>
                <a:rPr lang="en-US" altLang="zh-CN" sz="6600" b="1" dirty="0">
                  <a:solidFill>
                    <a:schemeClr val="bg1"/>
                  </a:solidFill>
                  <a:latin typeface="Adobe Caslon Pro Bold" panose="0205070206050A020403" pitchFamily="18" charset="0"/>
                  <a:ea typeface="+mj-ea"/>
                  <a:cs typeface="+mn-ea"/>
                  <a:sym typeface="+mn-lt"/>
                </a:rPr>
                <a:t>04</a:t>
              </a:r>
              <a:endParaRPr lang="zh-CN" altLang="en-US" sz="6600" b="1" dirty="0">
                <a:solidFill>
                  <a:schemeClr val="bg1"/>
                </a:solidFill>
                <a:latin typeface="Adobe Caslon Pro Bold" panose="0205070206050A020403" pitchFamily="18" charset="0"/>
                <a:ea typeface="+mj-ea"/>
                <a:cs typeface="+mn-ea"/>
                <a:sym typeface="+mn-lt"/>
              </a:endParaRPr>
            </a:p>
          </p:txBody>
        </p:sp>
      </p:grpSp>
      <p:sp>
        <p:nvSpPr>
          <p:cNvPr id="18" name="TextBox 46">
            <a:extLst>
              <a:ext uri="{FF2B5EF4-FFF2-40B4-BE49-F238E27FC236}">
                <a16:creationId xmlns:a16="http://schemas.microsoft.com/office/drawing/2014/main" xmlns="" id="{19504DEA-4FAF-46BF-9650-6704B72E80F5}"/>
              </a:ext>
            </a:extLst>
          </p:cNvPr>
          <p:cNvSpPr txBox="1"/>
          <p:nvPr/>
        </p:nvSpPr>
        <p:spPr>
          <a:xfrm>
            <a:off x="3504770" y="2720631"/>
            <a:ext cx="2390856" cy="781290"/>
          </a:xfrm>
          <a:prstGeom prst="rect">
            <a:avLst/>
          </a:prstGeom>
          <a:noFill/>
        </p:spPr>
        <p:txBody>
          <a:bodyPr wrap="none" lIns="0" tIns="0" rIns="0" bIns="0" anchor="ctr" anchorCtr="0">
            <a:norm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注意事项</a:t>
            </a:r>
            <a:endParaRPr lang="en-GB" altLang="zh-CN" sz="4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0" name="图片 19"/>
          <p:cNvPicPr>
            <a:picLocks noChangeAspect="1"/>
          </p:cNvPicPr>
          <p:nvPr/>
        </p:nvPicPr>
        <p:blipFill>
          <a:blip r:embed="rId3"/>
          <a:stretch>
            <a:fillRect/>
          </a:stretch>
        </p:blipFill>
        <p:spPr>
          <a:xfrm>
            <a:off x="5436096" y="1131590"/>
            <a:ext cx="3884288" cy="4203700"/>
          </a:xfrm>
          <a:prstGeom prst="rect">
            <a:avLst/>
          </a:prstGeom>
        </p:spPr>
      </p:pic>
      <p:pic>
        <p:nvPicPr>
          <p:cNvPr id="21" name="图片 20"/>
          <p:cNvPicPr>
            <a:picLocks noChangeAspect="1"/>
          </p:cNvPicPr>
          <p:nvPr/>
        </p:nvPicPr>
        <p:blipFill>
          <a:blip r:embed="rId4"/>
          <a:stretch>
            <a:fillRect/>
          </a:stretch>
        </p:blipFill>
        <p:spPr>
          <a:xfrm>
            <a:off x="-108520" y="0"/>
            <a:ext cx="3706576" cy="3810000"/>
          </a:xfrm>
          <a:prstGeom prst="rect">
            <a:avLst/>
          </a:prstGeom>
        </p:spPr>
      </p:pic>
    </p:spTree>
    <p:extLst>
      <p:ext uri="{BB962C8B-B14F-4D97-AF65-F5344CB8AC3E}">
        <p14:creationId xmlns:p14="http://schemas.microsoft.com/office/powerpoint/2010/main" val="14299338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26"/>
          <p:cNvGrpSpPr/>
          <p:nvPr/>
        </p:nvGrpSpPr>
        <p:grpSpPr>
          <a:xfrm>
            <a:off x="3347691" y="1718155"/>
            <a:ext cx="2453525" cy="2138573"/>
            <a:chOff x="4463233" y="1047093"/>
            <a:chExt cx="3271367" cy="2851430"/>
          </a:xfrm>
        </p:grpSpPr>
        <p:sp>
          <p:nvSpPr>
            <p:cNvPr id="45" name="Freeform: Shape 27"/>
            <p:cNvSpPr>
              <a:spLocks/>
            </p:cNvSpPr>
            <p:nvPr/>
          </p:nvSpPr>
          <p:spPr bwMode="auto">
            <a:xfrm>
              <a:off x="7418351" y="2972240"/>
              <a:ext cx="254036" cy="176270"/>
            </a:xfrm>
            <a:custGeom>
              <a:avLst/>
              <a:gdLst>
                <a:gd name="T0" fmla="*/ 20 w 140"/>
                <a:gd name="T1" fmla="*/ 23 h 98"/>
                <a:gd name="T2" fmla="*/ 62 w 140"/>
                <a:gd name="T3" fmla="*/ 56 h 98"/>
                <a:gd name="T4" fmla="*/ 67 w 140"/>
                <a:gd name="T5" fmla="*/ 53 h 98"/>
                <a:gd name="T6" fmla="*/ 90 w 140"/>
                <a:gd name="T7" fmla="*/ 12 h 98"/>
                <a:gd name="T8" fmla="*/ 101 w 140"/>
                <a:gd name="T9" fmla="*/ 2 h 98"/>
                <a:gd name="T10" fmla="*/ 107 w 140"/>
                <a:gd name="T11" fmla="*/ 22 h 98"/>
                <a:gd name="T12" fmla="*/ 107 w 140"/>
                <a:gd name="T13" fmla="*/ 22 h 98"/>
                <a:gd name="T14" fmla="*/ 106 w 140"/>
                <a:gd name="T15" fmla="*/ 25 h 98"/>
                <a:gd name="T16" fmla="*/ 105 w 140"/>
                <a:gd name="T17" fmla="*/ 26 h 98"/>
                <a:gd name="T18" fmla="*/ 98 w 140"/>
                <a:gd name="T19" fmla="*/ 42 h 98"/>
                <a:gd name="T20" fmla="*/ 124 w 140"/>
                <a:gd name="T21" fmla="*/ 23 h 98"/>
                <a:gd name="T22" fmla="*/ 134 w 140"/>
                <a:gd name="T23" fmla="*/ 33 h 98"/>
                <a:gd name="T24" fmla="*/ 95 w 140"/>
                <a:gd name="T25" fmla="*/ 75 h 98"/>
                <a:gd name="T26" fmla="*/ 9 w 140"/>
                <a:gd name="T27" fmla="*/ 69 h 98"/>
                <a:gd name="T28" fmla="*/ 20 w 140"/>
                <a:gd name="T29" fmla="*/ 2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98">
                  <a:moveTo>
                    <a:pt x="20" y="23"/>
                  </a:moveTo>
                  <a:cubicBezTo>
                    <a:pt x="20" y="23"/>
                    <a:pt x="51" y="59"/>
                    <a:pt x="62" y="56"/>
                  </a:cubicBezTo>
                  <a:cubicBezTo>
                    <a:pt x="64" y="56"/>
                    <a:pt x="65" y="55"/>
                    <a:pt x="67" y="53"/>
                  </a:cubicBezTo>
                  <a:cubicBezTo>
                    <a:pt x="67" y="53"/>
                    <a:pt x="88" y="16"/>
                    <a:pt x="90" y="12"/>
                  </a:cubicBezTo>
                  <a:cubicBezTo>
                    <a:pt x="93" y="6"/>
                    <a:pt x="97" y="0"/>
                    <a:pt x="101" y="2"/>
                  </a:cubicBezTo>
                  <a:cubicBezTo>
                    <a:pt x="101" y="2"/>
                    <a:pt x="115" y="4"/>
                    <a:pt x="107" y="22"/>
                  </a:cubicBezTo>
                  <a:cubicBezTo>
                    <a:pt x="107" y="22"/>
                    <a:pt x="107" y="22"/>
                    <a:pt x="107" y="22"/>
                  </a:cubicBezTo>
                  <a:cubicBezTo>
                    <a:pt x="106" y="23"/>
                    <a:pt x="106" y="24"/>
                    <a:pt x="106" y="25"/>
                  </a:cubicBezTo>
                  <a:cubicBezTo>
                    <a:pt x="105" y="25"/>
                    <a:pt x="105" y="26"/>
                    <a:pt x="105" y="26"/>
                  </a:cubicBezTo>
                  <a:cubicBezTo>
                    <a:pt x="102" y="33"/>
                    <a:pt x="100" y="38"/>
                    <a:pt x="98" y="42"/>
                  </a:cubicBezTo>
                  <a:cubicBezTo>
                    <a:pt x="101" y="40"/>
                    <a:pt x="118" y="22"/>
                    <a:pt x="124" y="23"/>
                  </a:cubicBezTo>
                  <a:cubicBezTo>
                    <a:pt x="124" y="23"/>
                    <a:pt x="140" y="24"/>
                    <a:pt x="134" y="33"/>
                  </a:cubicBezTo>
                  <a:cubicBezTo>
                    <a:pt x="129" y="42"/>
                    <a:pt x="95" y="75"/>
                    <a:pt x="95" y="75"/>
                  </a:cubicBezTo>
                  <a:cubicBezTo>
                    <a:pt x="95" y="75"/>
                    <a:pt x="19" y="98"/>
                    <a:pt x="9" y="69"/>
                  </a:cubicBezTo>
                  <a:cubicBezTo>
                    <a:pt x="0" y="40"/>
                    <a:pt x="20" y="23"/>
                    <a:pt x="20" y="23"/>
                  </a:cubicBezTo>
                  <a:close/>
                </a:path>
              </a:pathLst>
            </a:custGeom>
            <a:solidFill>
              <a:srgbClr val="F7BF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6" name="Freeform: Shape 28"/>
            <p:cNvSpPr>
              <a:spLocks/>
            </p:cNvSpPr>
            <p:nvPr/>
          </p:nvSpPr>
          <p:spPr bwMode="auto">
            <a:xfrm>
              <a:off x="7214431" y="2880648"/>
              <a:ext cx="520169" cy="338715"/>
            </a:xfrm>
            <a:custGeom>
              <a:avLst/>
              <a:gdLst>
                <a:gd name="T0" fmla="*/ 244 w 288"/>
                <a:gd name="T1" fmla="*/ 139 h 187"/>
                <a:gd name="T2" fmla="*/ 286 w 288"/>
                <a:gd name="T3" fmla="*/ 127 h 187"/>
                <a:gd name="T4" fmla="*/ 270 w 288"/>
                <a:gd name="T5" fmla="*/ 112 h 187"/>
                <a:gd name="T6" fmla="*/ 163 w 288"/>
                <a:gd name="T7" fmla="*/ 121 h 187"/>
                <a:gd name="T8" fmla="*/ 143 w 288"/>
                <a:gd name="T9" fmla="*/ 71 h 187"/>
                <a:gd name="T10" fmla="*/ 162 w 288"/>
                <a:gd name="T11" fmla="*/ 4 h 187"/>
                <a:gd name="T12" fmla="*/ 145 w 288"/>
                <a:gd name="T13" fmla="*/ 14 h 187"/>
                <a:gd name="T14" fmla="*/ 77 w 288"/>
                <a:gd name="T15" fmla="*/ 86 h 187"/>
                <a:gd name="T16" fmla="*/ 55 w 288"/>
                <a:gd name="T17" fmla="*/ 83 h 187"/>
                <a:gd name="T18" fmla="*/ 0 w 288"/>
                <a:gd name="T19" fmla="*/ 143 h 187"/>
                <a:gd name="T20" fmla="*/ 74 w 288"/>
                <a:gd name="T21" fmla="*/ 183 h 187"/>
                <a:gd name="T22" fmla="*/ 244 w 288"/>
                <a:gd name="T23" fmla="*/ 13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187">
                  <a:moveTo>
                    <a:pt x="244" y="139"/>
                  </a:moveTo>
                  <a:cubicBezTo>
                    <a:pt x="286" y="127"/>
                    <a:pt x="286" y="127"/>
                    <a:pt x="286" y="127"/>
                  </a:cubicBezTo>
                  <a:cubicBezTo>
                    <a:pt x="286" y="127"/>
                    <a:pt x="288" y="111"/>
                    <a:pt x="270" y="112"/>
                  </a:cubicBezTo>
                  <a:cubicBezTo>
                    <a:pt x="251" y="114"/>
                    <a:pt x="172" y="127"/>
                    <a:pt x="163" y="121"/>
                  </a:cubicBezTo>
                  <a:cubicBezTo>
                    <a:pt x="154" y="116"/>
                    <a:pt x="133" y="89"/>
                    <a:pt x="143" y="71"/>
                  </a:cubicBezTo>
                  <a:cubicBezTo>
                    <a:pt x="154" y="52"/>
                    <a:pt x="183" y="21"/>
                    <a:pt x="162" y="4"/>
                  </a:cubicBezTo>
                  <a:cubicBezTo>
                    <a:pt x="162" y="4"/>
                    <a:pt x="154" y="0"/>
                    <a:pt x="145" y="14"/>
                  </a:cubicBezTo>
                  <a:cubicBezTo>
                    <a:pt x="136" y="29"/>
                    <a:pt x="90" y="85"/>
                    <a:pt x="77" y="86"/>
                  </a:cubicBezTo>
                  <a:cubicBezTo>
                    <a:pt x="64" y="87"/>
                    <a:pt x="55" y="83"/>
                    <a:pt x="55" y="83"/>
                  </a:cubicBezTo>
                  <a:cubicBezTo>
                    <a:pt x="0" y="143"/>
                    <a:pt x="0" y="143"/>
                    <a:pt x="0" y="143"/>
                  </a:cubicBezTo>
                  <a:cubicBezTo>
                    <a:pt x="0" y="143"/>
                    <a:pt x="40" y="187"/>
                    <a:pt x="74" y="183"/>
                  </a:cubicBezTo>
                  <a:cubicBezTo>
                    <a:pt x="107" y="179"/>
                    <a:pt x="244" y="139"/>
                    <a:pt x="244" y="139"/>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7" name="Freeform: Shape 29"/>
            <p:cNvSpPr>
              <a:spLocks/>
            </p:cNvSpPr>
            <p:nvPr/>
          </p:nvSpPr>
          <p:spPr bwMode="auto">
            <a:xfrm>
              <a:off x="5944249" y="1753901"/>
              <a:ext cx="309336" cy="235027"/>
            </a:xfrm>
            <a:custGeom>
              <a:avLst/>
              <a:gdLst>
                <a:gd name="T0" fmla="*/ 0 w 179"/>
                <a:gd name="T1" fmla="*/ 0 h 136"/>
                <a:gd name="T2" fmla="*/ 0 w 179"/>
                <a:gd name="T3" fmla="*/ 79 h 136"/>
                <a:gd name="T4" fmla="*/ 87 w 179"/>
                <a:gd name="T5" fmla="*/ 136 h 136"/>
                <a:gd name="T6" fmla="*/ 179 w 179"/>
                <a:gd name="T7" fmla="*/ 79 h 136"/>
                <a:gd name="T8" fmla="*/ 179 w 179"/>
                <a:gd name="T9" fmla="*/ 0 h 136"/>
                <a:gd name="T10" fmla="*/ 0 w 179"/>
                <a:gd name="T11" fmla="*/ 0 h 136"/>
              </a:gdLst>
              <a:ahLst/>
              <a:cxnLst>
                <a:cxn ang="0">
                  <a:pos x="T0" y="T1"/>
                </a:cxn>
                <a:cxn ang="0">
                  <a:pos x="T2" y="T3"/>
                </a:cxn>
                <a:cxn ang="0">
                  <a:pos x="T4" y="T5"/>
                </a:cxn>
                <a:cxn ang="0">
                  <a:pos x="T6" y="T7"/>
                </a:cxn>
                <a:cxn ang="0">
                  <a:pos x="T8" y="T9"/>
                </a:cxn>
                <a:cxn ang="0">
                  <a:pos x="T10" y="T11"/>
                </a:cxn>
              </a:cxnLst>
              <a:rect l="0" t="0" r="r" b="b"/>
              <a:pathLst>
                <a:path w="179" h="136">
                  <a:moveTo>
                    <a:pt x="0" y="0"/>
                  </a:moveTo>
                  <a:lnTo>
                    <a:pt x="0" y="79"/>
                  </a:lnTo>
                  <a:lnTo>
                    <a:pt x="87" y="136"/>
                  </a:lnTo>
                  <a:lnTo>
                    <a:pt x="179" y="79"/>
                  </a:lnTo>
                  <a:lnTo>
                    <a:pt x="179" y="0"/>
                  </a:lnTo>
                  <a:lnTo>
                    <a:pt x="0" y="0"/>
                  </a:ln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8" name="Freeform: Shape 30"/>
            <p:cNvSpPr>
              <a:spLocks/>
            </p:cNvSpPr>
            <p:nvPr/>
          </p:nvSpPr>
          <p:spPr bwMode="auto">
            <a:xfrm>
              <a:off x="5944249" y="1753901"/>
              <a:ext cx="309336" cy="235027"/>
            </a:xfrm>
            <a:custGeom>
              <a:avLst/>
              <a:gdLst>
                <a:gd name="T0" fmla="*/ 0 w 179"/>
                <a:gd name="T1" fmla="*/ 0 h 136"/>
                <a:gd name="T2" fmla="*/ 0 w 179"/>
                <a:gd name="T3" fmla="*/ 79 h 136"/>
                <a:gd name="T4" fmla="*/ 87 w 179"/>
                <a:gd name="T5" fmla="*/ 136 h 136"/>
                <a:gd name="T6" fmla="*/ 179 w 179"/>
                <a:gd name="T7" fmla="*/ 79 h 136"/>
                <a:gd name="T8" fmla="*/ 179 w 179"/>
                <a:gd name="T9" fmla="*/ 0 h 136"/>
                <a:gd name="T10" fmla="*/ 0 w 179"/>
                <a:gd name="T11" fmla="*/ 0 h 136"/>
              </a:gdLst>
              <a:ahLst/>
              <a:cxnLst>
                <a:cxn ang="0">
                  <a:pos x="T0" y="T1"/>
                </a:cxn>
                <a:cxn ang="0">
                  <a:pos x="T2" y="T3"/>
                </a:cxn>
                <a:cxn ang="0">
                  <a:pos x="T4" y="T5"/>
                </a:cxn>
                <a:cxn ang="0">
                  <a:pos x="T6" y="T7"/>
                </a:cxn>
                <a:cxn ang="0">
                  <a:pos x="T8" y="T9"/>
                </a:cxn>
                <a:cxn ang="0">
                  <a:pos x="T10" y="T11"/>
                </a:cxn>
              </a:cxnLst>
              <a:rect l="0" t="0" r="r" b="b"/>
              <a:pathLst>
                <a:path w="179" h="136">
                  <a:moveTo>
                    <a:pt x="0" y="0"/>
                  </a:moveTo>
                  <a:lnTo>
                    <a:pt x="0" y="79"/>
                  </a:lnTo>
                  <a:lnTo>
                    <a:pt x="87" y="136"/>
                  </a:lnTo>
                  <a:lnTo>
                    <a:pt x="179" y="79"/>
                  </a:lnTo>
                  <a:lnTo>
                    <a:pt x="179"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9" name="Freeform: Shape 31"/>
            <p:cNvSpPr>
              <a:spLocks/>
            </p:cNvSpPr>
            <p:nvPr/>
          </p:nvSpPr>
          <p:spPr bwMode="auto">
            <a:xfrm>
              <a:off x="5944249" y="1753901"/>
              <a:ext cx="309336" cy="190095"/>
            </a:xfrm>
            <a:custGeom>
              <a:avLst/>
              <a:gdLst>
                <a:gd name="T0" fmla="*/ 0 w 179"/>
                <a:gd name="T1" fmla="*/ 0 h 110"/>
                <a:gd name="T2" fmla="*/ 0 w 179"/>
                <a:gd name="T3" fmla="*/ 79 h 110"/>
                <a:gd name="T4" fmla="*/ 49 w 179"/>
                <a:gd name="T5" fmla="*/ 110 h 110"/>
                <a:gd name="T6" fmla="*/ 179 w 179"/>
                <a:gd name="T7" fmla="*/ 30 h 110"/>
                <a:gd name="T8" fmla="*/ 179 w 179"/>
                <a:gd name="T9" fmla="*/ 0 h 110"/>
                <a:gd name="T10" fmla="*/ 0 w 179"/>
                <a:gd name="T11" fmla="*/ 0 h 110"/>
              </a:gdLst>
              <a:ahLst/>
              <a:cxnLst>
                <a:cxn ang="0">
                  <a:pos x="T0" y="T1"/>
                </a:cxn>
                <a:cxn ang="0">
                  <a:pos x="T2" y="T3"/>
                </a:cxn>
                <a:cxn ang="0">
                  <a:pos x="T4" y="T5"/>
                </a:cxn>
                <a:cxn ang="0">
                  <a:pos x="T6" y="T7"/>
                </a:cxn>
                <a:cxn ang="0">
                  <a:pos x="T8" y="T9"/>
                </a:cxn>
                <a:cxn ang="0">
                  <a:pos x="T10" y="T11"/>
                </a:cxn>
              </a:cxnLst>
              <a:rect l="0" t="0" r="r" b="b"/>
              <a:pathLst>
                <a:path w="179" h="110">
                  <a:moveTo>
                    <a:pt x="0" y="0"/>
                  </a:moveTo>
                  <a:lnTo>
                    <a:pt x="0" y="79"/>
                  </a:lnTo>
                  <a:lnTo>
                    <a:pt x="49" y="110"/>
                  </a:lnTo>
                  <a:lnTo>
                    <a:pt x="179" y="30"/>
                  </a:lnTo>
                  <a:lnTo>
                    <a:pt x="179" y="0"/>
                  </a:lnTo>
                  <a:lnTo>
                    <a:pt x="0" y="0"/>
                  </a:lnTo>
                  <a:close/>
                </a:path>
              </a:pathLst>
            </a:custGeom>
            <a:solidFill>
              <a:srgbClr val="F7BF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0" name="Freeform: Shape 32"/>
            <p:cNvSpPr>
              <a:spLocks/>
            </p:cNvSpPr>
            <p:nvPr/>
          </p:nvSpPr>
          <p:spPr bwMode="auto">
            <a:xfrm>
              <a:off x="5790444" y="1140413"/>
              <a:ext cx="616945" cy="729275"/>
            </a:xfrm>
            <a:custGeom>
              <a:avLst/>
              <a:gdLst>
                <a:gd name="T0" fmla="*/ 320 w 340"/>
                <a:gd name="T1" fmla="*/ 172 h 403"/>
                <a:gd name="T2" fmla="*/ 303 w 340"/>
                <a:gd name="T3" fmla="*/ 174 h 403"/>
                <a:gd name="T4" fmla="*/ 170 w 340"/>
                <a:gd name="T5" fmla="*/ 0 h 403"/>
                <a:gd name="T6" fmla="*/ 37 w 340"/>
                <a:gd name="T7" fmla="*/ 174 h 403"/>
                <a:gd name="T8" fmla="*/ 20 w 340"/>
                <a:gd name="T9" fmla="*/ 172 h 403"/>
                <a:gd name="T10" fmla="*/ 49 w 340"/>
                <a:gd name="T11" fmla="*/ 266 h 403"/>
                <a:gd name="T12" fmla="*/ 93 w 340"/>
                <a:gd name="T13" fmla="*/ 359 h 403"/>
                <a:gd name="T14" fmla="*/ 170 w 340"/>
                <a:gd name="T15" fmla="*/ 403 h 403"/>
                <a:gd name="T16" fmla="*/ 249 w 340"/>
                <a:gd name="T17" fmla="*/ 353 h 403"/>
                <a:gd name="T18" fmla="*/ 291 w 340"/>
                <a:gd name="T19" fmla="*/ 266 h 403"/>
                <a:gd name="T20" fmla="*/ 320 w 340"/>
                <a:gd name="T21" fmla="*/ 17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0" h="403">
                  <a:moveTo>
                    <a:pt x="320" y="172"/>
                  </a:moveTo>
                  <a:cubicBezTo>
                    <a:pt x="320" y="172"/>
                    <a:pt x="309" y="158"/>
                    <a:pt x="303" y="174"/>
                  </a:cubicBezTo>
                  <a:cubicBezTo>
                    <a:pt x="303" y="174"/>
                    <a:pt x="340" y="0"/>
                    <a:pt x="170" y="0"/>
                  </a:cubicBezTo>
                  <a:cubicBezTo>
                    <a:pt x="0" y="0"/>
                    <a:pt x="37" y="174"/>
                    <a:pt x="37" y="174"/>
                  </a:cubicBezTo>
                  <a:cubicBezTo>
                    <a:pt x="31" y="158"/>
                    <a:pt x="20" y="172"/>
                    <a:pt x="20" y="172"/>
                  </a:cubicBezTo>
                  <a:cubicBezTo>
                    <a:pt x="10" y="259"/>
                    <a:pt x="49" y="266"/>
                    <a:pt x="49" y="266"/>
                  </a:cubicBezTo>
                  <a:cubicBezTo>
                    <a:pt x="49" y="266"/>
                    <a:pt x="49" y="314"/>
                    <a:pt x="93" y="359"/>
                  </a:cubicBezTo>
                  <a:cubicBezTo>
                    <a:pt x="137" y="403"/>
                    <a:pt x="170" y="403"/>
                    <a:pt x="170" y="403"/>
                  </a:cubicBezTo>
                  <a:cubicBezTo>
                    <a:pt x="170" y="403"/>
                    <a:pt x="205" y="397"/>
                    <a:pt x="249" y="353"/>
                  </a:cubicBezTo>
                  <a:cubicBezTo>
                    <a:pt x="293" y="309"/>
                    <a:pt x="291" y="266"/>
                    <a:pt x="291" y="266"/>
                  </a:cubicBezTo>
                  <a:cubicBezTo>
                    <a:pt x="291" y="266"/>
                    <a:pt x="330" y="259"/>
                    <a:pt x="320" y="172"/>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1" name="Freeform: Shape 33"/>
            <p:cNvSpPr>
              <a:spLocks/>
            </p:cNvSpPr>
            <p:nvPr/>
          </p:nvSpPr>
          <p:spPr bwMode="auto">
            <a:xfrm>
              <a:off x="4613582" y="2398498"/>
              <a:ext cx="509801" cy="260950"/>
            </a:xfrm>
            <a:custGeom>
              <a:avLst/>
              <a:gdLst>
                <a:gd name="T0" fmla="*/ 110 w 282"/>
                <a:gd name="T1" fmla="*/ 1 h 144"/>
                <a:gd name="T2" fmla="*/ 179 w 282"/>
                <a:gd name="T3" fmla="*/ 21 h 144"/>
                <a:gd name="T4" fmla="*/ 239 w 282"/>
                <a:gd name="T5" fmla="*/ 46 h 144"/>
                <a:gd name="T6" fmla="*/ 256 w 282"/>
                <a:gd name="T7" fmla="*/ 68 h 144"/>
                <a:gd name="T8" fmla="*/ 282 w 282"/>
                <a:gd name="T9" fmla="*/ 88 h 144"/>
                <a:gd name="T10" fmla="*/ 223 w 282"/>
                <a:gd name="T11" fmla="*/ 144 h 144"/>
                <a:gd name="T12" fmla="*/ 196 w 282"/>
                <a:gd name="T13" fmla="*/ 129 h 144"/>
                <a:gd name="T14" fmla="*/ 83 w 282"/>
                <a:gd name="T15" fmla="*/ 102 h 144"/>
                <a:gd name="T16" fmla="*/ 1 w 282"/>
                <a:gd name="T17" fmla="*/ 10 h 144"/>
                <a:gd name="T18" fmla="*/ 4 w 282"/>
                <a:gd name="T19" fmla="*/ 1 h 144"/>
                <a:gd name="T20" fmla="*/ 34 w 282"/>
                <a:gd name="T21" fmla="*/ 16 h 144"/>
                <a:gd name="T22" fmla="*/ 80 w 282"/>
                <a:gd name="T23" fmla="*/ 62 h 144"/>
                <a:gd name="T24" fmla="*/ 35 w 282"/>
                <a:gd name="T25" fmla="*/ 10 h 144"/>
                <a:gd name="T26" fmla="*/ 35 w 282"/>
                <a:gd name="T27" fmla="*/ 1 h 144"/>
                <a:gd name="T28" fmla="*/ 66 w 282"/>
                <a:gd name="T29" fmla="*/ 15 h 144"/>
                <a:gd name="T30" fmla="*/ 146 w 282"/>
                <a:gd name="T31" fmla="*/ 67 h 144"/>
                <a:gd name="T32" fmla="*/ 162 w 282"/>
                <a:gd name="T33" fmla="*/ 45 h 144"/>
                <a:gd name="T34" fmla="*/ 127 w 282"/>
                <a:gd name="T35" fmla="*/ 36 h 144"/>
                <a:gd name="T36" fmla="*/ 110 w 282"/>
                <a:gd name="T37" fmla="*/ 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2" h="144">
                  <a:moveTo>
                    <a:pt x="110" y="1"/>
                  </a:moveTo>
                  <a:cubicBezTo>
                    <a:pt x="110" y="1"/>
                    <a:pt x="165" y="19"/>
                    <a:pt x="179" y="21"/>
                  </a:cubicBezTo>
                  <a:cubicBezTo>
                    <a:pt x="193" y="23"/>
                    <a:pt x="223" y="27"/>
                    <a:pt x="239" y="46"/>
                  </a:cubicBezTo>
                  <a:cubicBezTo>
                    <a:pt x="256" y="64"/>
                    <a:pt x="250" y="63"/>
                    <a:pt x="256" y="68"/>
                  </a:cubicBezTo>
                  <a:cubicBezTo>
                    <a:pt x="262" y="72"/>
                    <a:pt x="282" y="88"/>
                    <a:pt x="282" y="88"/>
                  </a:cubicBezTo>
                  <a:cubicBezTo>
                    <a:pt x="223" y="144"/>
                    <a:pt x="223" y="144"/>
                    <a:pt x="223" y="144"/>
                  </a:cubicBezTo>
                  <a:cubicBezTo>
                    <a:pt x="223" y="144"/>
                    <a:pt x="203" y="131"/>
                    <a:pt x="196" y="129"/>
                  </a:cubicBezTo>
                  <a:cubicBezTo>
                    <a:pt x="189" y="127"/>
                    <a:pt x="91" y="108"/>
                    <a:pt x="83" y="102"/>
                  </a:cubicBezTo>
                  <a:cubicBezTo>
                    <a:pt x="75" y="97"/>
                    <a:pt x="2" y="13"/>
                    <a:pt x="1" y="10"/>
                  </a:cubicBezTo>
                  <a:cubicBezTo>
                    <a:pt x="0" y="7"/>
                    <a:pt x="1" y="2"/>
                    <a:pt x="4" y="1"/>
                  </a:cubicBezTo>
                  <a:cubicBezTo>
                    <a:pt x="7" y="1"/>
                    <a:pt x="20" y="0"/>
                    <a:pt x="34" y="16"/>
                  </a:cubicBezTo>
                  <a:cubicBezTo>
                    <a:pt x="47" y="32"/>
                    <a:pt x="80" y="62"/>
                    <a:pt x="80" y="62"/>
                  </a:cubicBezTo>
                  <a:cubicBezTo>
                    <a:pt x="35" y="10"/>
                    <a:pt x="35" y="10"/>
                    <a:pt x="35" y="10"/>
                  </a:cubicBezTo>
                  <a:cubicBezTo>
                    <a:pt x="35" y="10"/>
                    <a:pt x="34" y="1"/>
                    <a:pt x="35" y="1"/>
                  </a:cubicBezTo>
                  <a:cubicBezTo>
                    <a:pt x="37" y="1"/>
                    <a:pt x="51" y="0"/>
                    <a:pt x="66" y="15"/>
                  </a:cubicBezTo>
                  <a:cubicBezTo>
                    <a:pt x="82" y="30"/>
                    <a:pt x="113" y="70"/>
                    <a:pt x="146" y="67"/>
                  </a:cubicBezTo>
                  <a:cubicBezTo>
                    <a:pt x="179" y="63"/>
                    <a:pt x="162" y="45"/>
                    <a:pt x="162" y="45"/>
                  </a:cubicBezTo>
                  <a:cubicBezTo>
                    <a:pt x="162" y="45"/>
                    <a:pt x="134" y="36"/>
                    <a:pt x="127" y="36"/>
                  </a:cubicBezTo>
                  <a:cubicBezTo>
                    <a:pt x="120" y="36"/>
                    <a:pt x="101" y="20"/>
                    <a:pt x="110" y="1"/>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2" name="Freeform: Shape 34"/>
            <p:cNvSpPr>
              <a:spLocks/>
            </p:cNvSpPr>
            <p:nvPr/>
          </p:nvSpPr>
          <p:spPr bwMode="auto">
            <a:xfrm>
              <a:off x="4786396" y="1529243"/>
              <a:ext cx="153804" cy="255765"/>
            </a:xfrm>
            <a:custGeom>
              <a:avLst/>
              <a:gdLst>
                <a:gd name="T0" fmla="*/ 85 w 85"/>
                <a:gd name="T1" fmla="*/ 101 h 141"/>
                <a:gd name="T2" fmla="*/ 34 w 85"/>
                <a:gd name="T3" fmla="*/ 82 h 141"/>
                <a:gd name="T4" fmla="*/ 34 w 85"/>
                <a:gd name="T5" fmla="*/ 77 h 141"/>
                <a:gd name="T6" fmla="*/ 56 w 85"/>
                <a:gd name="T7" fmla="*/ 35 h 141"/>
                <a:gd name="T8" fmla="*/ 58 w 85"/>
                <a:gd name="T9" fmla="*/ 20 h 141"/>
                <a:gd name="T10" fmla="*/ 38 w 85"/>
                <a:gd name="T11" fmla="*/ 27 h 141"/>
                <a:gd name="T12" fmla="*/ 38 w 85"/>
                <a:gd name="T13" fmla="*/ 27 h 141"/>
                <a:gd name="T14" fmla="*/ 37 w 85"/>
                <a:gd name="T15" fmla="*/ 29 h 141"/>
                <a:gd name="T16" fmla="*/ 36 w 85"/>
                <a:gd name="T17" fmla="*/ 30 h 141"/>
                <a:gd name="T18" fmla="*/ 26 w 85"/>
                <a:gd name="T19" fmla="*/ 45 h 141"/>
                <a:gd name="T20" fmla="*/ 28 w 85"/>
                <a:gd name="T21" fmla="*/ 13 h 141"/>
                <a:gd name="T22" fmla="*/ 14 w 85"/>
                <a:gd name="T23" fmla="*/ 9 h 141"/>
                <a:gd name="T24" fmla="*/ 0 w 85"/>
                <a:gd name="T25" fmla="*/ 65 h 141"/>
                <a:gd name="T26" fmla="*/ 52 w 85"/>
                <a:gd name="T27" fmla="*/ 134 h 141"/>
                <a:gd name="T28" fmla="*/ 85 w 85"/>
                <a:gd name="T29" fmla="*/ 10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41">
                  <a:moveTo>
                    <a:pt x="85" y="101"/>
                  </a:moveTo>
                  <a:cubicBezTo>
                    <a:pt x="85" y="101"/>
                    <a:pt x="38" y="93"/>
                    <a:pt x="34" y="82"/>
                  </a:cubicBezTo>
                  <a:cubicBezTo>
                    <a:pt x="34" y="81"/>
                    <a:pt x="33" y="79"/>
                    <a:pt x="34" y="77"/>
                  </a:cubicBezTo>
                  <a:cubicBezTo>
                    <a:pt x="34" y="77"/>
                    <a:pt x="53" y="39"/>
                    <a:pt x="56" y="35"/>
                  </a:cubicBezTo>
                  <a:cubicBezTo>
                    <a:pt x="60" y="30"/>
                    <a:pt x="62" y="23"/>
                    <a:pt x="58" y="20"/>
                  </a:cubicBezTo>
                  <a:cubicBezTo>
                    <a:pt x="58" y="20"/>
                    <a:pt x="50" y="10"/>
                    <a:pt x="38" y="27"/>
                  </a:cubicBezTo>
                  <a:cubicBezTo>
                    <a:pt x="38" y="27"/>
                    <a:pt x="38" y="27"/>
                    <a:pt x="38" y="27"/>
                  </a:cubicBezTo>
                  <a:cubicBezTo>
                    <a:pt x="38" y="27"/>
                    <a:pt x="37" y="28"/>
                    <a:pt x="37" y="29"/>
                  </a:cubicBezTo>
                  <a:cubicBezTo>
                    <a:pt x="37" y="29"/>
                    <a:pt x="36" y="30"/>
                    <a:pt x="36" y="30"/>
                  </a:cubicBezTo>
                  <a:cubicBezTo>
                    <a:pt x="32" y="36"/>
                    <a:pt x="29" y="41"/>
                    <a:pt x="26" y="45"/>
                  </a:cubicBezTo>
                  <a:cubicBezTo>
                    <a:pt x="27" y="41"/>
                    <a:pt x="32" y="17"/>
                    <a:pt x="28" y="13"/>
                  </a:cubicBezTo>
                  <a:cubicBezTo>
                    <a:pt x="28" y="13"/>
                    <a:pt x="19" y="0"/>
                    <a:pt x="14" y="9"/>
                  </a:cubicBezTo>
                  <a:cubicBezTo>
                    <a:pt x="10" y="19"/>
                    <a:pt x="0" y="65"/>
                    <a:pt x="0" y="65"/>
                  </a:cubicBezTo>
                  <a:cubicBezTo>
                    <a:pt x="0" y="65"/>
                    <a:pt x="22" y="141"/>
                    <a:pt x="52" y="134"/>
                  </a:cubicBezTo>
                  <a:cubicBezTo>
                    <a:pt x="81" y="126"/>
                    <a:pt x="85" y="101"/>
                    <a:pt x="85" y="101"/>
                  </a:cubicBezTo>
                  <a:close/>
                </a:path>
              </a:pathLst>
            </a:custGeom>
            <a:solidFill>
              <a:srgbClr val="F7BF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3" name="Freeform: Shape 35"/>
            <p:cNvSpPr>
              <a:spLocks/>
            </p:cNvSpPr>
            <p:nvPr/>
          </p:nvSpPr>
          <p:spPr bwMode="auto">
            <a:xfrm>
              <a:off x="4708629" y="1511962"/>
              <a:ext cx="323161" cy="470054"/>
            </a:xfrm>
            <a:custGeom>
              <a:avLst/>
              <a:gdLst>
                <a:gd name="T0" fmla="*/ 12 w 178"/>
                <a:gd name="T1" fmla="*/ 52 h 260"/>
                <a:gd name="T2" fmla="*/ 0 w 178"/>
                <a:gd name="T3" fmla="*/ 11 h 260"/>
                <a:gd name="T4" fmla="*/ 21 w 178"/>
                <a:gd name="T5" fmla="*/ 16 h 260"/>
                <a:gd name="T6" fmla="*/ 71 w 178"/>
                <a:gd name="T7" fmla="*/ 111 h 260"/>
                <a:gd name="T8" fmla="*/ 124 w 178"/>
                <a:gd name="T9" fmla="*/ 100 h 260"/>
                <a:gd name="T10" fmla="*/ 170 w 178"/>
                <a:gd name="T11" fmla="*/ 48 h 260"/>
                <a:gd name="T12" fmla="*/ 171 w 178"/>
                <a:gd name="T13" fmla="*/ 68 h 260"/>
                <a:gd name="T14" fmla="*/ 147 w 178"/>
                <a:gd name="T15" fmla="*/ 164 h 260"/>
                <a:gd name="T16" fmla="*/ 161 w 178"/>
                <a:gd name="T17" fmla="*/ 181 h 260"/>
                <a:gd name="T18" fmla="*/ 141 w 178"/>
                <a:gd name="T19" fmla="*/ 260 h 260"/>
                <a:gd name="T20" fmla="*/ 67 w 178"/>
                <a:gd name="T21" fmla="*/ 220 h 260"/>
                <a:gd name="T22" fmla="*/ 12 w 178"/>
                <a:gd name="T23" fmla="*/ 5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260">
                  <a:moveTo>
                    <a:pt x="12" y="52"/>
                  </a:moveTo>
                  <a:cubicBezTo>
                    <a:pt x="0" y="11"/>
                    <a:pt x="0" y="11"/>
                    <a:pt x="0" y="11"/>
                  </a:cubicBezTo>
                  <a:cubicBezTo>
                    <a:pt x="0" y="11"/>
                    <a:pt x="12" y="0"/>
                    <a:pt x="21" y="16"/>
                  </a:cubicBezTo>
                  <a:cubicBezTo>
                    <a:pt x="30" y="32"/>
                    <a:pt x="62" y="107"/>
                    <a:pt x="71" y="111"/>
                  </a:cubicBezTo>
                  <a:cubicBezTo>
                    <a:pt x="81" y="116"/>
                    <a:pt x="114" y="119"/>
                    <a:pt x="124" y="100"/>
                  </a:cubicBezTo>
                  <a:cubicBezTo>
                    <a:pt x="134" y="81"/>
                    <a:pt x="145" y="40"/>
                    <a:pt x="170" y="48"/>
                  </a:cubicBezTo>
                  <a:cubicBezTo>
                    <a:pt x="170" y="48"/>
                    <a:pt x="178" y="53"/>
                    <a:pt x="171" y="68"/>
                  </a:cubicBezTo>
                  <a:cubicBezTo>
                    <a:pt x="163" y="83"/>
                    <a:pt x="141" y="153"/>
                    <a:pt x="147" y="164"/>
                  </a:cubicBezTo>
                  <a:cubicBezTo>
                    <a:pt x="153" y="175"/>
                    <a:pt x="161" y="181"/>
                    <a:pt x="161" y="181"/>
                  </a:cubicBezTo>
                  <a:cubicBezTo>
                    <a:pt x="141" y="260"/>
                    <a:pt x="141" y="260"/>
                    <a:pt x="141" y="260"/>
                  </a:cubicBezTo>
                  <a:cubicBezTo>
                    <a:pt x="141" y="260"/>
                    <a:pt x="82" y="250"/>
                    <a:pt x="67" y="220"/>
                  </a:cubicBezTo>
                  <a:cubicBezTo>
                    <a:pt x="52" y="189"/>
                    <a:pt x="12" y="52"/>
                    <a:pt x="12" y="52"/>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4" name="Freeform: Shape 36"/>
            <p:cNvSpPr>
              <a:spLocks/>
            </p:cNvSpPr>
            <p:nvPr/>
          </p:nvSpPr>
          <p:spPr bwMode="auto">
            <a:xfrm>
              <a:off x="7257635" y="1529243"/>
              <a:ext cx="153804" cy="255765"/>
            </a:xfrm>
            <a:custGeom>
              <a:avLst/>
              <a:gdLst>
                <a:gd name="T0" fmla="*/ 0 w 85"/>
                <a:gd name="T1" fmla="*/ 101 h 141"/>
                <a:gd name="T2" fmla="*/ 51 w 85"/>
                <a:gd name="T3" fmla="*/ 82 h 141"/>
                <a:gd name="T4" fmla="*/ 51 w 85"/>
                <a:gd name="T5" fmla="*/ 77 h 141"/>
                <a:gd name="T6" fmla="*/ 29 w 85"/>
                <a:gd name="T7" fmla="*/ 35 h 141"/>
                <a:gd name="T8" fmla="*/ 27 w 85"/>
                <a:gd name="T9" fmla="*/ 20 h 141"/>
                <a:gd name="T10" fmla="*/ 47 w 85"/>
                <a:gd name="T11" fmla="*/ 27 h 141"/>
                <a:gd name="T12" fmla="*/ 47 w 85"/>
                <a:gd name="T13" fmla="*/ 27 h 141"/>
                <a:gd name="T14" fmla="*/ 48 w 85"/>
                <a:gd name="T15" fmla="*/ 29 h 141"/>
                <a:gd name="T16" fmla="*/ 49 w 85"/>
                <a:gd name="T17" fmla="*/ 30 h 141"/>
                <a:gd name="T18" fmla="*/ 59 w 85"/>
                <a:gd name="T19" fmla="*/ 45 h 141"/>
                <a:gd name="T20" fmla="*/ 57 w 85"/>
                <a:gd name="T21" fmla="*/ 13 h 141"/>
                <a:gd name="T22" fmla="*/ 71 w 85"/>
                <a:gd name="T23" fmla="*/ 9 h 141"/>
                <a:gd name="T24" fmla="*/ 85 w 85"/>
                <a:gd name="T25" fmla="*/ 65 h 141"/>
                <a:gd name="T26" fmla="*/ 33 w 85"/>
                <a:gd name="T27" fmla="*/ 134 h 141"/>
                <a:gd name="T28" fmla="*/ 0 w 85"/>
                <a:gd name="T29" fmla="*/ 10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41">
                  <a:moveTo>
                    <a:pt x="0" y="101"/>
                  </a:moveTo>
                  <a:cubicBezTo>
                    <a:pt x="0" y="101"/>
                    <a:pt x="47" y="93"/>
                    <a:pt x="51" y="82"/>
                  </a:cubicBezTo>
                  <a:cubicBezTo>
                    <a:pt x="51" y="81"/>
                    <a:pt x="52" y="79"/>
                    <a:pt x="51" y="77"/>
                  </a:cubicBezTo>
                  <a:cubicBezTo>
                    <a:pt x="51" y="77"/>
                    <a:pt x="32" y="39"/>
                    <a:pt x="29" y="35"/>
                  </a:cubicBezTo>
                  <a:cubicBezTo>
                    <a:pt x="25" y="30"/>
                    <a:pt x="23" y="23"/>
                    <a:pt x="27" y="20"/>
                  </a:cubicBezTo>
                  <a:cubicBezTo>
                    <a:pt x="27" y="20"/>
                    <a:pt x="36" y="10"/>
                    <a:pt x="47" y="27"/>
                  </a:cubicBezTo>
                  <a:cubicBezTo>
                    <a:pt x="47" y="27"/>
                    <a:pt x="47" y="27"/>
                    <a:pt x="47" y="27"/>
                  </a:cubicBezTo>
                  <a:cubicBezTo>
                    <a:pt x="47" y="27"/>
                    <a:pt x="48" y="28"/>
                    <a:pt x="48" y="29"/>
                  </a:cubicBezTo>
                  <a:cubicBezTo>
                    <a:pt x="48" y="29"/>
                    <a:pt x="49" y="30"/>
                    <a:pt x="49" y="30"/>
                  </a:cubicBezTo>
                  <a:cubicBezTo>
                    <a:pt x="53" y="36"/>
                    <a:pt x="56" y="41"/>
                    <a:pt x="59" y="45"/>
                  </a:cubicBezTo>
                  <a:cubicBezTo>
                    <a:pt x="58" y="41"/>
                    <a:pt x="53" y="17"/>
                    <a:pt x="57" y="13"/>
                  </a:cubicBezTo>
                  <a:cubicBezTo>
                    <a:pt x="57" y="13"/>
                    <a:pt x="66" y="0"/>
                    <a:pt x="71" y="9"/>
                  </a:cubicBezTo>
                  <a:cubicBezTo>
                    <a:pt x="75" y="19"/>
                    <a:pt x="85" y="65"/>
                    <a:pt x="85" y="65"/>
                  </a:cubicBezTo>
                  <a:cubicBezTo>
                    <a:pt x="85" y="65"/>
                    <a:pt x="63" y="141"/>
                    <a:pt x="33" y="134"/>
                  </a:cubicBezTo>
                  <a:cubicBezTo>
                    <a:pt x="4" y="126"/>
                    <a:pt x="0" y="101"/>
                    <a:pt x="0" y="101"/>
                  </a:cubicBezTo>
                  <a:close/>
                </a:path>
              </a:pathLst>
            </a:custGeom>
            <a:solidFill>
              <a:srgbClr val="F7BF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5" name="Freeform: Shape 37"/>
            <p:cNvSpPr>
              <a:spLocks/>
            </p:cNvSpPr>
            <p:nvPr/>
          </p:nvSpPr>
          <p:spPr bwMode="auto">
            <a:xfrm>
              <a:off x="7167771" y="1511962"/>
              <a:ext cx="321434" cy="470054"/>
            </a:xfrm>
            <a:custGeom>
              <a:avLst/>
              <a:gdLst>
                <a:gd name="T0" fmla="*/ 166 w 178"/>
                <a:gd name="T1" fmla="*/ 52 h 260"/>
                <a:gd name="T2" fmla="*/ 178 w 178"/>
                <a:gd name="T3" fmla="*/ 11 h 260"/>
                <a:gd name="T4" fmla="*/ 157 w 178"/>
                <a:gd name="T5" fmla="*/ 16 h 260"/>
                <a:gd name="T6" fmla="*/ 107 w 178"/>
                <a:gd name="T7" fmla="*/ 111 h 260"/>
                <a:gd name="T8" fmla="*/ 54 w 178"/>
                <a:gd name="T9" fmla="*/ 100 h 260"/>
                <a:gd name="T10" fmla="*/ 8 w 178"/>
                <a:gd name="T11" fmla="*/ 48 h 260"/>
                <a:gd name="T12" fmla="*/ 7 w 178"/>
                <a:gd name="T13" fmla="*/ 68 h 260"/>
                <a:gd name="T14" fmla="*/ 31 w 178"/>
                <a:gd name="T15" fmla="*/ 164 h 260"/>
                <a:gd name="T16" fmla="*/ 17 w 178"/>
                <a:gd name="T17" fmla="*/ 181 h 260"/>
                <a:gd name="T18" fmla="*/ 37 w 178"/>
                <a:gd name="T19" fmla="*/ 260 h 260"/>
                <a:gd name="T20" fmla="*/ 111 w 178"/>
                <a:gd name="T21" fmla="*/ 220 h 260"/>
                <a:gd name="T22" fmla="*/ 166 w 178"/>
                <a:gd name="T23" fmla="*/ 5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260">
                  <a:moveTo>
                    <a:pt x="166" y="52"/>
                  </a:moveTo>
                  <a:cubicBezTo>
                    <a:pt x="178" y="11"/>
                    <a:pt x="178" y="11"/>
                    <a:pt x="178" y="11"/>
                  </a:cubicBezTo>
                  <a:cubicBezTo>
                    <a:pt x="178" y="11"/>
                    <a:pt x="166" y="0"/>
                    <a:pt x="157" y="16"/>
                  </a:cubicBezTo>
                  <a:cubicBezTo>
                    <a:pt x="149" y="32"/>
                    <a:pt x="116" y="107"/>
                    <a:pt x="107" y="111"/>
                  </a:cubicBezTo>
                  <a:cubicBezTo>
                    <a:pt x="97" y="116"/>
                    <a:pt x="64" y="119"/>
                    <a:pt x="54" y="100"/>
                  </a:cubicBezTo>
                  <a:cubicBezTo>
                    <a:pt x="44" y="81"/>
                    <a:pt x="33" y="40"/>
                    <a:pt x="8" y="48"/>
                  </a:cubicBezTo>
                  <a:cubicBezTo>
                    <a:pt x="8" y="48"/>
                    <a:pt x="0" y="53"/>
                    <a:pt x="7" y="68"/>
                  </a:cubicBezTo>
                  <a:cubicBezTo>
                    <a:pt x="15" y="83"/>
                    <a:pt x="37" y="153"/>
                    <a:pt x="31" y="164"/>
                  </a:cubicBezTo>
                  <a:cubicBezTo>
                    <a:pt x="25" y="175"/>
                    <a:pt x="17" y="181"/>
                    <a:pt x="17" y="181"/>
                  </a:cubicBezTo>
                  <a:cubicBezTo>
                    <a:pt x="37" y="260"/>
                    <a:pt x="37" y="260"/>
                    <a:pt x="37" y="260"/>
                  </a:cubicBezTo>
                  <a:cubicBezTo>
                    <a:pt x="37" y="260"/>
                    <a:pt x="96" y="250"/>
                    <a:pt x="111" y="220"/>
                  </a:cubicBezTo>
                  <a:cubicBezTo>
                    <a:pt x="126" y="189"/>
                    <a:pt x="166" y="52"/>
                    <a:pt x="166" y="52"/>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6" name="Freeform: Shape 38"/>
            <p:cNvSpPr>
              <a:spLocks/>
            </p:cNvSpPr>
            <p:nvPr/>
          </p:nvSpPr>
          <p:spPr bwMode="auto">
            <a:xfrm>
              <a:off x="7167771" y="1836852"/>
              <a:ext cx="179726" cy="131339"/>
            </a:xfrm>
            <a:custGeom>
              <a:avLst/>
              <a:gdLst>
                <a:gd name="T0" fmla="*/ 0 w 104"/>
                <a:gd name="T1" fmla="*/ 17 h 76"/>
                <a:gd name="T2" fmla="*/ 17 w 104"/>
                <a:gd name="T3" fmla="*/ 0 h 76"/>
                <a:gd name="T4" fmla="*/ 104 w 104"/>
                <a:gd name="T5" fmla="*/ 56 h 76"/>
                <a:gd name="T6" fmla="*/ 81 w 104"/>
                <a:gd name="T7" fmla="*/ 76 h 76"/>
                <a:gd name="T8" fmla="*/ 0 w 104"/>
                <a:gd name="T9" fmla="*/ 17 h 76"/>
              </a:gdLst>
              <a:ahLst/>
              <a:cxnLst>
                <a:cxn ang="0">
                  <a:pos x="T0" y="T1"/>
                </a:cxn>
                <a:cxn ang="0">
                  <a:pos x="T2" y="T3"/>
                </a:cxn>
                <a:cxn ang="0">
                  <a:pos x="T4" y="T5"/>
                </a:cxn>
                <a:cxn ang="0">
                  <a:pos x="T6" y="T7"/>
                </a:cxn>
                <a:cxn ang="0">
                  <a:pos x="T8" y="T9"/>
                </a:cxn>
              </a:cxnLst>
              <a:rect l="0" t="0" r="r" b="b"/>
              <a:pathLst>
                <a:path w="104" h="76">
                  <a:moveTo>
                    <a:pt x="0" y="17"/>
                  </a:moveTo>
                  <a:lnTo>
                    <a:pt x="17" y="0"/>
                  </a:lnTo>
                  <a:lnTo>
                    <a:pt x="104" y="56"/>
                  </a:lnTo>
                  <a:lnTo>
                    <a:pt x="81" y="76"/>
                  </a:lnTo>
                  <a:lnTo>
                    <a:pt x="0" y="17"/>
                  </a:lnTo>
                  <a:close/>
                </a:path>
              </a:pathLst>
            </a:custGeom>
            <a:solidFill>
              <a:srgbClr val="FDF6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7" name="Freeform: Shape 39"/>
            <p:cNvSpPr>
              <a:spLocks/>
            </p:cNvSpPr>
            <p:nvPr/>
          </p:nvSpPr>
          <p:spPr bwMode="auto">
            <a:xfrm>
              <a:off x="4850336" y="1836852"/>
              <a:ext cx="181454" cy="131339"/>
            </a:xfrm>
            <a:custGeom>
              <a:avLst/>
              <a:gdLst>
                <a:gd name="T0" fmla="*/ 105 w 105"/>
                <a:gd name="T1" fmla="*/ 17 h 76"/>
                <a:gd name="T2" fmla="*/ 87 w 105"/>
                <a:gd name="T3" fmla="*/ 0 h 76"/>
                <a:gd name="T4" fmla="*/ 0 w 105"/>
                <a:gd name="T5" fmla="*/ 56 h 76"/>
                <a:gd name="T6" fmla="*/ 23 w 105"/>
                <a:gd name="T7" fmla="*/ 76 h 76"/>
                <a:gd name="T8" fmla="*/ 105 w 105"/>
                <a:gd name="T9" fmla="*/ 17 h 76"/>
              </a:gdLst>
              <a:ahLst/>
              <a:cxnLst>
                <a:cxn ang="0">
                  <a:pos x="T0" y="T1"/>
                </a:cxn>
                <a:cxn ang="0">
                  <a:pos x="T2" y="T3"/>
                </a:cxn>
                <a:cxn ang="0">
                  <a:pos x="T4" y="T5"/>
                </a:cxn>
                <a:cxn ang="0">
                  <a:pos x="T6" y="T7"/>
                </a:cxn>
                <a:cxn ang="0">
                  <a:pos x="T8" y="T9"/>
                </a:cxn>
              </a:cxnLst>
              <a:rect l="0" t="0" r="r" b="b"/>
              <a:pathLst>
                <a:path w="105" h="76">
                  <a:moveTo>
                    <a:pt x="105" y="17"/>
                  </a:moveTo>
                  <a:lnTo>
                    <a:pt x="87" y="0"/>
                  </a:lnTo>
                  <a:lnTo>
                    <a:pt x="0" y="56"/>
                  </a:lnTo>
                  <a:lnTo>
                    <a:pt x="23" y="76"/>
                  </a:lnTo>
                  <a:lnTo>
                    <a:pt x="105" y="17"/>
                  </a:lnTo>
                  <a:close/>
                </a:path>
              </a:pathLst>
            </a:custGeom>
            <a:solidFill>
              <a:srgbClr val="FDF6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8" name="Freeform: Shape 40"/>
            <p:cNvSpPr>
              <a:spLocks/>
            </p:cNvSpPr>
            <p:nvPr/>
          </p:nvSpPr>
          <p:spPr bwMode="auto">
            <a:xfrm>
              <a:off x="4853792" y="1848950"/>
              <a:ext cx="1100824" cy="489064"/>
            </a:xfrm>
            <a:custGeom>
              <a:avLst/>
              <a:gdLst>
                <a:gd name="T0" fmla="*/ 608 w 608"/>
                <a:gd name="T1" fmla="*/ 234 h 270"/>
                <a:gd name="T2" fmla="*/ 482 w 608"/>
                <a:gd name="T3" fmla="*/ 79 h 270"/>
                <a:gd name="T4" fmla="*/ 255 w 608"/>
                <a:gd name="T5" fmla="*/ 123 h 270"/>
                <a:gd name="T6" fmla="*/ 97 w 608"/>
                <a:gd name="T7" fmla="*/ 0 h 270"/>
                <a:gd name="T8" fmla="*/ 0 w 608"/>
                <a:gd name="T9" fmla="*/ 62 h 270"/>
                <a:gd name="T10" fmla="*/ 259 w 608"/>
                <a:gd name="T11" fmla="*/ 268 h 270"/>
                <a:gd name="T12" fmla="*/ 261 w 608"/>
                <a:gd name="T13" fmla="*/ 268 h 270"/>
                <a:gd name="T14" fmla="*/ 608 w 608"/>
                <a:gd name="T15" fmla="*/ 234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8" h="270">
                  <a:moveTo>
                    <a:pt x="608" y="234"/>
                  </a:moveTo>
                  <a:cubicBezTo>
                    <a:pt x="482" y="79"/>
                    <a:pt x="482" y="79"/>
                    <a:pt x="482" y="79"/>
                  </a:cubicBezTo>
                  <a:cubicBezTo>
                    <a:pt x="255" y="123"/>
                    <a:pt x="255" y="123"/>
                    <a:pt x="255" y="123"/>
                  </a:cubicBezTo>
                  <a:cubicBezTo>
                    <a:pt x="97" y="0"/>
                    <a:pt x="97" y="0"/>
                    <a:pt x="97" y="0"/>
                  </a:cubicBezTo>
                  <a:cubicBezTo>
                    <a:pt x="0" y="62"/>
                    <a:pt x="0" y="62"/>
                    <a:pt x="0" y="62"/>
                  </a:cubicBezTo>
                  <a:cubicBezTo>
                    <a:pt x="0" y="62"/>
                    <a:pt x="220" y="270"/>
                    <a:pt x="259" y="268"/>
                  </a:cubicBezTo>
                  <a:cubicBezTo>
                    <a:pt x="260" y="268"/>
                    <a:pt x="261" y="268"/>
                    <a:pt x="261" y="268"/>
                  </a:cubicBezTo>
                  <a:lnTo>
                    <a:pt x="608" y="23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9" name="Freeform: Shape 41"/>
            <p:cNvSpPr>
              <a:spLocks/>
            </p:cNvSpPr>
            <p:nvPr/>
          </p:nvSpPr>
          <p:spPr bwMode="auto">
            <a:xfrm>
              <a:off x="6243216" y="1848950"/>
              <a:ext cx="1100824" cy="489064"/>
            </a:xfrm>
            <a:custGeom>
              <a:avLst/>
              <a:gdLst>
                <a:gd name="T0" fmla="*/ 0 w 608"/>
                <a:gd name="T1" fmla="*/ 234 h 270"/>
                <a:gd name="T2" fmla="*/ 126 w 608"/>
                <a:gd name="T3" fmla="*/ 79 h 270"/>
                <a:gd name="T4" fmla="*/ 353 w 608"/>
                <a:gd name="T5" fmla="*/ 123 h 270"/>
                <a:gd name="T6" fmla="*/ 511 w 608"/>
                <a:gd name="T7" fmla="*/ 0 h 270"/>
                <a:gd name="T8" fmla="*/ 608 w 608"/>
                <a:gd name="T9" fmla="*/ 62 h 270"/>
                <a:gd name="T10" fmla="*/ 349 w 608"/>
                <a:gd name="T11" fmla="*/ 268 h 270"/>
                <a:gd name="T12" fmla="*/ 347 w 608"/>
                <a:gd name="T13" fmla="*/ 268 h 270"/>
                <a:gd name="T14" fmla="*/ 0 w 608"/>
                <a:gd name="T15" fmla="*/ 234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8" h="270">
                  <a:moveTo>
                    <a:pt x="0" y="234"/>
                  </a:moveTo>
                  <a:cubicBezTo>
                    <a:pt x="126" y="79"/>
                    <a:pt x="126" y="79"/>
                    <a:pt x="126" y="79"/>
                  </a:cubicBezTo>
                  <a:cubicBezTo>
                    <a:pt x="353" y="123"/>
                    <a:pt x="353" y="123"/>
                    <a:pt x="353" y="123"/>
                  </a:cubicBezTo>
                  <a:cubicBezTo>
                    <a:pt x="511" y="0"/>
                    <a:pt x="511" y="0"/>
                    <a:pt x="511" y="0"/>
                  </a:cubicBezTo>
                  <a:cubicBezTo>
                    <a:pt x="608" y="62"/>
                    <a:pt x="608" y="62"/>
                    <a:pt x="608" y="62"/>
                  </a:cubicBezTo>
                  <a:cubicBezTo>
                    <a:pt x="608" y="62"/>
                    <a:pt x="388" y="270"/>
                    <a:pt x="349" y="268"/>
                  </a:cubicBezTo>
                  <a:cubicBezTo>
                    <a:pt x="348" y="268"/>
                    <a:pt x="347" y="268"/>
                    <a:pt x="347" y="268"/>
                  </a:cubicBezTo>
                  <a:lnTo>
                    <a:pt x="0" y="23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0" name="Freeform: Shape 42"/>
            <p:cNvSpPr>
              <a:spLocks/>
            </p:cNvSpPr>
            <p:nvPr/>
          </p:nvSpPr>
          <p:spPr bwMode="auto">
            <a:xfrm>
              <a:off x="4525446" y="2972240"/>
              <a:ext cx="254036" cy="176270"/>
            </a:xfrm>
            <a:custGeom>
              <a:avLst/>
              <a:gdLst>
                <a:gd name="T0" fmla="*/ 120 w 140"/>
                <a:gd name="T1" fmla="*/ 23 h 98"/>
                <a:gd name="T2" fmla="*/ 78 w 140"/>
                <a:gd name="T3" fmla="*/ 56 h 98"/>
                <a:gd name="T4" fmla="*/ 73 w 140"/>
                <a:gd name="T5" fmla="*/ 53 h 98"/>
                <a:gd name="T6" fmla="*/ 50 w 140"/>
                <a:gd name="T7" fmla="*/ 12 h 98"/>
                <a:gd name="T8" fmla="*/ 39 w 140"/>
                <a:gd name="T9" fmla="*/ 2 h 98"/>
                <a:gd name="T10" fmla="*/ 33 w 140"/>
                <a:gd name="T11" fmla="*/ 22 h 98"/>
                <a:gd name="T12" fmla="*/ 33 w 140"/>
                <a:gd name="T13" fmla="*/ 22 h 98"/>
                <a:gd name="T14" fmla="*/ 34 w 140"/>
                <a:gd name="T15" fmla="*/ 25 h 98"/>
                <a:gd name="T16" fmla="*/ 35 w 140"/>
                <a:gd name="T17" fmla="*/ 26 h 98"/>
                <a:gd name="T18" fmla="*/ 42 w 140"/>
                <a:gd name="T19" fmla="*/ 42 h 98"/>
                <a:gd name="T20" fmla="*/ 16 w 140"/>
                <a:gd name="T21" fmla="*/ 23 h 98"/>
                <a:gd name="T22" fmla="*/ 6 w 140"/>
                <a:gd name="T23" fmla="*/ 33 h 98"/>
                <a:gd name="T24" fmla="*/ 45 w 140"/>
                <a:gd name="T25" fmla="*/ 75 h 98"/>
                <a:gd name="T26" fmla="*/ 131 w 140"/>
                <a:gd name="T27" fmla="*/ 69 h 98"/>
                <a:gd name="T28" fmla="*/ 120 w 140"/>
                <a:gd name="T29" fmla="*/ 2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98">
                  <a:moveTo>
                    <a:pt x="120" y="23"/>
                  </a:moveTo>
                  <a:cubicBezTo>
                    <a:pt x="120" y="23"/>
                    <a:pt x="89" y="59"/>
                    <a:pt x="78" y="56"/>
                  </a:cubicBezTo>
                  <a:cubicBezTo>
                    <a:pt x="76" y="56"/>
                    <a:pt x="75" y="55"/>
                    <a:pt x="73" y="53"/>
                  </a:cubicBezTo>
                  <a:cubicBezTo>
                    <a:pt x="73" y="53"/>
                    <a:pt x="52" y="16"/>
                    <a:pt x="50" y="12"/>
                  </a:cubicBezTo>
                  <a:cubicBezTo>
                    <a:pt x="47" y="6"/>
                    <a:pt x="43" y="0"/>
                    <a:pt x="39" y="2"/>
                  </a:cubicBezTo>
                  <a:cubicBezTo>
                    <a:pt x="39" y="2"/>
                    <a:pt x="25" y="4"/>
                    <a:pt x="33" y="22"/>
                  </a:cubicBezTo>
                  <a:cubicBezTo>
                    <a:pt x="33" y="22"/>
                    <a:pt x="33" y="22"/>
                    <a:pt x="33" y="22"/>
                  </a:cubicBezTo>
                  <a:cubicBezTo>
                    <a:pt x="34" y="23"/>
                    <a:pt x="34" y="24"/>
                    <a:pt x="34" y="25"/>
                  </a:cubicBezTo>
                  <a:cubicBezTo>
                    <a:pt x="35" y="25"/>
                    <a:pt x="35" y="26"/>
                    <a:pt x="35" y="26"/>
                  </a:cubicBezTo>
                  <a:cubicBezTo>
                    <a:pt x="38" y="33"/>
                    <a:pt x="40" y="38"/>
                    <a:pt x="42" y="42"/>
                  </a:cubicBezTo>
                  <a:cubicBezTo>
                    <a:pt x="39" y="40"/>
                    <a:pt x="22" y="22"/>
                    <a:pt x="16" y="23"/>
                  </a:cubicBezTo>
                  <a:cubicBezTo>
                    <a:pt x="16" y="23"/>
                    <a:pt x="0" y="24"/>
                    <a:pt x="6" y="33"/>
                  </a:cubicBezTo>
                  <a:cubicBezTo>
                    <a:pt x="11" y="42"/>
                    <a:pt x="45" y="75"/>
                    <a:pt x="45" y="75"/>
                  </a:cubicBezTo>
                  <a:cubicBezTo>
                    <a:pt x="45" y="75"/>
                    <a:pt x="121" y="98"/>
                    <a:pt x="131" y="69"/>
                  </a:cubicBezTo>
                  <a:cubicBezTo>
                    <a:pt x="140" y="40"/>
                    <a:pt x="120" y="23"/>
                    <a:pt x="120" y="23"/>
                  </a:cubicBezTo>
                  <a:close/>
                </a:path>
              </a:pathLst>
            </a:custGeom>
            <a:solidFill>
              <a:srgbClr val="F7BF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1" name="Freeform: Shape 43"/>
            <p:cNvSpPr>
              <a:spLocks/>
            </p:cNvSpPr>
            <p:nvPr/>
          </p:nvSpPr>
          <p:spPr bwMode="auto">
            <a:xfrm>
              <a:off x="4463233" y="2880648"/>
              <a:ext cx="520169" cy="338715"/>
            </a:xfrm>
            <a:custGeom>
              <a:avLst/>
              <a:gdLst>
                <a:gd name="T0" fmla="*/ 44 w 288"/>
                <a:gd name="T1" fmla="*/ 139 h 187"/>
                <a:gd name="T2" fmla="*/ 2 w 288"/>
                <a:gd name="T3" fmla="*/ 127 h 187"/>
                <a:gd name="T4" fmla="*/ 18 w 288"/>
                <a:gd name="T5" fmla="*/ 112 h 187"/>
                <a:gd name="T6" fmla="*/ 125 w 288"/>
                <a:gd name="T7" fmla="*/ 121 h 187"/>
                <a:gd name="T8" fmla="*/ 145 w 288"/>
                <a:gd name="T9" fmla="*/ 71 h 187"/>
                <a:gd name="T10" fmla="*/ 126 w 288"/>
                <a:gd name="T11" fmla="*/ 4 h 187"/>
                <a:gd name="T12" fmla="*/ 143 w 288"/>
                <a:gd name="T13" fmla="*/ 14 h 187"/>
                <a:gd name="T14" fmla="*/ 211 w 288"/>
                <a:gd name="T15" fmla="*/ 86 h 187"/>
                <a:gd name="T16" fmla="*/ 233 w 288"/>
                <a:gd name="T17" fmla="*/ 83 h 187"/>
                <a:gd name="T18" fmla="*/ 288 w 288"/>
                <a:gd name="T19" fmla="*/ 143 h 187"/>
                <a:gd name="T20" fmla="*/ 214 w 288"/>
                <a:gd name="T21" fmla="*/ 183 h 187"/>
                <a:gd name="T22" fmla="*/ 44 w 288"/>
                <a:gd name="T23" fmla="*/ 13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187">
                  <a:moveTo>
                    <a:pt x="44" y="139"/>
                  </a:moveTo>
                  <a:cubicBezTo>
                    <a:pt x="2" y="127"/>
                    <a:pt x="2" y="127"/>
                    <a:pt x="2" y="127"/>
                  </a:cubicBezTo>
                  <a:cubicBezTo>
                    <a:pt x="2" y="127"/>
                    <a:pt x="0" y="111"/>
                    <a:pt x="18" y="112"/>
                  </a:cubicBezTo>
                  <a:cubicBezTo>
                    <a:pt x="37" y="114"/>
                    <a:pt x="116" y="127"/>
                    <a:pt x="125" y="121"/>
                  </a:cubicBezTo>
                  <a:cubicBezTo>
                    <a:pt x="134" y="116"/>
                    <a:pt x="155" y="89"/>
                    <a:pt x="145" y="71"/>
                  </a:cubicBezTo>
                  <a:cubicBezTo>
                    <a:pt x="134" y="52"/>
                    <a:pt x="105" y="21"/>
                    <a:pt x="126" y="4"/>
                  </a:cubicBezTo>
                  <a:cubicBezTo>
                    <a:pt x="126" y="4"/>
                    <a:pt x="134" y="0"/>
                    <a:pt x="143" y="14"/>
                  </a:cubicBezTo>
                  <a:cubicBezTo>
                    <a:pt x="152" y="29"/>
                    <a:pt x="198" y="85"/>
                    <a:pt x="211" y="86"/>
                  </a:cubicBezTo>
                  <a:cubicBezTo>
                    <a:pt x="224" y="87"/>
                    <a:pt x="233" y="83"/>
                    <a:pt x="233" y="83"/>
                  </a:cubicBezTo>
                  <a:cubicBezTo>
                    <a:pt x="288" y="143"/>
                    <a:pt x="288" y="143"/>
                    <a:pt x="288" y="143"/>
                  </a:cubicBezTo>
                  <a:cubicBezTo>
                    <a:pt x="288" y="143"/>
                    <a:pt x="248" y="187"/>
                    <a:pt x="214" y="183"/>
                  </a:cubicBezTo>
                  <a:cubicBezTo>
                    <a:pt x="181" y="179"/>
                    <a:pt x="44" y="139"/>
                    <a:pt x="44" y="139"/>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2" name="Freeform: Shape 44"/>
            <p:cNvSpPr>
              <a:spLocks/>
            </p:cNvSpPr>
            <p:nvPr/>
          </p:nvSpPr>
          <p:spPr bwMode="auto">
            <a:xfrm>
              <a:off x="4881443" y="3018900"/>
              <a:ext cx="50115" cy="190095"/>
            </a:xfrm>
            <a:custGeom>
              <a:avLst/>
              <a:gdLst>
                <a:gd name="T0" fmla="*/ 24 w 29"/>
                <a:gd name="T1" fmla="*/ 0 h 110"/>
                <a:gd name="T2" fmla="*/ 0 w 29"/>
                <a:gd name="T3" fmla="*/ 7 h 110"/>
                <a:gd name="T4" fmla="*/ 0 w 29"/>
                <a:gd name="T5" fmla="*/ 110 h 110"/>
                <a:gd name="T6" fmla="*/ 29 w 29"/>
                <a:gd name="T7" fmla="*/ 101 h 110"/>
                <a:gd name="T8" fmla="*/ 24 w 29"/>
                <a:gd name="T9" fmla="*/ 0 h 110"/>
              </a:gdLst>
              <a:ahLst/>
              <a:cxnLst>
                <a:cxn ang="0">
                  <a:pos x="T0" y="T1"/>
                </a:cxn>
                <a:cxn ang="0">
                  <a:pos x="T2" y="T3"/>
                </a:cxn>
                <a:cxn ang="0">
                  <a:pos x="T4" y="T5"/>
                </a:cxn>
                <a:cxn ang="0">
                  <a:pos x="T6" y="T7"/>
                </a:cxn>
                <a:cxn ang="0">
                  <a:pos x="T8" y="T9"/>
                </a:cxn>
              </a:cxnLst>
              <a:rect l="0" t="0" r="r" b="b"/>
              <a:pathLst>
                <a:path w="29" h="110">
                  <a:moveTo>
                    <a:pt x="24" y="0"/>
                  </a:moveTo>
                  <a:lnTo>
                    <a:pt x="0" y="7"/>
                  </a:lnTo>
                  <a:lnTo>
                    <a:pt x="0" y="110"/>
                  </a:lnTo>
                  <a:lnTo>
                    <a:pt x="29" y="101"/>
                  </a:lnTo>
                  <a:lnTo>
                    <a:pt x="24" y="0"/>
                  </a:lnTo>
                  <a:close/>
                </a:path>
              </a:pathLst>
            </a:custGeom>
            <a:solidFill>
              <a:srgbClr val="FDF6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3" name="Freeform: Shape 45"/>
            <p:cNvSpPr>
              <a:spLocks/>
            </p:cNvSpPr>
            <p:nvPr/>
          </p:nvSpPr>
          <p:spPr bwMode="auto">
            <a:xfrm>
              <a:off x="4905637" y="2529837"/>
              <a:ext cx="1024786" cy="689528"/>
            </a:xfrm>
            <a:custGeom>
              <a:avLst/>
              <a:gdLst>
                <a:gd name="T0" fmla="*/ 566 w 566"/>
                <a:gd name="T1" fmla="*/ 14 h 381"/>
                <a:gd name="T2" fmla="*/ 393 w 566"/>
                <a:gd name="T3" fmla="*/ 0 h 381"/>
                <a:gd name="T4" fmla="*/ 270 w 566"/>
                <a:gd name="T5" fmla="*/ 158 h 381"/>
                <a:gd name="T6" fmla="*/ 1 w 566"/>
                <a:gd name="T7" fmla="*/ 267 h 381"/>
                <a:gd name="T8" fmla="*/ 0 w 566"/>
                <a:gd name="T9" fmla="*/ 381 h 381"/>
                <a:gd name="T10" fmla="*/ 314 w 566"/>
                <a:gd name="T11" fmla="*/ 275 h 381"/>
                <a:gd name="T12" fmla="*/ 315 w 566"/>
                <a:gd name="T13" fmla="*/ 273 h 381"/>
                <a:gd name="T14" fmla="*/ 566 w 566"/>
                <a:gd name="T15" fmla="*/ 14 h 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6" h="381">
                  <a:moveTo>
                    <a:pt x="566" y="14"/>
                  </a:moveTo>
                  <a:cubicBezTo>
                    <a:pt x="393" y="0"/>
                    <a:pt x="393" y="0"/>
                    <a:pt x="393" y="0"/>
                  </a:cubicBezTo>
                  <a:cubicBezTo>
                    <a:pt x="270" y="158"/>
                    <a:pt x="270" y="158"/>
                    <a:pt x="270" y="158"/>
                  </a:cubicBezTo>
                  <a:cubicBezTo>
                    <a:pt x="1" y="267"/>
                    <a:pt x="1" y="267"/>
                    <a:pt x="1" y="267"/>
                  </a:cubicBezTo>
                  <a:cubicBezTo>
                    <a:pt x="0" y="381"/>
                    <a:pt x="0" y="381"/>
                    <a:pt x="0" y="381"/>
                  </a:cubicBezTo>
                  <a:cubicBezTo>
                    <a:pt x="0" y="381"/>
                    <a:pt x="294" y="309"/>
                    <a:pt x="314" y="275"/>
                  </a:cubicBezTo>
                  <a:cubicBezTo>
                    <a:pt x="314" y="274"/>
                    <a:pt x="315" y="274"/>
                    <a:pt x="315" y="273"/>
                  </a:cubicBezTo>
                  <a:lnTo>
                    <a:pt x="566" y="1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4" name="Freeform: Shape 46"/>
            <p:cNvSpPr>
              <a:spLocks/>
            </p:cNvSpPr>
            <p:nvPr/>
          </p:nvSpPr>
          <p:spPr bwMode="auto">
            <a:xfrm>
              <a:off x="7266275" y="3018900"/>
              <a:ext cx="50115" cy="190095"/>
            </a:xfrm>
            <a:custGeom>
              <a:avLst/>
              <a:gdLst>
                <a:gd name="T0" fmla="*/ 5 w 29"/>
                <a:gd name="T1" fmla="*/ 0 h 110"/>
                <a:gd name="T2" fmla="*/ 29 w 29"/>
                <a:gd name="T3" fmla="*/ 7 h 110"/>
                <a:gd name="T4" fmla="*/ 29 w 29"/>
                <a:gd name="T5" fmla="*/ 110 h 110"/>
                <a:gd name="T6" fmla="*/ 0 w 29"/>
                <a:gd name="T7" fmla="*/ 101 h 110"/>
                <a:gd name="T8" fmla="*/ 5 w 29"/>
                <a:gd name="T9" fmla="*/ 0 h 110"/>
              </a:gdLst>
              <a:ahLst/>
              <a:cxnLst>
                <a:cxn ang="0">
                  <a:pos x="T0" y="T1"/>
                </a:cxn>
                <a:cxn ang="0">
                  <a:pos x="T2" y="T3"/>
                </a:cxn>
                <a:cxn ang="0">
                  <a:pos x="T4" y="T5"/>
                </a:cxn>
                <a:cxn ang="0">
                  <a:pos x="T6" y="T7"/>
                </a:cxn>
                <a:cxn ang="0">
                  <a:pos x="T8" y="T9"/>
                </a:cxn>
              </a:cxnLst>
              <a:rect l="0" t="0" r="r" b="b"/>
              <a:pathLst>
                <a:path w="29" h="110">
                  <a:moveTo>
                    <a:pt x="5" y="0"/>
                  </a:moveTo>
                  <a:lnTo>
                    <a:pt x="29" y="7"/>
                  </a:lnTo>
                  <a:lnTo>
                    <a:pt x="29" y="110"/>
                  </a:lnTo>
                  <a:lnTo>
                    <a:pt x="0" y="101"/>
                  </a:lnTo>
                  <a:lnTo>
                    <a:pt x="5" y="0"/>
                  </a:lnTo>
                  <a:close/>
                </a:path>
              </a:pathLst>
            </a:custGeom>
            <a:solidFill>
              <a:srgbClr val="FDF6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5" name="Freeform: Shape 47"/>
            <p:cNvSpPr>
              <a:spLocks/>
            </p:cNvSpPr>
            <p:nvPr/>
          </p:nvSpPr>
          <p:spPr bwMode="auto">
            <a:xfrm>
              <a:off x="6267410" y="2529837"/>
              <a:ext cx="1024786" cy="689528"/>
            </a:xfrm>
            <a:custGeom>
              <a:avLst/>
              <a:gdLst>
                <a:gd name="T0" fmla="*/ 0 w 566"/>
                <a:gd name="T1" fmla="*/ 14 h 381"/>
                <a:gd name="T2" fmla="*/ 173 w 566"/>
                <a:gd name="T3" fmla="*/ 0 h 381"/>
                <a:gd name="T4" fmla="*/ 296 w 566"/>
                <a:gd name="T5" fmla="*/ 158 h 381"/>
                <a:gd name="T6" fmla="*/ 565 w 566"/>
                <a:gd name="T7" fmla="*/ 267 h 381"/>
                <a:gd name="T8" fmla="*/ 566 w 566"/>
                <a:gd name="T9" fmla="*/ 381 h 381"/>
                <a:gd name="T10" fmla="*/ 252 w 566"/>
                <a:gd name="T11" fmla="*/ 275 h 381"/>
                <a:gd name="T12" fmla="*/ 251 w 566"/>
                <a:gd name="T13" fmla="*/ 273 h 381"/>
                <a:gd name="T14" fmla="*/ 0 w 566"/>
                <a:gd name="T15" fmla="*/ 14 h 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6" h="381">
                  <a:moveTo>
                    <a:pt x="0" y="14"/>
                  </a:moveTo>
                  <a:cubicBezTo>
                    <a:pt x="173" y="0"/>
                    <a:pt x="173" y="0"/>
                    <a:pt x="173" y="0"/>
                  </a:cubicBezTo>
                  <a:cubicBezTo>
                    <a:pt x="296" y="158"/>
                    <a:pt x="296" y="158"/>
                    <a:pt x="296" y="158"/>
                  </a:cubicBezTo>
                  <a:cubicBezTo>
                    <a:pt x="565" y="267"/>
                    <a:pt x="565" y="267"/>
                    <a:pt x="565" y="267"/>
                  </a:cubicBezTo>
                  <a:cubicBezTo>
                    <a:pt x="566" y="381"/>
                    <a:pt x="566" y="381"/>
                    <a:pt x="566" y="381"/>
                  </a:cubicBezTo>
                  <a:cubicBezTo>
                    <a:pt x="566" y="381"/>
                    <a:pt x="272" y="309"/>
                    <a:pt x="252" y="275"/>
                  </a:cubicBezTo>
                  <a:cubicBezTo>
                    <a:pt x="252" y="274"/>
                    <a:pt x="251" y="274"/>
                    <a:pt x="251" y="273"/>
                  </a:cubicBezTo>
                  <a:lnTo>
                    <a:pt x="0" y="1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6" name="Freeform: Shape 48"/>
            <p:cNvSpPr>
              <a:spLocks/>
            </p:cNvSpPr>
            <p:nvPr/>
          </p:nvSpPr>
          <p:spPr bwMode="auto">
            <a:xfrm>
              <a:off x="4606669" y="2398498"/>
              <a:ext cx="511529" cy="260950"/>
            </a:xfrm>
            <a:custGeom>
              <a:avLst/>
              <a:gdLst>
                <a:gd name="T0" fmla="*/ 110 w 282"/>
                <a:gd name="T1" fmla="*/ 1 h 144"/>
                <a:gd name="T2" fmla="*/ 178 w 282"/>
                <a:gd name="T3" fmla="*/ 21 h 144"/>
                <a:gd name="T4" fmla="*/ 239 w 282"/>
                <a:gd name="T5" fmla="*/ 46 h 144"/>
                <a:gd name="T6" fmla="*/ 256 w 282"/>
                <a:gd name="T7" fmla="*/ 68 h 144"/>
                <a:gd name="T8" fmla="*/ 282 w 282"/>
                <a:gd name="T9" fmla="*/ 88 h 144"/>
                <a:gd name="T10" fmla="*/ 223 w 282"/>
                <a:gd name="T11" fmla="*/ 144 h 144"/>
                <a:gd name="T12" fmla="*/ 196 w 282"/>
                <a:gd name="T13" fmla="*/ 129 h 144"/>
                <a:gd name="T14" fmla="*/ 82 w 282"/>
                <a:gd name="T15" fmla="*/ 102 h 144"/>
                <a:gd name="T16" fmla="*/ 1 w 282"/>
                <a:gd name="T17" fmla="*/ 10 h 144"/>
                <a:gd name="T18" fmla="*/ 3 w 282"/>
                <a:gd name="T19" fmla="*/ 1 h 144"/>
                <a:gd name="T20" fmla="*/ 33 w 282"/>
                <a:gd name="T21" fmla="*/ 16 h 144"/>
                <a:gd name="T22" fmla="*/ 79 w 282"/>
                <a:gd name="T23" fmla="*/ 62 h 144"/>
                <a:gd name="T24" fmla="*/ 35 w 282"/>
                <a:gd name="T25" fmla="*/ 10 h 144"/>
                <a:gd name="T26" fmla="*/ 35 w 282"/>
                <a:gd name="T27" fmla="*/ 1 h 144"/>
                <a:gd name="T28" fmla="*/ 66 w 282"/>
                <a:gd name="T29" fmla="*/ 15 h 144"/>
                <a:gd name="T30" fmla="*/ 146 w 282"/>
                <a:gd name="T31" fmla="*/ 67 h 144"/>
                <a:gd name="T32" fmla="*/ 161 w 282"/>
                <a:gd name="T33" fmla="*/ 45 h 144"/>
                <a:gd name="T34" fmla="*/ 127 w 282"/>
                <a:gd name="T35" fmla="*/ 36 h 144"/>
                <a:gd name="T36" fmla="*/ 110 w 282"/>
                <a:gd name="T37" fmla="*/ 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2" h="144">
                  <a:moveTo>
                    <a:pt x="110" y="1"/>
                  </a:moveTo>
                  <a:cubicBezTo>
                    <a:pt x="110" y="1"/>
                    <a:pt x="165" y="19"/>
                    <a:pt x="178" y="21"/>
                  </a:cubicBezTo>
                  <a:cubicBezTo>
                    <a:pt x="192" y="23"/>
                    <a:pt x="223" y="27"/>
                    <a:pt x="239" y="46"/>
                  </a:cubicBezTo>
                  <a:cubicBezTo>
                    <a:pt x="256" y="64"/>
                    <a:pt x="250" y="63"/>
                    <a:pt x="256" y="68"/>
                  </a:cubicBezTo>
                  <a:cubicBezTo>
                    <a:pt x="262" y="72"/>
                    <a:pt x="282" y="88"/>
                    <a:pt x="282" y="88"/>
                  </a:cubicBezTo>
                  <a:cubicBezTo>
                    <a:pt x="223" y="144"/>
                    <a:pt x="223" y="144"/>
                    <a:pt x="223" y="144"/>
                  </a:cubicBezTo>
                  <a:cubicBezTo>
                    <a:pt x="223" y="144"/>
                    <a:pt x="202" y="131"/>
                    <a:pt x="196" y="129"/>
                  </a:cubicBezTo>
                  <a:cubicBezTo>
                    <a:pt x="189" y="127"/>
                    <a:pt x="90" y="108"/>
                    <a:pt x="82" y="102"/>
                  </a:cubicBezTo>
                  <a:cubicBezTo>
                    <a:pt x="75" y="97"/>
                    <a:pt x="2" y="13"/>
                    <a:pt x="1" y="10"/>
                  </a:cubicBezTo>
                  <a:cubicBezTo>
                    <a:pt x="0" y="7"/>
                    <a:pt x="0" y="2"/>
                    <a:pt x="3" y="1"/>
                  </a:cubicBezTo>
                  <a:cubicBezTo>
                    <a:pt x="7" y="1"/>
                    <a:pt x="20" y="0"/>
                    <a:pt x="33" y="16"/>
                  </a:cubicBezTo>
                  <a:cubicBezTo>
                    <a:pt x="47" y="32"/>
                    <a:pt x="79" y="62"/>
                    <a:pt x="79" y="62"/>
                  </a:cubicBezTo>
                  <a:cubicBezTo>
                    <a:pt x="35" y="10"/>
                    <a:pt x="35" y="10"/>
                    <a:pt x="35" y="10"/>
                  </a:cubicBezTo>
                  <a:cubicBezTo>
                    <a:pt x="35" y="10"/>
                    <a:pt x="33" y="1"/>
                    <a:pt x="35" y="1"/>
                  </a:cubicBezTo>
                  <a:cubicBezTo>
                    <a:pt x="37" y="1"/>
                    <a:pt x="50" y="0"/>
                    <a:pt x="66" y="15"/>
                  </a:cubicBezTo>
                  <a:cubicBezTo>
                    <a:pt x="82" y="30"/>
                    <a:pt x="113" y="70"/>
                    <a:pt x="146" y="67"/>
                  </a:cubicBezTo>
                  <a:cubicBezTo>
                    <a:pt x="179" y="63"/>
                    <a:pt x="161" y="45"/>
                    <a:pt x="161" y="45"/>
                  </a:cubicBezTo>
                  <a:cubicBezTo>
                    <a:pt x="161" y="45"/>
                    <a:pt x="134" y="36"/>
                    <a:pt x="127" y="36"/>
                  </a:cubicBezTo>
                  <a:cubicBezTo>
                    <a:pt x="120" y="36"/>
                    <a:pt x="101" y="20"/>
                    <a:pt x="110" y="1"/>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7" name="Freeform: Shape 49"/>
            <p:cNvSpPr>
              <a:spLocks/>
            </p:cNvSpPr>
            <p:nvPr/>
          </p:nvSpPr>
          <p:spPr bwMode="auto">
            <a:xfrm>
              <a:off x="7079636" y="2398498"/>
              <a:ext cx="511529" cy="260950"/>
            </a:xfrm>
            <a:custGeom>
              <a:avLst/>
              <a:gdLst>
                <a:gd name="T0" fmla="*/ 172 w 282"/>
                <a:gd name="T1" fmla="*/ 1 h 144"/>
                <a:gd name="T2" fmla="*/ 104 w 282"/>
                <a:gd name="T3" fmla="*/ 21 h 144"/>
                <a:gd name="T4" fmla="*/ 43 w 282"/>
                <a:gd name="T5" fmla="*/ 46 h 144"/>
                <a:gd name="T6" fmla="*/ 26 w 282"/>
                <a:gd name="T7" fmla="*/ 68 h 144"/>
                <a:gd name="T8" fmla="*/ 0 w 282"/>
                <a:gd name="T9" fmla="*/ 88 h 144"/>
                <a:gd name="T10" fmla="*/ 59 w 282"/>
                <a:gd name="T11" fmla="*/ 144 h 144"/>
                <a:gd name="T12" fmla="*/ 86 w 282"/>
                <a:gd name="T13" fmla="*/ 129 h 144"/>
                <a:gd name="T14" fmla="*/ 200 w 282"/>
                <a:gd name="T15" fmla="*/ 102 h 144"/>
                <a:gd name="T16" fmla="*/ 281 w 282"/>
                <a:gd name="T17" fmla="*/ 10 h 144"/>
                <a:gd name="T18" fmla="*/ 279 w 282"/>
                <a:gd name="T19" fmla="*/ 1 h 144"/>
                <a:gd name="T20" fmla="*/ 249 w 282"/>
                <a:gd name="T21" fmla="*/ 16 h 144"/>
                <a:gd name="T22" fmla="*/ 203 w 282"/>
                <a:gd name="T23" fmla="*/ 62 h 144"/>
                <a:gd name="T24" fmla="*/ 247 w 282"/>
                <a:gd name="T25" fmla="*/ 10 h 144"/>
                <a:gd name="T26" fmla="*/ 247 w 282"/>
                <a:gd name="T27" fmla="*/ 1 h 144"/>
                <a:gd name="T28" fmla="*/ 216 w 282"/>
                <a:gd name="T29" fmla="*/ 15 h 144"/>
                <a:gd name="T30" fmla="*/ 136 w 282"/>
                <a:gd name="T31" fmla="*/ 67 h 144"/>
                <a:gd name="T32" fmla="*/ 121 w 282"/>
                <a:gd name="T33" fmla="*/ 45 h 144"/>
                <a:gd name="T34" fmla="*/ 155 w 282"/>
                <a:gd name="T35" fmla="*/ 36 h 144"/>
                <a:gd name="T36" fmla="*/ 172 w 282"/>
                <a:gd name="T37" fmla="*/ 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2" h="144">
                  <a:moveTo>
                    <a:pt x="172" y="1"/>
                  </a:moveTo>
                  <a:cubicBezTo>
                    <a:pt x="172" y="1"/>
                    <a:pt x="117" y="19"/>
                    <a:pt x="104" y="21"/>
                  </a:cubicBezTo>
                  <a:cubicBezTo>
                    <a:pt x="90" y="23"/>
                    <a:pt x="59" y="27"/>
                    <a:pt x="43" y="46"/>
                  </a:cubicBezTo>
                  <a:cubicBezTo>
                    <a:pt x="26" y="64"/>
                    <a:pt x="32" y="63"/>
                    <a:pt x="26" y="68"/>
                  </a:cubicBezTo>
                  <a:cubicBezTo>
                    <a:pt x="20" y="72"/>
                    <a:pt x="0" y="88"/>
                    <a:pt x="0" y="88"/>
                  </a:cubicBezTo>
                  <a:cubicBezTo>
                    <a:pt x="59" y="144"/>
                    <a:pt x="59" y="144"/>
                    <a:pt x="59" y="144"/>
                  </a:cubicBezTo>
                  <a:cubicBezTo>
                    <a:pt x="59" y="144"/>
                    <a:pt x="80" y="131"/>
                    <a:pt x="86" y="129"/>
                  </a:cubicBezTo>
                  <a:cubicBezTo>
                    <a:pt x="93" y="127"/>
                    <a:pt x="192" y="108"/>
                    <a:pt x="200" y="102"/>
                  </a:cubicBezTo>
                  <a:cubicBezTo>
                    <a:pt x="207" y="97"/>
                    <a:pt x="280" y="13"/>
                    <a:pt x="281" y="10"/>
                  </a:cubicBezTo>
                  <a:cubicBezTo>
                    <a:pt x="282" y="7"/>
                    <a:pt x="282" y="2"/>
                    <a:pt x="279" y="1"/>
                  </a:cubicBezTo>
                  <a:cubicBezTo>
                    <a:pt x="275" y="1"/>
                    <a:pt x="262" y="0"/>
                    <a:pt x="249" y="16"/>
                  </a:cubicBezTo>
                  <a:cubicBezTo>
                    <a:pt x="235" y="32"/>
                    <a:pt x="203" y="62"/>
                    <a:pt x="203" y="62"/>
                  </a:cubicBezTo>
                  <a:cubicBezTo>
                    <a:pt x="247" y="10"/>
                    <a:pt x="247" y="10"/>
                    <a:pt x="247" y="10"/>
                  </a:cubicBezTo>
                  <a:cubicBezTo>
                    <a:pt x="247" y="10"/>
                    <a:pt x="249" y="1"/>
                    <a:pt x="247" y="1"/>
                  </a:cubicBezTo>
                  <a:cubicBezTo>
                    <a:pt x="245" y="1"/>
                    <a:pt x="232" y="0"/>
                    <a:pt x="216" y="15"/>
                  </a:cubicBezTo>
                  <a:cubicBezTo>
                    <a:pt x="200" y="30"/>
                    <a:pt x="169" y="70"/>
                    <a:pt x="136" y="67"/>
                  </a:cubicBezTo>
                  <a:cubicBezTo>
                    <a:pt x="103" y="63"/>
                    <a:pt x="121" y="45"/>
                    <a:pt x="121" y="45"/>
                  </a:cubicBezTo>
                  <a:cubicBezTo>
                    <a:pt x="121" y="45"/>
                    <a:pt x="148" y="36"/>
                    <a:pt x="155" y="36"/>
                  </a:cubicBezTo>
                  <a:cubicBezTo>
                    <a:pt x="162" y="36"/>
                    <a:pt x="181" y="20"/>
                    <a:pt x="172" y="1"/>
                  </a:cubicBezTo>
                  <a:close/>
                </a:path>
              </a:pathLst>
            </a:custGeom>
            <a:solidFill>
              <a:srgbClr val="FDD8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8" name="Freeform: Shape 50"/>
            <p:cNvSpPr>
              <a:spLocks/>
            </p:cNvSpPr>
            <p:nvPr/>
          </p:nvSpPr>
          <p:spPr bwMode="auto">
            <a:xfrm>
              <a:off x="7007054" y="2503914"/>
              <a:ext cx="207377" cy="222931"/>
            </a:xfrm>
            <a:custGeom>
              <a:avLst/>
              <a:gdLst>
                <a:gd name="T0" fmla="*/ 0 w 120"/>
                <a:gd name="T1" fmla="*/ 28 h 129"/>
                <a:gd name="T2" fmla="*/ 50 w 120"/>
                <a:gd name="T3" fmla="*/ 0 h 129"/>
                <a:gd name="T4" fmla="*/ 120 w 120"/>
                <a:gd name="T5" fmla="*/ 102 h 129"/>
                <a:gd name="T6" fmla="*/ 74 w 120"/>
                <a:gd name="T7" fmla="*/ 129 h 129"/>
                <a:gd name="T8" fmla="*/ 0 w 120"/>
                <a:gd name="T9" fmla="*/ 28 h 129"/>
              </a:gdLst>
              <a:ahLst/>
              <a:cxnLst>
                <a:cxn ang="0">
                  <a:pos x="T0" y="T1"/>
                </a:cxn>
                <a:cxn ang="0">
                  <a:pos x="T2" y="T3"/>
                </a:cxn>
                <a:cxn ang="0">
                  <a:pos x="T4" y="T5"/>
                </a:cxn>
                <a:cxn ang="0">
                  <a:pos x="T6" y="T7"/>
                </a:cxn>
                <a:cxn ang="0">
                  <a:pos x="T8" y="T9"/>
                </a:cxn>
              </a:cxnLst>
              <a:rect l="0" t="0" r="r" b="b"/>
              <a:pathLst>
                <a:path w="120" h="129">
                  <a:moveTo>
                    <a:pt x="0" y="28"/>
                  </a:moveTo>
                  <a:lnTo>
                    <a:pt x="50" y="0"/>
                  </a:lnTo>
                  <a:lnTo>
                    <a:pt x="120" y="102"/>
                  </a:lnTo>
                  <a:lnTo>
                    <a:pt x="74" y="129"/>
                  </a:lnTo>
                  <a:lnTo>
                    <a:pt x="0" y="28"/>
                  </a:lnTo>
                  <a:close/>
                </a:path>
              </a:pathLst>
            </a:custGeom>
            <a:solidFill>
              <a:srgbClr val="FDF6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9" name="Freeform: Shape 51"/>
            <p:cNvSpPr>
              <a:spLocks/>
            </p:cNvSpPr>
            <p:nvPr/>
          </p:nvSpPr>
          <p:spPr bwMode="auto">
            <a:xfrm>
              <a:off x="4986860" y="2503914"/>
              <a:ext cx="207377" cy="222931"/>
            </a:xfrm>
            <a:custGeom>
              <a:avLst/>
              <a:gdLst>
                <a:gd name="T0" fmla="*/ 120 w 120"/>
                <a:gd name="T1" fmla="*/ 28 h 129"/>
                <a:gd name="T2" fmla="*/ 71 w 120"/>
                <a:gd name="T3" fmla="*/ 0 h 129"/>
                <a:gd name="T4" fmla="*/ 0 w 120"/>
                <a:gd name="T5" fmla="*/ 102 h 129"/>
                <a:gd name="T6" fmla="*/ 46 w 120"/>
                <a:gd name="T7" fmla="*/ 129 h 129"/>
                <a:gd name="T8" fmla="*/ 120 w 120"/>
                <a:gd name="T9" fmla="*/ 28 h 129"/>
              </a:gdLst>
              <a:ahLst/>
              <a:cxnLst>
                <a:cxn ang="0">
                  <a:pos x="T0" y="T1"/>
                </a:cxn>
                <a:cxn ang="0">
                  <a:pos x="T2" y="T3"/>
                </a:cxn>
                <a:cxn ang="0">
                  <a:pos x="T4" y="T5"/>
                </a:cxn>
                <a:cxn ang="0">
                  <a:pos x="T6" y="T7"/>
                </a:cxn>
                <a:cxn ang="0">
                  <a:pos x="T8" y="T9"/>
                </a:cxn>
              </a:cxnLst>
              <a:rect l="0" t="0" r="r" b="b"/>
              <a:pathLst>
                <a:path w="120" h="129">
                  <a:moveTo>
                    <a:pt x="120" y="28"/>
                  </a:moveTo>
                  <a:lnTo>
                    <a:pt x="71" y="0"/>
                  </a:lnTo>
                  <a:lnTo>
                    <a:pt x="0" y="102"/>
                  </a:lnTo>
                  <a:lnTo>
                    <a:pt x="46" y="129"/>
                  </a:lnTo>
                  <a:lnTo>
                    <a:pt x="120" y="28"/>
                  </a:lnTo>
                  <a:close/>
                </a:path>
              </a:pathLst>
            </a:custGeom>
            <a:solidFill>
              <a:srgbClr val="FDF6F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0" name="Freeform: Shape 52"/>
            <p:cNvSpPr>
              <a:spLocks/>
            </p:cNvSpPr>
            <p:nvPr/>
          </p:nvSpPr>
          <p:spPr bwMode="auto">
            <a:xfrm>
              <a:off x="5031791" y="1890425"/>
              <a:ext cx="2139436" cy="1328940"/>
            </a:xfrm>
            <a:custGeom>
              <a:avLst/>
              <a:gdLst>
                <a:gd name="T0" fmla="*/ 1105 w 1182"/>
                <a:gd name="T1" fmla="*/ 339 h 734"/>
                <a:gd name="T2" fmla="*/ 1010 w 1182"/>
                <a:gd name="T3" fmla="*/ 393 h 734"/>
                <a:gd name="T4" fmla="*/ 881 w 1182"/>
                <a:gd name="T5" fmla="*/ 89 h 734"/>
                <a:gd name="T6" fmla="*/ 675 w 1182"/>
                <a:gd name="T7" fmla="*/ 0 h 734"/>
                <a:gd name="T8" fmla="*/ 590 w 1182"/>
                <a:gd name="T9" fmla="*/ 339 h 734"/>
                <a:gd name="T10" fmla="*/ 505 w 1182"/>
                <a:gd name="T11" fmla="*/ 0 h 734"/>
                <a:gd name="T12" fmla="*/ 292 w 1182"/>
                <a:gd name="T13" fmla="*/ 93 h 734"/>
                <a:gd name="T14" fmla="*/ 172 w 1182"/>
                <a:gd name="T15" fmla="*/ 393 h 734"/>
                <a:gd name="T16" fmla="*/ 77 w 1182"/>
                <a:gd name="T17" fmla="*/ 339 h 734"/>
                <a:gd name="T18" fmla="*/ 0 w 1182"/>
                <a:gd name="T19" fmla="*/ 461 h 734"/>
                <a:gd name="T20" fmla="*/ 184 w 1182"/>
                <a:gd name="T21" fmla="*/ 559 h 734"/>
                <a:gd name="T22" fmla="*/ 217 w 1182"/>
                <a:gd name="T23" fmla="*/ 540 h 734"/>
                <a:gd name="T24" fmla="*/ 353 w 1182"/>
                <a:gd name="T25" fmla="*/ 375 h 734"/>
                <a:gd name="T26" fmla="*/ 353 w 1182"/>
                <a:gd name="T27" fmla="*/ 734 h 734"/>
                <a:gd name="T28" fmla="*/ 590 w 1182"/>
                <a:gd name="T29" fmla="*/ 734 h 734"/>
                <a:gd name="T30" fmla="*/ 829 w 1182"/>
                <a:gd name="T31" fmla="*/ 734 h 734"/>
                <a:gd name="T32" fmla="*/ 829 w 1182"/>
                <a:gd name="T33" fmla="*/ 375 h 734"/>
                <a:gd name="T34" fmla="*/ 965 w 1182"/>
                <a:gd name="T35" fmla="*/ 540 h 734"/>
                <a:gd name="T36" fmla="*/ 998 w 1182"/>
                <a:gd name="T37" fmla="*/ 559 h 734"/>
                <a:gd name="T38" fmla="*/ 1182 w 1182"/>
                <a:gd name="T39" fmla="*/ 461 h 734"/>
                <a:gd name="T40" fmla="*/ 1105 w 1182"/>
                <a:gd name="T41" fmla="*/ 339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2" h="734">
                  <a:moveTo>
                    <a:pt x="1105" y="339"/>
                  </a:moveTo>
                  <a:cubicBezTo>
                    <a:pt x="1010" y="393"/>
                    <a:pt x="1010" y="393"/>
                    <a:pt x="1010" y="393"/>
                  </a:cubicBezTo>
                  <a:cubicBezTo>
                    <a:pt x="881" y="89"/>
                    <a:pt x="881" y="89"/>
                    <a:pt x="881" y="89"/>
                  </a:cubicBezTo>
                  <a:cubicBezTo>
                    <a:pt x="675" y="0"/>
                    <a:pt x="675" y="0"/>
                    <a:pt x="675" y="0"/>
                  </a:cubicBezTo>
                  <a:cubicBezTo>
                    <a:pt x="590" y="339"/>
                    <a:pt x="590" y="339"/>
                    <a:pt x="590" y="339"/>
                  </a:cubicBezTo>
                  <a:cubicBezTo>
                    <a:pt x="505" y="0"/>
                    <a:pt x="505" y="0"/>
                    <a:pt x="505" y="0"/>
                  </a:cubicBezTo>
                  <a:cubicBezTo>
                    <a:pt x="292" y="93"/>
                    <a:pt x="292" y="93"/>
                    <a:pt x="292" y="93"/>
                  </a:cubicBezTo>
                  <a:cubicBezTo>
                    <a:pt x="172" y="393"/>
                    <a:pt x="172" y="393"/>
                    <a:pt x="172" y="393"/>
                  </a:cubicBezTo>
                  <a:cubicBezTo>
                    <a:pt x="77" y="339"/>
                    <a:pt x="77" y="339"/>
                    <a:pt x="77" y="339"/>
                  </a:cubicBezTo>
                  <a:cubicBezTo>
                    <a:pt x="0" y="461"/>
                    <a:pt x="0" y="461"/>
                    <a:pt x="0" y="461"/>
                  </a:cubicBezTo>
                  <a:cubicBezTo>
                    <a:pt x="0" y="461"/>
                    <a:pt x="176" y="559"/>
                    <a:pt x="184" y="559"/>
                  </a:cubicBezTo>
                  <a:cubicBezTo>
                    <a:pt x="192" y="559"/>
                    <a:pt x="192" y="563"/>
                    <a:pt x="217" y="540"/>
                  </a:cubicBezTo>
                  <a:cubicBezTo>
                    <a:pt x="242" y="516"/>
                    <a:pt x="353" y="375"/>
                    <a:pt x="353" y="375"/>
                  </a:cubicBezTo>
                  <a:cubicBezTo>
                    <a:pt x="353" y="734"/>
                    <a:pt x="353" y="734"/>
                    <a:pt x="353" y="734"/>
                  </a:cubicBezTo>
                  <a:cubicBezTo>
                    <a:pt x="590" y="734"/>
                    <a:pt x="590" y="734"/>
                    <a:pt x="590" y="734"/>
                  </a:cubicBezTo>
                  <a:cubicBezTo>
                    <a:pt x="829" y="734"/>
                    <a:pt x="829" y="734"/>
                    <a:pt x="829" y="734"/>
                  </a:cubicBezTo>
                  <a:cubicBezTo>
                    <a:pt x="829" y="375"/>
                    <a:pt x="829" y="375"/>
                    <a:pt x="829" y="375"/>
                  </a:cubicBezTo>
                  <a:cubicBezTo>
                    <a:pt x="829" y="375"/>
                    <a:pt x="940" y="516"/>
                    <a:pt x="965" y="540"/>
                  </a:cubicBezTo>
                  <a:cubicBezTo>
                    <a:pt x="990" y="563"/>
                    <a:pt x="990" y="559"/>
                    <a:pt x="998" y="559"/>
                  </a:cubicBezTo>
                  <a:cubicBezTo>
                    <a:pt x="1006" y="559"/>
                    <a:pt x="1182" y="461"/>
                    <a:pt x="1182" y="461"/>
                  </a:cubicBezTo>
                  <a:cubicBezTo>
                    <a:pt x="1105" y="339"/>
                    <a:pt x="1105" y="339"/>
                    <a:pt x="1105" y="339"/>
                  </a:cubicBezTo>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1" name="Freeform: Shape 53"/>
            <p:cNvSpPr>
              <a:spLocks/>
            </p:cNvSpPr>
            <p:nvPr/>
          </p:nvSpPr>
          <p:spPr bwMode="auto">
            <a:xfrm>
              <a:off x="5944249" y="1881784"/>
              <a:ext cx="155533" cy="622130"/>
            </a:xfrm>
            <a:custGeom>
              <a:avLst/>
              <a:gdLst>
                <a:gd name="T0" fmla="*/ 0 w 90"/>
                <a:gd name="T1" fmla="*/ 0 h 360"/>
                <a:gd name="T2" fmla="*/ 87 w 90"/>
                <a:gd name="T3" fmla="*/ 56 h 360"/>
                <a:gd name="T4" fmla="*/ 90 w 90"/>
                <a:gd name="T5" fmla="*/ 360 h 360"/>
                <a:gd name="T6" fmla="*/ 0 w 90"/>
                <a:gd name="T7" fmla="*/ 5 h 360"/>
                <a:gd name="T8" fmla="*/ 0 w 90"/>
                <a:gd name="T9" fmla="*/ 0 h 360"/>
              </a:gdLst>
              <a:ahLst/>
              <a:cxnLst>
                <a:cxn ang="0">
                  <a:pos x="T0" y="T1"/>
                </a:cxn>
                <a:cxn ang="0">
                  <a:pos x="T2" y="T3"/>
                </a:cxn>
                <a:cxn ang="0">
                  <a:pos x="T4" y="T5"/>
                </a:cxn>
                <a:cxn ang="0">
                  <a:pos x="T6" y="T7"/>
                </a:cxn>
                <a:cxn ang="0">
                  <a:pos x="T8" y="T9"/>
                </a:cxn>
              </a:cxnLst>
              <a:rect l="0" t="0" r="r" b="b"/>
              <a:pathLst>
                <a:path w="90" h="360">
                  <a:moveTo>
                    <a:pt x="0" y="0"/>
                  </a:moveTo>
                  <a:lnTo>
                    <a:pt x="87" y="56"/>
                  </a:lnTo>
                  <a:lnTo>
                    <a:pt x="90" y="360"/>
                  </a:lnTo>
                  <a:lnTo>
                    <a:pt x="0" y="5"/>
                  </a:lnTo>
                  <a:lnTo>
                    <a:pt x="0" y="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2" name="Freeform: Shape 54"/>
            <p:cNvSpPr>
              <a:spLocks/>
            </p:cNvSpPr>
            <p:nvPr/>
          </p:nvSpPr>
          <p:spPr bwMode="auto">
            <a:xfrm>
              <a:off x="5944249" y="1881784"/>
              <a:ext cx="155533" cy="622130"/>
            </a:xfrm>
            <a:custGeom>
              <a:avLst/>
              <a:gdLst>
                <a:gd name="T0" fmla="*/ 0 w 90"/>
                <a:gd name="T1" fmla="*/ 0 h 360"/>
                <a:gd name="T2" fmla="*/ 87 w 90"/>
                <a:gd name="T3" fmla="*/ 56 h 360"/>
                <a:gd name="T4" fmla="*/ 90 w 90"/>
                <a:gd name="T5" fmla="*/ 360 h 360"/>
                <a:gd name="T6" fmla="*/ 0 w 90"/>
                <a:gd name="T7" fmla="*/ 5 h 360"/>
                <a:gd name="T8" fmla="*/ 0 w 90"/>
                <a:gd name="T9" fmla="*/ 0 h 360"/>
              </a:gdLst>
              <a:ahLst/>
              <a:cxnLst>
                <a:cxn ang="0">
                  <a:pos x="T0" y="T1"/>
                </a:cxn>
                <a:cxn ang="0">
                  <a:pos x="T2" y="T3"/>
                </a:cxn>
                <a:cxn ang="0">
                  <a:pos x="T4" y="T5"/>
                </a:cxn>
                <a:cxn ang="0">
                  <a:pos x="T6" y="T7"/>
                </a:cxn>
                <a:cxn ang="0">
                  <a:pos x="T8" y="T9"/>
                </a:cxn>
              </a:cxnLst>
              <a:rect l="0" t="0" r="r" b="b"/>
              <a:pathLst>
                <a:path w="90" h="360">
                  <a:moveTo>
                    <a:pt x="0" y="0"/>
                  </a:moveTo>
                  <a:lnTo>
                    <a:pt x="87" y="56"/>
                  </a:lnTo>
                  <a:lnTo>
                    <a:pt x="90" y="360"/>
                  </a:lnTo>
                  <a:lnTo>
                    <a:pt x="0"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3" name="Freeform: Shape 55"/>
            <p:cNvSpPr>
              <a:spLocks/>
            </p:cNvSpPr>
            <p:nvPr/>
          </p:nvSpPr>
          <p:spPr bwMode="auto">
            <a:xfrm>
              <a:off x="6091140" y="1885240"/>
              <a:ext cx="162445" cy="618674"/>
            </a:xfrm>
            <a:custGeom>
              <a:avLst/>
              <a:gdLst>
                <a:gd name="T0" fmla="*/ 94 w 94"/>
                <a:gd name="T1" fmla="*/ 0 h 358"/>
                <a:gd name="T2" fmla="*/ 0 w 94"/>
                <a:gd name="T3" fmla="*/ 53 h 358"/>
                <a:gd name="T4" fmla="*/ 5 w 94"/>
                <a:gd name="T5" fmla="*/ 358 h 358"/>
                <a:gd name="T6" fmla="*/ 94 w 94"/>
                <a:gd name="T7" fmla="*/ 3 h 358"/>
                <a:gd name="T8" fmla="*/ 94 w 94"/>
                <a:gd name="T9" fmla="*/ 0 h 358"/>
              </a:gdLst>
              <a:ahLst/>
              <a:cxnLst>
                <a:cxn ang="0">
                  <a:pos x="T0" y="T1"/>
                </a:cxn>
                <a:cxn ang="0">
                  <a:pos x="T2" y="T3"/>
                </a:cxn>
                <a:cxn ang="0">
                  <a:pos x="T4" y="T5"/>
                </a:cxn>
                <a:cxn ang="0">
                  <a:pos x="T6" y="T7"/>
                </a:cxn>
                <a:cxn ang="0">
                  <a:pos x="T8" y="T9"/>
                </a:cxn>
              </a:cxnLst>
              <a:rect l="0" t="0" r="r" b="b"/>
              <a:pathLst>
                <a:path w="94" h="358">
                  <a:moveTo>
                    <a:pt x="94" y="0"/>
                  </a:moveTo>
                  <a:lnTo>
                    <a:pt x="0" y="53"/>
                  </a:lnTo>
                  <a:lnTo>
                    <a:pt x="5" y="358"/>
                  </a:lnTo>
                  <a:lnTo>
                    <a:pt x="94" y="3"/>
                  </a:lnTo>
                  <a:lnTo>
                    <a:pt x="94" y="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4" name="Freeform: Shape 56"/>
            <p:cNvSpPr>
              <a:spLocks/>
            </p:cNvSpPr>
            <p:nvPr/>
          </p:nvSpPr>
          <p:spPr bwMode="auto">
            <a:xfrm>
              <a:off x="6091140" y="1885240"/>
              <a:ext cx="162445" cy="618674"/>
            </a:xfrm>
            <a:custGeom>
              <a:avLst/>
              <a:gdLst>
                <a:gd name="T0" fmla="*/ 94 w 94"/>
                <a:gd name="T1" fmla="*/ 0 h 358"/>
                <a:gd name="T2" fmla="*/ 0 w 94"/>
                <a:gd name="T3" fmla="*/ 53 h 358"/>
                <a:gd name="T4" fmla="*/ 5 w 94"/>
                <a:gd name="T5" fmla="*/ 358 h 358"/>
                <a:gd name="T6" fmla="*/ 94 w 94"/>
                <a:gd name="T7" fmla="*/ 3 h 358"/>
                <a:gd name="T8" fmla="*/ 94 w 94"/>
                <a:gd name="T9" fmla="*/ 0 h 358"/>
              </a:gdLst>
              <a:ahLst/>
              <a:cxnLst>
                <a:cxn ang="0">
                  <a:pos x="T0" y="T1"/>
                </a:cxn>
                <a:cxn ang="0">
                  <a:pos x="T2" y="T3"/>
                </a:cxn>
                <a:cxn ang="0">
                  <a:pos x="T4" y="T5"/>
                </a:cxn>
                <a:cxn ang="0">
                  <a:pos x="T6" y="T7"/>
                </a:cxn>
                <a:cxn ang="0">
                  <a:pos x="T8" y="T9"/>
                </a:cxn>
              </a:cxnLst>
              <a:rect l="0" t="0" r="r" b="b"/>
              <a:pathLst>
                <a:path w="94" h="358">
                  <a:moveTo>
                    <a:pt x="94" y="0"/>
                  </a:moveTo>
                  <a:lnTo>
                    <a:pt x="0" y="53"/>
                  </a:lnTo>
                  <a:lnTo>
                    <a:pt x="5" y="358"/>
                  </a:lnTo>
                  <a:lnTo>
                    <a:pt x="94" y="3"/>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5" name="Freeform: Shape 57"/>
            <p:cNvSpPr>
              <a:spLocks/>
            </p:cNvSpPr>
            <p:nvPr/>
          </p:nvSpPr>
          <p:spPr bwMode="auto">
            <a:xfrm>
              <a:off x="5980539" y="1976832"/>
              <a:ext cx="119241" cy="527083"/>
            </a:xfrm>
            <a:custGeom>
              <a:avLst/>
              <a:gdLst>
                <a:gd name="T0" fmla="*/ 64 w 69"/>
                <a:gd name="T1" fmla="*/ 0 h 305"/>
                <a:gd name="T2" fmla="*/ 0 w 69"/>
                <a:gd name="T3" fmla="*/ 33 h 305"/>
                <a:gd name="T4" fmla="*/ 69 w 69"/>
                <a:gd name="T5" fmla="*/ 305 h 305"/>
                <a:gd name="T6" fmla="*/ 64 w 69"/>
                <a:gd name="T7" fmla="*/ 0 h 305"/>
              </a:gdLst>
              <a:ahLst/>
              <a:cxnLst>
                <a:cxn ang="0">
                  <a:pos x="T0" y="T1"/>
                </a:cxn>
                <a:cxn ang="0">
                  <a:pos x="T2" y="T3"/>
                </a:cxn>
                <a:cxn ang="0">
                  <a:pos x="T4" y="T5"/>
                </a:cxn>
                <a:cxn ang="0">
                  <a:pos x="T6" y="T7"/>
                </a:cxn>
              </a:cxnLst>
              <a:rect l="0" t="0" r="r" b="b"/>
              <a:pathLst>
                <a:path w="69" h="305">
                  <a:moveTo>
                    <a:pt x="64" y="0"/>
                  </a:moveTo>
                  <a:lnTo>
                    <a:pt x="0" y="33"/>
                  </a:lnTo>
                  <a:lnTo>
                    <a:pt x="69" y="305"/>
                  </a:lnTo>
                  <a:lnTo>
                    <a:pt x="64"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6" name="Freeform: Shape 58"/>
            <p:cNvSpPr>
              <a:spLocks/>
            </p:cNvSpPr>
            <p:nvPr/>
          </p:nvSpPr>
          <p:spPr bwMode="auto">
            <a:xfrm>
              <a:off x="5980539" y="1976832"/>
              <a:ext cx="119241" cy="527083"/>
            </a:xfrm>
            <a:custGeom>
              <a:avLst/>
              <a:gdLst>
                <a:gd name="T0" fmla="*/ 64 w 69"/>
                <a:gd name="T1" fmla="*/ 0 h 305"/>
                <a:gd name="T2" fmla="*/ 0 w 69"/>
                <a:gd name="T3" fmla="*/ 33 h 305"/>
                <a:gd name="T4" fmla="*/ 69 w 69"/>
                <a:gd name="T5" fmla="*/ 305 h 305"/>
                <a:gd name="T6" fmla="*/ 64 w 69"/>
                <a:gd name="T7" fmla="*/ 0 h 305"/>
              </a:gdLst>
              <a:ahLst/>
              <a:cxnLst>
                <a:cxn ang="0">
                  <a:pos x="T0" y="T1"/>
                </a:cxn>
                <a:cxn ang="0">
                  <a:pos x="T2" y="T3"/>
                </a:cxn>
                <a:cxn ang="0">
                  <a:pos x="T4" y="T5"/>
                </a:cxn>
                <a:cxn ang="0">
                  <a:pos x="T6" y="T7"/>
                </a:cxn>
              </a:cxnLst>
              <a:rect l="0" t="0" r="r" b="b"/>
              <a:pathLst>
                <a:path w="69" h="305">
                  <a:moveTo>
                    <a:pt x="64" y="0"/>
                  </a:moveTo>
                  <a:lnTo>
                    <a:pt x="0" y="33"/>
                  </a:lnTo>
                  <a:lnTo>
                    <a:pt x="69" y="305"/>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7" name="Freeform: Shape 59"/>
            <p:cNvSpPr>
              <a:spLocks/>
            </p:cNvSpPr>
            <p:nvPr/>
          </p:nvSpPr>
          <p:spPr bwMode="auto">
            <a:xfrm>
              <a:off x="6091140" y="1976832"/>
              <a:ext cx="127882" cy="527083"/>
            </a:xfrm>
            <a:custGeom>
              <a:avLst/>
              <a:gdLst>
                <a:gd name="T0" fmla="*/ 0 w 74"/>
                <a:gd name="T1" fmla="*/ 0 h 305"/>
                <a:gd name="T2" fmla="*/ 0 w 74"/>
                <a:gd name="T3" fmla="*/ 0 h 305"/>
                <a:gd name="T4" fmla="*/ 5 w 74"/>
                <a:gd name="T5" fmla="*/ 305 h 305"/>
                <a:gd name="T6" fmla="*/ 74 w 74"/>
                <a:gd name="T7" fmla="*/ 28 h 305"/>
                <a:gd name="T8" fmla="*/ 0 w 74"/>
                <a:gd name="T9" fmla="*/ 0 h 305"/>
              </a:gdLst>
              <a:ahLst/>
              <a:cxnLst>
                <a:cxn ang="0">
                  <a:pos x="T0" y="T1"/>
                </a:cxn>
                <a:cxn ang="0">
                  <a:pos x="T2" y="T3"/>
                </a:cxn>
                <a:cxn ang="0">
                  <a:pos x="T4" y="T5"/>
                </a:cxn>
                <a:cxn ang="0">
                  <a:pos x="T6" y="T7"/>
                </a:cxn>
                <a:cxn ang="0">
                  <a:pos x="T8" y="T9"/>
                </a:cxn>
              </a:cxnLst>
              <a:rect l="0" t="0" r="r" b="b"/>
              <a:pathLst>
                <a:path w="74" h="305">
                  <a:moveTo>
                    <a:pt x="0" y="0"/>
                  </a:moveTo>
                  <a:lnTo>
                    <a:pt x="0" y="0"/>
                  </a:lnTo>
                  <a:lnTo>
                    <a:pt x="5" y="305"/>
                  </a:lnTo>
                  <a:lnTo>
                    <a:pt x="74" y="28"/>
                  </a:lnTo>
                  <a:lnTo>
                    <a:pt x="0"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8" name="Freeform: Shape 60"/>
            <p:cNvSpPr>
              <a:spLocks/>
            </p:cNvSpPr>
            <p:nvPr/>
          </p:nvSpPr>
          <p:spPr bwMode="auto">
            <a:xfrm>
              <a:off x="6091140" y="1976832"/>
              <a:ext cx="127882" cy="527083"/>
            </a:xfrm>
            <a:custGeom>
              <a:avLst/>
              <a:gdLst>
                <a:gd name="T0" fmla="*/ 0 w 74"/>
                <a:gd name="T1" fmla="*/ 0 h 305"/>
                <a:gd name="T2" fmla="*/ 0 w 74"/>
                <a:gd name="T3" fmla="*/ 0 h 305"/>
                <a:gd name="T4" fmla="*/ 5 w 74"/>
                <a:gd name="T5" fmla="*/ 305 h 305"/>
                <a:gd name="T6" fmla="*/ 74 w 74"/>
                <a:gd name="T7" fmla="*/ 28 h 305"/>
                <a:gd name="T8" fmla="*/ 0 w 74"/>
                <a:gd name="T9" fmla="*/ 0 h 305"/>
              </a:gdLst>
              <a:ahLst/>
              <a:cxnLst>
                <a:cxn ang="0">
                  <a:pos x="T0" y="T1"/>
                </a:cxn>
                <a:cxn ang="0">
                  <a:pos x="T2" y="T3"/>
                </a:cxn>
                <a:cxn ang="0">
                  <a:pos x="T4" y="T5"/>
                </a:cxn>
                <a:cxn ang="0">
                  <a:pos x="T6" y="T7"/>
                </a:cxn>
                <a:cxn ang="0">
                  <a:pos x="T8" y="T9"/>
                </a:cxn>
              </a:cxnLst>
              <a:rect l="0" t="0" r="r" b="b"/>
              <a:pathLst>
                <a:path w="74" h="305">
                  <a:moveTo>
                    <a:pt x="0" y="0"/>
                  </a:moveTo>
                  <a:lnTo>
                    <a:pt x="0" y="0"/>
                  </a:lnTo>
                  <a:lnTo>
                    <a:pt x="5" y="305"/>
                  </a:lnTo>
                  <a:lnTo>
                    <a:pt x="74" y="2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9" name="Freeform: Shape 61"/>
            <p:cNvSpPr>
              <a:spLocks/>
            </p:cNvSpPr>
            <p:nvPr/>
          </p:nvSpPr>
          <p:spPr bwMode="auto">
            <a:xfrm>
              <a:off x="6035840" y="1976832"/>
              <a:ext cx="63941" cy="527083"/>
            </a:xfrm>
            <a:custGeom>
              <a:avLst/>
              <a:gdLst>
                <a:gd name="T0" fmla="*/ 37 w 37"/>
                <a:gd name="T1" fmla="*/ 305 h 305"/>
                <a:gd name="T2" fmla="*/ 32 w 37"/>
                <a:gd name="T3" fmla="*/ 60 h 305"/>
                <a:gd name="T4" fmla="*/ 32 w 37"/>
                <a:gd name="T5" fmla="*/ 0 h 305"/>
                <a:gd name="T6" fmla="*/ 0 w 37"/>
                <a:gd name="T7" fmla="*/ 16 h 305"/>
                <a:gd name="T8" fmla="*/ 20 w 37"/>
                <a:gd name="T9" fmla="*/ 43 h 305"/>
                <a:gd name="T10" fmla="*/ 5 w 37"/>
                <a:gd name="T11" fmla="*/ 185 h 305"/>
                <a:gd name="T12" fmla="*/ 37 w 37"/>
                <a:gd name="T13" fmla="*/ 305 h 305"/>
              </a:gdLst>
              <a:ahLst/>
              <a:cxnLst>
                <a:cxn ang="0">
                  <a:pos x="T0" y="T1"/>
                </a:cxn>
                <a:cxn ang="0">
                  <a:pos x="T2" y="T3"/>
                </a:cxn>
                <a:cxn ang="0">
                  <a:pos x="T4" y="T5"/>
                </a:cxn>
                <a:cxn ang="0">
                  <a:pos x="T6" y="T7"/>
                </a:cxn>
                <a:cxn ang="0">
                  <a:pos x="T8" y="T9"/>
                </a:cxn>
                <a:cxn ang="0">
                  <a:pos x="T10" y="T11"/>
                </a:cxn>
                <a:cxn ang="0">
                  <a:pos x="T12" y="T13"/>
                </a:cxn>
              </a:cxnLst>
              <a:rect l="0" t="0" r="r" b="b"/>
              <a:pathLst>
                <a:path w="37" h="305">
                  <a:moveTo>
                    <a:pt x="37" y="305"/>
                  </a:moveTo>
                  <a:lnTo>
                    <a:pt x="32" y="60"/>
                  </a:lnTo>
                  <a:lnTo>
                    <a:pt x="32" y="0"/>
                  </a:lnTo>
                  <a:lnTo>
                    <a:pt x="0" y="16"/>
                  </a:lnTo>
                  <a:lnTo>
                    <a:pt x="20" y="43"/>
                  </a:lnTo>
                  <a:lnTo>
                    <a:pt x="5" y="185"/>
                  </a:lnTo>
                  <a:lnTo>
                    <a:pt x="37" y="30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0" name="Freeform: Shape 62"/>
            <p:cNvSpPr>
              <a:spLocks/>
            </p:cNvSpPr>
            <p:nvPr/>
          </p:nvSpPr>
          <p:spPr bwMode="auto">
            <a:xfrm>
              <a:off x="6091140" y="1976832"/>
              <a:ext cx="60484" cy="527083"/>
            </a:xfrm>
            <a:custGeom>
              <a:avLst/>
              <a:gdLst>
                <a:gd name="T0" fmla="*/ 5 w 35"/>
                <a:gd name="T1" fmla="*/ 305 h 305"/>
                <a:gd name="T2" fmla="*/ 0 w 35"/>
                <a:gd name="T3" fmla="*/ 60 h 305"/>
                <a:gd name="T4" fmla="*/ 0 w 35"/>
                <a:gd name="T5" fmla="*/ 0 h 305"/>
                <a:gd name="T6" fmla="*/ 32 w 35"/>
                <a:gd name="T7" fmla="*/ 16 h 305"/>
                <a:gd name="T8" fmla="*/ 12 w 35"/>
                <a:gd name="T9" fmla="*/ 43 h 305"/>
                <a:gd name="T10" fmla="*/ 35 w 35"/>
                <a:gd name="T11" fmla="*/ 190 h 305"/>
                <a:gd name="T12" fmla="*/ 5 w 35"/>
                <a:gd name="T13" fmla="*/ 305 h 305"/>
              </a:gdLst>
              <a:ahLst/>
              <a:cxnLst>
                <a:cxn ang="0">
                  <a:pos x="T0" y="T1"/>
                </a:cxn>
                <a:cxn ang="0">
                  <a:pos x="T2" y="T3"/>
                </a:cxn>
                <a:cxn ang="0">
                  <a:pos x="T4" y="T5"/>
                </a:cxn>
                <a:cxn ang="0">
                  <a:pos x="T6" y="T7"/>
                </a:cxn>
                <a:cxn ang="0">
                  <a:pos x="T8" y="T9"/>
                </a:cxn>
                <a:cxn ang="0">
                  <a:pos x="T10" y="T11"/>
                </a:cxn>
                <a:cxn ang="0">
                  <a:pos x="T12" y="T13"/>
                </a:cxn>
              </a:cxnLst>
              <a:rect l="0" t="0" r="r" b="b"/>
              <a:pathLst>
                <a:path w="35" h="305">
                  <a:moveTo>
                    <a:pt x="5" y="305"/>
                  </a:moveTo>
                  <a:lnTo>
                    <a:pt x="0" y="60"/>
                  </a:lnTo>
                  <a:lnTo>
                    <a:pt x="0" y="0"/>
                  </a:lnTo>
                  <a:lnTo>
                    <a:pt x="32" y="16"/>
                  </a:lnTo>
                  <a:lnTo>
                    <a:pt x="12" y="43"/>
                  </a:lnTo>
                  <a:lnTo>
                    <a:pt x="35" y="190"/>
                  </a:lnTo>
                  <a:lnTo>
                    <a:pt x="5" y="305"/>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1" name="Freeform: Shape 63"/>
            <p:cNvSpPr>
              <a:spLocks/>
            </p:cNvSpPr>
            <p:nvPr/>
          </p:nvSpPr>
          <p:spPr bwMode="auto">
            <a:xfrm>
              <a:off x="6044481" y="1976832"/>
              <a:ext cx="55300" cy="527083"/>
            </a:xfrm>
            <a:custGeom>
              <a:avLst/>
              <a:gdLst>
                <a:gd name="T0" fmla="*/ 32 w 32"/>
                <a:gd name="T1" fmla="*/ 301 h 305"/>
                <a:gd name="T2" fmla="*/ 32 w 32"/>
                <a:gd name="T3" fmla="*/ 305 h 305"/>
                <a:gd name="T4" fmla="*/ 0 w 32"/>
                <a:gd name="T5" fmla="*/ 185 h 305"/>
                <a:gd name="T6" fmla="*/ 27 w 32"/>
                <a:gd name="T7" fmla="*/ 0 h 305"/>
                <a:gd name="T8" fmla="*/ 32 w 32"/>
                <a:gd name="T9" fmla="*/ 301 h 305"/>
              </a:gdLst>
              <a:ahLst/>
              <a:cxnLst>
                <a:cxn ang="0">
                  <a:pos x="T0" y="T1"/>
                </a:cxn>
                <a:cxn ang="0">
                  <a:pos x="T2" y="T3"/>
                </a:cxn>
                <a:cxn ang="0">
                  <a:pos x="T4" y="T5"/>
                </a:cxn>
                <a:cxn ang="0">
                  <a:pos x="T6" y="T7"/>
                </a:cxn>
                <a:cxn ang="0">
                  <a:pos x="T8" y="T9"/>
                </a:cxn>
              </a:cxnLst>
              <a:rect l="0" t="0" r="r" b="b"/>
              <a:pathLst>
                <a:path w="32" h="305">
                  <a:moveTo>
                    <a:pt x="32" y="301"/>
                  </a:moveTo>
                  <a:lnTo>
                    <a:pt x="32" y="305"/>
                  </a:lnTo>
                  <a:lnTo>
                    <a:pt x="0" y="185"/>
                  </a:lnTo>
                  <a:lnTo>
                    <a:pt x="27" y="0"/>
                  </a:lnTo>
                  <a:lnTo>
                    <a:pt x="32" y="301"/>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2" name="Freeform: Shape 64"/>
            <p:cNvSpPr>
              <a:spLocks/>
            </p:cNvSpPr>
            <p:nvPr/>
          </p:nvSpPr>
          <p:spPr bwMode="auto">
            <a:xfrm>
              <a:off x="5792173" y="1881784"/>
              <a:ext cx="307609" cy="622130"/>
            </a:xfrm>
            <a:custGeom>
              <a:avLst/>
              <a:gdLst>
                <a:gd name="T0" fmla="*/ 88 w 178"/>
                <a:gd name="T1" fmla="*/ 0 h 360"/>
                <a:gd name="T2" fmla="*/ 0 w 178"/>
                <a:gd name="T3" fmla="*/ 40 h 360"/>
                <a:gd name="T4" fmla="*/ 54 w 178"/>
                <a:gd name="T5" fmla="*/ 96 h 360"/>
                <a:gd name="T6" fmla="*/ 29 w 178"/>
                <a:gd name="T7" fmla="*/ 143 h 360"/>
                <a:gd name="T8" fmla="*/ 178 w 178"/>
                <a:gd name="T9" fmla="*/ 360 h 360"/>
                <a:gd name="T10" fmla="*/ 88 w 178"/>
                <a:gd name="T11" fmla="*/ 0 h 360"/>
              </a:gdLst>
              <a:ahLst/>
              <a:cxnLst>
                <a:cxn ang="0">
                  <a:pos x="T0" y="T1"/>
                </a:cxn>
                <a:cxn ang="0">
                  <a:pos x="T2" y="T3"/>
                </a:cxn>
                <a:cxn ang="0">
                  <a:pos x="T4" y="T5"/>
                </a:cxn>
                <a:cxn ang="0">
                  <a:pos x="T6" y="T7"/>
                </a:cxn>
                <a:cxn ang="0">
                  <a:pos x="T8" y="T9"/>
                </a:cxn>
                <a:cxn ang="0">
                  <a:pos x="T10" y="T11"/>
                </a:cxn>
              </a:cxnLst>
              <a:rect l="0" t="0" r="r" b="b"/>
              <a:pathLst>
                <a:path w="178" h="360">
                  <a:moveTo>
                    <a:pt x="88" y="0"/>
                  </a:moveTo>
                  <a:lnTo>
                    <a:pt x="0" y="40"/>
                  </a:lnTo>
                  <a:lnTo>
                    <a:pt x="54" y="96"/>
                  </a:lnTo>
                  <a:lnTo>
                    <a:pt x="29" y="143"/>
                  </a:lnTo>
                  <a:lnTo>
                    <a:pt x="178" y="360"/>
                  </a:lnTo>
                  <a:lnTo>
                    <a:pt x="88" y="0"/>
                  </a:lnTo>
                  <a:close/>
                </a:path>
              </a:pathLst>
            </a:custGeom>
            <a:solidFill>
              <a:srgbClr val="6266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3" name="Freeform: Shape 65"/>
            <p:cNvSpPr>
              <a:spLocks/>
            </p:cNvSpPr>
            <p:nvPr/>
          </p:nvSpPr>
          <p:spPr bwMode="auto">
            <a:xfrm>
              <a:off x="6096325" y="1885240"/>
              <a:ext cx="305880" cy="618674"/>
            </a:xfrm>
            <a:custGeom>
              <a:avLst/>
              <a:gdLst>
                <a:gd name="T0" fmla="*/ 91 w 177"/>
                <a:gd name="T1" fmla="*/ 0 h 358"/>
                <a:gd name="T2" fmla="*/ 177 w 177"/>
                <a:gd name="T3" fmla="*/ 37 h 358"/>
                <a:gd name="T4" fmla="*/ 124 w 177"/>
                <a:gd name="T5" fmla="*/ 94 h 358"/>
                <a:gd name="T6" fmla="*/ 148 w 177"/>
                <a:gd name="T7" fmla="*/ 141 h 358"/>
                <a:gd name="T8" fmla="*/ 0 w 177"/>
                <a:gd name="T9" fmla="*/ 358 h 358"/>
                <a:gd name="T10" fmla="*/ 91 w 177"/>
                <a:gd name="T11" fmla="*/ 0 h 358"/>
              </a:gdLst>
              <a:ahLst/>
              <a:cxnLst>
                <a:cxn ang="0">
                  <a:pos x="T0" y="T1"/>
                </a:cxn>
                <a:cxn ang="0">
                  <a:pos x="T2" y="T3"/>
                </a:cxn>
                <a:cxn ang="0">
                  <a:pos x="T4" y="T5"/>
                </a:cxn>
                <a:cxn ang="0">
                  <a:pos x="T6" y="T7"/>
                </a:cxn>
                <a:cxn ang="0">
                  <a:pos x="T8" y="T9"/>
                </a:cxn>
                <a:cxn ang="0">
                  <a:pos x="T10" y="T11"/>
                </a:cxn>
              </a:cxnLst>
              <a:rect l="0" t="0" r="r" b="b"/>
              <a:pathLst>
                <a:path w="177" h="358">
                  <a:moveTo>
                    <a:pt x="91" y="0"/>
                  </a:moveTo>
                  <a:lnTo>
                    <a:pt x="177" y="37"/>
                  </a:lnTo>
                  <a:lnTo>
                    <a:pt x="124" y="94"/>
                  </a:lnTo>
                  <a:lnTo>
                    <a:pt x="148" y="141"/>
                  </a:lnTo>
                  <a:lnTo>
                    <a:pt x="0" y="358"/>
                  </a:lnTo>
                  <a:lnTo>
                    <a:pt x="91" y="0"/>
                  </a:lnTo>
                  <a:close/>
                </a:path>
              </a:pathLst>
            </a:custGeom>
            <a:solidFill>
              <a:srgbClr val="4C50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4" name="Rectangle 66"/>
            <p:cNvSpPr>
              <a:spLocks/>
            </p:cNvSpPr>
            <p:nvPr/>
          </p:nvSpPr>
          <p:spPr bwMode="auto">
            <a:xfrm>
              <a:off x="5747241" y="2885833"/>
              <a:ext cx="190095" cy="44932"/>
            </a:xfrm>
            <a:prstGeom prst="rect">
              <a:avLst/>
            </a:prstGeom>
            <a:solidFill>
              <a:srgbClr val="62667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5" name="Rectangle 67"/>
            <p:cNvSpPr>
              <a:spLocks/>
            </p:cNvSpPr>
            <p:nvPr/>
          </p:nvSpPr>
          <p:spPr bwMode="auto">
            <a:xfrm>
              <a:off x="6260498" y="2885833"/>
              <a:ext cx="190095" cy="44932"/>
            </a:xfrm>
            <a:prstGeom prst="rect">
              <a:avLst/>
            </a:prstGeom>
            <a:solidFill>
              <a:srgbClr val="62667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86" name="Freeform: Shape 68"/>
            <p:cNvSpPr>
              <a:spLocks/>
            </p:cNvSpPr>
            <p:nvPr/>
          </p:nvSpPr>
          <p:spPr bwMode="auto">
            <a:xfrm>
              <a:off x="5795629" y="1047093"/>
              <a:ext cx="616945" cy="494248"/>
            </a:xfrm>
            <a:custGeom>
              <a:avLst/>
              <a:gdLst>
                <a:gd name="T0" fmla="*/ 41 w 341"/>
                <a:gd name="T1" fmla="*/ 273 h 273"/>
                <a:gd name="T2" fmla="*/ 1 w 341"/>
                <a:gd name="T3" fmla="*/ 140 h 273"/>
                <a:gd name="T4" fmla="*/ 151 w 341"/>
                <a:gd name="T5" fmla="*/ 2 h 273"/>
                <a:gd name="T6" fmla="*/ 261 w 341"/>
                <a:gd name="T7" fmla="*/ 28 h 273"/>
                <a:gd name="T8" fmla="*/ 279 w 341"/>
                <a:gd name="T9" fmla="*/ 2 h 273"/>
                <a:gd name="T10" fmla="*/ 336 w 341"/>
                <a:gd name="T11" fmla="*/ 128 h 273"/>
                <a:gd name="T12" fmla="*/ 298 w 341"/>
                <a:gd name="T13" fmla="*/ 264 h 273"/>
                <a:gd name="T14" fmla="*/ 288 w 341"/>
                <a:gd name="T15" fmla="*/ 176 h 273"/>
                <a:gd name="T16" fmla="*/ 279 w 341"/>
                <a:gd name="T17" fmla="*/ 192 h 273"/>
                <a:gd name="T18" fmla="*/ 105 w 341"/>
                <a:gd name="T19" fmla="*/ 177 h 273"/>
                <a:gd name="T20" fmla="*/ 43 w 341"/>
                <a:gd name="T21" fmla="*/ 188 h 273"/>
                <a:gd name="T22" fmla="*/ 41 w 341"/>
                <a:gd name="T23"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1" h="273">
                  <a:moveTo>
                    <a:pt x="41" y="273"/>
                  </a:moveTo>
                  <a:cubicBezTo>
                    <a:pt x="41" y="273"/>
                    <a:pt x="2" y="263"/>
                    <a:pt x="1" y="140"/>
                  </a:cubicBezTo>
                  <a:cubicBezTo>
                    <a:pt x="0" y="18"/>
                    <a:pt x="134" y="0"/>
                    <a:pt x="151" y="2"/>
                  </a:cubicBezTo>
                  <a:cubicBezTo>
                    <a:pt x="167" y="5"/>
                    <a:pt x="252" y="38"/>
                    <a:pt x="261" y="28"/>
                  </a:cubicBezTo>
                  <a:cubicBezTo>
                    <a:pt x="270" y="17"/>
                    <a:pt x="279" y="2"/>
                    <a:pt x="279" y="2"/>
                  </a:cubicBezTo>
                  <a:cubicBezTo>
                    <a:pt x="279" y="2"/>
                    <a:pt x="341" y="29"/>
                    <a:pt x="336" y="128"/>
                  </a:cubicBezTo>
                  <a:cubicBezTo>
                    <a:pt x="331" y="228"/>
                    <a:pt x="298" y="264"/>
                    <a:pt x="298" y="264"/>
                  </a:cubicBezTo>
                  <a:cubicBezTo>
                    <a:pt x="288" y="176"/>
                    <a:pt x="288" y="176"/>
                    <a:pt x="288" y="176"/>
                  </a:cubicBezTo>
                  <a:cubicBezTo>
                    <a:pt x="288" y="176"/>
                    <a:pt x="287" y="192"/>
                    <a:pt x="279" y="192"/>
                  </a:cubicBezTo>
                  <a:cubicBezTo>
                    <a:pt x="272" y="192"/>
                    <a:pt x="162" y="203"/>
                    <a:pt x="105" y="177"/>
                  </a:cubicBezTo>
                  <a:cubicBezTo>
                    <a:pt x="49" y="152"/>
                    <a:pt x="43" y="188"/>
                    <a:pt x="43" y="188"/>
                  </a:cubicBezTo>
                  <a:cubicBezTo>
                    <a:pt x="43" y="188"/>
                    <a:pt x="27" y="254"/>
                    <a:pt x="41" y="273"/>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7" name="Freeform: Shape 69"/>
            <p:cNvSpPr>
              <a:spLocks/>
            </p:cNvSpPr>
            <p:nvPr/>
          </p:nvSpPr>
          <p:spPr bwMode="auto">
            <a:xfrm>
              <a:off x="5672930" y="3153694"/>
              <a:ext cx="858885" cy="217746"/>
            </a:xfrm>
            <a:custGeom>
              <a:avLst/>
              <a:gdLst>
                <a:gd name="T0" fmla="*/ 0 w 497"/>
                <a:gd name="T1" fmla="*/ 0 h 126"/>
                <a:gd name="T2" fmla="*/ 497 w 497"/>
                <a:gd name="T3" fmla="*/ 0 h 126"/>
                <a:gd name="T4" fmla="*/ 497 w 497"/>
                <a:gd name="T5" fmla="*/ 72 h 126"/>
                <a:gd name="T6" fmla="*/ 242 w 497"/>
                <a:gd name="T7" fmla="*/ 126 h 126"/>
                <a:gd name="T8" fmla="*/ 0 w 497"/>
                <a:gd name="T9" fmla="*/ 77 h 126"/>
                <a:gd name="T10" fmla="*/ 0 w 497"/>
                <a:gd name="T11" fmla="*/ 0 h 126"/>
              </a:gdLst>
              <a:ahLst/>
              <a:cxnLst>
                <a:cxn ang="0">
                  <a:pos x="T0" y="T1"/>
                </a:cxn>
                <a:cxn ang="0">
                  <a:pos x="T2" y="T3"/>
                </a:cxn>
                <a:cxn ang="0">
                  <a:pos x="T4" y="T5"/>
                </a:cxn>
                <a:cxn ang="0">
                  <a:pos x="T6" y="T7"/>
                </a:cxn>
                <a:cxn ang="0">
                  <a:pos x="T8" y="T9"/>
                </a:cxn>
                <a:cxn ang="0">
                  <a:pos x="T10" y="T11"/>
                </a:cxn>
              </a:cxnLst>
              <a:rect l="0" t="0" r="r" b="b"/>
              <a:pathLst>
                <a:path w="497" h="126">
                  <a:moveTo>
                    <a:pt x="0" y="0"/>
                  </a:moveTo>
                  <a:lnTo>
                    <a:pt x="497" y="0"/>
                  </a:lnTo>
                  <a:lnTo>
                    <a:pt x="497" y="72"/>
                  </a:lnTo>
                  <a:lnTo>
                    <a:pt x="242" y="126"/>
                  </a:lnTo>
                  <a:lnTo>
                    <a:pt x="0" y="77"/>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8" name="Freeform: Shape 70"/>
            <p:cNvSpPr>
              <a:spLocks/>
            </p:cNvSpPr>
            <p:nvPr/>
          </p:nvSpPr>
          <p:spPr bwMode="auto">
            <a:xfrm>
              <a:off x="5714406" y="3017172"/>
              <a:ext cx="1323755" cy="774206"/>
            </a:xfrm>
            <a:custGeom>
              <a:avLst/>
              <a:gdLst>
                <a:gd name="T0" fmla="*/ 73 w 731"/>
                <a:gd name="T1" fmla="*/ 423 h 428"/>
                <a:gd name="T2" fmla="*/ 703 w 731"/>
                <a:gd name="T3" fmla="*/ 175 h 428"/>
                <a:gd name="T4" fmla="*/ 723 w 731"/>
                <a:gd name="T5" fmla="*/ 126 h 428"/>
                <a:gd name="T6" fmla="*/ 678 w 731"/>
                <a:gd name="T7" fmla="*/ 23 h 428"/>
                <a:gd name="T8" fmla="*/ 632 w 731"/>
                <a:gd name="T9" fmla="*/ 9 h 428"/>
                <a:gd name="T10" fmla="*/ 29 w 731"/>
                <a:gd name="T11" fmla="*/ 251 h 428"/>
                <a:gd name="T12" fmla="*/ 5 w 731"/>
                <a:gd name="T13" fmla="*/ 292 h 428"/>
                <a:gd name="T14" fmla="*/ 32 w 731"/>
                <a:gd name="T15" fmla="*/ 399 h 428"/>
                <a:gd name="T16" fmla="*/ 73 w 731"/>
                <a:gd name="T17" fmla="*/ 423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428">
                  <a:moveTo>
                    <a:pt x="73" y="423"/>
                  </a:moveTo>
                  <a:cubicBezTo>
                    <a:pt x="285" y="365"/>
                    <a:pt x="496" y="282"/>
                    <a:pt x="703" y="175"/>
                  </a:cubicBezTo>
                  <a:cubicBezTo>
                    <a:pt x="722" y="165"/>
                    <a:pt x="731" y="143"/>
                    <a:pt x="723" y="126"/>
                  </a:cubicBezTo>
                  <a:cubicBezTo>
                    <a:pt x="708" y="91"/>
                    <a:pt x="693" y="57"/>
                    <a:pt x="678" y="23"/>
                  </a:cubicBezTo>
                  <a:cubicBezTo>
                    <a:pt x="670" y="6"/>
                    <a:pt x="649" y="0"/>
                    <a:pt x="632" y="9"/>
                  </a:cubicBezTo>
                  <a:cubicBezTo>
                    <a:pt x="433" y="114"/>
                    <a:pt x="231" y="194"/>
                    <a:pt x="29" y="251"/>
                  </a:cubicBezTo>
                  <a:cubicBezTo>
                    <a:pt x="11" y="256"/>
                    <a:pt x="0" y="274"/>
                    <a:pt x="5" y="292"/>
                  </a:cubicBezTo>
                  <a:cubicBezTo>
                    <a:pt x="14" y="328"/>
                    <a:pt x="23" y="363"/>
                    <a:pt x="32" y="399"/>
                  </a:cubicBezTo>
                  <a:cubicBezTo>
                    <a:pt x="36" y="417"/>
                    <a:pt x="54" y="428"/>
                    <a:pt x="73" y="423"/>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9" name="Freeform: Shape 71"/>
            <p:cNvSpPr>
              <a:spLocks/>
            </p:cNvSpPr>
            <p:nvPr/>
          </p:nvSpPr>
          <p:spPr bwMode="auto">
            <a:xfrm>
              <a:off x="5648737" y="3504507"/>
              <a:ext cx="226386" cy="317978"/>
            </a:xfrm>
            <a:custGeom>
              <a:avLst/>
              <a:gdLst>
                <a:gd name="T0" fmla="*/ 102 w 125"/>
                <a:gd name="T1" fmla="*/ 73 h 176"/>
                <a:gd name="T2" fmla="*/ 43 w 125"/>
                <a:gd name="T3" fmla="*/ 5 h 176"/>
                <a:gd name="T4" fmla="*/ 0 w 125"/>
                <a:gd name="T5" fmla="*/ 18 h 176"/>
                <a:gd name="T6" fmla="*/ 24 w 125"/>
                <a:gd name="T7" fmla="*/ 97 h 176"/>
                <a:gd name="T8" fmla="*/ 49 w 125"/>
                <a:gd name="T9" fmla="*/ 176 h 176"/>
                <a:gd name="T10" fmla="*/ 92 w 125"/>
                <a:gd name="T11" fmla="*/ 163 h 176"/>
                <a:gd name="T12" fmla="*/ 102 w 125"/>
                <a:gd name="T13" fmla="*/ 73 h 176"/>
              </a:gdLst>
              <a:ahLst/>
              <a:cxnLst>
                <a:cxn ang="0">
                  <a:pos x="T0" y="T1"/>
                </a:cxn>
                <a:cxn ang="0">
                  <a:pos x="T2" y="T3"/>
                </a:cxn>
                <a:cxn ang="0">
                  <a:pos x="T4" y="T5"/>
                </a:cxn>
                <a:cxn ang="0">
                  <a:pos x="T6" y="T7"/>
                </a:cxn>
                <a:cxn ang="0">
                  <a:pos x="T8" y="T9"/>
                </a:cxn>
                <a:cxn ang="0">
                  <a:pos x="T10" y="T11"/>
                </a:cxn>
                <a:cxn ang="0">
                  <a:pos x="T12" y="T13"/>
                </a:cxn>
              </a:cxnLst>
              <a:rect l="0" t="0" r="r" b="b"/>
              <a:pathLst>
                <a:path w="125" h="176">
                  <a:moveTo>
                    <a:pt x="102" y="73"/>
                  </a:moveTo>
                  <a:cubicBezTo>
                    <a:pt x="80" y="0"/>
                    <a:pt x="43" y="5"/>
                    <a:pt x="43" y="5"/>
                  </a:cubicBezTo>
                  <a:cubicBezTo>
                    <a:pt x="0" y="18"/>
                    <a:pt x="0" y="18"/>
                    <a:pt x="0" y="18"/>
                  </a:cubicBezTo>
                  <a:cubicBezTo>
                    <a:pt x="24" y="97"/>
                    <a:pt x="24" y="97"/>
                    <a:pt x="24" y="97"/>
                  </a:cubicBezTo>
                  <a:cubicBezTo>
                    <a:pt x="49" y="176"/>
                    <a:pt x="49" y="176"/>
                    <a:pt x="49" y="176"/>
                  </a:cubicBezTo>
                  <a:cubicBezTo>
                    <a:pt x="92" y="163"/>
                    <a:pt x="92" y="163"/>
                    <a:pt x="92" y="163"/>
                  </a:cubicBezTo>
                  <a:cubicBezTo>
                    <a:pt x="92" y="163"/>
                    <a:pt x="125" y="145"/>
                    <a:pt x="102" y="73"/>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0" name="Freeform: Shape 72"/>
            <p:cNvSpPr>
              <a:spLocks/>
            </p:cNvSpPr>
            <p:nvPr/>
          </p:nvSpPr>
          <p:spPr bwMode="auto">
            <a:xfrm>
              <a:off x="5529495" y="3506235"/>
              <a:ext cx="292055" cy="375007"/>
            </a:xfrm>
            <a:custGeom>
              <a:avLst/>
              <a:gdLst>
                <a:gd name="T0" fmla="*/ 57 w 162"/>
                <a:gd name="T1" fmla="*/ 207 h 207"/>
                <a:gd name="T2" fmla="*/ 0 w 162"/>
                <a:gd name="T3" fmla="*/ 24 h 207"/>
                <a:gd name="T4" fmla="*/ 27 w 162"/>
                <a:gd name="T5" fmla="*/ 16 h 207"/>
                <a:gd name="T6" fmla="*/ 147 w 162"/>
                <a:gd name="T7" fmla="*/ 79 h 207"/>
                <a:gd name="T8" fmla="*/ 84 w 162"/>
                <a:gd name="T9" fmla="*/ 199 h 207"/>
                <a:gd name="T10" fmla="*/ 57 w 162"/>
                <a:gd name="T11" fmla="*/ 207 h 207"/>
              </a:gdLst>
              <a:ahLst/>
              <a:cxnLst>
                <a:cxn ang="0">
                  <a:pos x="T0" y="T1"/>
                </a:cxn>
                <a:cxn ang="0">
                  <a:pos x="T2" y="T3"/>
                </a:cxn>
                <a:cxn ang="0">
                  <a:pos x="T4" y="T5"/>
                </a:cxn>
                <a:cxn ang="0">
                  <a:pos x="T6" y="T7"/>
                </a:cxn>
                <a:cxn ang="0">
                  <a:pos x="T8" y="T9"/>
                </a:cxn>
                <a:cxn ang="0">
                  <a:pos x="T10" y="T11"/>
                </a:cxn>
              </a:cxnLst>
              <a:rect l="0" t="0" r="r" b="b"/>
              <a:pathLst>
                <a:path w="162" h="207">
                  <a:moveTo>
                    <a:pt x="57" y="207"/>
                  </a:moveTo>
                  <a:cubicBezTo>
                    <a:pt x="0" y="24"/>
                    <a:pt x="0" y="24"/>
                    <a:pt x="0" y="24"/>
                  </a:cubicBezTo>
                  <a:cubicBezTo>
                    <a:pt x="27" y="16"/>
                    <a:pt x="27" y="16"/>
                    <a:pt x="27" y="16"/>
                  </a:cubicBezTo>
                  <a:cubicBezTo>
                    <a:pt x="77" y="0"/>
                    <a:pt x="131" y="28"/>
                    <a:pt x="147" y="79"/>
                  </a:cubicBezTo>
                  <a:cubicBezTo>
                    <a:pt x="162" y="129"/>
                    <a:pt x="134" y="183"/>
                    <a:pt x="84" y="199"/>
                  </a:cubicBezTo>
                  <a:lnTo>
                    <a:pt x="57" y="207"/>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1" name="Freeform: Shape 73"/>
            <p:cNvSpPr>
              <a:spLocks/>
            </p:cNvSpPr>
            <p:nvPr/>
          </p:nvSpPr>
          <p:spPr bwMode="auto">
            <a:xfrm>
              <a:off x="5500117" y="3537341"/>
              <a:ext cx="134795" cy="361182"/>
            </a:xfrm>
            <a:custGeom>
              <a:avLst/>
              <a:gdLst>
                <a:gd name="T0" fmla="*/ 64 w 78"/>
                <a:gd name="T1" fmla="*/ 209 h 209"/>
                <a:gd name="T2" fmla="*/ 0 w 78"/>
                <a:gd name="T3" fmla="*/ 5 h 209"/>
                <a:gd name="T4" fmla="*/ 14 w 78"/>
                <a:gd name="T5" fmla="*/ 0 h 209"/>
                <a:gd name="T6" fmla="*/ 78 w 78"/>
                <a:gd name="T7" fmla="*/ 205 h 209"/>
                <a:gd name="T8" fmla="*/ 64 w 78"/>
                <a:gd name="T9" fmla="*/ 209 h 209"/>
              </a:gdLst>
              <a:ahLst/>
              <a:cxnLst>
                <a:cxn ang="0">
                  <a:pos x="T0" y="T1"/>
                </a:cxn>
                <a:cxn ang="0">
                  <a:pos x="T2" y="T3"/>
                </a:cxn>
                <a:cxn ang="0">
                  <a:pos x="T4" y="T5"/>
                </a:cxn>
                <a:cxn ang="0">
                  <a:pos x="T6" y="T7"/>
                </a:cxn>
                <a:cxn ang="0">
                  <a:pos x="T8" y="T9"/>
                </a:cxn>
              </a:cxnLst>
              <a:rect l="0" t="0" r="r" b="b"/>
              <a:pathLst>
                <a:path w="78" h="209">
                  <a:moveTo>
                    <a:pt x="64" y="209"/>
                  </a:moveTo>
                  <a:lnTo>
                    <a:pt x="0" y="5"/>
                  </a:lnTo>
                  <a:lnTo>
                    <a:pt x="14" y="0"/>
                  </a:lnTo>
                  <a:lnTo>
                    <a:pt x="78" y="205"/>
                  </a:lnTo>
                  <a:lnTo>
                    <a:pt x="64" y="209"/>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2" name="Freeform: Shape 74"/>
            <p:cNvSpPr>
              <a:spLocks/>
            </p:cNvSpPr>
            <p:nvPr/>
          </p:nvSpPr>
          <p:spPr bwMode="auto">
            <a:xfrm>
              <a:off x="5159674" y="3013716"/>
              <a:ext cx="1339307" cy="794944"/>
            </a:xfrm>
            <a:custGeom>
              <a:avLst/>
              <a:gdLst>
                <a:gd name="T0" fmla="*/ 23 w 740"/>
                <a:gd name="T1" fmla="*/ 163 h 439"/>
                <a:gd name="T2" fmla="*/ 644 w 740"/>
                <a:gd name="T3" fmla="*/ 433 h 439"/>
                <a:gd name="T4" fmla="*/ 693 w 740"/>
                <a:gd name="T5" fmla="*/ 412 h 439"/>
                <a:gd name="T6" fmla="*/ 733 w 740"/>
                <a:gd name="T7" fmla="*/ 308 h 439"/>
                <a:gd name="T8" fmla="*/ 710 w 740"/>
                <a:gd name="T9" fmla="*/ 265 h 439"/>
                <a:gd name="T10" fmla="*/ 114 w 740"/>
                <a:gd name="T11" fmla="*/ 10 h 439"/>
                <a:gd name="T12" fmla="*/ 67 w 740"/>
                <a:gd name="T13" fmla="*/ 22 h 439"/>
                <a:gd name="T14" fmla="*/ 10 w 740"/>
                <a:gd name="T15" fmla="*/ 117 h 439"/>
                <a:gd name="T16" fmla="*/ 23 w 740"/>
                <a:gd name="T17" fmla="*/ 163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0" h="439">
                  <a:moveTo>
                    <a:pt x="23" y="163"/>
                  </a:moveTo>
                  <a:cubicBezTo>
                    <a:pt x="213" y="271"/>
                    <a:pt x="421" y="362"/>
                    <a:pt x="644" y="433"/>
                  </a:cubicBezTo>
                  <a:cubicBezTo>
                    <a:pt x="663" y="439"/>
                    <a:pt x="686" y="430"/>
                    <a:pt x="693" y="412"/>
                  </a:cubicBezTo>
                  <a:cubicBezTo>
                    <a:pt x="707" y="377"/>
                    <a:pt x="720" y="343"/>
                    <a:pt x="733" y="308"/>
                  </a:cubicBezTo>
                  <a:cubicBezTo>
                    <a:pt x="740" y="290"/>
                    <a:pt x="729" y="271"/>
                    <a:pt x="710" y="265"/>
                  </a:cubicBezTo>
                  <a:cubicBezTo>
                    <a:pt x="496" y="199"/>
                    <a:pt x="297" y="112"/>
                    <a:pt x="114" y="10"/>
                  </a:cubicBezTo>
                  <a:cubicBezTo>
                    <a:pt x="97" y="0"/>
                    <a:pt x="77" y="6"/>
                    <a:pt x="67" y="22"/>
                  </a:cubicBezTo>
                  <a:cubicBezTo>
                    <a:pt x="49" y="54"/>
                    <a:pt x="30" y="85"/>
                    <a:pt x="10" y="117"/>
                  </a:cubicBezTo>
                  <a:cubicBezTo>
                    <a:pt x="0" y="132"/>
                    <a:pt x="6" y="153"/>
                    <a:pt x="23" y="163"/>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3" name="Freeform: Shape 75"/>
            <p:cNvSpPr>
              <a:spLocks/>
            </p:cNvSpPr>
            <p:nvPr/>
          </p:nvSpPr>
          <p:spPr bwMode="auto">
            <a:xfrm>
              <a:off x="6322711" y="3504507"/>
              <a:ext cx="226386" cy="317978"/>
            </a:xfrm>
            <a:custGeom>
              <a:avLst/>
              <a:gdLst>
                <a:gd name="T0" fmla="*/ 23 w 125"/>
                <a:gd name="T1" fmla="*/ 73 h 176"/>
                <a:gd name="T2" fmla="*/ 82 w 125"/>
                <a:gd name="T3" fmla="*/ 5 h 176"/>
                <a:gd name="T4" fmla="*/ 125 w 125"/>
                <a:gd name="T5" fmla="*/ 18 h 176"/>
                <a:gd name="T6" fmla="*/ 101 w 125"/>
                <a:gd name="T7" fmla="*/ 97 h 176"/>
                <a:gd name="T8" fmla="*/ 76 w 125"/>
                <a:gd name="T9" fmla="*/ 176 h 176"/>
                <a:gd name="T10" fmla="*/ 33 w 125"/>
                <a:gd name="T11" fmla="*/ 163 h 176"/>
                <a:gd name="T12" fmla="*/ 23 w 125"/>
                <a:gd name="T13" fmla="*/ 73 h 176"/>
              </a:gdLst>
              <a:ahLst/>
              <a:cxnLst>
                <a:cxn ang="0">
                  <a:pos x="T0" y="T1"/>
                </a:cxn>
                <a:cxn ang="0">
                  <a:pos x="T2" y="T3"/>
                </a:cxn>
                <a:cxn ang="0">
                  <a:pos x="T4" y="T5"/>
                </a:cxn>
                <a:cxn ang="0">
                  <a:pos x="T6" y="T7"/>
                </a:cxn>
                <a:cxn ang="0">
                  <a:pos x="T8" y="T9"/>
                </a:cxn>
                <a:cxn ang="0">
                  <a:pos x="T10" y="T11"/>
                </a:cxn>
                <a:cxn ang="0">
                  <a:pos x="T12" y="T13"/>
                </a:cxn>
              </a:cxnLst>
              <a:rect l="0" t="0" r="r" b="b"/>
              <a:pathLst>
                <a:path w="125" h="176">
                  <a:moveTo>
                    <a:pt x="23" y="73"/>
                  </a:moveTo>
                  <a:cubicBezTo>
                    <a:pt x="45" y="0"/>
                    <a:pt x="82" y="5"/>
                    <a:pt x="82" y="5"/>
                  </a:cubicBezTo>
                  <a:cubicBezTo>
                    <a:pt x="125" y="18"/>
                    <a:pt x="125" y="18"/>
                    <a:pt x="125" y="18"/>
                  </a:cubicBezTo>
                  <a:cubicBezTo>
                    <a:pt x="101" y="97"/>
                    <a:pt x="101" y="97"/>
                    <a:pt x="101" y="97"/>
                  </a:cubicBezTo>
                  <a:cubicBezTo>
                    <a:pt x="76" y="176"/>
                    <a:pt x="76" y="176"/>
                    <a:pt x="76" y="176"/>
                  </a:cubicBezTo>
                  <a:cubicBezTo>
                    <a:pt x="33" y="163"/>
                    <a:pt x="33" y="163"/>
                    <a:pt x="33" y="163"/>
                  </a:cubicBezTo>
                  <a:cubicBezTo>
                    <a:pt x="33" y="163"/>
                    <a:pt x="0" y="145"/>
                    <a:pt x="23" y="73"/>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4" name="Freeform: Shape 76"/>
            <p:cNvSpPr>
              <a:spLocks/>
            </p:cNvSpPr>
            <p:nvPr/>
          </p:nvSpPr>
          <p:spPr bwMode="auto">
            <a:xfrm>
              <a:off x="6376284" y="3506235"/>
              <a:ext cx="292055" cy="375007"/>
            </a:xfrm>
            <a:custGeom>
              <a:avLst/>
              <a:gdLst>
                <a:gd name="T0" fmla="*/ 105 w 162"/>
                <a:gd name="T1" fmla="*/ 207 h 207"/>
                <a:gd name="T2" fmla="*/ 162 w 162"/>
                <a:gd name="T3" fmla="*/ 24 h 207"/>
                <a:gd name="T4" fmla="*/ 135 w 162"/>
                <a:gd name="T5" fmla="*/ 16 h 207"/>
                <a:gd name="T6" fmla="*/ 15 w 162"/>
                <a:gd name="T7" fmla="*/ 79 h 207"/>
                <a:gd name="T8" fmla="*/ 78 w 162"/>
                <a:gd name="T9" fmla="*/ 199 h 207"/>
                <a:gd name="T10" fmla="*/ 105 w 162"/>
                <a:gd name="T11" fmla="*/ 207 h 207"/>
              </a:gdLst>
              <a:ahLst/>
              <a:cxnLst>
                <a:cxn ang="0">
                  <a:pos x="T0" y="T1"/>
                </a:cxn>
                <a:cxn ang="0">
                  <a:pos x="T2" y="T3"/>
                </a:cxn>
                <a:cxn ang="0">
                  <a:pos x="T4" y="T5"/>
                </a:cxn>
                <a:cxn ang="0">
                  <a:pos x="T6" y="T7"/>
                </a:cxn>
                <a:cxn ang="0">
                  <a:pos x="T8" y="T9"/>
                </a:cxn>
                <a:cxn ang="0">
                  <a:pos x="T10" y="T11"/>
                </a:cxn>
              </a:cxnLst>
              <a:rect l="0" t="0" r="r" b="b"/>
              <a:pathLst>
                <a:path w="162" h="207">
                  <a:moveTo>
                    <a:pt x="105" y="207"/>
                  </a:moveTo>
                  <a:cubicBezTo>
                    <a:pt x="162" y="24"/>
                    <a:pt x="162" y="24"/>
                    <a:pt x="162" y="24"/>
                  </a:cubicBezTo>
                  <a:cubicBezTo>
                    <a:pt x="135" y="16"/>
                    <a:pt x="135" y="16"/>
                    <a:pt x="135" y="16"/>
                  </a:cubicBezTo>
                  <a:cubicBezTo>
                    <a:pt x="85" y="0"/>
                    <a:pt x="31" y="28"/>
                    <a:pt x="15" y="79"/>
                  </a:cubicBezTo>
                  <a:cubicBezTo>
                    <a:pt x="0" y="129"/>
                    <a:pt x="28" y="183"/>
                    <a:pt x="78" y="199"/>
                  </a:cubicBezTo>
                  <a:lnTo>
                    <a:pt x="105" y="207"/>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5" name="Freeform: Shape 77"/>
            <p:cNvSpPr>
              <a:spLocks/>
            </p:cNvSpPr>
            <p:nvPr/>
          </p:nvSpPr>
          <p:spPr bwMode="auto">
            <a:xfrm>
              <a:off x="6562923" y="3537341"/>
              <a:ext cx="134795" cy="361182"/>
            </a:xfrm>
            <a:custGeom>
              <a:avLst/>
              <a:gdLst>
                <a:gd name="T0" fmla="*/ 14 w 78"/>
                <a:gd name="T1" fmla="*/ 209 h 209"/>
                <a:gd name="T2" fmla="*/ 78 w 78"/>
                <a:gd name="T3" fmla="*/ 5 h 209"/>
                <a:gd name="T4" fmla="*/ 64 w 78"/>
                <a:gd name="T5" fmla="*/ 0 h 209"/>
                <a:gd name="T6" fmla="*/ 0 w 78"/>
                <a:gd name="T7" fmla="*/ 205 h 209"/>
                <a:gd name="T8" fmla="*/ 14 w 78"/>
                <a:gd name="T9" fmla="*/ 209 h 209"/>
              </a:gdLst>
              <a:ahLst/>
              <a:cxnLst>
                <a:cxn ang="0">
                  <a:pos x="T0" y="T1"/>
                </a:cxn>
                <a:cxn ang="0">
                  <a:pos x="T2" y="T3"/>
                </a:cxn>
                <a:cxn ang="0">
                  <a:pos x="T4" y="T5"/>
                </a:cxn>
                <a:cxn ang="0">
                  <a:pos x="T6" y="T7"/>
                </a:cxn>
                <a:cxn ang="0">
                  <a:pos x="T8" y="T9"/>
                </a:cxn>
              </a:cxnLst>
              <a:rect l="0" t="0" r="r" b="b"/>
              <a:pathLst>
                <a:path w="78" h="209">
                  <a:moveTo>
                    <a:pt x="14" y="209"/>
                  </a:moveTo>
                  <a:lnTo>
                    <a:pt x="78" y="5"/>
                  </a:lnTo>
                  <a:lnTo>
                    <a:pt x="64" y="0"/>
                  </a:lnTo>
                  <a:lnTo>
                    <a:pt x="0" y="205"/>
                  </a:lnTo>
                  <a:lnTo>
                    <a:pt x="14" y="209"/>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6" name="Rectangle 78"/>
            <p:cNvSpPr>
              <a:spLocks/>
            </p:cNvSpPr>
            <p:nvPr/>
          </p:nvSpPr>
          <p:spPr bwMode="auto">
            <a:xfrm>
              <a:off x="6016831" y="3153694"/>
              <a:ext cx="164173" cy="41475"/>
            </a:xfrm>
            <a:prstGeom prst="rect">
              <a:avLst/>
            </a:prstGeom>
            <a:solidFill>
              <a:srgbClr val="B9BC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mn-lt"/>
                <a:ea typeface="+mn-ea"/>
                <a:cs typeface="+mn-ea"/>
                <a:sym typeface="+mn-lt"/>
              </a:endParaRPr>
            </a:p>
          </p:txBody>
        </p:sp>
        <p:sp>
          <p:nvSpPr>
            <p:cNvPr id="97" name="Freeform: Shape 79"/>
            <p:cNvSpPr>
              <a:spLocks/>
            </p:cNvSpPr>
            <p:nvPr/>
          </p:nvSpPr>
          <p:spPr bwMode="auto">
            <a:xfrm>
              <a:off x="5702309" y="3145054"/>
              <a:ext cx="397472" cy="93320"/>
            </a:xfrm>
            <a:custGeom>
              <a:avLst/>
              <a:gdLst>
                <a:gd name="T0" fmla="*/ 230 w 230"/>
                <a:gd name="T1" fmla="*/ 0 h 54"/>
                <a:gd name="T2" fmla="*/ 169 w 230"/>
                <a:gd name="T3" fmla="*/ 54 h 54"/>
                <a:gd name="T4" fmla="*/ 0 w 230"/>
                <a:gd name="T5" fmla="*/ 5 h 54"/>
                <a:gd name="T6" fmla="*/ 230 w 230"/>
                <a:gd name="T7" fmla="*/ 0 h 54"/>
              </a:gdLst>
              <a:ahLst/>
              <a:cxnLst>
                <a:cxn ang="0">
                  <a:pos x="T0" y="T1"/>
                </a:cxn>
                <a:cxn ang="0">
                  <a:pos x="T2" y="T3"/>
                </a:cxn>
                <a:cxn ang="0">
                  <a:pos x="T4" y="T5"/>
                </a:cxn>
                <a:cxn ang="0">
                  <a:pos x="T6" y="T7"/>
                </a:cxn>
              </a:cxnLst>
              <a:rect l="0" t="0" r="r" b="b"/>
              <a:pathLst>
                <a:path w="230" h="54">
                  <a:moveTo>
                    <a:pt x="230" y="0"/>
                  </a:moveTo>
                  <a:lnTo>
                    <a:pt x="169" y="54"/>
                  </a:lnTo>
                  <a:lnTo>
                    <a:pt x="0" y="5"/>
                  </a:lnTo>
                  <a:lnTo>
                    <a:pt x="230"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98" name="Freeform: Shape 80"/>
            <p:cNvSpPr>
              <a:spLocks/>
            </p:cNvSpPr>
            <p:nvPr/>
          </p:nvSpPr>
          <p:spPr bwMode="auto">
            <a:xfrm>
              <a:off x="6099781" y="3145054"/>
              <a:ext cx="395743" cy="93320"/>
            </a:xfrm>
            <a:custGeom>
              <a:avLst/>
              <a:gdLst>
                <a:gd name="T0" fmla="*/ 0 w 229"/>
                <a:gd name="T1" fmla="*/ 0 h 54"/>
                <a:gd name="T2" fmla="*/ 60 w 229"/>
                <a:gd name="T3" fmla="*/ 54 h 54"/>
                <a:gd name="T4" fmla="*/ 229 w 229"/>
                <a:gd name="T5" fmla="*/ 5 h 54"/>
                <a:gd name="T6" fmla="*/ 0 w 229"/>
                <a:gd name="T7" fmla="*/ 0 h 54"/>
              </a:gdLst>
              <a:ahLst/>
              <a:cxnLst>
                <a:cxn ang="0">
                  <a:pos x="T0" y="T1"/>
                </a:cxn>
                <a:cxn ang="0">
                  <a:pos x="T2" y="T3"/>
                </a:cxn>
                <a:cxn ang="0">
                  <a:pos x="T4" y="T5"/>
                </a:cxn>
                <a:cxn ang="0">
                  <a:pos x="T6" y="T7"/>
                </a:cxn>
              </a:cxnLst>
              <a:rect l="0" t="0" r="r" b="b"/>
              <a:pathLst>
                <a:path w="229" h="54">
                  <a:moveTo>
                    <a:pt x="0" y="0"/>
                  </a:moveTo>
                  <a:lnTo>
                    <a:pt x="60" y="54"/>
                  </a:lnTo>
                  <a:lnTo>
                    <a:pt x="229" y="5"/>
                  </a:lnTo>
                  <a:lnTo>
                    <a:pt x="0"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grpSp>
        <p:nvGrpSpPr>
          <p:cNvPr id="103" name="组合 102"/>
          <p:cNvGrpSpPr/>
          <p:nvPr/>
        </p:nvGrpSpPr>
        <p:grpSpPr>
          <a:xfrm>
            <a:off x="2809341" y="1343447"/>
            <a:ext cx="3640394" cy="2377837"/>
            <a:chOff x="2762741" y="1538009"/>
            <a:chExt cx="3640394" cy="2377837"/>
          </a:xfrm>
        </p:grpSpPr>
        <p:grpSp>
          <p:nvGrpSpPr>
            <p:cNvPr id="2" name="组合 1"/>
            <p:cNvGrpSpPr/>
            <p:nvPr/>
          </p:nvGrpSpPr>
          <p:grpSpPr>
            <a:xfrm>
              <a:off x="2762741" y="1538009"/>
              <a:ext cx="539977" cy="2377803"/>
              <a:chOff x="2762741" y="1538009"/>
              <a:chExt cx="539977" cy="2377803"/>
            </a:xfrm>
          </p:grpSpPr>
          <p:sp>
            <p:nvSpPr>
              <p:cNvPr id="4" name="Rectangle 5"/>
              <p:cNvSpPr/>
              <p:nvPr/>
            </p:nvSpPr>
            <p:spPr>
              <a:xfrm>
                <a:off x="2764897" y="1538009"/>
                <a:ext cx="537821" cy="5378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Freeform: Shape 6"/>
              <p:cNvSpPr>
                <a:spLocks/>
              </p:cNvSpPr>
              <p:nvPr/>
            </p:nvSpPr>
            <p:spPr bwMode="auto">
              <a:xfrm>
                <a:off x="2901618" y="1662979"/>
                <a:ext cx="263966" cy="266721"/>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6" name="Freeform: Shape 7"/>
              <p:cNvSpPr>
                <a:spLocks/>
              </p:cNvSpPr>
              <p:nvPr/>
            </p:nvSpPr>
            <p:spPr bwMode="auto">
              <a:xfrm rot="5400000">
                <a:off x="2764117" y="1536634"/>
                <a:ext cx="534243" cy="53699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sp>
            <p:nvSpPr>
              <p:cNvPr id="18" name="Rectangle 104"/>
              <p:cNvSpPr/>
              <p:nvPr/>
            </p:nvSpPr>
            <p:spPr>
              <a:xfrm>
                <a:off x="2764897" y="2469817"/>
                <a:ext cx="537821" cy="537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Freeform: Shape 105"/>
              <p:cNvSpPr>
                <a:spLocks/>
              </p:cNvSpPr>
              <p:nvPr/>
            </p:nvSpPr>
            <p:spPr bwMode="auto">
              <a:xfrm>
                <a:off x="2916653" y="2602642"/>
                <a:ext cx="247650" cy="254794"/>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20" name="Freeform: Shape 103"/>
              <p:cNvSpPr>
                <a:spLocks/>
              </p:cNvSpPr>
              <p:nvPr/>
            </p:nvSpPr>
            <p:spPr bwMode="auto">
              <a:xfrm rot="5400000">
                <a:off x="2764117" y="2473288"/>
                <a:ext cx="534243" cy="53699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sp>
            <p:nvSpPr>
              <p:cNvPr id="21" name="Rectangle 109"/>
              <p:cNvSpPr/>
              <p:nvPr/>
            </p:nvSpPr>
            <p:spPr>
              <a:xfrm>
                <a:off x="2764897" y="3377991"/>
                <a:ext cx="537821" cy="53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 name="Freeform: Shape 110"/>
              <p:cNvSpPr/>
              <p:nvPr/>
            </p:nvSpPr>
            <p:spPr>
              <a:xfrm>
                <a:off x="2874856" y="3487527"/>
                <a:ext cx="310283" cy="290902"/>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w="12700" cap="flat">
                <a:noFill/>
                <a:miter lim="400000"/>
              </a:ln>
              <a:effectLst/>
            </p:spPr>
            <p:txBody>
              <a:bodyPr anchor="ctr"/>
              <a:lstStyle/>
              <a:p>
                <a:pPr algn="ctr"/>
                <a:endParaRPr>
                  <a:latin typeface="+mn-lt"/>
                  <a:ea typeface="+mn-ea"/>
                  <a:cs typeface="+mn-ea"/>
                  <a:sym typeface="+mn-lt"/>
                </a:endParaRPr>
              </a:p>
            </p:txBody>
          </p:sp>
          <p:sp>
            <p:nvSpPr>
              <p:cNvPr id="23" name="Freeform: Shape 108"/>
              <p:cNvSpPr>
                <a:spLocks/>
              </p:cNvSpPr>
              <p:nvPr/>
            </p:nvSpPr>
            <p:spPr bwMode="auto">
              <a:xfrm rot="5400000">
                <a:off x="2764117" y="3378403"/>
                <a:ext cx="534243" cy="53699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grpSp>
        <p:grpSp>
          <p:nvGrpSpPr>
            <p:cNvPr id="102" name="组合 101"/>
            <p:cNvGrpSpPr/>
            <p:nvPr/>
          </p:nvGrpSpPr>
          <p:grpSpPr>
            <a:xfrm>
              <a:off x="5863691" y="1538009"/>
              <a:ext cx="539444" cy="2377837"/>
              <a:chOff x="5863691" y="1538009"/>
              <a:chExt cx="539444" cy="2377837"/>
            </a:xfrm>
          </p:grpSpPr>
          <p:sp>
            <p:nvSpPr>
              <p:cNvPr id="9" name="Rectangle 82"/>
              <p:cNvSpPr/>
              <p:nvPr/>
            </p:nvSpPr>
            <p:spPr>
              <a:xfrm>
                <a:off x="5865314" y="1538009"/>
                <a:ext cx="537821" cy="5378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0" name="Group 83"/>
              <p:cNvGrpSpPr/>
              <p:nvPr/>
            </p:nvGrpSpPr>
            <p:grpSpPr>
              <a:xfrm>
                <a:off x="5983883" y="1675422"/>
                <a:ext cx="315912" cy="242888"/>
                <a:chOff x="2849564" y="3636963"/>
                <a:chExt cx="315912" cy="242888"/>
              </a:xfrm>
              <a:solidFill>
                <a:schemeClr val="bg2"/>
              </a:solidFill>
            </p:grpSpPr>
            <p:sp>
              <p:nvSpPr>
                <p:cNvPr id="43" name="Freeform: Shape 85"/>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4" name="Freeform: Shape 86"/>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sp>
            <p:nvSpPr>
              <p:cNvPr id="11" name="Freeform: Shape 84"/>
              <p:cNvSpPr>
                <a:spLocks/>
              </p:cNvSpPr>
              <p:nvPr/>
            </p:nvSpPr>
            <p:spPr bwMode="auto">
              <a:xfrm rot="5400000">
                <a:off x="5865067" y="1536634"/>
                <a:ext cx="534243" cy="53699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sp>
            <p:nvSpPr>
              <p:cNvPr id="12" name="Rectangle 90"/>
              <p:cNvSpPr/>
              <p:nvPr/>
            </p:nvSpPr>
            <p:spPr>
              <a:xfrm>
                <a:off x="5865314" y="2469817"/>
                <a:ext cx="537821" cy="5378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Freeform: Shape 91"/>
              <p:cNvSpPr/>
              <p:nvPr/>
            </p:nvSpPr>
            <p:spPr>
              <a:xfrm>
                <a:off x="5981126" y="2608287"/>
                <a:ext cx="287349" cy="247124"/>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w="12700" cap="flat">
                <a:noFill/>
                <a:miter lim="400000"/>
              </a:ln>
              <a:effectLst/>
            </p:spPr>
            <p:txBody>
              <a:bodyPr anchor="ctr"/>
              <a:lstStyle/>
              <a:p>
                <a:pPr algn="ctr"/>
                <a:endParaRPr>
                  <a:latin typeface="+mn-lt"/>
                  <a:ea typeface="+mn-ea"/>
                  <a:cs typeface="+mn-ea"/>
                  <a:sym typeface="+mn-lt"/>
                </a:endParaRPr>
              </a:p>
            </p:txBody>
          </p:sp>
          <p:sp>
            <p:nvSpPr>
              <p:cNvPr id="14" name="Freeform: Shape 89"/>
              <p:cNvSpPr>
                <a:spLocks/>
              </p:cNvSpPr>
              <p:nvPr/>
            </p:nvSpPr>
            <p:spPr bwMode="auto">
              <a:xfrm rot="5400000">
                <a:off x="5865067" y="2473288"/>
                <a:ext cx="534243" cy="53699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sp>
            <p:nvSpPr>
              <p:cNvPr id="15" name="Rectangle 95"/>
              <p:cNvSpPr/>
              <p:nvPr/>
            </p:nvSpPr>
            <p:spPr>
              <a:xfrm>
                <a:off x="5865314" y="3377991"/>
                <a:ext cx="537821" cy="5378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6" name="Group 96"/>
              <p:cNvGrpSpPr/>
              <p:nvPr/>
            </p:nvGrpSpPr>
            <p:grpSpPr>
              <a:xfrm>
                <a:off x="5979026" y="3529372"/>
                <a:ext cx="310485" cy="236411"/>
                <a:chOff x="2070649" y="1631036"/>
                <a:chExt cx="723379" cy="550800"/>
              </a:xfrm>
              <a:solidFill>
                <a:schemeClr val="bg1"/>
              </a:solidFill>
            </p:grpSpPr>
            <p:sp>
              <p:nvSpPr>
                <p:cNvPr id="39" name="Oval 97"/>
                <p:cNvSpPr>
                  <a:spLocks/>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0" name="Freeform: Shape 98"/>
                <p:cNvSpPr>
                  <a:spLocks/>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1" name="Freeform: Shape 99"/>
                <p:cNvSpPr>
                  <a:spLocks/>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42" name="Freeform: Shape 100"/>
                <p:cNvSpPr>
                  <a:spLocks/>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sp>
            <p:nvSpPr>
              <p:cNvPr id="17" name="Freeform: Shape 94"/>
              <p:cNvSpPr>
                <a:spLocks/>
              </p:cNvSpPr>
              <p:nvPr/>
            </p:nvSpPr>
            <p:spPr bwMode="auto">
              <a:xfrm rot="5400000">
                <a:off x="5865067" y="3380227"/>
                <a:ext cx="534243" cy="53699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grpSp>
      </p:grpSp>
      <p:sp>
        <p:nvSpPr>
          <p:cNvPr id="104" name="TextBox 103"/>
          <p:cNvSpPr txBox="1"/>
          <p:nvPr/>
        </p:nvSpPr>
        <p:spPr>
          <a:xfrm>
            <a:off x="2051720" y="578162"/>
            <a:ext cx="1766457" cy="246221"/>
          </a:xfrm>
          <a:prstGeom prst="rect">
            <a:avLst/>
          </a:prstGeom>
          <a:noFill/>
        </p:spPr>
        <p:txBody>
          <a:bodyPr wrap="square" lIns="0" tIns="0" rIns="0" bIns="0" rtlCol="0">
            <a:spAutoFit/>
          </a:bodyPr>
          <a:lstStyle/>
          <a:p>
            <a:endParaRPr lang="zh-CN" altLang="en-US" sz="1600" b="1" dirty="0">
              <a:solidFill>
                <a:schemeClr val="accent6"/>
              </a:solidFill>
              <a:latin typeface="微软雅黑" pitchFamily="34" charset="-122"/>
              <a:ea typeface="微软雅黑" pitchFamily="34" charset="-122"/>
            </a:endParaRPr>
          </a:p>
        </p:txBody>
      </p:sp>
      <p:sp>
        <p:nvSpPr>
          <p:cNvPr id="105" name="Rectangle 19"/>
          <p:cNvSpPr/>
          <p:nvPr/>
        </p:nvSpPr>
        <p:spPr>
          <a:xfrm>
            <a:off x="158295" y="473190"/>
            <a:ext cx="3529533" cy="1064819"/>
          </a:xfrm>
          <a:prstGeom prst="rect">
            <a:avLst/>
          </a:prstGeom>
        </p:spPr>
        <p:txBody>
          <a:bodyPr wrap="square" lIns="0" tIns="0" rIns="0" bIns="0" anchor="t" anchorCtr="0">
            <a:noAutofit/>
          </a:bodyPr>
          <a:lstStyle/>
          <a:p>
            <a:pPr marL="342900" indent="-342900">
              <a:buFont typeface="+mj-lt"/>
              <a:buAutoNum type="arabicPeriod"/>
            </a:pPr>
            <a:r>
              <a:rPr lang="zh-CN" altLang="en-US" sz="1500" b="1" dirty="0">
                <a:solidFill>
                  <a:schemeClr val="accent5"/>
                </a:solidFill>
                <a:latin typeface="+mn-lt"/>
                <a:ea typeface="+mn-ea"/>
                <a:cs typeface="+mn-ea"/>
              </a:rPr>
              <a:t>出发之前，组长副组长清点人数，检查调查设备（手机、计数器、测距轮、反光背心、调查实习证）。</a:t>
            </a:r>
          </a:p>
        </p:txBody>
      </p:sp>
      <p:sp>
        <p:nvSpPr>
          <p:cNvPr id="106" name="TextBox 105"/>
          <p:cNvSpPr txBox="1"/>
          <p:nvPr/>
        </p:nvSpPr>
        <p:spPr>
          <a:xfrm>
            <a:off x="316443" y="1929700"/>
            <a:ext cx="2088232" cy="1231106"/>
          </a:xfrm>
          <a:prstGeom prst="rect">
            <a:avLst/>
          </a:prstGeom>
          <a:noFill/>
        </p:spPr>
        <p:txBody>
          <a:bodyPr wrap="square" lIns="0" tIns="0" rIns="0" bIns="0" rtlCol="0">
            <a:spAutoFit/>
          </a:bodyPr>
          <a:lstStyle/>
          <a:p>
            <a:r>
              <a:rPr lang="en-US" altLang="zh-CN" sz="1600" b="1" dirty="0">
                <a:solidFill>
                  <a:schemeClr val="accent6"/>
                </a:solidFill>
                <a:latin typeface="微软雅黑" pitchFamily="34" charset="-122"/>
                <a:ea typeface="微软雅黑" pitchFamily="34" charset="-122"/>
              </a:rPr>
              <a:t>2.</a:t>
            </a:r>
            <a:r>
              <a:rPr lang="zh-CN" altLang="en-US" sz="1600" b="1" dirty="0">
                <a:solidFill>
                  <a:schemeClr val="accent6"/>
                </a:solidFill>
                <a:latin typeface="微软雅黑" pitchFamily="34" charset="-122"/>
                <a:ea typeface="微软雅黑" pitchFamily="34" charset="-122"/>
              </a:rPr>
              <a:t>到达目的地后，组长副组长清点人数，各个成员按预先调查安排到达指定调查地点，做好调查准备。</a:t>
            </a:r>
          </a:p>
        </p:txBody>
      </p:sp>
      <p:sp>
        <p:nvSpPr>
          <p:cNvPr id="107" name="TextBox 106"/>
          <p:cNvSpPr txBox="1"/>
          <p:nvPr/>
        </p:nvSpPr>
        <p:spPr>
          <a:xfrm>
            <a:off x="203104" y="4092547"/>
            <a:ext cx="3571005" cy="984885"/>
          </a:xfrm>
          <a:prstGeom prst="rect">
            <a:avLst/>
          </a:prstGeom>
          <a:noFill/>
        </p:spPr>
        <p:txBody>
          <a:bodyPr wrap="square" lIns="0" tIns="0" rIns="0" bIns="0" rtlCol="0">
            <a:spAutoFit/>
          </a:bodyPr>
          <a:lstStyle/>
          <a:p>
            <a:r>
              <a:rPr lang="en-US" altLang="zh-CN" sz="1600" b="1" dirty="0">
                <a:solidFill>
                  <a:schemeClr val="accent2">
                    <a:lumMod val="60000"/>
                    <a:lumOff val="40000"/>
                  </a:schemeClr>
                </a:solidFill>
                <a:latin typeface="微软雅黑" pitchFamily="34" charset="-122"/>
                <a:ea typeface="微软雅黑" pitchFamily="34" charset="-122"/>
              </a:rPr>
              <a:t>3.</a:t>
            </a:r>
            <a:r>
              <a:rPr lang="zh-CN" altLang="en-US" sz="1600" b="1" dirty="0">
                <a:solidFill>
                  <a:schemeClr val="accent2">
                    <a:lumMod val="60000"/>
                    <a:lumOff val="40000"/>
                  </a:schemeClr>
                </a:solidFill>
                <a:latin typeface="微软雅黑" pitchFamily="34" charset="-122"/>
                <a:ea typeface="微软雅黑" pitchFamily="34" charset="-122"/>
              </a:rPr>
              <a:t>调查过程中，要穿好反光背心，戴好调查实习证，不可擅自离开调查岗位，遇到突发情况时，请及时向组长汇报情况。</a:t>
            </a:r>
          </a:p>
        </p:txBody>
      </p:sp>
      <p:sp>
        <p:nvSpPr>
          <p:cNvPr id="108" name="TextBox 107"/>
          <p:cNvSpPr txBox="1"/>
          <p:nvPr/>
        </p:nvSpPr>
        <p:spPr>
          <a:xfrm>
            <a:off x="6046869" y="578162"/>
            <a:ext cx="2910808" cy="738664"/>
          </a:xfrm>
          <a:prstGeom prst="rect">
            <a:avLst/>
          </a:prstGeom>
          <a:noFill/>
        </p:spPr>
        <p:txBody>
          <a:bodyPr wrap="square" lIns="0" tIns="0" rIns="0" bIns="0" rtlCol="0">
            <a:spAutoFit/>
          </a:bodyPr>
          <a:lstStyle/>
          <a:p>
            <a:r>
              <a:rPr lang="en-US" altLang="zh-CN" sz="1600" b="1" dirty="0">
                <a:solidFill>
                  <a:schemeClr val="accent3">
                    <a:lumMod val="75000"/>
                  </a:schemeClr>
                </a:solidFill>
                <a:latin typeface="微软雅黑" pitchFamily="34" charset="-122"/>
                <a:ea typeface="微软雅黑" pitchFamily="34" charset="-122"/>
              </a:rPr>
              <a:t>4.</a:t>
            </a:r>
            <a:r>
              <a:rPr lang="zh-CN" altLang="en-US" sz="1600" b="1" dirty="0">
                <a:solidFill>
                  <a:schemeClr val="accent3">
                    <a:lumMod val="75000"/>
                  </a:schemeClr>
                </a:solidFill>
                <a:latin typeface="微软雅黑" pitchFamily="34" charset="-122"/>
                <a:ea typeface="微软雅黑" pitchFamily="34" charset="-122"/>
              </a:rPr>
              <a:t>调查过程中，调查方法要规范，确保调查数据准确可信。</a:t>
            </a:r>
          </a:p>
          <a:p>
            <a:endParaRPr lang="zh-CN" altLang="en-US" sz="1600" b="1" dirty="0">
              <a:solidFill>
                <a:schemeClr val="accent3">
                  <a:lumMod val="75000"/>
                </a:schemeClr>
              </a:solidFill>
              <a:latin typeface="微软雅黑" pitchFamily="34" charset="-122"/>
              <a:ea typeface="微软雅黑" pitchFamily="34" charset="-122"/>
            </a:endParaRPr>
          </a:p>
        </p:txBody>
      </p:sp>
      <p:sp>
        <p:nvSpPr>
          <p:cNvPr id="109" name="TextBox 108"/>
          <p:cNvSpPr txBox="1"/>
          <p:nvPr/>
        </p:nvSpPr>
        <p:spPr>
          <a:xfrm>
            <a:off x="6593044" y="2161484"/>
            <a:ext cx="2304256" cy="1477328"/>
          </a:xfrm>
          <a:prstGeom prst="rect">
            <a:avLst/>
          </a:prstGeom>
          <a:noFill/>
        </p:spPr>
        <p:txBody>
          <a:bodyPr wrap="square" lIns="0" tIns="0" rIns="0" bIns="0" rtlCol="0">
            <a:spAutoFit/>
          </a:bodyPr>
          <a:lstStyle/>
          <a:p>
            <a:r>
              <a:rPr lang="en-US" altLang="zh-CN" sz="1600" b="1" dirty="0">
                <a:solidFill>
                  <a:schemeClr val="accent4">
                    <a:lumMod val="60000"/>
                    <a:lumOff val="40000"/>
                  </a:schemeClr>
                </a:solidFill>
                <a:latin typeface="微软雅黑" pitchFamily="34" charset="-122"/>
                <a:ea typeface="微软雅黑" pitchFamily="34" charset="-122"/>
              </a:rPr>
              <a:t>5.</a:t>
            </a:r>
            <a:r>
              <a:rPr lang="zh-CN" altLang="en-US" sz="1600" b="1" dirty="0">
                <a:solidFill>
                  <a:schemeClr val="accent4">
                    <a:lumMod val="60000"/>
                    <a:lumOff val="40000"/>
                  </a:schemeClr>
                </a:solidFill>
                <a:latin typeface="微软雅黑" pitchFamily="34" charset="-122"/>
                <a:ea typeface="微软雅黑" pitchFamily="34" charset="-122"/>
              </a:rPr>
              <a:t>调查过程中，由于记录排队位置需要跑动，应尽量避免站在自行车道上，防止记录过程中与自行车发生冲突。</a:t>
            </a:r>
          </a:p>
          <a:p>
            <a:endParaRPr lang="zh-CN" altLang="en-US" sz="1600" b="1" dirty="0">
              <a:solidFill>
                <a:schemeClr val="accent4">
                  <a:lumMod val="60000"/>
                  <a:lumOff val="40000"/>
                </a:schemeClr>
              </a:solidFill>
              <a:latin typeface="微软雅黑" pitchFamily="34" charset="-122"/>
              <a:ea typeface="微软雅黑" pitchFamily="34" charset="-122"/>
            </a:endParaRPr>
          </a:p>
        </p:txBody>
      </p:sp>
      <p:sp>
        <p:nvSpPr>
          <p:cNvPr id="110" name="TextBox 109"/>
          <p:cNvSpPr txBox="1"/>
          <p:nvPr/>
        </p:nvSpPr>
        <p:spPr>
          <a:xfrm>
            <a:off x="4587378" y="4092548"/>
            <a:ext cx="4590599" cy="984885"/>
          </a:xfrm>
          <a:prstGeom prst="rect">
            <a:avLst/>
          </a:prstGeom>
          <a:noFill/>
        </p:spPr>
        <p:txBody>
          <a:bodyPr wrap="square" lIns="0" tIns="0" rIns="0" bIns="0" rtlCol="0">
            <a:spAutoFit/>
          </a:bodyPr>
          <a:lstStyle/>
          <a:p>
            <a:r>
              <a:rPr lang="en-US" altLang="zh-CN" sz="1600" b="1" dirty="0">
                <a:solidFill>
                  <a:srgbClr val="BA6ABC"/>
                </a:solidFill>
                <a:latin typeface="微软雅黑" pitchFamily="34" charset="-122"/>
                <a:ea typeface="微软雅黑" pitchFamily="34" charset="-122"/>
              </a:rPr>
              <a:t>6.</a:t>
            </a:r>
            <a:r>
              <a:rPr lang="zh-CN" altLang="en-US" sz="1600" b="1" dirty="0">
                <a:solidFill>
                  <a:srgbClr val="BA6ABC"/>
                </a:solidFill>
                <a:latin typeface="微软雅黑" pitchFamily="34" charset="-122"/>
                <a:ea typeface="微软雅黑" pitchFamily="34" charset="-122"/>
              </a:rPr>
              <a:t>调查结束后，清理调查设备，离开前组长副组长清点人数，汇报整个调查情况。回到学校后，组长副组长清点人数，及时将数据整理出来并发至群上。</a:t>
            </a:r>
          </a:p>
          <a:p>
            <a:endParaRPr lang="zh-CN" altLang="en-US" sz="1600" b="1" dirty="0">
              <a:solidFill>
                <a:srgbClr val="BA6ABC"/>
              </a:solidFill>
              <a:latin typeface="微软雅黑" pitchFamily="34" charset="-122"/>
              <a:ea typeface="微软雅黑" pitchFamily="34" charset="-122"/>
            </a:endParaRPr>
          </a:p>
        </p:txBody>
      </p:sp>
    </p:spTree>
    <p:extLst>
      <p:ext uri="{BB962C8B-B14F-4D97-AF65-F5344CB8AC3E}">
        <p14:creationId xmlns:p14="http://schemas.microsoft.com/office/powerpoint/2010/main" val="8562871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103"/>
                                        </p:tgtEl>
                                        <p:attrNameLst>
                                          <p:attrName>style.visibility</p:attrName>
                                        </p:attrNameLst>
                                      </p:cBhvr>
                                      <p:to>
                                        <p:strVal val="visible"/>
                                      </p:to>
                                    </p:set>
                                    <p:anim calcmode="lin" valueType="num">
                                      <p:cBhvr>
                                        <p:cTn id="12" dur="500" fill="hold"/>
                                        <p:tgtEl>
                                          <p:spTgt spid="103"/>
                                        </p:tgtEl>
                                        <p:attrNameLst>
                                          <p:attrName>ppt_w</p:attrName>
                                        </p:attrNameLst>
                                      </p:cBhvr>
                                      <p:tavLst>
                                        <p:tav tm="0">
                                          <p:val>
                                            <p:fltVal val="0"/>
                                          </p:val>
                                        </p:tav>
                                        <p:tav tm="100000">
                                          <p:val>
                                            <p:strVal val="#ppt_w"/>
                                          </p:val>
                                        </p:tav>
                                      </p:tavLst>
                                    </p:anim>
                                    <p:anim calcmode="lin" valueType="num">
                                      <p:cBhvr>
                                        <p:cTn id="13" dur="500" fill="hold"/>
                                        <p:tgtEl>
                                          <p:spTgt spid="103"/>
                                        </p:tgtEl>
                                        <p:attrNameLst>
                                          <p:attrName>ppt_h</p:attrName>
                                        </p:attrNameLst>
                                      </p:cBhvr>
                                      <p:tavLst>
                                        <p:tav tm="0">
                                          <p:val>
                                            <p:fltVal val="0"/>
                                          </p:val>
                                        </p:tav>
                                        <p:tav tm="100000">
                                          <p:val>
                                            <p:strVal val="#ppt_h"/>
                                          </p:val>
                                        </p:tav>
                                      </p:tavLst>
                                    </p:anim>
                                    <p:animEffect transition="in" filter="fade">
                                      <p:cBhvr>
                                        <p:cTn id="1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a:stretch>
            <a:fillRect/>
          </a:stretch>
        </p:blipFill>
        <p:spPr>
          <a:xfrm>
            <a:off x="5436096" y="1131590"/>
            <a:ext cx="3884288" cy="4203700"/>
          </a:xfrm>
          <a:prstGeom prst="rect">
            <a:avLst/>
          </a:prstGeom>
        </p:spPr>
      </p:pic>
      <p:pic>
        <p:nvPicPr>
          <p:cNvPr id="13" name="图片 12"/>
          <p:cNvPicPr>
            <a:picLocks noChangeAspect="1"/>
          </p:cNvPicPr>
          <p:nvPr/>
        </p:nvPicPr>
        <p:blipFill>
          <a:blip r:embed="rId5"/>
          <a:stretch>
            <a:fillRect/>
          </a:stretch>
        </p:blipFill>
        <p:spPr>
          <a:xfrm>
            <a:off x="-108520" y="0"/>
            <a:ext cx="3706576" cy="3810000"/>
          </a:xfrm>
          <a:prstGeom prst="rect">
            <a:avLst/>
          </a:prstGeom>
        </p:spPr>
      </p:pic>
      <p:pic>
        <p:nvPicPr>
          <p:cNvPr id="14" name="图片 13"/>
          <p:cNvPicPr>
            <a:picLocks noChangeAspect="1"/>
          </p:cNvPicPr>
          <p:nvPr/>
        </p:nvPicPr>
        <p:blipFill>
          <a:blip r:embed="rId6"/>
          <a:stretch>
            <a:fillRect/>
          </a:stretch>
        </p:blipFill>
        <p:spPr>
          <a:xfrm>
            <a:off x="-468560" y="4314203"/>
            <a:ext cx="1666345" cy="1028677"/>
          </a:xfrm>
          <a:prstGeom prst="rect">
            <a:avLst/>
          </a:prstGeom>
        </p:spPr>
      </p:pic>
      <p:pic>
        <p:nvPicPr>
          <p:cNvPr id="15" name="图片 14"/>
          <p:cNvPicPr>
            <a:picLocks noChangeAspect="1"/>
          </p:cNvPicPr>
          <p:nvPr/>
        </p:nvPicPr>
        <p:blipFill>
          <a:blip r:embed="rId7"/>
          <a:stretch>
            <a:fillRect/>
          </a:stretch>
        </p:blipFill>
        <p:spPr>
          <a:xfrm>
            <a:off x="7345099" y="-221079"/>
            <a:ext cx="1827476" cy="1105784"/>
          </a:xfrm>
          <a:prstGeom prst="rect">
            <a:avLst/>
          </a:prstGeom>
        </p:spPr>
      </p:pic>
      <p:sp>
        <p:nvSpPr>
          <p:cNvPr id="18" name="TextBox 7">
            <a:extLst>
              <a:ext uri="{FF2B5EF4-FFF2-40B4-BE49-F238E27FC236}">
                <a16:creationId xmlns:a16="http://schemas.microsoft.com/office/drawing/2014/main" xmlns="" id="{F6EB67AF-726D-40B6-BB29-CEA468E3B97A}"/>
              </a:ext>
            </a:extLst>
          </p:cNvPr>
          <p:cNvSpPr>
            <a:spLocks noChangeArrowheads="1"/>
          </p:cNvSpPr>
          <p:nvPr/>
        </p:nvSpPr>
        <p:spPr bwMode="auto">
          <a:xfrm>
            <a:off x="1807268" y="2127441"/>
            <a:ext cx="5622719"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000" b="1" dirty="0">
                <a:solidFill>
                  <a:srgbClr val="5C7FC8"/>
                </a:solidFill>
                <a:latin typeface="+mn-ea"/>
                <a:ea typeface="+mn-ea"/>
                <a:cs typeface="+mn-ea"/>
                <a:sym typeface="+mn-lt"/>
              </a:rPr>
              <a:t>展示完毕 谢谢欣赏</a:t>
            </a:r>
          </a:p>
        </p:txBody>
      </p:sp>
    </p:spTree>
    <p:custDataLst>
      <p:tags r:id="rId1"/>
    </p:custDataLst>
    <p:extLst>
      <p:ext uri="{BB962C8B-B14F-4D97-AF65-F5344CB8AC3E}">
        <p14:creationId xmlns:p14="http://schemas.microsoft.com/office/powerpoint/2010/main" val="2850183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by="(-#ppt_w*2)" calcmode="lin" valueType="num">
                                      <p:cBhvr rctx="PPT">
                                        <p:cTn id="27" dur="500" autoRev="1" fill="hold">
                                          <p:stCondLst>
                                            <p:cond delay="0"/>
                                          </p:stCondLst>
                                        </p:cTn>
                                        <p:tgtEl>
                                          <p:spTgt spid="18"/>
                                        </p:tgtEl>
                                        <p:attrNameLst>
                                          <p:attrName>ppt_w</p:attrName>
                                        </p:attrNameLst>
                                      </p:cBhvr>
                                    </p:anim>
                                    <p:anim by="(#ppt_w*0.50)" calcmode="lin" valueType="num">
                                      <p:cBhvr>
                                        <p:cTn id="28" dur="500" decel="50000" autoRev="1" fill="hold">
                                          <p:stCondLst>
                                            <p:cond delay="0"/>
                                          </p:stCondLst>
                                        </p:cTn>
                                        <p:tgtEl>
                                          <p:spTgt spid="18"/>
                                        </p:tgtEl>
                                        <p:attrNameLst>
                                          <p:attrName>ppt_x</p:attrName>
                                        </p:attrNameLst>
                                      </p:cBhvr>
                                    </p:anim>
                                    <p:anim from="(-#ppt_h/2)" to="(#ppt_y)" calcmode="lin" valueType="num">
                                      <p:cBhvr>
                                        <p:cTn id="29" dur="1000" fill="hold">
                                          <p:stCondLst>
                                            <p:cond delay="0"/>
                                          </p:stCondLst>
                                        </p:cTn>
                                        <p:tgtEl>
                                          <p:spTgt spid="18"/>
                                        </p:tgtEl>
                                        <p:attrNameLst>
                                          <p:attrName>ppt_y</p:attrName>
                                        </p:attrNameLst>
                                      </p:cBhvr>
                                    </p:anim>
                                    <p:animRot by="21600000">
                                      <p:cBhvr>
                                        <p:cTn id="30" dur="1000" fill="hold">
                                          <p:stCondLst>
                                            <p:cond delay="0"/>
                                          </p:stCondLst>
                                        </p:cTn>
                                        <p:tgtEl>
                                          <p:spTgt spid="18"/>
                                        </p:tgtEl>
                                        <p:attrNameLst>
                                          <p:attrName>r</p:attrName>
                                        </p:attrNameLst>
                                      </p:cBhvr>
                                    </p:animRot>
                                  </p:childTnLst>
                                </p:cTn>
                              </p:par>
                            </p:childTnLst>
                          </p:cTn>
                        </p:par>
                        <p:par>
                          <p:cTn id="31" fill="hold">
                            <p:stCondLst>
                              <p:cond delay="3200"/>
                            </p:stCondLst>
                            <p:childTnLst>
                              <p:par>
                                <p:cTn id="32" presetID="36" presetClass="emph" presetSubtype="0" fill="hold" grpId="1" nodeType="afterEffect">
                                  <p:stCondLst>
                                    <p:cond delay="0"/>
                                  </p:stCondLst>
                                  <p:iterate type="lt">
                                    <p:tmPct val="10000"/>
                                  </p:iterate>
                                  <p:childTnLst>
                                    <p:animScale>
                                      <p:cBhvr>
                                        <p:cTn id="33" dur="250" autoRev="1" fill="hold">
                                          <p:stCondLst>
                                            <p:cond delay="0"/>
                                          </p:stCondLst>
                                        </p:cTn>
                                        <p:tgtEl>
                                          <p:spTgt spid="18"/>
                                        </p:tgtEl>
                                      </p:cBhvr>
                                      <p:to x="80000" y="100000"/>
                                    </p:animScale>
                                    <p:anim by="(#ppt_w*0.10)" calcmode="lin" valueType="num">
                                      <p:cBhvr>
                                        <p:cTn id="34" dur="250" autoRev="1" fill="hold">
                                          <p:stCondLst>
                                            <p:cond delay="0"/>
                                          </p:stCondLst>
                                        </p:cTn>
                                        <p:tgtEl>
                                          <p:spTgt spid="18"/>
                                        </p:tgtEl>
                                        <p:attrNameLst>
                                          <p:attrName>ppt_x</p:attrName>
                                        </p:attrNameLst>
                                      </p:cBhvr>
                                    </p:anim>
                                    <p:anim by="(-#ppt_w*0.10)" calcmode="lin" valueType="num">
                                      <p:cBhvr>
                                        <p:cTn id="35" dur="250" autoRev="1" fill="hold">
                                          <p:stCondLst>
                                            <p:cond delay="0"/>
                                          </p:stCondLst>
                                        </p:cTn>
                                        <p:tgtEl>
                                          <p:spTgt spid="18"/>
                                        </p:tgtEl>
                                        <p:attrNameLst>
                                          <p:attrName>ppt_y</p:attrName>
                                        </p:attrNameLst>
                                      </p:cBhvr>
                                    </p:anim>
                                    <p:animRot by="-480000">
                                      <p:cBhvr>
                                        <p:cTn id="36" dur="250"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7.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ppt/theme/themeOverride8.xml><?xml version="1.0" encoding="utf-8"?>
<a:themeOverride xmlns:a="http://schemas.openxmlformats.org/drawingml/2006/main">
  <a:clrScheme name="自定义 2">
    <a:dk1>
      <a:srgbClr val="000000"/>
    </a:dk1>
    <a:lt1>
      <a:srgbClr val="FFFFFF"/>
    </a:lt1>
    <a:dk2>
      <a:srgbClr val="FFFFFF"/>
    </a:dk2>
    <a:lt2>
      <a:srgbClr val="FFFFFF"/>
    </a:lt2>
    <a:accent1>
      <a:srgbClr val="DE89B8"/>
    </a:accent1>
    <a:accent2>
      <a:srgbClr val="5C7FC8"/>
    </a:accent2>
    <a:accent3>
      <a:srgbClr val="DE89B8"/>
    </a:accent3>
    <a:accent4>
      <a:srgbClr val="5C7FC8"/>
    </a:accent4>
    <a:accent5>
      <a:srgbClr val="DE89B8"/>
    </a:accent5>
    <a:accent6>
      <a:srgbClr val="5C7FC8"/>
    </a:accent6>
    <a:hlink>
      <a:srgbClr val="2B2B2B"/>
    </a:hlink>
    <a:folHlink>
      <a:srgbClr val="C00000"/>
    </a:folHlink>
  </a:clrScheme>
</a:themeOverride>
</file>

<file path=docProps/app.xml><?xml version="1.0" encoding="utf-8"?>
<Properties xmlns="http://schemas.openxmlformats.org/officeDocument/2006/extended-properties" xmlns:vt="http://schemas.openxmlformats.org/officeDocument/2006/docPropsVTypes">
  <TotalTime>8848</TotalTime>
  <Words>783</Words>
  <Application>Microsoft Office PowerPoint</Application>
  <PresentationFormat>全屏显示(16:9)</PresentationFormat>
  <Paragraphs>60</Paragraphs>
  <Slides>16</Slides>
  <Notes>8</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123</cp:lastModifiedBy>
  <cp:revision>982</cp:revision>
  <dcterms:created xsi:type="dcterms:W3CDTF">2015-04-24T01:01:13Z</dcterms:created>
  <dcterms:modified xsi:type="dcterms:W3CDTF">2019-11-17T14:15:03Z</dcterms:modified>
</cp:coreProperties>
</file>