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3" r:id="rId3"/>
  </p:sldMasterIdLst>
  <p:notesMasterIdLst>
    <p:notesMasterId r:id="rId35"/>
  </p:notesMasterIdLst>
  <p:sldIdLst>
    <p:sldId id="256" r:id="rId4"/>
    <p:sldId id="368" r:id="rId5"/>
    <p:sldId id="369" r:id="rId6"/>
    <p:sldId id="394" r:id="rId7"/>
    <p:sldId id="416" r:id="rId8"/>
    <p:sldId id="370" r:id="rId9"/>
    <p:sldId id="399" r:id="rId10"/>
    <p:sldId id="377" r:id="rId11"/>
    <p:sldId id="411" r:id="rId12"/>
    <p:sldId id="413" r:id="rId13"/>
    <p:sldId id="414" r:id="rId14"/>
    <p:sldId id="415" r:id="rId15"/>
    <p:sldId id="419" r:id="rId16"/>
    <p:sldId id="400" r:id="rId17"/>
    <p:sldId id="373" r:id="rId18"/>
    <p:sldId id="417" r:id="rId19"/>
    <p:sldId id="379" r:id="rId20"/>
    <p:sldId id="420" r:id="rId21"/>
    <p:sldId id="380" r:id="rId22"/>
    <p:sldId id="401" r:id="rId23"/>
    <p:sldId id="381" r:id="rId24"/>
    <p:sldId id="422" r:id="rId25"/>
    <p:sldId id="423" r:id="rId26"/>
    <p:sldId id="424" r:id="rId27"/>
    <p:sldId id="425" r:id="rId28"/>
    <p:sldId id="426" r:id="rId29"/>
    <p:sldId id="427" r:id="rId30"/>
    <p:sldId id="421" r:id="rId31"/>
    <p:sldId id="382" r:id="rId32"/>
    <p:sldId id="418" r:id="rId33"/>
    <p:sldId id="405" r:id="rId34"/>
  </p:sldIdLst>
  <p:sldSz cx="12196763"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59">
          <p15:clr>
            <a:srgbClr val="A4A3A4"/>
          </p15:clr>
        </p15:guide>
        <p15:guide id="2" pos="3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D01C63"/>
    <a:srgbClr val="0067AC"/>
    <a:srgbClr val="21A3D0"/>
    <a:srgbClr val="DDDDDD"/>
    <a:srgbClr val="A9BECB"/>
    <a:srgbClr val="F595D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snapToObjects="1">
      <p:cViewPr>
        <p:scale>
          <a:sx n="71" d="100"/>
          <a:sy n="71" d="100"/>
        </p:scale>
        <p:origin x="346" y="45"/>
      </p:cViewPr>
      <p:guideLst>
        <p:guide orient="horz" pos="2159"/>
        <p:guide pos="38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3A93C214-0B12-46AB-8A79-327EE726E8C2}" type="datetimeFigureOut">
              <a:rPr lang="zh-CN" altLang="en-US"/>
              <a:pPr/>
              <a:t>2019/11/18</a:t>
            </a:fld>
            <a:endParaRPr lang="en-US"/>
          </a:p>
        </p:txBody>
      </p:sp>
      <p:sp>
        <p:nvSpPr>
          <p:cNvPr id="4100"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B36EE78B-84D8-412F-BC69-ACC7C447BAFC}" type="slidenum">
              <a:rPr lang="zh-CN" altLang="en-US"/>
              <a:pPr/>
              <a:t>‹#›</a:t>
            </a:fld>
            <a:endParaRPr lang="en-US"/>
          </a:p>
        </p:txBody>
      </p:sp>
    </p:spTree>
    <p:extLst>
      <p:ext uri="{BB962C8B-B14F-4D97-AF65-F5344CB8AC3E}">
        <p14:creationId xmlns:p14="http://schemas.microsoft.com/office/powerpoint/2010/main" val="3960598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a:t>
            </a:fld>
            <a:endParaRPr lang="en-US"/>
          </a:p>
        </p:txBody>
      </p:sp>
    </p:spTree>
    <p:extLst>
      <p:ext uri="{BB962C8B-B14F-4D97-AF65-F5344CB8AC3E}">
        <p14:creationId xmlns:p14="http://schemas.microsoft.com/office/powerpoint/2010/main" val="2233865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1587298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5</a:t>
            </a:fld>
            <a:endParaRPr lang="en-US"/>
          </a:p>
        </p:txBody>
      </p:sp>
    </p:spTree>
    <p:extLst>
      <p:ext uri="{BB962C8B-B14F-4D97-AF65-F5344CB8AC3E}">
        <p14:creationId xmlns:p14="http://schemas.microsoft.com/office/powerpoint/2010/main" val="2340032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3858267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19</a:t>
            </a:fld>
            <a:endParaRPr lang="en-US"/>
          </a:p>
        </p:txBody>
      </p:sp>
    </p:spTree>
    <p:extLst>
      <p:ext uri="{BB962C8B-B14F-4D97-AF65-F5344CB8AC3E}">
        <p14:creationId xmlns:p14="http://schemas.microsoft.com/office/powerpoint/2010/main" val="2482839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31</a:t>
            </a:fld>
            <a:endParaRPr lang="en-US"/>
          </a:p>
        </p:txBody>
      </p:sp>
    </p:spTree>
    <p:extLst>
      <p:ext uri="{BB962C8B-B14F-4D97-AF65-F5344CB8AC3E}">
        <p14:creationId xmlns:p14="http://schemas.microsoft.com/office/powerpoint/2010/main" val="1093891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7500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04434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51675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7310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72899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320767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138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91827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9294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9263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9375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111399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19585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11293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75254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209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514145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340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3545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76110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97402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80511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34899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5948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243061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950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273552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4971364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28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31683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079981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59246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0144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E9EAEB"/>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29.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Rectangle 3"/>
          <p:cNvSpPr>
            <a:spLocks noGrp="1" noChangeArrowheads="1"/>
          </p:cNvSpPr>
          <p:nvPr>
            <p:ph type="ctrTitle" idx="4294967295"/>
          </p:nvPr>
        </p:nvSpPr>
        <p:spPr>
          <a:xfrm>
            <a:off x="3840163" y="2846388"/>
            <a:ext cx="6872287" cy="866775"/>
          </a:xfrm>
        </p:spPr>
        <p:txBody>
          <a:bodyPr/>
          <a:lstStyle/>
          <a:p>
            <a:pPr algn="ctr"/>
            <a:r>
              <a:rPr lang="zh-CN" altLang="zh-CN" sz="2800" b="1" dirty="0"/>
              <a:t>中山大道</a:t>
            </a:r>
            <a:r>
              <a:rPr lang="en-US" altLang="zh-CN" sz="2800" b="1" dirty="0"/>
              <a:t>-</a:t>
            </a:r>
            <a:r>
              <a:rPr lang="zh-CN" altLang="zh-CN" sz="2800" b="1" dirty="0"/>
              <a:t>车陂路交叉口行程车速调查策划</a:t>
            </a:r>
            <a:endParaRPr lang="zh-CN" altLang="zh-CN" sz="2800" dirty="0"/>
          </a:p>
        </p:txBody>
      </p:sp>
      <p:sp>
        <p:nvSpPr>
          <p:cNvPr id="5123" name="Rectangle 4"/>
          <p:cNvSpPr>
            <a:spLocks noGrp="1" noChangeArrowheads="1"/>
          </p:cNvSpPr>
          <p:nvPr>
            <p:ph type="subTitle" idx="4294967295"/>
          </p:nvPr>
        </p:nvSpPr>
        <p:spPr>
          <a:xfrm>
            <a:off x="4298950" y="3752850"/>
            <a:ext cx="6335713" cy="428625"/>
          </a:xfrm>
        </p:spPr>
        <p:txBody>
          <a:bodyPr/>
          <a:lstStyle/>
          <a:p>
            <a:pPr marL="0" indent="0" algn="ctr" eaLnBrk="1" hangingPunct="1">
              <a:buFontTx/>
              <a:buNone/>
            </a:pPr>
            <a:r>
              <a:rPr lang="zh-CN" altLang="en-US" sz="2400" dirty="0">
                <a:solidFill>
                  <a:srgbClr val="2B2E30"/>
                </a:solidFill>
                <a:latin typeface="微软雅黑" pitchFamily="34" charset="-122"/>
              </a:rPr>
              <a:t>行程车速调查小组</a:t>
            </a:r>
          </a:p>
        </p:txBody>
      </p:sp>
      <p:sp>
        <p:nvSpPr>
          <p:cNvPr id="5126" name="Freeform 5"/>
          <p:cNvSpPr>
            <a:spLocks noEditPoints="1"/>
          </p:cNvSpPr>
          <p:nvPr/>
        </p:nvSpPr>
        <p:spPr bwMode="auto">
          <a:xfrm>
            <a:off x="1322388" y="1628775"/>
            <a:ext cx="3454400" cy="3598863"/>
          </a:xfrm>
          <a:custGeom>
            <a:avLst/>
            <a:gdLst>
              <a:gd name="T0" fmla="*/ 2671 w 4891"/>
              <a:gd name="T1" fmla="*/ 2538 h 5077"/>
              <a:gd name="T2" fmla="*/ 2996 w 4891"/>
              <a:gd name="T3" fmla="*/ 4260 h 5077"/>
              <a:gd name="T4" fmla="*/ 2562 w 4891"/>
              <a:gd name="T5" fmla="*/ 2663 h 5077"/>
              <a:gd name="T6" fmla="*/ 2420 w 4891"/>
              <a:gd name="T7" fmla="*/ 2538 h 5077"/>
              <a:gd name="T8" fmla="*/ 930 w 4891"/>
              <a:gd name="T9" fmla="*/ 1883 h 5077"/>
              <a:gd name="T10" fmla="*/ 2451 w 4891"/>
              <a:gd name="T11" fmla="*/ 2456 h 5077"/>
              <a:gd name="T12" fmla="*/ 2435 w 4891"/>
              <a:gd name="T13" fmla="*/ 1374 h 5077"/>
              <a:gd name="T14" fmla="*/ 2598 w 4891"/>
              <a:gd name="T15" fmla="*/ 2424 h 5077"/>
              <a:gd name="T16" fmla="*/ 4342 w 4891"/>
              <a:gd name="T17" fmla="*/ 3769 h 5077"/>
              <a:gd name="T18" fmla="*/ 355 w 4891"/>
              <a:gd name="T19" fmla="*/ 2538 h 5077"/>
              <a:gd name="T20" fmla="*/ 4394 w 4891"/>
              <a:gd name="T21" fmla="*/ 1387 h 5077"/>
              <a:gd name="T22" fmla="*/ 4258 w 4891"/>
              <a:gd name="T23" fmla="*/ 1584 h 5077"/>
              <a:gd name="T24" fmla="*/ 4891 w 4891"/>
              <a:gd name="T25" fmla="*/ 1189 h 5077"/>
              <a:gd name="T26" fmla="*/ 4695 w 4891"/>
              <a:gd name="T27" fmla="*/ 1200 h 5077"/>
              <a:gd name="T28" fmla="*/ 0 w 4891"/>
              <a:gd name="T29" fmla="*/ 2538 h 5077"/>
              <a:gd name="T30" fmla="*/ 4644 w 4891"/>
              <a:gd name="T31" fmla="*/ 3956 h 5077"/>
              <a:gd name="T32" fmla="*/ 462 w 4891"/>
              <a:gd name="T33" fmla="*/ 2480 h 5077"/>
              <a:gd name="T34" fmla="*/ 707 w 4891"/>
              <a:gd name="T35" fmla="*/ 2538 h 5077"/>
              <a:gd name="T36" fmla="*/ 462 w 4891"/>
              <a:gd name="T37" fmla="*/ 2597 h 5077"/>
              <a:gd name="T38" fmla="*/ 712 w 4891"/>
              <a:gd name="T39" fmla="*/ 1547 h 5077"/>
              <a:gd name="T40" fmla="*/ 983 w 4891"/>
              <a:gd name="T41" fmla="*/ 1569 h 5077"/>
              <a:gd name="T42" fmla="*/ 1576 w 4891"/>
              <a:gd name="T43" fmla="*/ 976 h 5077"/>
              <a:gd name="T44" fmla="*/ 1554 w 4891"/>
              <a:gd name="T45" fmla="*/ 705 h 5077"/>
              <a:gd name="T46" fmla="*/ 1576 w 4891"/>
              <a:gd name="T47" fmla="*/ 976 h 5077"/>
              <a:gd name="T48" fmla="*/ 2487 w 4891"/>
              <a:gd name="T49" fmla="*/ 455 h 5077"/>
              <a:gd name="T50" fmla="*/ 2604 w 4891"/>
              <a:gd name="T51" fmla="*/ 701 h 5077"/>
              <a:gd name="T52" fmla="*/ 2487 w 4891"/>
              <a:gd name="T53" fmla="*/ 701 h 5077"/>
              <a:gd name="T54" fmla="*/ 3536 w 4891"/>
              <a:gd name="T55" fmla="*/ 705 h 5077"/>
              <a:gd name="T56" fmla="*/ 3515 w 4891"/>
              <a:gd name="T57" fmla="*/ 976 h 5077"/>
              <a:gd name="T58" fmla="*/ 3515 w 4891"/>
              <a:gd name="T59" fmla="*/ 4101 h 5077"/>
              <a:gd name="T60" fmla="*/ 3536 w 4891"/>
              <a:gd name="T61" fmla="*/ 4372 h 5077"/>
              <a:gd name="T62" fmla="*/ 3515 w 4891"/>
              <a:gd name="T63" fmla="*/ 4101 h 5077"/>
              <a:gd name="T64" fmla="*/ 2604 w 4891"/>
              <a:gd name="T65" fmla="*/ 4621 h 5077"/>
              <a:gd name="T66" fmla="*/ 2487 w 4891"/>
              <a:gd name="T67" fmla="*/ 4376 h 5077"/>
              <a:gd name="T68" fmla="*/ 2604 w 4891"/>
              <a:gd name="T69" fmla="*/ 4376 h 5077"/>
              <a:gd name="T70" fmla="*/ 1554 w 4891"/>
              <a:gd name="T71" fmla="*/ 4372 h 5077"/>
              <a:gd name="T72" fmla="*/ 1576 w 4891"/>
              <a:gd name="T73" fmla="*/ 4101 h 5077"/>
              <a:gd name="T74" fmla="*/ 983 w 4891"/>
              <a:gd name="T75" fmla="*/ 3508 h 5077"/>
              <a:gd name="T76" fmla="*/ 712 w 4891"/>
              <a:gd name="T77" fmla="*/ 3529 h 5077"/>
              <a:gd name="T78" fmla="*/ 983 w 4891"/>
              <a:gd name="T79" fmla="*/ 3508 h 5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91" h="5077">
                <a:moveTo>
                  <a:pt x="2598" y="2424"/>
                </a:moveTo>
                <a:cubicBezTo>
                  <a:pt x="2641" y="2444"/>
                  <a:pt x="2671" y="2488"/>
                  <a:pt x="2671" y="2538"/>
                </a:cubicBezTo>
                <a:cubicBezTo>
                  <a:pt x="2671" y="2591"/>
                  <a:pt x="2638" y="2636"/>
                  <a:pt x="2592" y="2655"/>
                </a:cubicBezTo>
                <a:lnTo>
                  <a:pt x="2996" y="4260"/>
                </a:lnTo>
                <a:lnTo>
                  <a:pt x="2971" y="4266"/>
                </a:lnTo>
                <a:lnTo>
                  <a:pt x="2562" y="2663"/>
                </a:lnTo>
                <a:cubicBezTo>
                  <a:pt x="2557" y="2663"/>
                  <a:pt x="2551" y="2664"/>
                  <a:pt x="2546" y="2664"/>
                </a:cubicBezTo>
                <a:cubicBezTo>
                  <a:pt x="2476" y="2664"/>
                  <a:pt x="2420" y="2608"/>
                  <a:pt x="2420" y="2538"/>
                </a:cubicBezTo>
                <a:lnTo>
                  <a:pt x="2420" y="2535"/>
                </a:lnTo>
                <a:lnTo>
                  <a:pt x="930" y="1883"/>
                </a:lnTo>
                <a:lnTo>
                  <a:pt x="952" y="1831"/>
                </a:lnTo>
                <a:lnTo>
                  <a:pt x="2451" y="2456"/>
                </a:lnTo>
                <a:cubicBezTo>
                  <a:pt x="2459" y="2447"/>
                  <a:pt x="2469" y="2438"/>
                  <a:pt x="2480" y="2432"/>
                </a:cubicBezTo>
                <a:lnTo>
                  <a:pt x="2435" y="1374"/>
                </a:lnTo>
                <a:lnTo>
                  <a:pt x="2509" y="1369"/>
                </a:lnTo>
                <a:lnTo>
                  <a:pt x="2598" y="2424"/>
                </a:lnTo>
                <a:close/>
                <a:moveTo>
                  <a:pt x="4644" y="3956"/>
                </a:moveTo>
                <a:lnTo>
                  <a:pt x="4342" y="3769"/>
                </a:lnTo>
                <a:cubicBezTo>
                  <a:pt x="3936" y="4363"/>
                  <a:pt x="3264" y="4722"/>
                  <a:pt x="2538" y="4722"/>
                </a:cubicBezTo>
                <a:cubicBezTo>
                  <a:pt x="1333" y="4722"/>
                  <a:pt x="355" y="3744"/>
                  <a:pt x="355" y="2538"/>
                </a:cubicBezTo>
                <a:cubicBezTo>
                  <a:pt x="355" y="1333"/>
                  <a:pt x="1333" y="355"/>
                  <a:pt x="2538" y="355"/>
                </a:cubicBezTo>
                <a:cubicBezTo>
                  <a:pt x="3296" y="355"/>
                  <a:pt x="3995" y="746"/>
                  <a:pt x="4394" y="1387"/>
                </a:cubicBezTo>
                <a:lnTo>
                  <a:pt x="4443" y="1467"/>
                </a:lnTo>
                <a:lnTo>
                  <a:pt x="4258" y="1584"/>
                </a:lnTo>
                <a:lnTo>
                  <a:pt x="4747" y="1638"/>
                </a:lnTo>
                <a:lnTo>
                  <a:pt x="4891" y="1189"/>
                </a:lnTo>
                <a:lnTo>
                  <a:pt x="4745" y="1280"/>
                </a:lnTo>
                <a:lnTo>
                  <a:pt x="4695" y="1200"/>
                </a:lnTo>
                <a:cubicBezTo>
                  <a:pt x="4232" y="454"/>
                  <a:pt x="3419" y="0"/>
                  <a:pt x="2538" y="0"/>
                </a:cubicBezTo>
                <a:cubicBezTo>
                  <a:pt x="1137" y="0"/>
                  <a:pt x="0" y="1137"/>
                  <a:pt x="0" y="2538"/>
                </a:cubicBezTo>
                <a:cubicBezTo>
                  <a:pt x="0" y="3940"/>
                  <a:pt x="1137" y="5077"/>
                  <a:pt x="2538" y="5077"/>
                </a:cubicBezTo>
                <a:cubicBezTo>
                  <a:pt x="3388" y="5077"/>
                  <a:pt x="4173" y="4655"/>
                  <a:pt x="4644" y="3956"/>
                </a:cubicBezTo>
                <a:close/>
                <a:moveTo>
                  <a:pt x="462" y="2597"/>
                </a:moveTo>
                <a:lnTo>
                  <a:pt x="462" y="2480"/>
                </a:lnTo>
                <a:lnTo>
                  <a:pt x="708" y="2480"/>
                </a:lnTo>
                <a:cubicBezTo>
                  <a:pt x="707" y="2499"/>
                  <a:pt x="707" y="2519"/>
                  <a:pt x="707" y="2538"/>
                </a:cubicBezTo>
                <a:cubicBezTo>
                  <a:pt x="707" y="2558"/>
                  <a:pt x="707" y="2577"/>
                  <a:pt x="708" y="2597"/>
                </a:cubicBezTo>
                <a:lnTo>
                  <a:pt x="462" y="2597"/>
                </a:lnTo>
                <a:close/>
                <a:moveTo>
                  <a:pt x="924" y="1670"/>
                </a:moveTo>
                <a:lnTo>
                  <a:pt x="712" y="1547"/>
                </a:lnTo>
                <a:lnTo>
                  <a:pt x="771" y="1446"/>
                </a:lnTo>
                <a:lnTo>
                  <a:pt x="983" y="1569"/>
                </a:lnTo>
                <a:cubicBezTo>
                  <a:pt x="962" y="1602"/>
                  <a:pt x="943" y="1636"/>
                  <a:pt x="924" y="1670"/>
                </a:cubicBezTo>
                <a:close/>
                <a:moveTo>
                  <a:pt x="1576" y="976"/>
                </a:moveTo>
                <a:lnTo>
                  <a:pt x="1453" y="764"/>
                </a:lnTo>
                <a:lnTo>
                  <a:pt x="1554" y="705"/>
                </a:lnTo>
                <a:lnTo>
                  <a:pt x="1677" y="917"/>
                </a:lnTo>
                <a:cubicBezTo>
                  <a:pt x="1643" y="936"/>
                  <a:pt x="1609" y="955"/>
                  <a:pt x="1576" y="976"/>
                </a:cubicBezTo>
                <a:close/>
                <a:moveTo>
                  <a:pt x="2487" y="701"/>
                </a:moveTo>
                <a:lnTo>
                  <a:pt x="2487" y="455"/>
                </a:lnTo>
                <a:lnTo>
                  <a:pt x="2604" y="455"/>
                </a:lnTo>
                <a:lnTo>
                  <a:pt x="2604" y="701"/>
                </a:lnTo>
                <a:cubicBezTo>
                  <a:pt x="2584" y="700"/>
                  <a:pt x="2565" y="700"/>
                  <a:pt x="2546" y="700"/>
                </a:cubicBezTo>
                <a:cubicBezTo>
                  <a:pt x="2526" y="700"/>
                  <a:pt x="2507" y="700"/>
                  <a:pt x="2487" y="701"/>
                </a:cubicBezTo>
                <a:close/>
                <a:moveTo>
                  <a:pt x="3414" y="917"/>
                </a:moveTo>
                <a:lnTo>
                  <a:pt x="3536" y="705"/>
                </a:lnTo>
                <a:lnTo>
                  <a:pt x="3637" y="764"/>
                </a:lnTo>
                <a:lnTo>
                  <a:pt x="3515" y="976"/>
                </a:lnTo>
                <a:cubicBezTo>
                  <a:pt x="3482" y="955"/>
                  <a:pt x="3448" y="936"/>
                  <a:pt x="3414" y="917"/>
                </a:cubicBezTo>
                <a:close/>
                <a:moveTo>
                  <a:pt x="3515" y="4101"/>
                </a:moveTo>
                <a:lnTo>
                  <a:pt x="3638" y="4313"/>
                </a:lnTo>
                <a:lnTo>
                  <a:pt x="3536" y="4372"/>
                </a:lnTo>
                <a:lnTo>
                  <a:pt x="3414" y="4159"/>
                </a:lnTo>
                <a:cubicBezTo>
                  <a:pt x="3448" y="4141"/>
                  <a:pt x="3482" y="4121"/>
                  <a:pt x="3515" y="4101"/>
                </a:cubicBezTo>
                <a:close/>
                <a:moveTo>
                  <a:pt x="2604" y="4376"/>
                </a:moveTo>
                <a:lnTo>
                  <a:pt x="2604" y="4621"/>
                </a:lnTo>
                <a:lnTo>
                  <a:pt x="2487" y="4621"/>
                </a:lnTo>
                <a:lnTo>
                  <a:pt x="2487" y="4376"/>
                </a:lnTo>
                <a:cubicBezTo>
                  <a:pt x="2507" y="4377"/>
                  <a:pt x="2526" y="4377"/>
                  <a:pt x="2546" y="4377"/>
                </a:cubicBezTo>
                <a:cubicBezTo>
                  <a:pt x="2565" y="4377"/>
                  <a:pt x="2584" y="4377"/>
                  <a:pt x="2604" y="4376"/>
                </a:cubicBezTo>
                <a:close/>
                <a:moveTo>
                  <a:pt x="1677" y="4159"/>
                </a:moveTo>
                <a:lnTo>
                  <a:pt x="1554" y="4372"/>
                </a:lnTo>
                <a:lnTo>
                  <a:pt x="1453" y="4313"/>
                </a:lnTo>
                <a:lnTo>
                  <a:pt x="1576" y="4101"/>
                </a:lnTo>
                <a:cubicBezTo>
                  <a:pt x="1609" y="4121"/>
                  <a:pt x="1643" y="4141"/>
                  <a:pt x="1677" y="4159"/>
                </a:cubicBezTo>
                <a:close/>
                <a:moveTo>
                  <a:pt x="983" y="3508"/>
                </a:moveTo>
                <a:lnTo>
                  <a:pt x="771" y="3630"/>
                </a:lnTo>
                <a:lnTo>
                  <a:pt x="712" y="3529"/>
                </a:lnTo>
                <a:lnTo>
                  <a:pt x="924" y="3407"/>
                </a:lnTo>
                <a:cubicBezTo>
                  <a:pt x="943" y="3441"/>
                  <a:pt x="962" y="3475"/>
                  <a:pt x="983" y="3508"/>
                </a:cubicBezTo>
                <a:close/>
              </a:path>
            </a:pathLst>
          </a:custGeom>
          <a:solidFill>
            <a:srgbClr val="009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7" name="矩形 15"/>
          <p:cNvSpPr>
            <a:spLocks noChangeArrowheads="1"/>
          </p:cNvSpPr>
          <p:nvPr/>
        </p:nvSpPr>
        <p:spPr bwMode="auto">
          <a:xfrm>
            <a:off x="10923588" y="2565400"/>
            <a:ext cx="1273175" cy="2090738"/>
          </a:xfrm>
          <a:prstGeom prst="rect">
            <a:avLst/>
          </a:prstGeom>
          <a:solidFill>
            <a:srgbClr val="2B2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文本框 1">
            <a:extLst>
              <a:ext uri="{FF2B5EF4-FFF2-40B4-BE49-F238E27FC236}">
                <a16:creationId xmlns:a16="http://schemas.microsoft.com/office/drawing/2014/main" id="{A80113CF-9D0B-4A0D-876C-BE58E5677E4C}"/>
              </a:ext>
            </a:extLst>
          </p:cNvPr>
          <p:cNvSpPr txBox="1"/>
          <p:nvPr/>
        </p:nvSpPr>
        <p:spPr>
          <a:xfrm>
            <a:off x="6181044" y="4899520"/>
            <a:ext cx="4536504" cy="400110"/>
          </a:xfrm>
          <a:prstGeom prst="rect">
            <a:avLst/>
          </a:prstGeom>
          <a:noFill/>
        </p:spPr>
        <p:txBody>
          <a:bodyPr wrap="square" rtlCol="0">
            <a:spAutoFit/>
          </a:bodyPr>
          <a:lstStyle/>
          <a:p>
            <a:r>
              <a:rPr lang="zh-CN" altLang="en-US" sz="2000" dirty="0"/>
              <a:t>汇报人：胡月海 路培玉</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5126"/>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5126"/>
                                        </p:tgtEl>
                                        <p:attrNameLst>
                                          <p:attrName>r</p:attrName>
                                        </p:attrNameLst>
                                      </p:cBhvr>
                                    </p:animRot>
                                  </p:childTnLst>
                                </p:cTn>
                              </p:par>
                            </p:childTnLst>
                          </p:cTn>
                        </p:par>
                        <p:par>
                          <p:cTn id="9" fill="hold" nodeType="afterGroup">
                            <p:stCondLst>
                              <p:cond delay="2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122"/>
                                        </p:tgtEl>
                                        <p:attrNameLst>
                                          <p:attrName>ppt_y</p:attrName>
                                        </p:attrNameLst>
                                      </p:cBhvr>
                                      <p:tavLst>
                                        <p:tav tm="0">
                                          <p:val>
                                            <p:strVal val="#ppt_y"/>
                                          </p:val>
                                        </p:tav>
                                        <p:tav tm="100000">
                                          <p:val>
                                            <p:strVal val="#ppt_y"/>
                                          </p:val>
                                        </p:tav>
                                      </p:tavLst>
                                    </p:anim>
                                    <p:anim calcmode="lin" valueType="num">
                                      <p:cBhvr>
                                        <p:cTn id="14" dur="500" fill="hold"/>
                                        <p:tgtEl>
                                          <p:spTgt spid="512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12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122"/>
                                        </p:tgtEl>
                                      </p:cBhvr>
                                    </p:animEffect>
                                  </p:childTnLst>
                                </p:cTn>
                              </p:par>
                              <p:par>
                                <p:cTn id="17" presetID="2" presetClass="entr" presetSubtype="8" fill="hold" grpId="0" nodeType="withEffect">
                                  <p:stCondLst>
                                    <p:cond delay="0"/>
                                  </p:stCondLst>
                                  <p:childTnLst>
                                    <p:set>
                                      <p:cBhvr>
                                        <p:cTn id="18" dur="1" fill="hold">
                                          <p:stCondLst>
                                            <p:cond delay="0"/>
                                          </p:stCondLst>
                                        </p:cTn>
                                        <p:tgtEl>
                                          <p:spTgt spid="5123">
                                            <p:txEl>
                                              <p:pRg st="0" end="0"/>
                                            </p:txEl>
                                          </p:spTgt>
                                        </p:tgtEl>
                                        <p:attrNameLst>
                                          <p:attrName>style.visibility</p:attrName>
                                        </p:attrNameLst>
                                      </p:cBhvr>
                                      <p:to>
                                        <p:strVal val="visible"/>
                                      </p:to>
                                    </p:set>
                                    <p:anim calcmode="lin" valueType="num">
                                      <p:cBhvr additive="base">
                                        <p:cTn id="19"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3400"/>
                            </p:stCondLst>
                            <p:childTnLst>
                              <p:par>
                                <p:cTn id="22" presetID="22" presetClass="entr" presetSubtype="2" fill="hold" grpId="0" nodeType="afterEffect">
                                  <p:stCondLst>
                                    <p:cond delay="0"/>
                                  </p:stCondLst>
                                  <p:childTnLst>
                                    <p:set>
                                      <p:cBhvr>
                                        <p:cTn id="23" dur="1" fill="hold">
                                          <p:stCondLst>
                                            <p:cond delay="0"/>
                                          </p:stCondLst>
                                        </p:cTn>
                                        <p:tgtEl>
                                          <p:spTgt spid="5127"/>
                                        </p:tgtEl>
                                        <p:attrNameLst>
                                          <p:attrName>style.visibility</p:attrName>
                                        </p:attrNameLst>
                                      </p:cBhvr>
                                      <p:to>
                                        <p:strVal val="visible"/>
                                      </p:to>
                                    </p:set>
                                    <p:animEffect transition="in" filter="wipe(right)">
                                      <p:cBhvr>
                                        <p:cTn id="24"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P spid="5126" grpId="0" animBg="1"/>
      <p:bldP spid="5126" grpId="1" animBg="1"/>
      <p:bldP spid="5127"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txBox="1">
            <a:spLocks noChangeArrowheads="1"/>
          </p:cNvSpPr>
          <p:nvPr/>
        </p:nvSpPr>
        <p:spPr bwMode="auto">
          <a:xfrm>
            <a:off x="1033463" y="246063"/>
            <a:ext cx="132238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4000" b="1">
                <a:solidFill>
                  <a:schemeClr val="tx2"/>
                </a:solidFill>
                <a:ea typeface="微软雅黑" pitchFamily="34" charset="-122"/>
              </a:rPr>
              <a:t>目录</a:t>
            </a:r>
          </a:p>
        </p:txBody>
      </p:sp>
      <p:sp>
        <p:nvSpPr>
          <p:cNvPr id="7171" name="Text Box 5"/>
          <p:cNvSpPr txBox="1">
            <a:spLocks noChangeArrowheads="1"/>
          </p:cNvSpPr>
          <p:nvPr/>
        </p:nvSpPr>
        <p:spPr bwMode="auto">
          <a:xfrm>
            <a:off x="2114550" y="357188"/>
            <a:ext cx="1636713"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a:solidFill>
                  <a:schemeClr val="tx2"/>
                </a:solidFill>
                <a:ea typeface="微软雅黑" pitchFamily="34" charset="-122"/>
              </a:rPr>
              <a:t>contents</a:t>
            </a:r>
          </a:p>
        </p:txBody>
      </p:sp>
      <p:sp>
        <p:nvSpPr>
          <p:cNvPr id="7172" name="五边形 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73" name="燕尾形 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7174" name="Group 6"/>
          <p:cNvGrpSpPr>
            <a:grpSpLocks/>
          </p:cNvGrpSpPr>
          <p:nvPr/>
        </p:nvGrpSpPr>
        <p:grpSpPr bwMode="auto">
          <a:xfrm>
            <a:off x="1414463" y="2328863"/>
            <a:ext cx="3713162" cy="523875"/>
            <a:chOff x="0" y="0"/>
            <a:chExt cx="3396604" cy="479288"/>
          </a:xfrm>
        </p:grpSpPr>
        <p:sp>
          <p:nvSpPr>
            <p:cNvPr id="7175" name="椭圆 84"/>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76" name="直接连接符 85"/>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7" name="直接连接符 86"/>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78" name="Group 10"/>
          <p:cNvGrpSpPr>
            <a:grpSpLocks/>
          </p:cNvGrpSpPr>
          <p:nvPr/>
        </p:nvGrpSpPr>
        <p:grpSpPr bwMode="auto">
          <a:xfrm flipH="1">
            <a:off x="7162800" y="2328863"/>
            <a:ext cx="3713163" cy="523875"/>
            <a:chOff x="0" y="0"/>
            <a:chExt cx="3396604" cy="479288"/>
          </a:xfrm>
        </p:grpSpPr>
        <p:sp>
          <p:nvSpPr>
            <p:cNvPr id="7179" name="椭圆 88"/>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80" name="直接连接符 89"/>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1" name="直接连接符 90"/>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82" name="Group 14"/>
          <p:cNvGrpSpPr>
            <a:grpSpLocks/>
          </p:cNvGrpSpPr>
          <p:nvPr/>
        </p:nvGrpSpPr>
        <p:grpSpPr bwMode="auto">
          <a:xfrm flipV="1">
            <a:off x="1341674" y="4719064"/>
            <a:ext cx="3713162" cy="523875"/>
            <a:chOff x="0" y="0"/>
            <a:chExt cx="3396604" cy="479288"/>
          </a:xfrm>
        </p:grpSpPr>
        <p:sp>
          <p:nvSpPr>
            <p:cNvPr id="7183" name="椭圆 92"/>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84" name="直接连接符 93"/>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5" name="直接连接符 94"/>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86" name="Group 18"/>
          <p:cNvGrpSpPr>
            <a:grpSpLocks/>
          </p:cNvGrpSpPr>
          <p:nvPr/>
        </p:nvGrpSpPr>
        <p:grpSpPr bwMode="auto">
          <a:xfrm flipH="1" flipV="1">
            <a:off x="7162800" y="4584700"/>
            <a:ext cx="3713163" cy="523875"/>
            <a:chOff x="0" y="0"/>
            <a:chExt cx="3396604" cy="479288"/>
          </a:xfrm>
        </p:grpSpPr>
        <p:sp>
          <p:nvSpPr>
            <p:cNvPr id="7187" name="椭圆 96"/>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88" name="直接连接符 97"/>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9" name="直接连接符 98"/>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90" name="Group 22"/>
          <p:cNvGrpSpPr>
            <a:grpSpLocks/>
          </p:cNvGrpSpPr>
          <p:nvPr/>
        </p:nvGrpSpPr>
        <p:grpSpPr bwMode="auto">
          <a:xfrm>
            <a:off x="4565650" y="2185988"/>
            <a:ext cx="3125788" cy="3125787"/>
            <a:chOff x="0" y="0"/>
            <a:chExt cx="4922" cy="4922"/>
          </a:xfrm>
        </p:grpSpPr>
        <p:sp>
          <p:nvSpPr>
            <p:cNvPr id="7191" name="椭圆 77"/>
            <p:cNvSpPr>
              <a:spLocks noChangeArrowheads="1"/>
            </p:cNvSpPr>
            <p:nvPr/>
          </p:nvSpPr>
          <p:spPr bwMode="auto">
            <a:xfrm>
              <a:off x="0" y="0"/>
              <a:ext cx="4923" cy="4922"/>
            </a:xfrm>
            <a:prstGeom prst="ellipse">
              <a:avLst/>
            </a:prstGeom>
            <a:noFill/>
            <a:ln w="381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500">
                <a:solidFill>
                  <a:srgbClr val="2B2E30"/>
                </a:solidFill>
              </a:endParaRPr>
            </a:p>
          </p:txBody>
        </p:sp>
        <p:grpSp>
          <p:nvGrpSpPr>
            <p:cNvPr id="7192" name="Group 24"/>
            <p:cNvGrpSpPr>
              <a:grpSpLocks/>
            </p:cNvGrpSpPr>
            <p:nvPr/>
          </p:nvGrpSpPr>
          <p:grpSpPr bwMode="auto">
            <a:xfrm>
              <a:off x="415" y="467"/>
              <a:ext cx="4070" cy="4075"/>
              <a:chOff x="0" y="0"/>
              <a:chExt cx="3411642" cy="3417058"/>
            </a:xfrm>
          </p:grpSpPr>
          <p:sp>
            <p:nvSpPr>
              <p:cNvPr id="7193" name="未知"/>
              <p:cNvSpPr>
                <a:spLocks/>
              </p:cNvSpPr>
              <p:nvPr/>
            </p:nvSpPr>
            <p:spPr bwMode="auto">
              <a:xfrm>
                <a:off x="1713102" y="198810"/>
                <a:ext cx="131072" cy="320905"/>
              </a:xfrm>
              <a:custGeom>
                <a:avLst/>
                <a:gdLst>
                  <a:gd name="T0" fmla="*/ 217 w 217"/>
                  <a:gd name="T1" fmla="*/ 2 h 532"/>
                  <a:gd name="T2" fmla="*/ 5 w 217"/>
                  <a:gd name="T3" fmla="*/ 0 h 532"/>
                  <a:gd name="T4" fmla="*/ 0 w 217"/>
                  <a:gd name="T5" fmla="*/ 530 h 532"/>
                  <a:gd name="T6" fmla="*/ 212 w 217"/>
                  <a:gd name="T7" fmla="*/ 532 h 532"/>
                  <a:gd name="T8" fmla="*/ 217 w 217"/>
                  <a:gd name="T9" fmla="*/ 2 h 532"/>
                </a:gdLst>
                <a:ahLst/>
                <a:cxnLst>
                  <a:cxn ang="0">
                    <a:pos x="T0" y="T1"/>
                  </a:cxn>
                  <a:cxn ang="0">
                    <a:pos x="T2" y="T3"/>
                  </a:cxn>
                  <a:cxn ang="0">
                    <a:pos x="T4" y="T5"/>
                  </a:cxn>
                  <a:cxn ang="0">
                    <a:pos x="T6" y="T7"/>
                  </a:cxn>
                  <a:cxn ang="0">
                    <a:pos x="T8" y="T9"/>
                  </a:cxn>
                </a:cxnLst>
                <a:rect l="0" t="0" r="r" b="b"/>
                <a:pathLst>
                  <a:path w="217" h="532">
                    <a:moveTo>
                      <a:pt x="217" y="2"/>
                    </a:moveTo>
                    <a:lnTo>
                      <a:pt x="5" y="0"/>
                    </a:lnTo>
                    <a:lnTo>
                      <a:pt x="0" y="530"/>
                    </a:lnTo>
                    <a:lnTo>
                      <a:pt x="212" y="532"/>
                    </a:lnTo>
                    <a:lnTo>
                      <a:pt x="217" y="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4" name="未知"/>
              <p:cNvSpPr>
                <a:spLocks/>
              </p:cNvSpPr>
              <p:nvPr/>
            </p:nvSpPr>
            <p:spPr bwMode="auto">
              <a:xfrm>
                <a:off x="955795" y="344673"/>
                <a:ext cx="271854" cy="340355"/>
              </a:xfrm>
              <a:custGeom>
                <a:avLst/>
                <a:gdLst>
                  <a:gd name="T0" fmla="*/ 185 w 445"/>
                  <a:gd name="T1" fmla="*/ 0 h 567"/>
                  <a:gd name="T2" fmla="*/ 0 w 445"/>
                  <a:gd name="T3" fmla="*/ 104 h 567"/>
                  <a:gd name="T4" fmla="*/ 260 w 445"/>
                  <a:gd name="T5" fmla="*/ 567 h 567"/>
                  <a:gd name="T6" fmla="*/ 445 w 445"/>
                  <a:gd name="T7" fmla="*/ 463 h 567"/>
                  <a:gd name="T8" fmla="*/ 185 w 445"/>
                  <a:gd name="T9" fmla="*/ 0 h 567"/>
                </a:gdLst>
                <a:ahLst/>
                <a:cxnLst>
                  <a:cxn ang="0">
                    <a:pos x="T0" y="T1"/>
                  </a:cxn>
                  <a:cxn ang="0">
                    <a:pos x="T2" y="T3"/>
                  </a:cxn>
                  <a:cxn ang="0">
                    <a:pos x="T4" y="T5"/>
                  </a:cxn>
                  <a:cxn ang="0">
                    <a:pos x="T6" y="T7"/>
                  </a:cxn>
                  <a:cxn ang="0">
                    <a:pos x="T8" y="T9"/>
                  </a:cxn>
                </a:cxnLst>
                <a:rect l="0" t="0" r="r" b="b"/>
                <a:pathLst>
                  <a:path w="445" h="567">
                    <a:moveTo>
                      <a:pt x="185" y="0"/>
                    </a:moveTo>
                    <a:lnTo>
                      <a:pt x="0" y="104"/>
                    </a:lnTo>
                    <a:lnTo>
                      <a:pt x="260" y="567"/>
                    </a:lnTo>
                    <a:lnTo>
                      <a:pt x="445" y="463"/>
                    </a:lnTo>
                    <a:lnTo>
                      <a:pt x="185"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5" name="未知"/>
              <p:cNvSpPr>
                <a:spLocks/>
              </p:cNvSpPr>
              <p:nvPr/>
            </p:nvSpPr>
            <p:spPr bwMode="auto">
              <a:xfrm>
                <a:off x="402383" y="855206"/>
                <a:ext cx="339819" cy="277146"/>
              </a:xfrm>
              <a:custGeom>
                <a:avLst/>
                <a:gdLst>
                  <a:gd name="T0" fmla="*/ 109 w 566"/>
                  <a:gd name="T1" fmla="*/ 0 h 453"/>
                  <a:gd name="T2" fmla="*/ 0 w 566"/>
                  <a:gd name="T3" fmla="*/ 183 h 453"/>
                  <a:gd name="T4" fmla="*/ 457 w 566"/>
                  <a:gd name="T5" fmla="*/ 453 h 453"/>
                  <a:gd name="T6" fmla="*/ 566 w 566"/>
                  <a:gd name="T7" fmla="*/ 270 h 453"/>
                  <a:gd name="T8" fmla="*/ 109 w 566"/>
                  <a:gd name="T9" fmla="*/ 0 h 453"/>
                </a:gdLst>
                <a:ahLst/>
                <a:cxnLst>
                  <a:cxn ang="0">
                    <a:pos x="T0" y="T1"/>
                  </a:cxn>
                  <a:cxn ang="0">
                    <a:pos x="T2" y="T3"/>
                  </a:cxn>
                  <a:cxn ang="0">
                    <a:pos x="T4" y="T5"/>
                  </a:cxn>
                  <a:cxn ang="0">
                    <a:pos x="T6" y="T7"/>
                  </a:cxn>
                  <a:cxn ang="0">
                    <a:pos x="T8" y="T9"/>
                  </a:cxn>
                </a:cxnLst>
                <a:rect l="0" t="0" r="r" b="b"/>
                <a:pathLst>
                  <a:path w="566" h="453">
                    <a:moveTo>
                      <a:pt x="109" y="0"/>
                    </a:moveTo>
                    <a:lnTo>
                      <a:pt x="0" y="183"/>
                    </a:lnTo>
                    <a:lnTo>
                      <a:pt x="457" y="453"/>
                    </a:lnTo>
                    <a:lnTo>
                      <a:pt x="566" y="270"/>
                    </a:lnTo>
                    <a:lnTo>
                      <a:pt x="109"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6" name="未知"/>
              <p:cNvSpPr>
                <a:spLocks/>
              </p:cNvSpPr>
              <p:nvPr/>
            </p:nvSpPr>
            <p:spPr bwMode="auto">
              <a:xfrm>
                <a:off x="198494" y="1603990"/>
                <a:ext cx="325251" cy="131283"/>
              </a:xfrm>
              <a:custGeom>
                <a:avLst/>
                <a:gdLst>
                  <a:gd name="T0" fmla="*/ 2 w 533"/>
                  <a:gd name="T1" fmla="*/ 0 h 218"/>
                  <a:gd name="T2" fmla="*/ 0 w 533"/>
                  <a:gd name="T3" fmla="*/ 212 h 218"/>
                  <a:gd name="T4" fmla="*/ 530 w 533"/>
                  <a:gd name="T5" fmla="*/ 218 h 218"/>
                  <a:gd name="T6" fmla="*/ 533 w 533"/>
                  <a:gd name="T7" fmla="*/ 5 h 218"/>
                  <a:gd name="T8" fmla="*/ 2 w 533"/>
                  <a:gd name="T9" fmla="*/ 0 h 218"/>
                </a:gdLst>
                <a:ahLst/>
                <a:cxnLst>
                  <a:cxn ang="0">
                    <a:pos x="T0" y="T1"/>
                  </a:cxn>
                  <a:cxn ang="0">
                    <a:pos x="T2" y="T3"/>
                  </a:cxn>
                  <a:cxn ang="0">
                    <a:pos x="T4" y="T5"/>
                  </a:cxn>
                  <a:cxn ang="0">
                    <a:pos x="T6" y="T7"/>
                  </a:cxn>
                  <a:cxn ang="0">
                    <a:pos x="T8" y="T9"/>
                  </a:cxn>
                </a:cxnLst>
                <a:rect l="0" t="0" r="r" b="b"/>
                <a:pathLst>
                  <a:path w="533" h="218">
                    <a:moveTo>
                      <a:pt x="2" y="0"/>
                    </a:moveTo>
                    <a:lnTo>
                      <a:pt x="0" y="212"/>
                    </a:lnTo>
                    <a:lnTo>
                      <a:pt x="530" y="218"/>
                    </a:lnTo>
                    <a:lnTo>
                      <a:pt x="533" y="5"/>
                    </a:lnTo>
                    <a:lnTo>
                      <a:pt x="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7" name="未知"/>
              <p:cNvSpPr>
                <a:spLocks/>
              </p:cNvSpPr>
              <p:nvPr/>
            </p:nvSpPr>
            <p:spPr bwMode="auto">
              <a:xfrm>
                <a:off x="344128" y="2221497"/>
                <a:ext cx="339819" cy="272282"/>
              </a:xfrm>
              <a:custGeom>
                <a:avLst/>
                <a:gdLst>
                  <a:gd name="T0" fmla="*/ 0 w 567"/>
                  <a:gd name="T1" fmla="*/ 260 h 445"/>
                  <a:gd name="T2" fmla="*/ 105 w 567"/>
                  <a:gd name="T3" fmla="*/ 445 h 445"/>
                  <a:gd name="T4" fmla="*/ 567 w 567"/>
                  <a:gd name="T5" fmla="*/ 185 h 445"/>
                  <a:gd name="T6" fmla="*/ 463 w 567"/>
                  <a:gd name="T7" fmla="*/ 0 h 445"/>
                  <a:gd name="T8" fmla="*/ 0 w 567"/>
                  <a:gd name="T9" fmla="*/ 260 h 445"/>
                </a:gdLst>
                <a:ahLst/>
                <a:cxnLst>
                  <a:cxn ang="0">
                    <a:pos x="T0" y="T1"/>
                  </a:cxn>
                  <a:cxn ang="0">
                    <a:pos x="T2" y="T3"/>
                  </a:cxn>
                  <a:cxn ang="0">
                    <a:pos x="T4" y="T5"/>
                  </a:cxn>
                  <a:cxn ang="0">
                    <a:pos x="T6" y="T7"/>
                  </a:cxn>
                  <a:cxn ang="0">
                    <a:pos x="T8" y="T9"/>
                  </a:cxn>
                </a:cxnLst>
                <a:rect l="0" t="0" r="r" b="b"/>
                <a:pathLst>
                  <a:path w="567" h="445">
                    <a:moveTo>
                      <a:pt x="0" y="260"/>
                    </a:moveTo>
                    <a:lnTo>
                      <a:pt x="105" y="445"/>
                    </a:lnTo>
                    <a:lnTo>
                      <a:pt x="567" y="185"/>
                    </a:lnTo>
                    <a:lnTo>
                      <a:pt x="463" y="0"/>
                    </a:lnTo>
                    <a:lnTo>
                      <a:pt x="0" y="2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8" name="未知"/>
              <p:cNvSpPr>
                <a:spLocks/>
              </p:cNvSpPr>
              <p:nvPr/>
            </p:nvSpPr>
            <p:spPr bwMode="auto">
              <a:xfrm>
                <a:off x="1552905" y="1555367"/>
                <a:ext cx="339819" cy="340355"/>
              </a:xfrm>
              <a:custGeom>
                <a:avLst/>
                <a:gdLst>
                  <a:gd name="T0" fmla="*/ 427 w 565"/>
                  <a:gd name="T1" fmla="*/ 38 h 565"/>
                  <a:gd name="T2" fmla="*/ 388 w 565"/>
                  <a:gd name="T3" fmla="*/ 20 h 565"/>
                  <a:gd name="T4" fmla="*/ 347 w 565"/>
                  <a:gd name="T5" fmla="*/ 7 h 565"/>
                  <a:gd name="T6" fmla="*/ 294 w 565"/>
                  <a:gd name="T7" fmla="*/ 0 h 565"/>
                  <a:gd name="T8" fmla="*/ 252 w 565"/>
                  <a:gd name="T9" fmla="*/ 1 h 565"/>
                  <a:gd name="T10" fmla="*/ 200 w 565"/>
                  <a:gd name="T11" fmla="*/ 12 h 565"/>
                  <a:gd name="T12" fmla="*/ 150 w 565"/>
                  <a:gd name="T13" fmla="*/ 33 h 565"/>
                  <a:gd name="T14" fmla="*/ 93 w 565"/>
                  <a:gd name="T15" fmla="*/ 72 h 565"/>
                  <a:gd name="T16" fmla="*/ 64 w 565"/>
                  <a:gd name="T17" fmla="*/ 103 h 565"/>
                  <a:gd name="T18" fmla="*/ 39 w 565"/>
                  <a:gd name="T19" fmla="*/ 139 h 565"/>
                  <a:gd name="T20" fmla="*/ 15 w 565"/>
                  <a:gd name="T21" fmla="*/ 190 h 565"/>
                  <a:gd name="T22" fmla="*/ 4 w 565"/>
                  <a:gd name="T23" fmla="*/ 231 h 565"/>
                  <a:gd name="T24" fmla="*/ 0 w 565"/>
                  <a:gd name="T25" fmla="*/ 272 h 565"/>
                  <a:gd name="T26" fmla="*/ 3 w 565"/>
                  <a:gd name="T27" fmla="*/ 326 h 565"/>
                  <a:gd name="T28" fmla="*/ 22 w 565"/>
                  <a:gd name="T29" fmla="*/ 392 h 565"/>
                  <a:gd name="T30" fmla="*/ 40 w 565"/>
                  <a:gd name="T31" fmla="*/ 428 h 565"/>
                  <a:gd name="T32" fmla="*/ 73 w 565"/>
                  <a:gd name="T33" fmla="*/ 472 h 565"/>
                  <a:gd name="T34" fmla="*/ 104 w 565"/>
                  <a:gd name="T35" fmla="*/ 502 h 565"/>
                  <a:gd name="T36" fmla="*/ 152 w 565"/>
                  <a:gd name="T37" fmla="*/ 534 h 565"/>
                  <a:gd name="T38" fmla="*/ 204 w 565"/>
                  <a:gd name="T39" fmla="*/ 554 h 565"/>
                  <a:gd name="T40" fmla="*/ 245 w 565"/>
                  <a:gd name="T41" fmla="*/ 563 h 565"/>
                  <a:gd name="T42" fmla="*/ 299 w 565"/>
                  <a:gd name="T43" fmla="*/ 565 h 565"/>
                  <a:gd name="T44" fmla="*/ 353 w 565"/>
                  <a:gd name="T45" fmla="*/ 557 h 565"/>
                  <a:gd name="T46" fmla="*/ 404 w 565"/>
                  <a:gd name="T47" fmla="*/ 538 h 565"/>
                  <a:gd name="T48" fmla="*/ 451 w 565"/>
                  <a:gd name="T49" fmla="*/ 510 h 565"/>
                  <a:gd name="T50" fmla="*/ 493 w 565"/>
                  <a:gd name="T51" fmla="*/ 472 h 565"/>
                  <a:gd name="T52" fmla="*/ 527 w 565"/>
                  <a:gd name="T53" fmla="*/ 427 h 565"/>
                  <a:gd name="T54" fmla="*/ 551 w 565"/>
                  <a:gd name="T55" fmla="*/ 375 h 565"/>
                  <a:gd name="T56" fmla="*/ 565 w 565"/>
                  <a:gd name="T57" fmla="*/ 307 h 565"/>
                  <a:gd name="T58" fmla="*/ 564 w 565"/>
                  <a:gd name="T59" fmla="*/ 253 h 565"/>
                  <a:gd name="T60" fmla="*/ 553 w 565"/>
                  <a:gd name="T61" fmla="*/ 199 h 565"/>
                  <a:gd name="T62" fmla="*/ 532 w 565"/>
                  <a:gd name="T63" fmla="*/ 149 h 565"/>
                  <a:gd name="T64" fmla="*/ 510 w 565"/>
                  <a:gd name="T65" fmla="*/ 114 h 565"/>
                  <a:gd name="T66" fmla="*/ 483 w 565"/>
                  <a:gd name="T67" fmla="*/ 82 h 565"/>
                  <a:gd name="T68" fmla="*/ 427 w 565"/>
                  <a:gd name="T69" fmla="*/ 38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5" h="565">
                    <a:moveTo>
                      <a:pt x="427" y="38"/>
                    </a:moveTo>
                    <a:lnTo>
                      <a:pt x="388" y="20"/>
                    </a:lnTo>
                    <a:lnTo>
                      <a:pt x="347" y="7"/>
                    </a:lnTo>
                    <a:lnTo>
                      <a:pt x="294" y="0"/>
                    </a:lnTo>
                    <a:lnTo>
                      <a:pt x="252" y="1"/>
                    </a:lnTo>
                    <a:lnTo>
                      <a:pt x="200" y="12"/>
                    </a:lnTo>
                    <a:lnTo>
                      <a:pt x="150" y="33"/>
                    </a:lnTo>
                    <a:lnTo>
                      <a:pt x="93" y="72"/>
                    </a:lnTo>
                    <a:lnTo>
                      <a:pt x="64" y="103"/>
                    </a:lnTo>
                    <a:lnTo>
                      <a:pt x="39" y="139"/>
                    </a:lnTo>
                    <a:lnTo>
                      <a:pt x="15" y="190"/>
                    </a:lnTo>
                    <a:lnTo>
                      <a:pt x="4" y="231"/>
                    </a:lnTo>
                    <a:lnTo>
                      <a:pt x="0" y="272"/>
                    </a:lnTo>
                    <a:lnTo>
                      <a:pt x="3" y="326"/>
                    </a:lnTo>
                    <a:lnTo>
                      <a:pt x="22" y="392"/>
                    </a:lnTo>
                    <a:lnTo>
                      <a:pt x="40" y="428"/>
                    </a:lnTo>
                    <a:lnTo>
                      <a:pt x="73" y="472"/>
                    </a:lnTo>
                    <a:lnTo>
                      <a:pt x="104" y="502"/>
                    </a:lnTo>
                    <a:lnTo>
                      <a:pt x="152" y="534"/>
                    </a:lnTo>
                    <a:lnTo>
                      <a:pt x="204" y="554"/>
                    </a:lnTo>
                    <a:lnTo>
                      <a:pt x="245" y="563"/>
                    </a:lnTo>
                    <a:lnTo>
                      <a:pt x="299" y="565"/>
                    </a:lnTo>
                    <a:lnTo>
                      <a:pt x="353" y="557"/>
                    </a:lnTo>
                    <a:lnTo>
                      <a:pt x="404" y="538"/>
                    </a:lnTo>
                    <a:lnTo>
                      <a:pt x="451" y="510"/>
                    </a:lnTo>
                    <a:lnTo>
                      <a:pt x="493" y="472"/>
                    </a:lnTo>
                    <a:lnTo>
                      <a:pt x="527" y="427"/>
                    </a:lnTo>
                    <a:lnTo>
                      <a:pt x="551" y="375"/>
                    </a:lnTo>
                    <a:lnTo>
                      <a:pt x="565" y="307"/>
                    </a:lnTo>
                    <a:lnTo>
                      <a:pt x="564" y="253"/>
                    </a:lnTo>
                    <a:lnTo>
                      <a:pt x="553" y="199"/>
                    </a:lnTo>
                    <a:lnTo>
                      <a:pt x="532" y="149"/>
                    </a:lnTo>
                    <a:lnTo>
                      <a:pt x="510" y="114"/>
                    </a:lnTo>
                    <a:lnTo>
                      <a:pt x="483" y="82"/>
                    </a:lnTo>
                    <a:lnTo>
                      <a:pt x="427" y="3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9" name="未知"/>
              <p:cNvSpPr>
                <a:spLocks/>
              </p:cNvSpPr>
              <p:nvPr/>
            </p:nvSpPr>
            <p:spPr bwMode="auto">
              <a:xfrm>
                <a:off x="1193672" y="685028"/>
                <a:ext cx="611673" cy="1074553"/>
              </a:xfrm>
              <a:custGeom>
                <a:avLst/>
                <a:gdLst>
                  <a:gd name="T0" fmla="*/ 852 w 1013"/>
                  <a:gd name="T1" fmla="*/ 1940 h 1940"/>
                  <a:gd name="T2" fmla="*/ 0 w 1013"/>
                  <a:gd name="T3" fmla="*/ 74 h 1940"/>
                  <a:gd name="T4" fmla="*/ 161 w 1013"/>
                  <a:gd name="T5" fmla="*/ 0 h 1940"/>
                  <a:gd name="T6" fmla="*/ 1013 w 1013"/>
                  <a:gd name="T7" fmla="*/ 1867 h 1940"/>
                  <a:gd name="T8" fmla="*/ 852 w 1013"/>
                  <a:gd name="T9" fmla="*/ 1940 h 1940"/>
                </a:gdLst>
                <a:ahLst/>
                <a:cxnLst>
                  <a:cxn ang="0">
                    <a:pos x="T0" y="T1"/>
                  </a:cxn>
                  <a:cxn ang="0">
                    <a:pos x="T2" y="T3"/>
                  </a:cxn>
                  <a:cxn ang="0">
                    <a:pos x="T4" y="T5"/>
                  </a:cxn>
                  <a:cxn ang="0">
                    <a:pos x="T6" y="T7"/>
                  </a:cxn>
                  <a:cxn ang="0">
                    <a:pos x="T8" y="T9"/>
                  </a:cxn>
                </a:cxnLst>
                <a:rect l="0" t="0" r="r" b="b"/>
                <a:pathLst>
                  <a:path w="1013" h="1940">
                    <a:moveTo>
                      <a:pt x="852" y="1940"/>
                    </a:moveTo>
                    <a:lnTo>
                      <a:pt x="0" y="74"/>
                    </a:lnTo>
                    <a:lnTo>
                      <a:pt x="161" y="0"/>
                    </a:lnTo>
                    <a:lnTo>
                      <a:pt x="1013" y="1867"/>
                    </a:lnTo>
                    <a:lnTo>
                      <a:pt x="852" y="194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0" name="未知"/>
              <p:cNvSpPr>
                <a:spLocks/>
              </p:cNvSpPr>
              <p:nvPr/>
            </p:nvSpPr>
            <p:spPr bwMode="auto">
              <a:xfrm>
                <a:off x="853853" y="2707715"/>
                <a:ext cx="276706" cy="340355"/>
              </a:xfrm>
              <a:custGeom>
                <a:avLst/>
                <a:gdLst>
                  <a:gd name="T0" fmla="*/ 0 w 453"/>
                  <a:gd name="T1" fmla="*/ 456 h 564"/>
                  <a:gd name="T2" fmla="*/ 183 w 453"/>
                  <a:gd name="T3" fmla="*/ 564 h 564"/>
                  <a:gd name="T4" fmla="*/ 453 w 453"/>
                  <a:gd name="T5" fmla="*/ 107 h 564"/>
                  <a:gd name="T6" fmla="*/ 270 w 453"/>
                  <a:gd name="T7" fmla="*/ 0 h 564"/>
                  <a:gd name="T8" fmla="*/ 0 w 453"/>
                  <a:gd name="T9" fmla="*/ 456 h 564"/>
                </a:gdLst>
                <a:ahLst/>
                <a:cxnLst>
                  <a:cxn ang="0">
                    <a:pos x="T0" y="T1"/>
                  </a:cxn>
                  <a:cxn ang="0">
                    <a:pos x="T2" y="T3"/>
                  </a:cxn>
                  <a:cxn ang="0">
                    <a:pos x="T4" y="T5"/>
                  </a:cxn>
                  <a:cxn ang="0">
                    <a:pos x="T6" y="T7"/>
                  </a:cxn>
                  <a:cxn ang="0">
                    <a:pos x="T8" y="T9"/>
                  </a:cxn>
                </a:cxnLst>
                <a:rect l="0" t="0" r="r" b="b"/>
                <a:pathLst>
                  <a:path w="453" h="564">
                    <a:moveTo>
                      <a:pt x="0" y="456"/>
                    </a:moveTo>
                    <a:lnTo>
                      <a:pt x="183" y="564"/>
                    </a:lnTo>
                    <a:lnTo>
                      <a:pt x="453" y="107"/>
                    </a:lnTo>
                    <a:lnTo>
                      <a:pt x="270" y="0"/>
                    </a:lnTo>
                    <a:lnTo>
                      <a:pt x="0" y="45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1" name="未知"/>
              <p:cNvSpPr>
                <a:spLocks/>
              </p:cNvSpPr>
              <p:nvPr/>
            </p:nvSpPr>
            <p:spPr bwMode="auto">
              <a:xfrm>
                <a:off x="1601450" y="2926516"/>
                <a:ext cx="131072" cy="325769"/>
              </a:xfrm>
              <a:custGeom>
                <a:avLst/>
                <a:gdLst>
                  <a:gd name="T0" fmla="*/ 0 w 218"/>
                  <a:gd name="T1" fmla="*/ 530 h 534"/>
                  <a:gd name="T2" fmla="*/ 213 w 218"/>
                  <a:gd name="T3" fmla="*/ 534 h 534"/>
                  <a:gd name="T4" fmla="*/ 218 w 218"/>
                  <a:gd name="T5" fmla="*/ 2 h 534"/>
                  <a:gd name="T6" fmla="*/ 5 w 218"/>
                  <a:gd name="T7" fmla="*/ 0 h 534"/>
                  <a:gd name="T8" fmla="*/ 0 w 218"/>
                  <a:gd name="T9" fmla="*/ 530 h 534"/>
                </a:gdLst>
                <a:ahLst/>
                <a:cxnLst>
                  <a:cxn ang="0">
                    <a:pos x="T0" y="T1"/>
                  </a:cxn>
                  <a:cxn ang="0">
                    <a:pos x="T2" y="T3"/>
                  </a:cxn>
                  <a:cxn ang="0">
                    <a:pos x="T4" y="T5"/>
                  </a:cxn>
                  <a:cxn ang="0">
                    <a:pos x="T6" y="T7"/>
                  </a:cxn>
                  <a:cxn ang="0">
                    <a:pos x="T8" y="T9"/>
                  </a:cxn>
                </a:cxnLst>
                <a:rect l="0" t="0" r="r" b="b"/>
                <a:pathLst>
                  <a:path w="218" h="534">
                    <a:moveTo>
                      <a:pt x="0" y="530"/>
                    </a:moveTo>
                    <a:lnTo>
                      <a:pt x="213" y="534"/>
                    </a:lnTo>
                    <a:lnTo>
                      <a:pt x="218" y="2"/>
                    </a:lnTo>
                    <a:lnTo>
                      <a:pt x="5" y="0"/>
                    </a:lnTo>
                    <a:lnTo>
                      <a:pt x="0" y="5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2" name="未知"/>
              <p:cNvSpPr>
                <a:spLocks/>
              </p:cNvSpPr>
              <p:nvPr/>
            </p:nvSpPr>
            <p:spPr bwMode="auto">
              <a:xfrm>
                <a:off x="2217975" y="2761202"/>
                <a:ext cx="271854" cy="345219"/>
              </a:xfrm>
              <a:custGeom>
                <a:avLst/>
                <a:gdLst>
                  <a:gd name="T0" fmla="*/ 260 w 444"/>
                  <a:gd name="T1" fmla="*/ 566 h 566"/>
                  <a:gd name="T2" fmla="*/ 444 w 444"/>
                  <a:gd name="T3" fmla="*/ 461 h 566"/>
                  <a:gd name="T4" fmla="*/ 184 w 444"/>
                  <a:gd name="T5" fmla="*/ 0 h 566"/>
                  <a:gd name="T6" fmla="*/ 0 w 444"/>
                  <a:gd name="T7" fmla="*/ 104 h 566"/>
                  <a:gd name="T8" fmla="*/ 260 w 444"/>
                  <a:gd name="T9" fmla="*/ 566 h 566"/>
                </a:gdLst>
                <a:ahLst/>
                <a:cxnLst>
                  <a:cxn ang="0">
                    <a:pos x="T0" y="T1"/>
                  </a:cxn>
                  <a:cxn ang="0">
                    <a:pos x="T2" y="T3"/>
                  </a:cxn>
                  <a:cxn ang="0">
                    <a:pos x="T4" y="T5"/>
                  </a:cxn>
                  <a:cxn ang="0">
                    <a:pos x="T6" y="T7"/>
                  </a:cxn>
                  <a:cxn ang="0">
                    <a:pos x="T8" y="T9"/>
                  </a:cxn>
                </a:cxnLst>
                <a:rect l="0" t="0" r="r" b="b"/>
                <a:pathLst>
                  <a:path w="444" h="566">
                    <a:moveTo>
                      <a:pt x="260" y="566"/>
                    </a:moveTo>
                    <a:lnTo>
                      <a:pt x="444" y="461"/>
                    </a:lnTo>
                    <a:lnTo>
                      <a:pt x="184" y="0"/>
                    </a:lnTo>
                    <a:lnTo>
                      <a:pt x="0" y="104"/>
                    </a:lnTo>
                    <a:lnTo>
                      <a:pt x="260" y="56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3" name="未知"/>
              <p:cNvSpPr>
                <a:spLocks/>
              </p:cNvSpPr>
              <p:nvPr/>
            </p:nvSpPr>
            <p:spPr bwMode="auto">
              <a:xfrm>
                <a:off x="2703428" y="2318737"/>
                <a:ext cx="339819" cy="277146"/>
              </a:xfrm>
              <a:custGeom>
                <a:avLst/>
                <a:gdLst>
                  <a:gd name="T0" fmla="*/ 457 w 565"/>
                  <a:gd name="T1" fmla="*/ 452 h 452"/>
                  <a:gd name="T2" fmla="*/ 565 w 565"/>
                  <a:gd name="T3" fmla="*/ 270 h 452"/>
                  <a:gd name="T4" fmla="*/ 108 w 565"/>
                  <a:gd name="T5" fmla="*/ 0 h 452"/>
                  <a:gd name="T6" fmla="*/ 0 w 565"/>
                  <a:gd name="T7" fmla="*/ 183 h 452"/>
                  <a:gd name="T8" fmla="*/ 457 w 565"/>
                  <a:gd name="T9" fmla="*/ 452 h 452"/>
                </a:gdLst>
                <a:ahLst/>
                <a:cxnLst>
                  <a:cxn ang="0">
                    <a:pos x="T0" y="T1"/>
                  </a:cxn>
                  <a:cxn ang="0">
                    <a:pos x="T2" y="T3"/>
                  </a:cxn>
                  <a:cxn ang="0">
                    <a:pos x="T4" y="T5"/>
                  </a:cxn>
                  <a:cxn ang="0">
                    <a:pos x="T6" y="T7"/>
                  </a:cxn>
                  <a:cxn ang="0">
                    <a:pos x="T8" y="T9"/>
                  </a:cxn>
                </a:cxnLst>
                <a:rect l="0" t="0" r="r" b="b"/>
                <a:pathLst>
                  <a:path w="565" h="452">
                    <a:moveTo>
                      <a:pt x="457" y="452"/>
                    </a:moveTo>
                    <a:lnTo>
                      <a:pt x="565" y="270"/>
                    </a:lnTo>
                    <a:lnTo>
                      <a:pt x="108" y="0"/>
                    </a:lnTo>
                    <a:lnTo>
                      <a:pt x="0" y="183"/>
                    </a:lnTo>
                    <a:lnTo>
                      <a:pt x="457" y="45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4" name="未知"/>
              <p:cNvSpPr>
                <a:spLocks/>
              </p:cNvSpPr>
              <p:nvPr/>
            </p:nvSpPr>
            <p:spPr bwMode="auto">
              <a:xfrm>
                <a:off x="2921879" y="1715822"/>
                <a:ext cx="325251" cy="131283"/>
              </a:xfrm>
              <a:custGeom>
                <a:avLst/>
                <a:gdLst>
                  <a:gd name="T0" fmla="*/ 530 w 532"/>
                  <a:gd name="T1" fmla="*/ 218 h 218"/>
                  <a:gd name="T2" fmla="*/ 532 w 532"/>
                  <a:gd name="T3" fmla="*/ 6 h 218"/>
                  <a:gd name="T4" fmla="*/ 2 w 532"/>
                  <a:gd name="T5" fmla="*/ 0 h 218"/>
                  <a:gd name="T6" fmla="*/ 0 w 532"/>
                  <a:gd name="T7" fmla="*/ 212 h 218"/>
                  <a:gd name="T8" fmla="*/ 530 w 532"/>
                  <a:gd name="T9" fmla="*/ 218 h 218"/>
                </a:gdLst>
                <a:ahLst/>
                <a:cxnLst>
                  <a:cxn ang="0">
                    <a:pos x="T0" y="T1"/>
                  </a:cxn>
                  <a:cxn ang="0">
                    <a:pos x="T2" y="T3"/>
                  </a:cxn>
                  <a:cxn ang="0">
                    <a:pos x="T4" y="T5"/>
                  </a:cxn>
                  <a:cxn ang="0">
                    <a:pos x="T6" y="T7"/>
                  </a:cxn>
                  <a:cxn ang="0">
                    <a:pos x="T8" y="T9"/>
                  </a:cxn>
                </a:cxnLst>
                <a:rect l="0" t="0" r="r" b="b"/>
                <a:pathLst>
                  <a:path w="532" h="218">
                    <a:moveTo>
                      <a:pt x="530" y="218"/>
                    </a:moveTo>
                    <a:lnTo>
                      <a:pt x="532" y="6"/>
                    </a:lnTo>
                    <a:lnTo>
                      <a:pt x="2" y="0"/>
                    </a:lnTo>
                    <a:lnTo>
                      <a:pt x="0" y="212"/>
                    </a:lnTo>
                    <a:lnTo>
                      <a:pt x="530" y="2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5" name="未知"/>
              <p:cNvSpPr>
                <a:spLocks/>
              </p:cNvSpPr>
              <p:nvPr/>
            </p:nvSpPr>
            <p:spPr bwMode="auto">
              <a:xfrm>
                <a:off x="2756824" y="957316"/>
                <a:ext cx="344671" cy="267424"/>
              </a:xfrm>
              <a:custGeom>
                <a:avLst/>
                <a:gdLst>
                  <a:gd name="T0" fmla="*/ 566 w 566"/>
                  <a:gd name="T1" fmla="*/ 185 h 445"/>
                  <a:gd name="T2" fmla="*/ 462 w 566"/>
                  <a:gd name="T3" fmla="*/ 0 h 445"/>
                  <a:gd name="T4" fmla="*/ 0 w 566"/>
                  <a:gd name="T5" fmla="*/ 261 h 445"/>
                  <a:gd name="T6" fmla="*/ 105 w 566"/>
                  <a:gd name="T7" fmla="*/ 445 h 445"/>
                  <a:gd name="T8" fmla="*/ 566 w 566"/>
                  <a:gd name="T9" fmla="*/ 185 h 445"/>
                </a:gdLst>
                <a:ahLst/>
                <a:cxnLst>
                  <a:cxn ang="0">
                    <a:pos x="T0" y="T1"/>
                  </a:cxn>
                  <a:cxn ang="0">
                    <a:pos x="T2" y="T3"/>
                  </a:cxn>
                  <a:cxn ang="0">
                    <a:pos x="T4" y="T5"/>
                  </a:cxn>
                  <a:cxn ang="0">
                    <a:pos x="T6" y="T7"/>
                  </a:cxn>
                  <a:cxn ang="0">
                    <a:pos x="T8" y="T9"/>
                  </a:cxn>
                </a:cxnLst>
                <a:rect l="0" t="0" r="r" b="b"/>
                <a:pathLst>
                  <a:path w="566" h="445">
                    <a:moveTo>
                      <a:pt x="566" y="185"/>
                    </a:moveTo>
                    <a:lnTo>
                      <a:pt x="462" y="0"/>
                    </a:lnTo>
                    <a:lnTo>
                      <a:pt x="0" y="261"/>
                    </a:lnTo>
                    <a:lnTo>
                      <a:pt x="105" y="445"/>
                    </a:lnTo>
                    <a:lnTo>
                      <a:pt x="566" y="1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6" name="未知"/>
              <p:cNvSpPr>
                <a:spLocks/>
              </p:cNvSpPr>
              <p:nvPr/>
            </p:nvSpPr>
            <p:spPr bwMode="auto">
              <a:xfrm>
                <a:off x="2315064" y="398160"/>
                <a:ext cx="276706" cy="345219"/>
              </a:xfrm>
              <a:custGeom>
                <a:avLst/>
                <a:gdLst>
                  <a:gd name="T0" fmla="*/ 453 w 453"/>
                  <a:gd name="T1" fmla="*/ 108 h 565"/>
                  <a:gd name="T2" fmla="*/ 270 w 453"/>
                  <a:gd name="T3" fmla="*/ 0 h 565"/>
                  <a:gd name="T4" fmla="*/ 0 w 453"/>
                  <a:gd name="T5" fmla="*/ 457 h 565"/>
                  <a:gd name="T6" fmla="*/ 183 w 453"/>
                  <a:gd name="T7" fmla="*/ 565 h 565"/>
                  <a:gd name="T8" fmla="*/ 453 w 453"/>
                  <a:gd name="T9" fmla="*/ 108 h 565"/>
                </a:gdLst>
                <a:ahLst/>
                <a:cxnLst>
                  <a:cxn ang="0">
                    <a:pos x="T0" y="T1"/>
                  </a:cxn>
                  <a:cxn ang="0">
                    <a:pos x="T2" y="T3"/>
                  </a:cxn>
                  <a:cxn ang="0">
                    <a:pos x="T4" y="T5"/>
                  </a:cxn>
                  <a:cxn ang="0">
                    <a:pos x="T6" y="T7"/>
                  </a:cxn>
                  <a:cxn ang="0">
                    <a:pos x="T8" y="T9"/>
                  </a:cxn>
                </a:cxnLst>
                <a:rect l="0" t="0" r="r" b="b"/>
                <a:pathLst>
                  <a:path w="453" h="565">
                    <a:moveTo>
                      <a:pt x="453" y="108"/>
                    </a:moveTo>
                    <a:lnTo>
                      <a:pt x="270" y="0"/>
                    </a:lnTo>
                    <a:lnTo>
                      <a:pt x="0" y="457"/>
                    </a:lnTo>
                    <a:lnTo>
                      <a:pt x="183" y="565"/>
                    </a:lnTo>
                    <a:lnTo>
                      <a:pt x="453" y="10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7" name="未知"/>
              <p:cNvSpPr>
                <a:spLocks/>
              </p:cNvSpPr>
              <p:nvPr/>
            </p:nvSpPr>
            <p:spPr bwMode="auto">
              <a:xfrm>
                <a:off x="1674267" y="1321980"/>
                <a:ext cx="917503" cy="486224"/>
              </a:xfrm>
              <a:custGeom>
                <a:avLst/>
                <a:gdLst>
                  <a:gd name="T0" fmla="*/ 1821 w 1821"/>
                  <a:gd name="T1" fmla="*/ 306 h 799"/>
                  <a:gd name="T2" fmla="*/ 1735 w 1821"/>
                  <a:gd name="T3" fmla="*/ 0 h 799"/>
                  <a:gd name="T4" fmla="*/ 0 w 1821"/>
                  <a:gd name="T5" fmla="*/ 493 h 799"/>
                  <a:gd name="T6" fmla="*/ 86 w 1821"/>
                  <a:gd name="T7" fmla="*/ 799 h 799"/>
                  <a:gd name="T8" fmla="*/ 1821 w 1821"/>
                  <a:gd name="T9" fmla="*/ 306 h 799"/>
                </a:gdLst>
                <a:ahLst/>
                <a:cxnLst>
                  <a:cxn ang="0">
                    <a:pos x="T0" y="T1"/>
                  </a:cxn>
                  <a:cxn ang="0">
                    <a:pos x="T2" y="T3"/>
                  </a:cxn>
                  <a:cxn ang="0">
                    <a:pos x="T4" y="T5"/>
                  </a:cxn>
                  <a:cxn ang="0">
                    <a:pos x="T6" y="T7"/>
                  </a:cxn>
                  <a:cxn ang="0">
                    <a:pos x="T8" y="T9"/>
                  </a:cxn>
                </a:cxnLst>
                <a:rect l="0" t="0" r="r" b="b"/>
                <a:pathLst>
                  <a:path w="1821" h="799">
                    <a:moveTo>
                      <a:pt x="1821" y="306"/>
                    </a:moveTo>
                    <a:lnTo>
                      <a:pt x="1735" y="0"/>
                    </a:lnTo>
                    <a:lnTo>
                      <a:pt x="0" y="493"/>
                    </a:lnTo>
                    <a:lnTo>
                      <a:pt x="86" y="799"/>
                    </a:lnTo>
                    <a:lnTo>
                      <a:pt x="1821" y="30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8" name="Oval 66"/>
              <p:cNvSpPr>
                <a:spLocks noChangeArrowheads="1"/>
              </p:cNvSpPr>
              <p:nvPr/>
            </p:nvSpPr>
            <p:spPr bwMode="auto">
              <a:xfrm>
                <a:off x="0" y="0"/>
                <a:ext cx="3411642" cy="3417058"/>
              </a:xfrm>
              <a:prstGeom prst="ellipse">
                <a:avLst/>
              </a:prstGeom>
              <a:noFill/>
              <a:ln w="57150" cmpd="sng">
                <a:solidFill>
                  <a:schemeClr val="bg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209" name="Group 41"/>
          <p:cNvGrpSpPr>
            <a:grpSpLocks/>
          </p:cNvGrpSpPr>
          <p:nvPr/>
        </p:nvGrpSpPr>
        <p:grpSpPr bwMode="auto">
          <a:xfrm>
            <a:off x="1431925" y="1692275"/>
            <a:ext cx="2941638" cy="1616075"/>
            <a:chOff x="0" y="0"/>
            <a:chExt cx="4633" cy="2544"/>
          </a:xfrm>
        </p:grpSpPr>
        <p:sp>
          <p:nvSpPr>
            <p:cNvPr id="7210" name="TextBox 81"/>
            <p:cNvSpPr txBox="1">
              <a:spLocks noChangeArrowheads="1"/>
            </p:cNvSpPr>
            <p:nvPr/>
          </p:nvSpPr>
          <p:spPr bwMode="auto">
            <a:xfrm>
              <a:off x="773" y="178"/>
              <a:ext cx="3860"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chemeClr val="tx2"/>
                  </a:solidFill>
                  <a:latin typeface="微软雅黑" pitchFamily="34" charset="-122"/>
                  <a:ea typeface="微软雅黑" pitchFamily="34" charset="-122"/>
                </a:rPr>
                <a:t>调查背景与目的</a:t>
              </a:r>
            </a:p>
          </p:txBody>
        </p:sp>
        <p:sp>
          <p:nvSpPr>
            <p:cNvPr id="7211" name="TextBox 82"/>
            <p:cNvSpPr txBox="1">
              <a:spLocks noChangeArrowheads="1"/>
            </p:cNvSpPr>
            <p:nvPr/>
          </p:nvSpPr>
          <p:spPr bwMode="auto">
            <a:xfrm>
              <a:off x="0" y="1090"/>
              <a:ext cx="3320" cy="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dirty="0">
                  <a:solidFill>
                    <a:schemeClr val="tx2"/>
                  </a:solidFill>
                  <a:ea typeface="微软雅黑" pitchFamily="34" charset="-122"/>
                </a:rPr>
                <a:t>●</a:t>
              </a:r>
              <a:r>
                <a:rPr lang="zh-CN" altLang="en-US" dirty="0">
                  <a:solidFill>
                    <a:schemeClr val="tx2"/>
                  </a:solidFill>
                  <a:ea typeface="微软雅黑" pitchFamily="34" charset="-122"/>
                </a:rPr>
                <a:t>调查背景</a:t>
              </a:r>
              <a:endParaRPr lang="en-US" altLang="zh-CN" dirty="0">
                <a:solidFill>
                  <a:schemeClr val="tx2"/>
                </a:solidFill>
                <a:ea typeface="微软雅黑" pitchFamily="34" charset="-122"/>
              </a:endParaRPr>
            </a:p>
            <a:p>
              <a:pPr eaLnBrk="1" hangingPunct="1"/>
              <a:r>
                <a:rPr lang="en-US" dirty="0">
                  <a:solidFill>
                    <a:schemeClr val="tx2"/>
                  </a:solidFill>
                  <a:ea typeface="微软雅黑" pitchFamily="34" charset="-122"/>
                </a:rPr>
                <a:t>●</a:t>
              </a:r>
              <a:r>
                <a:rPr lang="zh-CN" altLang="en-US" dirty="0">
                  <a:solidFill>
                    <a:schemeClr val="tx2"/>
                  </a:solidFill>
                  <a:ea typeface="微软雅黑" pitchFamily="34" charset="-122"/>
                </a:rPr>
                <a:t>调查目的</a:t>
              </a:r>
              <a:endParaRPr lang="en-US" altLang="zh-CN" dirty="0">
                <a:solidFill>
                  <a:schemeClr val="tx2"/>
                </a:solidFill>
                <a:ea typeface="微软雅黑" pitchFamily="34" charset="-122"/>
              </a:endParaRPr>
            </a:p>
            <a:p>
              <a:pPr eaLnBrk="1" hangingPunct="1"/>
              <a:r>
                <a:rPr lang="en-US" dirty="0">
                  <a:solidFill>
                    <a:schemeClr val="tx2"/>
                  </a:solidFill>
                  <a:ea typeface="微软雅黑" pitchFamily="34" charset="-122"/>
                </a:rPr>
                <a:t>●</a:t>
              </a:r>
              <a:r>
                <a:rPr lang="zh-CN" altLang="en-US" dirty="0">
                  <a:solidFill>
                    <a:schemeClr val="tx2"/>
                  </a:solidFill>
                  <a:ea typeface="微软雅黑" pitchFamily="34" charset="-122"/>
                </a:rPr>
                <a:t>调查时间</a:t>
              </a:r>
              <a:endParaRPr lang="zh-CN" altLang="en-US" dirty="0">
                <a:solidFill>
                  <a:schemeClr val="tx2"/>
                </a:solidFill>
              </a:endParaRPr>
            </a:p>
          </p:txBody>
        </p:sp>
        <p:sp>
          <p:nvSpPr>
            <p:cNvPr id="7212" name="Freeform 8"/>
            <p:cNvSpPr>
              <a:spLocks noEditPoints="1"/>
            </p:cNvSpPr>
            <p:nvPr/>
          </p:nvSpPr>
          <p:spPr bwMode="auto">
            <a:xfrm>
              <a:off x="20" y="0"/>
              <a:ext cx="648" cy="878"/>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213" name="Group 45"/>
          <p:cNvGrpSpPr>
            <a:grpSpLocks/>
          </p:cNvGrpSpPr>
          <p:nvPr/>
        </p:nvGrpSpPr>
        <p:grpSpPr bwMode="auto">
          <a:xfrm>
            <a:off x="8248650" y="1627181"/>
            <a:ext cx="2627313" cy="1126497"/>
            <a:chOff x="0" y="-20"/>
            <a:chExt cx="4138" cy="1773"/>
          </a:xfrm>
        </p:grpSpPr>
        <p:sp>
          <p:nvSpPr>
            <p:cNvPr id="7214" name="TextBox 102"/>
            <p:cNvSpPr txBox="1">
              <a:spLocks noChangeArrowheads="1"/>
            </p:cNvSpPr>
            <p:nvPr/>
          </p:nvSpPr>
          <p:spPr bwMode="auto">
            <a:xfrm>
              <a:off x="840" y="-20"/>
              <a:ext cx="3298" cy="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调查地点相关情况</a:t>
              </a:r>
            </a:p>
          </p:txBody>
        </p:sp>
        <p:sp>
          <p:nvSpPr>
            <p:cNvPr id="7215" name="TextBox 111"/>
            <p:cNvSpPr txBox="1">
              <a:spLocks noChangeArrowheads="1"/>
            </p:cNvSpPr>
            <p:nvPr/>
          </p:nvSpPr>
          <p:spPr bwMode="auto">
            <a:xfrm>
              <a:off x="48" y="1172"/>
              <a:ext cx="4090"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dirty="0">
                <a:solidFill>
                  <a:srgbClr val="2B2E30"/>
                </a:solidFill>
              </a:endParaRPr>
            </a:p>
          </p:txBody>
        </p:sp>
        <p:pic>
          <p:nvPicPr>
            <p:cNvPr id="7216" name="组合 1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43" cy="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217" name="Group 49"/>
          <p:cNvGrpSpPr>
            <a:grpSpLocks/>
          </p:cNvGrpSpPr>
          <p:nvPr/>
        </p:nvGrpSpPr>
        <p:grpSpPr bwMode="auto">
          <a:xfrm>
            <a:off x="1385806" y="4586373"/>
            <a:ext cx="3000375" cy="1947545"/>
            <a:chOff x="0" y="0"/>
            <a:chExt cx="4725" cy="3067"/>
          </a:xfrm>
        </p:grpSpPr>
        <p:sp>
          <p:nvSpPr>
            <p:cNvPr id="7218" name="TextBox 106"/>
            <p:cNvSpPr txBox="1">
              <a:spLocks noChangeArrowheads="1"/>
            </p:cNvSpPr>
            <p:nvPr/>
          </p:nvSpPr>
          <p:spPr bwMode="auto">
            <a:xfrm>
              <a:off x="865" y="347"/>
              <a:ext cx="3860"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调查方法</a:t>
              </a:r>
            </a:p>
          </p:txBody>
        </p:sp>
        <p:sp>
          <p:nvSpPr>
            <p:cNvPr id="7219" name="TextBox 112"/>
            <p:cNvSpPr txBox="1">
              <a:spLocks noChangeArrowheads="1"/>
            </p:cNvSpPr>
            <p:nvPr/>
          </p:nvSpPr>
          <p:spPr bwMode="auto">
            <a:xfrm>
              <a:off x="92" y="1177"/>
              <a:ext cx="3320" cy="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dirty="0">
                  <a:solidFill>
                    <a:srgbClr val="2B2E30"/>
                  </a:solidFill>
                  <a:ea typeface="微软雅黑" pitchFamily="34" charset="-122"/>
                </a:rPr>
                <a:t>●</a:t>
              </a:r>
              <a:r>
                <a:rPr lang="zh-CN" altLang="en-US" dirty="0">
                  <a:solidFill>
                    <a:srgbClr val="2B2E30"/>
                  </a:solidFill>
                  <a:ea typeface="微软雅黑" pitchFamily="34" charset="-122"/>
                </a:rPr>
                <a:t>调查方案</a:t>
              </a:r>
              <a:endParaRPr lang="en-US" dirty="0">
                <a:solidFill>
                  <a:srgbClr val="2B2E30"/>
                </a:solidFill>
                <a:ea typeface="微软雅黑" pitchFamily="34" charset="-122"/>
              </a:endParaRPr>
            </a:p>
            <a:p>
              <a:pPr eaLnBrk="1" hangingPunct="1"/>
              <a:r>
                <a:rPr lang="en-US" dirty="0">
                  <a:solidFill>
                    <a:srgbClr val="2B2E30"/>
                  </a:solidFill>
                  <a:ea typeface="微软雅黑" pitchFamily="34" charset="-122"/>
                </a:rPr>
                <a:t>●</a:t>
              </a:r>
              <a:r>
                <a:rPr lang="zh-CN" altLang="en-US" dirty="0">
                  <a:solidFill>
                    <a:srgbClr val="2B2E30"/>
                  </a:solidFill>
                  <a:ea typeface="微软雅黑" pitchFamily="34" charset="-122"/>
                </a:rPr>
                <a:t>人员安排</a:t>
              </a:r>
              <a:endParaRPr lang="en-US" altLang="zh-CN" dirty="0">
                <a:solidFill>
                  <a:srgbClr val="2B2E30"/>
                </a:solidFill>
                <a:ea typeface="微软雅黑" pitchFamily="34" charset="-122"/>
              </a:endParaRPr>
            </a:p>
            <a:p>
              <a:pPr eaLnBrk="1" hangingPunct="1"/>
              <a:r>
                <a:rPr lang="en-US" altLang="zh-CN" dirty="0">
                  <a:solidFill>
                    <a:srgbClr val="2B2E30"/>
                  </a:solidFill>
                  <a:ea typeface="微软雅黑" pitchFamily="34" charset="-122"/>
                </a:rPr>
                <a:t>●</a:t>
              </a:r>
              <a:r>
                <a:rPr lang="zh-CN" altLang="en-US" dirty="0">
                  <a:solidFill>
                    <a:srgbClr val="2B2E30"/>
                  </a:solidFill>
                  <a:ea typeface="微软雅黑" pitchFamily="34" charset="-122"/>
                </a:rPr>
                <a:t>调查工具</a:t>
              </a:r>
              <a:endParaRPr lang="en-US" altLang="zh-CN" dirty="0">
                <a:solidFill>
                  <a:srgbClr val="2B2E30"/>
                </a:solidFill>
                <a:ea typeface="微软雅黑" pitchFamily="34" charset="-122"/>
              </a:endParaRPr>
            </a:p>
            <a:p>
              <a:pPr eaLnBrk="1" hangingPunct="1"/>
              <a:r>
                <a:rPr lang="en-US" altLang="zh-CN" dirty="0">
                  <a:solidFill>
                    <a:srgbClr val="2B2E30"/>
                  </a:solidFill>
                  <a:ea typeface="微软雅黑" pitchFamily="34" charset="-122"/>
                </a:rPr>
                <a:t>●</a:t>
              </a:r>
              <a:r>
                <a:rPr lang="zh-CN" altLang="en-US" dirty="0">
                  <a:solidFill>
                    <a:srgbClr val="2B2E30"/>
                  </a:solidFill>
                  <a:ea typeface="微软雅黑" pitchFamily="34" charset="-122"/>
                </a:rPr>
                <a:t>相关合作</a:t>
              </a:r>
              <a:endParaRPr lang="zh-CN" altLang="en-US" dirty="0">
                <a:solidFill>
                  <a:srgbClr val="2B2E30"/>
                </a:solidFill>
              </a:endParaRPr>
            </a:p>
          </p:txBody>
        </p:sp>
        <p:sp>
          <p:nvSpPr>
            <p:cNvPr id="7220" name="Freeform 16"/>
            <p:cNvSpPr>
              <a:spLocks noEditPoints="1"/>
            </p:cNvSpPr>
            <p:nvPr/>
          </p:nvSpPr>
          <p:spPr bwMode="auto">
            <a:xfrm>
              <a:off x="0" y="0"/>
              <a:ext cx="900" cy="977"/>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221" name="Group 53"/>
          <p:cNvGrpSpPr>
            <a:grpSpLocks/>
          </p:cNvGrpSpPr>
          <p:nvPr/>
        </p:nvGrpSpPr>
        <p:grpSpPr bwMode="auto">
          <a:xfrm>
            <a:off x="8220075" y="4503738"/>
            <a:ext cx="3102050" cy="1393390"/>
            <a:chOff x="0" y="0"/>
            <a:chExt cx="4884" cy="2193"/>
          </a:xfrm>
        </p:grpSpPr>
        <p:sp>
          <p:nvSpPr>
            <p:cNvPr id="7222" name="TextBox 110"/>
            <p:cNvSpPr txBox="1">
              <a:spLocks noChangeArrowheads="1"/>
            </p:cNvSpPr>
            <p:nvPr/>
          </p:nvSpPr>
          <p:spPr bwMode="auto">
            <a:xfrm>
              <a:off x="980" y="110"/>
              <a:ext cx="3904" cy="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预期成果与注意事项</a:t>
              </a:r>
              <a:endParaRPr lang="en-US" altLang="zh-CN" sz="2000" b="1" dirty="0">
                <a:solidFill>
                  <a:srgbClr val="2B2E30"/>
                </a:solidFill>
                <a:latin typeface="微软雅黑" pitchFamily="34" charset="-122"/>
                <a:ea typeface="微软雅黑" pitchFamily="34" charset="-122"/>
              </a:endParaRPr>
            </a:p>
            <a:p>
              <a:pPr eaLnBrk="1" hangingPunct="1"/>
              <a:endParaRPr lang="en-US" altLang="zh-CN" sz="2000" b="1" dirty="0">
                <a:solidFill>
                  <a:srgbClr val="2B2E30"/>
                </a:solidFill>
                <a:latin typeface="微软雅黑" pitchFamily="34" charset="-122"/>
                <a:ea typeface="微软雅黑" pitchFamily="34" charset="-122"/>
              </a:endParaRPr>
            </a:p>
            <a:p>
              <a:pPr eaLnBrk="1" hangingPunct="1"/>
              <a:r>
                <a:rPr lang="en-US" altLang="zh-CN" sz="2000" dirty="0">
                  <a:solidFill>
                    <a:srgbClr val="2B2E30"/>
                  </a:solidFill>
                  <a:ea typeface="微软雅黑" pitchFamily="34" charset="-122"/>
                </a:rPr>
                <a:t>●</a:t>
              </a:r>
              <a:r>
                <a:rPr lang="zh-CN" altLang="en-US" sz="2000" dirty="0">
                  <a:solidFill>
                    <a:srgbClr val="2B2E30"/>
                  </a:solidFill>
                  <a:ea typeface="微软雅黑" pitchFamily="34" charset="-122"/>
                </a:rPr>
                <a:t>对预调查数据的初步处理结果展示</a:t>
              </a:r>
              <a:endParaRPr lang="en-US" altLang="zh-CN" sz="2000" dirty="0">
                <a:solidFill>
                  <a:srgbClr val="2B2E30"/>
                </a:solidFill>
                <a:ea typeface="微软雅黑" pitchFamily="34" charset="-122"/>
              </a:endParaRPr>
            </a:p>
          </p:txBody>
        </p:sp>
        <p:sp>
          <p:nvSpPr>
            <p:cNvPr id="7224" name="Freeform 17"/>
            <p:cNvSpPr>
              <a:spLocks noEditPoints="1"/>
            </p:cNvSpPr>
            <p:nvPr/>
          </p:nvSpPr>
          <p:spPr bwMode="auto">
            <a:xfrm>
              <a:off x="0" y="0"/>
              <a:ext cx="928" cy="892"/>
            </a:xfrm>
            <a:custGeom>
              <a:avLst/>
              <a:gdLst>
                <a:gd name="T0" fmla="*/ 568 w 1145"/>
                <a:gd name="T1" fmla="*/ 677 h 1102"/>
                <a:gd name="T2" fmla="*/ 554 w 1145"/>
                <a:gd name="T3" fmla="*/ 534 h 1102"/>
                <a:gd name="T4" fmla="*/ 372 w 1145"/>
                <a:gd name="T5" fmla="*/ 533 h 1102"/>
                <a:gd name="T6" fmla="*/ 348 w 1145"/>
                <a:gd name="T7" fmla="*/ 649 h 1102"/>
                <a:gd name="T8" fmla="*/ 414 w 1145"/>
                <a:gd name="T9" fmla="*/ 636 h 1102"/>
                <a:gd name="T10" fmla="*/ 463 w 1145"/>
                <a:gd name="T11" fmla="*/ 573 h 1102"/>
                <a:gd name="T12" fmla="*/ 509 w 1145"/>
                <a:gd name="T13" fmla="*/ 621 h 1102"/>
                <a:gd name="T14" fmla="*/ 481 w 1145"/>
                <a:gd name="T15" fmla="*/ 661 h 1102"/>
                <a:gd name="T16" fmla="*/ 413 w 1145"/>
                <a:gd name="T17" fmla="*/ 679 h 1102"/>
                <a:gd name="T18" fmla="*/ 417 w 1145"/>
                <a:gd name="T19" fmla="*/ 735 h 1102"/>
                <a:gd name="T20" fmla="*/ 427 w 1145"/>
                <a:gd name="T21" fmla="*/ 739 h 1102"/>
                <a:gd name="T22" fmla="*/ 506 w 1145"/>
                <a:gd name="T23" fmla="*/ 755 h 1102"/>
                <a:gd name="T24" fmla="*/ 508 w 1145"/>
                <a:gd name="T25" fmla="*/ 832 h 1102"/>
                <a:gd name="T26" fmla="*/ 414 w 1145"/>
                <a:gd name="T27" fmla="*/ 828 h 1102"/>
                <a:gd name="T28" fmla="*/ 381 w 1145"/>
                <a:gd name="T29" fmla="*/ 758 h 1102"/>
                <a:gd name="T30" fmla="*/ 318 w 1145"/>
                <a:gd name="T31" fmla="*/ 771 h 1102"/>
                <a:gd name="T32" fmla="*/ 461 w 1145"/>
                <a:gd name="T33" fmla="*/ 918 h 1102"/>
                <a:gd name="T34" fmla="*/ 604 w 1145"/>
                <a:gd name="T35" fmla="*/ 790 h 1102"/>
                <a:gd name="T36" fmla="*/ 815 w 1145"/>
                <a:gd name="T37" fmla="*/ 516 h 1102"/>
                <a:gd name="T38" fmla="*/ 700 w 1145"/>
                <a:gd name="T39" fmla="*/ 529 h 1102"/>
                <a:gd name="T40" fmla="*/ 713 w 1145"/>
                <a:gd name="T41" fmla="*/ 587 h 1102"/>
                <a:gd name="T42" fmla="*/ 750 w 1145"/>
                <a:gd name="T43" fmla="*/ 890 h 1102"/>
                <a:gd name="T44" fmla="*/ 815 w 1145"/>
                <a:gd name="T45" fmla="*/ 903 h 1102"/>
                <a:gd name="T46" fmla="*/ 828 w 1145"/>
                <a:gd name="T47" fmla="*/ 529 h 1102"/>
                <a:gd name="T48" fmla="*/ 889 w 1145"/>
                <a:gd name="T49" fmla="*/ 254 h 1102"/>
                <a:gd name="T50" fmla="*/ 923 w 1145"/>
                <a:gd name="T51" fmla="*/ 34 h 1102"/>
                <a:gd name="T52" fmla="*/ 855 w 1145"/>
                <a:gd name="T53" fmla="*/ 34 h 1102"/>
                <a:gd name="T54" fmla="*/ 889 w 1145"/>
                <a:gd name="T55" fmla="*/ 254 h 1102"/>
                <a:gd name="T56" fmla="*/ 1011 w 1145"/>
                <a:gd name="T57" fmla="*/ 993 h 1102"/>
                <a:gd name="T58" fmla="*/ 107 w 1145"/>
                <a:gd name="T59" fmla="*/ 964 h 1102"/>
                <a:gd name="T60" fmla="*/ 135 w 1145"/>
                <a:gd name="T61" fmla="*/ 419 h 1102"/>
                <a:gd name="T62" fmla="*/ 1039 w 1145"/>
                <a:gd name="T63" fmla="*/ 448 h 1102"/>
                <a:gd name="T64" fmla="*/ 1011 w 1145"/>
                <a:gd name="T65" fmla="*/ 128 h 1102"/>
                <a:gd name="T66" fmla="*/ 977 w 1145"/>
                <a:gd name="T67" fmla="*/ 220 h 1102"/>
                <a:gd name="T68" fmla="*/ 801 w 1145"/>
                <a:gd name="T69" fmla="*/ 220 h 1102"/>
                <a:gd name="T70" fmla="*/ 344 w 1145"/>
                <a:gd name="T71" fmla="*/ 128 h 1102"/>
                <a:gd name="T72" fmla="*/ 257 w 1145"/>
                <a:gd name="T73" fmla="*/ 308 h 1102"/>
                <a:gd name="T74" fmla="*/ 169 w 1145"/>
                <a:gd name="T75" fmla="*/ 128 h 1102"/>
                <a:gd name="T76" fmla="*/ 0 w 1145"/>
                <a:gd name="T77" fmla="*/ 264 h 1102"/>
                <a:gd name="T78" fmla="*/ 135 w 1145"/>
                <a:gd name="T79" fmla="*/ 1102 h 1102"/>
                <a:gd name="T80" fmla="*/ 1145 w 1145"/>
                <a:gd name="T81" fmla="*/ 966 h 1102"/>
                <a:gd name="T82" fmla="*/ 1011 w 1145"/>
                <a:gd name="T83" fmla="*/ 128 h 1102"/>
                <a:gd name="T84" fmla="*/ 291 w 1145"/>
                <a:gd name="T85" fmla="*/ 220 h 1102"/>
                <a:gd name="T86" fmla="*/ 257 w 1145"/>
                <a:gd name="T87" fmla="*/ 0 h 1102"/>
                <a:gd name="T88" fmla="*/ 222 w 1145"/>
                <a:gd name="T89" fmla="*/ 22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300" fill="hold"/>
                                        <p:tgtEl>
                                          <p:spTgt spid="7172"/>
                                        </p:tgtEl>
                                        <p:attrNameLst>
                                          <p:attrName>ppt_x</p:attrName>
                                        </p:attrNameLst>
                                      </p:cBhvr>
                                      <p:tavLst>
                                        <p:tav tm="0">
                                          <p:val>
                                            <p:strVal val="0-#ppt_w/2"/>
                                          </p:val>
                                        </p:tav>
                                        <p:tav tm="100000">
                                          <p:val>
                                            <p:strVal val="#ppt_x"/>
                                          </p:val>
                                        </p:tav>
                                      </p:tavLst>
                                    </p:anim>
                                    <p:anim calcmode="lin" valueType="num">
                                      <p:cBhvr additive="base">
                                        <p:cTn id="8" dur="300" fill="hold"/>
                                        <p:tgtEl>
                                          <p:spTgt spid="717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7173"/>
                                        </p:tgtEl>
                                        <p:attrNameLst>
                                          <p:attrName>style.visibility</p:attrName>
                                        </p:attrNameLst>
                                      </p:cBhvr>
                                      <p:to>
                                        <p:strVal val="visible"/>
                                      </p:to>
                                    </p:set>
                                    <p:anim calcmode="lin" valueType="num">
                                      <p:cBhvr additive="base">
                                        <p:cTn id="12" dur="500" fill="hold"/>
                                        <p:tgtEl>
                                          <p:spTgt spid="7173"/>
                                        </p:tgtEl>
                                        <p:attrNameLst>
                                          <p:attrName>ppt_x</p:attrName>
                                        </p:attrNameLst>
                                      </p:cBhvr>
                                      <p:tavLst>
                                        <p:tav tm="0">
                                          <p:val>
                                            <p:strVal val="1+#ppt_w/2"/>
                                          </p:val>
                                        </p:tav>
                                        <p:tav tm="100000">
                                          <p:val>
                                            <p:strVal val="#ppt_x"/>
                                          </p:val>
                                        </p:tav>
                                      </p:tavLst>
                                    </p:anim>
                                    <p:anim calcmode="lin" valueType="num">
                                      <p:cBhvr additive="base">
                                        <p:cTn id="13" dur="500" fill="hold"/>
                                        <p:tgtEl>
                                          <p:spTgt spid="717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170"/>
                                        </p:tgtEl>
                                        <p:attrNameLst>
                                          <p:attrName>style.visibility</p:attrName>
                                        </p:attrNameLst>
                                      </p:cBhvr>
                                      <p:to>
                                        <p:strVal val="visible"/>
                                      </p:to>
                                    </p:set>
                                    <p:anim calcmode="lin" valueType="num">
                                      <p:cBhvr>
                                        <p:cTn id="17" dur="500" fill="hold"/>
                                        <p:tgtEl>
                                          <p:spTgt spid="717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170"/>
                                        </p:tgtEl>
                                        <p:attrNameLst>
                                          <p:attrName>ppt_y</p:attrName>
                                        </p:attrNameLst>
                                      </p:cBhvr>
                                      <p:tavLst>
                                        <p:tav tm="0">
                                          <p:val>
                                            <p:strVal val="#ppt_y"/>
                                          </p:val>
                                        </p:tav>
                                        <p:tav tm="100000">
                                          <p:val>
                                            <p:strVal val="#ppt_y"/>
                                          </p:val>
                                        </p:tav>
                                      </p:tavLst>
                                    </p:anim>
                                    <p:anim calcmode="lin" valueType="num">
                                      <p:cBhvr>
                                        <p:cTn id="19" dur="500" fill="hold"/>
                                        <p:tgtEl>
                                          <p:spTgt spid="717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17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170"/>
                                        </p:tgtEl>
                                      </p:cBhvr>
                                    </p:animEffect>
                                  </p:childTnLst>
                                </p:cTn>
                              </p:par>
                            </p:childTnLst>
                          </p:cTn>
                        </p:par>
                        <p:par>
                          <p:cTn id="22" fill="hold" nodeType="afterGroup">
                            <p:stCondLst>
                              <p:cond delay="1350"/>
                            </p:stCondLst>
                            <p:childTnLst>
                              <p:par>
                                <p:cTn id="23" presetID="20" presetClass="entr" presetSubtype="0" fill="hold" nodeType="afterEffect">
                                  <p:stCondLst>
                                    <p:cond delay="0"/>
                                  </p:stCondLst>
                                  <p:childTnLst>
                                    <p:set>
                                      <p:cBhvr>
                                        <p:cTn id="24" dur="1" fill="hold">
                                          <p:stCondLst>
                                            <p:cond delay="0"/>
                                          </p:stCondLst>
                                        </p:cTn>
                                        <p:tgtEl>
                                          <p:spTgt spid="7190"/>
                                        </p:tgtEl>
                                        <p:attrNameLst>
                                          <p:attrName>style.visibility</p:attrName>
                                        </p:attrNameLst>
                                      </p:cBhvr>
                                      <p:to>
                                        <p:strVal val="visible"/>
                                      </p:to>
                                    </p:set>
                                    <p:animEffect transition="in" filter="wedge">
                                      <p:cBhvr>
                                        <p:cTn id="25" dur="2000"/>
                                        <p:tgtEl>
                                          <p:spTgt spid="7190"/>
                                        </p:tgtEl>
                                      </p:cBhvr>
                                    </p:animEffect>
                                  </p:childTnLst>
                                </p:cTn>
                              </p:par>
                            </p:childTnLst>
                          </p:cTn>
                        </p:par>
                        <p:par>
                          <p:cTn id="26" fill="hold" nodeType="afterGroup">
                            <p:stCondLst>
                              <p:cond delay="3350"/>
                            </p:stCondLst>
                            <p:childTnLst>
                              <p:par>
                                <p:cTn id="27" presetID="22" presetClass="entr" presetSubtype="2" fill="hold" nodeType="afterEffect">
                                  <p:stCondLst>
                                    <p:cond delay="0"/>
                                  </p:stCondLst>
                                  <p:childTnLst>
                                    <p:set>
                                      <p:cBhvr>
                                        <p:cTn id="28" dur="1" fill="hold">
                                          <p:stCondLst>
                                            <p:cond delay="0"/>
                                          </p:stCondLst>
                                        </p:cTn>
                                        <p:tgtEl>
                                          <p:spTgt spid="7174"/>
                                        </p:tgtEl>
                                        <p:attrNameLst>
                                          <p:attrName>style.visibility</p:attrName>
                                        </p:attrNameLst>
                                      </p:cBhvr>
                                      <p:to>
                                        <p:strVal val="visible"/>
                                      </p:to>
                                    </p:set>
                                    <p:animEffect transition="in" filter="wipe(right)">
                                      <p:cBhvr>
                                        <p:cTn id="29" dur="500"/>
                                        <p:tgtEl>
                                          <p:spTgt spid="7174"/>
                                        </p:tgtEl>
                                      </p:cBhvr>
                                    </p:animEffect>
                                  </p:childTnLst>
                                </p:cTn>
                              </p:par>
                            </p:childTnLst>
                          </p:cTn>
                        </p:par>
                        <p:par>
                          <p:cTn id="30" fill="hold" nodeType="afterGroup">
                            <p:stCondLst>
                              <p:cond delay="3850"/>
                            </p:stCondLst>
                            <p:childTnLst>
                              <p:par>
                                <p:cTn id="31" presetID="16" presetClass="entr" presetSubtype="42" fill="hold" nodeType="afterEffect">
                                  <p:stCondLst>
                                    <p:cond delay="0"/>
                                  </p:stCondLst>
                                  <p:childTnLst>
                                    <p:set>
                                      <p:cBhvr>
                                        <p:cTn id="32" dur="1" fill="hold">
                                          <p:stCondLst>
                                            <p:cond delay="0"/>
                                          </p:stCondLst>
                                        </p:cTn>
                                        <p:tgtEl>
                                          <p:spTgt spid="7209"/>
                                        </p:tgtEl>
                                        <p:attrNameLst>
                                          <p:attrName>style.visibility</p:attrName>
                                        </p:attrNameLst>
                                      </p:cBhvr>
                                      <p:to>
                                        <p:strVal val="visible"/>
                                      </p:to>
                                    </p:set>
                                    <p:animEffect transition="in" filter="barn(outHorizontal)">
                                      <p:cBhvr>
                                        <p:cTn id="33" dur="500"/>
                                        <p:tgtEl>
                                          <p:spTgt spid="7209"/>
                                        </p:tgtEl>
                                      </p:cBhvr>
                                    </p:animEffect>
                                  </p:childTnLst>
                                </p:cTn>
                              </p:par>
                            </p:childTnLst>
                          </p:cTn>
                        </p:par>
                        <p:par>
                          <p:cTn id="34" fill="hold" nodeType="afterGroup">
                            <p:stCondLst>
                              <p:cond delay="4350"/>
                            </p:stCondLst>
                            <p:childTnLst>
                              <p:par>
                                <p:cTn id="35" presetID="22" presetClass="entr" presetSubtype="8" fill="hold" nodeType="afterEffect">
                                  <p:stCondLst>
                                    <p:cond delay="0"/>
                                  </p:stCondLst>
                                  <p:childTnLst>
                                    <p:set>
                                      <p:cBhvr>
                                        <p:cTn id="36" dur="1" fill="hold">
                                          <p:stCondLst>
                                            <p:cond delay="0"/>
                                          </p:stCondLst>
                                        </p:cTn>
                                        <p:tgtEl>
                                          <p:spTgt spid="7178"/>
                                        </p:tgtEl>
                                        <p:attrNameLst>
                                          <p:attrName>style.visibility</p:attrName>
                                        </p:attrNameLst>
                                      </p:cBhvr>
                                      <p:to>
                                        <p:strVal val="visible"/>
                                      </p:to>
                                    </p:set>
                                    <p:animEffect transition="in" filter="wipe(left)">
                                      <p:cBhvr>
                                        <p:cTn id="37" dur="1000"/>
                                        <p:tgtEl>
                                          <p:spTgt spid="7178"/>
                                        </p:tgtEl>
                                      </p:cBhvr>
                                    </p:animEffect>
                                  </p:childTnLst>
                                </p:cTn>
                              </p:par>
                            </p:childTnLst>
                          </p:cTn>
                        </p:par>
                        <p:par>
                          <p:cTn id="38" fill="hold" nodeType="afterGroup">
                            <p:stCondLst>
                              <p:cond delay="5350"/>
                            </p:stCondLst>
                            <p:childTnLst>
                              <p:par>
                                <p:cTn id="39" presetID="16" presetClass="entr" presetSubtype="42" fill="hold" nodeType="afterEffect">
                                  <p:stCondLst>
                                    <p:cond delay="0"/>
                                  </p:stCondLst>
                                  <p:childTnLst>
                                    <p:set>
                                      <p:cBhvr>
                                        <p:cTn id="40" dur="1" fill="hold">
                                          <p:stCondLst>
                                            <p:cond delay="0"/>
                                          </p:stCondLst>
                                        </p:cTn>
                                        <p:tgtEl>
                                          <p:spTgt spid="7213"/>
                                        </p:tgtEl>
                                        <p:attrNameLst>
                                          <p:attrName>style.visibility</p:attrName>
                                        </p:attrNameLst>
                                      </p:cBhvr>
                                      <p:to>
                                        <p:strVal val="visible"/>
                                      </p:to>
                                    </p:set>
                                    <p:animEffect transition="in" filter="barn(outHorizontal)">
                                      <p:cBhvr>
                                        <p:cTn id="41" dur="500"/>
                                        <p:tgtEl>
                                          <p:spTgt spid="7213"/>
                                        </p:tgtEl>
                                      </p:cBhvr>
                                    </p:animEffect>
                                  </p:childTnLst>
                                </p:cTn>
                              </p:par>
                            </p:childTnLst>
                          </p:cTn>
                        </p:par>
                        <p:par>
                          <p:cTn id="42" fill="hold" nodeType="afterGroup">
                            <p:stCondLst>
                              <p:cond delay="5850"/>
                            </p:stCondLst>
                            <p:childTnLst>
                              <p:par>
                                <p:cTn id="43" presetID="22" presetClass="entr" presetSubtype="4" fill="hold" nodeType="afterEffect">
                                  <p:stCondLst>
                                    <p:cond delay="0"/>
                                  </p:stCondLst>
                                  <p:childTnLst>
                                    <p:set>
                                      <p:cBhvr>
                                        <p:cTn id="44" dur="1" fill="hold">
                                          <p:stCondLst>
                                            <p:cond delay="0"/>
                                          </p:stCondLst>
                                        </p:cTn>
                                        <p:tgtEl>
                                          <p:spTgt spid="7186"/>
                                        </p:tgtEl>
                                        <p:attrNameLst>
                                          <p:attrName>style.visibility</p:attrName>
                                        </p:attrNameLst>
                                      </p:cBhvr>
                                      <p:to>
                                        <p:strVal val="visible"/>
                                      </p:to>
                                    </p:set>
                                    <p:animEffect transition="in" filter="wipe(down)">
                                      <p:cBhvr>
                                        <p:cTn id="45" dur="500"/>
                                        <p:tgtEl>
                                          <p:spTgt spid="7186"/>
                                        </p:tgtEl>
                                      </p:cBhvr>
                                    </p:animEffect>
                                  </p:childTnLst>
                                </p:cTn>
                              </p:par>
                            </p:childTnLst>
                          </p:cTn>
                        </p:par>
                        <p:par>
                          <p:cTn id="46" fill="hold" nodeType="afterGroup">
                            <p:stCondLst>
                              <p:cond delay="6350"/>
                            </p:stCondLst>
                            <p:childTnLst>
                              <p:par>
                                <p:cTn id="47" presetID="16" presetClass="entr" presetSubtype="26" fill="hold" nodeType="afterEffect">
                                  <p:stCondLst>
                                    <p:cond delay="0"/>
                                  </p:stCondLst>
                                  <p:childTnLst>
                                    <p:set>
                                      <p:cBhvr>
                                        <p:cTn id="48" dur="1" fill="hold">
                                          <p:stCondLst>
                                            <p:cond delay="0"/>
                                          </p:stCondLst>
                                        </p:cTn>
                                        <p:tgtEl>
                                          <p:spTgt spid="7221"/>
                                        </p:tgtEl>
                                        <p:attrNameLst>
                                          <p:attrName>style.visibility</p:attrName>
                                        </p:attrNameLst>
                                      </p:cBhvr>
                                      <p:to>
                                        <p:strVal val="visible"/>
                                      </p:to>
                                    </p:set>
                                    <p:animEffect transition="in" filter="barn(inHorizontal)">
                                      <p:cBhvr>
                                        <p:cTn id="49" dur="500"/>
                                        <p:tgtEl>
                                          <p:spTgt spid="7221"/>
                                        </p:tgtEl>
                                      </p:cBhvr>
                                    </p:animEffect>
                                  </p:childTnLst>
                                </p:cTn>
                              </p:par>
                            </p:childTnLst>
                          </p:cTn>
                        </p:par>
                        <p:par>
                          <p:cTn id="50" fill="hold" nodeType="afterGroup">
                            <p:stCondLst>
                              <p:cond delay="6850"/>
                            </p:stCondLst>
                            <p:childTnLst>
                              <p:par>
                                <p:cTn id="51" presetID="22" presetClass="entr" presetSubtype="4" fill="hold" nodeType="afterEffect">
                                  <p:stCondLst>
                                    <p:cond delay="0"/>
                                  </p:stCondLst>
                                  <p:childTnLst>
                                    <p:set>
                                      <p:cBhvr>
                                        <p:cTn id="52" dur="1" fill="hold">
                                          <p:stCondLst>
                                            <p:cond delay="0"/>
                                          </p:stCondLst>
                                        </p:cTn>
                                        <p:tgtEl>
                                          <p:spTgt spid="7182"/>
                                        </p:tgtEl>
                                        <p:attrNameLst>
                                          <p:attrName>style.visibility</p:attrName>
                                        </p:attrNameLst>
                                      </p:cBhvr>
                                      <p:to>
                                        <p:strVal val="visible"/>
                                      </p:to>
                                    </p:set>
                                    <p:animEffect transition="in" filter="wipe(down)">
                                      <p:cBhvr>
                                        <p:cTn id="53" dur="500"/>
                                        <p:tgtEl>
                                          <p:spTgt spid="7182"/>
                                        </p:tgtEl>
                                      </p:cBhvr>
                                    </p:animEffect>
                                  </p:childTnLst>
                                </p:cTn>
                              </p:par>
                            </p:childTnLst>
                          </p:cTn>
                        </p:par>
                        <p:par>
                          <p:cTn id="54" fill="hold" nodeType="afterGroup">
                            <p:stCondLst>
                              <p:cond delay="7350"/>
                            </p:stCondLst>
                            <p:childTnLst>
                              <p:par>
                                <p:cTn id="55" presetID="16" presetClass="entr" presetSubtype="26" fill="hold" nodeType="afterEffect">
                                  <p:stCondLst>
                                    <p:cond delay="0"/>
                                  </p:stCondLst>
                                  <p:childTnLst>
                                    <p:set>
                                      <p:cBhvr>
                                        <p:cTn id="56" dur="1" fill="hold">
                                          <p:stCondLst>
                                            <p:cond delay="0"/>
                                          </p:stCondLst>
                                        </p:cTn>
                                        <p:tgtEl>
                                          <p:spTgt spid="7217"/>
                                        </p:tgtEl>
                                        <p:attrNameLst>
                                          <p:attrName>style.visibility</p:attrName>
                                        </p:attrNameLst>
                                      </p:cBhvr>
                                      <p:to>
                                        <p:strVal val="visible"/>
                                      </p:to>
                                    </p:set>
                                    <p:animEffect transition="in" filter="barn(inHorizontal)">
                                      <p:cBhvr>
                                        <p:cTn id="57" dur="500"/>
                                        <p:tgtEl>
                                          <p:spTgt spid="7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2" grpId="0" animBg="1" autoUpdateAnimBg="0"/>
      <p:bldP spid="7173"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chemeClr val="bg1"/>
                </a:solidFill>
                <a:latin typeface="微软雅黑" pitchFamily="34" charset="-122"/>
                <a:ea typeface="微软雅黑" pitchFamily="34" charset="-122"/>
              </a:rPr>
              <a:t>1</a:t>
            </a:r>
            <a:endParaRPr lang="zh-CN" altLang="en-US" sz="12000" b="1">
              <a:solidFill>
                <a:schemeClr val="bg1"/>
              </a:solidFill>
              <a:latin typeface="微软雅黑" pitchFamily="34" charset="-122"/>
              <a:ea typeface="微软雅黑" pitchFamily="34" charset="-122"/>
            </a:endParaRPr>
          </a:p>
        </p:txBody>
      </p:sp>
      <p:sp>
        <p:nvSpPr>
          <p:cNvPr id="8195"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chemeClr val="bg1"/>
                </a:solidFill>
              </a:rPr>
              <a:t>part</a:t>
            </a:r>
            <a:endParaRPr lang="zh-CN" altLang="en-US" sz="3000">
              <a:solidFill>
                <a:schemeClr val="bg1"/>
              </a:solidFill>
            </a:endParaRPr>
          </a:p>
        </p:txBody>
      </p:sp>
      <p:sp>
        <p:nvSpPr>
          <p:cNvPr id="8197" name="TextBox 6"/>
          <p:cNvSpPr txBox="1">
            <a:spLocks noChangeArrowheads="1"/>
          </p:cNvSpPr>
          <p:nvPr/>
        </p:nvSpPr>
        <p:spPr bwMode="auto">
          <a:xfrm>
            <a:off x="3436698" y="2465388"/>
            <a:ext cx="3070104" cy="4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chemeClr val="tx2"/>
                </a:solidFill>
                <a:latin typeface="微软雅黑" pitchFamily="34" charset="-122"/>
                <a:ea typeface="微软雅黑" pitchFamily="34" charset="-122"/>
              </a:rPr>
              <a:t>调查背景与目的</a:t>
            </a:r>
          </a:p>
        </p:txBody>
      </p:sp>
      <p:cxnSp>
        <p:nvCxnSpPr>
          <p:cNvPr id="8200"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1"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8201"/>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8201"/>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anim calcmode="lin" valueType="num">
                                      <p:cBhvr>
                                        <p:cTn id="13" dur="1000" fill="hold"/>
                                        <p:tgtEl>
                                          <p:spTgt spid="8195"/>
                                        </p:tgtEl>
                                        <p:attrNameLst>
                                          <p:attrName>ppt_x</p:attrName>
                                        </p:attrNameLst>
                                      </p:cBhvr>
                                      <p:tavLst>
                                        <p:tav tm="0">
                                          <p:val>
                                            <p:strVal val="#ppt_x"/>
                                          </p:val>
                                        </p:tav>
                                        <p:tav tm="100000">
                                          <p:val>
                                            <p:strVal val="#ppt_x"/>
                                          </p:val>
                                        </p:tav>
                                      </p:tavLst>
                                    </p:anim>
                                    <p:anim calcmode="lin" valueType="num">
                                      <p:cBhvr>
                                        <p:cTn id="14" dur="1000" fill="hold"/>
                                        <p:tgtEl>
                                          <p:spTgt spid="819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1000"/>
                                        <p:tgtEl>
                                          <p:spTgt spid="8194"/>
                                        </p:tgtEl>
                                      </p:cBhvr>
                                    </p:animEffect>
                                    <p:anim calcmode="lin" valueType="num">
                                      <p:cBhvr>
                                        <p:cTn id="18" dur="1000" fill="hold"/>
                                        <p:tgtEl>
                                          <p:spTgt spid="8194"/>
                                        </p:tgtEl>
                                        <p:attrNameLst>
                                          <p:attrName>ppt_x</p:attrName>
                                        </p:attrNameLst>
                                      </p:cBhvr>
                                      <p:tavLst>
                                        <p:tav tm="0">
                                          <p:val>
                                            <p:strVal val="#ppt_x"/>
                                          </p:val>
                                        </p:tav>
                                        <p:tav tm="100000">
                                          <p:val>
                                            <p:strVal val="#ppt_x"/>
                                          </p:val>
                                        </p:tav>
                                      </p:tavLst>
                                    </p:anim>
                                    <p:anim calcmode="lin" valueType="num">
                                      <p:cBhvr>
                                        <p:cTn id="19" dur="1000" fill="hold"/>
                                        <p:tgtEl>
                                          <p:spTgt spid="8194"/>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8200"/>
                                        </p:tgtEl>
                                        <p:attrNameLst>
                                          <p:attrName>style.visibility</p:attrName>
                                        </p:attrNameLst>
                                      </p:cBhvr>
                                      <p:to>
                                        <p:strVal val="visible"/>
                                      </p:to>
                                    </p:set>
                                    <p:animEffect transition="in" filter="wipe(left)">
                                      <p:cBhvr>
                                        <p:cTn id="23" dur="2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autoUpdateAnimBg="0"/>
      <p:bldP spid="8201" grpId="0" animBg="1"/>
      <p:bldP spid="820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圆角矩形 5"/>
          <p:cNvSpPr>
            <a:spLocks/>
          </p:cNvSpPr>
          <p:nvPr/>
        </p:nvSpPr>
        <p:spPr bwMode="auto">
          <a:xfrm>
            <a:off x="3322478" y="1108631"/>
            <a:ext cx="3265487"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0" name="TextBox 5"/>
          <p:cNvSpPr txBox="1">
            <a:spLocks noChangeArrowheads="1"/>
          </p:cNvSpPr>
          <p:nvPr/>
        </p:nvSpPr>
        <p:spPr bwMode="auto">
          <a:xfrm>
            <a:off x="4224085" y="116537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chemeClr val="tx2"/>
                </a:solidFill>
                <a:latin typeface="微软雅黑" pitchFamily="34" charset="-122"/>
                <a:ea typeface="微软雅黑" pitchFamily="34" charset="-122"/>
              </a:rPr>
              <a:t>调查背景</a:t>
            </a:r>
          </a:p>
        </p:txBody>
      </p:sp>
      <p:sp>
        <p:nvSpPr>
          <p:cNvPr id="9222" name="空心弧 7"/>
          <p:cNvSpPr>
            <a:spLocks/>
          </p:cNvSpPr>
          <p:nvPr/>
        </p:nvSpPr>
        <p:spPr bwMode="auto">
          <a:xfrm rot="10800000" flipV="1">
            <a:off x="1996471" y="7889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3" name="空心弧 8"/>
          <p:cNvSpPr>
            <a:spLocks/>
          </p:cNvSpPr>
          <p:nvPr/>
        </p:nvSpPr>
        <p:spPr bwMode="auto">
          <a:xfrm rot="4631023" flipV="1">
            <a:off x="2027846" y="2013447"/>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6" name="TextBox 11"/>
          <p:cNvSpPr txBox="1">
            <a:spLocks noChangeArrowheads="1"/>
          </p:cNvSpPr>
          <p:nvPr/>
        </p:nvSpPr>
        <p:spPr bwMode="auto">
          <a:xfrm>
            <a:off x="2426861" y="1211469"/>
            <a:ext cx="571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4000" b="1" dirty="0">
                <a:latin typeface="微软雅黑" pitchFamily="34" charset="-122"/>
                <a:ea typeface="微软雅黑" pitchFamily="34" charset="-122"/>
              </a:rPr>
              <a:t>A</a:t>
            </a:r>
            <a:endParaRPr lang="zh-CN" altLang="en-US" sz="4000" b="1" dirty="0">
              <a:latin typeface="微软雅黑" pitchFamily="34" charset="-122"/>
              <a:ea typeface="微软雅黑" pitchFamily="34" charset="-122"/>
            </a:endParaRPr>
          </a:p>
        </p:txBody>
      </p:sp>
      <p:sp>
        <p:nvSpPr>
          <p:cNvPr id="9228" name="TextBox 13"/>
          <p:cNvSpPr txBox="1">
            <a:spLocks noChangeArrowheads="1"/>
          </p:cNvSpPr>
          <p:nvPr/>
        </p:nvSpPr>
        <p:spPr bwMode="auto">
          <a:xfrm>
            <a:off x="3322479" y="1858284"/>
            <a:ext cx="699023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2400" dirty="0"/>
              <a:t>行程车速亦称区间速度，是车辆行驶在道路某一区间的距离与行程时间的比值。</a:t>
            </a:r>
            <a:r>
              <a:rPr lang="zh-CN" altLang="zh-CN" sz="2400" b="1" dirty="0"/>
              <a:t>行程时间包括车辆行驶时间和中途受阻时的停车时间</a:t>
            </a:r>
            <a:r>
              <a:rPr lang="zh-CN" altLang="zh-CN" sz="2400" dirty="0"/>
              <a:t>。行程车速是评价道路行车通畅程度与分析车辆发生延误原因的重要数据，而中山大道</a:t>
            </a:r>
            <a:r>
              <a:rPr lang="en-US" altLang="zh-CN" sz="2400" dirty="0"/>
              <a:t>-</a:t>
            </a:r>
            <a:r>
              <a:rPr lang="zh-CN" altLang="zh-CN" sz="2400" dirty="0"/>
              <a:t>车陂路交叉口是中山大道、车陂路路段的交通要塞，故这个交叉口的行程车速具有很高的调查价值。我们小组经过讨论，</a:t>
            </a:r>
            <a:r>
              <a:rPr lang="zh-CN" altLang="zh-CN" sz="2400" b="1" dirty="0"/>
              <a:t>决定根据车辆去向的不同，在交叉口的引道上选取</a:t>
            </a:r>
            <a:r>
              <a:rPr lang="en-US" altLang="zh-CN" sz="2400" b="1" dirty="0"/>
              <a:t>4</a:t>
            </a:r>
            <a:r>
              <a:rPr lang="zh-CN" altLang="zh-CN" sz="2400" b="1" dirty="0"/>
              <a:t>个断面、</a:t>
            </a:r>
            <a:r>
              <a:rPr lang="en-US" altLang="zh-CN" sz="2400" b="1" dirty="0"/>
              <a:t>8</a:t>
            </a:r>
            <a:r>
              <a:rPr lang="zh-CN" altLang="zh-CN" sz="2400" b="1" dirty="0"/>
              <a:t>个调查点，对这</a:t>
            </a:r>
            <a:r>
              <a:rPr lang="en-US" altLang="zh-CN" sz="2400" b="1" dirty="0"/>
              <a:t>4</a:t>
            </a:r>
            <a:r>
              <a:rPr lang="zh-CN" altLang="zh-CN" sz="2400" b="1" dirty="0"/>
              <a:t>个断面间</a:t>
            </a:r>
            <a:r>
              <a:rPr lang="en-US" altLang="zh-CN" sz="2400" b="1" dirty="0"/>
              <a:t>8</a:t>
            </a:r>
            <a:r>
              <a:rPr lang="zh-CN" altLang="zh-CN" sz="2400" b="1" dirty="0"/>
              <a:t>条交叉口路线路段进行行程车速的调查</a:t>
            </a:r>
            <a:r>
              <a:rPr lang="zh-CN" altLang="zh-CN" sz="2400" dirty="0"/>
              <a:t>，同时对各路线上的不同类型车辆的行程车速进行分析，掌握其分布规律、特征和差异，然后做进一步的深入研究。</a:t>
            </a:r>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grpId="0" nodeType="afterEffect">
                                  <p:stCondLst>
                                    <p:cond delay="0"/>
                                  </p:stCondLst>
                                  <p:childTnLst>
                                    <p:set>
                                      <p:cBhvr>
                                        <p:cTn id="16" dur="1" fill="hold">
                                          <p:stCondLst>
                                            <p:cond delay="0"/>
                                          </p:stCondLst>
                                        </p:cTn>
                                        <p:tgtEl>
                                          <p:spTgt spid="9222"/>
                                        </p:tgtEl>
                                        <p:attrNameLst>
                                          <p:attrName>style.visibility</p:attrName>
                                        </p:attrNameLst>
                                      </p:cBhvr>
                                      <p:to>
                                        <p:strVal val="visible"/>
                                      </p:to>
                                    </p:set>
                                    <p:animEffect transition="in" filter="wipe(left)">
                                      <p:cBhvr>
                                        <p:cTn id="17" dur="500"/>
                                        <p:tgtEl>
                                          <p:spTgt spid="9222"/>
                                        </p:tgtEl>
                                      </p:cBhvr>
                                    </p:animEffect>
                                  </p:childTnLst>
                                </p:cTn>
                              </p:par>
                            </p:childTnLst>
                          </p:cTn>
                        </p:par>
                        <p:par>
                          <p:cTn id="18" fill="hold" nodeType="afterGroup">
                            <p:stCondLst>
                              <p:cond delay="1300"/>
                            </p:stCondLst>
                            <p:childTnLst>
                              <p:par>
                                <p:cTn id="19" presetID="22" presetClass="entr" presetSubtype="1" fill="hold" grpId="0" nodeType="afterEffect">
                                  <p:stCondLst>
                                    <p:cond delay="0"/>
                                  </p:stCondLst>
                                  <p:childTnLst>
                                    <p:set>
                                      <p:cBhvr>
                                        <p:cTn id="20" dur="1" fill="hold">
                                          <p:stCondLst>
                                            <p:cond delay="0"/>
                                          </p:stCondLst>
                                        </p:cTn>
                                        <p:tgtEl>
                                          <p:spTgt spid="9223"/>
                                        </p:tgtEl>
                                        <p:attrNameLst>
                                          <p:attrName>style.visibility</p:attrName>
                                        </p:attrNameLst>
                                      </p:cBhvr>
                                      <p:to>
                                        <p:strVal val="visible"/>
                                      </p:to>
                                    </p:set>
                                    <p:animEffect transition="in" filter="wipe(up)">
                                      <p:cBhvr>
                                        <p:cTn id="21" dur="500"/>
                                        <p:tgtEl>
                                          <p:spTgt spid="9223"/>
                                        </p:tgtEl>
                                      </p:cBhvr>
                                    </p:animEffect>
                                  </p:childTnLst>
                                </p:cTn>
                              </p:par>
                            </p:childTnLst>
                          </p:cTn>
                        </p:par>
                        <p:par>
                          <p:cTn id="22" fill="hold" nodeType="afterGroup">
                            <p:stCondLst>
                              <p:cond delay="1800"/>
                            </p:stCondLst>
                            <p:childTnLst>
                              <p:par>
                                <p:cTn id="23" presetID="2" presetClass="entr" presetSubtype="8" fill="hold" grpId="0" nodeType="afterEffect">
                                  <p:stCondLst>
                                    <p:cond delay="0"/>
                                  </p:stCondLst>
                                  <p:childTnLst>
                                    <p:set>
                                      <p:cBhvr>
                                        <p:cTn id="24" dur="1" fill="hold">
                                          <p:stCondLst>
                                            <p:cond delay="0"/>
                                          </p:stCondLst>
                                        </p:cTn>
                                        <p:tgtEl>
                                          <p:spTgt spid="9226"/>
                                        </p:tgtEl>
                                        <p:attrNameLst>
                                          <p:attrName>style.visibility</p:attrName>
                                        </p:attrNameLst>
                                      </p:cBhvr>
                                      <p:to>
                                        <p:strVal val="visible"/>
                                      </p:to>
                                    </p:set>
                                    <p:anim calcmode="lin" valueType="num">
                                      <p:cBhvr additive="base">
                                        <p:cTn id="25" dur="500" fill="hold"/>
                                        <p:tgtEl>
                                          <p:spTgt spid="9226"/>
                                        </p:tgtEl>
                                        <p:attrNameLst>
                                          <p:attrName>ppt_x</p:attrName>
                                        </p:attrNameLst>
                                      </p:cBhvr>
                                      <p:tavLst>
                                        <p:tav tm="0">
                                          <p:val>
                                            <p:strVal val="0-#ppt_w/2"/>
                                          </p:val>
                                        </p:tav>
                                        <p:tav tm="100000">
                                          <p:val>
                                            <p:strVal val="#ppt_x"/>
                                          </p:val>
                                        </p:tav>
                                      </p:tavLst>
                                    </p:anim>
                                    <p:anim calcmode="lin" valueType="num">
                                      <p:cBhvr additive="base">
                                        <p:cTn id="26" dur="500" fill="hold"/>
                                        <p:tgtEl>
                                          <p:spTgt spid="922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19"/>
                                        </p:tgtEl>
                                        <p:attrNameLst>
                                          <p:attrName>style.visibility</p:attrName>
                                        </p:attrNameLst>
                                      </p:cBhvr>
                                      <p:to>
                                        <p:strVal val="visible"/>
                                      </p:to>
                                    </p:set>
                                    <p:animEffect transition="in" filter="wipe(left)">
                                      <p:cBhvr>
                                        <p:cTn id="30" dur="500"/>
                                        <p:tgtEl>
                                          <p:spTgt spid="9219"/>
                                        </p:tgtEl>
                                      </p:cBhvr>
                                    </p:animEffect>
                                  </p:childTnLst>
                                </p:cTn>
                              </p:par>
                            </p:childTnLst>
                          </p:cTn>
                        </p:par>
                        <p:par>
                          <p:cTn id="31" fill="hold" nodeType="afterGroup">
                            <p:stCondLst>
                              <p:cond delay="28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9220"/>
                                        </p:tgtEl>
                                        <p:attrNameLst>
                                          <p:attrName>style.visibility</p:attrName>
                                        </p:attrNameLst>
                                      </p:cBhvr>
                                      <p:to>
                                        <p:strVal val="visible"/>
                                      </p:to>
                                    </p:set>
                                    <p:anim calcmode="lin" valueType="num">
                                      <p:cBhvr>
                                        <p:cTn id="34" dur="3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35" dur="300" fill="hold"/>
                                        <p:tgtEl>
                                          <p:spTgt spid="9220"/>
                                        </p:tgtEl>
                                        <p:attrNameLst>
                                          <p:attrName>ppt_y</p:attrName>
                                        </p:attrNameLst>
                                      </p:cBhvr>
                                      <p:tavLst>
                                        <p:tav tm="0">
                                          <p:val>
                                            <p:strVal val="#ppt_y"/>
                                          </p:val>
                                        </p:tav>
                                        <p:tav tm="100000">
                                          <p:val>
                                            <p:strVal val="#ppt_y"/>
                                          </p:val>
                                        </p:tav>
                                      </p:tavLst>
                                    </p:anim>
                                    <p:anim calcmode="lin" valueType="num">
                                      <p:cBhvr>
                                        <p:cTn id="36" dur="3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37" dur="3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300" tmFilter="0,0; .5, 1; 1, 1"/>
                                        <p:tgtEl>
                                          <p:spTgt spid="9220"/>
                                        </p:tgtEl>
                                      </p:cBhvr>
                                    </p:animEffect>
                                  </p:childTnLst>
                                </p:cTn>
                              </p:par>
                            </p:childTnLst>
                          </p:cTn>
                        </p:par>
                        <p:par>
                          <p:cTn id="39" fill="hold" nodeType="afterGroup">
                            <p:stCondLst>
                              <p:cond delay="3190"/>
                            </p:stCondLst>
                            <p:childTnLst>
                              <p:par>
                                <p:cTn id="40" presetID="42" presetClass="entr" presetSubtype="0" fill="hold" grpId="0" nodeType="afterEffect">
                                  <p:stCondLst>
                                    <p:cond delay="0"/>
                                  </p:stCondLst>
                                  <p:childTnLst>
                                    <p:set>
                                      <p:cBhvr>
                                        <p:cTn id="41" dur="1" fill="hold">
                                          <p:stCondLst>
                                            <p:cond delay="0"/>
                                          </p:stCondLst>
                                        </p:cTn>
                                        <p:tgtEl>
                                          <p:spTgt spid="9228"/>
                                        </p:tgtEl>
                                        <p:attrNameLst>
                                          <p:attrName>style.visibility</p:attrName>
                                        </p:attrNameLst>
                                      </p:cBhvr>
                                      <p:to>
                                        <p:strVal val="visible"/>
                                      </p:to>
                                    </p:set>
                                    <p:animEffect transition="in" filter="fade">
                                      <p:cBhvr>
                                        <p:cTn id="42" dur="500"/>
                                        <p:tgtEl>
                                          <p:spTgt spid="9228"/>
                                        </p:tgtEl>
                                      </p:cBhvr>
                                    </p:animEffect>
                                    <p:anim calcmode="lin" valueType="num">
                                      <p:cBhvr>
                                        <p:cTn id="43" dur="500" fill="hold"/>
                                        <p:tgtEl>
                                          <p:spTgt spid="9228"/>
                                        </p:tgtEl>
                                        <p:attrNameLst>
                                          <p:attrName>ppt_x</p:attrName>
                                        </p:attrNameLst>
                                      </p:cBhvr>
                                      <p:tavLst>
                                        <p:tav tm="0">
                                          <p:val>
                                            <p:strVal val="#ppt_x"/>
                                          </p:val>
                                        </p:tav>
                                        <p:tav tm="100000">
                                          <p:val>
                                            <p:strVal val="#ppt_x"/>
                                          </p:val>
                                        </p:tav>
                                      </p:tavLst>
                                    </p:anim>
                                    <p:anim calcmode="lin" valueType="num">
                                      <p:cBhvr>
                                        <p:cTn id="44" dur="500" fill="hold"/>
                                        <p:tgtEl>
                                          <p:spTgt spid="92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nimBg="1"/>
      <p:bldP spid="9220" grpId="0" autoUpdateAnimBg="0"/>
      <p:bldP spid="9222" grpId="0" animBg="1"/>
      <p:bldP spid="9223" grpId="0" animBg="1"/>
      <p:bldP spid="9226" grpId="0" autoUpdateAnimBg="0"/>
      <p:bldP spid="9228" grpId="0" autoUpdateAnimBg="0"/>
      <p:bldP spid="9232" grpId="0" animBg="1" autoUpdateAnimBg="0"/>
      <p:bldP spid="9233"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圆角矩形 5"/>
          <p:cNvSpPr>
            <a:spLocks/>
          </p:cNvSpPr>
          <p:nvPr/>
        </p:nvSpPr>
        <p:spPr bwMode="auto">
          <a:xfrm>
            <a:off x="3322478" y="1108631"/>
            <a:ext cx="3265487"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0" name="TextBox 5"/>
          <p:cNvSpPr txBox="1">
            <a:spLocks noChangeArrowheads="1"/>
          </p:cNvSpPr>
          <p:nvPr/>
        </p:nvSpPr>
        <p:spPr bwMode="auto">
          <a:xfrm>
            <a:off x="4224085" y="116537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chemeClr val="tx2"/>
                </a:solidFill>
                <a:latin typeface="微软雅黑" pitchFamily="34" charset="-122"/>
                <a:ea typeface="微软雅黑" pitchFamily="34" charset="-122"/>
              </a:rPr>
              <a:t>小组成员</a:t>
            </a:r>
          </a:p>
        </p:txBody>
      </p:sp>
      <p:sp>
        <p:nvSpPr>
          <p:cNvPr id="9222" name="空心弧 7"/>
          <p:cNvSpPr>
            <a:spLocks/>
          </p:cNvSpPr>
          <p:nvPr/>
        </p:nvSpPr>
        <p:spPr bwMode="auto">
          <a:xfrm rot="10800000" flipV="1">
            <a:off x="1996471" y="7889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3" name="空心弧 8"/>
          <p:cNvSpPr>
            <a:spLocks/>
          </p:cNvSpPr>
          <p:nvPr/>
        </p:nvSpPr>
        <p:spPr bwMode="auto">
          <a:xfrm rot="4631023" flipV="1">
            <a:off x="2027846" y="2013447"/>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6" name="TextBox 11"/>
          <p:cNvSpPr txBox="1">
            <a:spLocks noChangeArrowheads="1"/>
          </p:cNvSpPr>
          <p:nvPr/>
        </p:nvSpPr>
        <p:spPr bwMode="auto">
          <a:xfrm>
            <a:off x="2426861" y="1211469"/>
            <a:ext cx="5357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4000" b="1" dirty="0">
                <a:latin typeface="微软雅黑" pitchFamily="34" charset="-122"/>
                <a:ea typeface="微软雅黑" pitchFamily="34" charset="-122"/>
              </a:rPr>
              <a:t>B</a:t>
            </a:r>
            <a:endParaRPr lang="zh-CN" altLang="en-US" sz="4000" b="1" dirty="0">
              <a:latin typeface="微软雅黑" pitchFamily="34" charset="-122"/>
              <a:ea typeface="微软雅黑" pitchFamily="34" charset="-122"/>
            </a:endParaRPr>
          </a:p>
        </p:txBody>
      </p:sp>
      <p:sp>
        <p:nvSpPr>
          <p:cNvPr id="9228" name="TextBox 13"/>
          <p:cNvSpPr txBox="1">
            <a:spLocks noChangeArrowheads="1"/>
          </p:cNvSpPr>
          <p:nvPr/>
        </p:nvSpPr>
        <p:spPr bwMode="auto">
          <a:xfrm>
            <a:off x="3344451" y="2586690"/>
            <a:ext cx="699023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3200" dirty="0"/>
              <a:t>胡月海、刘睿琦、黄棋、</a:t>
            </a:r>
            <a:endParaRPr lang="en-US" altLang="zh-CN" sz="3200" dirty="0"/>
          </a:p>
          <a:p>
            <a:r>
              <a:rPr lang="zh-CN" altLang="zh-CN" sz="3200" dirty="0"/>
              <a:t>路培玉、赖一芃、王晓聪</a:t>
            </a:r>
            <a:r>
              <a:rPr lang="zh-CN" altLang="en-US" sz="3200" dirty="0"/>
              <a:t>、</a:t>
            </a:r>
            <a:r>
              <a:rPr lang="zh-CN" altLang="zh-CN" sz="3200" dirty="0"/>
              <a:t>杨靖、</a:t>
            </a:r>
            <a:endParaRPr lang="en-US" altLang="zh-CN" sz="3200" dirty="0"/>
          </a:p>
          <a:p>
            <a:r>
              <a:rPr lang="zh-CN" altLang="zh-CN" sz="3200" dirty="0"/>
              <a:t>宗凡清、王洁、蔡知雨、陈耿</a:t>
            </a:r>
            <a:r>
              <a:rPr lang="zh-CN" altLang="en-US" sz="3200" dirty="0"/>
              <a:t>祥</a:t>
            </a:r>
            <a:r>
              <a:rPr lang="zh-CN" altLang="zh-CN" sz="3200" dirty="0"/>
              <a:t>、</a:t>
            </a:r>
            <a:endParaRPr lang="en-US" altLang="zh-CN" sz="3200" dirty="0"/>
          </a:p>
          <a:p>
            <a:r>
              <a:rPr lang="zh-CN" altLang="zh-CN" sz="3200" dirty="0"/>
              <a:t>罗皓泽、王宇航、夏辰雨、林卓成</a:t>
            </a:r>
            <a:r>
              <a:rPr lang="zh-CN" altLang="en-US" sz="3200" dirty="0"/>
              <a:t>；</a:t>
            </a:r>
            <a:endParaRPr lang="zh-CN" altLang="zh-CN" sz="3200" dirty="0"/>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extLst>
      <p:ext uri="{BB962C8B-B14F-4D97-AF65-F5344CB8AC3E}">
        <p14:creationId xmlns:p14="http://schemas.microsoft.com/office/powerpoint/2010/main" val="16957575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grpId="0" nodeType="afterEffect">
                                  <p:stCondLst>
                                    <p:cond delay="0"/>
                                  </p:stCondLst>
                                  <p:childTnLst>
                                    <p:set>
                                      <p:cBhvr>
                                        <p:cTn id="16" dur="1" fill="hold">
                                          <p:stCondLst>
                                            <p:cond delay="0"/>
                                          </p:stCondLst>
                                        </p:cTn>
                                        <p:tgtEl>
                                          <p:spTgt spid="9222"/>
                                        </p:tgtEl>
                                        <p:attrNameLst>
                                          <p:attrName>style.visibility</p:attrName>
                                        </p:attrNameLst>
                                      </p:cBhvr>
                                      <p:to>
                                        <p:strVal val="visible"/>
                                      </p:to>
                                    </p:set>
                                    <p:animEffect transition="in" filter="wipe(left)">
                                      <p:cBhvr>
                                        <p:cTn id="17" dur="500"/>
                                        <p:tgtEl>
                                          <p:spTgt spid="9222"/>
                                        </p:tgtEl>
                                      </p:cBhvr>
                                    </p:animEffect>
                                  </p:childTnLst>
                                </p:cTn>
                              </p:par>
                            </p:childTnLst>
                          </p:cTn>
                        </p:par>
                        <p:par>
                          <p:cTn id="18" fill="hold" nodeType="afterGroup">
                            <p:stCondLst>
                              <p:cond delay="1300"/>
                            </p:stCondLst>
                            <p:childTnLst>
                              <p:par>
                                <p:cTn id="19" presetID="22" presetClass="entr" presetSubtype="1" fill="hold" grpId="0" nodeType="afterEffect">
                                  <p:stCondLst>
                                    <p:cond delay="0"/>
                                  </p:stCondLst>
                                  <p:childTnLst>
                                    <p:set>
                                      <p:cBhvr>
                                        <p:cTn id="20" dur="1" fill="hold">
                                          <p:stCondLst>
                                            <p:cond delay="0"/>
                                          </p:stCondLst>
                                        </p:cTn>
                                        <p:tgtEl>
                                          <p:spTgt spid="9223"/>
                                        </p:tgtEl>
                                        <p:attrNameLst>
                                          <p:attrName>style.visibility</p:attrName>
                                        </p:attrNameLst>
                                      </p:cBhvr>
                                      <p:to>
                                        <p:strVal val="visible"/>
                                      </p:to>
                                    </p:set>
                                    <p:animEffect transition="in" filter="wipe(up)">
                                      <p:cBhvr>
                                        <p:cTn id="21" dur="500"/>
                                        <p:tgtEl>
                                          <p:spTgt spid="9223"/>
                                        </p:tgtEl>
                                      </p:cBhvr>
                                    </p:animEffect>
                                  </p:childTnLst>
                                </p:cTn>
                              </p:par>
                            </p:childTnLst>
                          </p:cTn>
                        </p:par>
                        <p:par>
                          <p:cTn id="22" fill="hold" nodeType="afterGroup">
                            <p:stCondLst>
                              <p:cond delay="1800"/>
                            </p:stCondLst>
                            <p:childTnLst>
                              <p:par>
                                <p:cTn id="23" presetID="2" presetClass="entr" presetSubtype="8" fill="hold" grpId="0" nodeType="afterEffect">
                                  <p:stCondLst>
                                    <p:cond delay="0"/>
                                  </p:stCondLst>
                                  <p:childTnLst>
                                    <p:set>
                                      <p:cBhvr>
                                        <p:cTn id="24" dur="1" fill="hold">
                                          <p:stCondLst>
                                            <p:cond delay="0"/>
                                          </p:stCondLst>
                                        </p:cTn>
                                        <p:tgtEl>
                                          <p:spTgt spid="9226"/>
                                        </p:tgtEl>
                                        <p:attrNameLst>
                                          <p:attrName>style.visibility</p:attrName>
                                        </p:attrNameLst>
                                      </p:cBhvr>
                                      <p:to>
                                        <p:strVal val="visible"/>
                                      </p:to>
                                    </p:set>
                                    <p:anim calcmode="lin" valueType="num">
                                      <p:cBhvr additive="base">
                                        <p:cTn id="25" dur="500" fill="hold"/>
                                        <p:tgtEl>
                                          <p:spTgt spid="9226"/>
                                        </p:tgtEl>
                                        <p:attrNameLst>
                                          <p:attrName>ppt_x</p:attrName>
                                        </p:attrNameLst>
                                      </p:cBhvr>
                                      <p:tavLst>
                                        <p:tav tm="0">
                                          <p:val>
                                            <p:strVal val="0-#ppt_w/2"/>
                                          </p:val>
                                        </p:tav>
                                        <p:tav tm="100000">
                                          <p:val>
                                            <p:strVal val="#ppt_x"/>
                                          </p:val>
                                        </p:tav>
                                      </p:tavLst>
                                    </p:anim>
                                    <p:anim calcmode="lin" valueType="num">
                                      <p:cBhvr additive="base">
                                        <p:cTn id="26" dur="500" fill="hold"/>
                                        <p:tgtEl>
                                          <p:spTgt spid="922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19"/>
                                        </p:tgtEl>
                                        <p:attrNameLst>
                                          <p:attrName>style.visibility</p:attrName>
                                        </p:attrNameLst>
                                      </p:cBhvr>
                                      <p:to>
                                        <p:strVal val="visible"/>
                                      </p:to>
                                    </p:set>
                                    <p:animEffect transition="in" filter="wipe(left)">
                                      <p:cBhvr>
                                        <p:cTn id="30" dur="500"/>
                                        <p:tgtEl>
                                          <p:spTgt spid="9219"/>
                                        </p:tgtEl>
                                      </p:cBhvr>
                                    </p:animEffect>
                                  </p:childTnLst>
                                </p:cTn>
                              </p:par>
                            </p:childTnLst>
                          </p:cTn>
                        </p:par>
                        <p:par>
                          <p:cTn id="31" fill="hold" nodeType="afterGroup">
                            <p:stCondLst>
                              <p:cond delay="28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9220"/>
                                        </p:tgtEl>
                                        <p:attrNameLst>
                                          <p:attrName>style.visibility</p:attrName>
                                        </p:attrNameLst>
                                      </p:cBhvr>
                                      <p:to>
                                        <p:strVal val="visible"/>
                                      </p:to>
                                    </p:set>
                                    <p:anim calcmode="lin" valueType="num">
                                      <p:cBhvr>
                                        <p:cTn id="34" dur="3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35" dur="300" fill="hold"/>
                                        <p:tgtEl>
                                          <p:spTgt spid="9220"/>
                                        </p:tgtEl>
                                        <p:attrNameLst>
                                          <p:attrName>ppt_y</p:attrName>
                                        </p:attrNameLst>
                                      </p:cBhvr>
                                      <p:tavLst>
                                        <p:tav tm="0">
                                          <p:val>
                                            <p:strVal val="#ppt_y"/>
                                          </p:val>
                                        </p:tav>
                                        <p:tav tm="100000">
                                          <p:val>
                                            <p:strVal val="#ppt_y"/>
                                          </p:val>
                                        </p:tav>
                                      </p:tavLst>
                                    </p:anim>
                                    <p:anim calcmode="lin" valueType="num">
                                      <p:cBhvr>
                                        <p:cTn id="36" dur="3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37" dur="3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300" tmFilter="0,0; .5, 1; 1, 1"/>
                                        <p:tgtEl>
                                          <p:spTgt spid="9220"/>
                                        </p:tgtEl>
                                      </p:cBhvr>
                                    </p:animEffect>
                                  </p:childTnLst>
                                </p:cTn>
                              </p:par>
                            </p:childTnLst>
                          </p:cTn>
                        </p:par>
                        <p:par>
                          <p:cTn id="39" fill="hold" nodeType="afterGroup">
                            <p:stCondLst>
                              <p:cond delay="3190"/>
                            </p:stCondLst>
                            <p:childTnLst>
                              <p:par>
                                <p:cTn id="40" presetID="42" presetClass="entr" presetSubtype="0" fill="hold" grpId="0" nodeType="afterEffect">
                                  <p:stCondLst>
                                    <p:cond delay="0"/>
                                  </p:stCondLst>
                                  <p:childTnLst>
                                    <p:set>
                                      <p:cBhvr>
                                        <p:cTn id="41" dur="1" fill="hold">
                                          <p:stCondLst>
                                            <p:cond delay="0"/>
                                          </p:stCondLst>
                                        </p:cTn>
                                        <p:tgtEl>
                                          <p:spTgt spid="9228"/>
                                        </p:tgtEl>
                                        <p:attrNameLst>
                                          <p:attrName>style.visibility</p:attrName>
                                        </p:attrNameLst>
                                      </p:cBhvr>
                                      <p:to>
                                        <p:strVal val="visible"/>
                                      </p:to>
                                    </p:set>
                                    <p:animEffect transition="in" filter="fade">
                                      <p:cBhvr>
                                        <p:cTn id="42" dur="500"/>
                                        <p:tgtEl>
                                          <p:spTgt spid="9228"/>
                                        </p:tgtEl>
                                      </p:cBhvr>
                                    </p:animEffect>
                                    <p:anim calcmode="lin" valueType="num">
                                      <p:cBhvr>
                                        <p:cTn id="43" dur="500" fill="hold"/>
                                        <p:tgtEl>
                                          <p:spTgt spid="9228"/>
                                        </p:tgtEl>
                                        <p:attrNameLst>
                                          <p:attrName>ppt_x</p:attrName>
                                        </p:attrNameLst>
                                      </p:cBhvr>
                                      <p:tavLst>
                                        <p:tav tm="0">
                                          <p:val>
                                            <p:strVal val="#ppt_x"/>
                                          </p:val>
                                        </p:tav>
                                        <p:tav tm="100000">
                                          <p:val>
                                            <p:strVal val="#ppt_x"/>
                                          </p:val>
                                        </p:tav>
                                      </p:tavLst>
                                    </p:anim>
                                    <p:anim calcmode="lin" valueType="num">
                                      <p:cBhvr>
                                        <p:cTn id="44" dur="500" fill="hold"/>
                                        <p:tgtEl>
                                          <p:spTgt spid="92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nimBg="1"/>
      <p:bldP spid="9220" grpId="0" autoUpdateAnimBg="0"/>
      <p:bldP spid="9222" grpId="0" animBg="1"/>
      <p:bldP spid="9223" grpId="0" animBg="1"/>
      <p:bldP spid="9226" grpId="0" autoUpdateAnimBg="0"/>
      <p:bldP spid="9228" grpId="0" autoUpdateAnimBg="0"/>
      <p:bldP spid="9232" grpId="0" animBg="1" autoUpdateAnimBg="0"/>
      <p:bldP spid="923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0"/>
          <p:cNvSpPr>
            <a:spLocks noChangeArrowheads="1"/>
          </p:cNvSpPr>
          <p:nvPr/>
        </p:nvSpPr>
        <p:spPr bwMode="auto">
          <a:xfrm>
            <a:off x="4327019" y="3440731"/>
            <a:ext cx="44878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zh-CN" altLang="zh-CN" sz="2000" dirty="0"/>
              <a:t>对比各线路的</a:t>
            </a:r>
            <a:r>
              <a:rPr lang="en-US" altLang="zh-CN" sz="2000" dirty="0"/>
              <a:t>GPS</a:t>
            </a:r>
            <a:r>
              <a:rPr lang="zh-CN" altLang="en-US" sz="2000" dirty="0"/>
              <a:t>导航</a:t>
            </a:r>
            <a:r>
              <a:rPr lang="zh-CN" altLang="zh-CN" sz="2000" dirty="0"/>
              <a:t>的预测行程车速，分析造成误差的原因；</a:t>
            </a:r>
            <a:endParaRPr lang="zh-CN" altLang="en-US" sz="2000" dirty="0"/>
          </a:p>
        </p:txBody>
      </p:sp>
      <p:grpSp>
        <p:nvGrpSpPr>
          <p:cNvPr id="11268" name="Group 4"/>
          <p:cNvGrpSpPr>
            <a:grpSpLocks/>
          </p:cNvGrpSpPr>
          <p:nvPr/>
        </p:nvGrpSpPr>
        <p:grpSpPr bwMode="auto">
          <a:xfrm>
            <a:off x="536439" y="4344125"/>
            <a:ext cx="1147762" cy="584775"/>
            <a:chOff x="0" y="-106204"/>
            <a:chExt cx="1044000" cy="533266"/>
          </a:xfrm>
        </p:grpSpPr>
        <p:sp>
          <p:nvSpPr>
            <p:cNvPr id="11269" name="矩形 8"/>
            <p:cNvSpPr>
              <a:spLocks noChangeArrowheads="1"/>
            </p:cNvSpPr>
            <p:nvPr/>
          </p:nvSpPr>
          <p:spPr bwMode="auto">
            <a:xfrm>
              <a:off x="211038" y="-106204"/>
              <a:ext cx="541242" cy="53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①</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11270" name="直接连接符 5"/>
            <p:cNvSpPr>
              <a:spLocks noChangeShapeType="1"/>
            </p:cNvSpPr>
            <p:nvPr/>
          </p:nvSpPr>
          <p:spPr bwMode="auto">
            <a:xfrm>
              <a:off x="0" y="425510"/>
              <a:ext cx="1044000" cy="1552"/>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273" name="直接连接符 8"/>
          <p:cNvSpPr>
            <a:spLocks noChangeShapeType="1"/>
          </p:cNvSpPr>
          <p:nvPr/>
        </p:nvSpPr>
        <p:spPr bwMode="auto">
          <a:xfrm>
            <a:off x="2373236" y="3960471"/>
            <a:ext cx="1147763" cy="1706"/>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76" name="直接连接符 11"/>
          <p:cNvSpPr>
            <a:spLocks noChangeShapeType="1"/>
          </p:cNvSpPr>
          <p:nvPr/>
        </p:nvSpPr>
        <p:spPr bwMode="auto">
          <a:xfrm>
            <a:off x="4347327" y="2944761"/>
            <a:ext cx="1147763" cy="1701"/>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79" name="直接连接符 14"/>
          <p:cNvSpPr>
            <a:spLocks noChangeShapeType="1"/>
          </p:cNvSpPr>
          <p:nvPr/>
        </p:nvSpPr>
        <p:spPr bwMode="auto">
          <a:xfrm>
            <a:off x="6118934" y="1868156"/>
            <a:ext cx="1147763" cy="1706"/>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80" name="Text Box 30"/>
          <p:cNvSpPr>
            <a:spLocks noChangeArrowheads="1"/>
          </p:cNvSpPr>
          <p:nvPr/>
        </p:nvSpPr>
        <p:spPr bwMode="auto">
          <a:xfrm>
            <a:off x="6263193" y="2511043"/>
            <a:ext cx="3721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sz="2000" dirty="0"/>
              <a:t>分析出该交叉口中对车辆行程车速的各种影响因素。</a:t>
            </a:r>
          </a:p>
        </p:txBody>
      </p:sp>
      <p:sp>
        <p:nvSpPr>
          <p:cNvPr id="11281" name="Text Box 30"/>
          <p:cNvSpPr>
            <a:spLocks noChangeArrowheads="1"/>
          </p:cNvSpPr>
          <p:nvPr/>
        </p:nvSpPr>
        <p:spPr bwMode="auto">
          <a:xfrm>
            <a:off x="2379759" y="4434459"/>
            <a:ext cx="4487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zh-CN" dirty="0"/>
              <a:t>分别测量</a:t>
            </a:r>
            <a:r>
              <a:rPr lang="zh-CN" altLang="zh-CN" b="1" dirty="0"/>
              <a:t>高峰时间段</a:t>
            </a:r>
            <a:r>
              <a:rPr lang="zh-CN" altLang="zh-CN" dirty="0"/>
              <a:t>和</a:t>
            </a:r>
            <a:r>
              <a:rPr lang="zh-CN" altLang="zh-CN" b="1" dirty="0"/>
              <a:t>平峰时间段</a:t>
            </a:r>
            <a:r>
              <a:rPr lang="zh-CN" altLang="zh-CN" dirty="0"/>
              <a:t>内指定的</a:t>
            </a:r>
            <a:r>
              <a:rPr lang="en-US" altLang="zh-CN" dirty="0"/>
              <a:t>8</a:t>
            </a:r>
            <a:r>
              <a:rPr lang="zh-CN" altLang="zh-CN" dirty="0"/>
              <a:t>条路线中所有车辆的行程车速，并分析车辆在两个时间段内行程车速的差别。</a:t>
            </a:r>
          </a:p>
        </p:txBody>
      </p:sp>
      <p:sp>
        <p:nvSpPr>
          <p:cNvPr id="11282" name="Text Box 30"/>
          <p:cNvSpPr>
            <a:spLocks noChangeArrowheads="1"/>
          </p:cNvSpPr>
          <p:nvPr/>
        </p:nvSpPr>
        <p:spPr bwMode="auto">
          <a:xfrm>
            <a:off x="65263" y="5469306"/>
            <a:ext cx="44878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zh-CN" altLang="zh-CN" sz="2000" dirty="0"/>
              <a:t>测量指定的</a:t>
            </a:r>
            <a:r>
              <a:rPr lang="en-US" altLang="zh-CN" sz="2000" b="1" dirty="0"/>
              <a:t>8</a:t>
            </a:r>
            <a:r>
              <a:rPr lang="zh-CN" altLang="zh-CN" sz="2000" b="1" dirty="0"/>
              <a:t>条路线中</a:t>
            </a:r>
            <a:r>
              <a:rPr lang="zh-CN" altLang="zh-CN" sz="2000" dirty="0"/>
              <a:t>所有车辆的行程车速并分析不同类型车辆的行程车速速度差别</a:t>
            </a:r>
            <a:endParaRPr lang="zh-CN" altLang="en-US" sz="2000" dirty="0"/>
          </a:p>
        </p:txBody>
      </p:sp>
      <p:sp>
        <p:nvSpPr>
          <p:cNvPr id="11283" name="矩形 4"/>
          <p:cNvSpPr>
            <a:spLocks/>
          </p:cNvSpPr>
          <p:nvPr/>
        </p:nvSpPr>
        <p:spPr bwMode="auto">
          <a:xfrm>
            <a:off x="117985" y="1584436"/>
            <a:ext cx="8649778" cy="3776626"/>
          </a:xfrm>
          <a:custGeom>
            <a:avLst/>
            <a:gdLst>
              <a:gd name="T0" fmla="*/ 8882775 w 8882775"/>
              <a:gd name="T1" fmla="*/ 0 h 3787544"/>
              <a:gd name="T2" fmla="*/ 8741190 w 8882775"/>
              <a:gd name="T3" fmla="*/ 479693 h 3787544"/>
              <a:gd name="T4" fmla="*/ 8664538 w 8882775"/>
              <a:gd name="T5" fmla="*/ 383469 h 3787544"/>
              <a:gd name="T6" fmla="*/ 8196423 w 8882775"/>
              <a:gd name="T7" fmla="*/ 756369 h 3787544"/>
              <a:gd name="T8" fmla="*/ 8185439 w 8882775"/>
              <a:gd name="T9" fmla="*/ 742581 h 3787544"/>
              <a:gd name="T10" fmla="*/ 8185439 w 8882775"/>
              <a:gd name="T11" fmla="*/ 747926 h 3787544"/>
              <a:gd name="T12" fmla="*/ 6223125 w 8882775"/>
              <a:gd name="T13" fmla="*/ 747926 h 3787544"/>
              <a:gd name="T14" fmla="*/ 6223125 w 8882775"/>
              <a:gd name="T15" fmla="*/ 1756038 h 3787544"/>
              <a:gd name="T16" fmla="*/ 6219762 w 8882775"/>
              <a:gd name="T17" fmla="*/ 1756038 h 3787544"/>
              <a:gd name="T18" fmla="*/ 6219762 w 8882775"/>
              <a:gd name="T19" fmla="*/ 1759668 h 3787544"/>
              <a:gd name="T20" fmla="*/ 4261817 w 8882775"/>
              <a:gd name="T21" fmla="*/ 1759668 h 3787544"/>
              <a:gd name="T22" fmla="*/ 4261817 w 8882775"/>
              <a:gd name="T23" fmla="*/ 2457045 h 3787544"/>
              <a:gd name="T24" fmla="*/ 4261817 w 8882775"/>
              <a:gd name="T25" fmla="*/ 2767780 h 3787544"/>
              <a:gd name="T26" fmla="*/ 4261817 w 8882775"/>
              <a:gd name="T27" fmla="*/ 2779432 h 3787544"/>
              <a:gd name="T28" fmla="*/ 2309162 w 8882775"/>
              <a:gd name="T29" fmla="*/ 2779432 h 3787544"/>
              <a:gd name="T30" fmla="*/ 2309162 w 8882775"/>
              <a:gd name="T31" fmla="*/ 3787544 h 3787544"/>
              <a:gd name="T32" fmla="*/ 2280332 w 8882775"/>
              <a:gd name="T33" fmla="*/ 3787544 h 3787544"/>
              <a:gd name="T34" fmla="*/ 1986775 w 8882775"/>
              <a:gd name="T35" fmla="*/ 3787544 h 3787544"/>
              <a:gd name="T36" fmla="*/ 0 w 8882775"/>
              <a:gd name="T37" fmla="*/ 3787544 h 3787544"/>
              <a:gd name="T38" fmla="*/ 0 w 8882775"/>
              <a:gd name="T39" fmla="*/ 3465157 h 3787544"/>
              <a:gd name="T40" fmla="*/ 1986775 w 8882775"/>
              <a:gd name="T41" fmla="*/ 3465157 h 3787544"/>
              <a:gd name="T42" fmla="*/ 1986775 w 8882775"/>
              <a:gd name="T43" fmla="*/ 2779432 h 3787544"/>
              <a:gd name="T44" fmla="*/ 1981485 w 8882775"/>
              <a:gd name="T45" fmla="*/ 2779432 h 3787544"/>
              <a:gd name="T46" fmla="*/ 1981485 w 8882775"/>
              <a:gd name="T47" fmla="*/ 2457045 h 3787544"/>
              <a:gd name="T48" fmla="*/ 1986775 w 8882775"/>
              <a:gd name="T49" fmla="*/ 2457045 h 3787544"/>
              <a:gd name="T50" fmla="*/ 2309162 w 8882775"/>
              <a:gd name="T51" fmla="*/ 2457045 h 3787544"/>
              <a:gd name="T52" fmla="*/ 3939430 w 8882775"/>
              <a:gd name="T53" fmla="*/ 2457045 h 3787544"/>
              <a:gd name="T54" fmla="*/ 3939430 w 8882775"/>
              <a:gd name="T55" fmla="*/ 1759668 h 3787544"/>
              <a:gd name="T56" fmla="*/ 3939430 w 8882775"/>
              <a:gd name="T57" fmla="*/ 1437281 h 3787544"/>
              <a:gd name="T58" fmla="*/ 4261817 w 8882775"/>
              <a:gd name="T59" fmla="*/ 1437281 h 3787544"/>
              <a:gd name="T60" fmla="*/ 5900738 w 8882775"/>
              <a:gd name="T61" fmla="*/ 1437281 h 3787544"/>
              <a:gd name="T62" fmla="*/ 5900738 w 8882775"/>
              <a:gd name="T63" fmla="*/ 425539 h 3787544"/>
              <a:gd name="T64" fmla="*/ 5905107 w 8882775"/>
              <a:gd name="T65" fmla="*/ 425539 h 3787544"/>
              <a:gd name="T66" fmla="*/ 6223125 w 8882775"/>
              <a:gd name="T67" fmla="*/ 425539 h 3787544"/>
              <a:gd name="T68" fmla="*/ 8085435 w 8882775"/>
              <a:gd name="T69" fmla="*/ 425539 h 3787544"/>
              <a:gd name="T70" fmla="*/ 8460222 w 8882775"/>
              <a:gd name="T71" fmla="*/ 126984 h 3787544"/>
              <a:gd name="T72" fmla="*/ 8383569 w 8882775"/>
              <a:gd name="T73" fmla="*/ 30760 h 3787544"/>
              <a:gd name="T74" fmla="*/ 8882775 w 8882775"/>
              <a:gd name="T75" fmla="*/ 0 h 378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82775" h="3787544">
                <a:moveTo>
                  <a:pt x="8882775" y="0"/>
                </a:moveTo>
                <a:lnTo>
                  <a:pt x="8741190" y="479693"/>
                </a:lnTo>
                <a:lnTo>
                  <a:pt x="8664538" y="383469"/>
                </a:lnTo>
                <a:lnTo>
                  <a:pt x="8196423" y="756369"/>
                </a:lnTo>
                <a:lnTo>
                  <a:pt x="8185439" y="742581"/>
                </a:lnTo>
                <a:lnTo>
                  <a:pt x="8185439" y="747926"/>
                </a:lnTo>
                <a:lnTo>
                  <a:pt x="6223125" y="747926"/>
                </a:lnTo>
                <a:lnTo>
                  <a:pt x="6223125" y="1756038"/>
                </a:lnTo>
                <a:lnTo>
                  <a:pt x="6219762" y="1756038"/>
                </a:lnTo>
                <a:lnTo>
                  <a:pt x="6219762" y="1759668"/>
                </a:lnTo>
                <a:lnTo>
                  <a:pt x="4261817" y="1759668"/>
                </a:lnTo>
                <a:lnTo>
                  <a:pt x="4261817" y="2457045"/>
                </a:lnTo>
                <a:lnTo>
                  <a:pt x="4261817" y="2767780"/>
                </a:lnTo>
                <a:lnTo>
                  <a:pt x="4261817" y="2779432"/>
                </a:lnTo>
                <a:lnTo>
                  <a:pt x="2309162" y="2779432"/>
                </a:lnTo>
                <a:lnTo>
                  <a:pt x="2309162" y="3787544"/>
                </a:lnTo>
                <a:lnTo>
                  <a:pt x="2280332" y="3787544"/>
                </a:lnTo>
                <a:lnTo>
                  <a:pt x="1986775" y="3787544"/>
                </a:lnTo>
                <a:lnTo>
                  <a:pt x="0" y="3787544"/>
                </a:lnTo>
                <a:lnTo>
                  <a:pt x="0" y="3465157"/>
                </a:lnTo>
                <a:lnTo>
                  <a:pt x="1986775" y="3465157"/>
                </a:lnTo>
                <a:lnTo>
                  <a:pt x="1986775" y="2779432"/>
                </a:lnTo>
                <a:lnTo>
                  <a:pt x="1981485" y="2779432"/>
                </a:lnTo>
                <a:lnTo>
                  <a:pt x="1981485" y="2457045"/>
                </a:lnTo>
                <a:lnTo>
                  <a:pt x="1986775" y="2457045"/>
                </a:lnTo>
                <a:lnTo>
                  <a:pt x="2309162" y="2457045"/>
                </a:lnTo>
                <a:lnTo>
                  <a:pt x="3939430" y="2457045"/>
                </a:lnTo>
                <a:lnTo>
                  <a:pt x="3939430" y="1759668"/>
                </a:lnTo>
                <a:lnTo>
                  <a:pt x="3939430" y="1437281"/>
                </a:lnTo>
                <a:lnTo>
                  <a:pt x="4261817" y="1437281"/>
                </a:lnTo>
                <a:lnTo>
                  <a:pt x="5900738" y="1437281"/>
                </a:lnTo>
                <a:lnTo>
                  <a:pt x="5900738" y="425539"/>
                </a:lnTo>
                <a:lnTo>
                  <a:pt x="5905107" y="425539"/>
                </a:lnTo>
                <a:lnTo>
                  <a:pt x="6223125" y="425539"/>
                </a:lnTo>
                <a:lnTo>
                  <a:pt x="8085435" y="425539"/>
                </a:lnTo>
                <a:lnTo>
                  <a:pt x="8460222" y="126984"/>
                </a:lnTo>
                <a:lnTo>
                  <a:pt x="8383569" y="30760"/>
                </a:lnTo>
                <a:lnTo>
                  <a:pt x="888277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4" name="TextBox 79"/>
          <p:cNvSpPr txBox="1">
            <a:spLocks noChangeArrowheads="1"/>
          </p:cNvSpPr>
          <p:nvPr/>
        </p:nvSpPr>
        <p:spPr bwMode="auto">
          <a:xfrm>
            <a:off x="1119048" y="419652"/>
            <a:ext cx="3168650" cy="74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50000"/>
              </a:lnSpc>
            </a:pPr>
            <a:r>
              <a:rPr lang="zh-CN" altLang="en-US" sz="3200" b="1" dirty="0">
                <a:latin typeface="微软雅黑" pitchFamily="34" charset="-122"/>
                <a:ea typeface="微软雅黑" pitchFamily="34" charset="-122"/>
              </a:rPr>
              <a:t>调查目的</a:t>
            </a:r>
          </a:p>
        </p:txBody>
      </p:sp>
      <p:sp>
        <p:nvSpPr>
          <p:cNvPr id="11285" name="五边形 2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6" name="燕尾形 2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矩形 8">
            <a:extLst>
              <a:ext uri="{FF2B5EF4-FFF2-40B4-BE49-F238E27FC236}">
                <a16:creationId xmlns:a16="http://schemas.microsoft.com/office/drawing/2014/main" id="{1F90478F-1847-4C4C-9A9C-10EC36632DE7}"/>
              </a:ext>
            </a:extLst>
          </p:cNvPr>
          <p:cNvSpPr>
            <a:spLocks noChangeArrowheads="1"/>
          </p:cNvSpPr>
          <p:nvPr/>
        </p:nvSpPr>
        <p:spPr bwMode="auto">
          <a:xfrm>
            <a:off x="2609145" y="3351402"/>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②</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24" name="矩形 8">
            <a:extLst>
              <a:ext uri="{FF2B5EF4-FFF2-40B4-BE49-F238E27FC236}">
                <a16:creationId xmlns:a16="http://schemas.microsoft.com/office/drawing/2014/main" id="{E5362625-692E-4697-9CF5-3D9995D3CADC}"/>
              </a:ext>
            </a:extLst>
          </p:cNvPr>
          <p:cNvSpPr>
            <a:spLocks noChangeArrowheads="1"/>
          </p:cNvSpPr>
          <p:nvPr/>
        </p:nvSpPr>
        <p:spPr bwMode="auto">
          <a:xfrm>
            <a:off x="4623690" y="2249434"/>
            <a:ext cx="5950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③</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25" name="矩形 8">
            <a:extLst>
              <a:ext uri="{FF2B5EF4-FFF2-40B4-BE49-F238E27FC236}">
                <a16:creationId xmlns:a16="http://schemas.microsoft.com/office/drawing/2014/main" id="{C4852F18-211A-49C0-B518-387C8C63942D}"/>
              </a:ext>
            </a:extLst>
          </p:cNvPr>
          <p:cNvSpPr>
            <a:spLocks noChangeArrowheads="1"/>
          </p:cNvSpPr>
          <p:nvPr/>
        </p:nvSpPr>
        <p:spPr bwMode="auto">
          <a:xfrm>
            <a:off x="6331542" y="1214581"/>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④</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19" name="Text Box 30">
            <a:extLst>
              <a:ext uri="{FF2B5EF4-FFF2-40B4-BE49-F238E27FC236}">
                <a16:creationId xmlns:a16="http://schemas.microsoft.com/office/drawing/2014/main" id="{A9DAC266-36D3-40F7-B480-325A812C7511}"/>
              </a:ext>
            </a:extLst>
          </p:cNvPr>
          <p:cNvSpPr>
            <a:spLocks noChangeArrowheads="1"/>
          </p:cNvSpPr>
          <p:nvPr/>
        </p:nvSpPr>
        <p:spPr bwMode="auto">
          <a:xfrm>
            <a:off x="9456271" y="939350"/>
            <a:ext cx="27404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atinLnBrk="1">
              <a:buClr>
                <a:srgbClr val="FF0000"/>
              </a:buClr>
              <a:buSzPct val="70000"/>
            </a:pPr>
            <a:r>
              <a:rPr lang="zh-CN" altLang="zh-CN" sz="2000" dirty="0"/>
              <a:t>尽量对各行程车速的影响因素进行</a:t>
            </a:r>
            <a:r>
              <a:rPr lang="zh-CN" altLang="zh-CN" sz="2000" b="1" dirty="0"/>
              <a:t>定量分析</a:t>
            </a:r>
            <a:endParaRPr lang="zh-CN" altLang="en-US" sz="2000" b="1" dirty="0"/>
          </a:p>
        </p:txBody>
      </p:sp>
      <p:sp>
        <p:nvSpPr>
          <p:cNvPr id="20" name="直接连接符 14">
            <a:extLst>
              <a:ext uri="{FF2B5EF4-FFF2-40B4-BE49-F238E27FC236}">
                <a16:creationId xmlns:a16="http://schemas.microsoft.com/office/drawing/2014/main" id="{A4CAB4BB-A73A-4943-BDF0-1984C74227AD}"/>
              </a:ext>
            </a:extLst>
          </p:cNvPr>
          <p:cNvSpPr>
            <a:spLocks noChangeShapeType="1"/>
          </p:cNvSpPr>
          <p:nvPr/>
        </p:nvSpPr>
        <p:spPr bwMode="auto">
          <a:xfrm>
            <a:off x="8241000" y="1442321"/>
            <a:ext cx="1147763" cy="1706"/>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矩形 8">
            <a:extLst>
              <a:ext uri="{FF2B5EF4-FFF2-40B4-BE49-F238E27FC236}">
                <a16:creationId xmlns:a16="http://schemas.microsoft.com/office/drawing/2014/main" id="{8F220EC1-EC0A-4DAA-BE6F-C58E37316394}"/>
              </a:ext>
            </a:extLst>
          </p:cNvPr>
          <p:cNvSpPr>
            <a:spLocks noChangeArrowheads="1"/>
          </p:cNvSpPr>
          <p:nvPr/>
        </p:nvSpPr>
        <p:spPr bwMode="auto">
          <a:xfrm>
            <a:off x="8470245" y="765743"/>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⑤</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22" name="五边形 22">
            <a:extLst>
              <a:ext uri="{FF2B5EF4-FFF2-40B4-BE49-F238E27FC236}">
                <a16:creationId xmlns:a16="http://schemas.microsoft.com/office/drawing/2014/main" id="{83923B74-1CDB-4B72-BEA7-E2A8B30B6D76}"/>
              </a:ext>
            </a:extLst>
          </p:cNvPr>
          <p:cNvSpPr>
            <a:spLocks noChangeArrowheads="1"/>
          </p:cNvSpPr>
          <p:nvPr/>
        </p:nvSpPr>
        <p:spPr bwMode="auto">
          <a:xfrm rot="10800000">
            <a:off x="11100213" y="4889574"/>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燕尾形 23">
            <a:extLst>
              <a:ext uri="{FF2B5EF4-FFF2-40B4-BE49-F238E27FC236}">
                <a16:creationId xmlns:a16="http://schemas.microsoft.com/office/drawing/2014/main" id="{744E88E8-E458-4E0E-9F72-7A80C7DDA68B}"/>
              </a:ext>
            </a:extLst>
          </p:cNvPr>
          <p:cNvSpPr>
            <a:spLocks noChangeArrowheads="1"/>
          </p:cNvSpPr>
          <p:nvPr/>
        </p:nvSpPr>
        <p:spPr bwMode="auto">
          <a:xfrm rot="10800000">
            <a:off x="10813637" y="4889574"/>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 name="TextBox 79">
            <a:extLst>
              <a:ext uri="{FF2B5EF4-FFF2-40B4-BE49-F238E27FC236}">
                <a16:creationId xmlns:a16="http://schemas.microsoft.com/office/drawing/2014/main" id="{EE65E25A-1380-4366-928D-DE7CC0A92D11}"/>
              </a:ext>
            </a:extLst>
          </p:cNvPr>
          <p:cNvSpPr txBox="1">
            <a:spLocks noChangeArrowheads="1"/>
          </p:cNvSpPr>
          <p:nvPr/>
        </p:nvSpPr>
        <p:spPr bwMode="auto">
          <a:xfrm>
            <a:off x="8206375" y="4671693"/>
            <a:ext cx="3168650" cy="74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50000"/>
              </a:lnSpc>
            </a:pPr>
            <a:r>
              <a:rPr lang="zh-CN" altLang="en-US" sz="3200" b="1" dirty="0">
                <a:latin typeface="微软雅黑" pitchFamily="34" charset="-122"/>
                <a:ea typeface="微软雅黑" pitchFamily="34" charset="-122"/>
              </a:rPr>
              <a:t>调查时间</a:t>
            </a:r>
          </a:p>
        </p:txBody>
      </p:sp>
      <p:sp>
        <p:nvSpPr>
          <p:cNvPr id="28" name="Text Box 30">
            <a:extLst>
              <a:ext uri="{FF2B5EF4-FFF2-40B4-BE49-F238E27FC236}">
                <a16:creationId xmlns:a16="http://schemas.microsoft.com/office/drawing/2014/main" id="{C616CC2A-AA0B-45BD-B0F4-CA6EF7B7F353}"/>
              </a:ext>
            </a:extLst>
          </p:cNvPr>
          <p:cNvSpPr>
            <a:spLocks noChangeArrowheads="1"/>
          </p:cNvSpPr>
          <p:nvPr/>
        </p:nvSpPr>
        <p:spPr bwMode="auto">
          <a:xfrm>
            <a:off x="7921481" y="5357789"/>
            <a:ext cx="452145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dirty="0"/>
              <a:t>     </a:t>
            </a:r>
            <a:r>
              <a:rPr lang="zh-CN" altLang="zh-CN" sz="2400" dirty="0"/>
              <a:t>现场踩点及预调查时间：</a:t>
            </a:r>
            <a:endParaRPr lang="en-US" altLang="zh-CN" sz="2400" dirty="0"/>
          </a:p>
          <a:p>
            <a:r>
              <a:rPr lang="en-US" altLang="zh-CN" sz="2400" dirty="0"/>
              <a:t>11</a:t>
            </a:r>
            <a:r>
              <a:rPr lang="zh-CN" altLang="zh-CN" sz="2400" dirty="0"/>
              <a:t>月</a:t>
            </a:r>
            <a:r>
              <a:rPr lang="en-US" altLang="zh-CN" sz="2400" dirty="0"/>
              <a:t>12</a:t>
            </a:r>
            <a:r>
              <a:rPr lang="zh-CN" altLang="zh-CN" sz="2400" dirty="0"/>
              <a:t>日上午</a:t>
            </a:r>
            <a:r>
              <a:rPr lang="en-US" altLang="zh-CN" sz="2400" dirty="0"/>
              <a:t>8:30-11:30</a:t>
            </a:r>
            <a:endParaRPr lang="zh-CN" altLang="zh-CN" sz="2400" dirty="0"/>
          </a:p>
          <a:p>
            <a:r>
              <a:rPr lang="en-US" altLang="zh-CN" sz="2400" dirty="0"/>
              <a:t>     </a:t>
            </a:r>
            <a:r>
              <a:rPr lang="zh-CN" altLang="zh-CN" sz="2400" dirty="0"/>
              <a:t>正式实地调查时间：</a:t>
            </a:r>
            <a:endParaRPr lang="en-US" altLang="zh-CN" sz="2400" dirty="0"/>
          </a:p>
          <a:p>
            <a:r>
              <a:rPr lang="en-US" altLang="zh-CN" sz="2400" dirty="0"/>
              <a:t>11</a:t>
            </a:r>
            <a:r>
              <a:rPr lang="zh-CN" altLang="zh-CN" sz="2400" dirty="0"/>
              <a:t>月</a:t>
            </a:r>
            <a:r>
              <a:rPr lang="en-US" altLang="zh-CN" sz="2400" dirty="0"/>
              <a:t>26</a:t>
            </a:r>
            <a:r>
              <a:rPr lang="zh-CN" altLang="zh-CN" sz="2400" dirty="0"/>
              <a:t>日上午</a:t>
            </a:r>
            <a:r>
              <a:rPr lang="en-US" altLang="zh-CN" sz="2400" dirty="0"/>
              <a:t>7:30-11:30</a:t>
            </a:r>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5"/>
                                        </p:tgtEl>
                                        <p:attrNameLst>
                                          <p:attrName>style.visibility</p:attrName>
                                        </p:attrNameLst>
                                      </p:cBhvr>
                                      <p:to>
                                        <p:strVal val="visible"/>
                                      </p:to>
                                    </p:set>
                                    <p:anim calcmode="lin" valueType="num">
                                      <p:cBhvr additive="base">
                                        <p:cTn id="7" dur="300" fill="hold"/>
                                        <p:tgtEl>
                                          <p:spTgt spid="11285"/>
                                        </p:tgtEl>
                                        <p:attrNameLst>
                                          <p:attrName>ppt_x</p:attrName>
                                        </p:attrNameLst>
                                      </p:cBhvr>
                                      <p:tavLst>
                                        <p:tav tm="0">
                                          <p:val>
                                            <p:strVal val="0-#ppt_w/2"/>
                                          </p:val>
                                        </p:tav>
                                        <p:tav tm="100000">
                                          <p:val>
                                            <p:strVal val="#ppt_x"/>
                                          </p:val>
                                        </p:tav>
                                      </p:tavLst>
                                    </p:anim>
                                    <p:anim calcmode="lin" valueType="num">
                                      <p:cBhvr additive="base">
                                        <p:cTn id="8" dur="300" fill="hold"/>
                                        <p:tgtEl>
                                          <p:spTgt spid="1128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1286"/>
                                        </p:tgtEl>
                                        <p:attrNameLst>
                                          <p:attrName>style.visibility</p:attrName>
                                        </p:attrNameLst>
                                      </p:cBhvr>
                                      <p:to>
                                        <p:strVal val="visible"/>
                                      </p:to>
                                    </p:set>
                                    <p:anim calcmode="lin" valueType="num">
                                      <p:cBhvr additive="base">
                                        <p:cTn id="12" dur="500" fill="hold"/>
                                        <p:tgtEl>
                                          <p:spTgt spid="11286"/>
                                        </p:tgtEl>
                                        <p:attrNameLst>
                                          <p:attrName>ppt_x</p:attrName>
                                        </p:attrNameLst>
                                      </p:cBhvr>
                                      <p:tavLst>
                                        <p:tav tm="0">
                                          <p:val>
                                            <p:strVal val="1+#ppt_w/2"/>
                                          </p:val>
                                        </p:tav>
                                        <p:tav tm="100000">
                                          <p:val>
                                            <p:strVal val="#ppt_x"/>
                                          </p:val>
                                        </p:tav>
                                      </p:tavLst>
                                    </p:anim>
                                    <p:anim calcmode="lin" valueType="num">
                                      <p:cBhvr additive="base">
                                        <p:cTn id="13" dur="500" fill="hold"/>
                                        <p:tgtEl>
                                          <p:spTgt spid="1128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18" presetClass="entr" presetSubtype="3" fill="hold" grpId="0" nodeType="afterEffect">
                                  <p:stCondLst>
                                    <p:cond delay="0"/>
                                  </p:stCondLst>
                                  <p:childTnLst>
                                    <p:set>
                                      <p:cBhvr>
                                        <p:cTn id="16" dur="1" fill="hold">
                                          <p:stCondLst>
                                            <p:cond delay="0"/>
                                          </p:stCondLst>
                                        </p:cTn>
                                        <p:tgtEl>
                                          <p:spTgt spid="11283"/>
                                        </p:tgtEl>
                                        <p:attrNameLst>
                                          <p:attrName>style.visibility</p:attrName>
                                        </p:attrNameLst>
                                      </p:cBhvr>
                                      <p:to>
                                        <p:strVal val="visible"/>
                                      </p:to>
                                    </p:set>
                                    <p:animEffect transition="in" filter="strips(upRight)">
                                      <p:cBhvr>
                                        <p:cTn id="17" dur="1000"/>
                                        <p:tgtEl>
                                          <p:spTgt spid="11283"/>
                                        </p:tgtEl>
                                      </p:cBhvr>
                                    </p:animEffect>
                                  </p:childTnLst>
                                </p:cTn>
                              </p:par>
                            </p:childTnLst>
                          </p:cTn>
                        </p:par>
                        <p:par>
                          <p:cTn id="18" fill="hold" nodeType="afterGroup">
                            <p:stCondLst>
                              <p:cond delay="1800"/>
                            </p:stCondLst>
                            <p:childTnLst>
                              <p:par>
                                <p:cTn id="19" presetID="2" presetClass="entr" presetSubtype="8" fill="hold" nodeType="afterEffect">
                                  <p:stCondLst>
                                    <p:cond delay="0"/>
                                  </p:stCondLst>
                                  <p:childTnLst>
                                    <p:set>
                                      <p:cBhvr>
                                        <p:cTn id="20" dur="1" fill="hold">
                                          <p:stCondLst>
                                            <p:cond delay="0"/>
                                          </p:stCondLst>
                                        </p:cTn>
                                        <p:tgtEl>
                                          <p:spTgt spid="11268"/>
                                        </p:tgtEl>
                                        <p:attrNameLst>
                                          <p:attrName>style.visibility</p:attrName>
                                        </p:attrNameLst>
                                      </p:cBhvr>
                                      <p:to>
                                        <p:strVal val="visible"/>
                                      </p:to>
                                    </p:set>
                                    <p:anim calcmode="lin" valueType="num">
                                      <p:cBhvr additive="base">
                                        <p:cTn id="21" dur="500" fill="hold"/>
                                        <p:tgtEl>
                                          <p:spTgt spid="11268"/>
                                        </p:tgtEl>
                                        <p:attrNameLst>
                                          <p:attrName>ppt_x</p:attrName>
                                        </p:attrNameLst>
                                      </p:cBhvr>
                                      <p:tavLst>
                                        <p:tav tm="0">
                                          <p:val>
                                            <p:strVal val="0-#ppt_w/2"/>
                                          </p:val>
                                        </p:tav>
                                        <p:tav tm="100000">
                                          <p:val>
                                            <p:strVal val="#ppt_x"/>
                                          </p:val>
                                        </p:tav>
                                      </p:tavLst>
                                    </p:anim>
                                    <p:anim calcmode="lin" valueType="num">
                                      <p:cBhvr additive="base">
                                        <p:cTn id="22" dur="500" fill="hold"/>
                                        <p:tgtEl>
                                          <p:spTgt spid="11268"/>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300"/>
                            </p:stCondLst>
                            <p:childTnLst>
                              <p:par>
                                <p:cTn id="24" presetID="2" presetClass="entr" presetSubtype="2" fill="hold" grpId="0" nodeType="afterEffect">
                                  <p:stCondLst>
                                    <p:cond delay="0"/>
                                  </p:stCondLst>
                                  <p:childTnLst>
                                    <p:set>
                                      <p:cBhvr>
                                        <p:cTn id="25" dur="1" fill="hold">
                                          <p:stCondLst>
                                            <p:cond delay="0"/>
                                          </p:stCondLst>
                                        </p:cTn>
                                        <p:tgtEl>
                                          <p:spTgt spid="11280"/>
                                        </p:tgtEl>
                                        <p:attrNameLst>
                                          <p:attrName>style.visibility</p:attrName>
                                        </p:attrNameLst>
                                      </p:cBhvr>
                                      <p:to>
                                        <p:strVal val="visible"/>
                                      </p:to>
                                    </p:set>
                                    <p:anim calcmode="lin" valueType="num">
                                      <p:cBhvr additive="base">
                                        <p:cTn id="26" dur="500" fill="hold"/>
                                        <p:tgtEl>
                                          <p:spTgt spid="11280"/>
                                        </p:tgtEl>
                                        <p:attrNameLst>
                                          <p:attrName>ppt_x</p:attrName>
                                        </p:attrNameLst>
                                      </p:cBhvr>
                                      <p:tavLst>
                                        <p:tav tm="0">
                                          <p:val>
                                            <p:strVal val="1+#ppt_w/2"/>
                                          </p:val>
                                        </p:tav>
                                        <p:tav tm="100000">
                                          <p:val>
                                            <p:strVal val="#ppt_x"/>
                                          </p:val>
                                        </p:tav>
                                      </p:tavLst>
                                    </p:anim>
                                    <p:anim calcmode="lin" valueType="num">
                                      <p:cBhvr additive="base">
                                        <p:cTn id="27" dur="500" fill="hold"/>
                                        <p:tgtEl>
                                          <p:spTgt spid="11280"/>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200"/>
                                  </p:stCondLst>
                                  <p:childTnLst>
                                    <p:set>
                                      <p:cBhvr>
                                        <p:cTn id="29" dur="1" fill="hold">
                                          <p:stCondLst>
                                            <p:cond delay="0"/>
                                          </p:stCondLst>
                                        </p:cTn>
                                        <p:tgtEl>
                                          <p:spTgt spid="11267"/>
                                        </p:tgtEl>
                                        <p:attrNameLst>
                                          <p:attrName>style.visibility</p:attrName>
                                        </p:attrNameLst>
                                      </p:cBhvr>
                                      <p:to>
                                        <p:strVal val="visible"/>
                                      </p:to>
                                    </p:set>
                                    <p:anim calcmode="lin" valueType="num">
                                      <p:cBhvr additive="base">
                                        <p:cTn id="30" dur="500" fill="hold"/>
                                        <p:tgtEl>
                                          <p:spTgt spid="11267"/>
                                        </p:tgtEl>
                                        <p:attrNameLst>
                                          <p:attrName>ppt_x</p:attrName>
                                        </p:attrNameLst>
                                      </p:cBhvr>
                                      <p:tavLst>
                                        <p:tav tm="0">
                                          <p:val>
                                            <p:strVal val="1+#ppt_w/2"/>
                                          </p:val>
                                        </p:tav>
                                        <p:tav tm="100000">
                                          <p:val>
                                            <p:strVal val="#ppt_x"/>
                                          </p:val>
                                        </p:tav>
                                      </p:tavLst>
                                    </p:anim>
                                    <p:anim calcmode="lin" valueType="num">
                                      <p:cBhvr additive="base">
                                        <p:cTn id="31" dur="500" fill="hold"/>
                                        <p:tgtEl>
                                          <p:spTgt spid="11267"/>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400"/>
                                  </p:stCondLst>
                                  <p:childTnLst>
                                    <p:set>
                                      <p:cBhvr>
                                        <p:cTn id="33" dur="1" fill="hold">
                                          <p:stCondLst>
                                            <p:cond delay="0"/>
                                          </p:stCondLst>
                                        </p:cTn>
                                        <p:tgtEl>
                                          <p:spTgt spid="11281"/>
                                        </p:tgtEl>
                                        <p:attrNameLst>
                                          <p:attrName>style.visibility</p:attrName>
                                        </p:attrNameLst>
                                      </p:cBhvr>
                                      <p:to>
                                        <p:strVal val="visible"/>
                                      </p:to>
                                    </p:set>
                                    <p:anim calcmode="lin" valueType="num">
                                      <p:cBhvr additive="base">
                                        <p:cTn id="34" dur="500" fill="hold"/>
                                        <p:tgtEl>
                                          <p:spTgt spid="11281"/>
                                        </p:tgtEl>
                                        <p:attrNameLst>
                                          <p:attrName>ppt_x</p:attrName>
                                        </p:attrNameLst>
                                      </p:cBhvr>
                                      <p:tavLst>
                                        <p:tav tm="0">
                                          <p:val>
                                            <p:strVal val="1+#ppt_w/2"/>
                                          </p:val>
                                        </p:tav>
                                        <p:tav tm="100000">
                                          <p:val>
                                            <p:strVal val="#ppt_x"/>
                                          </p:val>
                                        </p:tav>
                                      </p:tavLst>
                                    </p:anim>
                                    <p:anim calcmode="lin" valueType="num">
                                      <p:cBhvr additive="base">
                                        <p:cTn id="35" dur="500" fill="hold"/>
                                        <p:tgtEl>
                                          <p:spTgt spid="1128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600"/>
                                  </p:stCondLst>
                                  <p:childTnLst>
                                    <p:set>
                                      <p:cBhvr>
                                        <p:cTn id="37" dur="1" fill="hold">
                                          <p:stCondLst>
                                            <p:cond delay="0"/>
                                          </p:stCondLst>
                                        </p:cTn>
                                        <p:tgtEl>
                                          <p:spTgt spid="11282"/>
                                        </p:tgtEl>
                                        <p:attrNameLst>
                                          <p:attrName>style.visibility</p:attrName>
                                        </p:attrNameLst>
                                      </p:cBhvr>
                                      <p:to>
                                        <p:strVal val="visible"/>
                                      </p:to>
                                    </p:set>
                                    <p:anim calcmode="lin" valueType="num">
                                      <p:cBhvr additive="base">
                                        <p:cTn id="38" dur="500" fill="hold"/>
                                        <p:tgtEl>
                                          <p:spTgt spid="11282"/>
                                        </p:tgtEl>
                                        <p:attrNameLst>
                                          <p:attrName>ppt_x</p:attrName>
                                        </p:attrNameLst>
                                      </p:cBhvr>
                                      <p:tavLst>
                                        <p:tav tm="0">
                                          <p:val>
                                            <p:strVal val="1+#ppt_w/2"/>
                                          </p:val>
                                        </p:tav>
                                        <p:tav tm="100000">
                                          <p:val>
                                            <p:strVal val="#ppt_x"/>
                                          </p:val>
                                        </p:tav>
                                      </p:tavLst>
                                    </p:anim>
                                    <p:anim calcmode="lin" valueType="num">
                                      <p:cBhvr additive="base">
                                        <p:cTn id="39" dur="500" fill="hold"/>
                                        <p:tgtEl>
                                          <p:spTgt spid="11282"/>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3400"/>
                            </p:stCondLst>
                            <p:childTnLst>
                              <p:par>
                                <p:cTn id="41" presetID="42" presetClass="entr" presetSubtype="0" fill="hold" grpId="0" nodeType="afterEffect">
                                  <p:stCondLst>
                                    <p:cond delay="0"/>
                                  </p:stCondLst>
                                  <p:childTnLst>
                                    <p:set>
                                      <p:cBhvr>
                                        <p:cTn id="42" dur="1" fill="hold">
                                          <p:stCondLst>
                                            <p:cond delay="0"/>
                                          </p:stCondLst>
                                        </p:cTn>
                                        <p:tgtEl>
                                          <p:spTgt spid="11284"/>
                                        </p:tgtEl>
                                        <p:attrNameLst>
                                          <p:attrName>style.visibility</p:attrName>
                                        </p:attrNameLst>
                                      </p:cBhvr>
                                      <p:to>
                                        <p:strVal val="visible"/>
                                      </p:to>
                                    </p:set>
                                    <p:animEffect transition="in" filter="fade">
                                      <p:cBhvr>
                                        <p:cTn id="43" dur="500"/>
                                        <p:tgtEl>
                                          <p:spTgt spid="11284"/>
                                        </p:tgtEl>
                                      </p:cBhvr>
                                    </p:animEffect>
                                    <p:anim calcmode="lin" valueType="num">
                                      <p:cBhvr>
                                        <p:cTn id="44" dur="500" fill="hold"/>
                                        <p:tgtEl>
                                          <p:spTgt spid="11284"/>
                                        </p:tgtEl>
                                        <p:attrNameLst>
                                          <p:attrName>ppt_x</p:attrName>
                                        </p:attrNameLst>
                                      </p:cBhvr>
                                      <p:tavLst>
                                        <p:tav tm="0">
                                          <p:val>
                                            <p:strVal val="#ppt_x"/>
                                          </p:val>
                                        </p:tav>
                                        <p:tav tm="100000">
                                          <p:val>
                                            <p:strVal val="#ppt_x"/>
                                          </p:val>
                                        </p:tav>
                                      </p:tavLst>
                                    </p:anim>
                                    <p:anim calcmode="lin" valueType="num">
                                      <p:cBhvr>
                                        <p:cTn id="45" dur="500" fill="hold"/>
                                        <p:tgtEl>
                                          <p:spTgt spid="11284"/>
                                        </p:tgtEl>
                                        <p:attrNameLst>
                                          <p:attrName>ppt_y</p:attrName>
                                        </p:attrNameLst>
                                      </p:cBhvr>
                                      <p:tavLst>
                                        <p:tav tm="0">
                                          <p:val>
                                            <p:strVal val="#ppt_y+.1"/>
                                          </p:val>
                                        </p:tav>
                                        <p:tav tm="100000">
                                          <p:val>
                                            <p:strVal val="#ppt_y"/>
                                          </p:val>
                                        </p:tav>
                                      </p:tavLst>
                                    </p:anim>
                                  </p:childTnLst>
                                </p:cTn>
                              </p:par>
                            </p:childTnLst>
                          </p:cTn>
                        </p:par>
                        <p:par>
                          <p:cTn id="46" fill="hold">
                            <p:stCondLst>
                              <p:cond delay="3900"/>
                            </p:stCondLst>
                            <p:childTnLst>
                              <p:par>
                                <p:cTn id="47" presetID="2" presetClass="entr" presetSubtype="2"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par>
                          <p:cTn id="51" fill="hold">
                            <p:stCondLst>
                              <p:cond delay="4400"/>
                            </p:stCondLst>
                            <p:childTnLst>
                              <p:par>
                                <p:cTn id="52" presetID="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300" fill="hold"/>
                                        <p:tgtEl>
                                          <p:spTgt spid="22"/>
                                        </p:tgtEl>
                                        <p:attrNameLst>
                                          <p:attrName>ppt_x</p:attrName>
                                        </p:attrNameLst>
                                      </p:cBhvr>
                                      <p:tavLst>
                                        <p:tav tm="0">
                                          <p:val>
                                            <p:strVal val="0-#ppt_w/2"/>
                                          </p:val>
                                        </p:tav>
                                        <p:tav tm="100000">
                                          <p:val>
                                            <p:strVal val="#ppt_x"/>
                                          </p:val>
                                        </p:tav>
                                      </p:tavLst>
                                    </p:anim>
                                    <p:anim calcmode="lin" valueType="num">
                                      <p:cBhvr additive="base">
                                        <p:cTn id="55" dur="300" fill="hold"/>
                                        <p:tgtEl>
                                          <p:spTgt spid="22"/>
                                        </p:tgtEl>
                                        <p:attrNameLst>
                                          <p:attrName>ppt_y</p:attrName>
                                        </p:attrNameLst>
                                      </p:cBhvr>
                                      <p:tavLst>
                                        <p:tav tm="0">
                                          <p:val>
                                            <p:strVal val="#ppt_y"/>
                                          </p:val>
                                        </p:tav>
                                        <p:tav tm="100000">
                                          <p:val>
                                            <p:strVal val="#ppt_y"/>
                                          </p:val>
                                        </p:tav>
                                      </p:tavLst>
                                    </p:anim>
                                  </p:childTnLst>
                                </p:cTn>
                              </p:par>
                            </p:childTnLst>
                          </p:cTn>
                        </p:par>
                        <p:par>
                          <p:cTn id="56" fill="hold">
                            <p:stCondLst>
                              <p:cond delay="4700"/>
                            </p:stCondLst>
                            <p:childTnLst>
                              <p:par>
                                <p:cTn id="57" presetID="2" presetClass="entr" presetSubtype="2"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fill="hold"/>
                                        <p:tgtEl>
                                          <p:spTgt spid="26"/>
                                        </p:tgtEl>
                                        <p:attrNameLst>
                                          <p:attrName>ppt_x</p:attrName>
                                        </p:attrNameLst>
                                      </p:cBhvr>
                                      <p:tavLst>
                                        <p:tav tm="0">
                                          <p:val>
                                            <p:strVal val="1+#ppt_w/2"/>
                                          </p:val>
                                        </p:tav>
                                        <p:tav tm="100000">
                                          <p:val>
                                            <p:strVal val="#ppt_x"/>
                                          </p:val>
                                        </p:tav>
                                      </p:tavLst>
                                    </p:anim>
                                    <p:anim calcmode="lin" valueType="num">
                                      <p:cBhvr additive="base">
                                        <p:cTn id="60" dur="500" fill="hold"/>
                                        <p:tgtEl>
                                          <p:spTgt spid="26"/>
                                        </p:tgtEl>
                                        <p:attrNameLst>
                                          <p:attrName>ppt_y</p:attrName>
                                        </p:attrNameLst>
                                      </p:cBhvr>
                                      <p:tavLst>
                                        <p:tav tm="0">
                                          <p:val>
                                            <p:strVal val="#ppt_y"/>
                                          </p:val>
                                        </p:tav>
                                        <p:tav tm="100000">
                                          <p:val>
                                            <p:strVal val="#ppt_y"/>
                                          </p:val>
                                        </p:tav>
                                      </p:tavLst>
                                    </p:anim>
                                  </p:childTnLst>
                                </p:cTn>
                              </p:par>
                            </p:childTnLst>
                          </p:cTn>
                        </p:par>
                        <p:par>
                          <p:cTn id="61" fill="hold">
                            <p:stCondLst>
                              <p:cond delay="5200"/>
                            </p:stCondLst>
                            <p:childTnLst>
                              <p:par>
                                <p:cTn id="62" presetID="42"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anim calcmode="lin" valueType="num">
                                      <p:cBhvr>
                                        <p:cTn id="65" dur="500" fill="hold"/>
                                        <p:tgtEl>
                                          <p:spTgt spid="27"/>
                                        </p:tgtEl>
                                        <p:attrNameLst>
                                          <p:attrName>ppt_x</p:attrName>
                                        </p:attrNameLst>
                                      </p:cBhvr>
                                      <p:tavLst>
                                        <p:tav tm="0">
                                          <p:val>
                                            <p:strVal val="#ppt_x"/>
                                          </p:val>
                                        </p:tav>
                                        <p:tav tm="100000">
                                          <p:val>
                                            <p:strVal val="#ppt_x"/>
                                          </p:val>
                                        </p:tav>
                                      </p:tavLst>
                                    </p:anim>
                                    <p:anim calcmode="lin" valueType="num">
                                      <p:cBhvr>
                                        <p:cTn id="66" dur="500" fill="hold"/>
                                        <p:tgtEl>
                                          <p:spTgt spid="27"/>
                                        </p:tgtEl>
                                        <p:attrNameLst>
                                          <p:attrName>ppt_y</p:attrName>
                                        </p:attrNameLst>
                                      </p:cBhvr>
                                      <p:tavLst>
                                        <p:tav tm="0">
                                          <p:val>
                                            <p:strVal val="#ppt_y+.1"/>
                                          </p:val>
                                        </p:tav>
                                        <p:tav tm="100000">
                                          <p:val>
                                            <p:strVal val="#ppt_y"/>
                                          </p:val>
                                        </p:tav>
                                      </p:tavLst>
                                    </p:anim>
                                  </p:childTnLst>
                                </p:cTn>
                              </p:par>
                              <p:par>
                                <p:cTn id="67" presetID="2" presetClass="entr" presetSubtype="2" fill="hold" grpId="0" nodeType="withEffect">
                                  <p:stCondLst>
                                    <p:cond delay="60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utoUpdateAnimBg="0"/>
      <p:bldP spid="11280" grpId="0" autoUpdateAnimBg="0"/>
      <p:bldP spid="11281" grpId="0" autoUpdateAnimBg="0"/>
      <p:bldP spid="11282" grpId="0" autoUpdateAnimBg="0"/>
      <p:bldP spid="11283" grpId="0" animBg="1"/>
      <p:bldP spid="11284" grpId="0" autoUpdateAnimBg="0"/>
      <p:bldP spid="11285" grpId="0" animBg="1" autoUpdateAnimBg="0"/>
      <p:bldP spid="11286" grpId="0" animBg="1" autoUpdateAnimBg="0"/>
      <p:bldP spid="19" grpId="0" autoUpdateAnimBg="0"/>
      <p:bldP spid="22" grpId="0" animBg="1" autoUpdateAnimBg="0"/>
      <p:bldP spid="26" grpId="0" animBg="1" autoUpdateAnimBg="0"/>
      <p:bldP spid="27" grpId="0" autoUpdateAnimBg="0"/>
      <p:bldP spid="2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rgbClr val="21A3D0"/>
                </a:solidFill>
                <a:latin typeface="微软雅黑" pitchFamily="34" charset="-122"/>
                <a:ea typeface="微软雅黑" pitchFamily="34" charset="-122"/>
              </a:rPr>
              <a:t>2</a:t>
            </a:r>
            <a:endParaRPr lang="zh-CN" altLang="en-US" sz="12000" b="1">
              <a:solidFill>
                <a:srgbClr val="21A3D0"/>
              </a:solidFill>
              <a:latin typeface="微软雅黑" pitchFamily="34" charset="-122"/>
              <a:ea typeface="微软雅黑" pitchFamily="34" charset="-122"/>
            </a:endParaRPr>
          </a:p>
        </p:txBody>
      </p:sp>
      <p:sp>
        <p:nvSpPr>
          <p:cNvPr id="14339"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rgbClr val="21A3D0"/>
                </a:solidFill>
              </a:rPr>
              <a:t>part</a:t>
            </a:r>
            <a:endParaRPr lang="zh-CN" altLang="en-US" sz="3000">
              <a:solidFill>
                <a:srgbClr val="21A3D0"/>
              </a:solidFill>
            </a:endParaRPr>
          </a:p>
        </p:txBody>
      </p:sp>
      <p:sp>
        <p:nvSpPr>
          <p:cNvPr id="14341" name="TextBox 6"/>
          <p:cNvSpPr txBox="1">
            <a:spLocks noChangeArrowheads="1"/>
          </p:cNvSpPr>
          <p:nvPr/>
        </p:nvSpPr>
        <p:spPr bwMode="auto">
          <a:xfrm>
            <a:off x="3436698" y="2465388"/>
            <a:ext cx="3070104" cy="4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rgbClr val="2B2E30"/>
                </a:solidFill>
                <a:latin typeface="微软雅黑" pitchFamily="34" charset="-122"/>
                <a:ea typeface="微软雅黑" pitchFamily="34" charset="-122"/>
              </a:rPr>
              <a:t>调查地点情况</a:t>
            </a:r>
          </a:p>
        </p:txBody>
      </p:sp>
      <p:cxnSp>
        <p:nvCxnSpPr>
          <p:cNvPr id="14344"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5"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14345"/>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14345"/>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fade">
                                      <p:cBhvr>
                                        <p:cTn id="12" dur="1000"/>
                                        <p:tgtEl>
                                          <p:spTgt spid="14339"/>
                                        </p:tgtEl>
                                      </p:cBhvr>
                                    </p:animEffect>
                                    <p:anim calcmode="lin" valueType="num">
                                      <p:cBhvr>
                                        <p:cTn id="13" dur="1000" fill="hold"/>
                                        <p:tgtEl>
                                          <p:spTgt spid="14339"/>
                                        </p:tgtEl>
                                        <p:attrNameLst>
                                          <p:attrName>ppt_x</p:attrName>
                                        </p:attrNameLst>
                                      </p:cBhvr>
                                      <p:tavLst>
                                        <p:tav tm="0">
                                          <p:val>
                                            <p:strVal val="#ppt_x"/>
                                          </p:val>
                                        </p:tav>
                                        <p:tav tm="100000">
                                          <p:val>
                                            <p:strVal val="#ppt_x"/>
                                          </p:val>
                                        </p:tav>
                                      </p:tavLst>
                                    </p:anim>
                                    <p:anim calcmode="lin" valueType="num">
                                      <p:cBhvr>
                                        <p:cTn id="14" dur="1000" fill="hold"/>
                                        <p:tgtEl>
                                          <p:spTgt spid="1433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4338"/>
                                        </p:tgtEl>
                                        <p:attrNameLst>
                                          <p:attrName>style.visibility</p:attrName>
                                        </p:attrNameLst>
                                      </p:cBhvr>
                                      <p:to>
                                        <p:strVal val="visible"/>
                                      </p:to>
                                    </p:set>
                                    <p:animEffect transition="in" filter="fade">
                                      <p:cBhvr>
                                        <p:cTn id="17" dur="1000"/>
                                        <p:tgtEl>
                                          <p:spTgt spid="14338"/>
                                        </p:tgtEl>
                                      </p:cBhvr>
                                    </p:animEffect>
                                    <p:anim calcmode="lin" valueType="num">
                                      <p:cBhvr>
                                        <p:cTn id="18" dur="1000" fill="hold"/>
                                        <p:tgtEl>
                                          <p:spTgt spid="14338"/>
                                        </p:tgtEl>
                                        <p:attrNameLst>
                                          <p:attrName>ppt_x</p:attrName>
                                        </p:attrNameLst>
                                      </p:cBhvr>
                                      <p:tavLst>
                                        <p:tav tm="0">
                                          <p:val>
                                            <p:strVal val="#ppt_x"/>
                                          </p:val>
                                        </p:tav>
                                        <p:tav tm="100000">
                                          <p:val>
                                            <p:strVal val="#ppt_x"/>
                                          </p:val>
                                        </p:tav>
                                      </p:tavLst>
                                    </p:anim>
                                    <p:anim calcmode="lin" valueType="num">
                                      <p:cBhvr>
                                        <p:cTn id="19" dur="1000" fill="hold"/>
                                        <p:tgtEl>
                                          <p:spTgt spid="14338"/>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wipe(left)">
                                      <p:cBhvr>
                                        <p:cTn id="23" dur="20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utoUpdateAnimBg="0"/>
      <p:bldP spid="14345" grpId="0" animBg="1"/>
      <p:bldP spid="1434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Box 8"/>
          <p:cNvSpPr txBox="1">
            <a:spLocks noChangeArrowheads="1"/>
          </p:cNvSpPr>
          <p:nvPr/>
        </p:nvSpPr>
        <p:spPr bwMode="auto">
          <a:xfrm>
            <a:off x="998538" y="1816926"/>
            <a:ext cx="42622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在中山大道上离中山大道</a:t>
            </a:r>
            <a:r>
              <a:rPr lang="en-US" altLang="zh-CN" dirty="0"/>
              <a:t>-</a:t>
            </a:r>
            <a:r>
              <a:rPr lang="zh-CN" altLang="zh-CN" dirty="0"/>
              <a:t>车陂路交叉口引道路段</a:t>
            </a:r>
            <a:r>
              <a:rPr lang="en-US" altLang="zh-CN" dirty="0"/>
              <a:t>4</a:t>
            </a:r>
            <a:r>
              <a:rPr lang="zh-CN" altLang="zh-CN" dirty="0"/>
              <a:t>个断面（中山大道中</a:t>
            </a:r>
            <a:r>
              <a:rPr lang="en-US" altLang="zh-CN" dirty="0"/>
              <a:t>57</a:t>
            </a:r>
            <a:r>
              <a:rPr lang="zh-CN" altLang="zh-CN" dirty="0"/>
              <a:t>号、车陂路</a:t>
            </a:r>
            <a:r>
              <a:rPr lang="en-US" altLang="zh-CN" dirty="0"/>
              <a:t>27</a:t>
            </a:r>
            <a:r>
              <a:rPr lang="zh-CN" altLang="zh-CN" dirty="0"/>
              <a:t>号、中山大道西</a:t>
            </a:r>
            <a:r>
              <a:rPr lang="en-US" altLang="zh-CN" dirty="0"/>
              <a:t>100</a:t>
            </a:r>
            <a:r>
              <a:rPr lang="zh-CN" altLang="zh-CN" dirty="0"/>
              <a:t>号、中山大道中</a:t>
            </a:r>
            <a:r>
              <a:rPr lang="en-US" altLang="zh-CN" dirty="0"/>
              <a:t>20</a:t>
            </a:r>
            <a:r>
              <a:rPr lang="zh-CN" altLang="zh-CN" dirty="0"/>
              <a:t>号）间的</a:t>
            </a:r>
            <a:r>
              <a:rPr lang="en-US" altLang="zh-CN" dirty="0"/>
              <a:t>8</a:t>
            </a:r>
            <a:r>
              <a:rPr lang="zh-CN" altLang="zh-CN" dirty="0"/>
              <a:t>条路线之间的路段。</a:t>
            </a:r>
          </a:p>
        </p:txBody>
      </p:sp>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1" name="TextBox 10"/>
          <p:cNvSpPr txBox="1">
            <a:spLocks noChangeArrowheads="1"/>
          </p:cNvSpPr>
          <p:nvPr/>
        </p:nvSpPr>
        <p:spPr bwMode="auto">
          <a:xfrm>
            <a:off x="998538" y="3602038"/>
            <a:ext cx="4235450" cy="87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zh-CN" dirty="0"/>
              <a:t>图中</a:t>
            </a:r>
            <a:r>
              <a:rPr lang="zh-CN" altLang="zh-CN" b="1" dirty="0"/>
              <a:t>红、棕、蓝、</a:t>
            </a:r>
            <a:r>
              <a:rPr lang="zh-CN" altLang="zh-CN" dirty="0"/>
              <a:t>紫四种颜色各表示该交叉口</a:t>
            </a:r>
            <a:r>
              <a:rPr lang="zh-CN" altLang="zh-CN" b="1" dirty="0"/>
              <a:t>从一个方向驶来的车的两条去路</a:t>
            </a:r>
            <a:endParaRPr lang="zh-CN" altLang="en-US" b="1" dirty="0">
              <a:latin typeface="微软雅黑" pitchFamily="34" charset="-122"/>
              <a:ea typeface="微软雅黑" pitchFamily="34" charset="-122"/>
            </a:endParaRPr>
          </a:p>
        </p:txBody>
      </p: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1027" name="Picture 3" descr="402289069054967979">
            <a:extLst>
              <a:ext uri="{FF2B5EF4-FFF2-40B4-BE49-F238E27FC236}">
                <a16:creationId xmlns:a16="http://schemas.microsoft.com/office/drawing/2014/main" id="{B363C07E-F154-49B1-B4BD-5D4A771463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4365" y="1238982"/>
            <a:ext cx="5481190" cy="413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2" presetClass="entr" presetSubtype="0" fill="hold" grpId="0" nodeType="afterEffect">
                                  <p:stCondLst>
                                    <p:cond delay="0"/>
                                  </p:stCondLst>
                                  <p:childTnLst>
                                    <p:set>
                                      <p:cBhvr>
                                        <p:cTn id="16" dur="1" fill="hold">
                                          <p:stCondLst>
                                            <p:cond delay="0"/>
                                          </p:stCondLst>
                                        </p:cTn>
                                        <p:tgtEl>
                                          <p:spTgt spid="19459"/>
                                        </p:tgtEl>
                                        <p:attrNameLst>
                                          <p:attrName>style.visibility</p:attrName>
                                        </p:attrNameLst>
                                      </p:cBhvr>
                                      <p:to>
                                        <p:strVal val="visible"/>
                                      </p:to>
                                    </p:set>
                                    <p:animEffect transition="in" filter="fade">
                                      <p:cBhvr>
                                        <p:cTn id="17" dur="500"/>
                                        <p:tgtEl>
                                          <p:spTgt spid="19459"/>
                                        </p:tgtEl>
                                      </p:cBhvr>
                                    </p:animEffect>
                                    <p:anim calcmode="lin" valueType="num">
                                      <p:cBhvr>
                                        <p:cTn id="18" dur="500" fill="hold"/>
                                        <p:tgtEl>
                                          <p:spTgt spid="19459"/>
                                        </p:tgtEl>
                                        <p:attrNameLst>
                                          <p:attrName>ppt_x</p:attrName>
                                        </p:attrNameLst>
                                      </p:cBhvr>
                                      <p:tavLst>
                                        <p:tav tm="0">
                                          <p:val>
                                            <p:strVal val="#ppt_x"/>
                                          </p:val>
                                        </p:tav>
                                        <p:tav tm="100000">
                                          <p:val>
                                            <p:strVal val="#ppt_x"/>
                                          </p:val>
                                        </p:tav>
                                      </p:tavLst>
                                    </p:anim>
                                    <p:anim calcmode="lin" valueType="num">
                                      <p:cBhvr>
                                        <p:cTn id="19" dur="500" fill="hold"/>
                                        <p:tgtEl>
                                          <p:spTgt spid="19459"/>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00"/>
                            </p:stCondLst>
                            <p:childTnLst>
                              <p:par>
                                <p:cTn id="21" presetID="22" presetClass="entr" presetSubtype="8" fill="hold" nodeType="afterEffect">
                                  <p:stCondLst>
                                    <p:cond delay="0"/>
                                  </p:stCondLst>
                                  <p:childTnLst>
                                    <p:set>
                                      <p:cBhvr>
                                        <p:cTn id="22" dur="1" fill="hold">
                                          <p:stCondLst>
                                            <p:cond delay="0"/>
                                          </p:stCondLst>
                                        </p:cTn>
                                        <p:tgtEl>
                                          <p:spTgt spid="19460"/>
                                        </p:tgtEl>
                                        <p:attrNameLst>
                                          <p:attrName>style.visibility</p:attrName>
                                        </p:attrNameLst>
                                      </p:cBhvr>
                                      <p:to>
                                        <p:strVal val="visible"/>
                                      </p:to>
                                    </p:set>
                                    <p:animEffect transition="in" filter="wipe(left)">
                                      <p:cBhvr>
                                        <p:cTn id="23" dur="500"/>
                                        <p:tgtEl>
                                          <p:spTgt spid="19460"/>
                                        </p:tgtEl>
                                      </p:cBhvr>
                                    </p:animEffect>
                                  </p:childTnLst>
                                </p:cTn>
                              </p:par>
                            </p:childTnLst>
                          </p:cTn>
                        </p:par>
                        <p:par>
                          <p:cTn id="24" fill="hold" nodeType="afterGroup">
                            <p:stCondLst>
                              <p:cond delay="1800"/>
                            </p:stCondLst>
                            <p:childTnLst>
                              <p:par>
                                <p:cTn id="25" presetID="42" presetClass="entr" presetSubtype="0" fill="hold" grpId="0" nodeType="afterEffect">
                                  <p:stCondLst>
                                    <p:cond delay="0"/>
                                  </p:stCondLst>
                                  <p:childTnLst>
                                    <p:set>
                                      <p:cBhvr>
                                        <p:cTn id="26" dur="1" fill="hold">
                                          <p:stCondLst>
                                            <p:cond delay="0"/>
                                          </p:stCondLst>
                                        </p:cTn>
                                        <p:tgtEl>
                                          <p:spTgt spid="19461"/>
                                        </p:tgtEl>
                                        <p:attrNameLst>
                                          <p:attrName>style.visibility</p:attrName>
                                        </p:attrNameLst>
                                      </p:cBhvr>
                                      <p:to>
                                        <p:strVal val="visible"/>
                                      </p:to>
                                    </p:set>
                                    <p:animEffect transition="in" filter="fade">
                                      <p:cBhvr>
                                        <p:cTn id="27" dur="500"/>
                                        <p:tgtEl>
                                          <p:spTgt spid="19461"/>
                                        </p:tgtEl>
                                      </p:cBhvr>
                                    </p:animEffect>
                                    <p:anim calcmode="lin" valueType="num">
                                      <p:cBhvr>
                                        <p:cTn id="28" dur="500" fill="hold"/>
                                        <p:tgtEl>
                                          <p:spTgt spid="19461"/>
                                        </p:tgtEl>
                                        <p:attrNameLst>
                                          <p:attrName>ppt_x</p:attrName>
                                        </p:attrNameLst>
                                      </p:cBhvr>
                                      <p:tavLst>
                                        <p:tav tm="0">
                                          <p:val>
                                            <p:strVal val="#ppt_x"/>
                                          </p:val>
                                        </p:tav>
                                        <p:tav tm="100000">
                                          <p:val>
                                            <p:strVal val="#ppt_x"/>
                                          </p:val>
                                        </p:tav>
                                      </p:tavLst>
                                    </p:anim>
                                    <p:anim calcmode="lin" valueType="num">
                                      <p:cBhvr>
                                        <p:cTn id="29" dur="500" fill="hold"/>
                                        <p:tgtEl>
                                          <p:spTgt spid="194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1" grpId="0" autoUpdateAnimBg="0"/>
      <p:bldP spid="19467" grpId="0" animBg="1" autoUpdateAnimBg="0"/>
      <p:bldP spid="1946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Box 8"/>
          <p:cNvSpPr txBox="1">
            <a:spLocks noChangeArrowheads="1"/>
          </p:cNvSpPr>
          <p:nvPr/>
        </p:nvSpPr>
        <p:spPr bwMode="auto">
          <a:xfrm>
            <a:off x="985838" y="2207638"/>
            <a:ext cx="4262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棕色线路路段长为：</a:t>
            </a:r>
            <a:r>
              <a:rPr lang="en-US" altLang="zh-CN" b="1" dirty="0"/>
              <a:t>410</a:t>
            </a:r>
            <a:r>
              <a:rPr lang="zh-CN" altLang="zh-CN" b="1" dirty="0"/>
              <a:t>米和</a:t>
            </a:r>
            <a:r>
              <a:rPr lang="en-US" altLang="zh-CN" b="1" dirty="0"/>
              <a:t>260</a:t>
            </a:r>
            <a:r>
              <a:rPr lang="zh-CN" altLang="zh-CN" b="1" dirty="0"/>
              <a:t>米</a:t>
            </a:r>
            <a:r>
              <a:rPr lang="zh-CN" altLang="zh-CN" dirty="0"/>
              <a:t>；所需要的行程时间为</a:t>
            </a:r>
            <a:r>
              <a:rPr lang="en-US" altLang="zh-CN" b="1" dirty="0"/>
              <a:t>2</a:t>
            </a:r>
            <a:r>
              <a:rPr lang="zh-CN" altLang="zh-CN" b="1" dirty="0"/>
              <a:t>分钟和</a:t>
            </a:r>
            <a:r>
              <a:rPr lang="en-US" altLang="zh-CN" b="1" dirty="0"/>
              <a:t>1</a:t>
            </a:r>
            <a:r>
              <a:rPr lang="zh-CN" altLang="zh-CN" b="1" dirty="0"/>
              <a:t>分钟</a:t>
            </a:r>
          </a:p>
        </p:txBody>
      </p:sp>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2050" name="Picture 2" descr="7c3e05fdb0b3a17782ba55f371dc3ef">
            <a:extLst>
              <a:ext uri="{FF2B5EF4-FFF2-40B4-BE49-F238E27FC236}">
                <a16:creationId xmlns:a16="http://schemas.microsoft.com/office/drawing/2014/main" id="{A90FCA8C-234D-4E3B-82DE-D774345FA1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2317" y="381819"/>
            <a:ext cx="6343683" cy="292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
            <a:extLst>
              <a:ext uri="{FF2B5EF4-FFF2-40B4-BE49-F238E27FC236}">
                <a16:creationId xmlns:a16="http://schemas.microsoft.com/office/drawing/2014/main" id="{A9FFDDD2-2903-4B55-93BE-2D7D3476D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2318" y="3408550"/>
            <a:ext cx="6343682" cy="318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500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2" presetClass="entr" presetSubtype="0" fill="hold" grpId="0" nodeType="afterEffect">
                                  <p:stCondLst>
                                    <p:cond delay="0"/>
                                  </p:stCondLst>
                                  <p:childTnLst>
                                    <p:set>
                                      <p:cBhvr>
                                        <p:cTn id="16" dur="1" fill="hold">
                                          <p:stCondLst>
                                            <p:cond delay="0"/>
                                          </p:stCondLst>
                                        </p:cTn>
                                        <p:tgtEl>
                                          <p:spTgt spid="19459"/>
                                        </p:tgtEl>
                                        <p:attrNameLst>
                                          <p:attrName>style.visibility</p:attrName>
                                        </p:attrNameLst>
                                      </p:cBhvr>
                                      <p:to>
                                        <p:strVal val="visible"/>
                                      </p:to>
                                    </p:set>
                                    <p:animEffect transition="in" filter="fade">
                                      <p:cBhvr>
                                        <p:cTn id="17" dur="500"/>
                                        <p:tgtEl>
                                          <p:spTgt spid="19459"/>
                                        </p:tgtEl>
                                      </p:cBhvr>
                                    </p:animEffect>
                                    <p:anim calcmode="lin" valueType="num">
                                      <p:cBhvr>
                                        <p:cTn id="18" dur="500" fill="hold"/>
                                        <p:tgtEl>
                                          <p:spTgt spid="19459"/>
                                        </p:tgtEl>
                                        <p:attrNameLst>
                                          <p:attrName>ppt_x</p:attrName>
                                        </p:attrNameLst>
                                      </p:cBhvr>
                                      <p:tavLst>
                                        <p:tav tm="0">
                                          <p:val>
                                            <p:strVal val="#ppt_x"/>
                                          </p:val>
                                        </p:tav>
                                        <p:tav tm="100000">
                                          <p:val>
                                            <p:strVal val="#ppt_x"/>
                                          </p:val>
                                        </p:tav>
                                      </p:tavLst>
                                    </p:anim>
                                    <p:anim calcmode="lin" valueType="num">
                                      <p:cBhvr>
                                        <p:cTn id="19" dur="500" fill="hold"/>
                                        <p:tgtEl>
                                          <p:spTgt spid="19459"/>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00"/>
                            </p:stCondLst>
                            <p:childTnLst>
                              <p:par>
                                <p:cTn id="21" presetID="22" presetClass="entr" presetSubtype="8" fill="hold" nodeType="afterEffect">
                                  <p:stCondLst>
                                    <p:cond delay="0"/>
                                  </p:stCondLst>
                                  <p:childTnLst>
                                    <p:set>
                                      <p:cBhvr>
                                        <p:cTn id="22" dur="1" fill="hold">
                                          <p:stCondLst>
                                            <p:cond delay="0"/>
                                          </p:stCondLst>
                                        </p:cTn>
                                        <p:tgtEl>
                                          <p:spTgt spid="19460"/>
                                        </p:tgtEl>
                                        <p:attrNameLst>
                                          <p:attrName>style.visibility</p:attrName>
                                        </p:attrNameLst>
                                      </p:cBhvr>
                                      <p:to>
                                        <p:strVal val="visible"/>
                                      </p:to>
                                    </p:set>
                                    <p:animEffect transition="in" filter="wipe(left)">
                                      <p:cBhvr>
                                        <p:cTn id="23"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7" grpId="0" animBg="1" autoUpdateAnimBg="0"/>
      <p:bldP spid="1946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4098" name="图片 1">
            <a:extLst>
              <a:ext uri="{FF2B5EF4-FFF2-40B4-BE49-F238E27FC236}">
                <a16:creationId xmlns:a16="http://schemas.microsoft.com/office/drawing/2014/main" id="{9CD8E16C-4A02-461D-995F-DA726D7D01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8381" y="672083"/>
            <a:ext cx="5568056" cy="297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ec3199aaddfd99bb01612a45ca3dfea">
            <a:extLst>
              <a:ext uri="{FF2B5EF4-FFF2-40B4-BE49-F238E27FC236}">
                <a16:creationId xmlns:a16="http://schemas.microsoft.com/office/drawing/2014/main" id="{D4A8CFA9-4741-4E6F-A0C3-7BB8DA1D97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8381" y="3776982"/>
            <a:ext cx="5568056" cy="300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648B56A4-F601-4A23-B6EE-4783F0F695D5}"/>
              </a:ext>
            </a:extLst>
          </p:cNvPr>
          <p:cNvSpPr/>
          <p:nvPr/>
        </p:nvSpPr>
        <p:spPr>
          <a:xfrm>
            <a:off x="884238" y="2156880"/>
            <a:ext cx="4451350" cy="646331"/>
          </a:xfrm>
          <a:prstGeom prst="rect">
            <a:avLst/>
          </a:prstGeom>
        </p:spPr>
        <p:txBody>
          <a:bodyPr wrap="square">
            <a:spAutoFit/>
          </a:bodyPr>
          <a:lstStyle/>
          <a:p>
            <a:r>
              <a:rPr lang="zh-CN" altLang="zh-CN" dirty="0"/>
              <a:t>蓝色线路路段长为：</a:t>
            </a:r>
            <a:r>
              <a:rPr lang="en-US" altLang="zh-CN" b="1" dirty="0"/>
              <a:t>290</a:t>
            </a:r>
            <a:r>
              <a:rPr lang="zh-CN" altLang="zh-CN" b="1" dirty="0"/>
              <a:t>米和</a:t>
            </a:r>
            <a:r>
              <a:rPr lang="en-US" altLang="zh-CN" b="1" dirty="0"/>
              <a:t>370</a:t>
            </a:r>
            <a:r>
              <a:rPr lang="zh-CN" altLang="zh-CN" b="1" dirty="0"/>
              <a:t>米</a:t>
            </a:r>
            <a:r>
              <a:rPr lang="zh-CN" altLang="zh-CN" dirty="0"/>
              <a:t>；所需的行程时间为</a:t>
            </a:r>
            <a:r>
              <a:rPr lang="en-US" altLang="zh-CN" b="1" dirty="0"/>
              <a:t>1</a:t>
            </a:r>
            <a:r>
              <a:rPr lang="zh-CN" altLang="zh-CN" b="1" dirty="0"/>
              <a:t>分钟和</a:t>
            </a:r>
            <a:r>
              <a:rPr lang="en-US" altLang="zh-CN" b="1" dirty="0"/>
              <a:t>1</a:t>
            </a:r>
            <a:r>
              <a:rPr lang="zh-CN" altLang="zh-CN" b="1" dirty="0"/>
              <a:t>分钟</a:t>
            </a:r>
          </a:p>
        </p:txBody>
      </p:sp>
    </p:spTree>
    <p:extLst>
      <p:ext uri="{BB962C8B-B14F-4D97-AF65-F5344CB8AC3E}">
        <p14:creationId xmlns:p14="http://schemas.microsoft.com/office/powerpoint/2010/main" val="3102287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5122" name="Picture 2" descr="7d14a6fc53f63b5bc4a23154fa59028">
            <a:extLst>
              <a:ext uri="{FF2B5EF4-FFF2-40B4-BE49-F238E27FC236}">
                <a16:creationId xmlns:a16="http://schemas.microsoft.com/office/drawing/2014/main" id="{6F6320E2-10C1-4D27-9252-08DB91B25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8381" y="323521"/>
            <a:ext cx="5568056" cy="298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45aaa49a3d7e5edf954b5f976186795">
            <a:extLst>
              <a:ext uri="{FF2B5EF4-FFF2-40B4-BE49-F238E27FC236}">
                <a16:creationId xmlns:a16="http://schemas.microsoft.com/office/drawing/2014/main" id="{3FA90D75-A81F-4F5A-8171-6C4A0E3A91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9831" y="3717031"/>
            <a:ext cx="5566606" cy="281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a:extLst>
              <a:ext uri="{FF2B5EF4-FFF2-40B4-BE49-F238E27FC236}">
                <a16:creationId xmlns:a16="http://schemas.microsoft.com/office/drawing/2014/main" id="{89CC09CB-5C4B-4C0E-BC9B-88DDEB78DECE}"/>
              </a:ext>
            </a:extLst>
          </p:cNvPr>
          <p:cNvSpPr txBox="1">
            <a:spLocks noChangeArrowheads="1"/>
          </p:cNvSpPr>
          <p:nvPr/>
        </p:nvSpPr>
        <p:spPr bwMode="auto">
          <a:xfrm>
            <a:off x="998538" y="2348880"/>
            <a:ext cx="4262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紫色线路路段长为：</a:t>
            </a:r>
            <a:r>
              <a:rPr lang="en-US" altLang="zh-CN" b="1" dirty="0"/>
              <a:t>420</a:t>
            </a:r>
            <a:r>
              <a:rPr lang="zh-CN" altLang="zh-CN" b="1" dirty="0"/>
              <a:t>米和</a:t>
            </a:r>
            <a:r>
              <a:rPr lang="en-US" altLang="zh-CN" b="1" dirty="0"/>
              <a:t>320</a:t>
            </a:r>
            <a:r>
              <a:rPr lang="zh-CN" altLang="zh-CN" b="1" dirty="0"/>
              <a:t>米</a:t>
            </a:r>
            <a:r>
              <a:rPr lang="zh-CN" altLang="zh-CN" dirty="0"/>
              <a:t>；所需行程时间为</a:t>
            </a:r>
            <a:r>
              <a:rPr lang="en-US" altLang="zh-CN" b="1" dirty="0"/>
              <a:t>2</a:t>
            </a:r>
            <a:r>
              <a:rPr lang="zh-CN" altLang="zh-CN" b="1" dirty="0"/>
              <a:t>分钟和</a:t>
            </a:r>
            <a:r>
              <a:rPr lang="en-US" altLang="zh-CN" b="1" dirty="0"/>
              <a:t>1</a:t>
            </a:r>
            <a:r>
              <a:rPr lang="zh-CN" altLang="zh-CN" b="1" dirty="0"/>
              <a:t>分钟</a:t>
            </a:r>
          </a:p>
        </p:txBody>
      </p:sp>
    </p:spTree>
    <p:extLst>
      <p:ext uri="{BB962C8B-B14F-4D97-AF65-F5344CB8AC3E}">
        <p14:creationId xmlns:p14="http://schemas.microsoft.com/office/powerpoint/2010/main" val="11173319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par>
                          <p:cTn id="18" fill="hold">
                            <p:stCondLst>
                              <p:cond delay="13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P spid="1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 name="TextBox 8">
            <a:extLst>
              <a:ext uri="{FF2B5EF4-FFF2-40B4-BE49-F238E27FC236}">
                <a16:creationId xmlns:a16="http://schemas.microsoft.com/office/drawing/2014/main" id="{9E51A01F-E13D-4D72-BB49-C799937D6F28}"/>
              </a:ext>
            </a:extLst>
          </p:cNvPr>
          <p:cNvSpPr txBox="1">
            <a:spLocks noChangeArrowheads="1"/>
          </p:cNvSpPr>
          <p:nvPr/>
        </p:nvSpPr>
        <p:spPr bwMode="auto">
          <a:xfrm>
            <a:off x="971714" y="2248423"/>
            <a:ext cx="4262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红色线路路段长为：</a:t>
            </a:r>
            <a:r>
              <a:rPr lang="en-US" altLang="zh-CN" b="1" dirty="0"/>
              <a:t>290</a:t>
            </a:r>
            <a:r>
              <a:rPr lang="zh-CN" altLang="zh-CN" b="1" dirty="0"/>
              <a:t>和</a:t>
            </a:r>
            <a:r>
              <a:rPr lang="en-US" altLang="zh-CN" b="1" dirty="0"/>
              <a:t>230</a:t>
            </a:r>
            <a:r>
              <a:rPr lang="zh-CN" altLang="zh-CN" b="1" dirty="0"/>
              <a:t>米</a:t>
            </a:r>
            <a:r>
              <a:rPr lang="zh-CN" altLang="zh-CN" dirty="0"/>
              <a:t>；所需行程时间为</a:t>
            </a:r>
            <a:r>
              <a:rPr lang="en-US" altLang="zh-CN" b="1" dirty="0"/>
              <a:t>1</a:t>
            </a:r>
            <a:r>
              <a:rPr lang="zh-CN" altLang="zh-CN" b="1" dirty="0"/>
              <a:t>分钟和</a:t>
            </a:r>
            <a:r>
              <a:rPr lang="en-US" altLang="zh-CN" b="1" dirty="0"/>
              <a:t>1</a:t>
            </a:r>
            <a:r>
              <a:rPr lang="zh-CN" altLang="zh-CN" b="1" dirty="0"/>
              <a:t>分钟</a:t>
            </a:r>
          </a:p>
        </p:txBody>
      </p:sp>
      <p:pic>
        <p:nvPicPr>
          <p:cNvPr id="6146" name="Picture 2" descr="f55d3e9effbada1a4d9a726bf79d8ec">
            <a:extLst>
              <a:ext uri="{FF2B5EF4-FFF2-40B4-BE49-F238E27FC236}">
                <a16:creationId xmlns:a16="http://schemas.microsoft.com/office/drawing/2014/main" id="{6E7FA705-BFFA-4BEC-8A76-D7BE0F8522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4741" y="317500"/>
            <a:ext cx="5515283" cy="282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f86802ee3a200d058714f7eebe4834c">
            <a:extLst>
              <a:ext uri="{FF2B5EF4-FFF2-40B4-BE49-F238E27FC236}">
                <a16:creationId xmlns:a16="http://schemas.microsoft.com/office/drawing/2014/main" id="{74B9649E-29D6-4E15-920D-8EF2BDFB42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740" y="3443896"/>
            <a:ext cx="5515283" cy="309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
            <a:extLst>
              <a:ext uri="{FF2B5EF4-FFF2-40B4-BE49-F238E27FC236}">
                <a16:creationId xmlns:a16="http://schemas.microsoft.com/office/drawing/2014/main" id="{6EDA53E0-E885-47FB-920F-A84B2F093025}"/>
              </a:ext>
            </a:extLst>
          </p:cNvPr>
          <p:cNvGrpSpPr>
            <a:grpSpLocks/>
          </p:cNvGrpSpPr>
          <p:nvPr/>
        </p:nvGrpSpPr>
        <p:grpSpPr bwMode="auto">
          <a:xfrm>
            <a:off x="706551" y="3659825"/>
            <a:ext cx="5408190" cy="3096603"/>
            <a:chOff x="0" y="0"/>
            <a:chExt cx="2882187" cy="2872142"/>
          </a:xfrm>
        </p:grpSpPr>
        <p:sp>
          <p:nvSpPr>
            <p:cNvPr id="10" name="新月形 4">
              <a:extLst>
                <a:ext uri="{FF2B5EF4-FFF2-40B4-BE49-F238E27FC236}">
                  <a16:creationId xmlns:a16="http://schemas.microsoft.com/office/drawing/2014/main" id="{CD37C36C-D203-495B-93C5-3048DBF7A6A2}"/>
                </a:ext>
              </a:extLst>
            </p:cNvPr>
            <p:cNvSpPr>
              <a:spLocks noChangeArrowheads="1"/>
            </p:cNvSpPr>
            <p:nvPr/>
          </p:nvSpPr>
          <p:spPr bwMode="auto">
            <a:xfrm rot="20751297">
              <a:off x="0" y="201606"/>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1" name="新月形 5">
              <a:extLst>
                <a:ext uri="{FF2B5EF4-FFF2-40B4-BE49-F238E27FC236}">
                  <a16:creationId xmlns:a16="http://schemas.microsoft.com/office/drawing/2014/main" id="{EF748F61-9520-4546-A9A6-B72BDF623655}"/>
                </a:ext>
              </a:extLst>
            </p:cNvPr>
            <p:cNvSpPr>
              <a:spLocks noChangeArrowheads="1"/>
            </p:cNvSpPr>
            <p:nvPr/>
          </p:nvSpPr>
          <p:spPr bwMode="auto">
            <a:xfrm rot="4551297">
              <a:off x="681989" y="-665827"/>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2" name="新月形 6">
              <a:extLst>
                <a:ext uri="{FF2B5EF4-FFF2-40B4-BE49-F238E27FC236}">
                  <a16:creationId xmlns:a16="http://schemas.microsoft.com/office/drawing/2014/main" id="{75DFE920-25B9-43F6-B67E-6557E0D8304B}"/>
                </a:ext>
              </a:extLst>
            </p:cNvPr>
            <p:cNvSpPr>
              <a:spLocks noChangeArrowheads="1"/>
            </p:cNvSpPr>
            <p:nvPr/>
          </p:nvSpPr>
          <p:spPr bwMode="auto">
            <a:xfrm rot="9951297">
              <a:off x="1550532" y="16872"/>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3" name="新月形 7">
              <a:extLst>
                <a:ext uri="{FF2B5EF4-FFF2-40B4-BE49-F238E27FC236}">
                  <a16:creationId xmlns:a16="http://schemas.microsoft.com/office/drawing/2014/main" id="{1B526AC1-BDAD-4691-870D-B3C1F867CD56}"/>
                </a:ext>
              </a:extLst>
            </p:cNvPr>
            <p:cNvSpPr>
              <a:spLocks noChangeArrowheads="1"/>
            </p:cNvSpPr>
            <p:nvPr/>
          </p:nvSpPr>
          <p:spPr bwMode="auto">
            <a:xfrm rot="15351297">
              <a:off x="879958" y="874658"/>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grpSp>
      <p:sp>
        <p:nvSpPr>
          <p:cNvPr id="19" name="TextBox 8">
            <a:extLst>
              <a:ext uri="{FF2B5EF4-FFF2-40B4-BE49-F238E27FC236}">
                <a16:creationId xmlns:a16="http://schemas.microsoft.com/office/drawing/2014/main" id="{B2F1ED2A-7770-4F91-B6E4-B745AC43D15D}"/>
              </a:ext>
            </a:extLst>
          </p:cNvPr>
          <p:cNvSpPr txBox="1">
            <a:spLocks noChangeArrowheads="1"/>
          </p:cNvSpPr>
          <p:nvPr/>
        </p:nvSpPr>
        <p:spPr bwMode="auto">
          <a:xfrm>
            <a:off x="1618092" y="4368960"/>
            <a:ext cx="384685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2000" b="1" dirty="0"/>
              <a:t>我们可以看出，由于导航系统的精</a:t>
            </a:r>
            <a:r>
              <a:rPr lang="zh-CN" altLang="en-US" sz="2000" b="1" dirty="0"/>
              <a:t>度</a:t>
            </a:r>
            <a:r>
              <a:rPr lang="zh-CN" altLang="zh-CN" sz="2000" b="1" dirty="0"/>
              <a:t>问题，统一对</a:t>
            </a:r>
            <a:r>
              <a:rPr lang="en-US" altLang="zh-CN" sz="2000" b="1" dirty="0"/>
              <a:t>400</a:t>
            </a:r>
            <a:r>
              <a:rPr lang="zh-CN" altLang="zh-CN" sz="2000" b="1" dirty="0"/>
              <a:t>米以下的路段行程时间的估测均为</a:t>
            </a:r>
            <a:r>
              <a:rPr lang="en-US" altLang="zh-CN" sz="2000" b="1" dirty="0"/>
              <a:t>1</a:t>
            </a:r>
            <a:r>
              <a:rPr lang="zh-CN" altLang="zh-CN" sz="2000" b="1" dirty="0"/>
              <a:t>分钟；</a:t>
            </a:r>
            <a:r>
              <a:rPr lang="en-US" altLang="zh-CN" sz="2000" b="1" dirty="0"/>
              <a:t>400</a:t>
            </a:r>
            <a:r>
              <a:rPr lang="zh-CN" altLang="zh-CN" sz="2000" b="1" dirty="0"/>
              <a:t>米以上的均为</a:t>
            </a:r>
            <a:r>
              <a:rPr lang="en-US" altLang="zh-CN" sz="2000" b="1" dirty="0"/>
              <a:t>2</a:t>
            </a:r>
            <a:r>
              <a:rPr lang="zh-CN" altLang="zh-CN" sz="2000" b="1" dirty="0"/>
              <a:t>分钟</a:t>
            </a:r>
            <a:endParaRPr lang="en-US" altLang="zh-CN" sz="2000" b="1" dirty="0"/>
          </a:p>
          <a:p>
            <a:r>
              <a:rPr lang="zh-CN" altLang="en-US" sz="2000" b="1" dirty="0">
                <a:solidFill>
                  <a:srgbClr val="FF0000"/>
                </a:solidFill>
              </a:rPr>
              <a:t>所以导航系统默认为：车辆的行程车速为：</a:t>
            </a:r>
            <a:r>
              <a:rPr lang="en-US" altLang="zh-CN" sz="2000" b="1" dirty="0">
                <a:solidFill>
                  <a:srgbClr val="FF0000"/>
                </a:solidFill>
              </a:rPr>
              <a:t>24km/h</a:t>
            </a:r>
            <a:endParaRPr lang="zh-CN" altLang="zh-CN" sz="2000" b="1" dirty="0">
              <a:solidFill>
                <a:srgbClr val="FF0000"/>
              </a:solidFill>
            </a:endParaRPr>
          </a:p>
        </p:txBody>
      </p:sp>
    </p:spTree>
    <p:extLst>
      <p:ext uri="{BB962C8B-B14F-4D97-AF65-F5344CB8AC3E}">
        <p14:creationId xmlns:p14="http://schemas.microsoft.com/office/powerpoint/2010/main" val="2530236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par>
                          <p:cTn id="18" fill="hold">
                            <p:stCondLst>
                              <p:cond delay="13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p:cBhvr>
                                        <p:cTn id="28" dur="500"/>
                                        <p:tgtEl>
                                          <p:spTgt spid="9"/>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P spid="8" grpId="0" autoUpdateAnimBg="0"/>
      <p:bldP spid="1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2564904"/>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 name="TextBox 8">
            <a:extLst>
              <a:ext uri="{FF2B5EF4-FFF2-40B4-BE49-F238E27FC236}">
                <a16:creationId xmlns:a16="http://schemas.microsoft.com/office/drawing/2014/main" id="{9E51A01F-E13D-4D72-BB49-C799937D6F28}"/>
              </a:ext>
            </a:extLst>
          </p:cNvPr>
          <p:cNvSpPr txBox="1">
            <a:spLocks noChangeArrowheads="1"/>
          </p:cNvSpPr>
          <p:nvPr/>
        </p:nvSpPr>
        <p:spPr bwMode="auto">
          <a:xfrm>
            <a:off x="1004004" y="1528622"/>
            <a:ext cx="42622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2400" dirty="0"/>
              <a:t>除了上述路线外，该交叉口还有两条</a:t>
            </a:r>
            <a:r>
              <a:rPr lang="en-US" altLang="zh-CN" sz="2400" b="1" dirty="0"/>
              <a:t>BRT</a:t>
            </a:r>
            <a:r>
              <a:rPr lang="zh-CN" altLang="zh-CN" sz="2400" b="1" dirty="0"/>
              <a:t>通道</a:t>
            </a:r>
            <a:endParaRPr lang="zh-CN" altLang="zh-CN" sz="2400" dirty="0"/>
          </a:p>
        </p:txBody>
      </p:sp>
      <p:grpSp>
        <p:nvGrpSpPr>
          <p:cNvPr id="9" name="Group 2">
            <a:extLst>
              <a:ext uri="{FF2B5EF4-FFF2-40B4-BE49-F238E27FC236}">
                <a16:creationId xmlns:a16="http://schemas.microsoft.com/office/drawing/2014/main" id="{6EDA53E0-E885-47FB-920F-A84B2F093025}"/>
              </a:ext>
            </a:extLst>
          </p:cNvPr>
          <p:cNvGrpSpPr>
            <a:grpSpLocks/>
          </p:cNvGrpSpPr>
          <p:nvPr/>
        </p:nvGrpSpPr>
        <p:grpSpPr bwMode="auto">
          <a:xfrm>
            <a:off x="253353" y="3099253"/>
            <a:ext cx="5408190" cy="3096603"/>
            <a:chOff x="0" y="0"/>
            <a:chExt cx="2882187" cy="2872142"/>
          </a:xfrm>
        </p:grpSpPr>
        <p:sp>
          <p:nvSpPr>
            <p:cNvPr id="10" name="新月形 4">
              <a:extLst>
                <a:ext uri="{FF2B5EF4-FFF2-40B4-BE49-F238E27FC236}">
                  <a16:creationId xmlns:a16="http://schemas.microsoft.com/office/drawing/2014/main" id="{CD37C36C-D203-495B-93C5-3048DBF7A6A2}"/>
                </a:ext>
              </a:extLst>
            </p:cNvPr>
            <p:cNvSpPr>
              <a:spLocks noChangeArrowheads="1"/>
            </p:cNvSpPr>
            <p:nvPr/>
          </p:nvSpPr>
          <p:spPr bwMode="auto">
            <a:xfrm rot="20751297">
              <a:off x="0" y="201606"/>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1" name="新月形 5">
              <a:extLst>
                <a:ext uri="{FF2B5EF4-FFF2-40B4-BE49-F238E27FC236}">
                  <a16:creationId xmlns:a16="http://schemas.microsoft.com/office/drawing/2014/main" id="{EF748F61-9520-4546-A9A6-B72BDF623655}"/>
                </a:ext>
              </a:extLst>
            </p:cNvPr>
            <p:cNvSpPr>
              <a:spLocks noChangeArrowheads="1"/>
            </p:cNvSpPr>
            <p:nvPr/>
          </p:nvSpPr>
          <p:spPr bwMode="auto">
            <a:xfrm rot="4551297">
              <a:off x="681989" y="-665827"/>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2" name="新月形 6">
              <a:extLst>
                <a:ext uri="{FF2B5EF4-FFF2-40B4-BE49-F238E27FC236}">
                  <a16:creationId xmlns:a16="http://schemas.microsoft.com/office/drawing/2014/main" id="{75DFE920-25B9-43F6-B67E-6557E0D8304B}"/>
                </a:ext>
              </a:extLst>
            </p:cNvPr>
            <p:cNvSpPr>
              <a:spLocks noChangeArrowheads="1"/>
            </p:cNvSpPr>
            <p:nvPr/>
          </p:nvSpPr>
          <p:spPr bwMode="auto">
            <a:xfrm rot="9951297">
              <a:off x="1550532" y="16872"/>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3" name="新月形 7">
              <a:extLst>
                <a:ext uri="{FF2B5EF4-FFF2-40B4-BE49-F238E27FC236}">
                  <a16:creationId xmlns:a16="http://schemas.microsoft.com/office/drawing/2014/main" id="{1B526AC1-BDAD-4691-870D-B3C1F867CD56}"/>
                </a:ext>
              </a:extLst>
            </p:cNvPr>
            <p:cNvSpPr>
              <a:spLocks noChangeArrowheads="1"/>
            </p:cNvSpPr>
            <p:nvPr/>
          </p:nvSpPr>
          <p:spPr bwMode="auto">
            <a:xfrm rot="15351297">
              <a:off x="879958" y="874658"/>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grpSp>
      <p:sp>
        <p:nvSpPr>
          <p:cNvPr id="19" name="TextBox 8">
            <a:extLst>
              <a:ext uri="{FF2B5EF4-FFF2-40B4-BE49-F238E27FC236}">
                <a16:creationId xmlns:a16="http://schemas.microsoft.com/office/drawing/2014/main" id="{B2F1ED2A-7770-4F91-B6E4-B745AC43D15D}"/>
              </a:ext>
            </a:extLst>
          </p:cNvPr>
          <p:cNvSpPr txBox="1">
            <a:spLocks noChangeArrowheads="1"/>
          </p:cNvSpPr>
          <p:nvPr/>
        </p:nvSpPr>
        <p:spPr bwMode="auto">
          <a:xfrm>
            <a:off x="1086162" y="4097670"/>
            <a:ext cx="40475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400" b="1" dirty="0"/>
              <a:t>由于</a:t>
            </a:r>
            <a:r>
              <a:rPr lang="en-US" altLang="zh-CN" sz="2400" b="1" dirty="0"/>
              <a:t>BRT</a:t>
            </a:r>
            <a:r>
              <a:rPr lang="zh-CN" altLang="en-US" sz="2400" b="1" dirty="0"/>
              <a:t>通道只有公交车行驶，而且与其他车道的车流不相交，故单独来分析；</a:t>
            </a:r>
            <a:endParaRPr lang="zh-CN" altLang="zh-CN" sz="2400" b="1" dirty="0"/>
          </a:p>
        </p:txBody>
      </p:sp>
      <p:pic>
        <p:nvPicPr>
          <p:cNvPr id="1026" name="Picture 2" descr="707865650970951262">
            <a:extLst>
              <a:ext uri="{FF2B5EF4-FFF2-40B4-BE49-F238E27FC236}">
                <a16:creationId xmlns:a16="http://schemas.microsoft.com/office/drawing/2014/main" id="{9D678F5F-6A0C-409A-B25F-C376494B0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386" y="880439"/>
            <a:ext cx="6140237" cy="509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668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par>
                          <p:cTn id="18" fill="hold">
                            <p:stCondLst>
                              <p:cond delay="13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800"/>
                            </p:stCondLst>
                            <p:childTnLst>
                              <p:par>
                                <p:cTn id="25" presetID="21"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p:cBhvr>
                                        <p:cTn id="27" dur="2000"/>
                                        <p:tgtEl>
                                          <p:spTgt spid="9"/>
                                        </p:tgtEl>
                                      </p:cBhvr>
                                    </p:animEffect>
                                  </p:childTnLst>
                                </p:cTn>
                              </p:par>
                            </p:childTnLst>
                          </p:cTn>
                        </p:par>
                        <p:par>
                          <p:cTn id="28" fill="hold">
                            <p:stCondLst>
                              <p:cond delay="38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anim calcmode="lin" valueType="num">
                                      <p:cBhvr>
                                        <p:cTn id="32" dur="500" fill="hold"/>
                                        <p:tgtEl>
                                          <p:spTgt spid="19"/>
                                        </p:tgtEl>
                                        <p:attrNameLst>
                                          <p:attrName>ppt_x</p:attrName>
                                        </p:attrNameLst>
                                      </p:cBhvr>
                                      <p:tavLst>
                                        <p:tav tm="0">
                                          <p:val>
                                            <p:strVal val="#ppt_x"/>
                                          </p:val>
                                        </p:tav>
                                        <p:tav tm="100000">
                                          <p:val>
                                            <p:strVal val="#ppt_x"/>
                                          </p:val>
                                        </p:tav>
                                      </p:tavLst>
                                    </p:anim>
                                    <p:anim calcmode="lin" valueType="num">
                                      <p:cBhvr>
                                        <p:cTn id="3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P spid="8" grpId="0" autoUpdateAnimBg="0"/>
      <p:bldP spid="1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rgbClr val="21A3D0"/>
                </a:solidFill>
                <a:latin typeface="微软雅黑" pitchFamily="34" charset="-122"/>
                <a:ea typeface="微软雅黑" pitchFamily="34" charset="-122"/>
              </a:rPr>
              <a:t>3</a:t>
            </a:r>
            <a:endParaRPr lang="zh-CN" altLang="en-US" sz="12000" b="1">
              <a:solidFill>
                <a:srgbClr val="21A3D0"/>
              </a:solidFill>
              <a:latin typeface="微软雅黑" pitchFamily="34" charset="-122"/>
              <a:ea typeface="微软雅黑" pitchFamily="34" charset="-122"/>
            </a:endParaRPr>
          </a:p>
        </p:txBody>
      </p:sp>
      <p:sp>
        <p:nvSpPr>
          <p:cNvPr id="20483"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rgbClr val="21A3D0"/>
                </a:solidFill>
              </a:rPr>
              <a:t>part</a:t>
            </a:r>
            <a:endParaRPr lang="zh-CN" altLang="en-US" sz="3000">
              <a:solidFill>
                <a:srgbClr val="21A3D0"/>
              </a:solidFill>
            </a:endParaRPr>
          </a:p>
        </p:txBody>
      </p:sp>
      <p:sp>
        <p:nvSpPr>
          <p:cNvPr id="20485" name="TextBox 6"/>
          <p:cNvSpPr txBox="1">
            <a:spLocks noChangeArrowheads="1"/>
          </p:cNvSpPr>
          <p:nvPr/>
        </p:nvSpPr>
        <p:spPr bwMode="auto">
          <a:xfrm>
            <a:off x="3436698" y="2465388"/>
            <a:ext cx="3070104" cy="4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rgbClr val="2B2E30"/>
                </a:solidFill>
                <a:latin typeface="微软雅黑" pitchFamily="34" charset="-122"/>
                <a:ea typeface="微软雅黑" pitchFamily="34" charset="-122"/>
              </a:rPr>
              <a:t>调查方法</a:t>
            </a:r>
          </a:p>
        </p:txBody>
      </p:sp>
      <p:cxnSp>
        <p:nvCxnSpPr>
          <p:cNvPr id="20488"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489"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20489"/>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20489"/>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fade">
                                      <p:cBhvr>
                                        <p:cTn id="12" dur="1000"/>
                                        <p:tgtEl>
                                          <p:spTgt spid="20483"/>
                                        </p:tgtEl>
                                      </p:cBhvr>
                                    </p:animEffect>
                                    <p:anim calcmode="lin" valueType="num">
                                      <p:cBhvr>
                                        <p:cTn id="13" dur="1000" fill="hold"/>
                                        <p:tgtEl>
                                          <p:spTgt spid="20483"/>
                                        </p:tgtEl>
                                        <p:attrNameLst>
                                          <p:attrName>ppt_x</p:attrName>
                                        </p:attrNameLst>
                                      </p:cBhvr>
                                      <p:tavLst>
                                        <p:tav tm="0">
                                          <p:val>
                                            <p:strVal val="#ppt_x"/>
                                          </p:val>
                                        </p:tav>
                                        <p:tav tm="100000">
                                          <p:val>
                                            <p:strVal val="#ppt_x"/>
                                          </p:val>
                                        </p:tav>
                                      </p:tavLst>
                                    </p:anim>
                                    <p:anim calcmode="lin" valueType="num">
                                      <p:cBhvr>
                                        <p:cTn id="14" dur="1000" fill="hold"/>
                                        <p:tgtEl>
                                          <p:spTgt spid="204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0482"/>
                                        </p:tgtEl>
                                        <p:attrNameLst>
                                          <p:attrName>style.visibility</p:attrName>
                                        </p:attrNameLst>
                                      </p:cBhvr>
                                      <p:to>
                                        <p:strVal val="visible"/>
                                      </p:to>
                                    </p:set>
                                    <p:animEffect transition="in" filter="fade">
                                      <p:cBhvr>
                                        <p:cTn id="17" dur="1000"/>
                                        <p:tgtEl>
                                          <p:spTgt spid="20482"/>
                                        </p:tgtEl>
                                      </p:cBhvr>
                                    </p:animEffect>
                                    <p:anim calcmode="lin" valueType="num">
                                      <p:cBhvr>
                                        <p:cTn id="18" dur="1000" fill="hold"/>
                                        <p:tgtEl>
                                          <p:spTgt spid="20482"/>
                                        </p:tgtEl>
                                        <p:attrNameLst>
                                          <p:attrName>ppt_x</p:attrName>
                                        </p:attrNameLst>
                                      </p:cBhvr>
                                      <p:tavLst>
                                        <p:tav tm="0">
                                          <p:val>
                                            <p:strVal val="#ppt_x"/>
                                          </p:val>
                                        </p:tav>
                                        <p:tav tm="100000">
                                          <p:val>
                                            <p:strVal val="#ppt_x"/>
                                          </p:val>
                                        </p:tav>
                                      </p:tavLst>
                                    </p:anim>
                                    <p:anim calcmode="lin" valueType="num">
                                      <p:cBhvr>
                                        <p:cTn id="19" dur="1000" fill="hold"/>
                                        <p:tgtEl>
                                          <p:spTgt spid="2048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20488"/>
                                        </p:tgtEl>
                                        <p:attrNameLst>
                                          <p:attrName>style.visibility</p:attrName>
                                        </p:attrNameLst>
                                      </p:cBhvr>
                                      <p:to>
                                        <p:strVal val="visible"/>
                                      </p:to>
                                    </p:set>
                                    <p:animEffect transition="in" filter="wipe(left)">
                                      <p:cBhvr>
                                        <p:cTn id="23" dur="20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utoUpdateAnimBg="0"/>
      <p:bldP spid="20489" grpId="0" animBg="1"/>
      <p:bldP spid="2048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ChangeArrowheads="1"/>
          </p:cNvSpPr>
          <p:nvPr/>
        </p:nvSpPr>
        <p:spPr bwMode="auto">
          <a:xfrm>
            <a:off x="6156052" y="553244"/>
            <a:ext cx="5877695" cy="5784106"/>
          </a:xfrm>
          <a:prstGeom prst="roundRect">
            <a:avLst>
              <a:gd name="adj" fmla="val 2259"/>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path path="circle">
              <a:fillToRect l="100000" t="100000"/>
            </a:path>
            <a:tileRect r="-100000" b="-100000"/>
          </a:gradFill>
          <a:ln w="3175" cmpd="sng">
            <a:solidFill>
              <a:srgbClr val="D7D7D7"/>
            </a:solidFill>
            <a:round/>
            <a:headEnd/>
            <a:tailEnd/>
          </a:ln>
        </p:spPr>
        <p:txBody>
          <a:bodyPr lIns="180000" anchor="ctr"/>
          <a:lstStyle/>
          <a:p>
            <a:pPr algn="just"/>
            <a:r>
              <a:rPr lang="en-US" altLang="zh-CN" sz="2000" b="1" dirty="0">
                <a:latin typeface="宋体" panose="02010600030101010101" pitchFamily="2" charset="-122"/>
              </a:rPr>
              <a:t>  </a:t>
            </a:r>
            <a:r>
              <a:rPr lang="zh-CN" altLang="zh-CN" sz="2000" dirty="0">
                <a:latin typeface="宋体" panose="02010600030101010101" pitchFamily="2" charset="-122"/>
              </a:rPr>
              <a:t>在交叉口的引道上选取</a:t>
            </a:r>
            <a:r>
              <a:rPr lang="en-US" altLang="zh-CN" sz="2000" dirty="0">
                <a:latin typeface="宋体" panose="02010600030101010101" pitchFamily="2" charset="-122"/>
              </a:rPr>
              <a:t>4</a:t>
            </a:r>
            <a:r>
              <a:rPr lang="zh-CN" altLang="zh-CN" sz="2000" dirty="0">
                <a:latin typeface="宋体" panose="02010600030101010101" pitchFamily="2" charset="-122"/>
              </a:rPr>
              <a:t>个断面（中山大道中</a:t>
            </a:r>
            <a:r>
              <a:rPr lang="en-US" altLang="zh-CN" sz="2000" dirty="0">
                <a:latin typeface="宋体" panose="02010600030101010101" pitchFamily="2" charset="-122"/>
              </a:rPr>
              <a:t>57</a:t>
            </a:r>
            <a:r>
              <a:rPr lang="zh-CN" altLang="zh-CN" sz="2000" dirty="0">
                <a:latin typeface="宋体" panose="02010600030101010101" pitchFamily="2" charset="-122"/>
              </a:rPr>
              <a:t>号、车陂路</a:t>
            </a:r>
            <a:r>
              <a:rPr lang="en-US" altLang="zh-CN" sz="2000" dirty="0">
                <a:latin typeface="宋体" panose="02010600030101010101" pitchFamily="2" charset="-122"/>
              </a:rPr>
              <a:t>27</a:t>
            </a:r>
            <a:r>
              <a:rPr lang="zh-CN" altLang="zh-CN" sz="2000" dirty="0">
                <a:latin typeface="宋体" panose="02010600030101010101" pitchFamily="2" charset="-122"/>
              </a:rPr>
              <a:t>号、中山大道西</a:t>
            </a:r>
            <a:r>
              <a:rPr lang="en-US" altLang="zh-CN" sz="2000" dirty="0">
                <a:latin typeface="宋体" panose="02010600030101010101" pitchFamily="2" charset="-122"/>
              </a:rPr>
              <a:t>100</a:t>
            </a:r>
            <a:r>
              <a:rPr lang="zh-CN" altLang="zh-CN" sz="2000" dirty="0">
                <a:latin typeface="宋体" panose="02010600030101010101" pitchFamily="2" charset="-122"/>
              </a:rPr>
              <a:t>号、中山大道中</a:t>
            </a:r>
            <a:r>
              <a:rPr lang="en-US" altLang="zh-CN" sz="2000" dirty="0">
                <a:latin typeface="宋体" panose="02010600030101010101" pitchFamily="2" charset="-122"/>
              </a:rPr>
              <a:t>20</a:t>
            </a:r>
            <a:r>
              <a:rPr lang="zh-CN" altLang="zh-CN" sz="2000" dirty="0">
                <a:latin typeface="宋体" panose="02010600030101010101" pitchFamily="2" charset="-122"/>
              </a:rPr>
              <a:t>号，即图中</a:t>
            </a:r>
            <a:r>
              <a:rPr lang="zh-CN" altLang="zh-CN" sz="2400" b="1" dirty="0">
                <a:latin typeface="宋体" panose="02010600030101010101" pitchFamily="2" charset="-122"/>
              </a:rPr>
              <a:t>红线处</a:t>
            </a:r>
            <a:r>
              <a:rPr lang="zh-CN" altLang="zh-CN" sz="2000" dirty="0">
                <a:latin typeface="宋体" panose="02010600030101010101" pitchFamily="2" charset="-122"/>
              </a:rPr>
              <a:t>）、</a:t>
            </a:r>
            <a:r>
              <a:rPr lang="en-US" altLang="zh-CN" sz="2000" dirty="0">
                <a:latin typeface="宋体" panose="02010600030101010101" pitchFamily="2" charset="-122"/>
              </a:rPr>
              <a:t>8</a:t>
            </a:r>
            <a:r>
              <a:rPr lang="zh-CN" altLang="zh-CN" sz="2000" dirty="0">
                <a:latin typeface="宋体" panose="02010600030101010101" pitchFamily="2" charset="-122"/>
              </a:rPr>
              <a:t>个调查点（如下图中序号所示：①、②、③、④、⑤、⑥、⑦、⑧），采用录像法，在每个调查点都使用手机或者摄像机在保证能看清车辆车牌的精度的情况下对路面车辆进行拍摄，调查完毕后再使用牌照法对视频数据进行处理（观看视频记录每一辆车的类型、车牌后三位及通过四个断面的时间，以此得到车辆在目的行程区间的行程时间和行程车速，以便进行更深入的分析），从而得到</a:t>
            </a:r>
            <a:r>
              <a:rPr lang="en-US" altLang="zh-CN" sz="2000" dirty="0">
                <a:latin typeface="宋体" panose="02010600030101010101" pitchFamily="2" charset="-122"/>
              </a:rPr>
              <a:t>8</a:t>
            </a:r>
            <a:r>
              <a:rPr lang="zh-CN" altLang="zh-CN" sz="2000" dirty="0">
                <a:latin typeface="宋体" panose="02010600030101010101" pitchFamily="2" charset="-122"/>
              </a:rPr>
              <a:t>个路线上的各车辆的行程车速。</a:t>
            </a:r>
          </a:p>
          <a:p>
            <a:pPr algn="just"/>
            <a:r>
              <a:rPr lang="en-US" altLang="zh-CN" sz="2000" dirty="0">
                <a:latin typeface="宋体" panose="02010600030101010101" pitchFamily="2" charset="-122"/>
              </a:rPr>
              <a:t>  </a:t>
            </a:r>
            <a:r>
              <a:rPr lang="zh-CN" altLang="zh-CN" sz="2000" dirty="0">
                <a:latin typeface="宋体" panose="02010600030101010101" pitchFamily="2" charset="-122"/>
              </a:rPr>
              <a:t>每个调查点安排两个人，一个人使用手机摄像机拍摄，另一个人从旁协助与观测路面情况（机动人员）</a:t>
            </a:r>
            <a:endParaRPr kumimoji="0" lang="zh-CN" altLang="en-US" sz="2000" i="0" u="none" strike="noStrike" kern="1200" cap="none" spc="0" normalizeH="0" baseline="0" noProof="0" dirty="0">
              <a:ln>
                <a:noFill/>
              </a:ln>
              <a:effectLst/>
              <a:uLnTx/>
              <a:uFillTx/>
              <a:latin typeface="宋体" panose="02010600030101010101" pitchFamily="2" charset="-122"/>
            </a:endParaRPr>
          </a:p>
        </p:txBody>
      </p:sp>
      <p:sp>
        <p:nvSpPr>
          <p:cNvPr id="15363" name="Oval 4"/>
          <p:cNvSpPr>
            <a:spLocks noChangeArrowheads="1"/>
          </p:cNvSpPr>
          <p:nvPr/>
        </p:nvSpPr>
        <p:spPr bwMode="auto">
          <a:xfrm>
            <a:off x="1779588" y="1925638"/>
            <a:ext cx="3355975" cy="3355975"/>
          </a:xfrm>
          <a:prstGeom prst="ellipse">
            <a:avLst/>
          </a:prstGeom>
          <a:noFill/>
          <a:ln w="12700" cmpd="sng">
            <a:solidFill>
              <a:srgbClr val="2B2E3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solidFill>
                <a:srgbClr val="000000"/>
              </a:solidFill>
              <a:effectLst/>
              <a:uLnTx/>
              <a:uFillTx/>
              <a:latin typeface="Impact" pitchFamily="34" charset="0"/>
              <a:ea typeface="微软雅黑" pitchFamily="34" charset="-122"/>
              <a:cs typeface="+mn-cs"/>
            </a:endParaRPr>
          </a:p>
        </p:txBody>
      </p:sp>
      <p:sp>
        <p:nvSpPr>
          <p:cNvPr id="15367" name="Oval 8"/>
          <p:cNvSpPr>
            <a:spLocks noChangeArrowheads="1"/>
          </p:cNvSpPr>
          <p:nvPr/>
        </p:nvSpPr>
        <p:spPr bwMode="auto">
          <a:xfrm>
            <a:off x="3049588" y="1584325"/>
            <a:ext cx="777875" cy="777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368" name="Oval 9"/>
          <p:cNvSpPr>
            <a:spLocks noChangeArrowheads="1"/>
          </p:cNvSpPr>
          <p:nvPr/>
        </p:nvSpPr>
        <p:spPr bwMode="auto">
          <a:xfrm>
            <a:off x="4533268" y="3957406"/>
            <a:ext cx="777875" cy="777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369" name="Oval 10"/>
          <p:cNvSpPr>
            <a:spLocks noChangeArrowheads="1"/>
          </p:cNvSpPr>
          <p:nvPr/>
        </p:nvSpPr>
        <p:spPr bwMode="auto">
          <a:xfrm>
            <a:off x="1584325" y="3994150"/>
            <a:ext cx="777875" cy="777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cxnSp>
        <p:nvCxnSpPr>
          <p:cNvPr id="15370" name="AutoShape 11"/>
          <p:cNvCxnSpPr>
            <a:cxnSpLocks noChangeShapeType="1"/>
          </p:cNvCxnSpPr>
          <p:nvPr/>
        </p:nvCxnSpPr>
        <p:spPr bwMode="auto">
          <a:xfrm flipH="1" flipV="1">
            <a:off x="3478213" y="4214813"/>
            <a:ext cx="9525" cy="452437"/>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cxnSp>
        <p:nvCxnSpPr>
          <p:cNvPr id="15371" name="AutoShape 12"/>
          <p:cNvCxnSpPr>
            <a:cxnSpLocks noChangeShapeType="1"/>
          </p:cNvCxnSpPr>
          <p:nvPr/>
        </p:nvCxnSpPr>
        <p:spPr bwMode="auto">
          <a:xfrm flipH="1">
            <a:off x="4017963" y="3033713"/>
            <a:ext cx="357187" cy="244475"/>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cxnSp>
        <p:nvCxnSpPr>
          <p:cNvPr id="15372" name="AutoShape 13"/>
          <p:cNvCxnSpPr>
            <a:cxnSpLocks noChangeShapeType="1"/>
          </p:cNvCxnSpPr>
          <p:nvPr/>
        </p:nvCxnSpPr>
        <p:spPr bwMode="auto">
          <a:xfrm>
            <a:off x="2524125" y="3033713"/>
            <a:ext cx="414338" cy="244475"/>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sp>
        <p:nvSpPr>
          <p:cNvPr id="15374" name="Oval 16"/>
          <p:cNvSpPr>
            <a:spLocks noChangeArrowheads="1"/>
          </p:cNvSpPr>
          <p:nvPr/>
        </p:nvSpPr>
        <p:spPr bwMode="auto">
          <a:xfrm>
            <a:off x="2722563" y="2792413"/>
            <a:ext cx="1471612" cy="14398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lang="zh-CN" altLang="en-US" sz="2400" b="1" noProof="0" dirty="0">
                <a:solidFill>
                  <a:srgbClr val="FFFFFF"/>
                </a:solidFill>
                <a:latin typeface="Impact" pitchFamily="34" charset="0"/>
                <a:ea typeface="微软雅黑" pitchFamily="34" charset="-122"/>
              </a:rPr>
              <a:t>方案设计</a:t>
            </a:r>
            <a:endParaRPr kumimoji="0" lang="zh-CN" altLang="en-US" sz="1800" b="1" i="0" u="none" strike="noStrike" kern="1200" cap="none" spc="0" normalizeH="0" baseline="0" noProof="0" dirty="0">
              <a:ln>
                <a:noFill/>
              </a:ln>
              <a:solidFill>
                <a:srgbClr val="FFFFFF"/>
              </a:solidFill>
              <a:effectLst/>
              <a:uLnTx/>
              <a:uFillTx/>
              <a:latin typeface="Impact" pitchFamily="34" charset="0"/>
              <a:ea typeface="微软雅黑" pitchFamily="34" charset="-122"/>
              <a:cs typeface="+mn-cs"/>
            </a:endParaRPr>
          </a:p>
        </p:txBody>
      </p:sp>
      <p:sp>
        <p:nvSpPr>
          <p:cNvPr id="15376" name="五边形 2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
        <p:nvSpPr>
          <p:cNvPr id="15377" name="燕尾形 2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pic>
        <p:nvPicPr>
          <p:cNvPr id="7170" name="Picture 2" descr="402289069054967979">
            <a:extLst>
              <a:ext uri="{FF2B5EF4-FFF2-40B4-BE49-F238E27FC236}">
                <a16:creationId xmlns:a16="http://schemas.microsoft.com/office/drawing/2014/main" id="{212DCAD2-F81B-4030-8587-6FBBED8392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 y="520650"/>
            <a:ext cx="6320537" cy="5784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503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76"/>
                                        </p:tgtEl>
                                        <p:attrNameLst>
                                          <p:attrName>style.visibility</p:attrName>
                                        </p:attrNameLst>
                                      </p:cBhvr>
                                      <p:to>
                                        <p:strVal val="visible"/>
                                      </p:to>
                                    </p:set>
                                    <p:anim calcmode="lin" valueType="num">
                                      <p:cBhvr additive="base">
                                        <p:cTn id="7" dur="300" fill="hold"/>
                                        <p:tgtEl>
                                          <p:spTgt spid="15376"/>
                                        </p:tgtEl>
                                        <p:attrNameLst>
                                          <p:attrName>ppt_x</p:attrName>
                                        </p:attrNameLst>
                                      </p:cBhvr>
                                      <p:tavLst>
                                        <p:tav tm="0">
                                          <p:val>
                                            <p:strVal val="0-#ppt_w/2"/>
                                          </p:val>
                                        </p:tav>
                                        <p:tav tm="100000">
                                          <p:val>
                                            <p:strVal val="#ppt_x"/>
                                          </p:val>
                                        </p:tav>
                                      </p:tavLst>
                                    </p:anim>
                                    <p:anim calcmode="lin" valueType="num">
                                      <p:cBhvr additive="base">
                                        <p:cTn id="8" dur="300" fill="hold"/>
                                        <p:tgtEl>
                                          <p:spTgt spid="153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5377"/>
                                        </p:tgtEl>
                                        <p:attrNameLst>
                                          <p:attrName>style.visibility</p:attrName>
                                        </p:attrNameLst>
                                      </p:cBhvr>
                                      <p:to>
                                        <p:strVal val="visible"/>
                                      </p:to>
                                    </p:set>
                                    <p:anim calcmode="lin" valueType="num">
                                      <p:cBhvr additive="base">
                                        <p:cTn id="12" dur="500" fill="hold"/>
                                        <p:tgtEl>
                                          <p:spTgt spid="15377"/>
                                        </p:tgtEl>
                                        <p:attrNameLst>
                                          <p:attrName>ppt_x</p:attrName>
                                        </p:attrNameLst>
                                      </p:cBhvr>
                                      <p:tavLst>
                                        <p:tav tm="0">
                                          <p:val>
                                            <p:strVal val="1+#ppt_w/2"/>
                                          </p:val>
                                        </p:tav>
                                        <p:tav tm="100000">
                                          <p:val>
                                            <p:strVal val="#ppt_x"/>
                                          </p:val>
                                        </p:tav>
                                      </p:tavLst>
                                    </p:anim>
                                    <p:anim calcmode="lin" valueType="num">
                                      <p:cBhvr additive="base">
                                        <p:cTn id="13" dur="500" fill="hold"/>
                                        <p:tgtEl>
                                          <p:spTgt spid="1537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1" presetClass="entr" presetSubtype="1" fill="hold" grpId="0" nodeType="afterEffect">
                                  <p:stCondLst>
                                    <p:cond delay="0"/>
                                  </p:stCondLst>
                                  <p:childTnLst>
                                    <p:set>
                                      <p:cBhvr>
                                        <p:cTn id="16" dur="1" fill="hold">
                                          <p:stCondLst>
                                            <p:cond delay="0"/>
                                          </p:stCondLst>
                                        </p:cTn>
                                        <p:tgtEl>
                                          <p:spTgt spid="15363"/>
                                        </p:tgtEl>
                                        <p:attrNameLst>
                                          <p:attrName>style.visibility</p:attrName>
                                        </p:attrNameLst>
                                      </p:cBhvr>
                                      <p:to>
                                        <p:strVal val="visible"/>
                                      </p:to>
                                    </p:set>
                                    <p:animEffect transition="in" filter="wheel(1)">
                                      <p:cBhvr>
                                        <p:cTn id="17" dur="1000"/>
                                        <p:tgtEl>
                                          <p:spTgt spid="15363"/>
                                        </p:tgtEl>
                                      </p:cBhvr>
                                    </p:animEffect>
                                  </p:childTnLst>
                                </p:cTn>
                              </p:par>
                            </p:childTnLst>
                          </p:cTn>
                        </p:par>
                        <p:par>
                          <p:cTn id="18" fill="hold" nodeType="afterGroup">
                            <p:stCondLst>
                              <p:cond delay="1800"/>
                            </p:stCondLst>
                            <p:childTnLst>
                              <p:par>
                                <p:cTn id="19" presetID="1" presetClass="entr" presetSubtype="0" fill="hold" grpId="1" nodeType="afterEffect">
                                  <p:stCondLst>
                                    <p:cond delay="0"/>
                                  </p:stCondLst>
                                  <p:childTnLst>
                                    <p:set>
                                      <p:cBhvr>
                                        <p:cTn id="20" dur="1" fill="hold">
                                          <p:stCondLst>
                                            <p:cond delay="0"/>
                                          </p:stCondLst>
                                        </p:cTn>
                                        <p:tgtEl>
                                          <p:spTgt spid="15368"/>
                                        </p:tgtEl>
                                        <p:attrNameLst>
                                          <p:attrName>style.visibility</p:attrName>
                                        </p:attrNameLst>
                                      </p:cBhvr>
                                      <p:to>
                                        <p:strVal val="visible"/>
                                      </p:to>
                                    </p:set>
                                  </p:childTnLst>
                                </p:cTn>
                              </p:par>
                              <p:par>
                                <p:cTn id="21" presetID="56" presetClass="path" presetSubtype="0" accel="50000" decel="50000" fill="hold" grpId="0" nodeType="withEffect">
                                  <p:stCondLst>
                                    <p:cond delay="0"/>
                                  </p:stCondLst>
                                  <p:childTnLst>
                                    <p:animMotion origin="layout" path="M 1.5873E-6 3.395E-6 L 0.34088 0.44889 " pathEditMode="relative" rAng="0" ptsTypes="AA">
                                      <p:cBhvr>
                                        <p:cTn id="22" dur="500" spd="-99800" fill="hold"/>
                                        <p:tgtEl>
                                          <p:spTgt spid="15368"/>
                                        </p:tgtEl>
                                        <p:attrNameLst>
                                          <p:attrName>ppt_x,ppt_y</p:attrName>
                                        </p:attrNameLst>
                                      </p:cBhvr>
                                      <p:rCtr x="17000" y="22400"/>
                                    </p:animMotion>
                                  </p:childTnLst>
                                </p:cTn>
                              </p:par>
                              <p:par>
                                <p:cTn id="23" presetID="1" presetClass="entr" presetSubtype="0" fill="hold" grpId="1" nodeType="withEffect">
                                  <p:stCondLst>
                                    <p:cond delay="0"/>
                                  </p:stCondLst>
                                  <p:childTnLst>
                                    <p:set>
                                      <p:cBhvr>
                                        <p:cTn id="24" dur="1" fill="hold">
                                          <p:stCondLst>
                                            <p:cond delay="0"/>
                                          </p:stCondLst>
                                        </p:cTn>
                                        <p:tgtEl>
                                          <p:spTgt spid="15367"/>
                                        </p:tgtEl>
                                        <p:attrNameLst>
                                          <p:attrName>style.visibility</p:attrName>
                                        </p:attrNameLst>
                                      </p:cBhvr>
                                      <p:to>
                                        <p:strVal val="visible"/>
                                      </p:to>
                                    </p:set>
                                  </p:childTnLst>
                                </p:cTn>
                              </p:par>
                              <p:par>
                                <p:cTn id="25" presetID="42" presetClass="path" presetSubtype="0" accel="50000" decel="50000" fill="hold" grpId="0" nodeType="withEffect">
                                  <p:stCondLst>
                                    <p:cond delay="0"/>
                                  </p:stCondLst>
                                  <p:childTnLst>
                                    <p:animMotion origin="layout" path="M -4.73588E-7 -0.39871 L -4.73588E-7 2.01665E-6 " pathEditMode="relative" rAng="0" ptsTypes="AA">
                                      <p:cBhvr>
                                        <p:cTn id="26" dur="500" fill="hold"/>
                                        <p:tgtEl>
                                          <p:spTgt spid="15367"/>
                                        </p:tgtEl>
                                        <p:attrNameLst>
                                          <p:attrName>ppt_x,ppt_y</p:attrName>
                                        </p:attrNameLst>
                                      </p:cBhvr>
                                      <p:rCtr x="0" y="19900"/>
                                    </p:animMotion>
                                  </p:childTnLst>
                                </p:cTn>
                              </p:par>
                              <p:par>
                                <p:cTn id="27" presetID="1" presetClass="entr" presetSubtype="0" fill="hold" grpId="1" nodeType="withEffect">
                                  <p:stCondLst>
                                    <p:cond delay="0"/>
                                  </p:stCondLst>
                                  <p:childTnLst>
                                    <p:set>
                                      <p:cBhvr>
                                        <p:cTn id="28" dur="1" fill="hold">
                                          <p:stCondLst>
                                            <p:cond delay="0"/>
                                          </p:stCondLst>
                                        </p:cTn>
                                        <p:tgtEl>
                                          <p:spTgt spid="15369"/>
                                        </p:tgtEl>
                                        <p:attrNameLst>
                                          <p:attrName>style.visibility</p:attrName>
                                        </p:attrNameLst>
                                      </p:cBhvr>
                                      <p:to>
                                        <p:strVal val="visible"/>
                                      </p:to>
                                    </p:set>
                                  </p:childTnLst>
                                </p:cTn>
                              </p:par>
                              <p:par>
                                <p:cTn id="29" presetID="42" presetClass="path" presetSubtype="0" accel="50000" decel="50000" fill="hold" grpId="0" nodeType="withEffect">
                                  <p:stCondLst>
                                    <p:cond delay="0"/>
                                  </p:stCondLst>
                                  <p:childTnLst>
                                    <p:animMotion origin="layout" path="M -0.24577 0.40703 L -2.00104E-6 2.97872E-6 " pathEditMode="relative" rAng="0" ptsTypes="AA">
                                      <p:cBhvr>
                                        <p:cTn id="30" dur="500" fill="hold"/>
                                        <p:tgtEl>
                                          <p:spTgt spid="15369"/>
                                        </p:tgtEl>
                                        <p:attrNameLst>
                                          <p:attrName>ppt_x,ppt_y</p:attrName>
                                        </p:attrNameLst>
                                      </p:cBhvr>
                                      <p:rCtr x="12300" y="-20200"/>
                                    </p:animMotion>
                                  </p:childTnLst>
                                </p:cTn>
                              </p:par>
                            </p:childTnLst>
                          </p:cTn>
                        </p:par>
                        <p:par>
                          <p:cTn id="31" fill="hold" nodeType="afterGroup">
                            <p:stCondLst>
                              <p:cond delay="2300"/>
                            </p:stCondLst>
                            <p:childTnLst>
                              <p:par>
                                <p:cTn id="32" presetID="31" presetClass="entr" presetSubtype="0" fill="hold" grpId="0" nodeType="afterEffect">
                                  <p:stCondLst>
                                    <p:cond delay="0"/>
                                  </p:stCondLst>
                                  <p:childTnLst>
                                    <p:set>
                                      <p:cBhvr>
                                        <p:cTn id="33" dur="1" fill="hold">
                                          <p:stCondLst>
                                            <p:cond delay="0"/>
                                          </p:stCondLst>
                                        </p:cTn>
                                        <p:tgtEl>
                                          <p:spTgt spid="15374"/>
                                        </p:tgtEl>
                                        <p:attrNameLst>
                                          <p:attrName>style.visibility</p:attrName>
                                        </p:attrNameLst>
                                      </p:cBhvr>
                                      <p:to>
                                        <p:strVal val="visible"/>
                                      </p:to>
                                    </p:set>
                                    <p:anim calcmode="lin" valueType="num">
                                      <p:cBhvr>
                                        <p:cTn id="34" dur="1000" fill="hold"/>
                                        <p:tgtEl>
                                          <p:spTgt spid="15374"/>
                                        </p:tgtEl>
                                        <p:attrNameLst>
                                          <p:attrName>ppt_w</p:attrName>
                                        </p:attrNameLst>
                                      </p:cBhvr>
                                      <p:tavLst>
                                        <p:tav tm="0">
                                          <p:val>
                                            <p:fltVal val="0"/>
                                          </p:val>
                                        </p:tav>
                                        <p:tav tm="100000">
                                          <p:val>
                                            <p:strVal val="#ppt_w"/>
                                          </p:val>
                                        </p:tav>
                                      </p:tavLst>
                                    </p:anim>
                                    <p:anim calcmode="lin" valueType="num">
                                      <p:cBhvr>
                                        <p:cTn id="35" dur="1000" fill="hold"/>
                                        <p:tgtEl>
                                          <p:spTgt spid="15374"/>
                                        </p:tgtEl>
                                        <p:attrNameLst>
                                          <p:attrName>ppt_h</p:attrName>
                                        </p:attrNameLst>
                                      </p:cBhvr>
                                      <p:tavLst>
                                        <p:tav tm="0">
                                          <p:val>
                                            <p:fltVal val="0"/>
                                          </p:val>
                                        </p:tav>
                                        <p:tav tm="100000">
                                          <p:val>
                                            <p:strVal val="#ppt_h"/>
                                          </p:val>
                                        </p:tav>
                                      </p:tavLst>
                                    </p:anim>
                                    <p:anim calcmode="lin" valueType="num">
                                      <p:cBhvr>
                                        <p:cTn id="36" dur="1000" fill="hold"/>
                                        <p:tgtEl>
                                          <p:spTgt spid="15374"/>
                                        </p:tgtEl>
                                        <p:attrNameLst>
                                          <p:attrName>style.rotation</p:attrName>
                                        </p:attrNameLst>
                                      </p:cBhvr>
                                      <p:tavLst>
                                        <p:tav tm="0">
                                          <p:val>
                                            <p:fltVal val="90"/>
                                          </p:val>
                                        </p:tav>
                                        <p:tav tm="100000">
                                          <p:val>
                                            <p:fltVal val="0"/>
                                          </p:val>
                                        </p:tav>
                                      </p:tavLst>
                                    </p:anim>
                                    <p:animEffect transition="in" filter="fade">
                                      <p:cBhvr>
                                        <p:cTn id="37" dur="1000"/>
                                        <p:tgtEl>
                                          <p:spTgt spid="15374"/>
                                        </p:tgtEl>
                                      </p:cBhvr>
                                    </p:animEffect>
                                  </p:childTnLst>
                                </p:cTn>
                              </p:par>
                            </p:childTnLst>
                          </p:cTn>
                        </p:par>
                        <p:par>
                          <p:cTn id="38" fill="hold" nodeType="afterGroup">
                            <p:stCondLst>
                              <p:cond delay="3300"/>
                            </p:stCondLst>
                            <p:childTnLst>
                              <p:par>
                                <p:cTn id="39" presetID="22" presetClass="entr" presetSubtype="4" fill="hold" nodeType="afterEffect">
                                  <p:stCondLst>
                                    <p:cond delay="0"/>
                                  </p:stCondLst>
                                  <p:childTnLst>
                                    <p:set>
                                      <p:cBhvr>
                                        <p:cTn id="40" dur="1" fill="hold">
                                          <p:stCondLst>
                                            <p:cond delay="0"/>
                                          </p:stCondLst>
                                        </p:cTn>
                                        <p:tgtEl>
                                          <p:spTgt spid="15372"/>
                                        </p:tgtEl>
                                        <p:attrNameLst>
                                          <p:attrName>style.visibility</p:attrName>
                                        </p:attrNameLst>
                                      </p:cBhvr>
                                      <p:to>
                                        <p:strVal val="visible"/>
                                      </p:to>
                                    </p:set>
                                    <p:animEffect transition="in" filter="wipe(down)">
                                      <p:cBhvr>
                                        <p:cTn id="41" dur="500"/>
                                        <p:tgtEl>
                                          <p:spTgt spid="15372"/>
                                        </p:tgtEl>
                                      </p:cBhvr>
                                    </p:animEffect>
                                  </p:childTnLst>
                                </p:cTn>
                              </p:par>
                            </p:childTnLst>
                          </p:cTn>
                        </p:par>
                        <p:par>
                          <p:cTn id="42" fill="hold" nodeType="afterGroup">
                            <p:stCondLst>
                              <p:cond delay="3800"/>
                            </p:stCondLst>
                            <p:childTnLst>
                              <p:par>
                                <p:cTn id="43" presetID="22" presetClass="entr" presetSubtype="4" fill="hold" nodeType="afterEffect">
                                  <p:stCondLst>
                                    <p:cond delay="0"/>
                                  </p:stCondLst>
                                  <p:childTnLst>
                                    <p:set>
                                      <p:cBhvr>
                                        <p:cTn id="44" dur="1" fill="hold">
                                          <p:stCondLst>
                                            <p:cond delay="0"/>
                                          </p:stCondLst>
                                        </p:cTn>
                                        <p:tgtEl>
                                          <p:spTgt spid="15371"/>
                                        </p:tgtEl>
                                        <p:attrNameLst>
                                          <p:attrName>style.visibility</p:attrName>
                                        </p:attrNameLst>
                                      </p:cBhvr>
                                      <p:to>
                                        <p:strVal val="visible"/>
                                      </p:to>
                                    </p:set>
                                    <p:animEffect transition="in" filter="wipe(down)">
                                      <p:cBhvr>
                                        <p:cTn id="45" dur="500"/>
                                        <p:tgtEl>
                                          <p:spTgt spid="15371"/>
                                        </p:tgtEl>
                                      </p:cBhvr>
                                    </p:animEffect>
                                  </p:childTnLst>
                                </p:cTn>
                              </p:par>
                            </p:childTnLst>
                          </p:cTn>
                        </p:par>
                        <p:par>
                          <p:cTn id="46" fill="hold" nodeType="afterGroup">
                            <p:stCondLst>
                              <p:cond delay="4300"/>
                            </p:stCondLst>
                            <p:childTnLst>
                              <p:par>
                                <p:cTn id="47" presetID="22" presetClass="entr" presetSubtype="1" fill="hold" nodeType="afterEffect">
                                  <p:stCondLst>
                                    <p:cond delay="0"/>
                                  </p:stCondLst>
                                  <p:childTnLst>
                                    <p:set>
                                      <p:cBhvr>
                                        <p:cTn id="48" dur="1" fill="hold">
                                          <p:stCondLst>
                                            <p:cond delay="0"/>
                                          </p:stCondLst>
                                        </p:cTn>
                                        <p:tgtEl>
                                          <p:spTgt spid="15370"/>
                                        </p:tgtEl>
                                        <p:attrNameLst>
                                          <p:attrName>style.visibility</p:attrName>
                                        </p:attrNameLst>
                                      </p:cBhvr>
                                      <p:to>
                                        <p:strVal val="visible"/>
                                      </p:to>
                                    </p:set>
                                    <p:animEffect transition="in" filter="wipe(up)">
                                      <p:cBhvr>
                                        <p:cTn id="49" dur="500"/>
                                        <p:tgtEl>
                                          <p:spTgt spid="15370"/>
                                        </p:tgtEl>
                                      </p:cBhvr>
                                    </p:animEffect>
                                  </p:childTnLst>
                                </p:cTn>
                              </p:par>
                            </p:childTnLst>
                          </p:cTn>
                        </p:par>
                        <p:par>
                          <p:cTn id="50" fill="hold">
                            <p:stCondLst>
                              <p:cond delay="4800"/>
                            </p:stCondLst>
                            <p:childTnLst>
                              <p:par>
                                <p:cTn id="51" presetID="42" presetClass="entr" presetSubtype="0" fill="hold" grpId="0" nodeType="afterEffect">
                                  <p:stCondLst>
                                    <p:cond delay="0"/>
                                  </p:stCondLst>
                                  <p:childTnLst>
                                    <p:set>
                                      <p:cBhvr>
                                        <p:cTn id="52" dur="1" fill="hold">
                                          <p:stCondLst>
                                            <p:cond delay="0"/>
                                          </p:stCondLst>
                                        </p:cTn>
                                        <p:tgtEl>
                                          <p:spTgt spid="15362"/>
                                        </p:tgtEl>
                                        <p:attrNameLst>
                                          <p:attrName>style.visibility</p:attrName>
                                        </p:attrNameLst>
                                      </p:cBhvr>
                                      <p:to>
                                        <p:strVal val="visible"/>
                                      </p:to>
                                    </p:set>
                                    <p:animEffect transition="in" filter="fade">
                                      <p:cBhvr>
                                        <p:cTn id="53" dur="1000"/>
                                        <p:tgtEl>
                                          <p:spTgt spid="15362"/>
                                        </p:tgtEl>
                                      </p:cBhvr>
                                    </p:animEffect>
                                    <p:anim calcmode="lin" valueType="num">
                                      <p:cBhvr>
                                        <p:cTn id="54" dur="1000" fill="hold"/>
                                        <p:tgtEl>
                                          <p:spTgt spid="15362"/>
                                        </p:tgtEl>
                                        <p:attrNameLst>
                                          <p:attrName>ppt_x</p:attrName>
                                        </p:attrNameLst>
                                      </p:cBhvr>
                                      <p:tavLst>
                                        <p:tav tm="0">
                                          <p:val>
                                            <p:strVal val="#ppt_x"/>
                                          </p:val>
                                        </p:tav>
                                        <p:tav tm="100000">
                                          <p:val>
                                            <p:strVal val="#ppt_x"/>
                                          </p:val>
                                        </p:tav>
                                      </p:tavLst>
                                    </p:anim>
                                    <p:anim calcmode="lin" valueType="num">
                                      <p:cBhvr>
                                        <p:cTn id="55" dur="1000" fill="hold"/>
                                        <p:tgtEl>
                                          <p:spTgt spid="15362"/>
                                        </p:tgtEl>
                                        <p:attrNameLst>
                                          <p:attrName>ppt_y</p:attrName>
                                        </p:attrNameLst>
                                      </p:cBhvr>
                                      <p:tavLst>
                                        <p:tav tm="0">
                                          <p:val>
                                            <p:strVal val="#ppt_y+.1"/>
                                          </p:val>
                                        </p:tav>
                                        <p:tav tm="100000">
                                          <p:val>
                                            <p:strVal val="#ppt_y"/>
                                          </p:val>
                                        </p:tav>
                                      </p:tavLst>
                                    </p:anim>
                                  </p:childTnLst>
                                </p:cTn>
                              </p:par>
                            </p:childTnLst>
                          </p:cTn>
                        </p:par>
                        <p:par>
                          <p:cTn id="56" fill="hold">
                            <p:stCondLst>
                              <p:cond delay="5800"/>
                            </p:stCondLst>
                            <p:childTnLst>
                              <p:par>
                                <p:cTn id="57" presetID="42" presetClass="entr" presetSubtype="0" fill="hold" nodeType="afterEffect">
                                  <p:stCondLst>
                                    <p:cond delay="0"/>
                                  </p:stCondLst>
                                  <p:childTnLst>
                                    <p:set>
                                      <p:cBhvr>
                                        <p:cTn id="58" dur="1" fill="hold">
                                          <p:stCondLst>
                                            <p:cond delay="0"/>
                                          </p:stCondLst>
                                        </p:cTn>
                                        <p:tgtEl>
                                          <p:spTgt spid="7170"/>
                                        </p:tgtEl>
                                        <p:attrNameLst>
                                          <p:attrName>style.visibility</p:attrName>
                                        </p:attrNameLst>
                                      </p:cBhvr>
                                      <p:to>
                                        <p:strVal val="visible"/>
                                      </p:to>
                                    </p:set>
                                    <p:animEffect transition="in" filter="fade">
                                      <p:cBhvr>
                                        <p:cTn id="59" dur="1000"/>
                                        <p:tgtEl>
                                          <p:spTgt spid="7170"/>
                                        </p:tgtEl>
                                      </p:cBhvr>
                                    </p:animEffect>
                                    <p:anim calcmode="lin" valueType="num">
                                      <p:cBhvr>
                                        <p:cTn id="60" dur="1000" fill="hold"/>
                                        <p:tgtEl>
                                          <p:spTgt spid="7170"/>
                                        </p:tgtEl>
                                        <p:attrNameLst>
                                          <p:attrName>ppt_x</p:attrName>
                                        </p:attrNameLst>
                                      </p:cBhvr>
                                      <p:tavLst>
                                        <p:tav tm="0">
                                          <p:val>
                                            <p:strVal val="#ppt_x"/>
                                          </p:val>
                                        </p:tav>
                                        <p:tav tm="100000">
                                          <p:val>
                                            <p:strVal val="#ppt_x"/>
                                          </p:val>
                                        </p:tav>
                                      </p:tavLst>
                                    </p:anim>
                                    <p:anim calcmode="lin" valueType="num">
                                      <p:cBhvr>
                                        <p:cTn id="61"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autoUpdateAnimBg="0"/>
      <p:bldP spid="15367" grpId="0" animBg="1" autoUpdateAnimBg="0"/>
      <p:bldP spid="15367" grpId="1" animBg="1" autoUpdateAnimBg="0"/>
      <p:bldP spid="15368" grpId="0" animBg="1" autoUpdateAnimBg="0"/>
      <p:bldP spid="15368" grpId="1" animBg="1" autoUpdateAnimBg="0"/>
      <p:bldP spid="15369" grpId="0" animBg="1" autoUpdateAnimBg="0"/>
      <p:bldP spid="15369" grpId="1" animBg="1" autoUpdateAnimBg="0"/>
      <p:bldP spid="15374" grpId="0" animBg="1" autoUpdateAnimBg="0"/>
      <p:bldP spid="15376" grpId="0" animBg="1" autoUpdateAnimBg="0"/>
      <p:bldP spid="15377"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1E83E783-C73C-433A-ACB3-967AA83BFC4B}"/>
              </a:ext>
            </a:extLst>
          </p:cNvPr>
          <p:cNvSpPr>
            <a:spLocks noChangeArrowheads="1"/>
          </p:cNvSpPr>
          <p:nvPr/>
        </p:nvSpPr>
        <p:spPr bwMode="auto">
          <a:xfrm>
            <a:off x="6156052" y="553244"/>
            <a:ext cx="5877695" cy="5784106"/>
          </a:xfrm>
          <a:prstGeom prst="roundRect">
            <a:avLst>
              <a:gd name="adj" fmla="val 2259"/>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path path="circle">
              <a:fillToRect l="50000" t="50000" r="50000" b="50000"/>
            </a:path>
            <a:tileRect/>
          </a:gradFill>
          <a:ln w="3175" cmpd="sng">
            <a:solidFill>
              <a:srgbClr val="D7D7D7"/>
            </a:solidFill>
            <a:round/>
            <a:headEnd/>
            <a:tailEnd/>
          </a:ln>
        </p:spPr>
        <p:txBody>
          <a:bodyPr lIns="180000" anchor="ctr"/>
          <a:lstStyle/>
          <a:p>
            <a:pPr indent="304800">
              <a:spcAft>
                <a:spcPts val="0"/>
              </a:spcAft>
            </a:pPr>
            <a:r>
              <a:rPr lang="zh-CN" altLang="zh-CN" sz="2000" kern="100" dirty="0">
                <a:latin typeface="宋体" panose="02010600030101010101" pitchFamily="2" charset="-122"/>
                <a:cs typeface="Times New Roman" panose="02020603050405020304" pitchFamily="18" charset="0"/>
              </a:rPr>
              <a:t>每个小组负责一个断面，由于我们各小组基本都有</a:t>
            </a:r>
            <a:r>
              <a:rPr lang="en-US" altLang="zh-CN" sz="2000" kern="100" dirty="0">
                <a:latin typeface="宋体" panose="02010600030101010101" pitchFamily="2" charset="-122"/>
                <a:cs typeface="Times New Roman" panose="02020603050405020304" pitchFamily="18" charset="0"/>
              </a:rPr>
              <a:t>4</a:t>
            </a:r>
            <a:r>
              <a:rPr lang="zh-CN" altLang="zh-CN" sz="2000" kern="100" dirty="0">
                <a:latin typeface="宋体" panose="02010600030101010101" pitchFamily="2" charset="-122"/>
                <a:cs typeface="Times New Roman" panose="02020603050405020304" pitchFamily="18" charset="0"/>
              </a:rPr>
              <a:t>个人，每个调查点可以安排两个人，一人录像，一人从旁协助与相互协调联系，并负责与其他小组联系；</a:t>
            </a: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西边断面：①号调查点：路培玉、赖一芃；</a:t>
            </a:r>
            <a:endParaRPr lang="zh-CN" altLang="zh-CN" sz="1600" kern="100" dirty="0">
              <a:latin typeface="宋体" panose="02010600030101010101" pitchFamily="2" charset="-122"/>
              <a:cs typeface="Times New Roman" panose="02020603050405020304" pitchFamily="18" charset="0"/>
            </a:endParaRPr>
          </a:p>
          <a:p>
            <a:pPr marL="5334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②号调查点：宗凡清、王晓聪；</a:t>
            </a:r>
            <a:endParaRPr lang="en-US" altLang="zh-CN" sz="2000" kern="100" dirty="0">
              <a:latin typeface="宋体" panose="02010600030101010101" pitchFamily="2" charset="-122"/>
              <a:cs typeface="Times New Roman" panose="02020603050405020304" pitchFamily="18" charset="0"/>
            </a:endParaRPr>
          </a:p>
          <a:p>
            <a:pPr marL="5334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南边断面：③号调查点：蔡知雨、陈耿</a:t>
            </a:r>
            <a:r>
              <a:rPr lang="zh-CN" altLang="en-US" sz="2000" kern="100" dirty="0">
                <a:latin typeface="宋体" panose="02010600030101010101" pitchFamily="2" charset="-122"/>
                <a:cs typeface="Times New Roman" panose="02020603050405020304" pitchFamily="18" charset="0"/>
              </a:rPr>
              <a:t>祥</a:t>
            </a:r>
            <a:r>
              <a:rPr lang="zh-CN" altLang="zh-CN" sz="2000" kern="100" dirty="0">
                <a:latin typeface="宋体" panose="02010600030101010101" pitchFamily="2" charset="-122"/>
                <a:cs typeface="Times New Roman" panose="02020603050405020304" pitchFamily="18" charset="0"/>
              </a:rPr>
              <a:t>；</a:t>
            </a:r>
            <a:endParaRPr lang="zh-CN" altLang="zh-CN" sz="1600" kern="100" dirty="0">
              <a:latin typeface="宋体" panose="02010600030101010101" pitchFamily="2" charset="-122"/>
              <a:cs typeface="Times New Roman" panose="02020603050405020304" pitchFamily="18" charset="0"/>
            </a:endParaRPr>
          </a:p>
          <a:p>
            <a:pPr marL="5334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④号调查点：王洁、杨靖；</a:t>
            </a:r>
            <a:endParaRPr lang="en-US" altLang="zh-CN" sz="2000" kern="100" dirty="0">
              <a:latin typeface="宋体" panose="02010600030101010101" pitchFamily="2" charset="-122"/>
              <a:cs typeface="Times New Roman" panose="02020603050405020304" pitchFamily="18" charset="0"/>
            </a:endParaRPr>
          </a:p>
          <a:p>
            <a:pPr marL="5334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东边断面：⑤号调查点：胡月海；</a:t>
            </a:r>
            <a:endParaRPr lang="zh-CN" altLang="zh-CN" sz="1600" kern="100" dirty="0">
              <a:latin typeface="宋体" panose="02010600030101010101" pitchFamily="2" charset="-122"/>
              <a:cs typeface="Times New Roman" panose="02020603050405020304" pitchFamily="18" charset="0"/>
            </a:endParaRPr>
          </a:p>
          <a:p>
            <a:pPr marL="5334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⑥号调查点：刘睿琦、黄棋；</a:t>
            </a:r>
            <a:endParaRPr lang="en-US" altLang="zh-CN" sz="2000" kern="100" dirty="0">
              <a:latin typeface="宋体" panose="02010600030101010101" pitchFamily="2" charset="-122"/>
              <a:cs typeface="Times New Roman" panose="02020603050405020304" pitchFamily="18" charset="0"/>
            </a:endParaRPr>
          </a:p>
          <a:p>
            <a:pPr marL="5334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北边断面：⑦号调查点：罗皓泽、夏辰雨；</a:t>
            </a:r>
            <a:endParaRPr lang="zh-CN" altLang="zh-CN" sz="1600" kern="100" dirty="0">
              <a:latin typeface="宋体" panose="02010600030101010101" pitchFamily="2" charset="-122"/>
              <a:cs typeface="Times New Roman" panose="02020603050405020304" pitchFamily="18" charset="0"/>
            </a:endParaRPr>
          </a:p>
          <a:p>
            <a:pPr indent="10668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⑧号调查点：林卓成、王宇航；</a:t>
            </a:r>
            <a:endParaRPr lang="zh-CN" altLang="zh-CN" sz="1600" kern="100" dirty="0">
              <a:latin typeface="宋体" panose="0201060003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45D7FAC6-68C8-4BEA-A329-B7F24750B10B}"/>
              </a:ext>
            </a:extLst>
          </p:cNvPr>
          <p:cNvSpPr txBox="1"/>
          <p:nvPr/>
        </p:nvSpPr>
        <p:spPr>
          <a:xfrm>
            <a:off x="8181828" y="764704"/>
            <a:ext cx="1826141" cy="584775"/>
          </a:xfrm>
          <a:prstGeom prst="rect">
            <a:avLst/>
          </a:prstGeom>
          <a:noFill/>
        </p:spPr>
        <p:txBody>
          <a:bodyPr wrap="none" rtlCol="0">
            <a:spAutoFit/>
          </a:bodyPr>
          <a:lstStyle/>
          <a:p>
            <a:r>
              <a:rPr lang="zh-CN" altLang="en-US" sz="3200" b="1" dirty="0"/>
              <a:t>人员安排</a:t>
            </a:r>
          </a:p>
        </p:txBody>
      </p:sp>
      <p:pic>
        <p:nvPicPr>
          <p:cNvPr id="8194" name="Picture 2" descr="402289069054967979">
            <a:extLst>
              <a:ext uri="{FF2B5EF4-FFF2-40B4-BE49-F238E27FC236}">
                <a16:creationId xmlns:a16="http://schemas.microsoft.com/office/drawing/2014/main" id="{8AE5B5B9-816B-4933-8DF0-78A6D12BE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749" y="980728"/>
            <a:ext cx="5630962" cy="51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471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6"/>
          <p:cNvSpPr>
            <a:spLocks/>
          </p:cNvSpPr>
          <p:nvPr/>
        </p:nvSpPr>
        <p:spPr bwMode="auto">
          <a:xfrm>
            <a:off x="665163" y="2740025"/>
            <a:ext cx="10971212" cy="1593850"/>
          </a:xfrm>
          <a:custGeom>
            <a:avLst/>
            <a:gdLst>
              <a:gd name="T0" fmla="*/ 0 w 17309"/>
              <a:gd name="T1" fmla="*/ 1268 h 2514"/>
              <a:gd name="T2" fmla="*/ 1988 w 17309"/>
              <a:gd name="T3" fmla="*/ 1268 h 2514"/>
              <a:gd name="T4" fmla="*/ 1988 w 17309"/>
              <a:gd name="T5" fmla="*/ 1468 h 2514"/>
              <a:gd name="T6" fmla="*/ 3024 w 17309"/>
              <a:gd name="T7" fmla="*/ 2314 h 2514"/>
              <a:gd name="T8" fmla="*/ 4059 w 17309"/>
              <a:gd name="T9" fmla="*/ 1468 h 2514"/>
              <a:gd name="T10" fmla="*/ 4059 w 17309"/>
              <a:gd name="T11" fmla="*/ 1268 h 2514"/>
              <a:gd name="T12" fmla="*/ 5508 w 17309"/>
              <a:gd name="T13" fmla="*/ 1268 h 2514"/>
              <a:gd name="T14" fmla="*/ 5508 w 17309"/>
              <a:gd name="T15" fmla="*/ 1257 h 2514"/>
              <a:gd name="T16" fmla="*/ 6765 w 17309"/>
              <a:gd name="T17" fmla="*/ 0 h 2514"/>
              <a:gd name="T18" fmla="*/ 8021 w 17309"/>
              <a:gd name="T19" fmla="*/ 1257 h 2514"/>
              <a:gd name="T20" fmla="*/ 8021 w 17309"/>
              <a:gd name="T21" fmla="*/ 1268 h 2514"/>
              <a:gd name="T22" fmla="*/ 9394 w 17309"/>
              <a:gd name="T23" fmla="*/ 1268 h 2514"/>
              <a:gd name="T24" fmla="*/ 9394 w 17309"/>
              <a:gd name="T25" fmla="*/ 1468 h 2514"/>
              <a:gd name="T26" fmla="*/ 10430 w 17309"/>
              <a:gd name="T27" fmla="*/ 2314 h 2514"/>
              <a:gd name="T28" fmla="*/ 11465 w 17309"/>
              <a:gd name="T29" fmla="*/ 1468 h 2514"/>
              <a:gd name="T30" fmla="*/ 11465 w 17309"/>
              <a:gd name="T31" fmla="*/ 1268 h 2514"/>
              <a:gd name="T32" fmla="*/ 12883 w 17309"/>
              <a:gd name="T33" fmla="*/ 1268 h 2514"/>
              <a:gd name="T34" fmla="*/ 12883 w 17309"/>
              <a:gd name="T35" fmla="*/ 1257 h 2514"/>
              <a:gd name="T36" fmla="*/ 14140 w 17309"/>
              <a:gd name="T37" fmla="*/ 0 h 2514"/>
              <a:gd name="T38" fmla="*/ 15397 w 17309"/>
              <a:gd name="T39" fmla="*/ 1257 h 2514"/>
              <a:gd name="T40" fmla="*/ 15397 w 17309"/>
              <a:gd name="T41" fmla="*/ 1268 h 2514"/>
              <a:gd name="T42" fmla="*/ 17309 w 17309"/>
              <a:gd name="T43" fmla="*/ 1268 h 2514"/>
              <a:gd name="T44" fmla="*/ 17309 w 17309"/>
              <a:gd name="T45" fmla="*/ 1468 h 2514"/>
              <a:gd name="T46" fmla="*/ 15197 w 17309"/>
              <a:gd name="T47" fmla="*/ 1468 h 2514"/>
              <a:gd name="T48" fmla="*/ 15197 w 17309"/>
              <a:gd name="T49" fmla="*/ 1268 h 2514"/>
              <a:gd name="T50" fmla="*/ 15197 w 17309"/>
              <a:gd name="T51" fmla="*/ 1268 h 2514"/>
              <a:gd name="T52" fmla="*/ 15197 w 17309"/>
              <a:gd name="T53" fmla="*/ 1257 h 2514"/>
              <a:gd name="T54" fmla="*/ 14140 w 17309"/>
              <a:gd name="T55" fmla="*/ 200 h 2514"/>
              <a:gd name="T56" fmla="*/ 13083 w 17309"/>
              <a:gd name="T57" fmla="*/ 1257 h 2514"/>
              <a:gd name="T58" fmla="*/ 13083 w 17309"/>
              <a:gd name="T59" fmla="*/ 1268 h 2514"/>
              <a:gd name="T60" fmla="*/ 13083 w 17309"/>
              <a:gd name="T61" fmla="*/ 1468 h 2514"/>
              <a:gd name="T62" fmla="*/ 11669 w 17309"/>
              <a:gd name="T63" fmla="*/ 1468 h 2514"/>
              <a:gd name="T64" fmla="*/ 10430 w 17309"/>
              <a:gd name="T65" fmla="*/ 2514 h 2514"/>
              <a:gd name="T66" fmla="*/ 9191 w 17309"/>
              <a:gd name="T67" fmla="*/ 1468 h 2514"/>
              <a:gd name="T68" fmla="*/ 7821 w 17309"/>
              <a:gd name="T69" fmla="*/ 1468 h 2514"/>
              <a:gd name="T70" fmla="*/ 7821 w 17309"/>
              <a:gd name="T71" fmla="*/ 1262 h 2514"/>
              <a:gd name="T72" fmla="*/ 7821 w 17309"/>
              <a:gd name="T73" fmla="*/ 1262 h 2514"/>
              <a:gd name="T74" fmla="*/ 7821 w 17309"/>
              <a:gd name="T75" fmla="*/ 1257 h 2514"/>
              <a:gd name="T76" fmla="*/ 6765 w 17309"/>
              <a:gd name="T77" fmla="*/ 200 h 2514"/>
              <a:gd name="T78" fmla="*/ 5708 w 17309"/>
              <a:gd name="T79" fmla="*/ 1257 h 2514"/>
              <a:gd name="T80" fmla="*/ 5708 w 17309"/>
              <a:gd name="T81" fmla="*/ 1263 h 2514"/>
              <a:gd name="T82" fmla="*/ 5708 w 17309"/>
              <a:gd name="T83" fmla="*/ 1468 h 2514"/>
              <a:gd name="T84" fmla="*/ 4263 w 17309"/>
              <a:gd name="T85" fmla="*/ 1468 h 2514"/>
              <a:gd name="T86" fmla="*/ 3024 w 17309"/>
              <a:gd name="T87" fmla="*/ 2514 h 2514"/>
              <a:gd name="T88" fmla="*/ 1785 w 17309"/>
              <a:gd name="T89" fmla="*/ 1468 h 2514"/>
              <a:gd name="T90" fmla="*/ 0 w 17309"/>
              <a:gd name="T91" fmla="*/ 1468 h 2514"/>
              <a:gd name="T92" fmla="*/ 0 w 17309"/>
              <a:gd name="T93" fmla="*/ 1268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09" h="2514">
                <a:moveTo>
                  <a:pt x="0" y="1268"/>
                </a:moveTo>
                <a:lnTo>
                  <a:pt x="1988" y="1268"/>
                </a:lnTo>
                <a:lnTo>
                  <a:pt x="1988" y="1468"/>
                </a:lnTo>
                <a:cubicBezTo>
                  <a:pt x="2086" y="1950"/>
                  <a:pt x="2512" y="2314"/>
                  <a:pt x="3024" y="2314"/>
                </a:cubicBezTo>
                <a:cubicBezTo>
                  <a:pt x="3535" y="2314"/>
                  <a:pt x="3961" y="1950"/>
                  <a:pt x="4059" y="1468"/>
                </a:cubicBezTo>
                <a:lnTo>
                  <a:pt x="4059" y="1268"/>
                </a:lnTo>
                <a:lnTo>
                  <a:pt x="5508" y="1268"/>
                </a:lnTo>
                <a:lnTo>
                  <a:pt x="5508" y="1257"/>
                </a:lnTo>
                <a:cubicBezTo>
                  <a:pt x="5508" y="563"/>
                  <a:pt x="6071" y="0"/>
                  <a:pt x="6765" y="0"/>
                </a:cubicBezTo>
                <a:cubicBezTo>
                  <a:pt x="7459" y="0"/>
                  <a:pt x="8021" y="563"/>
                  <a:pt x="8021" y="1257"/>
                </a:cubicBezTo>
                <a:lnTo>
                  <a:pt x="8021" y="1268"/>
                </a:lnTo>
                <a:lnTo>
                  <a:pt x="9394" y="1268"/>
                </a:lnTo>
                <a:lnTo>
                  <a:pt x="9394" y="1468"/>
                </a:lnTo>
                <a:cubicBezTo>
                  <a:pt x="9492" y="1950"/>
                  <a:pt x="9918" y="2314"/>
                  <a:pt x="10430" y="2314"/>
                </a:cubicBezTo>
                <a:cubicBezTo>
                  <a:pt x="10941" y="2314"/>
                  <a:pt x="11367" y="1950"/>
                  <a:pt x="11465" y="1468"/>
                </a:cubicBezTo>
                <a:lnTo>
                  <a:pt x="11465" y="1268"/>
                </a:lnTo>
                <a:lnTo>
                  <a:pt x="12883" y="1268"/>
                </a:lnTo>
                <a:lnTo>
                  <a:pt x="12883" y="1257"/>
                </a:lnTo>
                <a:cubicBezTo>
                  <a:pt x="12883" y="563"/>
                  <a:pt x="13446" y="0"/>
                  <a:pt x="14140" y="0"/>
                </a:cubicBezTo>
                <a:cubicBezTo>
                  <a:pt x="14834" y="0"/>
                  <a:pt x="15397" y="563"/>
                  <a:pt x="15397" y="1257"/>
                </a:cubicBezTo>
                <a:lnTo>
                  <a:pt x="15397" y="1268"/>
                </a:lnTo>
                <a:lnTo>
                  <a:pt x="17309" y="1268"/>
                </a:lnTo>
                <a:lnTo>
                  <a:pt x="17309" y="1468"/>
                </a:lnTo>
                <a:lnTo>
                  <a:pt x="15197" y="1468"/>
                </a:lnTo>
                <a:lnTo>
                  <a:pt x="15197" y="1268"/>
                </a:lnTo>
                <a:lnTo>
                  <a:pt x="15197" y="1257"/>
                </a:lnTo>
                <a:cubicBezTo>
                  <a:pt x="15197" y="673"/>
                  <a:pt x="14724" y="200"/>
                  <a:pt x="14140" y="200"/>
                </a:cubicBezTo>
                <a:cubicBezTo>
                  <a:pt x="13557" y="200"/>
                  <a:pt x="13083" y="673"/>
                  <a:pt x="13083" y="1257"/>
                </a:cubicBezTo>
                <a:lnTo>
                  <a:pt x="13083" y="1268"/>
                </a:lnTo>
                <a:lnTo>
                  <a:pt x="13083" y="1468"/>
                </a:lnTo>
                <a:lnTo>
                  <a:pt x="11669" y="1468"/>
                </a:lnTo>
                <a:cubicBezTo>
                  <a:pt x="11568" y="2061"/>
                  <a:pt x="11052" y="2514"/>
                  <a:pt x="10430" y="2514"/>
                </a:cubicBezTo>
                <a:cubicBezTo>
                  <a:pt x="9807" y="2514"/>
                  <a:pt x="9291" y="2061"/>
                  <a:pt x="9191" y="1468"/>
                </a:cubicBezTo>
                <a:lnTo>
                  <a:pt x="7821" y="1468"/>
                </a:lnTo>
                <a:lnTo>
                  <a:pt x="7821" y="1262"/>
                </a:lnTo>
                <a:lnTo>
                  <a:pt x="7821" y="1257"/>
                </a:lnTo>
                <a:cubicBezTo>
                  <a:pt x="7821" y="673"/>
                  <a:pt x="7348" y="200"/>
                  <a:pt x="6765" y="200"/>
                </a:cubicBezTo>
                <a:cubicBezTo>
                  <a:pt x="6181" y="200"/>
                  <a:pt x="5708" y="673"/>
                  <a:pt x="5708" y="1257"/>
                </a:cubicBezTo>
                <a:lnTo>
                  <a:pt x="5708" y="1263"/>
                </a:lnTo>
                <a:lnTo>
                  <a:pt x="5708" y="1468"/>
                </a:lnTo>
                <a:lnTo>
                  <a:pt x="4263" y="1468"/>
                </a:lnTo>
                <a:cubicBezTo>
                  <a:pt x="4162" y="2061"/>
                  <a:pt x="3646" y="2514"/>
                  <a:pt x="3024" y="2514"/>
                </a:cubicBezTo>
                <a:cubicBezTo>
                  <a:pt x="2401" y="2514"/>
                  <a:pt x="1885" y="2061"/>
                  <a:pt x="1785" y="1468"/>
                </a:cubicBezTo>
                <a:lnTo>
                  <a:pt x="0" y="1468"/>
                </a:lnTo>
                <a:lnTo>
                  <a:pt x="0" y="12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9" name="椭圆 16"/>
          <p:cNvSpPr>
            <a:spLocks noChangeArrowheads="1"/>
          </p:cNvSpPr>
          <p:nvPr/>
        </p:nvSpPr>
        <p:spPr bwMode="auto">
          <a:xfrm>
            <a:off x="1876425" y="2797175"/>
            <a:ext cx="1389063" cy="1385888"/>
          </a:xfrm>
          <a:prstGeom prst="ellipse">
            <a:avLst/>
          </a:prstGeom>
          <a:solidFill>
            <a:schemeClr val="bg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FFFFF"/>
                </a:solidFill>
                <a:latin typeface="微软雅黑" pitchFamily="34" charset="-122"/>
                <a:ea typeface="微软雅黑" pitchFamily="34" charset="-122"/>
                <a:sym typeface="宋体" pitchFamily="2" charset="-122"/>
              </a:rPr>
              <a:t>手机拍摄软件</a:t>
            </a:r>
            <a:endParaRPr lang="zh-CN" altLang="en-US" dirty="0">
              <a:latin typeface="微软雅黑" pitchFamily="34" charset="-122"/>
              <a:ea typeface="微软雅黑" pitchFamily="34" charset="-122"/>
            </a:endParaRPr>
          </a:p>
        </p:txBody>
      </p:sp>
      <p:sp>
        <p:nvSpPr>
          <p:cNvPr id="22540" name="椭圆 17"/>
          <p:cNvSpPr>
            <a:spLocks noChangeArrowheads="1"/>
          </p:cNvSpPr>
          <p:nvPr/>
        </p:nvSpPr>
        <p:spPr bwMode="auto">
          <a:xfrm>
            <a:off x="4257675" y="2871788"/>
            <a:ext cx="1389063" cy="1385887"/>
          </a:xfrm>
          <a:prstGeom prst="ellipse">
            <a:avLst/>
          </a:prstGeom>
          <a:solidFill>
            <a:schemeClr val="accent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8F8F8"/>
                </a:solidFill>
                <a:latin typeface="微软雅黑" pitchFamily="34" charset="-122"/>
                <a:ea typeface="微软雅黑" pitchFamily="34" charset="-122"/>
              </a:rPr>
              <a:t>记录用笔</a:t>
            </a:r>
          </a:p>
        </p:txBody>
      </p:sp>
      <p:sp>
        <p:nvSpPr>
          <p:cNvPr id="22541" name="椭圆 18"/>
          <p:cNvSpPr>
            <a:spLocks noChangeArrowheads="1"/>
          </p:cNvSpPr>
          <p:nvPr/>
        </p:nvSpPr>
        <p:spPr bwMode="auto">
          <a:xfrm>
            <a:off x="6580188" y="2811463"/>
            <a:ext cx="1389062" cy="1385887"/>
          </a:xfrm>
          <a:prstGeom prst="ellipse">
            <a:avLst/>
          </a:prstGeom>
          <a:solidFill>
            <a:schemeClr val="bg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FFFFF"/>
                </a:solidFill>
                <a:latin typeface="微软雅黑" pitchFamily="34" charset="-122"/>
                <a:ea typeface="微软雅黑" pitchFamily="34" charset="-122"/>
                <a:sym typeface="宋体" pitchFamily="2" charset="-122"/>
              </a:rPr>
              <a:t>记录用纸</a:t>
            </a:r>
            <a:endParaRPr lang="zh-CN" altLang="en-US" dirty="0">
              <a:latin typeface="微软雅黑" pitchFamily="34" charset="-122"/>
              <a:ea typeface="微软雅黑" pitchFamily="34" charset="-122"/>
            </a:endParaRPr>
          </a:p>
        </p:txBody>
      </p:sp>
      <p:sp>
        <p:nvSpPr>
          <p:cNvPr id="22542" name="椭圆 19"/>
          <p:cNvSpPr>
            <a:spLocks noChangeArrowheads="1"/>
          </p:cNvSpPr>
          <p:nvPr/>
        </p:nvSpPr>
        <p:spPr bwMode="auto">
          <a:xfrm>
            <a:off x="8951913" y="2844800"/>
            <a:ext cx="1389062" cy="1385888"/>
          </a:xfrm>
          <a:prstGeom prst="ellipse">
            <a:avLst/>
          </a:prstGeom>
          <a:solidFill>
            <a:schemeClr val="accent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FFFFF"/>
                </a:solidFill>
                <a:latin typeface="微软雅黑" pitchFamily="34" charset="-122"/>
                <a:ea typeface="微软雅黑" pitchFamily="34" charset="-122"/>
                <a:sym typeface="宋体" pitchFamily="2" charset="-122"/>
              </a:rPr>
              <a:t>三脚架</a:t>
            </a:r>
            <a:endParaRPr lang="zh-CN" altLang="en-US" dirty="0">
              <a:latin typeface="微软雅黑" pitchFamily="34" charset="-122"/>
              <a:ea typeface="微软雅黑" pitchFamily="34" charset="-122"/>
            </a:endParaRPr>
          </a:p>
        </p:txBody>
      </p:sp>
      <p:sp>
        <p:nvSpPr>
          <p:cNvPr id="22551" name="TextBox 28"/>
          <p:cNvSpPr txBox="1">
            <a:spLocks noChangeArrowheads="1"/>
          </p:cNvSpPr>
          <p:nvPr/>
        </p:nvSpPr>
        <p:spPr bwMode="auto">
          <a:xfrm>
            <a:off x="5287902" y="552958"/>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dirty="0">
                <a:latin typeface="微软雅黑" pitchFamily="34" charset="-122"/>
                <a:ea typeface="微软雅黑" pitchFamily="34" charset="-122"/>
              </a:rPr>
              <a:t>调查工具</a:t>
            </a:r>
          </a:p>
        </p:txBody>
      </p:sp>
      <p:sp>
        <p:nvSpPr>
          <p:cNvPr id="22552" name="五边形 29"/>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53" name="燕尾形 30"/>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left)">
                                      <p:cBhvr>
                                        <p:cTn id="7" dur="1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Group 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09" y="980728"/>
            <a:ext cx="1464866" cy="99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16"/>
          <p:cNvSpPr txBox="1">
            <a:spLocks noChangeArrowheads="1"/>
          </p:cNvSpPr>
          <p:nvPr/>
        </p:nvSpPr>
        <p:spPr bwMode="auto">
          <a:xfrm>
            <a:off x="1633885" y="1292499"/>
            <a:ext cx="2373313"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dirty="0">
                <a:solidFill>
                  <a:srgbClr val="F8F8F8"/>
                </a:solidFill>
                <a:ea typeface="微软雅黑" pitchFamily="34" charset="-122"/>
              </a:rPr>
              <a:t>延误组</a:t>
            </a:r>
          </a:p>
        </p:txBody>
      </p:sp>
      <p:sp>
        <p:nvSpPr>
          <p:cNvPr id="23557" name="Rectangle 17"/>
          <p:cNvSpPr>
            <a:spLocks noChangeArrowheads="1"/>
          </p:cNvSpPr>
          <p:nvPr/>
        </p:nvSpPr>
        <p:spPr bwMode="auto">
          <a:xfrm>
            <a:off x="0" y="1920259"/>
            <a:ext cx="5544439" cy="4610445"/>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b="1" dirty="0"/>
              <a:t>数据共享：</a:t>
            </a:r>
            <a:endParaRPr lang="en-US" altLang="zh-CN" sz="2400" b="1" dirty="0"/>
          </a:p>
          <a:p>
            <a:r>
              <a:rPr lang="en-US" altLang="zh-CN" sz="2400" b="1" dirty="0"/>
              <a:t>1</a:t>
            </a:r>
            <a:r>
              <a:rPr lang="zh-CN" altLang="en-US" sz="2400" b="1" dirty="0"/>
              <a:t>、</a:t>
            </a:r>
            <a:r>
              <a:rPr lang="zh-CN" altLang="zh-CN" sz="2400" b="1" dirty="0"/>
              <a:t>为</a:t>
            </a:r>
            <a:r>
              <a:rPr lang="zh-CN" altLang="en-US" sz="2400" b="1" dirty="0"/>
              <a:t>延误组</a:t>
            </a:r>
            <a:r>
              <a:rPr lang="zh-CN" altLang="zh-CN" sz="2400" b="1" dirty="0"/>
              <a:t>提供中山大道上的行车视频</a:t>
            </a:r>
            <a:r>
              <a:rPr lang="zh-CN" altLang="en-US" sz="2400" b="1" dirty="0"/>
              <a:t>及</a:t>
            </a:r>
            <a:r>
              <a:rPr lang="zh-CN" altLang="zh-CN" sz="2400" b="1" dirty="0"/>
              <a:t>汇总数据</a:t>
            </a:r>
            <a:r>
              <a:rPr lang="zh-CN" altLang="en-US" sz="2400" b="1" dirty="0"/>
              <a:t>；</a:t>
            </a:r>
            <a:endParaRPr lang="en-US" altLang="zh-CN" sz="2400" b="1" dirty="0"/>
          </a:p>
          <a:p>
            <a:r>
              <a:rPr lang="en-US" altLang="zh-CN" sz="2400" b="1" dirty="0"/>
              <a:t>2</a:t>
            </a:r>
            <a:r>
              <a:rPr lang="zh-CN" altLang="en-US" sz="2400" b="1" dirty="0"/>
              <a:t>、获取</a:t>
            </a:r>
            <a:r>
              <a:rPr lang="zh-CN" altLang="zh-CN" sz="2400" b="1" dirty="0"/>
              <a:t>车辆通过交叉口的车辆（直行的车辆和右转的车辆）的延误率与数据分析</a:t>
            </a:r>
            <a:r>
              <a:rPr lang="zh-CN" altLang="en-US" sz="2400" b="1" dirty="0"/>
              <a:t>；</a:t>
            </a:r>
            <a:endParaRPr lang="en-US" altLang="zh-CN" sz="2400" dirty="0"/>
          </a:p>
          <a:p>
            <a:endParaRPr lang="en-US" altLang="zh-CN" sz="2400" dirty="0"/>
          </a:p>
          <a:p>
            <a:r>
              <a:rPr lang="zh-CN" altLang="en-US" sz="2400" dirty="0"/>
              <a:t>目标：</a:t>
            </a:r>
            <a:r>
              <a:rPr lang="zh-CN" altLang="zh-CN" sz="2400" dirty="0"/>
              <a:t>进一步分析在中山大道</a:t>
            </a:r>
            <a:r>
              <a:rPr lang="en-US" altLang="zh-CN" sz="2400" dirty="0"/>
              <a:t>-</a:t>
            </a:r>
            <a:r>
              <a:rPr lang="zh-CN" altLang="zh-CN" sz="2400" dirty="0"/>
              <a:t>车陂路交叉口上车辆的延误情况和该交叉口对车辆行程车速的影响</a:t>
            </a:r>
            <a:r>
              <a:rPr lang="zh-CN" altLang="en-US" sz="2400" dirty="0"/>
              <a:t>。</a:t>
            </a:r>
            <a:endParaRPr lang="zh-CN" altLang="en-US" dirty="0"/>
          </a:p>
        </p:txBody>
      </p:sp>
      <p:sp>
        <p:nvSpPr>
          <p:cNvPr id="23565" name="TextBox 24"/>
          <p:cNvSpPr txBox="1">
            <a:spLocks noChangeArrowheads="1"/>
          </p:cNvSpPr>
          <p:nvPr/>
        </p:nvSpPr>
        <p:spPr bwMode="auto">
          <a:xfrm>
            <a:off x="4390221" y="317500"/>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600" dirty="0">
                <a:latin typeface="微软雅黑" pitchFamily="34" charset="-122"/>
                <a:ea typeface="微软雅黑" pitchFamily="34" charset="-122"/>
              </a:rPr>
              <a:t>与其他组的合作</a:t>
            </a:r>
          </a:p>
        </p:txBody>
      </p:sp>
      <p:sp>
        <p:nvSpPr>
          <p:cNvPr id="23566" name="五边形 2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567" name="燕尾形 2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8" name="内容占位符 4">
            <a:extLst>
              <a:ext uri="{FF2B5EF4-FFF2-40B4-BE49-F238E27FC236}">
                <a16:creationId xmlns:a16="http://schemas.microsoft.com/office/drawing/2014/main" id="{7CFA8B1A-6270-48DA-B0FB-A7F18B5B9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8301" y="2095102"/>
            <a:ext cx="6744256" cy="3719733"/>
          </a:xfrm>
          <a:prstGeom prst="rect">
            <a:avLst/>
          </a:prstGeom>
        </p:spPr>
      </p:pic>
      <p:sp>
        <p:nvSpPr>
          <p:cNvPr id="9" name="圆: 空心 8">
            <a:extLst>
              <a:ext uri="{FF2B5EF4-FFF2-40B4-BE49-F238E27FC236}">
                <a16:creationId xmlns:a16="http://schemas.microsoft.com/office/drawing/2014/main" id="{AA3495E3-0EDC-415C-A4B8-DE46DE7C3F91}"/>
              </a:ext>
            </a:extLst>
          </p:cNvPr>
          <p:cNvSpPr/>
          <p:nvPr/>
        </p:nvSpPr>
        <p:spPr>
          <a:xfrm>
            <a:off x="6530429" y="3356992"/>
            <a:ext cx="1958107" cy="1475808"/>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圆: 空心 9">
            <a:extLst>
              <a:ext uri="{FF2B5EF4-FFF2-40B4-BE49-F238E27FC236}">
                <a16:creationId xmlns:a16="http://schemas.microsoft.com/office/drawing/2014/main" id="{140A79BB-3E4D-429E-9513-8F7A8FA4A764}"/>
              </a:ext>
            </a:extLst>
          </p:cNvPr>
          <p:cNvSpPr/>
          <p:nvPr/>
        </p:nvSpPr>
        <p:spPr>
          <a:xfrm>
            <a:off x="9943686" y="3217064"/>
            <a:ext cx="1958107" cy="1475808"/>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4529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Group 1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5633" y="980728"/>
            <a:ext cx="1578718" cy="99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18"/>
          <p:cNvSpPr txBox="1">
            <a:spLocks noChangeArrowheads="1"/>
          </p:cNvSpPr>
          <p:nvPr/>
        </p:nvSpPr>
        <p:spPr bwMode="auto">
          <a:xfrm>
            <a:off x="8073610" y="1258847"/>
            <a:ext cx="2374900" cy="368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dirty="0">
                <a:solidFill>
                  <a:srgbClr val="F8F8F8"/>
                </a:solidFill>
                <a:ea typeface="微软雅黑" pitchFamily="34" charset="-122"/>
              </a:rPr>
              <a:t>五类车小组</a:t>
            </a:r>
          </a:p>
        </p:txBody>
      </p:sp>
      <p:sp>
        <p:nvSpPr>
          <p:cNvPr id="23559" name="Rectangle 19"/>
          <p:cNvSpPr>
            <a:spLocks noChangeArrowheads="1"/>
          </p:cNvSpPr>
          <p:nvPr/>
        </p:nvSpPr>
        <p:spPr bwMode="auto">
          <a:xfrm>
            <a:off x="6251416" y="1736770"/>
            <a:ext cx="5972861" cy="4846612"/>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b="1" dirty="0"/>
              <a:t>数据共享：</a:t>
            </a:r>
            <a:endParaRPr lang="en-US" altLang="zh-CN" sz="2400" b="1" dirty="0"/>
          </a:p>
          <a:p>
            <a:r>
              <a:rPr lang="en-US" altLang="zh-CN" sz="2400" b="1" dirty="0"/>
              <a:t>1</a:t>
            </a:r>
            <a:r>
              <a:rPr lang="zh-CN" altLang="en-US" sz="2400" b="1" dirty="0"/>
              <a:t>、为五类车小组</a:t>
            </a:r>
            <a:r>
              <a:rPr lang="zh-CN" altLang="zh-CN" sz="2400" b="1" dirty="0"/>
              <a:t>拍摄与提供四个方向的交叉口视频资料</a:t>
            </a:r>
            <a:r>
              <a:rPr lang="zh-CN" altLang="en-US" sz="2400" b="1" dirty="0"/>
              <a:t>；</a:t>
            </a:r>
            <a:endParaRPr lang="en-US" altLang="zh-CN" sz="2400" b="1" dirty="0"/>
          </a:p>
          <a:p>
            <a:r>
              <a:rPr lang="en-US" altLang="zh-CN" sz="2400" b="1" dirty="0"/>
              <a:t>2</a:t>
            </a:r>
            <a:r>
              <a:rPr lang="zh-CN" altLang="en-US" sz="2400" b="1" dirty="0"/>
              <a:t>、获取</a:t>
            </a:r>
            <a:r>
              <a:rPr lang="zh-CN" altLang="zh-CN" sz="2400" b="1" dirty="0"/>
              <a:t>五类车通过交叉口造成车辆</a:t>
            </a:r>
            <a:r>
              <a:rPr lang="zh-CN" altLang="zh-CN" sz="2400" dirty="0"/>
              <a:t>（主要是直行的车辆，因为五类车在交叉口处形成车团的时候对直行车辆影响比较大，对右转车辆的影响不大）</a:t>
            </a:r>
            <a:r>
              <a:rPr lang="zh-CN" altLang="zh-CN" sz="2400" b="1" dirty="0"/>
              <a:t>延误情况的数据与分析</a:t>
            </a:r>
            <a:r>
              <a:rPr lang="zh-CN" altLang="en-US" sz="2400" b="1" dirty="0"/>
              <a:t>；</a:t>
            </a:r>
            <a:endParaRPr lang="en-US" altLang="zh-CN" sz="2400" b="1" dirty="0"/>
          </a:p>
          <a:p>
            <a:endParaRPr lang="en-US" altLang="zh-CN" sz="2400" b="1" dirty="0"/>
          </a:p>
          <a:p>
            <a:r>
              <a:rPr lang="zh-CN" altLang="en-US" sz="2400" b="1" dirty="0"/>
              <a:t>目标：</a:t>
            </a:r>
            <a:r>
              <a:rPr lang="zh-CN" altLang="zh-CN" sz="2400" dirty="0"/>
              <a:t>进一步分析在中山大道</a:t>
            </a:r>
            <a:r>
              <a:rPr lang="en-US" altLang="zh-CN" sz="2400" dirty="0"/>
              <a:t>-</a:t>
            </a:r>
            <a:r>
              <a:rPr lang="zh-CN" altLang="zh-CN" sz="2400" dirty="0"/>
              <a:t>车陂路交叉口上车辆的延误情况和该交叉口对我们车辆行程车速的影响</a:t>
            </a:r>
            <a:r>
              <a:rPr lang="zh-CN" altLang="en-US" sz="2400" dirty="0"/>
              <a:t>。</a:t>
            </a:r>
          </a:p>
        </p:txBody>
      </p:sp>
      <p:sp>
        <p:nvSpPr>
          <p:cNvPr id="23565" name="TextBox 24"/>
          <p:cNvSpPr txBox="1">
            <a:spLocks noChangeArrowheads="1"/>
          </p:cNvSpPr>
          <p:nvPr/>
        </p:nvSpPr>
        <p:spPr bwMode="auto">
          <a:xfrm>
            <a:off x="4390221" y="308735"/>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600" dirty="0">
                <a:latin typeface="微软雅黑" pitchFamily="34" charset="-122"/>
                <a:ea typeface="微软雅黑" pitchFamily="34" charset="-122"/>
              </a:rPr>
              <a:t>与其他组的合作</a:t>
            </a:r>
          </a:p>
        </p:txBody>
      </p:sp>
      <p:sp>
        <p:nvSpPr>
          <p:cNvPr id="23566" name="五边形 2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567" name="燕尾形 2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5" name="图片 4">
            <a:extLst>
              <a:ext uri="{FF2B5EF4-FFF2-40B4-BE49-F238E27FC236}">
                <a16:creationId xmlns:a16="http://schemas.microsoft.com/office/drawing/2014/main" id="{84B9B09D-FE20-4FB4-95F1-CB8DA2ED58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627147"/>
            <a:ext cx="6222068" cy="4956235"/>
          </a:xfrm>
          <a:prstGeom prst="rect">
            <a:avLst/>
          </a:prstGeom>
        </p:spPr>
      </p:pic>
      <p:pic>
        <p:nvPicPr>
          <p:cNvPr id="7" name="图片 6">
            <a:extLst>
              <a:ext uri="{FF2B5EF4-FFF2-40B4-BE49-F238E27FC236}">
                <a16:creationId xmlns:a16="http://schemas.microsoft.com/office/drawing/2014/main" id="{D22B47D5-94ED-4FDB-81F3-07C305AE26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17" y="3839344"/>
            <a:ext cx="4007500" cy="28198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圆: 空心 13">
            <a:extLst>
              <a:ext uri="{FF2B5EF4-FFF2-40B4-BE49-F238E27FC236}">
                <a16:creationId xmlns:a16="http://schemas.microsoft.com/office/drawing/2014/main" id="{501911D4-B1A6-443B-9591-24FC3EB0548E}"/>
              </a:ext>
            </a:extLst>
          </p:cNvPr>
          <p:cNvSpPr/>
          <p:nvPr/>
        </p:nvSpPr>
        <p:spPr>
          <a:xfrm>
            <a:off x="2425973" y="2844024"/>
            <a:ext cx="970470" cy="881920"/>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下 7">
            <a:extLst>
              <a:ext uri="{FF2B5EF4-FFF2-40B4-BE49-F238E27FC236}">
                <a16:creationId xmlns:a16="http://schemas.microsoft.com/office/drawing/2014/main" id="{F0A8CF9A-5585-42C4-B12A-E8A64F6C9F7F}"/>
              </a:ext>
            </a:extLst>
          </p:cNvPr>
          <p:cNvSpPr/>
          <p:nvPr/>
        </p:nvSpPr>
        <p:spPr bwMode="auto">
          <a:xfrm rot="2064518">
            <a:off x="2128366" y="3347202"/>
            <a:ext cx="317680" cy="440960"/>
          </a:xfrm>
          <a:prstGeom prst="downArrow">
            <a:avLst>
              <a:gd name="adj1" fmla="val 17019"/>
              <a:gd name="adj2" fmla="val 50000"/>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6" name="圆: 空心 15">
            <a:extLst>
              <a:ext uri="{FF2B5EF4-FFF2-40B4-BE49-F238E27FC236}">
                <a16:creationId xmlns:a16="http://schemas.microsoft.com/office/drawing/2014/main" id="{24287FFB-A858-4516-B9B8-5AABED50C5AF}"/>
              </a:ext>
            </a:extLst>
          </p:cNvPr>
          <p:cNvSpPr/>
          <p:nvPr/>
        </p:nvSpPr>
        <p:spPr>
          <a:xfrm>
            <a:off x="3627265" y="2831088"/>
            <a:ext cx="970470" cy="881920"/>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箭头: 下 16">
            <a:extLst>
              <a:ext uri="{FF2B5EF4-FFF2-40B4-BE49-F238E27FC236}">
                <a16:creationId xmlns:a16="http://schemas.microsoft.com/office/drawing/2014/main" id="{5F4817B8-0072-4BFE-92ED-2B2FEE3B93AB}"/>
              </a:ext>
            </a:extLst>
          </p:cNvPr>
          <p:cNvSpPr/>
          <p:nvPr/>
        </p:nvSpPr>
        <p:spPr bwMode="auto">
          <a:xfrm rot="19104019">
            <a:off x="4645119" y="3321901"/>
            <a:ext cx="317680" cy="440960"/>
          </a:xfrm>
          <a:prstGeom prst="downArrow">
            <a:avLst>
              <a:gd name="adj1" fmla="val 17019"/>
              <a:gd name="adj2" fmla="val 50000"/>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a:extLst>
              <a:ext uri="{FF2B5EF4-FFF2-40B4-BE49-F238E27FC236}">
                <a16:creationId xmlns:a16="http://schemas.microsoft.com/office/drawing/2014/main" id="{9D0ECB55-603B-4A69-B87B-C46C77AE01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6139" y="3498375"/>
            <a:ext cx="4007500" cy="27073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par>
                          <p:cTn id="26" fill="hold">
                            <p:stCondLst>
                              <p:cond delay="500"/>
                            </p:stCondLst>
                            <p:childTnLst>
                              <p:par>
                                <p:cTn id="27" presetID="6" presetClass="entr" presetSubtype="1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ircle(in)">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dirty="0">
                <a:solidFill>
                  <a:srgbClr val="21A3D0"/>
                </a:solidFill>
                <a:latin typeface="微软雅黑" pitchFamily="34" charset="-122"/>
                <a:ea typeface="微软雅黑" pitchFamily="34" charset="-122"/>
              </a:rPr>
              <a:t>4</a:t>
            </a:r>
            <a:endParaRPr lang="zh-CN" altLang="en-US" sz="12000" b="1" dirty="0">
              <a:solidFill>
                <a:srgbClr val="21A3D0"/>
              </a:solidFill>
              <a:latin typeface="微软雅黑" pitchFamily="34" charset="-122"/>
              <a:ea typeface="微软雅黑" pitchFamily="34" charset="-122"/>
            </a:endParaRPr>
          </a:p>
        </p:txBody>
      </p:sp>
      <p:sp>
        <p:nvSpPr>
          <p:cNvPr id="25603"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rgbClr val="21A3D0"/>
                </a:solidFill>
              </a:rPr>
              <a:t>part</a:t>
            </a:r>
            <a:endParaRPr lang="zh-CN" altLang="en-US" sz="3000">
              <a:solidFill>
                <a:srgbClr val="21A3D0"/>
              </a:solidFill>
            </a:endParaRPr>
          </a:p>
        </p:txBody>
      </p:sp>
      <p:sp>
        <p:nvSpPr>
          <p:cNvPr id="25605" name="TextBox 6"/>
          <p:cNvSpPr txBox="1">
            <a:spLocks noChangeArrowheads="1"/>
          </p:cNvSpPr>
          <p:nvPr/>
        </p:nvSpPr>
        <p:spPr bwMode="auto">
          <a:xfrm>
            <a:off x="3587507" y="2711609"/>
            <a:ext cx="489393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rgbClr val="2B2E30"/>
                </a:solidFill>
                <a:latin typeface="微软雅黑" pitchFamily="34" charset="-122"/>
                <a:ea typeface="微软雅黑" pitchFamily="34" charset="-122"/>
              </a:rPr>
              <a:t>预期成果与预调查数据初步处理</a:t>
            </a:r>
          </a:p>
        </p:txBody>
      </p:sp>
      <p:cxnSp>
        <p:nvCxnSpPr>
          <p:cNvPr id="25608"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09"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25609"/>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25609"/>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fade">
                                      <p:cBhvr>
                                        <p:cTn id="12" dur="1000"/>
                                        <p:tgtEl>
                                          <p:spTgt spid="25603"/>
                                        </p:tgtEl>
                                      </p:cBhvr>
                                    </p:animEffect>
                                    <p:anim calcmode="lin" valueType="num">
                                      <p:cBhvr>
                                        <p:cTn id="13" dur="1000" fill="hold"/>
                                        <p:tgtEl>
                                          <p:spTgt spid="25603"/>
                                        </p:tgtEl>
                                        <p:attrNameLst>
                                          <p:attrName>ppt_x</p:attrName>
                                        </p:attrNameLst>
                                      </p:cBhvr>
                                      <p:tavLst>
                                        <p:tav tm="0">
                                          <p:val>
                                            <p:strVal val="#ppt_x"/>
                                          </p:val>
                                        </p:tav>
                                        <p:tav tm="100000">
                                          <p:val>
                                            <p:strVal val="#ppt_x"/>
                                          </p:val>
                                        </p:tav>
                                      </p:tavLst>
                                    </p:anim>
                                    <p:anim calcmode="lin" valueType="num">
                                      <p:cBhvr>
                                        <p:cTn id="14" dur="1000" fill="hold"/>
                                        <p:tgtEl>
                                          <p:spTgt spid="2560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5602"/>
                                        </p:tgtEl>
                                        <p:attrNameLst>
                                          <p:attrName>style.visibility</p:attrName>
                                        </p:attrNameLst>
                                      </p:cBhvr>
                                      <p:to>
                                        <p:strVal val="visible"/>
                                      </p:to>
                                    </p:set>
                                    <p:animEffect transition="in" filter="fade">
                                      <p:cBhvr>
                                        <p:cTn id="17" dur="1000"/>
                                        <p:tgtEl>
                                          <p:spTgt spid="25602"/>
                                        </p:tgtEl>
                                      </p:cBhvr>
                                    </p:animEffect>
                                    <p:anim calcmode="lin" valueType="num">
                                      <p:cBhvr>
                                        <p:cTn id="18" dur="1000" fill="hold"/>
                                        <p:tgtEl>
                                          <p:spTgt spid="25602"/>
                                        </p:tgtEl>
                                        <p:attrNameLst>
                                          <p:attrName>ppt_x</p:attrName>
                                        </p:attrNameLst>
                                      </p:cBhvr>
                                      <p:tavLst>
                                        <p:tav tm="0">
                                          <p:val>
                                            <p:strVal val="#ppt_x"/>
                                          </p:val>
                                        </p:tav>
                                        <p:tav tm="100000">
                                          <p:val>
                                            <p:strVal val="#ppt_x"/>
                                          </p:val>
                                        </p:tav>
                                      </p:tavLst>
                                    </p:anim>
                                    <p:anim calcmode="lin" valueType="num">
                                      <p:cBhvr>
                                        <p:cTn id="19" dur="1000" fill="hold"/>
                                        <p:tgtEl>
                                          <p:spTgt spid="2560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25608"/>
                                        </p:tgtEl>
                                        <p:attrNameLst>
                                          <p:attrName>style.visibility</p:attrName>
                                        </p:attrNameLst>
                                      </p:cBhvr>
                                      <p:to>
                                        <p:strVal val="visible"/>
                                      </p:to>
                                    </p:set>
                                    <p:animEffect transition="in" filter="wipe(left)">
                                      <p:cBhvr>
                                        <p:cTn id="23" dur="2000"/>
                                        <p:tgtEl>
                                          <p:spTgt spid="25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utoUpdateAnimBg="0"/>
      <p:bldP spid="25609" grpId="0" animBg="1"/>
      <p:bldP spid="2560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1924050" y="2312988"/>
            <a:ext cx="6334125" cy="2863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p>
            <a:pPr algn="ctr"/>
            <a:endParaRPr lang="zh-CN" altLang="en-US" sz="1500">
              <a:solidFill>
                <a:schemeClr val="bg1"/>
              </a:solidFill>
            </a:endParaRPr>
          </a:p>
        </p:txBody>
      </p:sp>
      <p:sp>
        <p:nvSpPr>
          <p:cNvPr id="24579" name="Rectangle 7"/>
          <p:cNvSpPr>
            <a:spLocks noChangeArrowheads="1"/>
          </p:cNvSpPr>
          <p:nvPr/>
        </p:nvSpPr>
        <p:spPr bwMode="auto">
          <a:xfrm>
            <a:off x="701802" y="3429000"/>
            <a:ext cx="3710378" cy="26884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p>
            <a:pPr>
              <a:lnSpc>
                <a:spcPct val="120000"/>
              </a:lnSpc>
            </a:pPr>
            <a:r>
              <a:rPr lang="en-US" altLang="zh-CN" sz="2400" dirty="0"/>
              <a:t>2</a:t>
            </a:r>
            <a:r>
              <a:rPr lang="zh-CN" altLang="en-US" sz="2400" dirty="0"/>
              <a:t>、</a:t>
            </a:r>
            <a:r>
              <a:rPr lang="zh-CN" altLang="zh-CN" sz="2400" dirty="0"/>
              <a:t>获得</a:t>
            </a:r>
            <a:r>
              <a:rPr lang="en-US" altLang="zh-CN" sz="2400" dirty="0"/>
              <a:t>8</a:t>
            </a:r>
            <a:r>
              <a:rPr lang="zh-CN" altLang="zh-CN" sz="2400" dirty="0"/>
              <a:t>条线路上</a:t>
            </a:r>
            <a:r>
              <a:rPr lang="zh-CN" altLang="zh-CN" sz="2400" b="1" dirty="0">
                <a:solidFill>
                  <a:srgbClr val="FF0000"/>
                </a:solidFill>
              </a:rPr>
              <a:t>各种类型车辆</a:t>
            </a:r>
            <a:r>
              <a:rPr lang="zh-CN" altLang="zh-CN" sz="2400" dirty="0"/>
              <a:t>（小汽车、客车、公交车、货车、面包车）的行程车速与行程车速平均变动范围</a:t>
            </a:r>
            <a:r>
              <a:rPr lang="zh-CN" altLang="en-US" sz="2400" dirty="0"/>
              <a:t>，并进行</a:t>
            </a:r>
            <a:r>
              <a:rPr lang="zh-CN" altLang="en-US" sz="2400" dirty="0">
                <a:solidFill>
                  <a:srgbClr val="FF0000"/>
                </a:solidFill>
              </a:rPr>
              <a:t>对比分析</a:t>
            </a:r>
            <a:r>
              <a:rPr lang="zh-CN" altLang="zh-CN" sz="2400" dirty="0"/>
              <a:t>；</a:t>
            </a:r>
          </a:p>
        </p:txBody>
      </p:sp>
      <p:sp>
        <p:nvSpPr>
          <p:cNvPr id="24581" name="Rectangle 9"/>
          <p:cNvSpPr>
            <a:spLocks noChangeArrowheads="1"/>
          </p:cNvSpPr>
          <p:nvPr/>
        </p:nvSpPr>
        <p:spPr bwMode="auto">
          <a:xfrm>
            <a:off x="698500" y="918599"/>
            <a:ext cx="4081672" cy="2557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p>
            <a:pPr eaLnBrk="0" hangingPunct="0">
              <a:lnSpc>
                <a:spcPct val="120000"/>
              </a:lnSpc>
            </a:pPr>
            <a:r>
              <a:rPr lang="en-US" altLang="zh-CN" sz="2400" dirty="0"/>
              <a:t>1</a:t>
            </a:r>
            <a:r>
              <a:rPr lang="zh-CN" altLang="en-US" sz="2400" dirty="0"/>
              <a:t>、</a:t>
            </a:r>
            <a:r>
              <a:rPr lang="zh-CN" altLang="zh-CN" sz="2400" dirty="0"/>
              <a:t>获得</a:t>
            </a:r>
            <a:r>
              <a:rPr lang="zh-CN" altLang="zh-CN" sz="2400" b="1" dirty="0">
                <a:solidFill>
                  <a:srgbClr val="FF0000"/>
                </a:solidFill>
              </a:rPr>
              <a:t>早高峰时间段</a:t>
            </a:r>
            <a:r>
              <a:rPr lang="zh-CN" altLang="zh-CN" sz="2400" dirty="0">
                <a:solidFill>
                  <a:srgbClr val="FF0000"/>
                </a:solidFill>
              </a:rPr>
              <a:t>和</a:t>
            </a:r>
            <a:r>
              <a:rPr lang="zh-CN" altLang="zh-CN" sz="2400" b="1" dirty="0">
                <a:solidFill>
                  <a:srgbClr val="FF0000"/>
                </a:solidFill>
              </a:rPr>
              <a:t>平峰时间段</a:t>
            </a:r>
            <a:r>
              <a:rPr lang="zh-CN" altLang="zh-CN" sz="2400" dirty="0"/>
              <a:t>内</a:t>
            </a:r>
            <a:r>
              <a:rPr lang="en-US" altLang="zh-CN" sz="2400" dirty="0"/>
              <a:t>8</a:t>
            </a:r>
            <a:r>
              <a:rPr lang="zh-CN" altLang="zh-CN" sz="2400" dirty="0"/>
              <a:t>条线路上所有车辆的平均行程车速与行程车速平均变动范围</a:t>
            </a:r>
            <a:r>
              <a:rPr lang="zh-CN" altLang="en-US" sz="2400" dirty="0"/>
              <a:t>，并进行</a:t>
            </a:r>
            <a:r>
              <a:rPr lang="zh-CN" altLang="en-US" sz="2400" dirty="0">
                <a:solidFill>
                  <a:srgbClr val="FF0000"/>
                </a:solidFill>
              </a:rPr>
              <a:t>对比分析</a:t>
            </a:r>
            <a:r>
              <a:rPr lang="zh-CN" altLang="en-US" sz="2400" b="1" dirty="0"/>
              <a:t>；</a:t>
            </a:r>
            <a:endParaRPr lang="zh-CN" altLang="zh-CN" sz="2400" dirty="0"/>
          </a:p>
          <a:p>
            <a:pPr eaLnBrk="0" hangingPunct="0">
              <a:lnSpc>
                <a:spcPct val="120000"/>
              </a:lnSpc>
            </a:pPr>
            <a:endParaRPr lang="zh-CN" altLang="en-US" sz="1600" dirty="0"/>
          </a:p>
        </p:txBody>
      </p:sp>
      <p:sp>
        <p:nvSpPr>
          <p:cNvPr id="24585" name="Freeform 6"/>
          <p:cNvSpPr>
            <a:spLocks noEditPoints="1"/>
          </p:cNvSpPr>
          <p:nvPr/>
        </p:nvSpPr>
        <p:spPr bwMode="auto">
          <a:xfrm>
            <a:off x="5797550" y="1619250"/>
            <a:ext cx="1843088" cy="1841500"/>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197A9C"/>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4586" name="Freeform 6"/>
          <p:cNvSpPr>
            <a:spLocks noEditPoints="1"/>
          </p:cNvSpPr>
          <p:nvPr/>
        </p:nvSpPr>
        <p:spPr bwMode="auto">
          <a:xfrm>
            <a:off x="4891088" y="3328988"/>
            <a:ext cx="2535237" cy="253523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4587" name="Freeform 6"/>
          <p:cNvSpPr>
            <a:spLocks noEditPoints="1"/>
          </p:cNvSpPr>
          <p:nvPr/>
        </p:nvSpPr>
        <p:spPr bwMode="auto">
          <a:xfrm>
            <a:off x="4206875" y="2074863"/>
            <a:ext cx="1660525" cy="166052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4588" name="TextBox 17"/>
          <p:cNvSpPr txBox="1">
            <a:spLocks noChangeArrowheads="1"/>
          </p:cNvSpPr>
          <p:nvPr/>
        </p:nvSpPr>
        <p:spPr bwMode="auto">
          <a:xfrm>
            <a:off x="5262106" y="43335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rPr>
              <a:t>预期成果</a:t>
            </a:r>
          </a:p>
        </p:txBody>
      </p:sp>
      <p:sp>
        <p:nvSpPr>
          <p:cNvPr id="24589"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590"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D440E2C6-8002-4325-8989-CC19D11B8FF7}"/>
              </a:ext>
            </a:extLst>
          </p:cNvPr>
          <p:cNvSpPr/>
          <p:nvPr/>
        </p:nvSpPr>
        <p:spPr>
          <a:xfrm>
            <a:off x="7754565" y="975823"/>
            <a:ext cx="4297222" cy="1569660"/>
          </a:xfrm>
          <a:prstGeom prst="rect">
            <a:avLst/>
          </a:prstGeom>
        </p:spPr>
        <p:txBody>
          <a:bodyPr wrap="square">
            <a:spAutoFit/>
          </a:bodyPr>
          <a:lstStyle/>
          <a:p>
            <a:r>
              <a:rPr lang="en-US" altLang="zh-CN" sz="2400" dirty="0"/>
              <a:t>3</a:t>
            </a:r>
            <a:r>
              <a:rPr lang="zh-CN" altLang="en-US" sz="2400" dirty="0"/>
              <a:t>、</a:t>
            </a:r>
            <a:r>
              <a:rPr lang="zh-CN" altLang="zh-CN" sz="2400" dirty="0"/>
              <a:t>通过数据的计算与分析，得到上述行程车速的柱状图等图像，并都能使用</a:t>
            </a:r>
            <a:r>
              <a:rPr lang="zh-CN" altLang="zh-CN" sz="2400" b="1" dirty="0">
                <a:solidFill>
                  <a:srgbClr val="FF0000"/>
                </a:solidFill>
              </a:rPr>
              <a:t>正态分布曲线进行拟合</a:t>
            </a:r>
            <a:r>
              <a:rPr lang="zh-CN" altLang="zh-CN" sz="2400" dirty="0"/>
              <a:t>；</a:t>
            </a:r>
          </a:p>
        </p:txBody>
      </p:sp>
      <p:sp>
        <p:nvSpPr>
          <p:cNvPr id="14" name="矩形 13">
            <a:extLst>
              <a:ext uri="{FF2B5EF4-FFF2-40B4-BE49-F238E27FC236}">
                <a16:creationId xmlns:a16="http://schemas.microsoft.com/office/drawing/2014/main" id="{0451F196-F10F-41FA-B01C-D0840ED47672}"/>
              </a:ext>
            </a:extLst>
          </p:cNvPr>
          <p:cNvSpPr/>
          <p:nvPr/>
        </p:nvSpPr>
        <p:spPr>
          <a:xfrm>
            <a:off x="7662147" y="3183577"/>
            <a:ext cx="4297222" cy="2677656"/>
          </a:xfrm>
          <a:prstGeom prst="rect">
            <a:avLst/>
          </a:prstGeom>
        </p:spPr>
        <p:txBody>
          <a:bodyPr wrap="square">
            <a:spAutoFit/>
          </a:bodyPr>
          <a:lstStyle/>
          <a:p>
            <a:r>
              <a:rPr lang="en-US" altLang="zh-CN" sz="2400" dirty="0"/>
              <a:t>4</a:t>
            </a:r>
            <a:r>
              <a:rPr lang="zh-CN" altLang="en-US" dirty="0"/>
              <a:t>、</a:t>
            </a:r>
            <a:r>
              <a:rPr lang="zh-CN" altLang="zh-CN" sz="2400" dirty="0"/>
              <a:t>分析研究</a:t>
            </a:r>
            <a:r>
              <a:rPr lang="zh-CN" altLang="zh-CN" sz="2400" b="1" dirty="0">
                <a:solidFill>
                  <a:srgbClr val="FF0000"/>
                </a:solidFill>
              </a:rPr>
              <a:t>交叉口信号灯、五类车、右转车道的信号灯对车流的延误影响</a:t>
            </a:r>
            <a:r>
              <a:rPr lang="zh-CN" altLang="zh-CN" sz="2400" dirty="0"/>
              <a:t>，并与没有相应延误的车流平均行程车速比对，定量的分析这三种因素对车流的具体影响；</a:t>
            </a:r>
          </a:p>
          <a:p>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89"/>
                                        </p:tgtEl>
                                        <p:attrNameLst>
                                          <p:attrName>style.visibility</p:attrName>
                                        </p:attrNameLst>
                                      </p:cBhvr>
                                      <p:to>
                                        <p:strVal val="visible"/>
                                      </p:to>
                                    </p:set>
                                    <p:anim calcmode="lin" valueType="num">
                                      <p:cBhvr additive="base">
                                        <p:cTn id="7" dur="300" fill="hold"/>
                                        <p:tgtEl>
                                          <p:spTgt spid="24589"/>
                                        </p:tgtEl>
                                        <p:attrNameLst>
                                          <p:attrName>ppt_x</p:attrName>
                                        </p:attrNameLst>
                                      </p:cBhvr>
                                      <p:tavLst>
                                        <p:tav tm="0">
                                          <p:val>
                                            <p:strVal val="0-#ppt_w/2"/>
                                          </p:val>
                                        </p:tav>
                                        <p:tav tm="100000">
                                          <p:val>
                                            <p:strVal val="#ppt_x"/>
                                          </p:val>
                                        </p:tav>
                                      </p:tavLst>
                                    </p:anim>
                                    <p:anim calcmode="lin" valueType="num">
                                      <p:cBhvr additive="base">
                                        <p:cTn id="8" dur="300" fill="hold"/>
                                        <p:tgtEl>
                                          <p:spTgt spid="2458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4590"/>
                                        </p:tgtEl>
                                        <p:attrNameLst>
                                          <p:attrName>style.visibility</p:attrName>
                                        </p:attrNameLst>
                                      </p:cBhvr>
                                      <p:to>
                                        <p:strVal val="visible"/>
                                      </p:to>
                                    </p:set>
                                    <p:anim calcmode="lin" valueType="num">
                                      <p:cBhvr additive="base">
                                        <p:cTn id="12" dur="500" fill="hold"/>
                                        <p:tgtEl>
                                          <p:spTgt spid="24590"/>
                                        </p:tgtEl>
                                        <p:attrNameLst>
                                          <p:attrName>ppt_x</p:attrName>
                                        </p:attrNameLst>
                                      </p:cBhvr>
                                      <p:tavLst>
                                        <p:tav tm="0">
                                          <p:val>
                                            <p:strVal val="1+#ppt_w/2"/>
                                          </p:val>
                                        </p:tav>
                                        <p:tav tm="100000">
                                          <p:val>
                                            <p:strVal val="#ppt_x"/>
                                          </p:val>
                                        </p:tav>
                                      </p:tavLst>
                                    </p:anim>
                                    <p:anim calcmode="lin" valueType="num">
                                      <p:cBhvr additive="base">
                                        <p:cTn id="13" dur="500" fill="hold"/>
                                        <p:tgtEl>
                                          <p:spTgt spid="24590"/>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4588"/>
                                        </p:tgtEl>
                                        <p:attrNameLst>
                                          <p:attrName>style.visibility</p:attrName>
                                        </p:attrNameLst>
                                      </p:cBhvr>
                                      <p:to>
                                        <p:strVal val="visible"/>
                                      </p:to>
                                    </p:set>
                                    <p:anim calcmode="lin" valueType="num">
                                      <p:cBhvr>
                                        <p:cTn id="17" dur="300" fill="hold"/>
                                        <p:tgtEl>
                                          <p:spTgt spid="24588"/>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4588"/>
                                        </p:tgtEl>
                                        <p:attrNameLst>
                                          <p:attrName>ppt_y</p:attrName>
                                        </p:attrNameLst>
                                      </p:cBhvr>
                                      <p:tavLst>
                                        <p:tav tm="0">
                                          <p:val>
                                            <p:strVal val="#ppt_y"/>
                                          </p:val>
                                        </p:tav>
                                        <p:tav tm="100000">
                                          <p:val>
                                            <p:strVal val="#ppt_y"/>
                                          </p:val>
                                        </p:tav>
                                      </p:tavLst>
                                    </p:anim>
                                    <p:anim calcmode="lin" valueType="num">
                                      <p:cBhvr>
                                        <p:cTn id="19" dur="300" fill="hold"/>
                                        <p:tgtEl>
                                          <p:spTgt spid="24588"/>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458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4588"/>
                                        </p:tgtEl>
                                      </p:cBhvr>
                                    </p:animEffect>
                                  </p:childTnLst>
                                </p:cTn>
                              </p:par>
                            </p:childTnLst>
                          </p:cTn>
                        </p:par>
                        <p:par>
                          <p:cTn id="22" fill="hold">
                            <p:stCondLst>
                              <p:cond delay="1190"/>
                            </p:stCondLst>
                            <p:childTnLst>
                              <p:par>
                                <p:cTn id="23" presetID="22" presetClass="entr" presetSubtype="8" fill="hold" grpId="0" nodeType="afterEffect">
                                  <p:stCondLst>
                                    <p:cond delay="0"/>
                                  </p:stCondLst>
                                  <p:childTnLst>
                                    <p:set>
                                      <p:cBhvr>
                                        <p:cTn id="24" dur="1" fill="hold">
                                          <p:stCondLst>
                                            <p:cond delay="0"/>
                                          </p:stCondLst>
                                        </p:cTn>
                                        <p:tgtEl>
                                          <p:spTgt spid="24581"/>
                                        </p:tgtEl>
                                        <p:attrNameLst>
                                          <p:attrName>style.visibility</p:attrName>
                                        </p:attrNameLst>
                                      </p:cBhvr>
                                      <p:to>
                                        <p:strVal val="visible"/>
                                      </p:to>
                                    </p:set>
                                    <p:animEffect transition="in" filter="wipe(left)">
                                      <p:cBhvr>
                                        <p:cTn id="25" dur="500"/>
                                        <p:tgtEl>
                                          <p:spTgt spid="24581"/>
                                        </p:tgtEl>
                                      </p:cBhvr>
                                    </p:animEffect>
                                  </p:childTnLst>
                                </p:cTn>
                              </p:par>
                            </p:childTnLst>
                          </p:cTn>
                        </p:par>
                        <p:par>
                          <p:cTn id="26" fill="hold">
                            <p:stCondLst>
                              <p:cond delay="1690"/>
                            </p:stCondLst>
                            <p:childTnLst>
                              <p:par>
                                <p:cTn id="27" presetID="22" presetClass="entr" presetSubtype="8" fill="hold" grpId="0" nodeType="afterEffect">
                                  <p:stCondLst>
                                    <p:cond delay="0"/>
                                  </p:stCondLst>
                                  <p:childTnLst>
                                    <p:set>
                                      <p:cBhvr>
                                        <p:cTn id="28" dur="1" fill="hold">
                                          <p:stCondLst>
                                            <p:cond delay="0"/>
                                          </p:stCondLst>
                                        </p:cTn>
                                        <p:tgtEl>
                                          <p:spTgt spid="24579"/>
                                        </p:tgtEl>
                                        <p:attrNameLst>
                                          <p:attrName>style.visibility</p:attrName>
                                        </p:attrNameLst>
                                      </p:cBhvr>
                                      <p:to>
                                        <p:strVal val="visible"/>
                                      </p:to>
                                    </p:set>
                                    <p:animEffect transition="in" filter="wipe(left)">
                                      <p:cBhvr>
                                        <p:cTn id="29" dur="500"/>
                                        <p:tgtEl>
                                          <p:spTgt spid="24579"/>
                                        </p:tgtEl>
                                      </p:cBhvr>
                                    </p:animEffect>
                                  </p:childTnLst>
                                </p:cTn>
                              </p:par>
                            </p:childTnLst>
                          </p:cTn>
                        </p:par>
                        <p:par>
                          <p:cTn id="30" fill="hold">
                            <p:stCondLst>
                              <p:cond delay="2190"/>
                            </p:stCondLst>
                            <p:childTnLst>
                              <p:par>
                                <p:cTn id="31" presetID="2" presetClass="entr" presetSubtype="4"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childTnLst>
                          </p:cTn>
                        </p:par>
                        <p:par>
                          <p:cTn id="35" fill="hold">
                            <p:stCondLst>
                              <p:cond delay="269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utoUpdateAnimBg="0"/>
      <p:bldP spid="24581" grpId="0" autoUpdateAnimBg="0"/>
      <p:bldP spid="24588" grpId="0" autoUpdateAnimBg="0"/>
      <p:bldP spid="24589" grpId="0" animBg="1" autoUpdateAnimBg="0"/>
      <p:bldP spid="24590" grpId="0" animBg="1" autoUpdateAnimBg="0"/>
      <p:bldP spid="2"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a:extLst>
              <a:ext uri="{FF2B5EF4-FFF2-40B4-BE49-F238E27FC236}">
                <a16:creationId xmlns:a16="http://schemas.microsoft.com/office/drawing/2014/main" id="{7884025E-59D8-4CCD-9470-D62944694D94}"/>
              </a:ext>
            </a:extLst>
          </p:cNvPr>
          <p:cNvSpPr txBox="1">
            <a:spLocks noChangeArrowheads="1"/>
          </p:cNvSpPr>
          <p:nvPr/>
        </p:nvSpPr>
        <p:spPr bwMode="auto">
          <a:xfrm>
            <a:off x="4514205" y="226656"/>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预调查数据初步处理</a:t>
            </a:r>
            <a:endParaRPr lang="zh-CN" altLang="en-US" sz="2000" dirty="0">
              <a:latin typeface="微软雅黑" pitchFamily="34" charset="-122"/>
              <a:ea typeface="微软雅黑" pitchFamily="34" charset="-122"/>
            </a:endParaRPr>
          </a:p>
        </p:txBody>
      </p:sp>
      <p:sp>
        <p:nvSpPr>
          <p:cNvPr id="4" name="文本框 3">
            <a:extLst>
              <a:ext uri="{FF2B5EF4-FFF2-40B4-BE49-F238E27FC236}">
                <a16:creationId xmlns:a16="http://schemas.microsoft.com/office/drawing/2014/main" id="{A9D5FD23-D0A4-4144-9A8E-C0767645B1E9}"/>
              </a:ext>
            </a:extLst>
          </p:cNvPr>
          <p:cNvSpPr txBox="1"/>
          <p:nvPr/>
        </p:nvSpPr>
        <p:spPr>
          <a:xfrm>
            <a:off x="1044176" y="1128490"/>
            <a:ext cx="9433048" cy="3139321"/>
          </a:xfrm>
          <a:prstGeom prst="rect">
            <a:avLst/>
          </a:prstGeom>
          <a:noFill/>
        </p:spPr>
        <p:txBody>
          <a:bodyPr wrap="square" rtlCol="0">
            <a:spAutoFit/>
          </a:bodyPr>
          <a:lstStyle/>
          <a:p>
            <a:r>
              <a:rPr lang="en-US" altLang="zh-CN" dirty="0"/>
              <a:t>1</a:t>
            </a:r>
            <a:r>
              <a:rPr lang="zh-CN" altLang="en-US" dirty="0"/>
              <a:t>、分别计算</a:t>
            </a:r>
            <a:r>
              <a:rPr lang="en-US" altLang="zh-CN" dirty="0"/>
              <a:t>8</a:t>
            </a:r>
            <a:r>
              <a:rPr lang="zh-CN" altLang="en-US" dirty="0"/>
              <a:t>条路线的行程车速：</a:t>
            </a:r>
            <a:endParaRPr lang="en-US" altLang="zh-CN" dirty="0"/>
          </a:p>
          <a:p>
            <a:r>
              <a:rPr lang="zh-CN" altLang="en-US" dirty="0"/>
              <a:t>（以断面</a:t>
            </a:r>
            <a:r>
              <a:rPr lang="en-US" altLang="zh-CN" dirty="0"/>
              <a:t>2-&gt;</a:t>
            </a:r>
            <a:r>
              <a:rPr lang="zh-CN" altLang="en-US" dirty="0"/>
              <a:t>断面</a:t>
            </a:r>
            <a:r>
              <a:rPr lang="en-US" altLang="zh-CN" dirty="0"/>
              <a:t>5</a:t>
            </a:r>
            <a:r>
              <a:rPr lang="zh-CN" altLang="en-US" dirty="0"/>
              <a:t>，断面</a:t>
            </a:r>
            <a:r>
              <a:rPr lang="en-US" altLang="zh-CN" dirty="0"/>
              <a:t>2-&gt;</a:t>
            </a:r>
            <a:r>
              <a:rPr lang="zh-CN" altLang="en-US" dirty="0"/>
              <a:t>断面</a:t>
            </a:r>
            <a:r>
              <a:rPr lang="en-US" altLang="zh-CN" dirty="0"/>
              <a:t>3</a:t>
            </a:r>
            <a:r>
              <a:rPr lang="zh-CN" altLang="en-US" dirty="0"/>
              <a:t>方向为例）</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pic>
        <p:nvPicPr>
          <p:cNvPr id="7" name="图片 6">
            <a:extLst>
              <a:ext uri="{FF2B5EF4-FFF2-40B4-BE49-F238E27FC236}">
                <a16:creationId xmlns:a16="http://schemas.microsoft.com/office/drawing/2014/main" id="{D0A5733B-DBA4-496D-9C70-80496D820BC1}"/>
              </a:ext>
            </a:extLst>
          </p:cNvPr>
          <p:cNvPicPr>
            <a:picLocks noChangeAspect="1"/>
          </p:cNvPicPr>
          <p:nvPr/>
        </p:nvPicPr>
        <p:blipFill>
          <a:blip r:embed="rId2"/>
          <a:stretch>
            <a:fillRect/>
          </a:stretch>
        </p:blipFill>
        <p:spPr>
          <a:xfrm>
            <a:off x="1129830" y="3015490"/>
            <a:ext cx="10369151" cy="2592288"/>
          </a:xfrm>
          <a:prstGeom prst="rect">
            <a:avLst/>
          </a:prstGeom>
        </p:spPr>
      </p:pic>
      <p:pic>
        <p:nvPicPr>
          <p:cNvPr id="11" name="Picture 2" descr="402289069054967979">
            <a:extLst>
              <a:ext uri="{FF2B5EF4-FFF2-40B4-BE49-F238E27FC236}">
                <a16:creationId xmlns:a16="http://schemas.microsoft.com/office/drawing/2014/main" id="{CFD46CF9-17A4-4C51-955F-3D5C5365B9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2517" y="430568"/>
            <a:ext cx="4176464" cy="382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170095A8-B144-4696-BAFF-11922F4E03AE}"/>
              </a:ext>
            </a:extLst>
          </p:cNvPr>
          <p:cNvSpPr txBox="1"/>
          <p:nvPr/>
        </p:nvSpPr>
        <p:spPr>
          <a:xfrm>
            <a:off x="1157430" y="1998109"/>
            <a:ext cx="4464496" cy="936104"/>
          </a:xfrm>
          <a:prstGeom prst="rect">
            <a:avLst/>
          </a:prstGeom>
          <a:noFill/>
        </p:spPr>
        <p:txBody>
          <a:bodyPr wrap="square" rtlCol="0">
            <a:spAutoFit/>
          </a:bodyPr>
          <a:lstStyle/>
          <a:p>
            <a:r>
              <a:rPr lang="en-US" altLang="zh-CN" dirty="0"/>
              <a:t>1</a:t>
            </a:r>
            <a:r>
              <a:rPr lang="zh-CN" altLang="en-US" dirty="0"/>
              <a:t>）预处理：</a:t>
            </a:r>
            <a:endParaRPr lang="en-US" altLang="zh-CN" dirty="0"/>
          </a:p>
          <a:p>
            <a:r>
              <a:rPr lang="zh-CN" altLang="en-US" dirty="0"/>
              <a:t>断面</a:t>
            </a:r>
            <a:r>
              <a:rPr lang="en-US" altLang="zh-CN" dirty="0"/>
              <a:t>2</a:t>
            </a:r>
            <a:r>
              <a:rPr lang="zh-CN" altLang="en-US" dirty="0"/>
              <a:t>车辆信息如下：</a:t>
            </a:r>
            <a:endParaRPr lang="en-US" altLang="zh-CN" dirty="0"/>
          </a:p>
          <a:p>
            <a:endParaRPr lang="zh-CN" altLang="en-US" dirty="0"/>
          </a:p>
        </p:txBody>
      </p:sp>
    </p:spTree>
    <p:extLst>
      <p:ext uri="{BB962C8B-B14F-4D97-AF65-F5344CB8AC3E}">
        <p14:creationId xmlns:p14="http://schemas.microsoft.com/office/powerpoint/2010/main" val="112472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
                                        </p:tgtEl>
                                        <p:attrNameLst>
                                          <p:attrName>ppt_y</p:attrName>
                                        </p:attrNameLst>
                                      </p:cBhvr>
                                      <p:tavLst>
                                        <p:tav tm="0">
                                          <p:val>
                                            <p:strVal val="#ppt_y"/>
                                          </p:val>
                                        </p:tav>
                                        <p:tav tm="100000">
                                          <p:val>
                                            <p:strVal val="#ppt_y"/>
                                          </p:val>
                                        </p:tav>
                                      </p:tavLst>
                                    </p:anim>
                                    <p:anim calcmode="lin" valueType="num">
                                      <p:cBhvr>
                                        <p:cTn id="9" dur="3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nodeType="clickEffect">
                                  <p:stCondLst>
                                    <p:cond delay="0"/>
                                  </p:stCondLst>
                                  <p:childTnLst>
                                    <p:animEffect transition="out" filter="wipe(down)">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a:extLst>
              <a:ext uri="{FF2B5EF4-FFF2-40B4-BE49-F238E27FC236}">
                <a16:creationId xmlns:a16="http://schemas.microsoft.com/office/drawing/2014/main" id="{7884025E-59D8-4CCD-9470-D62944694D94}"/>
              </a:ext>
            </a:extLst>
          </p:cNvPr>
          <p:cNvSpPr txBox="1">
            <a:spLocks noChangeArrowheads="1"/>
          </p:cNvSpPr>
          <p:nvPr/>
        </p:nvSpPr>
        <p:spPr bwMode="auto">
          <a:xfrm>
            <a:off x="4514205" y="226656"/>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预调查数据初步处理</a:t>
            </a:r>
            <a:endParaRPr lang="zh-CN" altLang="en-US" sz="2000" dirty="0">
              <a:latin typeface="微软雅黑" pitchFamily="34" charset="-122"/>
              <a:ea typeface="微软雅黑" pitchFamily="34" charset="-122"/>
            </a:endParaRPr>
          </a:p>
        </p:txBody>
      </p:sp>
      <p:sp>
        <p:nvSpPr>
          <p:cNvPr id="4" name="文本框 3">
            <a:extLst>
              <a:ext uri="{FF2B5EF4-FFF2-40B4-BE49-F238E27FC236}">
                <a16:creationId xmlns:a16="http://schemas.microsoft.com/office/drawing/2014/main" id="{A9D5FD23-D0A4-4144-9A8E-C0767645B1E9}"/>
              </a:ext>
            </a:extLst>
          </p:cNvPr>
          <p:cNvSpPr txBox="1"/>
          <p:nvPr/>
        </p:nvSpPr>
        <p:spPr>
          <a:xfrm>
            <a:off x="1044176" y="1105438"/>
            <a:ext cx="9433048" cy="5632311"/>
          </a:xfrm>
          <a:prstGeom prst="rect">
            <a:avLst/>
          </a:prstGeom>
          <a:noFill/>
        </p:spPr>
        <p:txBody>
          <a:bodyPr wrap="square" rtlCol="0">
            <a:spAutoFit/>
          </a:bodyPr>
          <a:lstStyle/>
          <a:p>
            <a:r>
              <a:rPr lang="en-US" altLang="zh-CN" dirty="0"/>
              <a:t>2</a:t>
            </a:r>
            <a:r>
              <a:rPr lang="zh-CN" altLang="en-US" dirty="0"/>
              <a:t>）计算车辆行驶时间：</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pic>
        <p:nvPicPr>
          <p:cNvPr id="3" name="图片 2">
            <a:extLst>
              <a:ext uri="{FF2B5EF4-FFF2-40B4-BE49-F238E27FC236}">
                <a16:creationId xmlns:a16="http://schemas.microsoft.com/office/drawing/2014/main" id="{4CC1D882-0FDC-432A-851B-51B01FAE18DC}"/>
              </a:ext>
            </a:extLst>
          </p:cNvPr>
          <p:cNvPicPr>
            <a:picLocks noChangeAspect="1"/>
          </p:cNvPicPr>
          <p:nvPr/>
        </p:nvPicPr>
        <p:blipFill>
          <a:blip r:embed="rId2"/>
          <a:stretch>
            <a:fillRect/>
          </a:stretch>
        </p:blipFill>
        <p:spPr>
          <a:xfrm>
            <a:off x="1096192" y="1618450"/>
            <a:ext cx="10725298" cy="2376264"/>
          </a:xfrm>
          <a:prstGeom prst="rect">
            <a:avLst/>
          </a:prstGeom>
        </p:spPr>
      </p:pic>
      <p:pic>
        <p:nvPicPr>
          <p:cNvPr id="5" name="图片 4">
            <a:extLst>
              <a:ext uri="{FF2B5EF4-FFF2-40B4-BE49-F238E27FC236}">
                <a16:creationId xmlns:a16="http://schemas.microsoft.com/office/drawing/2014/main" id="{61D93761-89A8-4E91-9D9B-DA5AF9A7F1BE}"/>
              </a:ext>
            </a:extLst>
          </p:cNvPr>
          <p:cNvPicPr>
            <a:picLocks noChangeAspect="1"/>
          </p:cNvPicPr>
          <p:nvPr/>
        </p:nvPicPr>
        <p:blipFill>
          <a:blip r:embed="rId3"/>
          <a:stretch>
            <a:fillRect/>
          </a:stretch>
        </p:blipFill>
        <p:spPr>
          <a:xfrm>
            <a:off x="1096192" y="4094048"/>
            <a:ext cx="10709130" cy="2376263"/>
          </a:xfrm>
          <a:prstGeom prst="rect">
            <a:avLst/>
          </a:prstGeom>
        </p:spPr>
      </p:pic>
    </p:spTree>
    <p:extLst>
      <p:ext uri="{BB962C8B-B14F-4D97-AF65-F5344CB8AC3E}">
        <p14:creationId xmlns:p14="http://schemas.microsoft.com/office/powerpoint/2010/main" val="49720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
                                        </p:tgtEl>
                                        <p:attrNameLst>
                                          <p:attrName>ppt_y</p:attrName>
                                        </p:attrNameLst>
                                      </p:cBhvr>
                                      <p:tavLst>
                                        <p:tav tm="0">
                                          <p:val>
                                            <p:strVal val="#ppt_y"/>
                                          </p:val>
                                        </p:tav>
                                        <p:tav tm="100000">
                                          <p:val>
                                            <p:strVal val="#ppt_y"/>
                                          </p:val>
                                        </p:tav>
                                      </p:tavLst>
                                    </p:anim>
                                    <p:anim calcmode="lin" valueType="num">
                                      <p:cBhvr>
                                        <p:cTn id="9" dur="3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a:extLst>
              <a:ext uri="{FF2B5EF4-FFF2-40B4-BE49-F238E27FC236}">
                <a16:creationId xmlns:a16="http://schemas.microsoft.com/office/drawing/2014/main" id="{7884025E-59D8-4CCD-9470-D62944694D94}"/>
              </a:ext>
            </a:extLst>
          </p:cNvPr>
          <p:cNvSpPr txBox="1">
            <a:spLocks noChangeArrowheads="1"/>
          </p:cNvSpPr>
          <p:nvPr/>
        </p:nvSpPr>
        <p:spPr bwMode="auto">
          <a:xfrm>
            <a:off x="4514205" y="226656"/>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预调查数据初步处理</a:t>
            </a:r>
            <a:endParaRPr lang="zh-CN" altLang="en-US" sz="2000" dirty="0">
              <a:latin typeface="微软雅黑" pitchFamily="34" charset="-122"/>
              <a:ea typeface="微软雅黑" pitchFamily="34" charset="-122"/>
            </a:endParaRPr>
          </a:p>
        </p:txBody>
      </p:sp>
      <p:sp>
        <p:nvSpPr>
          <p:cNvPr id="4" name="文本框 3">
            <a:extLst>
              <a:ext uri="{FF2B5EF4-FFF2-40B4-BE49-F238E27FC236}">
                <a16:creationId xmlns:a16="http://schemas.microsoft.com/office/drawing/2014/main" id="{A9D5FD23-D0A4-4144-9A8E-C0767645B1E9}"/>
              </a:ext>
            </a:extLst>
          </p:cNvPr>
          <p:cNvSpPr txBox="1"/>
          <p:nvPr/>
        </p:nvSpPr>
        <p:spPr>
          <a:xfrm>
            <a:off x="1044176" y="1105438"/>
            <a:ext cx="9433048" cy="2862322"/>
          </a:xfrm>
          <a:prstGeom prst="rect">
            <a:avLst/>
          </a:prstGeom>
          <a:noFill/>
        </p:spPr>
        <p:txBody>
          <a:bodyPr wrap="square" rtlCol="0">
            <a:spAutoFit/>
          </a:bodyPr>
          <a:lstStyle/>
          <a:p>
            <a:r>
              <a:rPr lang="zh-CN" altLang="en-US" dirty="0"/>
              <a:t>运行结果：</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pic>
        <p:nvPicPr>
          <p:cNvPr id="3" name="图片 2">
            <a:extLst>
              <a:ext uri="{FF2B5EF4-FFF2-40B4-BE49-F238E27FC236}">
                <a16:creationId xmlns:a16="http://schemas.microsoft.com/office/drawing/2014/main" id="{E2FF14B6-5206-4B2F-BEA7-0E05C514347E}"/>
              </a:ext>
            </a:extLst>
          </p:cNvPr>
          <p:cNvPicPr>
            <a:picLocks noChangeAspect="1"/>
          </p:cNvPicPr>
          <p:nvPr/>
        </p:nvPicPr>
        <p:blipFill>
          <a:blip r:embed="rId2"/>
          <a:stretch>
            <a:fillRect/>
          </a:stretch>
        </p:blipFill>
        <p:spPr>
          <a:xfrm>
            <a:off x="1129829" y="1484785"/>
            <a:ext cx="7244441" cy="4896544"/>
          </a:xfrm>
          <a:prstGeom prst="rect">
            <a:avLst/>
          </a:prstGeom>
        </p:spPr>
      </p:pic>
    </p:spTree>
    <p:extLst>
      <p:ext uri="{BB962C8B-B14F-4D97-AF65-F5344CB8AC3E}">
        <p14:creationId xmlns:p14="http://schemas.microsoft.com/office/powerpoint/2010/main" val="48132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
                                        </p:tgtEl>
                                        <p:attrNameLst>
                                          <p:attrName>ppt_y</p:attrName>
                                        </p:attrNameLst>
                                      </p:cBhvr>
                                      <p:tavLst>
                                        <p:tav tm="0">
                                          <p:val>
                                            <p:strVal val="#ppt_y"/>
                                          </p:val>
                                        </p:tav>
                                        <p:tav tm="100000">
                                          <p:val>
                                            <p:strVal val="#ppt_y"/>
                                          </p:val>
                                        </p:tav>
                                      </p:tavLst>
                                    </p:anim>
                                    <p:anim calcmode="lin" valueType="num">
                                      <p:cBhvr>
                                        <p:cTn id="9" dur="3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a:extLst>
              <a:ext uri="{FF2B5EF4-FFF2-40B4-BE49-F238E27FC236}">
                <a16:creationId xmlns:a16="http://schemas.microsoft.com/office/drawing/2014/main" id="{7884025E-59D8-4CCD-9470-D62944694D94}"/>
              </a:ext>
            </a:extLst>
          </p:cNvPr>
          <p:cNvSpPr txBox="1">
            <a:spLocks noChangeArrowheads="1"/>
          </p:cNvSpPr>
          <p:nvPr/>
        </p:nvSpPr>
        <p:spPr bwMode="auto">
          <a:xfrm>
            <a:off x="4514205" y="226656"/>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预调查数据初步处理</a:t>
            </a:r>
            <a:endParaRPr lang="zh-CN" altLang="en-US" sz="2000" dirty="0">
              <a:latin typeface="微软雅黑" pitchFamily="34" charset="-122"/>
              <a:ea typeface="微软雅黑" pitchFamily="34" charset="-122"/>
            </a:endParaRPr>
          </a:p>
        </p:txBody>
      </p:sp>
      <p:sp>
        <p:nvSpPr>
          <p:cNvPr id="4" name="文本框 3">
            <a:extLst>
              <a:ext uri="{FF2B5EF4-FFF2-40B4-BE49-F238E27FC236}">
                <a16:creationId xmlns:a16="http://schemas.microsoft.com/office/drawing/2014/main" id="{A9D5FD23-D0A4-4144-9A8E-C0767645B1E9}"/>
              </a:ext>
            </a:extLst>
          </p:cNvPr>
          <p:cNvSpPr txBox="1"/>
          <p:nvPr/>
        </p:nvSpPr>
        <p:spPr>
          <a:xfrm>
            <a:off x="1044176" y="1105438"/>
            <a:ext cx="9433048" cy="3970318"/>
          </a:xfrm>
          <a:prstGeom prst="rect">
            <a:avLst/>
          </a:prstGeom>
          <a:noFill/>
        </p:spPr>
        <p:txBody>
          <a:bodyPr wrap="square" rtlCol="0">
            <a:spAutoFit/>
          </a:bodyPr>
          <a:lstStyle/>
          <a:p>
            <a:r>
              <a:rPr lang="en-US" altLang="zh-CN" dirty="0"/>
              <a:t>3</a:t>
            </a:r>
            <a:r>
              <a:rPr lang="zh-CN" altLang="en-US" dirty="0"/>
              <a:t>）计算行程车速：</a:t>
            </a:r>
            <a:endParaRPr lang="en-US" altLang="zh-CN" dirty="0"/>
          </a:p>
          <a:p>
            <a:endParaRPr lang="en-US" altLang="zh-CN" dirty="0"/>
          </a:p>
          <a:p>
            <a:r>
              <a:rPr lang="zh-CN" altLang="en-US" dirty="0"/>
              <a:t>行驶距离</a:t>
            </a:r>
            <a:r>
              <a:rPr lang="en-US" altLang="zh-CN" dirty="0"/>
              <a:t>s</a:t>
            </a:r>
            <a:r>
              <a:rPr lang="zh-CN" altLang="en-US" dirty="0"/>
              <a:t>由百度地图测得；</a:t>
            </a:r>
            <a:endParaRPr lang="en-US" altLang="zh-CN" dirty="0"/>
          </a:p>
          <a:p>
            <a:r>
              <a:rPr lang="zh-CN" altLang="en-US" dirty="0"/>
              <a:t>行程车速：</a:t>
            </a:r>
            <a:r>
              <a:rPr lang="en-US" altLang="zh-CN" dirty="0"/>
              <a:t>v=s/t</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pic>
        <p:nvPicPr>
          <p:cNvPr id="6" name="图片 5">
            <a:extLst>
              <a:ext uri="{FF2B5EF4-FFF2-40B4-BE49-F238E27FC236}">
                <a16:creationId xmlns:a16="http://schemas.microsoft.com/office/drawing/2014/main" id="{723C8DEA-6B76-4C1C-BA36-671A59A34599}"/>
              </a:ext>
            </a:extLst>
          </p:cNvPr>
          <p:cNvPicPr>
            <a:picLocks noChangeAspect="1"/>
          </p:cNvPicPr>
          <p:nvPr/>
        </p:nvPicPr>
        <p:blipFill>
          <a:blip r:embed="rId2"/>
          <a:stretch>
            <a:fillRect/>
          </a:stretch>
        </p:blipFill>
        <p:spPr>
          <a:xfrm>
            <a:off x="1154578" y="2276872"/>
            <a:ext cx="5015811" cy="2018558"/>
          </a:xfrm>
          <a:prstGeom prst="rect">
            <a:avLst/>
          </a:prstGeom>
        </p:spPr>
      </p:pic>
      <p:pic>
        <p:nvPicPr>
          <p:cNvPr id="7" name="图片 6">
            <a:extLst>
              <a:ext uri="{FF2B5EF4-FFF2-40B4-BE49-F238E27FC236}">
                <a16:creationId xmlns:a16="http://schemas.microsoft.com/office/drawing/2014/main" id="{8600E40C-3C25-49D3-81AB-6C05691B1629}"/>
              </a:ext>
            </a:extLst>
          </p:cNvPr>
          <p:cNvPicPr>
            <a:picLocks noChangeAspect="1"/>
          </p:cNvPicPr>
          <p:nvPr/>
        </p:nvPicPr>
        <p:blipFill>
          <a:blip r:embed="rId3"/>
          <a:stretch>
            <a:fillRect/>
          </a:stretch>
        </p:blipFill>
        <p:spPr>
          <a:xfrm>
            <a:off x="1154578" y="4365104"/>
            <a:ext cx="5188940" cy="1683242"/>
          </a:xfrm>
          <a:prstGeom prst="rect">
            <a:avLst/>
          </a:prstGeom>
        </p:spPr>
      </p:pic>
    </p:spTree>
    <p:extLst>
      <p:ext uri="{BB962C8B-B14F-4D97-AF65-F5344CB8AC3E}">
        <p14:creationId xmlns:p14="http://schemas.microsoft.com/office/powerpoint/2010/main" val="12789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
                                        </p:tgtEl>
                                        <p:attrNameLst>
                                          <p:attrName>ppt_y</p:attrName>
                                        </p:attrNameLst>
                                      </p:cBhvr>
                                      <p:tavLst>
                                        <p:tav tm="0">
                                          <p:val>
                                            <p:strVal val="#ppt_y"/>
                                          </p:val>
                                        </p:tav>
                                        <p:tav tm="100000">
                                          <p:val>
                                            <p:strVal val="#ppt_y"/>
                                          </p:val>
                                        </p:tav>
                                      </p:tavLst>
                                    </p:anim>
                                    <p:anim calcmode="lin" valueType="num">
                                      <p:cBhvr>
                                        <p:cTn id="9" dur="3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a:extLst>
              <a:ext uri="{FF2B5EF4-FFF2-40B4-BE49-F238E27FC236}">
                <a16:creationId xmlns:a16="http://schemas.microsoft.com/office/drawing/2014/main" id="{7884025E-59D8-4CCD-9470-D62944694D94}"/>
              </a:ext>
            </a:extLst>
          </p:cNvPr>
          <p:cNvSpPr txBox="1">
            <a:spLocks noChangeArrowheads="1"/>
          </p:cNvSpPr>
          <p:nvPr/>
        </p:nvSpPr>
        <p:spPr bwMode="auto">
          <a:xfrm>
            <a:off x="4514205" y="226656"/>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预调查数据初步处理</a:t>
            </a:r>
            <a:endParaRPr lang="zh-CN" altLang="en-US" sz="2000" dirty="0">
              <a:latin typeface="微软雅黑" pitchFamily="34" charset="-122"/>
              <a:ea typeface="微软雅黑" pitchFamily="34" charset="-122"/>
            </a:endParaRPr>
          </a:p>
        </p:txBody>
      </p:sp>
      <p:sp>
        <p:nvSpPr>
          <p:cNvPr id="4" name="文本框 3">
            <a:extLst>
              <a:ext uri="{FF2B5EF4-FFF2-40B4-BE49-F238E27FC236}">
                <a16:creationId xmlns:a16="http://schemas.microsoft.com/office/drawing/2014/main" id="{A9D5FD23-D0A4-4144-9A8E-C0767645B1E9}"/>
              </a:ext>
            </a:extLst>
          </p:cNvPr>
          <p:cNvSpPr txBox="1"/>
          <p:nvPr/>
        </p:nvSpPr>
        <p:spPr>
          <a:xfrm>
            <a:off x="1044176" y="1105438"/>
            <a:ext cx="9433048" cy="3416320"/>
          </a:xfrm>
          <a:prstGeom prst="rect">
            <a:avLst/>
          </a:prstGeom>
          <a:noFill/>
        </p:spPr>
        <p:txBody>
          <a:bodyPr wrap="square" rtlCol="0">
            <a:spAutoFit/>
          </a:bodyPr>
          <a:lstStyle/>
          <a:p>
            <a:r>
              <a:rPr lang="en-US" altLang="zh-CN" dirty="0"/>
              <a:t>2</a:t>
            </a:r>
            <a:r>
              <a:rPr lang="zh-CN" altLang="en-US" dirty="0"/>
              <a:t>、确定最小样本量：</a:t>
            </a:r>
            <a:endParaRPr lang="en-US" altLang="zh-CN" dirty="0"/>
          </a:p>
          <a:p>
            <a:endParaRPr lang="en-US" altLang="zh-CN" dirty="0"/>
          </a:p>
          <a:p>
            <a:r>
              <a:rPr lang="en-US" altLang="zh-CN" dirty="0"/>
              <a:t>1</a:t>
            </a:r>
            <a:r>
              <a:rPr lang="zh-CN" altLang="en-US" dirty="0"/>
              <a:t>）确定行车车速平均变动范围：</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pic>
        <p:nvPicPr>
          <p:cNvPr id="5" name="图片 4">
            <a:extLst>
              <a:ext uri="{FF2B5EF4-FFF2-40B4-BE49-F238E27FC236}">
                <a16:creationId xmlns:a16="http://schemas.microsoft.com/office/drawing/2014/main" id="{70DC66CA-6409-435A-AC03-7CBE3D3E84A0}"/>
              </a:ext>
            </a:extLst>
          </p:cNvPr>
          <p:cNvPicPr>
            <a:picLocks noChangeAspect="1"/>
          </p:cNvPicPr>
          <p:nvPr/>
        </p:nvPicPr>
        <p:blipFill>
          <a:blip r:embed="rId2"/>
          <a:stretch>
            <a:fillRect/>
          </a:stretch>
        </p:blipFill>
        <p:spPr>
          <a:xfrm>
            <a:off x="1273845" y="2136866"/>
            <a:ext cx="7378711" cy="2384892"/>
          </a:xfrm>
          <a:prstGeom prst="rect">
            <a:avLst/>
          </a:prstGeom>
        </p:spPr>
      </p:pic>
      <p:pic>
        <p:nvPicPr>
          <p:cNvPr id="8" name="图片 7">
            <a:extLst>
              <a:ext uri="{FF2B5EF4-FFF2-40B4-BE49-F238E27FC236}">
                <a16:creationId xmlns:a16="http://schemas.microsoft.com/office/drawing/2014/main" id="{1D6F3373-C994-4185-AD16-A5C84691F582}"/>
              </a:ext>
            </a:extLst>
          </p:cNvPr>
          <p:cNvPicPr>
            <a:picLocks noChangeAspect="1"/>
          </p:cNvPicPr>
          <p:nvPr/>
        </p:nvPicPr>
        <p:blipFill>
          <a:blip r:embed="rId3"/>
          <a:stretch>
            <a:fillRect/>
          </a:stretch>
        </p:blipFill>
        <p:spPr>
          <a:xfrm>
            <a:off x="1273844" y="4530492"/>
            <a:ext cx="2518537" cy="2282884"/>
          </a:xfrm>
          <a:prstGeom prst="rect">
            <a:avLst/>
          </a:prstGeom>
        </p:spPr>
      </p:pic>
    </p:spTree>
    <p:extLst>
      <p:ext uri="{BB962C8B-B14F-4D97-AF65-F5344CB8AC3E}">
        <p14:creationId xmlns:p14="http://schemas.microsoft.com/office/powerpoint/2010/main" val="366310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
                                        </p:tgtEl>
                                        <p:attrNameLst>
                                          <p:attrName>ppt_y</p:attrName>
                                        </p:attrNameLst>
                                      </p:cBhvr>
                                      <p:tavLst>
                                        <p:tav tm="0">
                                          <p:val>
                                            <p:strVal val="#ppt_y"/>
                                          </p:val>
                                        </p:tav>
                                        <p:tav tm="100000">
                                          <p:val>
                                            <p:strVal val="#ppt_y"/>
                                          </p:val>
                                        </p:tav>
                                      </p:tavLst>
                                    </p:anim>
                                    <p:anim calcmode="lin" valueType="num">
                                      <p:cBhvr>
                                        <p:cTn id="9" dur="3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a:extLst>
              <a:ext uri="{FF2B5EF4-FFF2-40B4-BE49-F238E27FC236}">
                <a16:creationId xmlns:a16="http://schemas.microsoft.com/office/drawing/2014/main" id="{7884025E-59D8-4CCD-9470-D62944694D94}"/>
              </a:ext>
            </a:extLst>
          </p:cNvPr>
          <p:cNvSpPr txBox="1">
            <a:spLocks noChangeArrowheads="1"/>
          </p:cNvSpPr>
          <p:nvPr/>
        </p:nvSpPr>
        <p:spPr bwMode="auto">
          <a:xfrm>
            <a:off x="4514205" y="226656"/>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预调查数据初步处理</a:t>
            </a:r>
            <a:endParaRPr lang="zh-CN" altLang="en-US" sz="2000" dirty="0">
              <a:latin typeface="微软雅黑" pitchFamily="34" charset="-122"/>
              <a:ea typeface="微软雅黑" pitchFamily="34" charset="-122"/>
            </a:endParaRPr>
          </a:p>
        </p:txBody>
      </p:sp>
      <p:sp>
        <p:nvSpPr>
          <p:cNvPr id="4" name="文本框 3">
            <a:extLst>
              <a:ext uri="{FF2B5EF4-FFF2-40B4-BE49-F238E27FC236}">
                <a16:creationId xmlns:a16="http://schemas.microsoft.com/office/drawing/2014/main" id="{A9D5FD23-D0A4-4144-9A8E-C0767645B1E9}"/>
              </a:ext>
            </a:extLst>
          </p:cNvPr>
          <p:cNvSpPr txBox="1"/>
          <p:nvPr/>
        </p:nvSpPr>
        <p:spPr>
          <a:xfrm>
            <a:off x="1044176" y="1105438"/>
            <a:ext cx="9433048" cy="3693319"/>
          </a:xfrm>
          <a:prstGeom prst="rect">
            <a:avLst/>
          </a:prstGeom>
          <a:noFill/>
        </p:spPr>
        <p:txBody>
          <a:bodyPr wrap="square" rtlCol="0">
            <a:spAutoFit/>
          </a:bodyPr>
          <a:lstStyle/>
          <a:p>
            <a:r>
              <a:rPr lang="en-US" altLang="zh-CN" dirty="0"/>
              <a:t>2</a:t>
            </a:r>
            <a:r>
              <a:rPr lang="zh-CN" altLang="en-US" dirty="0"/>
              <a:t>、确定最小样本量：</a:t>
            </a:r>
            <a:endParaRPr lang="en-US" altLang="zh-CN" dirty="0"/>
          </a:p>
          <a:p>
            <a:endParaRPr lang="en-US" altLang="zh-CN" dirty="0"/>
          </a:p>
          <a:p>
            <a:r>
              <a:rPr lang="en-US" altLang="zh-CN" dirty="0"/>
              <a:t>2</a:t>
            </a:r>
            <a:r>
              <a:rPr lang="zh-CN" altLang="en-US" dirty="0"/>
              <a:t>）查表确定样本量：</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pic>
        <p:nvPicPr>
          <p:cNvPr id="3" name="图片 2">
            <a:extLst>
              <a:ext uri="{FF2B5EF4-FFF2-40B4-BE49-F238E27FC236}">
                <a16:creationId xmlns:a16="http://schemas.microsoft.com/office/drawing/2014/main" id="{AF66DCEB-6221-4F88-A2B3-B27D4D531A83}"/>
              </a:ext>
            </a:extLst>
          </p:cNvPr>
          <p:cNvPicPr>
            <a:picLocks noChangeAspect="1"/>
          </p:cNvPicPr>
          <p:nvPr/>
        </p:nvPicPr>
        <p:blipFill>
          <a:blip r:embed="rId2"/>
          <a:stretch>
            <a:fillRect/>
          </a:stretch>
        </p:blipFill>
        <p:spPr>
          <a:xfrm>
            <a:off x="1489868" y="2132856"/>
            <a:ext cx="7790395" cy="2880320"/>
          </a:xfrm>
          <a:prstGeom prst="rect">
            <a:avLst/>
          </a:prstGeom>
        </p:spPr>
      </p:pic>
    </p:spTree>
    <p:extLst>
      <p:ext uri="{BB962C8B-B14F-4D97-AF65-F5344CB8AC3E}">
        <p14:creationId xmlns:p14="http://schemas.microsoft.com/office/powerpoint/2010/main" val="119768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
                                        </p:tgtEl>
                                        <p:attrNameLst>
                                          <p:attrName>ppt_y</p:attrName>
                                        </p:attrNameLst>
                                      </p:cBhvr>
                                      <p:tavLst>
                                        <p:tav tm="0">
                                          <p:val>
                                            <p:strVal val="#ppt_y"/>
                                          </p:val>
                                        </p:tav>
                                        <p:tav tm="100000">
                                          <p:val>
                                            <p:strVal val="#ppt_y"/>
                                          </p:val>
                                        </p:tav>
                                      </p:tavLst>
                                    </p:anim>
                                    <p:anim calcmode="lin" valueType="num">
                                      <p:cBhvr>
                                        <p:cTn id="9" dur="3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7d14a6fc53f63b5bc4a23154fa59028">
            <a:extLst>
              <a:ext uri="{FF2B5EF4-FFF2-40B4-BE49-F238E27FC236}">
                <a16:creationId xmlns:a16="http://schemas.microsoft.com/office/drawing/2014/main" id="{14AC230B-F65E-43F3-BBF0-70F92DF2E6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178" y="1484784"/>
            <a:ext cx="6389464" cy="4191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7">
            <a:extLst>
              <a:ext uri="{FF2B5EF4-FFF2-40B4-BE49-F238E27FC236}">
                <a16:creationId xmlns:a16="http://schemas.microsoft.com/office/drawing/2014/main" id="{2971C3F9-64F6-4EC8-8048-262831AD80F6}"/>
              </a:ext>
            </a:extLst>
          </p:cNvPr>
          <p:cNvSpPr txBox="1">
            <a:spLocks noChangeArrowheads="1"/>
          </p:cNvSpPr>
          <p:nvPr/>
        </p:nvSpPr>
        <p:spPr bwMode="auto">
          <a:xfrm>
            <a:off x="4442197" y="260648"/>
            <a:ext cx="40318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rPr>
              <a:t>不同类型车辆行程车速存在的差异</a:t>
            </a:r>
          </a:p>
        </p:txBody>
      </p:sp>
      <p:sp>
        <p:nvSpPr>
          <p:cNvPr id="4" name="TextBox 17">
            <a:extLst>
              <a:ext uri="{FF2B5EF4-FFF2-40B4-BE49-F238E27FC236}">
                <a16:creationId xmlns:a16="http://schemas.microsoft.com/office/drawing/2014/main" id="{E55DA152-6518-4603-B4A9-89E250381788}"/>
              </a:ext>
            </a:extLst>
          </p:cNvPr>
          <p:cNvSpPr txBox="1">
            <a:spLocks noChangeArrowheads="1"/>
          </p:cNvSpPr>
          <p:nvPr/>
        </p:nvSpPr>
        <p:spPr bwMode="auto">
          <a:xfrm>
            <a:off x="1489869" y="756976"/>
            <a:ext cx="18790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rPr>
              <a:t>以路线</a:t>
            </a:r>
            <a:r>
              <a:rPr lang="en-US" altLang="zh-CN" sz="2000" dirty="0">
                <a:latin typeface="微软雅黑" pitchFamily="34" charset="-122"/>
                <a:ea typeface="微软雅黑" pitchFamily="34" charset="-122"/>
              </a:rPr>
              <a:t>2-5</a:t>
            </a:r>
            <a:r>
              <a:rPr lang="zh-CN" altLang="en-US" sz="2000" dirty="0">
                <a:latin typeface="微软雅黑" pitchFamily="34" charset="-122"/>
                <a:ea typeface="微软雅黑" pitchFamily="34" charset="-122"/>
              </a:rPr>
              <a:t>为例</a:t>
            </a:r>
          </a:p>
        </p:txBody>
      </p:sp>
      <p:pic>
        <p:nvPicPr>
          <p:cNvPr id="8" name="图片 7">
            <a:extLst>
              <a:ext uri="{FF2B5EF4-FFF2-40B4-BE49-F238E27FC236}">
                <a16:creationId xmlns:a16="http://schemas.microsoft.com/office/drawing/2014/main" id="{947C8ADE-B85F-4FE0-B470-B3C1D559E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0650" y="1333040"/>
            <a:ext cx="3825572" cy="3878916"/>
          </a:xfrm>
          <a:prstGeom prst="rect">
            <a:avLst/>
          </a:prstGeom>
        </p:spPr>
      </p:pic>
      <p:pic>
        <p:nvPicPr>
          <p:cNvPr id="10" name="图片 9">
            <a:extLst>
              <a:ext uri="{FF2B5EF4-FFF2-40B4-BE49-F238E27FC236}">
                <a16:creationId xmlns:a16="http://schemas.microsoft.com/office/drawing/2014/main" id="{61D59E23-9CB2-40BF-9BE8-0F6B0E310F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0968" y="2007979"/>
            <a:ext cx="3825571" cy="2529038"/>
          </a:xfrm>
          <a:prstGeom prst="rect">
            <a:avLst/>
          </a:prstGeom>
        </p:spPr>
      </p:pic>
    </p:spTree>
    <p:extLst>
      <p:ext uri="{BB962C8B-B14F-4D97-AF65-F5344CB8AC3E}">
        <p14:creationId xmlns:p14="http://schemas.microsoft.com/office/powerpoint/2010/main" val="274813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
                                        </p:tgtEl>
                                        <p:attrNameLst>
                                          <p:attrName>ppt_y</p:attrName>
                                        </p:attrNameLst>
                                      </p:cBhvr>
                                      <p:tavLst>
                                        <p:tav tm="0">
                                          <p:val>
                                            <p:strVal val="#ppt_y"/>
                                          </p:val>
                                        </p:tav>
                                        <p:tav tm="100000">
                                          <p:val>
                                            <p:strVal val="#ppt_y"/>
                                          </p:val>
                                        </p:tav>
                                      </p:tavLst>
                                    </p:anim>
                                    <p:anim calcmode="lin" valueType="num">
                                      <p:cBhvr>
                                        <p:cTn id="9" dur="3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
                                        </p:tgtEl>
                                      </p:cBhvr>
                                    </p:animEffect>
                                  </p:childTnLst>
                                </p:cTn>
                              </p:par>
                            </p:childTnLst>
                          </p:cTn>
                        </p:par>
                        <p:par>
                          <p:cTn id="12" fill="hold">
                            <p:stCondLst>
                              <p:cond delay="72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4"/>
                                        </p:tgtEl>
                                        <p:attrNameLst>
                                          <p:attrName>ppt_y</p:attrName>
                                        </p:attrNameLst>
                                      </p:cBhvr>
                                      <p:tavLst>
                                        <p:tav tm="0">
                                          <p:val>
                                            <p:strVal val="#ppt_y"/>
                                          </p:val>
                                        </p:tav>
                                        <p:tav tm="100000">
                                          <p:val>
                                            <p:strVal val="#ppt_y"/>
                                          </p:val>
                                        </p:tav>
                                      </p:tavLst>
                                    </p:anim>
                                    <p:anim calcmode="lin" valueType="num">
                                      <p:cBhvr>
                                        <p:cTn id="17"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4"/>
                                        </p:tgtEl>
                                      </p:cBhvr>
                                    </p:animEffect>
                                  </p:childTnLst>
                                </p:cTn>
                              </p:par>
                            </p:childTnLst>
                          </p:cTn>
                        </p:par>
                        <p:par>
                          <p:cTn id="20" fill="hold">
                            <p:stCondLst>
                              <p:cond delay="123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1730"/>
                            </p:stCondLst>
                            <p:childTnLst>
                              <p:par>
                                <p:cTn id="26" presetID="14" presetClass="entr" presetSubtype="1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ircle(in)">
                                      <p:cBhvr>
                                        <p:cTn id="3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TextBox 11"/>
          <p:cNvSpPr>
            <a:spLocks noChangeArrowheads="1"/>
          </p:cNvSpPr>
          <p:nvPr/>
        </p:nvSpPr>
        <p:spPr bwMode="auto">
          <a:xfrm flipH="1">
            <a:off x="1168268" y="317500"/>
            <a:ext cx="16177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a:solidFill>
                  <a:srgbClr val="000000"/>
                </a:solidFill>
                <a:latin typeface="微软雅黑" pitchFamily="34" charset="-122"/>
                <a:ea typeface="微软雅黑" pitchFamily="34" charset="-122"/>
                <a:sym typeface="微软雅黑" pitchFamily="34" charset="-122"/>
              </a:rPr>
              <a:t>注意事项</a:t>
            </a:r>
            <a:endParaRPr lang="en-US" sz="2400" b="1" dirty="0">
              <a:solidFill>
                <a:srgbClr val="000000"/>
              </a:solidFill>
              <a:latin typeface="微软雅黑" pitchFamily="34" charset="-122"/>
              <a:ea typeface="微软雅黑" pitchFamily="34" charset="-122"/>
              <a:sym typeface="微软雅黑" pitchFamily="34" charset="-122"/>
            </a:endParaRPr>
          </a:p>
        </p:txBody>
      </p:sp>
      <p:sp>
        <p:nvSpPr>
          <p:cNvPr id="28705" name="五边形 3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706" name="燕尾形 3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TextBox 11">
            <a:extLst>
              <a:ext uri="{FF2B5EF4-FFF2-40B4-BE49-F238E27FC236}">
                <a16:creationId xmlns:a16="http://schemas.microsoft.com/office/drawing/2014/main" id="{97D26F48-799B-4AC9-82E9-C6685E0AA293}"/>
              </a:ext>
            </a:extLst>
          </p:cNvPr>
          <p:cNvSpPr>
            <a:spLocks noChangeArrowheads="1"/>
          </p:cNvSpPr>
          <p:nvPr/>
        </p:nvSpPr>
        <p:spPr bwMode="auto">
          <a:xfrm flipH="1">
            <a:off x="1066414" y="2996884"/>
            <a:ext cx="8208912"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dirty="0"/>
              <a:t>3</a:t>
            </a:r>
            <a:r>
              <a:rPr lang="zh-CN" altLang="en-US" sz="2400" dirty="0"/>
              <a:t>、</a:t>
            </a:r>
            <a:r>
              <a:rPr lang="zh-CN" altLang="zh-CN" sz="2400" dirty="0"/>
              <a:t>拍摄过程中注意</a:t>
            </a:r>
            <a:r>
              <a:rPr lang="zh-CN" altLang="en-US" sz="2400" dirty="0"/>
              <a:t>随机应变、灵活调整机位、快速到位；</a:t>
            </a:r>
            <a:endParaRPr lang="en-US" sz="2400" dirty="0">
              <a:solidFill>
                <a:srgbClr val="262626"/>
              </a:solidFill>
              <a:latin typeface="微软雅黑" pitchFamily="34" charset="-122"/>
              <a:ea typeface="微软雅黑" pitchFamily="34" charset="-122"/>
              <a:sym typeface="微软雅黑" pitchFamily="34" charset="-122"/>
            </a:endParaRPr>
          </a:p>
        </p:txBody>
      </p:sp>
      <p:sp>
        <p:nvSpPr>
          <p:cNvPr id="2" name="矩形 1">
            <a:extLst>
              <a:ext uri="{FF2B5EF4-FFF2-40B4-BE49-F238E27FC236}">
                <a16:creationId xmlns:a16="http://schemas.microsoft.com/office/drawing/2014/main" id="{40AE5709-802C-48C6-92DC-35A087146CFA}"/>
              </a:ext>
            </a:extLst>
          </p:cNvPr>
          <p:cNvSpPr/>
          <p:nvPr/>
        </p:nvSpPr>
        <p:spPr>
          <a:xfrm>
            <a:off x="1057821" y="969444"/>
            <a:ext cx="8271816" cy="1200329"/>
          </a:xfrm>
          <a:prstGeom prst="rect">
            <a:avLst/>
          </a:prstGeom>
        </p:spPr>
        <p:txBody>
          <a:bodyPr wrap="square">
            <a:spAutoFit/>
          </a:bodyPr>
          <a:lstStyle/>
          <a:p>
            <a:r>
              <a:rPr lang="zh-CN" altLang="en-US" sz="2400" i="1" kern="100" dirty="0">
                <a:cs typeface="宋体" panose="02010600030101010101" pitchFamily="2" charset="-122"/>
              </a:rPr>
              <a:t>实地调查方面</a:t>
            </a:r>
            <a:r>
              <a:rPr lang="zh-CN" altLang="en-US" sz="2400" kern="100" dirty="0">
                <a:cs typeface="宋体" panose="02010600030101010101" pitchFamily="2" charset="-122"/>
              </a:rPr>
              <a:t>：</a:t>
            </a:r>
            <a:endParaRPr lang="en-US" altLang="zh-CN" sz="2400" kern="100" dirty="0">
              <a:cs typeface="宋体" panose="02010600030101010101" pitchFamily="2" charset="-122"/>
            </a:endParaRPr>
          </a:p>
          <a:p>
            <a:r>
              <a:rPr lang="en-US" altLang="zh-CN" sz="2400" kern="100" dirty="0">
                <a:cs typeface="宋体" panose="02010600030101010101" pitchFamily="2" charset="-122"/>
              </a:rPr>
              <a:t>1</a:t>
            </a:r>
            <a:r>
              <a:rPr lang="zh-CN" altLang="en-US" sz="2400" kern="100" dirty="0">
                <a:cs typeface="宋体" panose="02010600030101010101" pitchFamily="2" charset="-122"/>
              </a:rPr>
              <a:t>、</a:t>
            </a:r>
            <a:r>
              <a:rPr lang="zh-CN" altLang="zh-CN" sz="2400" kern="100" dirty="0">
                <a:cs typeface="宋体" panose="02010600030101010101" pitchFamily="2" charset="-122"/>
              </a:rPr>
              <a:t>调查前将手机统一调成北京时间，按照约定的时间准时开始</a:t>
            </a:r>
            <a:r>
              <a:rPr lang="zh-CN" altLang="en-US" sz="2400" kern="100" dirty="0">
                <a:cs typeface="宋体" panose="02010600030101010101" pitchFamily="2" charset="-122"/>
              </a:rPr>
              <a:t>，</a:t>
            </a:r>
            <a:r>
              <a:rPr lang="zh-CN" altLang="zh-CN" sz="2400" kern="100" dirty="0">
                <a:cs typeface="宋体" panose="02010600030101010101" pitchFamily="2" charset="-122"/>
              </a:rPr>
              <a:t>四个断面、八个调查点同时开始，同时停止拍摄</a:t>
            </a:r>
            <a:r>
              <a:rPr lang="zh-CN" altLang="en-US" sz="2400" kern="100" dirty="0">
                <a:cs typeface="宋体" panose="02010600030101010101" pitchFamily="2" charset="-122"/>
              </a:rPr>
              <a:t>；</a:t>
            </a:r>
            <a:endParaRPr lang="zh-CN" altLang="en-US" sz="2400" dirty="0"/>
          </a:p>
        </p:txBody>
      </p:sp>
      <p:sp>
        <p:nvSpPr>
          <p:cNvPr id="4" name="矩形 3">
            <a:extLst>
              <a:ext uri="{FF2B5EF4-FFF2-40B4-BE49-F238E27FC236}">
                <a16:creationId xmlns:a16="http://schemas.microsoft.com/office/drawing/2014/main" id="{F8A74EDA-F770-4EC1-A7D0-55EC61494E0E}"/>
              </a:ext>
            </a:extLst>
          </p:cNvPr>
          <p:cNvSpPr/>
          <p:nvPr/>
        </p:nvSpPr>
        <p:spPr>
          <a:xfrm>
            <a:off x="1048240" y="3458550"/>
            <a:ext cx="8709436" cy="461665"/>
          </a:xfrm>
          <a:prstGeom prst="rect">
            <a:avLst/>
          </a:prstGeom>
        </p:spPr>
        <p:txBody>
          <a:bodyPr wrap="none">
            <a:spAutoFit/>
          </a:bodyPr>
          <a:lstStyle/>
          <a:p>
            <a:r>
              <a:rPr lang="en-US" altLang="zh-CN" sz="2400" b="1" kern="100" dirty="0">
                <a:solidFill>
                  <a:srgbClr val="FF0000"/>
                </a:solidFill>
                <a:cs typeface="宋体" panose="02010600030101010101" pitchFamily="2" charset="-122"/>
              </a:rPr>
              <a:t>4</a:t>
            </a:r>
            <a:r>
              <a:rPr lang="zh-CN" altLang="en-US" sz="2400" b="1" kern="100" dirty="0">
                <a:solidFill>
                  <a:srgbClr val="FF0000"/>
                </a:solidFill>
                <a:cs typeface="宋体" panose="02010600030101010101" pitchFamily="2" charset="-122"/>
              </a:rPr>
              <a:t>、</a:t>
            </a:r>
            <a:r>
              <a:rPr lang="zh-CN" altLang="zh-CN" sz="2400" b="1" kern="100" dirty="0">
                <a:solidFill>
                  <a:srgbClr val="FF0000"/>
                </a:solidFill>
                <a:cs typeface="宋体" panose="02010600030101010101" pitchFamily="2" charset="-122"/>
              </a:rPr>
              <a:t>调查过程中禁止走入车辆行驶道路内，以安全为第一准则</a:t>
            </a:r>
            <a:r>
              <a:rPr lang="zh-CN" altLang="en-US" sz="2400" b="1" kern="100" dirty="0">
                <a:solidFill>
                  <a:srgbClr val="FF0000"/>
                </a:solidFill>
                <a:cs typeface="宋体" panose="02010600030101010101" pitchFamily="2" charset="-122"/>
              </a:rPr>
              <a:t>；</a:t>
            </a:r>
            <a:endParaRPr lang="zh-CN" altLang="en-US" sz="2400" b="1" dirty="0">
              <a:solidFill>
                <a:srgbClr val="FF0000"/>
              </a:solidFill>
            </a:endParaRPr>
          </a:p>
        </p:txBody>
      </p:sp>
      <p:sp>
        <p:nvSpPr>
          <p:cNvPr id="6" name="矩形 5">
            <a:extLst>
              <a:ext uri="{FF2B5EF4-FFF2-40B4-BE49-F238E27FC236}">
                <a16:creationId xmlns:a16="http://schemas.microsoft.com/office/drawing/2014/main" id="{3ECF0A9C-11C1-40CB-B891-ADD71544253D}"/>
              </a:ext>
            </a:extLst>
          </p:cNvPr>
          <p:cNvSpPr/>
          <p:nvPr/>
        </p:nvSpPr>
        <p:spPr>
          <a:xfrm>
            <a:off x="1040518" y="2169773"/>
            <a:ext cx="8640960" cy="830997"/>
          </a:xfrm>
          <a:prstGeom prst="rect">
            <a:avLst/>
          </a:prstGeom>
        </p:spPr>
        <p:txBody>
          <a:bodyPr wrap="square">
            <a:spAutoFit/>
          </a:bodyPr>
          <a:lstStyle/>
          <a:p>
            <a:r>
              <a:rPr lang="en-US" altLang="zh-CN" sz="2400" kern="100" dirty="0">
                <a:cs typeface="宋体" panose="02010600030101010101" pitchFamily="2" charset="-122"/>
              </a:rPr>
              <a:t>2</a:t>
            </a:r>
            <a:r>
              <a:rPr lang="zh-CN" altLang="en-US" sz="2400" kern="100" dirty="0">
                <a:cs typeface="宋体" panose="02010600030101010101" pitchFamily="2" charset="-122"/>
              </a:rPr>
              <a:t>、 </a:t>
            </a:r>
            <a:r>
              <a:rPr lang="zh-CN" altLang="zh-CN" sz="2400" kern="100" dirty="0">
                <a:cs typeface="宋体" panose="02010600030101010101" pitchFamily="2" charset="-122"/>
              </a:rPr>
              <a:t>拍摄视频时记住开启手机</a:t>
            </a:r>
            <a:r>
              <a:rPr lang="en-US" altLang="zh-CN" sz="2400" kern="100" dirty="0">
                <a:cs typeface="宋体" panose="02010600030101010101" pitchFamily="2" charset="-122"/>
              </a:rPr>
              <a:t>4k</a:t>
            </a:r>
            <a:r>
              <a:rPr lang="zh-CN" altLang="zh-CN" sz="2400" kern="100" dirty="0">
                <a:cs typeface="宋体" panose="02010600030101010101" pitchFamily="2" charset="-122"/>
              </a:rPr>
              <a:t>模式，防止图像过于模糊无法辨认车牌</a:t>
            </a:r>
            <a:r>
              <a:rPr lang="zh-CN" altLang="en-US" sz="2400" kern="100" dirty="0">
                <a:cs typeface="宋体" panose="02010600030101010101" pitchFamily="2" charset="-122"/>
              </a:rPr>
              <a:t>；</a:t>
            </a:r>
            <a:endParaRPr lang="zh-CN" altLang="en-US" sz="2400" dirty="0"/>
          </a:p>
        </p:txBody>
      </p:sp>
      <p:sp>
        <p:nvSpPr>
          <p:cNvPr id="7" name="文本框 6">
            <a:extLst>
              <a:ext uri="{FF2B5EF4-FFF2-40B4-BE49-F238E27FC236}">
                <a16:creationId xmlns:a16="http://schemas.microsoft.com/office/drawing/2014/main" id="{EC709B5D-3C52-4FE5-B794-217062394BFB}"/>
              </a:ext>
            </a:extLst>
          </p:cNvPr>
          <p:cNvSpPr txBox="1"/>
          <p:nvPr/>
        </p:nvSpPr>
        <p:spPr>
          <a:xfrm>
            <a:off x="1168268" y="4077072"/>
            <a:ext cx="7738425" cy="2585323"/>
          </a:xfrm>
          <a:prstGeom prst="rect">
            <a:avLst/>
          </a:prstGeom>
          <a:noFill/>
        </p:spPr>
        <p:txBody>
          <a:bodyPr wrap="square" rtlCol="0">
            <a:spAutoFit/>
          </a:bodyPr>
          <a:lstStyle/>
          <a:p>
            <a:r>
              <a:rPr lang="zh-CN" altLang="en-US" sz="2400" i="1" dirty="0"/>
              <a:t>数据方面</a:t>
            </a:r>
            <a:r>
              <a:rPr lang="zh-CN" altLang="en-US" dirty="0"/>
              <a:t>：</a:t>
            </a:r>
            <a:endParaRPr lang="en-US" altLang="zh-CN" dirty="0"/>
          </a:p>
          <a:p>
            <a:pPr lvl="0"/>
            <a:r>
              <a:rPr lang="en-US" altLang="zh-CN" sz="2400" dirty="0"/>
              <a:t>1</a:t>
            </a:r>
            <a:r>
              <a:rPr lang="zh-CN" altLang="en-US" sz="2400" dirty="0"/>
              <a:t>、</a:t>
            </a:r>
            <a:r>
              <a:rPr lang="zh-CN" altLang="zh-CN" sz="2400" dirty="0"/>
              <a:t>统一</a:t>
            </a:r>
            <a:r>
              <a:rPr lang="zh-CN" altLang="en-US" sz="2400" dirty="0"/>
              <a:t>标准进行数据录入；</a:t>
            </a:r>
            <a:endParaRPr lang="zh-CN" altLang="zh-CN" sz="2400" dirty="0"/>
          </a:p>
          <a:p>
            <a:r>
              <a:rPr lang="en-US" altLang="zh-CN" sz="2400" dirty="0"/>
              <a:t>2</a:t>
            </a:r>
            <a:r>
              <a:rPr lang="zh-CN" altLang="en-US" sz="2400" dirty="0"/>
              <a:t>、</a:t>
            </a:r>
            <a:r>
              <a:rPr lang="zh-CN" altLang="zh-CN" sz="2400" dirty="0"/>
              <a:t>车牌号码全部记下来（字母都转化成相应的数字）；</a:t>
            </a:r>
          </a:p>
          <a:p>
            <a:r>
              <a:rPr lang="en-US" altLang="zh-CN" sz="2400" dirty="0"/>
              <a:t>3</a:t>
            </a:r>
            <a:r>
              <a:rPr lang="zh-CN" altLang="en-US" sz="2400" dirty="0"/>
              <a:t>、注意补充细节，如</a:t>
            </a:r>
            <a:r>
              <a:rPr lang="zh-CN" altLang="zh-CN" sz="2400" dirty="0"/>
              <a:t>记录车辆的颜色</a:t>
            </a:r>
            <a:r>
              <a:rPr lang="zh-CN" altLang="en-US" sz="2400" dirty="0"/>
              <a:t>，</a:t>
            </a:r>
            <a:r>
              <a:rPr lang="zh-CN" altLang="zh-CN" sz="2400" dirty="0"/>
              <a:t>精度问题需要保证；</a:t>
            </a:r>
          </a:p>
          <a:p>
            <a:pPr lvl="0"/>
            <a:r>
              <a:rPr lang="en-US" altLang="zh-CN" sz="2400" dirty="0"/>
              <a:t>4</a:t>
            </a:r>
            <a:r>
              <a:rPr lang="zh-CN" altLang="en-US" sz="2400" dirty="0"/>
              <a:t>、统一</a:t>
            </a:r>
            <a:r>
              <a:rPr lang="zh-CN" altLang="zh-CN" sz="2400" dirty="0"/>
              <a:t>拍摄时间</a:t>
            </a:r>
            <a:r>
              <a:rPr lang="zh-CN" altLang="en-US" sz="2400" dirty="0"/>
              <a:t>；</a:t>
            </a:r>
            <a:endParaRPr lang="zh-CN" altLang="zh-CN" sz="2400" dirty="0"/>
          </a:p>
          <a:p>
            <a:endParaRPr lang="en-US" altLang="zh-CN"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705"/>
                                        </p:tgtEl>
                                        <p:attrNameLst>
                                          <p:attrName>style.visibility</p:attrName>
                                        </p:attrNameLst>
                                      </p:cBhvr>
                                      <p:to>
                                        <p:strVal val="visible"/>
                                      </p:to>
                                    </p:set>
                                    <p:anim calcmode="lin" valueType="num">
                                      <p:cBhvr additive="base">
                                        <p:cTn id="7" dur="300" fill="hold"/>
                                        <p:tgtEl>
                                          <p:spTgt spid="28705"/>
                                        </p:tgtEl>
                                        <p:attrNameLst>
                                          <p:attrName>ppt_x</p:attrName>
                                        </p:attrNameLst>
                                      </p:cBhvr>
                                      <p:tavLst>
                                        <p:tav tm="0">
                                          <p:val>
                                            <p:strVal val="0-#ppt_w/2"/>
                                          </p:val>
                                        </p:tav>
                                        <p:tav tm="100000">
                                          <p:val>
                                            <p:strVal val="#ppt_x"/>
                                          </p:val>
                                        </p:tav>
                                      </p:tavLst>
                                    </p:anim>
                                    <p:anim calcmode="lin" valueType="num">
                                      <p:cBhvr additive="base">
                                        <p:cTn id="8" dur="300" fill="hold"/>
                                        <p:tgtEl>
                                          <p:spTgt spid="2870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8706"/>
                                        </p:tgtEl>
                                        <p:attrNameLst>
                                          <p:attrName>style.visibility</p:attrName>
                                        </p:attrNameLst>
                                      </p:cBhvr>
                                      <p:to>
                                        <p:strVal val="visible"/>
                                      </p:to>
                                    </p:set>
                                    <p:anim calcmode="lin" valueType="num">
                                      <p:cBhvr additive="base">
                                        <p:cTn id="12" dur="500" fill="hold"/>
                                        <p:tgtEl>
                                          <p:spTgt spid="28706"/>
                                        </p:tgtEl>
                                        <p:attrNameLst>
                                          <p:attrName>ppt_x</p:attrName>
                                        </p:attrNameLst>
                                      </p:cBhvr>
                                      <p:tavLst>
                                        <p:tav tm="0">
                                          <p:val>
                                            <p:strVal val="1+#ppt_w/2"/>
                                          </p:val>
                                        </p:tav>
                                        <p:tav tm="100000">
                                          <p:val>
                                            <p:strVal val="#ppt_x"/>
                                          </p:val>
                                        </p:tav>
                                      </p:tavLst>
                                    </p:anim>
                                    <p:anim calcmode="lin" valueType="num">
                                      <p:cBhvr additive="base">
                                        <p:cTn id="13" dur="500" fill="hold"/>
                                        <p:tgtEl>
                                          <p:spTgt spid="28706"/>
                                        </p:tgtEl>
                                        <p:attrNameLst>
                                          <p:attrName>ppt_y</p:attrName>
                                        </p:attrNameLst>
                                      </p:cBhvr>
                                      <p:tavLst>
                                        <p:tav tm="0">
                                          <p:val>
                                            <p:strVal val="#ppt_y"/>
                                          </p:val>
                                        </p:tav>
                                        <p:tav tm="100000">
                                          <p:val>
                                            <p:strVal val="#ppt_y"/>
                                          </p:val>
                                        </p:tav>
                                      </p:tavLst>
                                    </p:anim>
                                  </p:childTnLst>
                                </p:cTn>
                              </p:par>
                            </p:childTnLst>
                          </p:cTn>
                        </p:par>
                        <p:par>
                          <p:cTn id="14" fill="hold" nodeType="withGroup">
                            <p:stCondLst>
                              <p:cond delay="800"/>
                            </p:stCondLst>
                            <p:childTnLst>
                              <p:par>
                                <p:cTn id="15" presetID="42" presetClass="entr" presetSubtype="0" fill="hold" grpId="0" nodeType="afterEffect">
                                  <p:stCondLst>
                                    <p:cond delay="0"/>
                                  </p:stCondLst>
                                  <p:childTnLst>
                                    <p:set>
                                      <p:cBhvr>
                                        <p:cTn id="16" dur="1" fill="hold">
                                          <p:stCondLst>
                                            <p:cond delay="0"/>
                                          </p:stCondLst>
                                        </p:cTn>
                                        <p:tgtEl>
                                          <p:spTgt spid="28679"/>
                                        </p:tgtEl>
                                        <p:attrNameLst>
                                          <p:attrName>style.visibility</p:attrName>
                                        </p:attrNameLst>
                                      </p:cBhvr>
                                      <p:to>
                                        <p:strVal val="visible"/>
                                      </p:to>
                                    </p:set>
                                    <p:animEffect>
                                      <p:cBhvr>
                                        <p:cTn id="17" dur="1000"/>
                                        <p:tgtEl>
                                          <p:spTgt spid="28679"/>
                                        </p:tgtEl>
                                      </p:cBhvr>
                                    </p:animEffect>
                                    <p:anim calcmode="lin" valueType="num">
                                      <p:cBhvr>
                                        <p:cTn id="18" dur="1000" fill="hold"/>
                                        <p:tgtEl>
                                          <p:spTgt spid="28679"/>
                                        </p:tgtEl>
                                        <p:attrNameLst>
                                          <p:attrName>ppt_x</p:attrName>
                                        </p:attrNameLst>
                                      </p:cBhvr>
                                      <p:tavLst>
                                        <p:tav tm="0">
                                          <p:val>
                                            <p:strVal val="#ppt_x"/>
                                          </p:val>
                                        </p:tav>
                                        <p:tav tm="100000">
                                          <p:val>
                                            <p:strVal val="#ppt_x"/>
                                          </p:val>
                                        </p:tav>
                                      </p:tavLst>
                                    </p:anim>
                                    <p:anim calcmode="lin" valueType="num">
                                      <p:cBhvr>
                                        <p:cTn id="19" dur="1000" fill="hold"/>
                                        <p:tgtEl>
                                          <p:spTgt spid="28679"/>
                                        </p:tgtEl>
                                        <p:attrNameLst>
                                          <p:attrName>ppt_y</p:attrName>
                                        </p:attrNameLst>
                                      </p:cBhvr>
                                      <p:tavLst>
                                        <p:tav tm="0">
                                          <p:val>
                                            <p:strVal val="#ppt_y+.1"/>
                                          </p:val>
                                        </p:tav>
                                        <p:tav tm="100000">
                                          <p:val>
                                            <p:strVal val="#ppt_y"/>
                                          </p:val>
                                        </p:tav>
                                      </p:tavLst>
                                    </p:anim>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additive="base">
                                        <p:cTn id="2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300"/>
                            </p:stCondLst>
                            <p:childTnLst>
                              <p:par>
                                <p:cTn id="26" presetID="2" presetClass="entr" presetSubtype="4" fill="hold" nodeType="after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 calcmode="lin" valueType="num">
                                      <p:cBhvr additive="base">
                                        <p:cTn id="2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30" fill="hold">
                            <p:stCondLst>
                              <p:cond delay="2800"/>
                            </p:stCondLst>
                            <p:childTnLst>
                              <p:par>
                                <p:cTn id="31" presetID="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par>
                          <p:cTn id="35" fill="hold">
                            <p:stCondLst>
                              <p:cond delay="3300"/>
                            </p:stCondLst>
                            <p:childTnLst>
                              <p:par>
                                <p:cTn id="36" presetID="2" presetClass="entr" presetSubtype="4"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1+#ppt_h/2"/>
                                          </p:val>
                                        </p:tav>
                                        <p:tav tm="100000">
                                          <p:val>
                                            <p:strVal val="#ppt_y"/>
                                          </p:val>
                                        </p:tav>
                                      </p:tavLst>
                                    </p:anim>
                                  </p:childTnLst>
                                </p:cTn>
                              </p:par>
                            </p:childTnLst>
                          </p:cTn>
                        </p:par>
                        <p:par>
                          <p:cTn id="40" fill="hold">
                            <p:stCondLst>
                              <p:cond delay="3800"/>
                            </p:stCondLst>
                            <p:childTnLst>
                              <p:par>
                                <p:cTn id="41" presetID="2" presetClass="entr" presetSubtype="4"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bldLvl="0" autoUpdateAnimBg="0"/>
      <p:bldP spid="28705" grpId="0" animBg="1" autoUpdateAnimBg="0"/>
      <p:bldP spid="28706" grpId="0" animBg="1" autoUpdateAnimBg="0"/>
      <p:bldP spid="35" grpId="0"/>
      <p:bldP spid="4"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98DD74C-45A1-4061-8E35-495B9D0646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17" y="332656"/>
            <a:ext cx="6696744" cy="4320480"/>
          </a:xfrm>
          <a:prstGeom prst="rect">
            <a:avLst/>
          </a:prstGeom>
        </p:spPr>
      </p:pic>
      <p:pic>
        <p:nvPicPr>
          <p:cNvPr id="6" name="图片 5">
            <a:extLst>
              <a:ext uri="{FF2B5EF4-FFF2-40B4-BE49-F238E27FC236}">
                <a16:creationId xmlns:a16="http://schemas.microsoft.com/office/drawing/2014/main" id="{EEBAF3DE-DB17-4DD3-900C-3DE610D707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9099" y="3573016"/>
            <a:ext cx="6273816" cy="3211114"/>
          </a:xfrm>
          <a:prstGeom prst="rect">
            <a:avLst/>
          </a:prstGeom>
        </p:spPr>
      </p:pic>
    </p:spTree>
    <p:extLst>
      <p:ext uri="{BB962C8B-B14F-4D97-AF65-F5344CB8AC3E}">
        <p14:creationId xmlns:p14="http://schemas.microsoft.com/office/powerpoint/2010/main" val="417166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Rectangle 3"/>
          <p:cNvSpPr>
            <a:spLocks noGrp="1" noChangeArrowheads="1"/>
          </p:cNvSpPr>
          <p:nvPr>
            <p:ph type="ctrTitle" idx="4294967295"/>
          </p:nvPr>
        </p:nvSpPr>
        <p:spPr>
          <a:xfrm>
            <a:off x="4271963" y="2981325"/>
            <a:ext cx="6291262" cy="866775"/>
          </a:xfrm>
        </p:spPr>
        <p:txBody>
          <a:bodyPr/>
          <a:lstStyle/>
          <a:p>
            <a:pPr eaLnBrk="1" hangingPunct="1"/>
            <a:r>
              <a:rPr lang="zh-CN" altLang="en-US" sz="5600" b="1">
                <a:solidFill>
                  <a:schemeClr val="accent1"/>
                </a:solidFill>
              </a:rPr>
              <a:t>演示完毕  感谢聆听</a:t>
            </a:r>
          </a:p>
        </p:txBody>
      </p:sp>
      <p:sp>
        <p:nvSpPr>
          <p:cNvPr id="31752" name="Freeform 5"/>
          <p:cNvSpPr>
            <a:spLocks noEditPoints="1"/>
          </p:cNvSpPr>
          <p:nvPr/>
        </p:nvSpPr>
        <p:spPr bwMode="auto">
          <a:xfrm>
            <a:off x="1306513" y="1538288"/>
            <a:ext cx="3768725" cy="3924300"/>
          </a:xfrm>
          <a:custGeom>
            <a:avLst/>
            <a:gdLst>
              <a:gd name="T0" fmla="*/ 2671 w 4891"/>
              <a:gd name="T1" fmla="*/ 2538 h 5077"/>
              <a:gd name="T2" fmla="*/ 2996 w 4891"/>
              <a:gd name="T3" fmla="*/ 4260 h 5077"/>
              <a:gd name="T4" fmla="*/ 2562 w 4891"/>
              <a:gd name="T5" fmla="*/ 2663 h 5077"/>
              <a:gd name="T6" fmla="*/ 2420 w 4891"/>
              <a:gd name="T7" fmla="*/ 2538 h 5077"/>
              <a:gd name="T8" fmla="*/ 930 w 4891"/>
              <a:gd name="T9" fmla="*/ 1883 h 5077"/>
              <a:gd name="T10" fmla="*/ 2451 w 4891"/>
              <a:gd name="T11" fmla="*/ 2456 h 5077"/>
              <a:gd name="T12" fmla="*/ 2435 w 4891"/>
              <a:gd name="T13" fmla="*/ 1374 h 5077"/>
              <a:gd name="T14" fmla="*/ 2598 w 4891"/>
              <a:gd name="T15" fmla="*/ 2424 h 5077"/>
              <a:gd name="T16" fmla="*/ 4342 w 4891"/>
              <a:gd name="T17" fmla="*/ 3769 h 5077"/>
              <a:gd name="T18" fmla="*/ 355 w 4891"/>
              <a:gd name="T19" fmla="*/ 2538 h 5077"/>
              <a:gd name="T20" fmla="*/ 4394 w 4891"/>
              <a:gd name="T21" fmla="*/ 1387 h 5077"/>
              <a:gd name="T22" fmla="*/ 4258 w 4891"/>
              <a:gd name="T23" fmla="*/ 1584 h 5077"/>
              <a:gd name="T24" fmla="*/ 4891 w 4891"/>
              <a:gd name="T25" fmla="*/ 1189 h 5077"/>
              <a:gd name="T26" fmla="*/ 4695 w 4891"/>
              <a:gd name="T27" fmla="*/ 1200 h 5077"/>
              <a:gd name="T28" fmla="*/ 0 w 4891"/>
              <a:gd name="T29" fmla="*/ 2538 h 5077"/>
              <a:gd name="T30" fmla="*/ 4644 w 4891"/>
              <a:gd name="T31" fmla="*/ 3956 h 5077"/>
              <a:gd name="T32" fmla="*/ 462 w 4891"/>
              <a:gd name="T33" fmla="*/ 2480 h 5077"/>
              <a:gd name="T34" fmla="*/ 707 w 4891"/>
              <a:gd name="T35" fmla="*/ 2538 h 5077"/>
              <a:gd name="T36" fmla="*/ 462 w 4891"/>
              <a:gd name="T37" fmla="*/ 2597 h 5077"/>
              <a:gd name="T38" fmla="*/ 712 w 4891"/>
              <a:gd name="T39" fmla="*/ 1547 h 5077"/>
              <a:gd name="T40" fmla="*/ 983 w 4891"/>
              <a:gd name="T41" fmla="*/ 1569 h 5077"/>
              <a:gd name="T42" fmla="*/ 1576 w 4891"/>
              <a:gd name="T43" fmla="*/ 976 h 5077"/>
              <a:gd name="T44" fmla="*/ 1554 w 4891"/>
              <a:gd name="T45" fmla="*/ 705 h 5077"/>
              <a:gd name="T46" fmla="*/ 1576 w 4891"/>
              <a:gd name="T47" fmla="*/ 976 h 5077"/>
              <a:gd name="T48" fmla="*/ 2487 w 4891"/>
              <a:gd name="T49" fmla="*/ 455 h 5077"/>
              <a:gd name="T50" fmla="*/ 2604 w 4891"/>
              <a:gd name="T51" fmla="*/ 701 h 5077"/>
              <a:gd name="T52" fmla="*/ 2487 w 4891"/>
              <a:gd name="T53" fmla="*/ 701 h 5077"/>
              <a:gd name="T54" fmla="*/ 3536 w 4891"/>
              <a:gd name="T55" fmla="*/ 705 h 5077"/>
              <a:gd name="T56" fmla="*/ 3515 w 4891"/>
              <a:gd name="T57" fmla="*/ 976 h 5077"/>
              <a:gd name="T58" fmla="*/ 3515 w 4891"/>
              <a:gd name="T59" fmla="*/ 4101 h 5077"/>
              <a:gd name="T60" fmla="*/ 3536 w 4891"/>
              <a:gd name="T61" fmla="*/ 4372 h 5077"/>
              <a:gd name="T62" fmla="*/ 3515 w 4891"/>
              <a:gd name="T63" fmla="*/ 4101 h 5077"/>
              <a:gd name="T64" fmla="*/ 2604 w 4891"/>
              <a:gd name="T65" fmla="*/ 4621 h 5077"/>
              <a:gd name="T66" fmla="*/ 2487 w 4891"/>
              <a:gd name="T67" fmla="*/ 4376 h 5077"/>
              <a:gd name="T68" fmla="*/ 2604 w 4891"/>
              <a:gd name="T69" fmla="*/ 4376 h 5077"/>
              <a:gd name="T70" fmla="*/ 1554 w 4891"/>
              <a:gd name="T71" fmla="*/ 4372 h 5077"/>
              <a:gd name="T72" fmla="*/ 1576 w 4891"/>
              <a:gd name="T73" fmla="*/ 4101 h 5077"/>
              <a:gd name="T74" fmla="*/ 983 w 4891"/>
              <a:gd name="T75" fmla="*/ 3508 h 5077"/>
              <a:gd name="T76" fmla="*/ 712 w 4891"/>
              <a:gd name="T77" fmla="*/ 3529 h 5077"/>
              <a:gd name="T78" fmla="*/ 983 w 4891"/>
              <a:gd name="T79" fmla="*/ 3508 h 5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91" h="5077">
                <a:moveTo>
                  <a:pt x="2598" y="2424"/>
                </a:moveTo>
                <a:cubicBezTo>
                  <a:pt x="2641" y="2444"/>
                  <a:pt x="2671" y="2488"/>
                  <a:pt x="2671" y="2538"/>
                </a:cubicBezTo>
                <a:cubicBezTo>
                  <a:pt x="2671" y="2591"/>
                  <a:pt x="2638" y="2636"/>
                  <a:pt x="2592" y="2655"/>
                </a:cubicBezTo>
                <a:lnTo>
                  <a:pt x="2996" y="4260"/>
                </a:lnTo>
                <a:lnTo>
                  <a:pt x="2971" y="4266"/>
                </a:lnTo>
                <a:lnTo>
                  <a:pt x="2562" y="2663"/>
                </a:lnTo>
                <a:cubicBezTo>
                  <a:pt x="2557" y="2663"/>
                  <a:pt x="2551" y="2664"/>
                  <a:pt x="2546" y="2664"/>
                </a:cubicBezTo>
                <a:cubicBezTo>
                  <a:pt x="2476" y="2664"/>
                  <a:pt x="2420" y="2608"/>
                  <a:pt x="2420" y="2538"/>
                </a:cubicBezTo>
                <a:lnTo>
                  <a:pt x="2420" y="2535"/>
                </a:lnTo>
                <a:lnTo>
                  <a:pt x="930" y="1883"/>
                </a:lnTo>
                <a:lnTo>
                  <a:pt x="952" y="1831"/>
                </a:lnTo>
                <a:lnTo>
                  <a:pt x="2451" y="2456"/>
                </a:lnTo>
                <a:cubicBezTo>
                  <a:pt x="2459" y="2447"/>
                  <a:pt x="2469" y="2438"/>
                  <a:pt x="2480" y="2432"/>
                </a:cubicBezTo>
                <a:lnTo>
                  <a:pt x="2435" y="1374"/>
                </a:lnTo>
                <a:lnTo>
                  <a:pt x="2509" y="1369"/>
                </a:lnTo>
                <a:lnTo>
                  <a:pt x="2598" y="2424"/>
                </a:lnTo>
                <a:close/>
                <a:moveTo>
                  <a:pt x="4644" y="3956"/>
                </a:moveTo>
                <a:lnTo>
                  <a:pt x="4342" y="3769"/>
                </a:lnTo>
                <a:cubicBezTo>
                  <a:pt x="3936" y="4363"/>
                  <a:pt x="3264" y="4722"/>
                  <a:pt x="2538" y="4722"/>
                </a:cubicBezTo>
                <a:cubicBezTo>
                  <a:pt x="1333" y="4722"/>
                  <a:pt x="355" y="3744"/>
                  <a:pt x="355" y="2538"/>
                </a:cubicBezTo>
                <a:cubicBezTo>
                  <a:pt x="355" y="1333"/>
                  <a:pt x="1333" y="355"/>
                  <a:pt x="2538" y="355"/>
                </a:cubicBezTo>
                <a:cubicBezTo>
                  <a:pt x="3296" y="355"/>
                  <a:pt x="3995" y="746"/>
                  <a:pt x="4394" y="1387"/>
                </a:cubicBezTo>
                <a:lnTo>
                  <a:pt x="4443" y="1467"/>
                </a:lnTo>
                <a:lnTo>
                  <a:pt x="4258" y="1584"/>
                </a:lnTo>
                <a:lnTo>
                  <a:pt x="4747" y="1638"/>
                </a:lnTo>
                <a:lnTo>
                  <a:pt x="4891" y="1189"/>
                </a:lnTo>
                <a:lnTo>
                  <a:pt x="4745" y="1280"/>
                </a:lnTo>
                <a:lnTo>
                  <a:pt x="4695" y="1200"/>
                </a:lnTo>
                <a:cubicBezTo>
                  <a:pt x="4232" y="454"/>
                  <a:pt x="3419" y="0"/>
                  <a:pt x="2538" y="0"/>
                </a:cubicBezTo>
                <a:cubicBezTo>
                  <a:pt x="1137" y="0"/>
                  <a:pt x="0" y="1137"/>
                  <a:pt x="0" y="2538"/>
                </a:cubicBezTo>
                <a:cubicBezTo>
                  <a:pt x="0" y="3940"/>
                  <a:pt x="1137" y="5077"/>
                  <a:pt x="2538" y="5077"/>
                </a:cubicBezTo>
                <a:cubicBezTo>
                  <a:pt x="3388" y="5077"/>
                  <a:pt x="4173" y="4655"/>
                  <a:pt x="4644" y="3956"/>
                </a:cubicBezTo>
                <a:close/>
                <a:moveTo>
                  <a:pt x="462" y="2597"/>
                </a:moveTo>
                <a:lnTo>
                  <a:pt x="462" y="2480"/>
                </a:lnTo>
                <a:lnTo>
                  <a:pt x="708" y="2480"/>
                </a:lnTo>
                <a:cubicBezTo>
                  <a:pt x="707" y="2499"/>
                  <a:pt x="707" y="2519"/>
                  <a:pt x="707" y="2538"/>
                </a:cubicBezTo>
                <a:cubicBezTo>
                  <a:pt x="707" y="2558"/>
                  <a:pt x="707" y="2577"/>
                  <a:pt x="708" y="2597"/>
                </a:cubicBezTo>
                <a:lnTo>
                  <a:pt x="462" y="2597"/>
                </a:lnTo>
                <a:close/>
                <a:moveTo>
                  <a:pt x="924" y="1670"/>
                </a:moveTo>
                <a:lnTo>
                  <a:pt x="712" y="1547"/>
                </a:lnTo>
                <a:lnTo>
                  <a:pt x="771" y="1446"/>
                </a:lnTo>
                <a:lnTo>
                  <a:pt x="983" y="1569"/>
                </a:lnTo>
                <a:cubicBezTo>
                  <a:pt x="962" y="1602"/>
                  <a:pt x="943" y="1636"/>
                  <a:pt x="924" y="1670"/>
                </a:cubicBezTo>
                <a:close/>
                <a:moveTo>
                  <a:pt x="1576" y="976"/>
                </a:moveTo>
                <a:lnTo>
                  <a:pt x="1453" y="764"/>
                </a:lnTo>
                <a:lnTo>
                  <a:pt x="1554" y="705"/>
                </a:lnTo>
                <a:lnTo>
                  <a:pt x="1677" y="917"/>
                </a:lnTo>
                <a:cubicBezTo>
                  <a:pt x="1643" y="936"/>
                  <a:pt x="1609" y="955"/>
                  <a:pt x="1576" y="976"/>
                </a:cubicBezTo>
                <a:close/>
                <a:moveTo>
                  <a:pt x="2487" y="701"/>
                </a:moveTo>
                <a:lnTo>
                  <a:pt x="2487" y="455"/>
                </a:lnTo>
                <a:lnTo>
                  <a:pt x="2604" y="455"/>
                </a:lnTo>
                <a:lnTo>
                  <a:pt x="2604" y="701"/>
                </a:lnTo>
                <a:cubicBezTo>
                  <a:pt x="2584" y="700"/>
                  <a:pt x="2565" y="700"/>
                  <a:pt x="2546" y="700"/>
                </a:cubicBezTo>
                <a:cubicBezTo>
                  <a:pt x="2526" y="700"/>
                  <a:pt x="2507" y="700"/>
                  <a:pt x="2487" y="701"/>
                </a:cubicBezTo>
                <a:close/>
                <a:moveTo>
                  <a:pt x="3414" y="917"/>
                </a:moveTo>
                <a:lnTo>
                  <a:pt x="3536" y="705"/>
                </a:lnTo>
                <a:lnTo>
                  <a:pt x="3637" y="764"/>
                </a:lnTo>
                <a:lnTo>
                  <a:pt x="3515" y="976"/>
                </a:lnTo>
                <a:cubicBezTo>
                  <a:pt x="3482" y="955"/>
                  <a:pt x="3448" y="936"/>
                  <a:pt x="3414" y="917"/>
                </a:cubicBezTo>
                <a:close/>
                <a:moveTo>
                  <a:pt x="3515" y="4101"/>
                </a:moveTo>
                <a:lnTo>
                  <a:pt x="3638" y="4313"/>
                </a:lnTo>
                <a:lnTo>
                  <a:pt x="3536" y="4372"/>
                </a:lnTo>
                <a:lnTo>
                  <a:pt x="3414" y="4159"/>
                </a:lnTo>
                <a:cubicBezTo>
                  <a:pt x="3448" y="4141"/>
                  <a:pt x="3482" y="4121"/>
                  <a:pt x="3515" y="4101"/>
                </a:cubicBezTo>
                <a:close/>
                <a:moveTo>
                  <a:pt x="2604" y="4376"/>
                </a:moveTo>
                <a:lnTo>
                  <a:pt x="2604" y="4621"/>
                </a:lnTo>
                <a:lnTo>
                  <a:pt x="2487" y="4621"/>
                </a:lnTo>
                <a:lnTo>
                  <a:pt x="2487" y="4376"/>
                </a:lnTo>
                <a:cubicBezTo>
                  <a:pt x="2507" y="4377"/>
                  <a:pt x="2526" y="4377"/>
                  <a:pt x="2546" y="4377"/>
                </a:cubicBezTo>
                <a:cubicBezTo>
                  <a:pt x="2565" y="4377"/>
                  <a:pt x="2584" y="4377"/>
                  <a:pt x="2604" y="4376"/>
                </a:cubicBezTo>
                <a:close/>
                <a:moveTo>
                  <a:pt x="1677" y="4159"/>
                </a:moveTo>
                <a:lnTo>
                  <a:pt x="1554" y="4372"/>
                </a:lnTo>
                <a:lnTo>
                  <a:pt x="1453" y="4313"/>
                </a:lnTo>
                <a:lnTo>
                  <a:pt x="1576" y="4101"/>
                </a:lnTo>
                <a:cubicBezTo>
                  <a:pt x="1609" y="4121"/>
                  <a:pt x="1643" y="4141"/>
                  <a:pt x="1677" y="4159"/>
                </a:cubicBezTo>
                <a:close/>
                <a:moveTo>
                  <a:pt x="983" y="3508"/>
                </a:moveTo>
                <a:lnTo>
                  <a:pt x="771" y="3630"/>
                </a:lnTo>
                <a:lnTo>
                  <a:pt x="712" y="3529"/>
                </a:lnTo>
                <a:lnTo>
                  <a:pt x="924" y="3407"/>
                </a:lnTo>
                <a:cubicBezTo>
                  <a:pt x="943" y="3441"/>
                  <a:pt x="962" y="3475"/>
                  <a:pt x="983" y="3508"/>
                </a:cubicBezTo>
                <a:close/>
              </a:path>
            </a:pathLst>
          </a:custGeom>
          <a:solidFill>
            <a:srgbClr val="009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15"/>
          <p:cNvSpPr>
            <a:spLocks noChangeArrowheads="1"/>
          </p:cNvSpPr>
          <p:nvPr/>
        </p:nvSpPr>
        <p:spPr bwMode="auto">
          <a:xfrm>
            <a:off x="10923588" y="2565400"/>
            <a:ext cx="1273175" cy="2090738"/>
          </a:xfrm>
          <a:prstGeom prst="rect">
            <a:avLst/>
          </a:prstGeom>
          <a:solidFill>
            <a:srgbClr val="2B2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31752"/>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31752"/>
                                        </p:tgtEl>
                                        <p:attrNameLst>
                                          <p:attrName>r</p:attrName>
                                        </p:attrNameLst>
                                      </p:cBhvr>
                                    </p:animRot>
                                  </p:childTnLst>
                                </p:cTn>
                              </p:par>
                            </p:childTnLst>
                          </p:cTn>
                        </p:par>
                        <p:par>
                          <p:cTn id="9" fill="hold" nodeType="afterGroup">
                            <p:stCondLst>
                              <p:cond delay="2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1746"/>
                                        </p:tgtEl>
                                        <p:attrNameLst>
                                          <p:attrName>style.visibility</p:attrName>
                                        </p:attrNameLst>
                                      </p:cBhvr>
                                      <p:to>
                                        <p:strVal val="visible"/>
                                      </p:to>
                                    </p:set>
                                    <p:anim calcmode="lin" valueType="num">
                                      <p:cBhvr>
                                        <p:cTn id="12" dur="5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1746"/>
                                        </p:tgtEl>
                                        <p:attrNameLst>
                                          <p:attrName>ppt_y</p:attrName>
                                        </p:attrNameLst>
                                      </p:cBhvr>
                                      <p:tavLst>
                                        <p:tav tm="0">
                                          <p:val>
                                            <p:strVal val="#ppt_y"/>
                                          </p:val>
                                        </p:tav>
                                        <p:tav tm="100000">
                                          <p:val>
                                            <p:strVal val="#ppt_y"/>
                                          </p:val>
                                        </p:tav>
                                      </p:tavLst>
                                    </p:anim>
                                    <p:anim calcmode="lin" valueType="num">
                                      <p:cBhvr>
                                        <p:cTn id="14" dur="5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1746"/>
                                        </p:tgtEl>
                                      </p:cBhvr>
                                    </p:animEffect>
                                  </p:childTnLst>
                                </p:cTn>
                              </p:par>
                            </p:childTnLst>
                          </p:cTn>
                        </p:par>
                        <p:par>
                          <p:cTn id="17" fill="hold" nodeType="afterGroup">
                            <p:stCondLst>
                              <p:cond delay="2850"/>
                            </p:stCondLst>
                            <p:childTnLst>
                              <p:par>
                                <p:cTn id="18" presetID="22" presetClass="entr" presetSubtype="2" fill="hold" grpId="0" nodeType="afterEffect">
                                  <p:stCondLst>
                                    <p:cond delay="0"/>
                                  </p:stCondLst>
                                  <p:childTnLst>
                                    <p:set>
                                      <p:cBhvr>
                                        <p:cTn id="19" dur="1" fill="hold">
                                          <p:stCondLst>
                                            <p:cond delay="0"/>
                                          </p:stCondLst>
                                        </p:cTn>
                                        <p:tgtEl>
                                          <p:spTgt spid="31753"/>
                                        </p:tgtEl>
                                        <p:attrNameLst>
                                          <p:attrName>style.visibility</p:attrName>
                                        </p:attrNameLst>
                                      </p:cBhvr>
                                      <p:to>
                                        <p:strVal val="visible"/>
                                      </p:to>
                                    </p:set>
                                    <p:animEffect transition="in" filter="wipe(right)">
                                      <p:cBhvr>
                                        <p:cTn id="20" dur="500"/>
                                        <p:tgtEl>
                                          <p:spTgt spid="31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52" grpId="0" animBg="1"/>
      <p:bldP spid="31752" grpId="1" animBg="1"/>
      <p:bldP spid="31753" grpId="0" animBg="1" autoUpdateAnimBg="0"/>
    </p:bldLst>
  </p:timing>
</p:sld>
</file>

<file path=ppt/theme/theme1.xml><?xml version="1.0" encoding="utf-8"?>
<a:theme xmlns:a="http://schemas.openxmlformats.org/drawingml/2006/main" name="1_默认设计模板">
  <a:themeElements>
    <a:clrScheme name="">
      <a:dk1>
        <a:srgbClr val="000000"/>
      </a:dk1>
      <a:lt1>
        <a:srgbClr val="21A3D0"/>
      </a:lt1>
      <a:dk2>
        <a:srgbClr val="2B2E30"/>
      </a:dk2>
      <a:lt2>
        <a:srgbClr val="21A3D0"/>
      </a:lt2>
      <a:accent1>
        <a:srgbClr val="2B2E30"/>
      </a:accent1>
      <a:accent2>
        <a:srgbClr val="21A3D0"/>
      </a:accent2>
      <a:accent3>
        <a:srgbClr val="ABCEE4"/>
      </a:accent3>
      <a:accent4>
        <a:srgbClr val="000000"/>
      </a:accent4>
      <a:accent5>
        <a:srgbClr val="ACADAD"/>
      </a:accent5>
      <a:accent6>
        <a:srgbClr val="1D93BC"/>
      </a:accent6>
      <a:hlink>
        <a:srgbClr val="21A3D0"/>
      </a:hlink>
      <a:folHlink>
        <a:srgbClr val="2B2E3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000000"/>
      </a:dk1>
      <a:lt1>
        <a:srgbClr val="21A3D0"/>
      </a:lt1>
      <a:dk2>
        <a:srgbClr val="2B2E30"/>
      </a:dk2>
      <a:lt2>
        <a:srgbClr val="21A3D0"/>
      </a:lt2>
      <a:accent1>
        <a:srgbClr val="2B2E30"/>
      </a:accent1>
      <a:accent2>
        <a:srgbClr val="21A3D0"/>
      </a:accent2>
      <a:accent3>
        <a:srgbClr val="ABCEE4"/>
      </a:accent3>
      <a:accent4>
        <a:srgbClr val="000000"/>
      </a:accent4>
      <a:accent5>
        <a:srgbClr val="ACADAD"/>
      </a:accent5>
      <a:accent6>
        <a:srgbClr val="1D93BC"/>
      </a:accent6>
      <a:hlink>
        <a:srgbClr val="21A3D0"/>
      </a:hlink>
      <a:folHlink>
        <a:srgbClr val="2B2E3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000000"/>
      </a:dk1>
      <a:lt1>
        <a:srgbClr val="21A3D0"/>
      </a:lt1>
      <a:dk2>
        <a:srgbClr val="2B2E30"/>
      </a:dk2>
      <a:lt2>
        <a:srgbClr val="21A3D0"/>
      </a:lt2>
      <a:accent1>
        <a:srgbClr val="2B2E30"/>
      </a:accent1>
      <a:accent2>
        <a:srgbClr val="21A3D0"/>
      </a:accent2>
      <a:accent3>
        <a:srgbClr val="ABCEE4"/>
      </a:accent3>
      <a:accent4>
        <a:srgbClr val="000000"/>
      </a:accent4>
      <a:accent5>
        <a:srgbClr val="ACADAD"/>
      </a:accent5>
      <a:accent6>
        <a:srgbClr val="1D93BC"/>
      </a:accent6>
      <a:hlink>
        <a:srgbClr val="21A3D0"/>
      </a:hlink>
      <a:folHlink>
        <a:srgbClr val="2B2E3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TotalTime>
  <Pages>0</Pages>
  <Words>1839</Words>
  <Characters>0</Characters>
  <Application>Microsoft Office PowerPoint</Application>
  <DocSecurity>0</DocSecurity>
  <PresentationFormat>自定义</PresentationFormat>
  <Lines>0</Lines>
  <Paragraphs>207</Paragraphs>
  <Slides>31</Slides>
  <Notes>6</Notes>
  <HiddenSlides>0</HiddenSlides>
  <MMClips>0</MMClips>
  <ScaleCrop>false</ScaleCrop>
  <HeadingPairs>
    <vt:vector size="6" baseType="variant">
      <vt:variant>
        <vt:lpstr>已用的字体</vt:lpstr>
      </vt:variant>
      <vt:variant>
        <vt:i4>5</vt:i4>
      </vt:variant>
      <vt:variant>
        <vt:lpstr>主题</vt:lpstr>
      </vt:variant>
      <vt:variant>
        <vt:i4>3</vt:i4>
      </vt:variant>
      <vt:variant>
        <vt:lpstr>幻灯片标题</vt:lpstr>
      </vt:variant>
      <vt:variant>
        <vt:i4>31</vt:i4>
      </vt:variant>
    </vt:vector>
  </HeadingPairs>
  <TitlesOfParts>
    <vt:vector size="39" baseType="lpstr">
      <vt:lpstr>宋体</vt:lpstr>
      <vt:lpstr>微软雅黑</vt:lpstr>
      <vt:lpstr>Arial</vt:lpstr>
      <vt:lpstr>Calibri</vt:lpstr>
      <vt:lpstr>Impact</vt:lpstr>
      <vt:lpstr>1_默认设计模板</vt:lpstr>
      <vt:lpstr>2_默认设计模板</vt:lpstr>
      <vt:lpstr>3_默认设计模板</vt:lpstr>
      <vt:lpstr>中山大道-车陂路交叉口行程车速调查策划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演示完毕  感谢聆听</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creator>锐旗设计;https://9ppt.taobao.com</dc:creator>
  <cp:keywords>锐旗设计；https:/9ppt.taobao.com</cp:keywords>
  <cp:lastModifiedBy> </cp:lastModifiedBy>
  <cp:revision>193</cp:revision>
  <dcterms:created xsi:type="dcterms:W3CDTF">2013-01-25T01:44:32Z</dcterms:created>
  <dcterms:modified xsi:type="dcterms:W3CDTF">2019-11-17T22:42:39Z</dcterms:modified>
  <cp:category>锐旗设计；https://9ppt.taobao.com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