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17"/>
  </p:notesMasterIdLst>
  <p:sldIdLst>
    <p:sldId id="256" r:id="rId3"/>
    <p:sldId id="268" r:id="rId4"/>
    <p:sldId id="271" r:id="rId5"/>
    <p:sldId id="300" r:id="rId6"/>
    <p:sldId id="282" r:id="rId7"/>
    <p:sldId id="275" r:id="rId8"/>
    <p:sldId id="277" r:id="rId9"/>
    <p:sldId id="278" r:id="rId10"/>
    <p:sldId id="294" r:id="rId11"/>
    <p:sldId id="279" r:id="rId12"/>
    <p:sldId id="289" r:id="rId13"/>
    <p:sldId id="293" r:id="rId14"/>
    <p:sldId id="290" r:id="rId15"/>
    <p:sldId id="291" r:id="rId16"/>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panose="020B0604020202090204" pitchFamily="34" charset="0"/>
        <a:ea typeface="宋体" charset="-122"/>
        <a:cs typeface="+mn-cs"/>
      </a:defRPr>
    </a:lvl1pPr>
    <a:lvl2pPr marL="457200" algn="l" rtl="0" fontAlgn="base">
      <a:spcBef>
        <a:spcPct val="0"/>
      </a:spcBef>
      <a:spcAft>
        <a:spcPct val="0"/>
      </a:spcAft>
      <a:defRPr kern="1200">
        <a:solidFill>
          <a:schemeClr val="tx1"/>
        </a:solidFill>
        <a:latin typeface="Arial" panose="020B0604020202090204" pitchFamily="34" charset="0"/>
        <a:ea typeface="宋体" charset="-122"/>
        <a:cs typeface="+mn-cs"/>
      </a:defRPr>
    </a:lvl2pPr>
    <a:lvl3pPr marL="914400" algn="l" rtl="0" fontAlgn="base">
      <a:spcBef>
        <a:spcPct val="0"/>
      </a:spcBef>
      <a:spcAft>
        <a:spcPct val="0"/>
      </a:spcAft>
      <a:defRPr kern="1200">
        <a:solidFill>
          <a:schemeClr val="tx1"/>
        </a:solidFill>
        <a:latin typeface="Arial" panose="020B0604020202090204" pitchFamily="34" charset="0"/>
        <a:ea typeface="宋体" charset="-122"/>
        <a:cs typeface="+mn-cs"/>
      </a:defRPr>
    </a:lvl3pPr>
    <a:lvl4pPr marL="1371600" algn="l" rtl="0" fontAlgn="base">
      <a:spcBef>
        <a:spcPct val="0"/>
      </a:spcBef>
      <a:spcAft>
        <a:spcPct val="0"/>
      </a:spcAft>
      <a:defRPr kern="1200">
        <a:solidFill>
          <a:schemeClr val="tx1"/>
        </a:solidFill>
        <a:latin typeface="Arial" panose="020B0604020202090204" pitchFamily="34" charset="0"/>
        <a:ea typeface="宋体" charset="-122"/>
        <a:cs typeface="+mn-cs"/>
      </a:defRPr>
    </a:lvl4pPr>
    <a:lvl5pPr marL="1828800" algn="l" rtl="0" fontAlgn="base">
      <a:spcBef>
        <a:spcPct val="0"/>
      </a:spcBef>
      <a:spcAft>
        <a:spcPct val="0"/>
      </a:spcAft>
      <a:defRPr kern="1200">
        <a:solidFill>
          <a:schemeClr val="tx1"/>
        </a:solidFill>
        <a:latin typeface="Arial" panose="020B0604020202090204" pitchFamily="34" charset="0"/>
        <a:ea typeface="宋体" charset="-122"/>
        <a:cs typeface="+mn-cs"/>
      </a:defRPr>
    </a:lvl5pPr>
    <a:lvl6pPr marL="2286000" algn="l" defTabSz="914400" rtl="0" eaLnBrk="1" latinLnBrk="0" hangingPunct="1">
      <a:defRPr kern="1200">
        <a:solidFill>
          <a:schemeClr val="tx1"/>
        </a:solidFill>
        <a:latin typeface="Arial" panose="020B0604020202090204" pitchFamily="34" charset="0"/>
        <a:ea typeface="宋体" charset="-122"/>
        <a:cs typeface="+mn-cs"/>
      </a:defRPr>
    </a:lvl6pPr>
    <a:lvl7pPr marL="2743200" algn="l" defTabSz="914400" rtl="0" eaLnBrk="1" latinLnBrk="0" hangingPunct="1">
      <a:defRPr kern="1200">
        <a:solidFill>
          <a:schemeClr val="tx1"/>
        </a:solidFill>
        <a:latin typeface="Arial" panose="020B0604020202090204" pitchFamily="34" charset="0"/>
        <a:ea typeface="宋体" charset="-122"/>
        <a:cs typeface="+mn-cs"/>
      </a:defRPr>
    </a:lvl7pPr>
    <a:lvl8pPr marL="3200400" algn="l" defTabSz="914400" rtl="0" eaLnBrk="1" latinLnBrk="0" hangingPunct="1">
      <a:defRPr kern="1200">
        <a:solidFill>
          <a:schemeClr val="tx1"/>
        </a:solidFill>
        <a:latin typeface="Arial" panose="020B0604020202090204" pitchFamily="34" charset="0"/>
        <a:ea typeface="宋体" charset="-122"/>
        <a:cs typeface="+mn-cs"/>
      </a:defRPr>
    </a:lvl8pPr>
    <a:lvl9pPr marL="3657600" algn="l" defTabSz="914400" rtl="0" eaLnBrk="1" latinLnBrk="0" hangingPunct="1">
      <a:defRPr kern="1200">
        <a:solidFill>
          <a:schemeClr val="tx1"/>
        </a:solidFill>
        <a:latin typeface="Arial" panose="020B0604020202090204" pitchFamily="34" charset="0"/>
        <a:ea typeface="宋体" charset="-122"/>
        <a:cs typeface="+mn-cs"/>
      </a:defRPr>
    </a:lvl9pPr>
  </p:defaultTextStyle>
  <p:extLst>
    <p:ext uri="{EFAFB233-063F-42B5-8137-9DF3F51BA10A}">
      <p15:sldGuideLst xmlns:p15="http://schemas.microsoft.com/office/powerpoint/2012/main">
        <p15:guide id="1" orient="horz" pos="2167">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92" autoAdjust="0"/>
    <p:restoredTop sz="94660"/>
  </p:normalViewPr>
  <p:slideViewPr>
    <p:cSldViewPr>
      <p:cViewPr varScale="1">
        <p:scale>
          <a:sx n="81" d="100"/>
          <a:sy n="81" d="100"/>
        </p:scale>
        <p:origin x="1315" y="62"/>
      </p:cViewPr>
      <p:guideLst>
        <p:guide orient="horz" pos="2167"/>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2019/11/18</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1371600" y="1143000"/>
            <a:ext cx="41148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7"/>
            <a:ext cx="7772400" cy="1470025"/>
          </a:xfrm>
        </p:spPr>
        <p:txBody>
          <a:bodyPr/>
          <a:lstStyle/>
          <a:p>
            <a:r>
              <a:rPr lang="zh-CN" altLang="en-US" dirty="0"/>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F6050EB2-28F1-432C-9840-309DD7DE3D19}" type="datetimeFigureOut">
              <a:rPr lang="zh-CN" altLang="en-US"/>
              <a:t>2019/11/18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FC15FB7-9ABA-42BD-B525-E068AF89793A}" type="slidenum">
              <a:rPr lang="zh-CN" altLang="en-US"/>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143241" y="642918"/>
            <a:ext cx="5214974" cy="642942"/>
          </a:xfrm>
        </p:spPr>
        <p:txBody>
          <a:bodyPr/>
          <a:lstStyle/>
          <a:p>
            <a:r>
              <a:rPr lang="zh-CN" altLang="en-US" dirty="0"/>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B7DDDEEB-E2F2-4016-B579-2395E499735C}" type="datetimeFigureOut">
              <a:rPr lang="zh-CN" altLang="en-US"/>
              <a:t>2019/11/18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4F1C95E-9450-4D33-9CEC-F1FA59284E37}" type="slidenum">
              <a:rPr lang="zh-CN" altLang="en-US"/>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2"/>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98B27B2C-43CE-45EF-9EDA-8E7A4A1513D3}" type="datetimeFigureOut">
              <a:rPr lang="zh-CN" altLang="en-US"/>
              <a:t>2019/11/18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4039514-0164-46A7-BE76-B89EBBE29F2B}" type="slidenum">
              <a:rPr lang="zh-CN" altLang="en-US"/>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3071802" y="714356"/>
            <a:ext cx="5286412" cy="703282"/>
          </a:xfrm>
        </p:spPr>
        <p:txBody>
          <a:bodyPr/>
          <a:lstStyle/>
          <a:p>
            <a:r>
              <a:rPr lang="zh-CN" altLang="en-US"/>
              <a:t>单击此处编辑母版标题样式</a:t>
            </a:r>
          </a:p>
        </p:txBody>
      </p:sp>
      <p:sp>
        <p:nvSpPr>
          <p:cNvPr id="3" name="内容占位符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BF704FA1-9415-43DE-9D57-73FAEFA54F30}" type="datetimeFigureOut">
              <a:rPr lang="zh-CN" altLang="en-US"/>
              <a:t>2019/11/18</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6F6157EC-D306-434C-98B6-B4D0900C9990}" type="slidenum">
              <a:rPr lang="zh-CN" altLang="en-US"/>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2857488" y="642918"/>
            <a:ext cx="5500726" cy="77472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9413972C-9903-4B9B-ADF1-A37982D80FCC}" type="datetimeFigureOut">
              <a:rPr lang="zh-CN" altLang="en-US"/>
              <a:t>2019/11/18</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C5C2C9EC-B256-45E8-B8A8-3C0DD3314208}" type="slidenum">
              <a:rPr lang="zh-CN" altLang="en-US"/>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B8A7CC8E-BC52-4655-AF76-87985AD1962A}" type="datetimeFigureOut">
              <a:rPr lang="zh-CN" altLang="en-US"/>
              <a:t>2019/11/18</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84211383-CDC7-439C-A948-6BE6040EBC40}" type="slidenum">
              <a:rPr lang="zh-CN" altLang="en-US"/>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EE6DCB9E-5D43-4452-B038-E7CDC44CA8FC}" type="datetimeFigureOut">
              <a:rPr lang="zh-CN" altLang="en-US"/>
              <a:t>2019/11/18</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6D5FFF0D-810F-473E-80D7-63DEE83326EA}" type="slidenum">
              <a:rPr lang="zh-CN" altLang="en-US"/>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92118" y="1071546"/>
            <a:ext cx="3008313" cy="87629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1" y="714358"/>
            <a:ext cx="4711726" cy="541180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2000242"/>
            <a:ext cx="3008313" cy="412592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dirty="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62FFC155-719F-44E2-B175-17C985A8BDF6}" type="datetimeFigureOut">
              <a:rPr lang="zh-CN" altLang="en-US"/>
              <a:t>2019/11/18</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38CC5E0-740C-4088-8812-1731979DD02F}" type="slidenum">
              <a:rPr lang="zh-CN" altLang="en-US"/>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CB91708B-6136-4ED0-8BBD-B31E20FB3BD3}" type="datetimeFigureOut">
              <a:rPr lang="zh-CN" altLang="en-US"/>
              <a:t>2019/11/18</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3542CD24-77ED-44CE-ADD8-740EA4C58FF2}" type="slidenum">
              <a:rPr lang="zh-CN" altLang="en-US"/>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AE9B0305-B76A-42D9-AFEC-50684304BDEF}" type="datetimeFigureOut">
              <a:rPr lang="zh-CN" altLang="en-US"/>
              <a:t>2019/11/18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E6FEBD0-2FBB-4CCC-86F5-E0612720C788}" type="slidenum">
              <a:rPr lang="zh-CN" altLang="en-US"/>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40"/>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40"/>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0DEDD1D6-CD91-4CD7-9377-5BB84A8BBF08}" type="datetimeFigureOut">
              <a:rPr lang="zh-CN" altLang="en-US"/>
              <a:t>2019/11/18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B4D8BBB-2FF7-43FD-B8F4-0C8B5EF4E947}" type="slidenum">
              <a:rPr lang="zh-CN" altLang="en-US"/>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7"/>
            <a:ext cx="7772400" cy="1470025"/>
          </a:xfrm>
        </p:spPr>
        <p:txBody>
          <a:bodyPr/>
          <a:lstStyle/>
          <a:p>
            <a:r>
              <a:rPr lang="zh-CN" altLang="en-US" dirty="0"/>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F6050EB2-28F1-432C-9840-309DD7DE3D19}" type="datetimeFigureOut">
              <a:rPr lang="zh-CN" altLang="en-US"/>
              <a:t>2019/11/18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FC15FB7-9ABA-42BD-B525-E068AF89793A}" type="slidenum">
              <a:rPr lang="zh-CN" altLang="en-US"/>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143241" y="642918"/>
            <a:ext cx="5214974" cy="642942"/>
          </a:xfrm>
        </p:spPr>
        <p:txBody>
          <a:bodyPr/>
          <a:lstStyle/>
          <a:p>
            <a:r>
              <a:rPr lang="zh-CN" altLang="en-US" dirty="0"/>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B7DDDEEB-E2F2-4016-B579-2395E499735C}" type="datetimeFigureOut">
              <a:rPr lang="zh-CN" altLang="en-US"/>
              <a:t>2019/11/18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4F1C95E-9450-4D33-9CEC-F1FA59284E37}" type="slidenum">
              <a:rPr lang="zh-CN" altLang="en-US"/>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2"/>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98B27B2C-43CE-45EF-9EDA-8E7A4A1513D3}" type="datetimeFigureOut">
              <a:rPr lang="zh-CN" altLang="en-US"/>
              <a:t>2019/11/18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4039514-0164-46A7-BE76-B89EBBE29F2B}" type="slidenum">
              <a:rPr lang="zh-CN" altLang="en-US"/>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3071802" y="714356"/>
            <a:ext cx="5286412" cy="703282"/>
          </a:xfrm>
        </p:spPr>
        <p:txBody>
          <a:bodyPr/>
          <a:lstStyle/>
          <a:p>
            <a:r>
              <a:rPr lang="zh-CN" altLang="en-US"/>
              <a:t>单击此处编辑母版标题样式</a:t>
            </a:r>
          </a:p>
        </p:txBody>
      </p:sp>
      <p:sp>
        <p:nvSpPr>
          <p:cNvPr id="3" name="内容占位符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BF704FA1-9415-43DE-9D57-73FAEFA54F30}" type="datetimeFigureOut">
              <a:rPr lang="zh-CN" altLang="en-US"/>
              <a:t>2019/11/18</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6F6157EC-D306-434C-98B6-B4D0900C9990}" type="slidenum">
              <a:rPr lang="zh-CN" altLang="en-US"/>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2857488" y="642918"/>
            <a:ext cx="5500726" cy="77472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9413972C-9903-4B9B-ADF1-A37982D80FCC}" type="datetimeFigureOut">
              <a:rPr lang="zh-CN" altLang="en-US"/>
              <a:t>2019/11/18</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C5C2C9EC-B256-45E8-B8A8-3C0DD3314208}" type="slidenum">
              <a:rPr lang="zh-CN" altLang="en-US"/>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B8A7CC8E-BC52-4655-AF76-87985AD1962A}" type="datetimeFigureOut">
              <a:rPr lang="zh-CN" altLang="en-US"/>
              <a:t>2019/11/18</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84211383-CDC7-439C-A948-6BE6040EBC40}" type="slidenum">
              <a:rPr lang="zh-CN" altLang="en-US"/>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EE6DCB9E-5D43-4452-B038-E7CDC44CA8FC}" type="datetimeFigureOut">
              <a:rPr lang="zh-CN" altLang="en-US"/>
              <a:t>2019/11/18</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6D5FFF0D-810F-473E-80D7-63DEE83326EA}" type="slidenum">
              <a:rPr lang="zh-CN" altLang="en-US"/>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92118" y="1071546"/>
            <a:ext cx="3008313" cy="87629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1" y="714358"/>
            <a:ext cx="4711726" cy="541180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2000242"/>
            <a:ext cx="3008313" cy="412592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dirty="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62FFC155-719F-44E2-B175-17C985A8BDF6}" type="datetimeFigureOut">
              <a:rPr lang="zh-CN" altLang="en-US"/>
              <a:t>2019/11/18</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38CC5E0-740C-4088-8812-1731979DD02F}" type="slidenum">
              <a:rPr lang="zh-CN" altLang="en-US"/>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CB91708B-6136-4ED0-8BBD-B31E20FB3BD3}" type="datetimeFigureOut">
              <a:rPr lang="zh-CN" altLang="en-US"/>
              <a:t>2019/11/18</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3542CD24-77ED-44CE-ADD8-740EA4C58FF2}" type="slidenum">
              <a:rPr lang="zh-CN" altLang="en-US"/>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AE9B0305-B76A-42D9-AFEC-50684304BDEF}" type="datetimeFigureOut">
              <a:rPr lang="zh-CN" altLang="en-US"/>
              <a:t>2019/11/18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E6FEBD0-2FBB-4CCC-86F5-E0612720C788}" type="slidenum">
              <a:rPr lang="zh-CN" altLang="en-US"/>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40"/>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40"/>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0DEDD1D6-CD91-4CD7-9377-5BB84A8BBF08}" type="datetimeFigureOut">
              <a:rPr lang="zh-CN" altLang="en-US"/>
              <a:t>2019/11/18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B4D8BBB-2FF7-43FD-B8F4-0C8B5EF4E947}" type="slidenum">
              <a:rPr lang="zh-CN" altLang="en-US"/>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p>
        </p:txBody>
      </p:sp>
      <p:sp>
        <p:nvSpPr>
          <p:cNvPr id="1027" name="文本占位符 2"/>
          <p:cNvSpPr>
            <a:spLocks noGrp="1"/>
          </p:cNvSpPr>
          <p:nvPr>
            <p:ph type="body" idx="1"/>
          </p:nvPr>
        </p:nvSpPr>
        <p:spPr bwMode="auto">
          <a:xfrm>
            <a:off x="457200" y="1600202"/>
            <a:ext cx="8229600" cy="4525963"/>
          </a:xfrm>
          <a:prstGeom prst="rect">
            <a:avLst/>
          </a:prstGeom>
          <a:noFill/>
          <a:ln w="9525">
            <a:noFill/>
            <a:miter lim="800000"/>
          </a:ln>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defRPr>
            </a:lvl1pPr>
          </a:lstStyle>
          <a:p>
            <a:pPr>
              <a:defRPr/>
            </a:pPr>
            <a:fld id="{A191DA67-23DF-4E9C-87AB-5D35DCE97A29}" type="datetimeFigureOut">
              <a:rPr lang="zh-CN" altLang="en-US"/>
              <a:t>2019/11/18</a:t>
            </a:fld>
            <a:endParaRPr lang="zh-CN" altLang="en-US"/>
          </a:p>
        </p:txBody>
      </p:sp>
      <p:sp>
        <p:nvSpPr>
          <p:cNvPr id="5" name="页脚占位符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defRPr>
            </a:lvl1pPr>
          </a:lstStyle>
          <a:p>
            <a:pPr>
              <a:defRPr/>
            </a:pPr>
            <a:fld id="{F5D52F87-7F99-4757-86B6-D39CCE5F9CA2}"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Franklin Gothic Medium" pitchFamily="34" charset="0"/>
          <a:ea typeface="隶书" pitchFamily="49" charset="-122"/>
        </a:defRPr>
      </a:lvl2pPr>
      <a:lvl3pPr algn="ctr" rtl="0" fontAlgn="base">
        <a:spcBef>
          <a:spcPct val="0"/>
        </a:spcBef>
        <a:spcAft>
          <a:spcPct val="0"/>
        </a:spcAft>
        <a:defRPr sz="4400">
          <a:solidFill>
            <a:schemeClr val="tx1"/>
          </a:solidFill>
          <a:latin typeface="Franklin Gothic Medium" pitchFamily="34" charset="0"/>
          <a:ea typeface="隶书" pitchFamily="49" charset="-122"/>
        </a:defRPr>
      </a:lvl3pPr>
      <a:lvl4pPr algn="ctr" rtl="0" fontAlgn="base">
        <a:spcBef>
          <a:spcPct val="0"/>
        </a:spcBef>
        <a:spcAft>
          <a:spcPct val="0"/>
        </a:spcAft>
        <a:defRPr sz="4400">
          <a:solidFill>
            <a:schemeClr val="tx1"/>
          </a:solidFill>
          <a:latin typeface="Franklin Gothic Medium" pitchFamily="34" charset="0"/>
          <a:ea typeface="隶书" pitchFamily="49" charset="-122"/>
        </a:defRPr>
      </a:lvl4pPr>
      <a:lvl5pPr algn="ctr" rtl="0" fontAlgn="base">
        <a:spcBef>
          <a:spcPct val="0"/>
        </a:spcBef>
        <a:spcAft>
          <a:spcPct val="0"/>
        </a:spcAft>
        <a:defRPr sz="4400">
          <a:solidFill>
            <a:schemeClr val="tx1"/>
          </a:solidFill>
          <a:latin typeface="Franklin Gothic Medium" pitchFamily="34" charset="0"/>
          <a:ea typeface="隶书" pitchFamily="49" charset="-122"/>
        </a:defRPr>
      </a:lvl5pPr>
      <a:lvl6pPr marL="457200" algn="ctr" rtl="0" fontAlgn="base">
        <a:spcBef>
          <a:spcPct val="0"/>
        </a:spcBef>
        <a:spcAft>
          <a:spcPct val="0"/>
        </a:spcAft>
        <a:defRPr sz="4400">
          <a:solidFill>
            <a:schemeClr val="tx1"/>
          </a:solidFill>
          <a:latin typeface="Franklin Gothic Medium" pitchFamily="34" charset="0"/>
          <a:ea typeface="隶书" pitchFamily="49" charset="-122"/>
        </a:defRPr>
      </a:lvl6pPr>
      <a:lvl7pPr marL="914400" algn="ctr" rtl="0" fontAlgn="base">
        <a:spcBef>
          <a:spcPct val="0"/>
        </a:spcBef>
        <a:spcAft>
          <a:spcPct val="0"/>
        </a:spcAft>
        <a:defRPr sz="4400">
          <a:solidFill>
            <a:schemeClr val="tx1"/>
          </a:solidFill>
          <a:latin typeface="Franklin Gothic Medium" pitchFamily="34" charset="0"/>
          <a:ea typeface="隶书" pitchFamily="49" charset="-122"/>
        </a:defRPr>
      </a:lvl7pPr>
      <a:lvl8pPr marL="1371600" algn="ctr" rtl="0" fontAlgn="base">
        <a:spcBef>
          <a:spcPct val="0"/>
        </a:spcBef>
        <a:spcAft>
          <a:spcPct val="0"/>
        </a:spcAft>
        <a:defRPr sz="4400">
          <a:solidFill>
            <a:schemeClr val="tx1"/>
          </a:solidFill>
          <a:latin typeface="Franklin Gothic Medium" pitchFamily="34" charset="0"/>
          <a:ea typeface="隶书" pitchFamily="49" charset="-122"/>
        </a:defRPr>
      </a:lvl8pPr>
      <a:lvl9pPr marL="1828800" algn="ctr" rtl="0" fontAlgn="base">
        <a:spcBef>
          <a:spcPct val="0"/>
        </a:spcBef>
        <a:spcAft>
          <a:spcPct val="0"/>
        </a:spcAft>
        <a:defRPr sz="4400">
          <a:solidFill>
            <a:schemeClr val="tx1"/>
          </a:solidFill>
          <a:latin typeface="Franklin Gothic Medium" pitchFamily="34" charset="0"/>
          <a:ea typeface="隶书" pitchFamily="49" charset="-122"/>
        </a:defRPr>
      </a:lvl9pPr>
    </p:titleStyle>
    <p:bodyStyle>
      <a:lvl1pPr marL="342900" indent="-342900" algn="l" rtl="0" fontAlgn="base">
        <a:spcBef>
          <a:spcPct val="20000"/>
        </a:spcBef>
        <a:spcAft>
          <a:spcPct val="0"/>
        </a:spcAft>
        <a:buFont typeface="Arial" panose="020B060402020209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9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9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p>
        </p:txBody>
      </p:sp>
      <p:sp>
        <p:nvSpPr>
          <p:cNvPr id="1027" name="文本占位符 2"/>
          <p:cNvSpPr>
            <a:spLocks noGrp="1"/>
          </p:cNvSpPr>
          <p:nvPr>
            <p:ph type="body" idx="1"/>
          </p:nvPr>
        </p:nvSpPr>
        <p:spPr bwMode="auto">
          <a:xfrm>
            <a:off x="457200" y="1600202"/>
            <a:ext cx="8229600" cy="4525963"/>
          </a:xfrm>
          <a:prstGeom prst="rect">
            <a:avLst/>
          </a:prstGeom>
          <a:noFill/>
          <a:ln w="9525">
            <a:noFill/>
            <a:miter lim="800000"/>
          </a:ln>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defRPr>
            </a:lvl1pPr>
          </a:lstStyle>
          <a:p>
            <a:pPr>
              <a:defRPr/>
            </a:pPr>
            <a:fld id="{A191DA67-23DF-4E9C-87AB-5D35DCE97A29}" type="datetimeFigureOut">
              <a:rPr lang="zh-CN" altLang="en-US"/>
              <a:t>2019/11/18</a:t>
            </a:fld>
            <a:endParaRPr lang="zh-CN" altLang="en-US"/>
          </a:p>
        </p:txBody>
      </p:sp>
      <p:sp>
        <p:nvSpPr>
          <p:cNvPr id="5" name="页脚占位符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defRPr>
            </a:lvl1pPr>
          </a:lstStyle>
          <a:p>
            <a:pPr>
              <a:defRPr/>
            </a:pPr>
            <a:fld id="{F5D52F87-7F99-4757-86B6-D39CCE5F9CA2}"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Franklin Gothic Medium" pitchFamily="34" charset="0"/>
          <a:ea typeface="隶书" pitchFamily="49" charset="-122"/>
        </a:defRPr>
      </a:lvl2pPr>
      <a:lvl3pPr algn="ctr" rtl="0" fontAlgn="base">
        <a:spcBef>
          <a:spcPct val="0"/>
        </a:spcBef>
        <a:spcAft>
          <a:spcPct val="0"/>
        </a:spcAft>
        <a:defRPr sz="4400">
          <a:solidFill>
            <a:schemeClr val="tx1"/>
          </a:solidFill>
          <a:latin typeface="Franklin Gothic Medium" pitchFamily="34" charset="0"/>
          <a:ea typeface="隶书" pitchFamily="49" charset="-122"/>
        </a:defRPr>
      </a:lvl3pPr>
      <a:lvl4pPr algn="ctr" rtl="0" fontAlgn="base">
        <a:spcBef>
          <a:spcPct val="0"/>
        </a:spcBef>
        <a:spcAft>
          <a:spcPct val="0"/>
        </a:spcAft>
        <a:defRPr sz="4400">
          <a:solidFill>
            <a:schemeClr val="tx1"/>
          </a:solidFill>
          <a:latin typeface="Franklin Gothic Medium" pitchFamily="34" charset="0"/>
          <a:ea typeface="隶书" pitchFamily="49" charset="-122"/>
        </a:defRPr>
      </a:lvl4pPr>
      <a:lvl5pPr algn="ctr" rtl="0" fontAlgn="base">
        <a:spcBef>
          <a:spcPct val="0"/>
        </a:spcBef>
        <a:spcAft>
          <a:spcPct val="0"/>
        </a:spcAft>
        <a:defRPr sz="4400">
          <a:solidFill>
            <a:schemeClr val="tx1"/>
          </a:solidFill>
          <a:latin typeface="Franklin Gothic Medium" pitchFamily="34" charset="0"/>
          <a:ea typeface="隶书" pitchFamily="49" charset="-122"/>
        </a:defRPr>
      </a:lvl5pPr>
      <a:lvl6pPr marL="457200" algn="ctr" rtl="0" fontAlgn="base">
        <a:spcBef>
          <a:spcPct val="0"/>
        </a:spcBef>
        <a:spcAft>
          <a:spcPct val="0"/>
        </a:spcAft>
        <a:defRPr sz="4400">
          <a:solidFill>
            <a:schemeClr val="tx1"/>
          </a:solidFill>
          <a:latin typeface="Franklin Gothic Medium" pitchFamily="34" charset="0"/>
          <a:ea typeface="隶书" pitchFamily="49" charset="-122"/>
        </a:defRPr>
      </a:lvl6pPr>
      <a:lvl7pPr marL="914400" algn="ctr" rtl="0" fontAlgn="base">
        <a:spcBef>
          <a:spcPct val="0"/>
        </a:spcBef>
        <a:spcAft>
          <a:spcPct val="0"/>
        </a:spcAft>
        <a:defRPr sz="4400">
          <a:solidFill>
            <a:schemeClr val="tx1"/>
          </a:solidFill>
          <a:latin typeface="Franklin Gothic Medium" pitchFamily="34" charset="0"/>
          <a:ea typeface="隶书" pitchFamily="49" charset="-122"/>
        </a:defRPr>
      </a:lvl7pPr>
      <a:lvl8pPr marL="1371600" algn="ctr" rtl="0" fontAlgn="base">
        <a:spcBef>
          <a:spcPct val="0"/>
        </a:spcBef>
        <a:spcAft>
          <a:spcPct val="0"/>
        </a:spcAft>
        <a:defRPr sz="4400">
          <a:solidFill>
            <a:schemeClr val="tx1"/>
          </a:solidFill>
          <a:latin typeface="Franklin Gothic Medium" pitchFamily="34" charset="0"/>
          <a:ea typeface="隶书" pitchFamily="49" charset="-122"/>
        </a:defRPr>
      </a:lvl8pPr>
      <a:lvl9pPr marL="1828800" algn="ctr" rtl="0" fontAlgn="base">
        <a:spcBef>
          <a:spcPct val="0"/>
        </a:spcBef>
        <a:spcAft>
          <a:spcPct val="0"/>
        </a:spcAft>
        <a:defRPr sz="4400">
          <a:solidFill>
            <a:schemeClr val="tx1"/>
          </a:solidFill>
          <a:latin typeface="Franklin Gothic Medium" pitchFamily="34" charset="0"/>
          <a:ea typeface="隶书" pitchFamily="49" charset="-122"/>
        </a:defRPr>
      </a:lvl9pPr>
    </p:titleStyle>
    <p:bodyStyle>
      <a:lvl1pPr marL="342900" indent="-342900" algn="l" rtl="0" fontAlgn="base">
        <a:spcBef>
          <a:spcPct val="20000"/>
        </a:spcBef>
        <a:spcAft>
          <a:spcPct val="0"/>
        </a:spcAft>
        <a:buFont typeface="Arial" panose="020B060402020209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9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9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17092"/>
            <a:ext cx="7772400" cy="1470025"/>
          </a:xfrm>
        </p:spPr>
        <p:txBody>
          <a:bodyPr/>
          <a:lstStyle/>
          <a:p>
            <a:r>
              <a:rPr lang="zh-CN" altLang="en-US" sz="4800" b="1" dirty="0">
                <a:latin typeface="+mn-ea"/>
                <a:ea typeface="+mn-ea"/>
              </a:rPr>
              <a:t>五类车组调查方案</a:t>
            </a:r>
          </a:p>
        </p:txBody>
      </p:sp>
      <p:sp>
        <p:nvSpPr>
          <p:cNvPr id="4" name="副标题 3"/>
          <p:cNvSpPr>
            <a:spLocks noGrp="1"/>
          </p:cNvSpPr>
          <p:nvPr>
            <p:ph type="subTitle" idx="1"/>
          </p:nvPr>
        </p:nvSpPr>
        <p:spPr>
          <a:xfrm>
            <a:off x="1371600" y="3766820"/>
            <a:ext cx="6400800" cy="1752600"/>
          </a:xfrm>
        </p:spPr>
        <p:txBody>
          <a:bodyPr/>
          <a:lstStyle/>
          <a:p>
            <a:r>
              <a:rPr lang="zh-CN" altLang="en-US">
                <a:solidFill>
                  <a:schemeClr val="tx1"/>
                </a:solidFill>
              </a:rPr>
              <a:t>成员：赖凯煌、陈志威、陈子韩、黎啟隽、邹润宗、成明兴、周祥凯</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a:xfrm>
            <a:off x="5004050" y="332656"/>
            <a:ext cx="1527175" cy="636270"/>
          </a:xfrm>
        </p:spPr>
        <p:txBody>
          <a:bodyPr/>
          <a:lstStyle/>
          <a:p>
            <a:r>
              <a:rPr lang="zh-CN" altLang="en-US" sz="4000" b="1" dirty="0">
                <a:latin typeface="+mn-ea"/>
                <a:ea typeface="+mn-ea"/>
              </a:rPr>
              <a:t>背景</a:t>
            </a:r>
          </a:p>
        </p:txBody>
      </p:sp>
      <p:sp>
        <p:nvSpPr>
          <p:cNvPr id="100" name="文本框 99"/>
          <p:cNvSpPr txBox="1"/>
          <p:nvPr/>
        </p:nvSpPr>
        <p:spPr>
          <a:xfrm>
            <a:off x="342267" y="1127762"/>
            <a:ext cx="7686119" cy="5262245"/>
          </a:xfrm>
          <a:prstGeom prst="rect">
            <a:avLst/>
          </a:prstGeom>
          <a:noFill/>
          <a:ln w="9525">
            <a:noFill/>
          </a:ln>
        </p:spPr>
        <p:txBody>
          <a:bodyPr wrap="square">
            <a:spAutoFit/>
          </a:bodyPr>
          <a:lstStyle/>
          <a:p>
            <a:r>
              <a:rPr lang="zh-CN" altLang="en-US" sz="2800" dirty="0">
                <a:latin typeface="华文楷体" panose="02010600040101010101" pitchFamily="2" charset="-122"/>
                <a:ea typeface="华文楷体" panose="02010600040101010101" pitchFamily="2" charset="-122"/>
                <a:cs typeface="黑体" charset="0"/>
              </a:rPr>
              <a:t>“五类车”是电动车、摩托车、三轮车、残疾人机动轮椅车、改装车的简称。《广州市非机动车和摩托车管理规定》自2017年9月1日起施行，其中多条规定明确禁止五类车上路行驶。实地考察发现，在中山大道-车陂交叉口附近仍有许多五类车驾驶人无视相关规定，照常在道路上行驶，五类车对机动车的正常行驶有侧向干扰，甚至直接占用整条车道，存在较大的安全隐患。观察发现，五类车在交叉口内部主要以组成“车团”的形式影响机动车的正常通行，其中以电动车居多，考虑到自行车也是“车团”的重要组成部分，所以本次调查的对象将包括自行车在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WechatIMG30"/>
          <p:cNvPicPr>
            <a:picLocks noChangeAspect="1"/>
          </p:cNvPicPr>
          <p:nvPr/>
        </p:nvPicPr>
        <p:blipFill>
          <a:blip r:embed="rId2"/>
          <a:stretch>
            <a:fillRect/>
          </a:stretch>
        </p:blipFill>
        <p:spPr>
          <a:xfrm>
            <a:off x="561342" y="1016000"/>
            <a:ext cx="3618865" cy="4826000"/>
          </a:xfrm>
          <a:prstGeom prst="rect">
            <a:avLst/>
          </a:prstGeom>
        </p:spPr>
      </p:pic>
      <p:pic>
        <p:nvPicPr>
          <p:cNvPr id="3" name="图片 2" descr="WechatIMG41"/>
          <p:cNvPicPr>
            <a:picLocks noChangeAspect="1"/>
          </p:cNvPicPr>
          <p:nvPr/>
        </p:nvPicPr>
        <p:blipFill>
          <a:blip r:embed="rId3"/>
          <a:stretch>
            <a:fillRect/>
          </a:stretch>
        </p:blipFill>
        <p:spPr>
          <a:xfrm>
            <a:off x="4648835" y="1016000"/>
            <a:ext cx="3618230" cy="4826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3262620" y="493693"/>
            <a:ext cx="5214974" cy="642942"/>
          </a:xfrm>
        </p:spPr>
        <p:txBody>
          <a:bodyPr/>
          <a:lstStyle/>
          <a:p>
            <a:r>
              <a:rPr lang="zh-CN" altLang="en-US" b="1" dirty="0">
                <a:latin typeface="+mn-ea"/>
                <a:ea typeface="+mn-ea"/>
              </a:rPr>
              <a:t>调查目的</a:t>
            </a:r>
          </a:p>
        </p:txBody>
      </p:sp>
      <p:sp>
        <p:nvSpPr>
          <p:cNvPr id="100" name="文本框 99"/>
          <p:cNvSpPr txBox="1"/>
          <p:nvPr/>
        </p:nvSpPr>
        <p:spPr>
          <a:xfrm>
            <a:off x="777875" y="1613535"/>
            <a:ext cx="5975985" cy="1383665"/>
          </a:xfrm>
          <a:prstGeom prst="rect">
            <a:avLst/>
          </a:prstGeom>
          <a:noFill/>
          <a:ln w="9525">
            <a:noFill/>
          </a:ln>
        </p:spPr>
        <p:txBody>
          <a:bodyPr wrap="square">
            <a:spAutoFit/>
          </a:bodyPr>
          <a:lstStyle/>
          <a:p>
            <a:r>
              <a:rPr lang="zh-CN" altLang="en-US" sz="2800" dirty="0">
                <a:latin typeface="华文楷体" panose="02010600040101010101" pitchFamily="2" charset="-122"/>
                <a:ea typeface="华文楷体" panose="02010600040101010101" pitchFamily="2" charset="-122"/>
                <a:cs typeface="宋体-简" panose="02010800040101010101" charset="-122"/>
              </a:rPr>
              <a:t>探究五类车对机动车正常运行的影响</a:t>
            </a:r>
          </a:p>
          <a:p>
            <a:endParaRPr lang="zh-CN" altLang="en-US" sz="2800" dirty="0">
              <a:latin typeface="华文楷体" panose="02010600040101010101" pitchFamily="2" charset="-122"/>
              <a:ea typeface="华文楷体" panose="02010600040101010101" pitchFamily="2" charset="-122"/>
              <a:cs typeface="宋体-简" panose="02010800040101010101" charset="-122"/>
            </a:endParaRPr>
          </a:p>
          <a:p>
            <a:r>
              <a:rPr lang="zh-CN" altLang="en-US" sz="2800" dirty="0">
                <a:latin typeface="华文楷体" panose="02010600040101010101" pitchFamily="2" charset="-122"/>
                <a:ea typeface="华文楷体" panose="02010600040101010101" pitchFamily="2" charset="-122"/>
                <a:cs typeface="宋体-简" panose="02010800040101010101" charset="-122"/>
              </a:rPr>
              <a:t>寻找五类车</a:t>
            </a:r>
            <a:r>
              <a:rPr lang="en-US" altLang="zh-CN" sz="2800" dirty="0">
                <a:latin typeface="华文楷体" panose="02010600040101010101" pitchFamily="2" charset="-122"/>
                <a:ea typeface="华文楷体" panose="02010600040101010101" pitchFamily="2" charset="-122"/>
                <a:cs typeface="宋体-简" panose="02010800040101010101" charset="-122"/>
              </a:rPr>
              <a:t>“</a:t>
            </a:r>
            <a:r>
              <a:rPr lang="zh-CN" altLang="en-US" sz="2800" dirty="0">
                <a:latin typeface="华文楷体" panose="02010600040101010101" pitchFamily="2" charset="-122"/>
                <a:ea typeface="华文楷体" panose="02010600040101010101" pitchFamily="2" charset="-122"/>
                <a:cs typeface="宋体-简" panose="02010800040101010101" charset="-122"/>
              </a:rPr>
              <a:t>车团</a:t>
            </a:r>
            <a:r>
              <a:rPr lang="en-US" altLang="zh-CN" sz="2800" dirty="0">
                <a:latin typeface="华文楷体" panose="02010600040101010101" pitchFamily="2" charset="-122"/>
                <a:ea typeface="华文楷体" panose="02010600040101010101" pitchFamily="2" charset="-122"/>
                <a:cs typeface="宋体-简" panose="02010800040101010101" charset="-122"/>
              </a:rPr>
              <a:t>”</a:t>
            </a:r>
            <a:r>
              <a:rPr lang="zh-CN" altLang="en-US" sz="2800" dirty="0">
                <a:latin typeface="华文楷体" panose="02010600040101010101" pitchFamily="2" charset="-122"/>
                <a:ea typeface="华文楷体" panose="02010600040101010101" pitchFamily="2" charset="-122"/>
                <a:cs typeface="宋体-简" panose="02010800040101010101" charset="-122"/>
              </a:rPr>
              <a:t>运行的内在规律</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3262620" y="493693"/>
            <a:ext cx="5214974" cy="642942"/>
          </a:xfrm>
        </p:spPr>
        <p:txBody>
          <a:bodyPr/>
          <a:lstStyle/>
          <a:p>
            <a:r>
              <a:rPr lang="zh-CN" altLang="en-US" b="1" dirty="0">
                <a:latin typeface="+mn-ea"/>
                <a:ea typeface="+mn-ea"/>
              </a:rPr>
              <a:t>调查时间地点</a:t>
            </a:r>
          </a:p>
        </p:txBody>
      </p:sp>
      <p:sp>
        <p:nvSpPr>
          <p:cNvPr id="100" name="文本框 99"/>
          <p:cNvSpPr txBox="1"/>
          <p:nvPr/>
        </p:nvSpPr>
        <p:spPr>
          <a:xfrm>
            <a:off x="749935" y="1530032"/>
            <a:ext cx="5080000" cy="1814830"/>
          </a:xfrm>
          <a:prstGeom prst="rect">
            <a:avLst/>
          </a:prstGeom>
          <a:noFill/>
          <a:ln w="9525">
            <a:noFill/>
          </a:ln>
        </p:spPr>
        <p:txBody>
          <a:bodyPr wrap="square">
            <a:spAutoFit/>
          </a:bodyPr>
          <a:lstStyle/>
          <a:p>
            <a:r>
              <a:rPr lang="zh-CN" altLang="en-US" sz="2800" dirty="0">
                <a:latin typeface="华文楷体" panose="02010600040101010101" pitchFamily="2" charset="-122"/>
                <a:ea typeface="华文楷体" panose="02010600040101010101" pitchFamily="2" charset="-122"/>
                <a:cs typeface="宋体-简" panose="02010800040101010101" charset="-122"/>
              </a:rPr>
              <a:t>时间：</a:t>
            </a:r>
          </a:p>
          <a:p>
            <a:r>
              <a:rPr lang="en-US" altLang="zh-CN" sz="2800" dirty="0">
                <a:latin typeface="华文楷体" panose="02010600040101010101" pitchFamily="2" charset="-122"/>
                <a:ea typeface="华文楷体" panose="02010600040101010101" pitchFamily="2" charset="-122"/>
                <a:cs typeface="宋体-简" panose="02010800040101010101" charset="-122"/>
              </a:rPr>
              <a:t>11</a:t>
            </a:r>
            <a:r>
              <a:rPr lang="zh-CN" altLang="en-US" sz="2800" dirty="0">
                <a:latin typeface="华文楷体" panose="02010600040101010101" pitchFamily="2" charset="-122"/>
                <a:ea typeface="华文楷体" panose="02010600040101010101" pitchFamily="2" charset="-122"/>
                <a:cs typeface="宋体-简" panose="02010800040101010101" charset="-122"/>
              </a:rPr>
              <a:t>月</a:t>
            </a:r>
            <a:r>
              <a:rPr lang="en-US" altLang="zh-CN" sz="2800" dirty="0">
                <a:latin typeface="华文楷体" panose="02010600040101010101" pitchFamily="2" charset="-122"/>
                <a:ea typeface="华文楷体" panose="02010600040101010101" pitchFamily="2" charset="-122"/>
                <a:cs typeface="宋体-简" panose="02010800040101010101" charset="-122"/>
              </a:rPr>
              <a:t>25</a:t>
            </a:r>
            <a:r>
              <a:rPr lang="zh-CN" altLang="en-US" sz="2800" dirty="0">
                <a:latin typeface="华文楷体" panose="02010600040101010101" pitchFamily="2" charset="-122"/>
                <a:ea typeface="华文楷体" panose="02010600040101010101" pitchFamily="2" charset="-122"/>
                <a:cs typeface="宋体-简" panose="02010800040101010101" charset="-122"/>
              </a:rPr>
              <a:t>日上午</a:t>
            </a:r>
            <a:r>
              <a:rPr lang="en-US" altLang="zh-CN" sz="2800" dirty="0">
                <a:latin typeface="华文楷体" panose="02010600040101010101" pitchFamily="2" charset="-122"/>
                <a:ea typeface="华文楷体" panose="02010600040101010101" pitchFamily="2" charset="-122"/>
                <a:cs typeface="宋体-简" panose="02010800040101010101" charset="-122"/>
              </a:rPr>
              <a:t>8</a:t>
            </a:r>
            <a:r>
              <a:rPr lang="zh-CN" altLang="en-US" sz="2800" dirty="0">
                <a:latin typeface="华文楷体" panose="02010600040101010101" pitchFamily="2" charset="-122"/>
                <a:ea typeface="华文楷体" panose="02010600040101010101" pitchFamily="2" charset="-122"/>
                <a:cs typeface="宋体-简" panose="02010800040101010101" charset="-122"/>
              </a:rPr>
              <a:t>点</a:t>
            </a:r>
            <a:r>
              <a:rPr lang="en-US" altLang="zh-CN" sz="2800" dirty="0">
                <a:latin typeface="华文楷体" panose="02010600040101010101" pitchFamily="2" charset="-122"/>
                <a:ea typeface="华文楷体" panose="02010600040101010101" pitchFamily="2" charset="-122"/>
                <a:cs typeface="宋体-简" panose="02010800040101010101" charset="-122"/>
              </a:rPr>
              <a:t>-9</a:t>
            </a:r>
            <a:r>
              <a:rPr lang="zh-CN" altLang="en-US" sz="2800" dirty="0">
                <a:latin typeface="华文楷体" panose="02010600040101010101" pitchFamily="2" charset="-122"/>
                <a:ea typeface="华文楷体" panose="02010600040101010101" pitchFamily="2" charset="-122"/>
                <a:cs typeface="宋体-简" panose="02010800040101010101" charset="-122"/>
              </a:rPr>
              <a:t>点</a:t>
            </a:r>
          </a:p>
          <a:p>
            <a:r>
              <a:rPr lang="en-US" altLang="zh-CN" sz="2800" dirty="0">
                <a:latin typeface="华文楷体" panose="02010600040101010101" pitchFamily="2" charset="-122"/>
                <a:ea typeface="华文楷体" panose="02010600040101010101" pitchFamily="2" charset="-122"/>
                <a:cs typeface="宋体-简" panose="02010800040101010101" charset="-122"/>
              </a:rPr>
              <a:t>12</a:t>
            </a:r>
            <a:r>
              <a:rPr lang="zh-CN" altLang="en-US" sz="2800" dirty="0">
                <a:latin typeface="华文楷体" panose="02010600040101010101" pitchFamily="2" charset="-122"/>
                <a:ea typeface="华文楷体" panose="02010600040101010101" pitchFamily="2" charset="-122"/>
                <a:cs typeface="宋体-简" panose="02010800040101010101" charset="-122"/>
              </a:rPr>
              <a:t>月</a:t>
            </a:r>
            <a:r>
              <a:rPr lang="en-US" altLang="zh-CN" sz="2800" dirty="0">
                <a:latin typeface="华文楷体" panose="02010600040101010101" pitchFamily="2" charset="-122"/>
                <a:ea typeface="华文楷体" panose="02010600040101010101" pitchFamily="2" charset="-122"/>
                <a:cs typeface="宋体-简" panose="02010800040101010101" charset="-122"/>
              </a:rPr>
              <a:t>02</a:t>
            </a:r>
            <a:r>
              <a:rPr lang="zh-CN" altLang="en-US" sz="2800" dirty="0">
                <a:latin typeface="华文楷体" panose="02010600040101010101" pitchFamily="2" charset="-122"/>
                <a:ea typeface="华文楷体" panose="02010600040101010101" pitchFamily="2" charset="-122"/>
                <a:cs typeface="宋体-简" panose="02010800040101010101" charset="-122"/>
              </a:rPr>
              <a:t>日上午</a:t>
            </a:r>
            <a:r>
              <a:rPr lang="en-US" altLang="zh-CN" sz="2800" dirty="0">
                <a:latin typeface="华文楷体" panose="02010600040101010101" pitchFamily="2" charset="-122"/>
                <a:ea typeface="华文楷体" panose="02010600040101010101" pitchFamily="2" charset="-122"/>
                <a:cs typeface="宋体-简" panose="02010800040101010101" charset="-122"/>
              </a:rPr>
              <a:t>8</a:t>
            </a:r>
            <a:r>
              <a:rPr lang="zh-CN" altLang="en-US" sz="2800" dirty="0">
                <a:latin typeface="华文楷体" panose="02010600040101010101" pitchFamily="2" charset="-122"/>
                <a:ea typeface="华文楷体" panose="02010600040101010101" pitchFamily="2" charset="-122"/>
                <a:cs typeface="宋体-简" panose="02010800040101010101" charset="-122"/>
              </a:rPr>
              <a:t>点</a:t>
            </a:r>
            <a:r>
              <a:rPr lang="en-US" altLang="zh-CN" sz="2800" dirty="0">
                <a:latin typeface="华文楷体" panose="02010600040101010101" pitchFamily="2" charset="-122"/>
                <a:ea typeface="华文楷体" panose="02010600040101010101" pitchFamily="2" charset="-122"/>
                <a:cs typeface="宋体-简" panose="02010800040101010101" charset="-122"/>
              </a:rPr>
              <a:t>-9</a:t>
            </a:r>
            <a:r>
              <a:rPr lang="zh-CN" altLang="en-US" sz="2800" dirty="0">
                <a:latin typeface="华文楷体" panose="02010600040101010101" pitchFamily="2" charset="-122"/>
                <a:ea typeface="华文楷体" panose="02010600040101010101" pitchFamily="2" charset="-122"/>
                <a:cs typeface="宋体-简" panose="02010800040101010101" charset="-122"/>
              </a:rPr>
              <a:t>点</a:t>
            </a:r>
          </a:p>
          <a:p>
            <a:r>
              <a:rPr lang="en-US" altLang="zh-CN" sz="2800" dirty="0">
                <a:latin typeface="华文楷体" panose="02010600040101010101" pitchFamily="2" charset="-122"/>
                <a:ea typeface="华文楷体" panose="02010600040101010101" pitchFamily="2" charset="-122"/>
                <a:cs typeface="宋体-简" panose="02010800040101010101" charset="-122"/>
              </a:rPr>
              <a:t>12</a:t>
            </a:r>
            <a:r>
              <a:rPr lang="zh-CN" altLang="en-US" sz="2800" dirty="0">
                <a:latin typeface="华文楷体" panose="02010600040101010101" pitchFamily="2" charset="-122"/>
                <a:ea typeface="华文楷体" panose="02010600040101010101" pitchFamily="2" charset="-122"/>
                <a:cs typeface="宋体-简" panose="02010800040101010101" charset="-122"/>
              </a:rPr>
              <a:t>月</a:t>
            </a:r>
            <a:r>
              <a:rPr lang="en-US" altLang="zh-CN" sz="2800" dirty="0">
                <a:latin typeface="华文楷体" panose="02010600040101010101" pitchFamily="2" charset="-122"/>
                <a:ea typeface="华文楷体" panose="02010600040101010101" pitchFamily="2" charset="-122"/>
                <a:cs typeface="宋体-简" panose="02010800040101010101" charset="-122"/>
              </a:rPr>
              <a:t>09</a:t>
            </a:r>
            <a:r>
              <a:rPr lang="zh-CN" altLang="en-US" sz="2800" dirty="0">
                <a:latin typeface="华文楷体" panose="02010600040101010101" pitchFamily="2" charset="-122"/>
                <a:ea typeface="华文楷体" panose="02010600040101010101" pitchFamily="2" charset="-122"/>
                <a:cs typeface="宋体-简" panose="02010800040101010101" charset="-122"/>
              </a:rPr>
              <a:t>日上午</a:t>
            </a:r>
            <a:r>
              <a:rPr lang="en-US" altLang="zh-CN" sz="2800" dirty="0">
                <a:latin typeface="华文楷体" panose="02010600040101010101" pitchFamily="2" charset="-122"/>
                <a:ea typeface="华文楷体" panose="02010600040101010101" pitchFamily="2" charset="-122"/>
                <a:cs typeface="宋体-简" panose="02010800040101010101" charset="-122"/>
              </a:rPr>
              <a:t>8</a:t>
            </a:r>
            <a:r>
              <a:rPr lang="zh-CN" altLang="en-US" sz="2800" dirty="0">
                <a:latin typeface="华文楷体" panose="02010600040101010101" pitchFamily="2" charset="-122"/>
                <a:ea typeface="华文楷体" panose="02010600040101010101" pitchFamily="2" charset="-122"/>
                <a:cs typeface="宋体-简" panose="02010800040101010101" charset="-122"/>
              </a:rPr>
              <a:t>点</a:t>
            </a:r>
            <a:r>
              <a:rPr lang="en-US" altLang="zh-CN" sz="2800" dirty="0">
                <a:latin typeface="华文楷体" panose="02010600040101010101" pitchFamily="2" charset="-122"/>
                <a:ea typeface="华文楷体" panose="02010600040101010101" pitchFamily="2" charset="-122"/>
                <a:cs typeface="宋体-简" panose="02010800040101010101" charset="-122"/>
              </a:rPr>
              <a:t>-9</a:t>
            </a:r>
            <a:r>
              <a:rPr lang="zh-CN" altLang="en-US" sz="2800" dirty="0">
                <a:latin typeface="华文楷体" panose="02010600040101010101" pitchFamily="2" charset="-122"/>
                <a:ea typeface="华文楷体" panose="02010600040101010101" pitchFamily="2" charset="-122"/>
                <a:cs typeface="宋体-简" panose="02010800040101010101" charset="-122"/>
              </a:rPr>
              <a:t>点</a:t>
            </a:r>
          </a:p>
        </p:txBody>
      </p:sp>
      <p:sp>
        <p:nvSpPr>
          <p:cNvPr id="4" name="文本框 3"/>
          <p:cNvSpPr txBox="1"/>
          <p:nvPr/>
        </p:nvSpPr>
        <p:spPr>
          <a:xfrm>
            <a:off x="749935" y="3655379"/>
            <a:ext cx="5080000" cy="953135"/>
          </a:xfrm>
          <a:prstGeom prst="rect">
            <a:avLst/>
          </a:prstGeom>
          <a:noFill/>
          <a:ln w="9525">
            <a:noFill/>
          </a:ln>
        </p:spPr>
        <p:txBody>
          <a:bodyPr wrap="square">
            <a:spAutoFit/>
          </a:bodyPr>
          <a:lstStyle/>
          <a:p>
            <a:r>
              <a:rPr lang="zh-CN" altLang="en-US" sz="2800" dirty="0">
                <a:latin typeface="华文楷体" panose="02010600040101010101" pitchFamily="2" charset="-122"/>
                <a:ea typeface="华文楷体" panose="02010600040101010101" pitchFamily="2" charset="-122"/>
                <a:cs typeface="宋体-简" panose="02010800040101010101" charset="-122"/>
              </a:rPr>
              <a:t>地点：</a:t>
            </a:r>
          </a:p>
          <a:p>
            <a:r>
              <a:rPr sz="2800" dirty="0" err="1">
                <a:latin typeface="华文楷体" panose="02010600040101010101" pitchFamily="2" charset="-122"/>
                <a:ea typeface="华文楷体" panose="02010600040101010101" pitchFamily="2" charset="-122"/>
                <a:cs typeface="宋体-简" panose="02010800040101010101" charset="-122"/>
              </a:rPr>
              <a:t>中山大道-车陂路交叉口</a:t>
            </a:r>
            <a:endParaRPr sz="2800" dirty="0">
              <a:latin typeface="华文楷体" panose="02010600040101010101" pitchFamily="2" charset="-122"/>
              <a:ea typeface="华文楷体" panose="02010600040101010101" pitchFamily="2" charset="-122"/>
              <a:cs typeface="宋体-简" panose="02010800040101010101"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标题 1"/>
          <p:cNvSpPr>
            <a:spLocks noGrp="1"/>
          </p:cNvSpPr>
          <p:nvPr>
            <p:ph type="ctrTitle"/>
          </p:nvPr>
        </p:nvSpPr>
        <p:spPr>
          <a:xfrm>
            <a:off x="742315" y="2420620"/>
            <a:ext cx="7214235" cy="1379220"/>
          </a:xfrm>
        </p:spPr>
        <p:txBody>
          <a:bodyPr/>
          <a:lstStyle/>
          <a:p>
            <a:pPr>
              <a:lnSpc>
                <a:spcPct val="150000"/>
              </a:lnSpc>
            </a:pPr>
            <a:r>
              <a:rPr lang="zh-CN" altLang="en-US" sz="6600" b="1" dirty="0">
                <a:latin typeface="华文楷体" panose="02010600040101010101" pitchFamily="2" charset="-122"/>
                <a:ea typeface="华文楷体" panose="02010600040101010101" pitchFamily="2" charset="-122"/>
              </a:rPr>
              <a:t>方</a:t>
            </a:r>
            <a:r>
              <a:rPr lang="en-US" altLang="zh-CN" sz="6600" b="1" dirty="0">
                <a:latin typeface="华文楷体" panose="02010600040101010101" pitchFamily="2" charset="-122"/>
                <a:ea typeface="华文楷体" panose="02010600040101010101" pitchFamily="2" charset="-122"/>
              </a:rPr>
              <a:t>	</a:t>
            </a:r>
            <a:r>
              <a:rPr lang="zh-CN" altLang="en-US" sz="6600" b="1" dirty="0">
                <a:latin typeface="华文楷体" panose="02010600040101010101" pitchFamily="2" charset="-122"/>
                <a:ea typeface="华文楷体" panose="02010600040101010101" pitchFamily="2" charset="-122"/>
              </a:rPr>
              <a:t>案一</a:t>
            </a:r>
            <a:br>
              <a:rPr lang="en-US" altLang="zh-CN" sz="6600" b="1" dirty="0">
                <a:latin typeface="华文楷体" panose="02010600040101010101" pitchFamily="2" charset="-122"/>
                <a:ea typeface="华文楷体" panose="02010600040101010101" pitchFamily="2" charset="-122"/>
              </a:rPr>
            </a:br>
            <a:r>
              <a:rPr lang="zh-CN" altLang="en-US" sz="5400" b="1" dirty="0">
                <a:latin typeface="华文楷体" panose="02010600040101010101" pitchFamily="2" charset="-122"/>
                <a:ea typeface="华文楷体" panose="02010600040101010101" pitchFamily="2" charset="-122"/>
              </a:rPr>
              <a:t>交叉口内部通行量调查</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副标题 1"/>
          <p:cNvSpPr txBox="1"/>
          <p:nvPr/>
        </p:nvSpPr>
        <p:spPr bwMode="auto">
          <a:xfrm>
            <a:off x="4211960" y="303175"/>
            <a:ext cx="2808312" cy="627911"/>
          </a:xfrm>
          <a:prstGeom prst="rect">
            <a:avLst/>
          </a:prstGeom>
          <a:noFill/>
          <a:ln w="9525">
            <a:noFill/>
            <a:miter lim="800000"/>
          </a:ln>
        </p:spPr>
        <p:txBody>
          <a:bodyPr vert="horz" wrap="square" lIns="91440" tIns="45720" rIns="91440" bIns="45720" numCol="1" anchor="t" anchorCtr="0" compatLnSpc="1"/>
          <a:lstStyle>
            <a:lvl1pPr marL="342900" indent="-342900" algn="l" rtl="0" fontAlgn="base">
              <a:spcBef>
                <a:spcPct val="20000"/>
              </a:spcBef>
              <a:spcAft>
                <a:spcPct val="0"/>
              </a:spcAft>
              <a:buFont typeface="Arial" panose="020B060402020209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9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9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a:lstStyle>
          <a:p>
            <a:pPr marL="0" indent="0">
              <a:buNone/>
            </a:pPr>
            <a:r>
              <a:rPr lang="zh-CN" altLang="en-US" sz="4400" b="1" dirty="0">
                <a:latin typeface="+mn-ea"/>
              </a:rPr>
              <a:t>调查方法</a:t>
            </a:r>
          </a:p>
          <a:p>
            <a:pPr marL="0" indent="0">
              <a:buNone/>
            </a:pPr>
            <a:r>
              <a:rPr lang="en-US" altLang="zh-CN" sz="2400" dirty="0">
                <a:latin typeface="仿宋" panose="02010609060101010101" pitchFamily="49" charset="-122"/>
                <a:ea typeface="仿宋" panose="02010609060101010101" pitchFamily="49" charset="-122"/>
              </a:rPr>
              <a:t>	</a:t>
            </a:r>
            <a:endParaRPr lang="zh-CN" altLang="en-US" sz="3600" dirty="0">
              <a:latin typeface="仿宋" panose="02010609060101010101" pitchFamily="49" charset="-122"/>
              <a:ea typeface="仿宋" panose="02010609060101010101" pitchFamily="49" charset="-122"/>
            </a:endParaRPr>
          </a:p>
        </p:txBody>
      </p:sp>
      <p:sp>
        <p:nvSpPr>
          <p:cNvPr id="9" name="副标题 1"/>
          <p:cNvSpPr txBox="1"/>
          <p:nvPr/>
        </p:nvSpPr>
        <p:spPr bwMode="auto">
          <a:xfrm>
            <a:off x="191775" y="2407248"/>
            <a:ext cx="8040370" cy="2376264"/>
          </a:xfrm>
          <a:prstGeom prst="rect">
            <a:avLst/>
          </a:prstGeom>
          <a:noFill/>
          <a:ln w="9525">
            <a:noFill/>
            <a:miter lim="800000"/>
          </a:ln>
        </p:spPr>
        <p:txBody>
          <a:bodyPr vert="horz" wrap="square" lIns="91440" tIns="45720" rIns="91440" bIns="45720" numCol="1" anchor="t" anchorCtr="0" compatLnSpc="1"/>
          <a:lstStyle>
            <a:lvl1pPr marL="342900" indent="-342900" algn="l" rtl="0" fontAlgn="base">
              <a:spcBef>
                <a:spcPct val="20000"/>
              </a:spcBef>
              <a:spcAft>
                <a:spcPct val="0"/>
              </a:spcAft>
              <a:buFont typeface="Arial" panose="020B060402020209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9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9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a:lstStyle>
          <a:p>
            <a:pPr marL="0" indent="0">
              <a:buNone/>
            </a:pPr>
            <a:r>
              <a:rPr lang="zh-CN" altLang="en-US" sz="2400" dirty="0">
                <a:latin typeface="+mn-ea"/>
              </a:rPr>
              <a:t>        </a:t>
            </a:r>
            <a:r>
              <a:rPr lang="zh-CN" altLang="en-US" sz="2800" dirty="0">
                <a:latin typeface="+mn-ea"/>
              </a:rPr>
              <a:t>第①、②组分别在各自的指定位置，采用绿灯亮起后的</a:t>
            </a:r>
            <a:r>
              <a:rPr lang="en-US" altLang="zh-CN" sz="2800" dirty="0">
                <a:latin typeface="+mn-ea"/>
              </a:rPr>
              <a:t>20s</a:t>
            </a:r>
            <a:r>
              <a:rPr lang="zh-CN" altLang="en-US" sz="2800" dirty="0">
                <a:latin typeface="+mn-ea"/>
              </a:rPr>
              <a:t>作为一个时间周期。其中一人负责计时，并提醒另外两名成员何时开始和结束统计。另外两名成员分别负责统计该时间周期内通过交叉口出口处的五类车数量和机动车数量。</a:t>
            </a:r>
            <a:endParaRPr lang="en-US" altLang="zh-CN" sz="2400" dirty="0">
              <a:latin typeface="+mn-ea"/>
            </a:endParaRPr>
          </a:p>
          <a:p>
            <a:pPr marL="0" indent="0">
              <a:buNone/>
            </a:pPr>
            <a:r>
              <a:rPr lang="en-US" altLang="zh-CN" sz="2400" dirty="0">
                <a:latin typeface="+mn-ea"/>
              </a:rPr>
              <a:t>	</a:t>
            </a:r>
            <a:endParaRPr lang="zh-CN" altLang="en-US" sz="2400" dirty="0">
              <a:latin typeface="+mn-ea"/>
            </a:endParaRPr>
          </a:p>
        </p:txBody>
      </p:sp>
      <p:sp>
        <p:nvSpPr>
          <p:cNvPr id="10" name="副标题 1"/>
          <p:cNvSpPr txBox="1"/>
          <p:nvPr/>
        </p:nvSpPr>
        <p:spPr bwMode="auto">
          <a:xfrm>
            <a:off x="217175" y="4941170"/>
            <a:ext cx="8040370" cy="1340871"/>
          </a:xfrm>
          <a:prstGeom prst="rect">
            <a:avLst/>
          </a:prstGeom>
          <a:noFill/>
          <a:ln w="9525">
            <a:noFill/>
            <a:miter lim="800000"/>
          </a:ln>
        </p:spPr>
        <p:txBody>
          <a:bodyPr vert="horz" wrap="square" lIns="91440" tIns="45720" rIns="91440" bIns="45720" numCol="1" anchor="t" anchorCtr="0" compatLnSpc="1"/>
          <a:lstStyle>
            <a:lvl1pPr marL="342900" indent="-342900" algn="l" rtl="0" fontAlgn="base">
              <a:spcBef>
                <a:spcPct val="20000"/>
              </a:spcBef>
              <a:spcAft>
                <a:spcPct val="0"/>
              </a:spcAft>
              <a:buFont typeface="Arial" panose="020B060402020209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9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9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a:lstStyle>
          <a:p>
            <a:pPr marL="0" indent="0">
              <a:buNone/>
            </a:pPr>
            <a:r>
              <a:rPr lang="zh-CN" altLang="en-US" sz="2400" dirty="0">
                <a:latin typeface="+mn-ea"/>
              </a:rPr>
              <a:t>        </a:t>
            </a:r>
            <a:r>
              <a:rPr lang="zh-CN" altLang="en-US" sz="2800" dirty="0">
                <a:latin typeface="+mn-ea"/>
              </a:rPr>
              <a:t>第③组负责观察并统计五类车驾驶员做出的各种危险行为及发生的次数，具体行为包括：逆行、闯红灯、看手机、运输危险品、不佩戴安全头盔等。</a:t>
            </a:r>
            <a:endParaRPr lang="zh-CN" altLang="en-US" sz="2400" dirty="0">
              <a:latin typeface="+mn-ea"/>
            </a:endParaRPr>
          </a:p>
          <a:p>
            <a:pPr marL="0" indent="0">
              <a:buNone/>
            </a:pPr>
            <a:r>
              <a:rPr lang="en-US" altLang="zh-CN" sz="2400" dirty="0">
                <a:latin typeface="仿宋" panose="02010609060101010101" pitchFamily="49" charset="-122"/>
                <a:ea typeface="仿宋" panose="02010609060101010101" pitchFamily="49" charset="-122"/>
              </a:rPr>
              <a:t>	</a:t>
            </a:r>
            <a:endParaRPr lang="zh-CN" altLang="en-US" sz="3600" dirty="0">
              <a:latin typeface="仿宋" panose="02010609060101010101" pitchFamily="49" charset="-122"/>
              <a:ea typeface="仿宋" panose="02010609060101010101" pitchFamily="49" charset="-122"/>
            </a:endParaRPr>
          </a:p>
        </p:txBody>
      </p:sp>
      <p:sp>
        <p:nvSpPr>
          <p:cNvPr id="11" name="副标题 1"/>
          <p:cNvSpPr txBox="1"/>
          <p:nvPr/>
        </p:nvSpPr>
        <p:spPr bwMode="auto">
          <a:xfrm>
            <a:off x="191775" y="1288923"/>
            <a:ext cx="8040370" cy="960671"/>
          </a:xfrm>
          <a:prstGeom prst="rect">
            <a:avLst/>
          </a:prstGeom>
          <a:noFill/>
          <a:ln w="9525">
            <a:noFill/>
            <a:miter lim="800000"/>
          </a:ln>
        </p:spPr>
        <p:txBody>
          <a:bodyPr vert="horz" wrap="square" lIns="91440" tIns="45720" rIns="91440" bIns="45720" numCol="1" anchor="t" anchorCtr="0" compatLnSpc="1"/>
          <a:lstStyle>
            <a:lvl1pPr marL="342900" indent="-342900" algn="l" rtl="0" fontAlgn="base">
              <a:spcBef>
                <a:spcPct val="20000"/>
              </a:spcBef>
              <a:spcAft>
                <a:spcPct val="0"/>
              </a:spcAft>
              <a:buFont typeface="Arial" panose="020B060402020209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9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9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a:lstStyle>
          <a:p>
            <a:pPr marL="0" indent="0">
              <a:buNone/>
            </a:pPr>
            <a:r>
              <a:rPr lang="en-US" altLang="zh-CN" sz="2400" dirty="0">
                <a:latin typeface="+mn-ea"/>
              </a:rPr>
              <a:t>        </a:t>
            </a:r>
            <a:r>
              <a:rPr lang="zh-CN" altLang="en-US" sz="2800" dirty="0">
                <a:latin typeface="+mn-ea"/>
              </a:rPr>
              <a:t>将小组成员分为三组：①陈志威、陈子韩、黎啟隽；②邹润宗、成明兴、周祥凯；③赖凯煌。</a:t>
            </a:r>
            <a:endParaRPr lang="zh-CN" altLang="en-US" sz="2400" dirty="0">
              <a:effectLst>
                <a:outerShdw blurRad="38100" dist="19050" dir="2700000" algn="tl" rotWithShape="0">
                  <a:schemeClr val="dk1">
                    <a:alpha val="40000"/>
                  </a:schemeClr>
                </a:outerShdw>
              </a:effectLst>
              <a:latin typeface="+mn-ea"/>
            </a:endParaRPr>
          </a:p>
          <a:p>
            <a:pPr marL="0" indent="0">
              <a:buNone/>
            </a:pPr>
            <a:r>
              <a:rPr lang="en-US" altLang="zh-CN" sz="2400" dirty="0">
                <a:latin typeface="仿宋" panose="02010609060101010101" pitchFamily="49" charset="-122"/>
                <a:ea typeface="仿宋" panose="02010609060101010101" pitchFamily="49" charset="-122"/>
              </a:rPr>
              <a:t>	</a:t>
            </a:r>
            <a:endParaRPr lang="zh-CN" altLang="en-US" sz="2400" dirty="0">
              <a:latin typeface="仿宋" panose="02010609060101010101" pitchFamily="49" charset="-122"/>
              <a:ea typeface="仿宋" panose="02010609060101010101" pitchFamily="49"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1"/>
          <p:cNvSpPr txBox="1"/>
          <p:nvPr/>
        </p:nvSpPr>
        <p:spPr bwMode="auto">
          <a:xfrm>
            <a:off x="4139952" y="330538"/>
            <a:ext cx="3600400" cy="792088"/>
          </a:xfrm>
          <a:prstGeom prst="rect">
            <a:avLst/>
          </a:prstGeom>
          <a:noFill/>
          <a:ln w="9525">
            <a:noFill/>
            <a:miter lim="800000"/>
          </a:ln>
        </p:spPr>
        <p:txBody>
          <a:bodyPr vert="horz" wrap="square" lIns="91440" tIns="45720" rIns="91440" bIns="45720" numCol="1" anchor="t" anchorCtr="0" compatLnSpc="1"/>
          <a:lstStyle>
            <a:lvl1pPr marL="342900" indent="-342900" algn="l" rtl="0" fontAlgn="base">
              <a:spcBef>
                <a:spcPct val="20000"/>
              </a:spcBef>
              <a:spcAft>
                <a:spcPct val="0"/>
              </a:spcAft>
              <a:buFont typeface="Arial" panose="020B060402020209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9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9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a:lstStyle>
          <a:p>
            <a:pPr marL="0" indent="0">
              <a:buNone/>
            </a:pPr>
            <a:r>
              <a:rPr lang="zh-CN" altLang="en-US" sz="4000" b="1" dirty="0">
                <a:latin typeface="+mn-ea"/>
              </a:rPr>
              <a:t>人员站位安排</a:t>
            </a:r>
          </a:p>
          <a:p>
            <a:pPr marL="0" indent="0">
              <a:buNone/>
            </a:pPr>
            <a:r>
              <a:rPr lang="en-US" altLang="zh-CN" sz="2400" dirty="0">
                <a:latin typeface="仿宋" panose="02010609060101010101" pitchFamily="49" charset="-122"/>
                <a:ea typeface="仿宋" panose="02010609060101010101" pitchFamily="49" charset="-122"/>
              </a:rPr>
              <a:t>	</a:t>
            </a:r>
            <a:endParaRPr lang="zh-CN" altLang="en-US" sz="3600" dirty="0">
              <a:latin typeface="仿宋" panose="02010609060101010101" pitchFamily="49" charset="-122"/>
              <a:ea typeface="仿宋" panose="02010609060101010101" pitchFamily="49" charset="-122"/>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450" y="1124364"/>
            <a:ext cx="7956376" cy="505490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副标题 1"/>
          <p:cNvSpPr txBox="1"/>
          <p:nvPr/>
        </p:nvSpPr>
        <p:spPr bwMode="auto">
          <a:xfrm>
            <a:off x="4644008" y="260650"/>
            <a:ext cx="3096344" cy="677555"/>
          </a:xfrm>
          <a:prstGeom prst="rect">
            <a:avLst/>
          </a:prstGeom>
          <a:noFill/>
          <a:ln w="9525">
            <a:noFill/>
            <a:miter lim="800000"/>
          </a:ln>
        </p:spPr>
        <p:txBody>
          <a:bodyPr vert="horz" wrap="square" lIns="91440" tIns="45720" rIns="91440" bIns="45720" numCol="1" anchor="t" anchorCtr="0" compatLnSpc="1"/>
          <a:lstStyle>
            <a:lvl1pPr marL="342900" indent="-342900" algn="l" rtl="0" fontAlgn="base">
              <a:spcBef>
                <a:spcPct val="20000"/>
              </a:spcBef>
              <a:spcAft>
                <a:spcPct val="0"/>
              </a:spcAft>
              <a:buFont typeface="Arial" panose="020B060402020209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9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9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a:lstStyle>
          <a:p>
            <a:pPr marL="0" indent="0">
              <a:buNone/>
            </a:pPr>
            <a:r>
              <a:rPr lang="zh-CN" altLang="en-US" sz="4400" b="1" dirty="0">
                <a:latin typeface="+mn-ea"/>
              </a:rPr>
              <a:t>设计思路</a:t>
            </a:r>
            <a:r>
              <a:rPr lang="en-US" altLang="zh-CN" sz="4400" dirty="0">
                <a:latin typeface="仿宋" panose="02010609060101010101" pitchFamily="49" charset="-122"/>
                <a:ea typeface="仿宋" panose="02010609060101010101" pitchFamily="49" charset="-122"/>
              </a:rPr>
              <a:t>	</a:t>
            </a:r>
            <a:endParaRPr lang="zh-CN" altLang="en-US" sz="6000" dirty="0">
              <a:latin typeface="仿宋" panose="02010609060101010101" pitchFamily="49" charset="-122"/>
              <a:ea typeface="仿宋" panose="02010609060101010101" pitchFamily="49" charset="-122"/>
            </a:endParaRPr>
          </a:p>
        </p:txBody>
      </p:sp>
      <p:sp>
        <p:nvSpPr>
          <p:cNvPr id="7" name="副标题 1"/>
          <p:cNvSpPr txBox="1"/>
          <p:nvPr/>
        </p:nvSpPr>
        <p:spPr bwMode="auto">
          <a:xfrm>
            <a:off x="395536" y="1124744"/>
            <a:ext cx="8040370" cy="5472608"/>
          </a:xfrm>
          <a:prstGeom prst="rect">
            <a:avLst/>
          </a:prstGeom>
          <a:noFill/>
          <a:ln w="9525">
            <a:noFill/>
            <a:miter lim="800000"/>
          </a:ln>
        </p:spPr>
        <p:txBody>
          <a:bodyPr vert="horz" wrap="square" lIns="91440" tIns="45720" rIns="91440" bIns="45720" numCol="1" anchor="t" anchorCtr="0" compatLnSpc="1"/>
          <a:lstStyle>
            <a:lvl1pPr marL="342900" indent="-342900" algn="l" rtl="0" fontAlgn="base">
              <a:spcBef>
                <a:spcPct val="20000"/>
              </a:spcBef>
              <a:spcAft>
                <a:spcPct val="0"/>
              </a:spcAft>
              <a:buFont typeface="Arial" panose="020B060402020209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9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9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a:lstStyle>
          <a:p>
            <a:pPr marL="0" indent="0">
              <a:buNone/>
            </a:pPr>
            <a:r>
              <a:rPr lang="zh-CN" altLang="en-US" sz="2400" dirty="0">
                <a:latin typeface="仿宋" panose="02010609060101010101" pitchFamily="49" charset="-122"/>
                <a:ea typeface="仿宋" panose="02010609060101010101" pitchFamily="49" charset="-122"/>
              </a:rPr>
              <a:t>    </a:t>
            </a:r>
            <a:r>
              <a:rPr lang="zh-CN" altLang="en-US" sz="2800" dirty="0">
                <a:latin typeface="+mn-ea"/>
              </a:rPr>
              <a:t>该方案旨在分析绿灯周期内五类车的数量对机动车通行能力的影响。因此我们需要选用一个合适的时间周期，这个时间周期不能太短或太长，太短的话会导致五类车和机动车通过的数量过少，无法体现五类车的影响；太长的话会出现机动车也全部通过交叉口，五类车的影响则被淡化。</a:t>
            </a:r>
            <a:endParaRPr lang="en-US" altLang="zh-CN" sz="2800" dirty="0">
              <a:latin typeface="+mn-ea"/>
            </a:endParaRPr>
          </a:p>
          <a:p>
            <a:pPr marL="0" indent="0">
              <a:buNone/>
            </a:pPr>
            <a:r>
              <a:rPr lang="zh-CN" altLang="en-US" sz="2800" dirty="0">
                <a:latin typeface="+mn-ea"/>
              </a:rPr>
              <a:t>       我们小组通过多次设置不同时间周期观察交叉口的车辆通行情况，发现当时间周期选择为</a:t>
            </a:r>
            <a:r>
              <a:rPr lang="en-US" altLang="zh-CN" sz="2800" dirty="0">
                <a:latin typeface="+mn-ea"/>
              </a:rPr>
              <a:t>20</a:t>
            </a:r>
            <a:r>
              <a:rPr lang="zh-CN" altLang="en-US" sz="2800" dirty="0">
                <a:latin typeface="+mn-ea"/>
              </a:rPr>
              <a:t>秒时，五类车基本能全部通过交叉口出口处，而机动车未能全部通过，且未达到畅通无阻的行驶状态，这符合我们方案的预期场景。故我们将时间周期设置为</a:t>
            </a:r>
            <a:r>
              <a:rPr lang="en-US" altLang="zh-CN" sz="2800" dirty="0">
                <a:latin typeface="+mn-ea"/>
              </a:rPr>
              <a:t>20</a:t>
            </a:r>
            <a:r>
              <a:rPr lang="zh-CN" altLang="en-US" sz="2800" dirty="0">
                <a:latin typeface="+mn-ea"/>
              </a:rPr>
              <a:t>秒。</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副标题 1"/>
          <p:cNvSpPr txBox="1"/>
          <p:nvPr/>
        </p:nvSpPr>
        <p:spPr bwMode="auto">
          <a:xfrm>
            <a:off x="328608" y="1669078"/>
            <a:ext cx="8040370" cy="1503396"/>
          </a:xfrm>
          <a:prstGeom prst="rect">
            <a:avLst/>
          </a:prstGeom>
          <a:noFill/>
          <a:ln w="9525">
            <a:noFill/>
            <a:miter lim="800000"/>
          </a:ln>
        </p:spPr>
        <p:txBody>
          <a:bodyPr vert="horz" wrap="square" lIns="91440" tIns="45720" rIns="91440" bIns="45720" numCol="1" anchor="t" anchorCtr="0" compatLnSpc="1"/>
          <a:lstStyle>
            <a:lvl1pPr marL="342900" indent="-342900" algn="l" rtl="0" fontAlgn="base">
              <a:spcBef>
                <a:spcPct val="20000"/>
              </a:spcBef>
              <a:spcAft>
                <a:spcPct val="0"/>
              </a:spcAft>
              <a:buFont typeface="Arial" panose="020B060402020209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9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9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a:lstStyle>
          <a:p>
            <a:pPr marL="0" indent="0">
              <a:buNone/>
            </a:pPr>
            <a:r>
              <a:rPr lang="zh-CN" altLang="en-US" sz="2800" dirty="0">
                <a:latin typeface="+mn-ea"/>
              </a:rPr>
              <a:t>        通过第①、②小组成员获得的统计数据，可得知：五类车数量越多，则在一个时间周期内交叉口进口处所能通过的机动车数量越少；</a:t>
            </a:r>
            <a:r>
              <a:rPr lang="en-US" altLang="zh-CN" sz="2400" dirty="0">
                <a:latin typeface="+mn-ea"/>
              </a:rPr>
              <a:t>	</a:t>
            </a:r>
            <a:endParaRPr lang="zh-CN" altLang="en-US" sz="3600" dirty="0">
              <a:latin typeface="+mn-ea"/>
            </a:endParaRPr>
          </a:p>
        </p:txBody>
      </p:sp>
      <p:sp>
        <p:nvSpPr>
          <p:cNvPr id="7" name="副标题 1"/>
          <p:cNvSpPr txBox="1"/>
          <p:nvPr/>
        </p:nvSpPr>
        <p:spPr bwMode="auto">
          <a:xfrm>
            <a:off x="328608" y="3685528"/>
            <a:ext cx="8040370" cy="2428111"/>
          </a:xfrm>
          <a:prstGeom prst="rect">
            <a:avLst/>
          </a:prstGeom>
          <a:noFill/>
          <a:ln w="9525">
            <a:noFill/>
            <a:miter lim="800000"/>
          </a:ln>
        </p:spPr>
        <p:txBody>
          <a:bodyPr vert="horz" wrap="square" lIns="91440" tIns="45720" rIns="91440" bIns="45720" numCol="1" anchor="t" anchorCtr="0" compatLnSpc="1"/>
          <a:lstStyle>
            <a:lvl1pPr marL="342900" indent="-342900" algn="l" rtl="0" fontAlgn="base">
              <a:spcBef>
                <a:spcPct val="20000"/>
              </a:spcBef>
              <a:spcAft>
                <a:spcPct val="0"/>
              </a:spcAft>
              <a:buFont typeface="Arial" panose="020B060402020209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9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9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a:lstStyle>
          <a:p>
            <a:pPr marL="0" indent="0">
              <a:buNone/>
            </a:pPr>
            <a:r>
              <a:rPr lang="zh-CN" altLang="en-US" sz="2800" dirty="0">
                <a:latin typeface="+mn-ea"/>
              </a:rPr>
              <a:t>        第③组成员可对五类车的实际架驶行为进行观察记录，以此来说明五类车扰乱道路交通秩序、危害市民生命安全，并在此基础上分析原因及解决方法。</a:t>
            </a:r>
          </a:p>
        </p:txBody>
      </p:sp>
      <p:sp>
        <p:nvSpPr>
          <p:cNvPr id="2" name="副标题 1"/>
          <p:cNvSpPr txBox="1"/>
          <p:nvPr/>
        </p:nvSpPr>
        <p:spPr bwMode="auto">
          <a:xfrm>
            <a:off x="4427984" y="332658"/>
            <a:ext cx="3096344" cy="677555"/>
          </a:xfrm>
          <a:prstGeom prst="rect">
            <a:avLst/>
          </a:prstGeom>
          <a:noFill/>
          <a:ln w="9525">
            <a:noFill/>
            <a:miter lim="800000"/>
          </a:ln>
        </p:spPr>
        <p:txBody>
          <a:bodyPr vert="horz" wrap="square" lIns="91440" tIns="45720" rIns="91440" bIns="45720" numCol="1" anchor="t" anchorCtr="0" compatLnSpc="1"/>
          <a:lstStyle>
            <a:lvl1pPr marL="342900" indent="-342900" algn="l" rtl="0" fontAlgn="base">
              <a:spcBef>
                <a:spcPct val="20000"/>
              </a:spcBef>
              <a:spcAft>
                <a:spcPct val="0"/>
              </a:spcAft>
              <a:buFont typeface="Arial" panose="020B060402020209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9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9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a:lstStyle>
          <a:p>
            <a:pPr marL="0" indent="0">
              <a:buNone/>
            </a:pPr>
            <a:r>
              <a:rPr lang="zh-CN" altLang="en-US" sz="4400" b="1" dirty="0">
                <a:latin typeface="+mn-ea"/>
              </a:rPr>
              <a:t>预期成果</a:t>
            </a:r>
            <a:r>
              <a:rPr lang="en-US" altLang="zh-CN" sz="4400" dirty="0">
                <a:latin typeface="仿宋" panose="02010609060101010101" pitchFamily="49" charset="-122"/>
                <a:ea typeface="仿宋" panose="02010609060101010101" pitchFamily="49" charset="-122"/>
              </a:rPr>
              <a:t>	</a:t>
            </a:r>
            <a:endParaRPr lang="zh-CN" altLang="en-US" sz="6000" dirty="0">
              <a:latin typeface="仿宋" panose="02010609060101010101" pitchFamily="49" charset="-122"/>
              <a:ea typeface="仿宋" panose="02010609060101010101" pitchFamily="49"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标题 1"/>
          <p:cNvSpPr>
            <a:spLocks noGrp="1"/>
          </p:cNvSpPr>
          <p:nvPr/>
        </p:nvSpPr>
        <p:spPr>
          <a:xfrm>
            <a:off x="-617855" y="2539367"/>
            <a:ext cx="9870440" cy="1778635"/>
          </a:xfrm>
          <a:prstGeom prst="rect">
            <a:avLst/>
          </a:prstGeom>
          <a:noFill/>
          <a:ln w="9525">
            <a:noFill/>
            <a:miter lim="800000"/>
          </a:ln>
        </p:spPr>
        <p:txBody>
          <a:bodyPr vert="horz" wrap="square" lIns="91440" tIns="45720" rIns="91440" bIns="45720" numCol="1" anchor="ctr" anchorCtr="0" compatLnSpc="1"/>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Franklin Gothic Medium" pitchFamily="34" charset="0"/>
                <a:ea typeface="隶书" pitchFamily="49" charset="-122"/>
              </a:defRPr>
            </a:lvl2pPr>
            <a:lvl3pPr algn="ctr" rtl="0" fontAlgn="base">
              <a:spcBef>
                <a:spcPct val="0"/>
              </a:spcBef>
              <a:spcAft>
                <a:spcPct val="0"/>
              </a:spcAft>
              <a:defRPr sz="4400">
                <a:solidFill>
                  <a:schemeClr val="tx1"/>
                </a:solidFill>
                <a:latin typeface="Franklin Gothic Medium" pitchFamily="34" charset="0"/>
                <a:ea typeface="隶书" pitchFamily="49" charset="-122"/>
              </a:defRPr>
            </a:lvl3pPr>
            <a:lvl4pPr algn="ctr" rtl="0" fontAlgn="base">
              <a:spcBef>
                <a:spcPct val="0"/>
              </a:spcBef>
              <a:spcAft>
                <a:spcPct val="0"/>
              </a:spcAft>
              <a:defRPr sz="4400">
                <a:solidFill>
                  <a:schemeClr val="tx1"/>
                </a:solidFill>
                <a:latin typeface="Franklin Gothic Medium" pitchFamily="34" charset="0"/>
                <a:ea typeface="隶书" pitchFamily="49" charset="-122"/>
              </a:defRPr>
            </a:lvl4pPr>
            <a:lvl5pPr algn="ctr" rtl="0" fontAlgn="base">
              <a:spcBef>
                <a:spcPct val="0"/>
              </a:spcBef>
              <a:spcAft>
                <a:spcPct val="0"/>
              </a:spcAft>
              <a:defRPr sz="4400">
                <a:solidFill>
                  <a:schemeClr val="tx1"/>
                </a:solidFill>
                <a:latin typeface="Franklin Gothic Medium" pitchFamily="34" charset="0"/>
                <a:ea typeface="隶书" pitchFamily="49" charset="-122"/>
              </a:defRPr>
            </a:lvl5pPr>
            <a:lvl6pPr marL="457200" algn="ctr" rtl="0" fontAlgn="base">
              <a:spcBef>
                <a:spcPct val="0"/>
              </a:spcBef>
              <a:spcAft>
                <a:spcPct val="0"/>
              </a:spcAft>
              <a:defRPr sz="4400">
                <a:solidFill>
                  <a:schemeClr val="tx1"/>
                </a:solidFill>
                <a:latin typeface="Franklin Gothic Medium" pitchFamily="34" charset="0"/>
                <a:ea typeface="隶书" pitchFamily="49" charset="-122"/>
              </a:defRPr>
            </a:lvl6pPr>
            <a:lvl7pPr marL="914400" algn="ctr" rtl="0" fontAlgn="base">
              <a:spcBef>
                <a:spcPct val="0"/>
              </a:spcBef>
              <a:spcAft>
                <a:spcPct val="0"/>
              </a:spcAft>
              <a:defRPr sz="4400">
                <a:solidFill>
                  <a:schemeClr val="tx1"/>
                </a:solidFill>
                <a:latin typeface="Franklin Gothic Medium" pitchFamily="34" charset="0"/>
                <a:ea typeface="隶书" pitchFamily="49" charset="-122"/>
              </a:defRPr>
            </a:lvl7pPr>
            <a:lvl8pPr marL="1371600" algn="ctr" rtl="0" fontAlgn="base">
              <a:spcBef>
                <a:spcPct val="0"/>
              </a:spcBef>
              <a:spcAft>
                <a:spcPct val="0"/>
              </a:spcAft>
              <a:defRPr sz="4400">
                <a:solidFill>
                  <a:schemeClr val="tx1"/>
                </a:solidFill>
                <a:latin typeface="Franklin Gothic Medium" pitchFamily="34" charset="0"/>
                <a:ea typeface="隶书" pitchFamily="49" charset="-122"/>
              </a:defRPr>
            </a:lvl8pPr>
            <a:lvl9pPr marL="1828800" algn="ctr" rtl="0" fontAlgn="base">
              <a:spcBef>
                <a:spcPct val="0"/>
              </a:spcBef>
              <a:spcAft>
                <a:spcPct val="0"/>
              </a:spcAft>
              <a:defRPr sz="4400">
                <a:solidFill>
                  <a:schemeClr val="tx1"/>
                </a:solidFill>
                <a:latin typeface="Franklin Gothic Medium" pitchFamily="34" charset="0"/>
                <a:ea typeface="隶书" pitchFamily="49" charset="-122"/>
              </a:defRPr>
            </a:lvl9pPr>
          </a:lstStyle>
          <a:p>
            <a:pPr>
              <a:lnSpc>
                <a:spcPct val="150000"/>
              </a:lnSpc>
            </a:pPr>
            <a:r>
              <a:rPr lang="zh-CN" altLang="en-US" sz="6600" b="1" dirty="0">
                <a:latin typeface="华文楷体" panose="02010600040101010101" pitchFamily="2" charset="-122"/>
                <a:ea typeface="华文楷体" panose="02010600040101010101" pitchFamily="2" charset="-122"/>
              </a:rPr>
              <a:t>方</a:t>
            </a:r>
            <a:r>
              <a:rPr lang="en-US" altLang="zh-CN" sz="6600" b="1" dirty="0">
                <a:latin typeface="华文楷体" panose="02010600040101010101" pitchFamily="2" charset="-122"/>
                <a:ea typeface="华文楷体" panose="02010600040101010101" pitchFamily="2" charset="-122"/>
              </a:rPr>
              <a:t>	</a:t>
            </a:r>
            <a:r>
              <a:rPr lang="zh-CN" altLang="en-US" sz="6600" b="1" dirty="0">
                <a:latin typeface="华文楷体" panose="02010600040101010101" pitchFamily="2" charset="-122"/>
                <a:ea typeface="华文楷体" panose="02010600040101010101" pitchFamily="2" charset="-122"/>
              </a:rPr>
              <a:t>案二</a:t>
            </a:r>
            <a:br>
              <a:rPr lang="en-US" altLang="zh-CN" sz="6600" b="1" dirty="0">
                <a:latin typeface="华文楷体" panose="02010600040101010101" pitchFamily="2" charset="-122"/>
                <a:ea typeface="华文楷体" panose="02010600040101010101" pitchFamily="2" charset="-122"/>
              </a:rPr>
            </a:br>
            <a:r>
              <a:rPr lang="zh-CN" altLang="en-US" b="1" dirty="0">
                <a:latin typeface="华文楷体" panose="02010600040101010101" pitchFamily="2" charset="-122"/>
                <a:ea typeface="华文楷体" panose="02010600040101010101" pitchFamily="2" charset="-122"/>
                <a:sym typeface="+mn-ea"/>
              </a:rPr>
              <a:t>探究五类车</a:t>
            </a:r>
            <a:r>
              <a:rPr lang="en-US" altLang="zh-CN" b="1" dirty="0">
                <a:latin typeface="华文楷体" panose="02010600040101010101" pitchFamily="2" charset="-122"/>
                <a:ea typeface="华文楷体" panose="02010600040101010101" pitchFamily="2" charset="-122"/>
                <a:sym typeface="+mn-ea"/>
              </a:rPr>
              <a:t>“</a:t>
            </a:r>
            <a:r>
              <a:rPr lang="zh-CN" altLang="en-US" b="1" dirty="0">
                <a:latin typeface="华文楷体" panose="02010600040101010101" pitchFamily="2" charset="-122"/>
                <a:ea typeface="华文楷体" panose="02010600040101010101" pitchFamily="2" charset="-122"/>
                <a:sym typeface="+mn-ea"/>
              </a:rPr>
              <a:t>车团</a:t>
            </a:r>
            <a:r>
              <a:rPr lang="en-US" altLang="zh-CN" b="1" dirty="0">
                <a:latin typeface="华文楷体" panose="02010600040101010101" pitchFamily="2" charset="-122"/>
                <a:ea typeface="华文楷体" panose="02010600040101010101" pitchFamily="2" charset="-122"/>
                <a:sym typeface="+mn-ea"/>
              </a:rPr>
              <a:t>”</a:t>
            </a:r>
            <a:r>
              <a:rPr lang="zh-CN" altLang="en-US" b="1" dirty="0">
                <a:latin typeface="华文楷体" panose="02010600040101010101" pitchFamily="2" charset="-122"/>
                <a:ea typeface="华文楷体" panose="02010600040101010101" pitchFamily="2" charset="-122"/>
                <a:sym typeface="+mn-ea"/>
              </a:rPr>
              <a:t>对</a:t>
            </a:r>
          </a:p>
          <a:p>
            <a:pPr>
              <a:lnSpc>
                <a:spcPct val="150000"/>
              </a:lnSpc>
            </a:pPr>
            <a:r>
              <a:rPr lang="zh-CN" altLang="en-US" b="1" dirty="0">
                <a:latin typeface="华文楷体" panose="02010600040101010101" pitchFamily="2" charset="-122"/>
                <a:ea typeface="华文楷体" panose="02010600040101010101" pitchFamily="2" charset="-122"/>
                <a:sym typeface="+mn-ea"/>
              </a:rPr>
              <a:t>机动车通过交叉口的影响</a:t>
            </a:r>
            <a:endParaRPr lang="zh-CN" altLang="en-US" dirty="0"/>
          </a:p>
          <a:p>
            <a:pPr>
              <a:lnSpc>
                <a:spcPct val="150000"/>
              </a:lnSpc>
            </a:pPr>
            <a:endParaRPr lang="zh-CN" altLang="en-US" sz="5400" b="1" dirty="0">
              <a:latin typeface="华文楷体" panose="02010600040101010101" pitchFamily="2" charset="-122"/>
              <a:ea typeface="华文楷体" panose="02010600040101010101" pitchFamily="2"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057277"/>
            <a:ext cx="8229600" cy="4892005"/>
          </a:xfrm>
        </p:spPr>
        <p:txBody>
          <a:bodyPr/>
          <a:lstStyle/>
          <a:p>
            <a:pPr marL="0" indent="0">
              <a:buNone/>
            </a:pPr>
            <a:r>
              <a:rPr lang="zh-CN" altLang="en-US" sz="2800" dirty="0">
                <a:latin typeface="黑体" charset="0"/>
                <a:cs typeface="黑体" charset="0"/>
                <a:sym typeface="+mn-ea"/>
              </a:rPr>
              <a:t>通过实地调查，我们发现，五类车在交叉口内部主要以组成“车团”的形式影响机动车的正常通行，</a:t>
            </a:r>
            <a:r>
              <a:rPr lang="en-US" altLang="zh-CN" sz="2800" dirty="0">
                <a:latin typeface="黑体" charset="0"/>
                <a:cs typeface="黑体" charset="0"/>
                <a:sym typeface="+mn-ea"/>
              </a:rPr>
              <a:t>“</a:t>
            </a:r>
            <a:r>
              <a:rPr lang="zh-CN" altLang="en-US" sz="2800" dirty="0">
                <a:latin typeface="黑体" charset="0"/>
                <a:cs typeface="黑体" charset="0"/>
                <a:sym typeface="+mn-ea"/>
              </a:rPr>
              <a:t>车团</a:t>
            </a:r>
            <a:r>
              <a:rPr lang="en-US" altLang="zh-CN" sz="2800" dirty="0">
                <a:latin typeface="黑体" charset="0"/>
                <a:cs typeface="黑体" charset="0"/>
                <a:sym typeface="+mn-ea"/>
              </a:rPr>
              <a:t>”</a:t>
            </a:r>
            <a:r>
              <a:rPr lang="zh-CN" altLang="en-US" sz="2800" dirty="0">
                <a:latin typeface="黑体" charset="0"/>
                <a:cs typeface="黑体" charset="0"/>
                <a:sym typeface="+mn-ea"/>
              </a:rPr>
              <a:t>会引起机动车变道、减速等行为，所以我们设计了一个方案来探究五类车数、车团初始宽度和机动车延误之间的关系。</a:t>
            </a:r>
          </a:p>
          <a:p>
            <a:pPr marL="0" indent="0">
              <a:buNone/>
            </a:pPr>
            <a:endParaRPr lang="zh-CN" altLang="en-US" sz="2800" dirty="0">
              <a:latin typeface="黑体" charset="0"/>
              <a:cs typeface="黑体" charset="0"/>
              <a:sym typeface="+mn-ea"/>
            </a:endParaRPr>
          </a:p>
          <a:p>
            <a:pPr marL="0" indent="0">
              <a:buNone/>
            </a:pPr>
            <a:r>
              <a:rPr lang="zh-CN" altLang="en-US" sz="2800" dirty="0">
                <a:latin typeface="黑体" charset="0"/>
                <a:cs typeface="黑体" charset="0"/>
                <a:sym typeface="+mn-ea"/>
              </a:rPr>
              <a:t>本方案通过视频和实地测</a:t>
            </a:r>
          </a:p>
          <a:p>
            <a:pPr marL="0" indent="0">
              <a:buNone/>
            </a:pPr>
            <a:r>
              <a:rPr lang="zh-CN" altLang="en-US" sz="2800" dirty="0">
                <a:latin typeface="黑体" charset="0"/>
                <a:cs typeface="黑体" charset="0"/>
                <a:sym typeface="+mn-ea"/>
              </a:rPr>
              <a:t>量获取每个绿灯周期内五</a:t>
            </a:r>
          </a:p>
          <a:p>
            <a:pPr marL="0" indent="0">
              <a:buNone/>
            </a:pPr>
            <a:r>
              <a:rPr lang="zh-CN" altLang="en-US" sz="2800" dirty="0">
                <a:latin typeface="黑体" charset="0"/>
                <a:cs typeface="黑体" charset="0"/>
                <a:sym typeface="+mn-ea"/>
              </a:rPr>
              <a:t>类车数量、车团初始宽</a:t>
            </a:r>
          </a:p>
          <a:p>
            <a:pPr marL="0" indent="0">
              <a:buNone/>
            </a:pPr>
            <a:r>
              <a:rPr lang="zh-CN" altLang="en-US" sz="2800" dirty="0">
                <a:latin typeface="黑体" charset="0"/>
                <a:cs typeface="黑体" charset="0"/>
                <a:sym typeface="+mn-ea"/>
              </a:rPr>
              <a:t>度、机动车延误等参数。</a:t>
            </a:r>
            <a:endParaRPr lang="zh-CN" altLang="en-US" sz="2800" dirty="0">
              <a:latin typeface="黑体" charset="0"/>
              <a:cs typeface="黑体" charset="0"/>
            </a:endParaRPr>
          </a:p>
          <a:p>
            <a:pPr marL="0" indent="0">
              <a:buNone/>
            </a:pPr>
            <a:endParaRPr lang="zh-CN" altLang="en-US" sz="2800" dirty="0">
              <a:latin typeface="黑体" charset="0"/>
              <a:cs typeface="黑体" charset="0"/>
            </a:endParaRPr>
          </a:p>
        </p:txBody>
      </p:sp>
      <p:pic>
        <p:nvPicPr>
          <p:cNvPr id="2" name="图片 1"/>
          <p:cNvPicPr>
            <a:picLocks noChangeAspect="1"/>
          </p:cNvPicPr>
          <p:nvPr/>
        </p:nvPicPr>
        <p:blipFill>
          <a:blip r:embed="rId2"/>
          <a:stretch>
            <a:fillRect/>
          </a:stretch>
        </p:blipFill>
        <p:spPr>
          <a:xfrm>
            <a:off x="4649472" y="2929255"/>
            <a:ext cx="3617595" cy="3872230"/>
          </a:xfrm>
          <a:prstGeom prst="rect">
            <a:avLst/>
          </a:prstGeom>
        </p:spPr>
      </p:pic>
      <p:sp>
        <p:nvSpPr>
          <p:cNvPr id="4" name="副标题 1"/>
          <p:cNvSpPr txBox="1"/>
          <p:nvPr/>
        </p:nvSpPr>
        <p:spPr bwMode="auto">
          <a:xfrm>
            <a:off x="4427984" y="263215"/>
            <a:ext cx="3096344" cy="677555"/>
          </a:xfrm>
          <a:prstGeom prst="rect">
            <a:avLst/>
          </a:prstGeom>
          <a:noFill/>
          <a:ln w="9525">
            <a:noFill/>
            <a:miter lim="800000"/>
          </a:ln>
        </p:spPr>
        <p:txBody>
          <a:bodyPr vert="horz" wrap="square" lIns="91440" tIns="45720" rIns="91440" bIns="45720" numCol="1" anchor="t" anchorCtr="0" compatLnSpc="1"/>
          <a:lstStyle>
            <a:lvl1pPr marL="342900" indent="-342900" algn="l" rtl="0" fontAlgn="base">
              <a:spcBef>
                <a:spcPct val="20000"/>
              </a:spcBef>
              <a:spcAft>
                <a:spcPct val="0"/>
              </a:spcAft>
              <a:buFont typeface="Arial" panose="020B060402020209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9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9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a:lstStyle>
          <a:p>
            <a:pPr marL="0" indent="0">
              <a:buNone/>
            </a:pPr>
            <a:r>
              <a:rPr lang="zh-CN" altLang="en-US" sz="4400" b="1" dirty="0">
                <a:latin typeface="+mn-ea"/>
              </a:rPr>
              <a:t>设计思路</a:t>
            </a:r>
            <a:r>
              <a:rPr lang="en-US" altLang="zh-CN" sz="4400" dirty="0">
                <a:latin typeface="仿宋" panose="02010609060101010101" pitchFamily="49" charset="-122"/>
                <a:ea typeface="仿宋" panose="02010609060101010101" pitchFamily="49" charset="-122"/>
              </a:rPr>
              <a:t>	</a:t>
            </a:r>
            <a:endParaRPr lang="zh-CN" altLang="en-US" sz="6000" dirty="0">
              <a:latin typeface="仿宋" panose="02010609060101010101" pitchFamily="49" charset="-122"/>
              <a:ea typeface="仿宋" panose="02010609060101010101" pitchFamily="49"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36247" y="809627"/>
            <a:ext cx="7473315" cy="4831080"/>
          </a:xfrm>
          <a:prstGeom prst="rect">
            <a:avLst/>
          </a:prstGeom>
          <a:noFill/>
        </p:spPr>
        <p:txBody>
          <a:bodyPr wrap="square" rtlCol="0" anchor="t">
            <a:spAutoFit/>
          </a:bodyPr>
          <a:lstStyle/>
          <a:p>
            <a:endParaRPr lang="zh-CN" altLang="en-US" sz="2800" dirty="0"/>
          </a:p>
          <a:p>
            <a:r>
              <a:rPr lang="zh-CN" altLang="en-US" sz="2800" dirty="0">
                <a:latin typeface="+mn-ea"/>
                <a:ea typeface="+mn-ea"/>
              </a:rPr>
              <a:t>①</a:t>
            </a:r>
            <a:r>
              <a:rPr lang="zh-CN" altLang="en-US" sz="2800" dirty="0">
                <a:latin typeface="+mn-ea"/>
                <a:ea typeface="+mn-ea"/>
                <a:sym typeface="+mn-ea"/>
              </a:rPr>
              <a:t>通过视频采样得到多组数据，用数据处理的方法：</a:t>
            </a:r>
          </a:p>
          <a:p>
            <a:r>
              <a:rPr lang="zh-CN" altLang="en-US" sz="2800" dirty="0">
                <a:latin typeface="+mn-ea"/>
                <a:ea typeface="+mn-ea"/>
                <a:sym typeface="+mn-ea"/>
              </a:rPr>
              <a:t>分析</a:t>
            </a:r>
            <a:r>
              <a:rPr lang="zh-CN" altLang="en-US" sz="2800" dirty="0">
                <a:latin typeface="+mn-ea"/>
                <a:ea typeface="+mn-ea"/>
              </a:rPr>
              <a:t>五类车数量与车团初始宽度的关系；</a:t>
            </a:r>
          </a:p>
          <a:p>
            <a:r>
              <a:rPr lang="zh-CN" altLang="en-US" sz="2800" dirty="0">
                <a:latin typeface="+mn-ea"/>
                <a:ea typeface="+mn-ea"/>
              </a:rPr>
              <a:t>分析五类车数量、车团初始宽度对机动车延误的影响。</a:t>
            </a:r>
          </a:p>
          <a:p>
            <a:r>
              <a:rPr lang="zh-CN" altLang="en-US" sz="2800" dirty="0">
                <a:latin typeface="+mn-ea"/>
                <a:ea typeface="+mn-ea"/>
              </a:rPr>
              <a:t>②分析机动车在何种条件更具有变道倾向：记录每次机动车变道时的车团宽度、五类车数量，分别对两个参数进行区间分段，再求出各区间的变道频率，将获得的数据按日期分组验证所求频率的正确性。</a:t>
            </a:r>
          </a:p>
        </p:txBody>
      </p:sp>
      <p:sp>
        <p:nvSpPr>
          <p:cNvPr id="3" name="副标题 1"/>
          <p:cNvSpPr txBox="1"/>
          <p:nvPr/>
        </p:nvSpPr>
        <p:spPr bwMode="auto">
          <a:xfrm>
            <a:off x="4427984" y="332658"/>
            <a:ext cx="2808312" cy="627911"/>
          </a:xfrm>
          <a:prstGeom prst="rect">
            <a:avLst/>
          </a:prstGeom>
          <a:noFill/>
          <a:ln w="9525">
            <a:noFill/>
            <a:miter lim="800000"/>
          </a:ln>
        </p:spPr>
        <p:txBody>
          <a:bodyPr vert="horz" wrap="square" lIns="91440" tIns="45720" rIns="91440" bIns="45720" numCol="1" anchor="t" anchorCtr="0" compatLnSpc="1"/>
          <a:lstStyle>
            <a:lvl1pPr marL="342900" indent="-342900" algn="l" rtl="0" fontAlgn="base">
              <a:spcBef>
                <a:spcPct val="20000"/>
              </a:spcBef>
              <a:spcAft>
                <a:spcPct val="0"/>
              </a:spcAft>
              <a:buFont typeface="Arial" panose="020B060402020209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9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9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a:lstStyle>
          <a:p>
            <a:pPr marL="0" indent="0">
              <a:buNone/>
            </a:pPr>
            <a:r>
              <a:rPr lang="zh-CN" altLang="en-US" sz="4400" b="1" dirty="0">
                <a:latin typeface="+mn-ea"/>
              </a:rPr>
              <a:t>调查方法</a:t>
            </a:r>
          </a:p>
          <a:p>
            <a:pPr marL="0" indent="0">
              <a:buNone/>
            </a:pPr>
            <a:r>
              <a:rPr lang="en-US" altLang="zh-CN" sz="2400" dirty="0">
                <a:latin typeface="仿宋" panose="02010609060101010101" pitchFamily="49" charset="-122"/>
                <a:ea typeface="仿宋" panose="02010609060101010101" pitchFamily="49" charset="-122"/>
              </a:rPr>
              <a:t>	</a:t>
            </a:r>
            <a:endParaRPr lang="zh-CN" altLang="en-US" sz="3600" dirty="0">
              <a:latin typeface="仿宋" panose="02010609060101010101" pitchFamily="49" charset="-122"/>
              <a:ea typeface="仿宋" panose="02010609060101010101" pitchFamily="49"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786050" y="642918"/>
            <a:ext cx="5572164" cy="642942"/>
          </a:xfrm>
        </p:spPr>
        <p:txBody>
          <a:bodyPr/>
          <a:lstStyle/>
          <a:p>
            <a:r>
              <a:rPr lang="zh-CN" altLang="en-US" b="1" dirty="0">
                <a:latin typeface="+mn-ea"/>
                <a:ea typeface="+mn-ea"/>
              </a:rPr>
              <a:t>预期成果</a:t>
            </a:r>
          </a:p>
        </p:txBody>
      </p:sp>
      <p:sp>
        <p:nvSpPr>
          <p:cNvPr id="3" name="内容占位符 2"/>
          <p:cNvSpPr>
            <a:spLocks noGrp="1"/>
          </p:cNvSpPr>
          <p:nvPr>
            <p:ph idx="1"/>
          </p:nvPr>
        </p:nvSpPr>
        <p:spPr>
          <a:xfrm>
            <a:off x="457200" y="1600202"/>
            <a:ext cx="7715200" cy="4525963"/>
          </a:xfrm>
        </p:spPr>
        <p:txBody>
          <a:bodyPr/>
          <a:lstStyle/>
          <a:p>
            <a:pPr marL="0" indent="0">
              <a:buNone/>
            </a:pPr>
            <a:r>
              <a:rPr lang="zh-CN" altLang="en-US" dirty="0"/>
              <a:t>①</a:t>
            </a:r>
            <a:r>
              <a:rPr lang="en-US" altLang="zh-CN" dirty="0" err="1"/>
              <a:t>对五类车数量与五类车团初始宽度建立数学模型，预计二者呈正相关，五类车数量大于一定值后宽度变化不明显</a:t>
            </a:r>
            <a:r>
              <a:rPr lang="zh-CN" altLang="en-US" dirty="0"/>
              <a:t>；</a:t>
            </a:r>
            <a:endParaRPr lang="en-US" altLang="zh-CN" dirty="0"/>
          </a:p>
          <a:p>
            <a:pPr marL="0" indent="0">
              <a:buNone/>
            </a:pPr>
            <a:r>
              <a:rPr lang="zh-CN" altLang="en-US" dirty="0"/>
              <a:t>②车团初始宽度</a:t>
            </a:r>
            <a:r>
              <a:rPr lang="en-US" altLang="zh-CN" dirty="0"/>
              <a:t>、</a:t>
            </a:r>
            <a:r>
              <a:rPr lang="zh-CN" altLang="en-US" dirty="0"/>
              <a:t>五类车数量</a:t>
            </a:r>
            <a:r>
              <a:rPr lang="en-US" altLang="zh-CN" dirty="0" err="1"/>
              <a:t>分别与延误</a:t>
            </a:r>
            <a:r>
              <a:rPr lang="zh-CN" altLang="en-US" dirty="0" err="1"/>
              <a:t>时间</a:t>
            </a:r>
            <a:r>
              <a:rPr lang="en-US" altLang="zh-CN" dirty="0" err="1"/>
              <a:t>呈不同程度的正相关</a:t>
            </a:r>
            <a:r>
              <a:rPr lang="en-US" altLang="zh-CN" dirty="0"/>
              <a:t>，</a:t>
            </a:r>
            <a:r>
              <a:rPr lang="zh-CN" altLang="en-US" dirty="0"/>
              <a:t>其中初始宽度</a:t>
            </a:r>
            <a:r>
              <a:rPr lang="en-US" altLang="zh-CN" dirty="0"/>
              <a:t>对</a:t>
            </a:r>
            <a:r>
              <a:rPr lang="zh-CN" altLang="en-US" dirty="0"/>
              <a:t>延误</a:t>
            </a:r>
            <a:r>
              <a:rPr lang="en-US" altLang="zh-CN" dirty="0" err="1"/>
              <a:t>的影响较明显</a:t>
            </a:r>
            <a:r>
              <a:rPr lang="zh-CN" altLang="en-US" dirty="0"/>
              <a:t>；</a:t>
            </a:r>
            <a:endParaRPr lang="en-US" altLang="zh-CN" dirty="0"/>
          </a:p>
          <a:p>
            <a:pPr marL="0" indent="0">
              <a:buNone/>
            </a:pPr>
            <a:r>
              <a:rPr lang="zh-CN" altLang="en-US" dirty="0"/>
              <a:t>③</a:t>
            </a:r>
            <a:r>
              <a:rPr lang="en-US" altLang="zh-CN" dirty="0" err="1"/>
              <a:t>得到不同条件下，机动车采取变道的概率</a:t>
            </a:r>
            <a:r>
              <a:rPr lang="zh-CN" altLang="en-US" dirty="0"/>
              <a:t>。</a:t>
            </a:r>
            <a:endParaRPr lang="en-US" altLang="zh-CN" dirty="0"/>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跋涉">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跋涉">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839</Words>
  <Application>Microsoft Office PowerPoint</Application>
  <PresentationFormat>全屏显示(4:3)</PresentationFormat>
  <Paragraphs>52</Paragraphs>
  <Slides>14</Slides>
  <Notes>1</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14</vt:i4>
      </vt:variant>
    </vt:vector>
  </HeadingPairs>
  <TitlesOfParts>
    <vt:vector size="23" baseType="lpstr">
      <vt:lpstr>仿宋</vt:lpstr>
      <vt:lpstr>黑体</vt:lpstr>
      <vt:lpstr>华文楷体</vt:lpstr>
      <vt:lpstr>Arial</vt:lpstr>
      <vt:lpstr>Calibri</vt:lpstr>
      <vt:lpstr>Franklin Gothic Book</vt:lpstr>
      <vt:lpstr>Franklin Gothic Medium</vt:lpstr>
      <vt:lpstr>Office 主题</vt:lpstr>
      <vt:lpstr>1_Office 主题</vt:lpstr>
      <vt:lpstr>五类车组调查方案</vt:lpstr>
      <vt:lpstr>背景</vt:lpstr>
      <vt:lpstr>PowerPoint 演示文稿</vt:lpstr>
      <vt:lpstr>调查目的</vt:lpstr>
      <vt:lpstr>调查时间地点</vt:lpstr>
      <vt:lpstr>方 案一 交叉口内部通行量调查</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预期成果</vt:lpstr>
    </vt:vector>
  </TitlesOfParts>
  <Company>sysu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自动控制原理</dc:title>
  <dc:creator>a</dc:creator>
  <cp:lastModifiedBy>宇宣 胡</cp:lastModifiedBy>
  <cp:revision>162</cp:revision>
  <dcterms:created xsi:type="dcterms:W3CDTF">2019-11-17T23:17:57Z</dcterms:created>
  <dcterms:modified xsi:type="dcterms:W3CDTF">2019-11-17T23:21:22Z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2052-1.6.1.2429</vt:lpwstr>
  </property>
</Properties>
</file>