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351" r:id="rId4"/>
    <p:sldId id="35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1769" autoAdjust="0"/>
  </p:normalViewPr>
  <p:slideViewPr>
    <p:cSldViewPr snapToGrid="0">
      <p:cViewPr varScale="1">
        <p:scale>
          <a:sx n="117" d="100"/>
          <a:sy n="117" d="100"/>
        </p:scale>
        <p:origin x="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军波 王" userId="abc43a65-caf0-4467-916d-72d11a280d59" providerId="ADAL" clId="{F513C442-820A-0648-8C59-431C9E58A8D2}"/>
    <pc:docChg chg="modSld">
      <pc:chgData name="军波 王" userId="abc43a65-caf0-4467-916d-72d11a280d59" providerId="ADAL" clId="{F513C442-820A-0648-8C59-431C9E58A8D2}" dt="2022-11-15T09:01:13.244" v="7" actId="20577"/>
      <pc:docMkLst>
        <pc:docMk/>
      </pc:docMkLst>
      <pc:sldChg chg="modSp mod">
        <pc:chgData name="军波 王" userId="abc43a65-caf0-4467-916d-72d11a280d59" providerId="ADAL" clId="{F513C442-820A-0648-8C59-431C9E58A8D2}" dt="2022-11-15T09:01:13.244" v="7" actId="20577"/>
        <pc:sldMkLst>
          <pc:docMk/>
          <pc:sldMk cId="1380900360" sldId="256"/>
        </pc:sldMkLst>
        <pc:spChg chg="mod">
          <ac:chgData name="军波 王" userId="abc43a65-caf0-4467-916d-72d11a280d59" providerId="ADAL" clId="{F513C442-820A-0648-8C59-431C9E58A8D2}" dt="2022-11-15T09:01:05.639" v="0" actId="20577"/>
          <ac:spMkLst>
            <pc:docMk/>
            <pc:sldMk cId="1380900360" sldId="256"/>
            <ac:spMk id="2" creationId="{34EA6B29-3A7B-435A-A98B-E78AB0208403}"/>
          </ac:spMkLst>
        </pc:spChg>
        <pc:spChg chg="mod">
          <ac:chgData name="军波 王" userId="abc43a65-caf0-4467-916d-72d11a280d59" providerId="ADAL" clId="{F513C442-820A-0648-8C59-431C9E58A8D2}" dt="2022-11-15T09:01:13.244" v="7" actId="20577"/>
          <ac:spMkLst>
            <pc:docMk/>
            <pc:sldMk cId="1380900360" sldId="256"/>
            <ac:spMk id="3" creationId="{341F7266-730B-436C-BAE6-E85292E46CA1}"/>
          </ac:spMkLst>
        </pc:spChg>
      </pc:sldChg>
    </pc:docChg>
  </pc:docChgLst>
  <pc:docChgLst>
    <pc:chgData name="王军波" userId="abc43a65-caf0-4467-916d-72d11a280d59" providerId="ADAL" clId="{BCC9D087-B166-034A-8294-CEE29AC53ECF}"/>
    <pc:docChg chg="modSld">
      <pc:chgData name="王军波" userId="abc43a65-caf0-4467-916d-72d11a280d59" providerId="ADAL" clId="{BCC9D087-B166-034A-8294-CEE29AC53ECF}" dt="2023-11-14T09:12:32.151" v="1" actId="20577"/>
      <pc:docMkLst>
        <pc:docMk/>
      </pc:docMkLst>
      <pc:sldChg chg="modSp mod">
        <pc:chgData name="王军波" userId="abc43a65-caf0-4467-916d-72d11a280d59" providerId="ADAL" clId="{BCC9D087-B166-034A-8294-CEE29AC53ECF}" dt="2023-11-14T09:12:32.151" v="1" actId="20577"/>
        <pc:sldMkLst>
          <pc:docMk/>
          <pc:sldMk cId="1380900360" sldId="256"/>
        </pc:sldMkLst>
        <pc:spChg chg="mod">
          <ac:chgData name="王军波" userId="abc43a65-caf0-4467-916d-72d11a280d59" providerId="ADAL" clId="{BCC9D087-B166-034A-8294-CEE29AC53ECF}" dt="2023-11-14T09:12:30.308" v="0" actId="20577"/>
          <ac:spMkLst>
            <pc:docMk/>
            <pc:sldMk cId="1380900360" sldId="256"/>
            <ac:spMk id="2" creationId="{34EA6B29-3A7B-435A-A98B-E78AB0208403}"/>
          </ac:spMkLst>
        </pc:spChg>
        <pc:spChg chg="mod">
          <ac:chgData name="王军波" userId="abc43a65-caf0-4467-916d-72d11a280d59" providerId="ADAL" clId="{BCC9D087-B166-034A-8294-CEE29AC53ECF}" dt="2023-11-14T09:12:32.151" v="1" actId="20577"/>
          <ac:spMkLst>
            <pc:docMk/>
            <pc:sldMk cId="1380900360" sldId="256"/>
            <ac:spMk id="3" creationId="{341F7266-730B-436C-BAE6-E85292E46CA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70B7AE-0E32-449E-9A8B-FBEB80285DC7}" type="datetimeFigureOut">
              <a:rPr lang="zh-CN" altLang="en-US" smtClean="0"/>
              <a:t>2023/11/14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78F15-0B5E-4A58-89A4-681AF42359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156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978F15-0B5E-4A58-89A4-681AF42359D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186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4CD0D8-54D1-4D8B-880C-B78751FC0F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EE26C66-13E7-4C60-A8A2-E2DBA4FA1B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DA7EB4-3977-4C20-B5E1-695495A61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E23FB8-9B30-4B8A-8049-F7E520911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784907-AC83-4D60-AD88-0CB6FFB0F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20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DADD7E-5DC7-4A08-BDB0-6E6FD433B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53E64D-09F1-411E-A680-DE6285D37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EDBA12A-F48D-488C-8415-91F11CDC6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8477DCE-A12F-415F-980C-8C937FCE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2E2F33-C79C-4DC2-A89D-BBE92B2A6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57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891E9D-066B-4E8B-BF07-2C468FDA3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E3F94C-644F-46E0-BCFB-6BC075A4D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34843E-D5A6-4FD8-8FF3-35DFFD2C8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D7CD09-661E-437E-A5A9-75967DA3F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2DDBCF7-921C-4D46-943F-17A04376B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61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44100C-3300-4AA8-B29B-873710278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3C2C7C-1FFD-4E98-AA55-7CF0DF2657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1788F80-B22D-4ADA-A94A-EB517F02F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19EA3FD-22C8-47EF-A79E-61C94A72C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B6D864-C7D5-44CB-918F-59C070008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C06F008-7756-4DEE-9904-9DD32EF1C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480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9C0E36-7037-4168-A374-9546544DE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61A1F8F-D16A-42FD-ADDC-E3C9A18A0A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F7114A6-FCDC-47DE-BA9F-34A49FEAAE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9A4D550-3963-45BE-AF45-6025C61E67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DB09E95-5606-49E0-8742-8A63C0D316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F20F6F1-6AD7-4400-B46E-EA16717B0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5A487FE-A402-4636-A8CE-C6CF0BAE1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FEA0E32-2E18-409D-A3DE-F93E7285C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05B26E-3B31-4D13-896A-FB831B823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22DA5E1-1129-4200-92B6-2925C7F63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2DA06EC-537D-47D4-93D1-3A515E33E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BA29FA4-E94F-461E-93B8-A9FF0E614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45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92425ED-AFD7-4E0E-A152-FCCF4237D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67DA8FB-E1CC-4E31-A1E4-D318E18CE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B3CB24-5A74-4701-B0CE-85B245BF1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17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2E1DDA-3E60-4714-89F6-66AA978A9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688907-B5DA-4274-AC4C-D0ED988CC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C32857F-F997-499B-B682-43667E8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3A017EC-4E35-4FD3-8C49-C0CF636AB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53D2DF5-9048-4371-B163-4510F92D1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14C0CDF-D620-4EA3-AD5A-54A17B298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474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3E2F3C-00F0-488C-80C6-B1F862CBC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BB69476-390D-469C-B3DC-2D6190C76C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AA33897-BE62-4A09-8AA9-DB513AA74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EE4BB9-E5B0-4102-A915-A65383275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F878486-AF45-46C2-AA73-A323BA99E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7F061B-F7AC-4417-B0AB-9062E8651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136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516E18-916A-4D70-A7E9-3E2EE752F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2627277-6DB4-4A53-8656-33C17F22A3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25E7E9-2D6B-487E-A932-807F520C7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A926418-33BF-446E-9079-880F79BE0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F36E7E-B925-4FB5-9816-35E8ABDB8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79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835AD7D-F808-4026-9CE5-B963A22497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1DBF59D-3B80-4E5B-8318-31220B7B96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930127-161A-471D-A6F6-67DB851DD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801-A16D-46DE-A073-42D48B8D7586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B02423-BD49-4C83-8D05-90222E35B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C39FC7-71F7-4B03-B812-D710397EB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CED64-DE10-4951-B575-D0BA5FBD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001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B420FF8-3BBD-4CE3-8E56-E2E86B855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F33F085-26A1-42A0-A7C9-179214ED6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BD2331-7AFC-47C5-8F37-F922AE598B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0801-A16D-46DE-A073-42D48B8D7586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49095D-9508-428C-8D96-50D405C75F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AB6DAE2-3572-4795-9893-DD73F220B7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CED64-DE10-4951-B575-D0BA5FBD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639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EA6B29-3A7B-435A-A98B-E78AB02084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实验课</a:t>
            </a:r>
            <a:r>
              <a:rPr lang="en-US" altLang="zh-CN" dirty="0"/>
              <a:t>11</a:t>
            </a:r>
            <a:r>
              <a:rPr lang="zh-CN" altLang="en-US" dirty="0"/>
              <a:t>：堆和并查集</a:t>
            </a:r>
            <a:endParaRPr lang="x-none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41F7266-730B-436C-BAE6-E85292E46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/>
          <a:lstStyle/>
          <a:p>
            <a:r>
              <a:rPr lang="zh-CN" altLang="en-US" dirty="0"/>
              <a:t>中山大学智工学院 数据结构与算法 </a:t>
            </a:r>
            <a:r>
              <a:rPr lang="en-US" altLang="zh-CN"/>
              <a:t>2023</a:t>
            </a:r>
            <a:r>
              <a:rPr lang="zh-CN" altLang="en-US"/>
              <a:t>秋</a:t>
            </a:r>
            <a:endParaRPr lang="x-none" altLang="en-US" dirty="0"/>
          </a:p>
        </p:txBody>
      </p:sp>
    </p:spTree>
    <p:extLst>
      <p:ext uri="{BB962C8B-B14F-4D97-AF65-F5344CB8AC3E}">
        <p14:creationId xmlns:p14="http://schemas.microsoft.com/office/powerpoint/2010/main" val="1380900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B63E3E-6D2A-482B-8FB9-8A51D9AC7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412" y="298450"/>
            <a:ext cx="11788588" cy="1325563"/>
          </a:xfrm>
        </p:spPr>
        <p:txBody>
          <a:bodyPr/>
          <a:lstStyle/>
          <a:p>
            <a:r>
              <a:rPr lang="en-US" altLang="zh-CN" dirty="0"/>
              <a:t>Task 1   </a:t>
            </a:r>
            <a:r>
              <a:rPr lang="zh-CN" altLang="en-US" dirty="0"/>
              <a:t>堆的基本操作的实现</a:t>
            </a:r>
            <a:r>
              <a:rPr lang="en-US" altLang="zh-CN" dirty="0"/>
              <a:t>(heap.cpp)</a:t>
            </a:r>
            <a:endParaRPr lang="en-US" dirty="0"/>
          </a:p>
        </p:txBody>
      </p:sp>
      <p:sp>
        <p:nvSpPr>
          <p:cNvPr id="4" name="内容占位符 4">
            <a:extLst>
              <a:ext uri="{FF2B5EF4-FFF2-40B4-BE49-F238E27FC236}">
                <a16:creationId xmlns:a16="http://schemas.microsoft.com/office/drawing/2014/main" id="{600673DC-E957-4CDE-8634-BCD90BCEA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991600" cy="4351338"/>
          </a:xfrm>
        </p:spPr>
        <p:txBody>
          <a:bodyPr>
            <a:normAutofit/>
          </a:bodyPr>
          <a:lstStyle/>
          <a:p>
            <a:r>
              <a:rPr lang="zh-CN" altLang="en-US" dirty="0"/>
              <a:t>输入格式：</a:t>
            </a:r>
            <a:endParaRPr lang="en-US" altLang="zh-CN" dirty="0"/>
          </a:p>
          <a:p>
            <a:pPr lvl="1"/>
            <a:r>
              <a:rPr lang="zh-CN" altLang="en-US" dirty="0"/>
              <a:t>第一行有一个整数</a:t>
            </a:r>
            <a:r>
              <a:rPr lang="en-US" altLang="zh-CN" dirty="0"/>
              <a:t>m</a:t>
            </a:r>
            <a:r>
              <a:rPr lang="zh-CN" altLang="en-US" dirty="0"/>
              <a:t>  （</a:t>
            </a:r>
            <a:r>
              <a:rPr lang="en-US" altLang="zh-CN" dirty="0"/>
              <a:t>m&lt;=10000)</a:t>
            </a:r>
          </a:p>
          <a:p>
            <a:pPr lvl="1"/>
            <a:r>
              <a:rPr lang="zh-CN" altLang="en-US" dirty="0"/>
              <a:t>以下</a:t>
            </a:r>
            <a:r>
              <a:rPr lang="en-US" altLang="zh-CN" dirty="0"/>
              <a:t>m</a:t>
            </a:r>
            <a:r>
              <a:rPr lang="zh-CN" altLang="en-US" dirty="0"/>
              <a:t>行每行描述一个命令</a:t>
            </a:r>
            <a:endParaRPr lang="en-US" altLang="zh-CN" dirty="0"/>
          </a:p>
          <a:p>
            <a:pPr lvl="2"/>
            <a:r>
              <a:rPr lang="zh-CN" altLang="en-US" dirty="0"/>
              <a:t>命令格式</a:t>
            </a:r>
            <a:r>
              <a:rPr lang="en-US" altLang="zh-CN" dirty="0">
                <a:solidFill>
                  <a:srgbClr val="00B050"/>
                </a:solidFill>
              </a:rPr>
              <a:t>1 x </a:t>
            </a:r>
            <a:r>
              <a:rPr lang="en-US" altLang="zh-CN" dirty="0"/>
              <a:t>	</a:t>
            </a:r>
            <a:r>
              <a:rPr lang="zh-CN" altLang="en-US" dirty="0"/>
              <a:t>表示</a:t>
            </a:r>
            <a:r>
              <a:rPr lang="en-US" altLang="zh-CN" dirty="0">
                <a:solidFill>
                  <a:srgbClr val="FFC000"/>
                </a:solidFill>
              </a:rPr>
              <a:t>Insert(int </a:t>
            </a:r>
            <a:r>
              <a:rPr lang="en-US" altLang="zh-CN" dirty="0" err="1">
                <a:solidFill>
                  <a:srgbClr val="FFC000"/>
                </a:solidFill>
              </a:rPr>
              <a:t>val</a:t>
            </a:r>
            <a:r>
              <a:rPr lang="en-US" altLang="zh-CN" dirty="0">
                <a:solidFill>
                  <a:srgbClr val="FFC000"/>
                </a:solidFill>
              </a:rPr>
              <a:t>)</a:t>
            </a:r>
            <a:r>
              <a:rPr lang="zh-CN" altLang="en-US" dirty="0"/>
              <a:t>。</a:t>
            </a:r>
            <a:r>
              <a:rPr lang="en-US" altLang="zh-CN" dirty="0"/>
              <a:t>	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将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x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插入堆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,</a:t>
            </a:r>
            <a:r>
              <a:rPr lang="en-US" altLang="zh-CN" dirty="0" err="1">
                <a:solidFill>
                  <a:schemeClr val="bg1">
                    <a:lumMod val="50000"/>
                  </a:schemeClr>
                </a:solidFill>
              </a:rPr>
              <a:t>val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范围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(0-10000))</a:t>
            </a:r>
          </a:p>
          <a:p>
            <a:pPr lvl="2"/>
            <a:r>
              <a:rPr lang="zh-CN" altLang="en-US" dirty="0"/>
              <a:t>命令格式</a:t>
            </a:r>
            <a:r>
              <a:rPr lang="en-US" altLang="zh-CN" dirty="0">
                <a:solidFill>
                  <a:srgbClr val="00B050"/>
                </a:solidFill>
              </a:rPr>
              <a:t>2 </a:t>
            </a:r>
            <a:r>
              <a:rPr lang="en-US" altLang="zh-CN" dirty="0"/>
              <a:t>	</a:t>
            </a:r>
            <a:r>
              <a:rPr lang="zh-CN" altLang="en-US" dirty="0"/>
              <a:t>表示</a:t>
            </a:r>
            <a:r>
              <a:rPr lang="en-US" altLang="zh-CN" dirty="0" err="1">
                <a:solidFill>
                  <a:srgbClr val="FFC000"/>
                </a:solidFill>
              </a:rPr>
              <a:t>Delete_Min</a:t>
            </a:r>
            <a:r>
              <a:rPr lang="zh-CN" altLang="en-US" dirty="0"/>
              <a:t>。 </a:t>
            </a:r>
            <a:r>
              <a:rPr lang="en-US" altLang="zh-CN" dirty="0"/>
              <a:t>	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删除堆顶元素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lvl="2"/>
            <a:r>
              <a:rPr lang="zh-CN" altLang="en-US" dirty="0"/>
              <a:t>命令格式</a:t>
            </a:r>
            <a:r>
              <a:rPr lang="en-US" altLang="zh-CN" dirty="0">
                <a:solidFill>
                  <a:srgbClr val="00B050"/>
                </a:solidFill>
              </a:rPr>
              <a:t>3 </a:t>
            </a:r>
            <a:r>
              <a:rPr lang="en-US" altLang="zh-CN" dirty="0" err="1">
                <a:solidFill>
                  <a:srgbClr val="00B050"/>
                </a:solidFill>
              </a:rPr>
              <a:t>i</a:t>
            </a:r>
            <a:r>
              <a:rPr lang="en-US" altLang="zh-CN" dirty="0"/>
              <a:t>	</a:t>
            </a:r>
            <a:r>
              <a:rPr lang="zh-CN" altLang="en-US" dirty="0"/>
              <a:t>表示</a:t>
            </a:r>
            <a:r>
              <a:rPr lang="en-US" altLang="zh-CN" dirty="0">
                <a:solidFill>
                  <a:srgbClr val="FFC000"/>
                </a:solidFill>
              </a:rPr>
              <a:t>Delete(int </a:t>
            </a:r>
            <a:r>
              <a:rPr lang="en-US" altLang="zh-CN" dirty="0" err="1">
                <a:solidFill>
                  <a:srgbClr val="FFC000"/>
                </a:solidFill>
              </a:rPr>
              <a:t>i</a:t>
            </a:r>
            <a:r>
              <a:rPr lang="en-US" altLang="zh-CN" dirty="0">
                <a:solidFill>
                  <a:srgbClr val="FFC000"/>
                </a:solidFill>
              </a:rPr>
              <a:t>)</a:t>
            </a:r>
            <a:r>
              <a:rPr lang="en-US" altLang="zh-CN" dirty="0"/>
              <a:t>.                 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删除堆中第</a:t>
            </a:r>
            <a:r>
              <a:rPr lang="en-US" altLang="zh-CN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个元素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lvl="2"/>
            <a:r>
              <a:rPr lang="zh-CN" altLang="en-US" dirty="0"/>
              <a:t>命令格式</a:t>
            </a:r>
            <a:r>
              <a:rPr lang="en-US" altLang="zh-CN" dirty="0">
                <a:solidFill>
                  <a:srgbClr val="00B050"/>
                </a:solidFill>
              </a:rPr>
              <a:t>4 </a:t>
            </a:r>
            <a:r>
              <a:rPr lang="en-US" altLang="zh-CN" dirty="0" err="1">
                <a:solidFill>
                  <a:srgbClr val="00B050"/>
                </a:solidFill>
              </a:rPr>
              <a:t>i</a:t>
            </a:r>
            <a:r>
              <a:rPr lang="en-US" altLang="zh-CN" dirty="0">
                <a:solidFill>
                  <a:srgbClr val="00B050"/>
                </a:solidFill>
              </a:rPr>
              <a:t> x   </a:t>
            </a:r>
            <a:r>
              <a:rPr lang="zh-CN" altLang="en-US" dirty="0"/>
              <a:t>表示</a:t>
            </a:r>
            <a:r>
              <a:rPr lang="en-US" altLang="zh-CN" dirty="0" err="1">
                <a:solidFill>
                  <a:schemeClr val="accent4"/>
                </a:solidFill>
              </a:rPr>
              <a:t>Decrease_Value</a:t>
            </a:r>
            <a:r>
              <a:rPr lang="en-US" altLang="zh-CN" dirty="0">
                <a:solidFill>
                  <a:schemeClr val="accent4"/>
                </a:solidFill>
              </a:rPr>
              <a:t>(int </a:t>
            </a:r>
            <a:r>
              <a:rPr lang="en-US" altLang="zh-CN" dirty="0" err="1">
                <a:solidFill>
                  <a:schemeClr val="accent4"/>
                </a:solidFill>
              </a:rPr>
              <a:t>i</a:t>
            </a:r>
            <a:r>
              <a:rPr lang="en-US" altLang="zh-CN" dirty="0">
                <a:solidFill>
                  <a:schemeClr val="accent4"/>
                </a:solidFill>
              </a:rPr>
              <a:t>, int </a:t>
            </a:r>
            <a:r>
              <a:rPr lang="en-US" altLang="zh-CN" dirty="0" err="1">
                <a:solidFill>
                  <a:schemeClr val="accent4"/>
                </a:solidFill>
              </a:rPr>
              <a:t>val</a:t>
            </a:r>
            <a:r>
              <a:rPr lang="en-US" altLang="zh-CN" dirty="0">
                <a:solidFill>
                  <a:schemeClr val="accent4"/>
                </a:solidFill>
              </a:rPr>
              <a:t>)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减少堆中第</a:t>
            </a:r>
            <a:r>
              <a:rPr lang="en-US" altLang="zh-CN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个元素的值，令其为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x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，并向上调整从而满足堆要求，</a:t>
            </a:r>
            <a:r>
              <a:rPr lang="en-US" altLang="zh-CN" dirty="0" err="1">
                <a:solidFill>
                  <a:schemeClr val="bg1">
                    <a:lumMod val="50000"/>
                  </a:schemeClr>
                </a:solidFill>
              </a:rPr>
              <a:t>val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范围（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0-10000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））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r>
              <a:rPr lang="zh-CN" altLang="en-US" dirty="0"/>
              <a:t>输出格式：输出最后一步操作后的堆排序结果</a:t>
            </a:r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7321ACE-AEBE-4568-AF5D-C77ABA98BC98}"/>
              </a:ext>
            </a:extLst>
          </p:cNvPr>
          <p:cNvSpPr txBox="1"/>
          <p:nvPr/>
        </p:nvSpPr>
        <p:spPr>
          <a:xfrm>
            <a:off x="9829800" y="1825625"/>
            <a:ext cx="2137063" cy="4711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zh-CN" altLang="en-US" sz="2800" dirty="0"/>
              <a:t>样例输入：</a:t>
            </a:r>
            <a:endParaRPr lang="en-US" altLang="zh-CN" sz="28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7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1 5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1 7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1 4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2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1 3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3 1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4 2 2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zh-CN" altLang="en-US" sz="2800" dirty="0"/>
              <a:t>样例输出：</a:t>
            </a:r>
            <a:endParaRPr lang="en-US" altLang="zh-CN" sz="28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2 5</a:t>
            </a:r>
            <a:endParaRPr lang="en-US" altLang="zh-CN" sz="2800" dirty="0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2F58934D-7E12-44A8-B86D-4B9E7AE6FF05}"/>
              </a:ext>
            </a:extLst>
          </p:cNvPr>
          <p:cNvCxnSpPr>
            <a:cxnSpLocks/>
          </p:cNvCxnSpPr>
          <p:nvPr/>
        </p:nvCxnSpPr>
        <p:spPr>
          <a:xfrm>
            <a:off x="9648825" y="1825625"/>
            <a:ext cx="0" cy="4915402"/>
          </a:xfrm>
          <a:prstGeom prst="line">
            <a:avLst/>
          </a:prstGeom>
          <a:ln>
            <a:prstDash val="dash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4526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429CDF5C-4832-4667-BFA7-4FA0486E7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Task 2	</a:t>
            </a:r>
            <a:r>
              <a:rPr lang="zh-CN" altLang="en-US" dirty="0"/>
              <a:t>并查集</a:t>
            </a:r>
            <a:r>
              <a:rPr lang="en-US" altLang="zh-CN" dirty="0"/>
              <a:t>(</a:t>
            </a:r>
            <a:r>
              <a:rPr lang="en-US" altLang="zh-CN" dirty="0" err="1"/>
              <a:t>disjointset.cpp</a:t>
            </a:r>
            <a:r>
              <a:rPr lang="en-US" altLang="zh-CN" dirty="0"/>
              <a:t>)</a:t>
            </a:r>
            <a:endParaRPr lang="x-none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DC0F38F3-E19C-48D3-AD6F-367661EB6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58331" cy="4351338"/>
          </a:xfrm>
        </p:spPr>
        <p:txBody>
          <a:bodyPr>
            <a:normAutofit/>
          </a:bodyPr>
          <a:lstStyle/>
          <a:p>
            <a:r>
              <a:rPr lang="zh-CN" altLang="en-US" b="1" dirty="0"/>
              <a:t>输入格式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dirty="0"/>
              <a:t>第一行为节点个数</a:t>
            </a:r>
            <a:r>
              <a:rPr lang="en-US" altLang="zh-CN" dirty="0"/>
              <a:t>(n&lt;= 2000000)</a:t>
            </a:r>
            <a:r>
              <a:rPr lang="zh-CN" altLang="en-US" dirty="0"/>
              <a:t>和边数</a:t>
            </a:r>
            <a:r>
              <a:rPr lang="en-US" altLang="zh-CN" dirty="0"/>
              <a:t>(m&lt;= 2030000) </a:t>
            </a:r>
            <a:r>
              <a:rPr lang="zh-CN" altLang="en-US" dirty="0"/>
              <a:t>，然后下面每一行为边的头尾节点</a:t>
            </a:r>
            <a:endParaRPr lang="en-US" altLang="zh-CN" dirty="0"/>
          </a:p>
          <a:p>
            <a:r>
              <a:rPr lang="zh-CN" altLang="en-US" b="1" dirty="0"/>
              <a:t>输出格式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dirty="0"/>
              <a:t>连通分量个数</a:t>
            </a:r>
            <a:endParaRPr lang="en-US" altLang="zh-CN" dirty="0"/>
          </a:p>
          <a:p>
            <a:r>
              <a:rPr lang="zh-CN" altLang="en-US" b="1" dirty="0"/>
              <a:t>样例输入</a:t>
            </a:r>
            <a:r>
              <a:rPr lang="zh-CN" altLang="en-US" dirty="0"/>
              <a:t>：</a:t>
            </a:r>
            <a:endParaRPr lang="en-US" altLang="zh-CN" dirty="0"/>
          </a:p>
          <a:p>
            <a:pPr marL="0" indent="0">
              <a:lnSpc>
                <a:spcPct val="70000"/>
              </a:lnSpc>
              <a:buNone/>
            </a:pPr>
            <a:r>
              <a:rPr lang="pt-BR" altLang="zh-CN" dirty="0"/>
              <a:t>3 1      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pt-BR" altLang="zh-CN" dirty="0"/>
              <a:t>1 2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zh-CN" altLang="en-US" b="1" dirty="0"/>
              <a:t>样例输出</a:t>
            </a:r>
            <a:r>
              <a:rPr lang="zh-CN" altLang="en-US" dirty="0"/>
              <a:t>：</a:t>
            </a:r>
            <a:endParaRPr lang="en-US" altLang="zh-CN" dirty="0"/>
          </a:p>
          <a:p>
            <a:pPr marL="0" indent="0">
              <a:lnSpc>
                <a:spcPct val="70000"/>
              </a:lnSpc>
              <a:buNone/>
            </a:pPr>
            <a:r>
              <a:rPr lang="en-US" altLang="zh-CN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01567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429CDF5C-4832-4667-BFA7-4FA0486E7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365125"/>
            <a:ext cx="11553825" cy="1325563"/>
          </a:xfrm>
        </p:spPr>
        <p:txBody>
          <a:bodyPr/>
          <a:lstStyle/>
          <a:p>
            <a:r>
              <a:rPr lang="en-US" altLang="zh-CN" dirty="0"/>
              <a:t>Task 3	</a:t>
            </a:r>
            <a:r>
              <a:rPr lang="zh-CN" altLang="en-US" dirty="0"/>
              <a:t>更新堆内元素值</a:t>
            </a:r>
            <a:r>
              <a:rPr lang="en-US" altLang="zh-CN" dirty="0"/>
              <a:t>(updatevalue.cpp)	</a:t>
            </a:r>
            <a:r>
              <a:rPr lang="zh-CN" altLang="en-US" b="1" dirty="0">
                <a:solidFill>
                  <a:srgbClr val="FF0000"/>
                </a:solidFill>
              </a:rPr>
              <a:t>选做</a:t>
            </a:r>
            <a:endParaRPr lang="x-none" altLang="en-US" b="1" dirty="0">
              <a:solidFill>
                <a:srgbClr val="FF0000"/>
              </a:solidFill>
            </a:endParaRPr>
          </a:p>
        </p:txBody>
      </p:sp>
      <p:sp>
        <p:nvSpPr>
          <p:cNvPr id="7" name="内容占位符 4">
            <a:extLst>
              <a:ext uri="{FF2B5EF4-FFF2-40B4-BE49-F238E27FC236}">
                <a16:creationId xmlns:a16="http://schemas.microsoft.com/office/drawing/2014/main" id="{EB76D973-C977-41C7-B583-C11169E66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991600" cy="4351338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输入格式：</a:t>
            </a:r>
            <a:endParaRPr lang="en-US" altLang="zh-CN" sz="3200" dirty="0"/>
          </a:p>
          <a:p>
            <a:pPr lvl="1"/>
            <a:r>
              <a:rPr lang="zh-CN" altLang="en-US" sz="2800" dirty="0"/>
              <a:t>第一行有一个整数</a:t>
            </a:r>
            <a:r>
              <a:rPr lang="en-US" altLang="zh-CN" sz="2800" dirty="0"/>
              <a:t>m</a:t>
            </a:r>
            <a:r>
              <a:rPr lang="zh-CN" altLang="en-US" sz="2800" dirty="0"/>
              <a:t>  （</a:t>
            </a:r>
            <a:r>
              <a:rPr lang="en-US" altLang="zh-CN" sz="2800" dirty="0"/>
              <a:t>m&lt;=10000)</a:t>
            </a:r>
          </a:p>
          <a:p>
            <a:pPr lvl="1"/>
            <a:r>
              <a:rPr lang="zh-CN" altLang="en-US" sz="2800" dirty="0"/>
              <a:t>以下</a:t>
            </a:r>
            <a:r>
              <a:rPr lang="en-US" altLang="zh-CN" sz="2800" dirty="0"/>
              <a:t>m</a:t>
            </a:r>
            <a:r>
              <a:rPr lang="zh-CN" altLang="en-US" sz="2800" dirty="0"/>
              <a:t>行每行描述一个命令</a:t>
            </a:r>
            <a:endParaRPr lang="en-US" altLang="zh-CN" sz="2800" dirty="0"/>
          </a:p>
          <a:p>
            <a:pPr lvl="2"/>
            <a:r>
              <a:rPr lang="zh-CN" altLang="en-US" sz="2400" dirty="0"/>
              <a:t>命令格式</a:t>
            </a:r>
            <a:r>
              <a:rPr lang="en-US" altLang="zh-CN" sz="2400" dirty="0">
                <a:solidFill>
                  <a:srgbClr val="00B050"/>
                </a:solidFill>
              </a:rPr>
              <a:t>1 x </a:t>
            </a:r>
            <a:r>
              <a:rPr lang="en-US" altLang="zh-CN" sz="2400" dirty="0"/>
              <a:t>	</a:t>
            </a:r>
            <a:r>
              <a:rPr lang="zh-CN" altLang="en-US" sz="2400" dirty="0"/>
              <a:t>表示</a:t>
            </a:r>
            <a:r>
              <a:rPr lang="en-US" altLang="zh-CN" sz="2400" dirty="0">
                <a:solidFill>
                  <a:srgbClr val="FFC000"/>
                </a:solidFill>
              </a:rPr>
              <a:t>Insert(int </a:t>
            </a:r>
            <a:r>
              <a:rPr lang="en-US" altLang="zh-CN" sz="2400" dirty="0" err="1">
                <a:solidFill>
                  <a:srgbClr val="FFC000"/>
                </a:solidFill>
              </a:rPr>
              <a:t>val</a:t>
            </a:r>
            <a:r>
              <a:rPr lang="en-US" altLang="zh-CN" sz="2400" dirty="0">
                <a:solidFill>
                  <a:srgbClr val="FFC000"/>
                </a:solidFill>
              </a:rPr>
              <a:t>)</a:t>
            </a:r>
            <a:r>
              <a:rPr lang="zh-CN" altLang="en-US" sz="2400" dirty="0"/>
              <a:t>。</a:t>
            </a:r>
            <a:r>
              <a:rPr lang="en-US" altLang="zh-CN" sz="2400" dirty="0"/>
              <a:t>	 </a:t>
            </a: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将</a:t>
            </a: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</a:rPr>
              <a:t>x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插入堆</a:t>
            </a: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</a:rPr>
              <a:t>,</a:t>
            </a:r>
            <a:r>
              <a:rPr lang="en-US" altLang="zh-CN" sz="2400" dirty="0" err="1">
                <a:solidFill>
                  <a:schemeClr val="bg1">
                    <a:lumMod val="50000"/>
                  </a:schemeClr>
                </a:solidFill>
              </a:rPr>
              <a:t>val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范围</a:t>
            </a: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</a:rPr>
              <a:t>(0-10000))</a:t>
            </a:r>
          </a:p>
          <a:p>
            <a:pPr lvl="2"/>
            <a:r>
              <a:rPr lang="zh-CN" altLang="en-US" sz="2400" dirty="0"/>
              <a:t>命令格式</a:t>
            </a:r>
            <a:r>
              <a:rPr lang="en-US" altLang="zh-CN" sz="2400" dirty="0">
                <a:solidFill>
                  <a:srgbClr val="00B050"/>
                </a:solidFill>
              </a:rPr>
              <a:t>2 </a:t>
            </a:r>
            <a:r>
              <a:rPr lang="en-US" altLang="zh-CN" sz="2400" dirty="0" err="1">
                <a:solidFill>
                  <a:srgbClr val="00B050"/>
                </a:solidFill>
              </a:rPr>
              <a:t>i</a:t>
            </a:r>
            <a:r>
              <a:rPr lang="en-US" altLang="zh-CN" sz="2400" dirty="0">
                <a:solidFill>
                  <a:srgbClr val="00B050"/>
                </a:solidFill>
              </a:rPr>
              <a:t> x   </a:t>
            </a:r>
            <a:r>
              <a:rPr lang="zh-CN" altLang="en-US" sz="2400" dirty="0"/>
              <a:t>表示</a:t>
            </a:r>
            <a:r>
              <a:rPr lang="en-US" altLang="zh-CN" sz="2400" dirty="0" err="1">
                <a:solidFill>
                  <a:schemeClr val="accent4"/>
                </a:solidFill>
              </a:rPr>
              <a:t>Update_Value</a:t>
            </a:r>
            <a:r>
              <a:rPr lang="en-US" altLang="zh-CN" sz="2400" dirty="0">
                <a:solidFill>
                  <a:schemeClr val="accent4"/>
                </a:solidFill>
              </a:rPr>
              <a:t>(int </a:t>
            </a:r>
            <a:r>
              <a:rPr lang="en-US" altLang="zh-CN" sz="2400" dirty="0" err="1">
                <a:solidFill>
                  <a:schemeClr val="accent4"/>
                </a:solidFill>
              </a:rPr>
              <a:t>i</a:t>
            </a:r>
            <a:r>
              <a:rPr lang="en-US" altLang="zh-CN" sz="2400" dirty="0">
                <a:solidFill>
                  <a:schemeClr val="accent4"/>
                </a:solidFill>
              </a:rPr>
              <a:t>, int </a:t>
            </a:r>
            <a:r>
              <a:rPr lang="en-US" altLang="zh-CN" sz="2400" dirty="0" err="1">
                <a:solidFill>
                  <a:schemeClr val="accent4"/>
                </a:solidFill>
              </a:rPr>
              <a:t>val</a:t>
            </a:r>
            <a:r>
              <a:rPr lang="en-US" altLang="zh-CN" sz="2400" dirty="0">
                <a:solidFill>
                  <a:schemeClr val="accent4"/>
                </a:solidFill>
              </a:rPr>
              <a:t>)</a:t>
            </a: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更新堆中第</a:t>
            </a:r>
            <a:r>
              <a:rPr lang="en-US" altLang="zh-CN" sz="24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个元素的值，令其为</a:t>
            </a: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</a:rPr>
              <a:t>x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，并调整位置从而满足堆要求，</a:t>
            </a:r>
            <a:r>
              <a:rPr lang="en-US" altLang="zh-CN" sz="2400" dirty="0" err="1">
                <a:solidFill>
                  <a:schemeClr val="bg1">
                    <a:lumMod val="50000"/>
                  </a:schemeClr>
                </a:solidFill>
              </a:rPr>
              <a:t>val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范围（</a:t>
            </a: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</a:rPr>
              <a:t>0-10000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））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r>
              <a:rPr lang="zh-CN" altLang="en-US" sz="2400" dirty="0"/>
              <a:t>输出格式：输出最后一步操作后的堆排序结果</a:t>
            </a:r>
            <a:endParaRPr lang="en-US" altLang="zh-CN" sz="2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BDC1A1B-8CE7-47EB-8AFE-92F4FF4A43D6}"/>
              </a:ext>
            </a:extLst>
          </p:cNvPr>
          <p:cNvSpPr txBox="1"/>
          <p:nvPr/>
        </p:nvSpPr>
        <p:spPr>
          <a:xfrm>
            <a:off x="9829800" y="1825625"/>
            <a:ext cx="2137063" cy="4711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zh-CN" altLang="en-US" sz="2800" dirty="0"/>
              <a:t>样例输入：</a:t>
            </a:r>
            <a:endParaRPr lang="en-US" altLang="zh-CN" sz="28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7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1 5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1 7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1 4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2 </a:t>
            </a:r>
            <a:r>
              <a:rPr lang="en-US" altLang="zh-CN" sz="2800" dirty="0"/>
              <a:t>2 10</a:t>
            </a:r>
            <a:endParaRPr lang="pt-BR" altLang="zh-CN" sz="28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pt-BR" altLang="zh-CN" sz="2800" dirty="0"/>
              <a:t>1 3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800" dirty="0"/>
              <a:t>1</a:t>
            </a:r>
            <a:r>
              <a:rPr lang="pt-BR" altLang="zh-CN" sz="2800" dirty="0"/>
              <a:t> 1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800" dirty="0"/>
              <a:t>2</a:t>
            </a:r>
            <a:r>
              <a:rPr lang="pt-BR" altLang="zh-CN" sz="2800" dirty="0"/>
              <a:t> </a:t>
            </a:r>
            <a:r>
              <a:rPr lang="en-US" altLang="zh-CN" sz="2800" dirty="0"/>
              <a:t>4</a:t>
            </a:r>
            <a:r>
              <a:rPr lang="pt-BR" altLang="zh-CN" sz="2800" dirty="0"/>
              <a:t> </a:t>
            </a:r>
            <a:r>
              <a:rPr lang="en-US" altLang="zh-CN" sz="2800" dirty="0"/>
              <a:t>0</a:t>
            </a:r>
            <a:endParaRPr lang="pt-BR" altLang="zh-CN" sz="28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zh-CN" altLang="en-US" sz="2800" dirty="0"/>
              <a:t>样例输出：</a:t>
            </a:r>
            <a:endParaRPr lang="en-US" altLang="zh-CN" sz="2800" dirty="0"/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altLang="zh-CN" sz="2800" dirty="0"/>
              <a:t>0 1 3 4 5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86718AEC-2479-4225-8AED-50C78579DCF9}"/>
              </a:ext>
            </a:extLst>
          </p:cNvPr>
          <p:cNvCxnSpPr>
            <a:cxnSpLocks/>
          </p:cNvCxnSpPr>
          <p:nvPr/>
        </p:nvCxnSpPr>
        <p:spPr>
          <a:xfrm>
            <a:off x="9772650" y="1825625"/>
            <a:ext cx="0" cy="4915402"/>
          </a:xfrm>
          <a:prstGeom prst="line">
            <a:avLst/>
          </a:prstGeom>
          <a:ln>
            <a:prstDash val="dash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879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415</Words>
  <Application>Microsoft Macintosh PowerPoint</Application>
  <PresentationFormat>宽屏</PresentationFormat>
  <Paragraphs>51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等线</vt:lpstr>
      <vt:lpstr>Arial</vt:lpstr>
      <vt:lpstr>Calibri</vt:lpstr>
      <vt:lpstr>Calibri Light</vt:lpstr>
      <vt:lpstr>Office 主题​​</vt:lpstr>
      <vt:lpstr>实验课11：堆和并查集</vt:lpstr>
      <vt:lpstr>Task 1   堆的基本操作的实现(heap.cpp)</vt:lpstr>
      <vt:lpstr>Task 2 并查集(disjointset.cpp)</vt:lpstr>
      <vt:lpstr>Task 3 更新堆内元素值(updatevalue.cpp) 选做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knight davion</dc:creator>
  <cp:lastModifiedBy>Wang Junbo</cp:lastModifiedBy>
  <cp:revision>24</cp:revision>
  <dcterms:created xsi:type="dcterms:W3CDTF">2021-05-22T09:15:38Z</dcterms:created>
  <dcterms:modified xsi:type="dcterms:W3CDTF">2023-11-14T09:12:36Z</dcterms:modified>
</cp:coreProperties>
</file>