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978" r:id="rId3"/>
    <p:sldId id="2979" r:id="rId4"/>
    <p:sldId id="257" r:id="rId5"/>
    <p:sldId id="258" r:id="rId6"/>
    <p:sldId id="259" r:id="rId7"/>
    <p:sldId id="260" r:id="rId8"/>
    <p:sldId id="261" r:id="rId9"/>
    <p:sldId id="262" r:id="rId10"/>
    <p:sldId id="2980" r:id="rId11"/>
  </p:sldIdLst>
  <p:sldSz cx="12192000" cy="6858000"/>
  <p:notesSz cx="6858000" cy="9144000"/>
  <p:defaultTextStyle>
    <a:lvl1pPr marL="0" lvl="0" algn="l" defTabSz="914400">
      <a:defRPr sz="1800" kern="1200">
        <a:solidFill>
          <a:schemeClr val="tx1"/>
        </a:solidFill>
        <a:latin typeface="Arial"/>
        <a:ea typeface="微软雅黑"/>
      </a:defRPr>
    </a:lvl1pPr>
    <a:lvl2pPr marL="457200" lvl="1" algn="l" defTabSz="914400">
      <a:defRPr sz="1800" kern="1200">
        <a:solidFill>
          <a:schemeClr val="tx1"/>
        </a:solidFill>
        <a:latin typeface="Arial"/>
        <a:ea typeface="微软雅黑"/>
      </a:defRPr>
    </a:lvl2pPr>
    <a:lvl3pPr marL="914400" lvl="2" algn="l" defTabSz="914400">
      <a:defRPr sz="1800" kern="1200">
        <a:solidFill>
          <a:schemeClr val="tx1"/>
        </a:solidFill>
        <a:latin typeface="Arial"/>
        <a:ea typeface="微软雅黑"/>
      </a:defRPr>
    </a:lvl3pPr>
    <a:lvl4pPr marL="1371600" lvl="3" algn="l" defTabSz="914400">
      <a:defRPr sz="1800" kern="1200">
        <a:solidFill>
          <a:schemeClr val="tx1"/>
        </a:solidFill>
        <a:latin typeface="Arial"/>
        <a:ea typeface="微软雅黑"/>
      </a:defRPr>
    </a:lvl4pPr>
    <a:lvl5pPr marL="1828800" lvl="4" algn="l" defTabSz="914400">
      <a:defRPr sz="1800" kern="1200">
        <a:solidFill>
          <a:schemeClr val="tx1"/>
        </a:solidFill>
        <a:latin typeface="Arial"/>
        <a:ea typeface="微软雅黑"/>
      </a:defRPr>
    </a:lvl5pPr>
    <a:lvl6pPr marL="2286000" lvl="5" algn="l" defTabSz="914400">
      <a:defRPr sz="1800" kern="1200">
        <a:solidFill>
          <a:schemeClr val="tx1"/>
        </a:solidFill>
        <a:latin typeface="Arial"/>
        <a:ea typeface="微软雅黑"/>
      </a:defRPr>
    </a:lvl6pPr>
    <a:lvl7pPr marL="2743200" lvl="6" algn="l" defTabSz="914400">
      <a:defRPr sz="1800" kern="1200">
        <a:solidFill>
          <a:schemeClr val="tx1"/>
        </a:solidFill>
        <a:latin typeface="Arial"/>
        <a:ea typeface="微软雅黑"/>
      </a:defRPr>
    </a:lvl7pPr>
    <a:lvl8pPr marL="3200400" lvl="7" algn="l" defTabSz="914400">
      <a:defRPr sz="1800" kern="1200">
        <a:solidFill>
          <a:schemeClr val="tx1"/>
        </a:solidFill>
        <a:latin typeface="Arial"/>
        <a:ea typeface="微软雅黑"/>
      </a:defRPr>
    </a:lvl8pPr>
    <a:lvl9pPr marL="3657600" lvl="8" algn="l" defTabSz="914400">
      <a:defRPr sz="1800" kern="1200">
        <a:solidFill>
          <a:schemeClr val="tx1"/>
        </a:solidFill>
        <a:latin typeface="Arial"/>
        <a:ea typeface="微软雅黑"/>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63" y="7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t>2022/06/19</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t>‹#›</a:t>
            </a:fld>
            <a:endParaRPr kumimoji="1" lang="zh-CN" altLang="en-US"/>
          </a:p>
        </p:txBody>
      </p:sp>
    </p:spTree>
    <p:extLst>
      <p:ext uri="{BB962C8B-B14F-4D97-AF65-F5344CB8AC3E}">
        <p14:creationId xmlns:p14="http://schemas.microsoft.com/office/powerpoint/2010/main"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78A948-9DDE-4D71-BE98-DB3674A98521}" type="slidenum">
              <a:rPr lang="zh-CN" altLang="en-US" smtClean="0"/>
              <a:t>3</a:t>
            </a:fld>
            <a:endParaRPr lang="zh-CN" altLang="en-US"/>
          </a:p>
        </p:txBody>
      </p:sp>
    </p:spTree>
    <p:extLst>
      <p:ext uri="{BB962C8B-B14F-4D97-AF65-F5344CB8AC3E}">
        <p14:creationId xmlns:p14="http://schemas.microsoft.com/office/powerpoint/2010/main" val="132212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pPr marL="0" indent="0">
              <a:spcBef>
                <a:spcPct val="0"/>
              </a:spcBef>
              <a:buNone/>
            </a:pPr>
            <a:endParaRPr lang="zh-CN" kern="0"/>
          </a:p>
        </p:txBody>
      </p:sp>
    </p:spTree>
    <p:extLst>
      <p:ext uri="{BB962C8B-B14F-4D97-AF65-F5344CB8AC3E}">
        <p14:creationId xmlns:p14="http://schemas.microsoft.com/office/powerpoint/2010/main" val="2242399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p:blipFill>
        <p:spPr>
          <a:xfrm>
            <a:off x="0" y="0"/>
            <a:ext cx="6551901" cy="6492875"/>
          </a:xfrm>
          <a:prstGeom prst="rect">
            <a:avLst/>
          </a:prstGeom>
        </p:spPr>
      </p:pic>
      <p:sp>
        <p:nvSpPr>
          <p:cNvPr id="4" name="标题 3"/>
          <p:cNvSpPr>
            <a:spLocks noGrp="1"/>
          </p:cNvSpPr>
          <p:nvPr>
            <p:ph type="title"/>
          </p:nvPr>
        </p:nvSpPr>
        <p:spPr>
          <a:xfrm>
            <a:off x="838200" y="365125"/>
            <a:ext cx="10515600" cy="1325563"/>
          </a:xfrm>
          <a:prstGeom prst="rect">
            <a:avLst/>
          </a:prstGeom>
        </p:spPr>
        <p:txBody>
          <a:bodyPr/>
          <a:lstStyle/>
          <a:p>
            <a:r>
              <a:rPr lang="zh-CN"/>
              <a:t>单击此处编辑母版标题样式</a:t>
            </a:r>
          </a:p>
        </p:txBody>
      </p:sp>
      <p:pic>
        <p:nvPicPr>
          <p:cNvPr id="11" name="图片 10"/>
          <p:cNvPicPr>
            <a:picLocks noChangeAspect="1"/>
          </p:cNvPicPr>
          <p:nvPr/>
        </p:nvPicPr>
        <p:blipFill>
          <a:blip r:embed="rId2"/>
          <a:stretch/>
        </p:blipFill>
        <p:spPr>
          <a:xfrm>
            <a:off x="5640099" y="365124"/>
            <a:ext cx="6551901" cy="6492875"/>
          </a:xfrm>
          <a:prstGeom prst="rect">
            <a:avLst/>
          </a:prstGeom>
        </p:spPr>
      </p:pic>
      <p:sp>
        <p:nvSpPr>
          <p:cNvPr id="13" name="矩形 12"/>
          <p:cNvSpPr/>
          <p:nvPr/>
        </p:nvSpPr>
        <p:spPr>
          <a:xfrm rot="19983150">
            <a:off x="-905850" y="66872"/>
            <a:ext cx="13999507" cy="6710242"/>
          </a:xfrm>
          <a:custGeom>
            <a:avLst/>
            <a:gdLst/>
            <a:ahLst/>
            <a:cxnLst/>
            <a:rect l="l" t="t" r="r" b="b"/>
            <a:pathLst>
              <a:path w="13999507" h="6710242">
                <a:moveTo>
                  <a:pt x="1799635" y="119885"/>
                </a:moveTo>
                <a:lnTo>
                  <a:pt x="7956891" y="0"/>
                </a:lnTo>
                <a:lnTo>
                  <a:pt x="13999507" y="3066034"/>
                </a:lnTo>
                <a:lnTo>
                  <a:pt x="12279899" y="6484237"/>
                </a:lnTo>
                <a:lnTo>
                  <a:pt x="5947010" y="6710242"/>
                </a:lnTo>
                <a:lnTo>
                  <a:pt x="0" y="3682636"/>
                </a:lnTo>
                <a:lnTo>
                  <a:pt x="1799635" y="119885"/>
                </a:lnTo>
                <a:close/>
              </a:path>
            </a:pathLst>
          </a:custGeom>
          <a:solidFill>
            <a:schemeClr val="bg1"/>
          </a:solidFill>
          <a:ln>
            <a:noFill/>
          </a:ln>
        </p:spPr>
        <p:txBody>
          <a:bodyPr anchor="ctr"/>
          <a:lstStyle/>
          <a:p>
            <a:pPr algn="ctr"/>
            <a:endParaRPr lang="zh-CN">
              <a:solidFill>
                <a:schemeClr val="lt1"/>
              </a:solidFill>
            </a:endParaRPr>
          </a:p>
        </p:txBody>
      </p:sp>
      <p:sp>
        <p:nvSpPr>
          <p:cNvPr id="15" name="任意多边形: 形状 14"/>
          <p:cNvSpPr/>
          <p:nvPr/>
        </p:nvSpPr>
        <p:spPr>
          <a:xfrm>
            <a:off x="-44743" y="0"/>
            <a:ext cx="6888736" cy="2911644"/>
          </a:xfrm>
          <a:custGeom>
            <a:avLst/>
            <a:gdLst/>
            <a:ahLst/>
            <a:cxnLst/>
            <a:rect l="l" t="t" r="r" b="b"/>
            <a:pathLst>
              <a:path w="6888736" h="2911644">
                <a:moveTo>
                  <a:pt x="6888736" y="8336"/>
                </a:moveTo>
                <a:lnTo>
                  <a:pt x="0" y="2911644"/>
                </a:lnTo>
                <a:lnTo>
                  <a:pt x="5444020" y="0"/>
                </a:lnTo>
                <a:lnTo>
                  <a:pt x="6888736" y="8336"/>
                </a:lnTo>
                <a:close/>
              </a:path>
            </a:pathLst>
          </a:custGeom>
          <a:solidFill>
            <a:srgbClr val="ED6C00"/>
          </a:solidFill>
          <a:ln w="12700">
            <a:solidFill>
              <a:srgbClr val="ED6C00"/>
            </a:solidFill>
            <a:prstDash val="solid"/>
            <a:miter/>
          </a:ln>
        </p:spPr>
        <p:txBody>
          <a:bodyPr anchor="ctr"/>
          <a:lstStyle/>
          <a:p>
            <a:pPr algn="ctr"/>
            <a:endParaRPr lang="zh-CN">
              <a:solidFill>
                <a:schemeClr val="lt1"/>
              </a:solidFill>
            </a:endParaRPr>
          </a:p>
        </p:txBody>
      </p:sp>
      <p:sp>
        <p:nvSpPr>
          <p:cNvPr id="16" name="任意多边形: 形状 15"/>
          <p:cNvSpPr/>
          <p:nvPr/>
        </p:nvSpPr>
        <p:spPr>
          <a:xfrm rot="10800000">
            <a:off x="6670914" y="3812697"/>
            <a:ext cx="5549161" cy="3050879"/>
          </a:xfrm>
          <a:custGeom>
            <a:avLst/>
            <a:gdLst/>
            <a:ahLst/>
            <a:cxnLst/>
            <a:rect l="l" t="t" r="r" b="b"/>
            <a:pathLst>
              <a:path w="5549161" h="3050879">
                <a:moveTo>
                  <a:pt x="5549161" y="5576"/>
                </a:moveTo>
                <a:lnTo>
                  <a:pt x="0" y="3050879"/>
                </a:lnTo>
                <a:lnTo>
                  <a:pt x="3936236" y="0"/>
                </a:lnTo>
                <a:lnTo>
                  <a:pt x="5549161" y="5576"/>
                </a:lnTo>
                <a:close/>
              </a:path>
            </a:pathLst>
          </a:custGeom>
          <a:solidFill>
            <a:srgbClr val="ED6C00"/>
          </a:solidFill>
          <a:ln w="12700">
            <a:solidFill>
              <a:srgbClr val="ED6C00"/>
            </a:solidFill>
            <a:prstDash val="solid"/>
            <a:miter/>
          </a:ln>
        </p:spPr>
        <p:txBody>
          <a:bodyPr anchor="ctr"/>
          <a:lstStyle/>
          <a:p>
            <a:pPr algn="ctr"/>
            <a:endParaRPr lang="zh-CN">
              <a:solidFill>
                <a:schemeClr val="lt1"/>
              </a:solidFill>
            </a:endParaRPr>
          </a:p>
        </p:txBody>
      </p:sp>
      <p:pic>
        <p:nvPicPr>
          <p:cNvPr id="10" name="图片 9"/>
          <p:cNvPicPr>
            <a:picLocks noChangeAspect="1"/>
          </p:cNvPicPr>
          <p:nvPr/>
        </p:nvPicPr>
        <p:blipFill>
          <a:blip r:embed="rId3"/>
          <a:stretch/>
        </p:blipFill>
        <p:spPr>
          <a:xfrm>
            <a:off x="9942028" y="283694"/>
            <a:ext cx="1949835" cy="584951"/>
          </a:xfrm>
          <a:prstGeom prst="rect">
            <a:avLst/>
          </a:prstGeom>
        </p:spPr>
      </p:pic>
      <p:pic>
        <p:nvPicPr>
          <p:cNvPr id="12" name="图片 11"/>
          <p:cNvPicPr>
            <a:picLocks noChangeAspect="1"/>
          </p:cNvPicPr>
          <p:nvPr/>
        </p:nvPicPr>
        <p:blipFill>
          <a:blip r:embed="rId4"/>
          <a:stretch/>
        </p:blipFill>
        <p:spPr>
          <a:xfrm>
            <a:off x="10621092" y="435619"/>
            <a:ext cx="1415737" cy="424721"/>
          </a:xfrm>
          <a:prstGeom prst="rect">
            <a:avLst/>
          </a:prstGeom>
        </p:spPr>
      </p:pic>
      <p:pic>
        <p:nvPicPr>
          <p:cNvPr id="14" name="图片 13"/>
          <p:cNvPicPr>
            <a:picLocks noChangeAspect="1"/>
          </p:cNvPicPr>
          <p:nvPr/>
        </p:nvPicPr>
        <p:blipFill rotWithShape="1">
          <a:blip r:embed="rId5"/>
          <a:srcRect l="22357" t="38192" r="21504" b="37699"/>
          <a:stretch/>
        </p:blipFill>
        <p:spPr>
          <a:xfrm>
            <a:off x="10621092" y="43342"/>
            <a:ext cx="1415737" cy="429621"/>
          </a:xfrm>
          <a:prstGeom prst="rect">
            <a:avLst/>
          </a:prstGeom>
        </p:spPr>
      </p:pic>
      <p:pic>
        <p:nvPicPr>
          <p:cNvPr id="20" name="图片 19"/>
          <p:cNvPicPr>
            <a:picLocks noChangeAspect="1"/>
          </p:cNvPicPr>
          <p:nvPr/>
        </p:nvPicPr>
        <p:blipFill>
          <a:blip r:embed="rId6"/>
          <a:stretch/>
        </p:blipFill>
        <p:spPr>
          <a:xfrm>
            <a:off x="9548623" y="104014"/>
            <a:ext cx="967911" cy="721453"/>
          </a:xfrm>
          <a:prstGeom prst="rect">
            <a:avLst/>
          </a:prstGeom>
        </p:spPr>
      </p:pic>
      <p:pic>
        <p:nvPicPr>
          <p:cNvPr id="21" name="图片 20"/>
          <p:cNvPicPr>
            <a:picLocks noChangeAspect="1"/>
          </p:cNvPicPr>
          <p:nvPr/>
        </p:nvPicPr>
        <p:blipFill>
          <a:blip r:embed="rId7"/>
          <a:stretch/>
        </p:blipFill>
        <p:spPr>
          <a:xfrm>
            <a:off x="8692333" y="60385"/>
            <a:ext cx="783971" cy="7839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6" name="图片占位符 5"/>
          <p:cNvSpPr>
            <a:spLocks noGrp="1"/>
          </p:cNvSpPr>
          <p:nvPr>
            <p:ph type="pic" idx="10"/>
          </p:nvPr>
        </p:nvSpPr>
        <p:spPr>
          <a:xfrm>
            <a:off x="5013325" y="2719388"/>
            <a:ext cx="2155826" cy="2154238"/>
          </a:xfrm>
          <a:custGeom>
            <a:avLst/>
            <a:gdLst/>
            <a:ahLst/>
            <a:cxnLst/>
            <a:rect l="l" t="t" r="r" b="b"/>
            <a:pathLst>
              <a:path w="2155826" h="2154238">
                <a:moveTo>
                  <a:pt x="1077913" y="0"/>
                </a:moveTo>
                <a:cubicBezTo>
                  <a:pt x="1673228" y="0"/>
                  <a:pt x="2155826" y="482243"/>
                  <a:pt x="2155826" y="1077119"/>
                </a:cubicBezTo>
                <a:cubicBezTo>
                  <a:pt x="2155826" y="1671995"/>
                  <a:pt x="1673228" y="2154238"/>
                  <a:pt x="1077913" y="2154238"/>
                </a:cubicBezTo>
                <a:cubicBezTo>
                  <a:pt x="482598" y="2154238"/>
                  <a:pt x="0" y="1671995"/>
                  <a:pt x="0" y="1077119"/>
                </a:cubicBezTo>
                <a:cubicBezTo>
                  <a:pt x="0" y="482243"/>
                  <a:pt x="482598" y="0"/>
                  <a:pt x="1077913" y="0"/>
                </a:cubicBezTo>
                <a:close/>
              </a:path>
            </a:pathLst>
          </a:custGeom>
        </p:spPr>
        <p:txBody>
          <a:bodyPr wrap="square"/>
          <a:lstStyle/>
          <a:p>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a:xfrm>
            <a:off x="609600" y="6356352"/>
            <a:ext cx="2844800" cy="365125"/>
          </a:xfrm>
          <a:prstGeom prst="rect">
            <a:avLst/>
          </a:prstGeom>
        </p:spPr>
        <p:txBody>
          <a:bodyPr/>
          <a:lstStyle/>
          <a:p>
            <a:fld id="{9E4C962F-C2DC-4396-8361-B28B927E717F}" type="datetimeFigureOut">
              <a:rPr lang="en-US" altLang="zh-CN"/>
              <a:t>6/19/2022</a:t>
            </a:fld>
            <a:endParaRPr lang="zh-CN"/>
          </a:p>
        </p:txBody>
      </p:sp>
      <p:sp>
        <p:nvSpPr>
          <p:cNvPr id="5" name="页脚占位符 4"/>
          <p:cNvSpPr>
            <a:spLocks noGrp="1"/>
          </p:cNvSpPr>
          <p:nvPr>
            <p:ph type="ftr" idx="11"/>
          </p:nvPr>
        </p:nvSpPr>
        <p:spPr>
          <a:xfrm>
            <a:off x="4165600" y="6356352"/>
            <a:ext cx="3860800" cy="365125"/>
          </a:xfrm>
          <a:prstGeom prst="rect">
            <a:avLst/>
          </a:prstGeom>
        </p:spPr>
        <p:txBody>
          <a:bodyPr/>
          <a:lstStyle/>
          <a:p>
            <a:endParaRPr lang="zh-CN"/>
          </a:p>
        </p:txBody>
      </p:sp>
      <p:sp>
        <p:nvSpPr>
          <p:cNvPr id="6" name="灯片编号占位符 5"/>
          <p:cNvSpPr>
            <a:spLocks noGrp="1"/>
          </p:cNvSpPr>
          <p:nvPr>
            <p:ph type="sldNum" idx="12"/>
          </p:nvPr>
        </p:nvSpPr>
        <p:spPr>
          <a:xfrm>
            <a:off x="8737600" y="6356352"/>
            <a:ext cx="2844800" cy="365125"/>
          </a:xfrm>
          <a:prstGeom prst="rect">
            <a:avLst/>
          </a:prstGeom>
        </p:spPr>
        <p:txBody>
          <a:bodyPr/>
          <a:lstStyle/>
          <a:p>
            <a:fld id="{F44BC251-0C7C-46F1-B3C8-752C7053687F}" type="slidenum">
              <a:rPr lang="zh-CN"/>
              <a:t>‹#›</a:t>
            </a:fld>
            <a:endParaRPr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idx="10"/>
          </p:nvPr>
        </p:nvSpPr>
        <p:spPr>
          <a:xfrm>
            <a:off x="609600" y="6356352"/>
            <a:ext cx="2844800" cy="365125"/>
          </a:xfrm>
          <a:prstGeom prst="rect">
            <a:avLst/>
          </a:prstGeom>
        </p:spPr>
        <p:txBody>
          <a:bodyPr/>
          <a:lstStyle/>
          <a:p>
            <a:fld id="{7FE38BE2-B4DB-462E-9F82-0F2FAA8DE297}" type="datetimeFigureOut">
              <a:rPr lang="en-US" altLang="zh-CN"/>
              <a:t>6/19/2022</a:t>
            </a:fld>
            <a:endParaRPr lang="zh-CN"/>
          </a:p>
        </p:txBody>
      </p:sp>
      <p:sp>
        <p:nvSpPr>
          <p:cNvPr id="5" name="页脚占位符 4"/>
          <p:cNvSpPr>
            <a:spLocks noGrp="1"/>
          </p:cNvSpPr>
          <p:nvPr>
            <p:ph type="ftr" idx="11"/>
          </p:nvPr>
        </p:nvSpPr>
        <p:spPr>
          <a:xfrm>
            <a:off x="4165600" y="6356352"/>
            <a:ext cx="3860800" cy="365125"/>
          </a:xfrm>
          <a:prstGeom prst="rect">
            <a:avLst/>
          </a:prstGeom>
        </p:spPr>
        <p:txBody>
          <a:bodyPr/>
          <a:lstStyle/>
          <a:p>
            <a:endParaRPr lang="zh-CN"/>
          </a:p>
        </p:txBody>
      </p:sp>
      <p:sp>
        <p:nvSpPr>
          <p:cNvPr id="6" name="灯片编号占位符 5"/>
          <p:cNvSpPr>
            <a:spLocks noGrp="1"/>
          </p:cNvSpPr>
          <p:nvPr>
            <p:ph type="sldNum" idx="12"/>
          </p:nvPr>
        </p:nvSpPr>
        <p:spPr>
          <a:xfrm>
            <a:off x="8737600" y="6356352"/>
            <a:ext cx="2844800" cy="365125"/>
          </a:xfrm>
          <a:prstGeom prst="rect">
            <a:avLst/>
          </a:prstGeom>
        </p:spPr>
        <p:txBody>
          <a:bodyPr/>
          <a:lstStyle/>
          <a:p>
            <a:fld id="{3AB03418-1AEE-4B62-A4CC-40E170C7C014}" type="slidenum">
              <a:rPr lang="en-US" altLang="zh-CN"/>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p:blipFill>
        <p:spPr>
          <a:xfrm>
            <a:off x="9942028" y="283694"/>
            <a:ext cx="1949835" cy="584951"/>
          </a:xfrm>
          <a:prstGeom prst="rect">
            <a:avLst/>
          </a:prstGeom>
        </p:spPr>
      </p:pic>
      <p:grpSp>
        <p:nvGrpSpPr>
          <p:cNvPr id="4" name="组合 3"/>
          <p:cNvGrpSpPr/>
          <p:nvPr/>
        </p:nvGrpSpPr>
        <p:grpSpPr>
          <a:xfrm>
            <a:off x="0" y="787400"/>
            <a:ext cx="12192965" cy="544513"/>
            <a:chOff x="0" y="723900"/>
            <a:chExt cx="12192965" cy="544513"/>
          </a:xfrm>
        </p:grpSpPr>
        <p:cxnSp>
          <p:nvCxnSpPr>
            <p:cNvPr id="5" name="直接连接符 4"/>
            <p:cNvCxnSpPr/>
            <p:nvPr/>
          </p:nvCxnSpPr>
          <p:spPr>
            <a:xfrm>
              <a:off x="0" y="1016000"/>
              <a:ext cx="9099735" cy="0"/>
            </a:xfrm>
            <a:prstGeom prst="line">
              <a:avLst/>
            </a:prstGeom>
            <a:ln w="28575" cap="rnd">
              <a:solidFill>
                <a:schemeClr val="bg1">
                  <a:alpha val="70000"/>
                </a:schemeClr>
              </a:solidFill>
              <a:prstDash val="solid"/>
              <a:round/>
            </a:ln>
          </p:spPr>
        </p:cxnSp>
        <p:cxnSp>
          <p:nvCxnSpPr>
            <p:cNvPr id="6" name="直接连接符 5"/>
            <p:cNvCxnSpPr/>
            <p:nvPr/>
          </p:nvCxnSpPr>
          <p:spPr>
            <a:xfrm flipH="1">
              <a:off x="9099735" y="723900"/>
              <a:ext cx="183606" cy="292100"/>
            </a:xfrm>
            <a:prstGeom prst="line">
              <a:avLst/>
            </a:prstGeom>
            <a:ln w="28575" cap="rnd">
              <a:solidFill>
                <a:schemeClr val="bg1">
                  <a:alpha val="70000"/>
                </a:schemeClr>
              </a:solidFill>
              <a:prstDash val="solid"/>
              <a:round/>
            </a:ln>
          </p:spPr>
        </p:cxnSp>
        <p:cxnSp>
          <p:nvCxnSpPr>
            <p:cNvPr id="7" name="直接连接符 6"/>
            <p:cNvCxnSpPr/>
            <p:nvPr/>
          </p:nvCxnSpPr>
          <p:spPr>
            <a:xfrm>
              <a:off x="9283341" y="723900"/>
              <a:ext cx="134257" cy="544513"/>
            </a:xfrm>
            <a:prstGeom prst="line">
              <a:avLst/>
            </a:prstGeom>
            <a:ln w="28575" cap="rnd">
              <a:solidFill>
                <a:schemeClr val="bg1">
                  <a:alpha val="70000"/>
                </a:schemeClr>
              </a:solidFill>
              <a:prstDash val="solid"/>
              <a:round/>
            </a:ln>
          </p:spPr>
        </p:cxnSp>
        <p:cxnSp>
          <p:nvCxnSpPr>
            <p:cNvPr id="8" name="直接连接符 7"/>
            <p:cNvCxnSpPr/>
            <p:nvPr/>
          </p:nvCxnSpPr>
          <p:spPr>
            <a:xfrm flipH="1">
              <a:off x="9417598" y="1016000"/>
              <a:ext cx="183606" cy="252413"/>
            </a:xfrm>
            <a:prstGeom prst="line">
              <a:avLst/>
            </a:prstGeom>
            <a:ln w="28575" cap="rnd">
              <a:solidFill>
                <a:schemeClr val="bg1">
                  <a:alpha val="70000"/>
                </a:schemeClr>
              </a:solidFill>
              <a:prstDash val="solid"/>
              <a:round/>
            </a:ln>
          </p:spPr>
        </p:cxnSp>
        <p:cxnSp>
          <p:nvCxnSpPr>
            <p:cNvPr id="9" name="直接连接符 8"/>
            <p:cNvCxnSpPr/>
            <p:nvPr/>
          </p:nvCxnSpPr>
          <p:spPr>
            <a:xfrm>
              <a:off x="9601204" y="1016000"/>
              <a:ext cx="2591761" cy="0"/>
            </a:xfrm>
            <a:prstGeom prst="line">
              <a:avLst/>
            </a:prstGeom>
            <a:ln w="28575" cap="rnd">
              <a:solidFill>
                <a:schemeClr val="bg1">
                  <a:alpha val="70000"/>
                </a:schemeClr>
              </a:solidFill>
              <a:prstDash val="solid"/>
              <a:round/>
            </a:ln>
          </p:spPr>
        </p:cxnSp>
      </p:grpSp>
      <p:pic>
        <p:nvPicPr>
          <p:cNvPr id="10" name="图片 9"/>
          <p:cNvPicPr>
            <a:picLocks noChangeAspect="1"/>
          </p:cNvPicPr>
          <p:nvPr/>
        </p:nvPicPr>
        <p:blipFill>
          <a:blip r:embed="rId3"/>
          <a:stretch/>
        </p:blipFill>
        <p:spPr>
          <a:xfrm>
            <a:off x="10621092" y="435619"/>
            <a:ext cx="1415737" cy="424721"/>
          </a:xfrm>
          <a:prstGeom prst="rect">
            <a:avLst/>
          </a:prstGeom>
        </p:spPr>
      </p:pic>
      <p:pic>
        <p:nvPicPr>
          <p:cNvPr id="11" name="图片 10"/>
          <p:cNvPicPr>
            <a:picLocks noChangeAspect="1"/>
          </p:cNvPicPr>
          <p:nvPr/>
        </p:nvPicPr>
        <p:blipFill rotWithShape="1">
          <a:blip r:embed="rId4"/>
          <a:srcRect l="22357" t="38192" r="21504" b="37699"/>
          <a:stretch/>
        </p:blipFill>
        <p:spPr>
          <a:xfrm>
            <a:off x="10621092" y="43342"/>
            <a:ext cx="1415737" cy="429621"/>
          </a:xfrm>
          <a:prstGeom prst="rect">
            <a:avLst/>
          </a:prstGeom>
        </p:spPr>
      </p:pic>
      <p:sp>
        <p:nvSpPr>
          <p:cNvPr id="12" name="矩形 11"/>
          <p:cNvSpPr/>
          <p:nvPr/>
        </p:nvSpPr>
        <p:spPr>
          <a:xfrm>
            <a:off x="0" y="0"/>
            <a:ext cx="193462" cy="1079495"/>
          </a:xfrm>
          <a:prstGeom prst="rect">
            <a:avLst/>
          </a:prstGeom>
          <a:solidFill>
            <a:srgbClr val="ED6C00"/>
          </a:solidFill>
          <a:ln>
            <a:noFill/>
          </a:ln>
        </p:spPr>
        <p:txBody>
          <a:bodyPr anchor="ctr"/>
          <a:lstStyle/>
          <a:p>
            <a:pPr algn="ctr"/>
            <a:endParaRPr lang="zh-CN">
              <a:solidFill>
                <a:schemeClr val="lt1"/>
              </a:solidFill>
            </a:endParaRPr>
          </a:p>
        </p:txBody>
      </p:sp>
      <p:pic>
        <p:nvPicPr>
          <p:cNvPr id="13" name="图片 12"/>
          <p:cNvPicPr>
            <a:picLocks noChangeAspect="1"/>
          </p:cNvPicPr>
          <p:nvPr/>
        </p:nvPicPr>
        <p:blipFill>
          <a:blip r:embed="rId5"/>
          <a:stretch/>
        </p:blipFill>
        <p:spPr>
          <a:xfrm>
            <a:off x="9548623" y="104014"/>
            <a:ext cx="967911" cy="721453"/>
          </a:xfrm>
          <a:prstGeom prst="rect">
            <a:avLst/>
          </a:prstGeom>
        </p:spPr>
      </p:pic>
      <p:pic>
        <p:nvPicPr>
          <p:cNvPr id="17" name="图片 16"/>
          <p:cNvPicPr>
            <a:picLocks noChangeAspect="1"/>
          </p:cNvPicPr>
          <p:nvPr/>
        </p:nvPicPr>
        <p:blipFill>
          <a:blip r:embed="rId6"/>
          <a:stretch/>
        </p:blipFill>
        <p:spPr>
          <a:xfrm>
            <a:off x="8692333" y="60385"/>
            <a:ext cx="783971" cy="7839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8_自定义版式">
    <p:spTree>
      <p:nvGrpSpPr>
        <p:cNvPr id="1" name=""/>
        <p:cNvGrpSpPr/>
        <p:nvPr/>
      </p:nvGrpSpPr>
      <p:grpSpPr>
        <a:xfrm>
          <a:off x="0" y="0"/>
          <a:ext cx="0" cy="0"/>
          <a:chOff x="0" y="0"/>
          <a:chExt cx="0" cy="0"/>
        </a:xfrm>
      </p:grpSpPr>
      <p:sp>
        <p:nvSpPr>
          <p:cNvPr id="7" name="图片占位符 6"/>
          <p:cNvSpPr>
            <a:spLocks noGrp="1"/>
          </p:cNvSpPr>
          <p:nvPr>
            <p:ph type="pic" idx="10"/>
          </p:nvPr>
        </p:nvSpPr>
        <p:spPr>
          <a:xfrm>
            <a:off x="1" y="2028825"/>
            <a:ext cx="5946775" cy="4273550"/>
          </a:xfrm>
          <a:custGeom>
            <a:avLst/>
            <a:gdLst/>
            <a:ahLst/>
            <a:cxnLst/>
            <a:rect l="l" t="t" r="r" b="b"/>
            <a:pathLst>
              <a:path w="5946775" h="4273550">
                <a:moveTo>
                  <a:pt x="0" y="0"/>
                </a:moveTo>
                <a:lnTo>
                  <a:pt x="5946775" y="0"/>
                </a:lnTo>
                <a:lnTo>
                  <a:pt x="4799812" y="4273550"/>
                </a:lnTo>
                <a:lnTo>
                  <a:pt x="0" y="4273550"/>
                </a:lnTo>
                <a:close/>
              </a:path>
            </a:pathLst>
          </a:custGeom>
        </p:spPr>
        <p:txBody>
          <a:bodyPr wrap="square"/>
          <a:lstStyle/>
          <a:p>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chemeClr val="bg1"/>
          </a:solidFill>
          <a:ln>
            <a:noFill/>
          </a:ln>
        </p:spPr>
        <p:txBody>
          <a:bodyPr anchor="ctr"/>
          <a:lstStyle/>
          <a:p>
            <a:pPr algn="ctr"/>
            <a:endParaRPr lang="zh-CN">
              <a:solidFill>
                <a:schemeClr val="lt1"/>
              </a:solidFill>
            </a:endParaRPr>
          </a:p>
        </p:txBody>
      </p:sp>
      <p:grpSp>
        <p:nvGrpSpPr>
          <p:cNvPr id="5" name="组合 4"/>
          <p:cNvGrpSpPr/>
          <p:nvPr/>
        </p:nvGrpSpPr>
        <p:grpSpPr>
          <a:xfrm>
            <a:off x="0" y="787400"/>
            <a:ext cx="12192965" cy="544513"/>
            <a:chOff x="0" y="723900"/>
            <a:chExt cx="12192965" cy="544513"/>
          </a:xfrm>
        </p:grpSpPr>
        <p:cxnSp>
          <p:nvCxnSpPr>
            <p:cNvPr id="6" name="直接连接符 5"/>
            <p:cNvCxnSpPr/>
            <p:nvPr/>
          </p:nvCxnSpPr>
          <p:spPr>
            <a:xfrm>
              <a:off x="0" y="1016000"/>
              <a:ext cx="9099735" cy="0"/>
            </a:xfrm>
            <a:prstGeom prst="line">
              <a:avLst/>
            </a:prstGeom>
            <a:ln w="28575" cap="rnd">
              <a:solidFill>
                <a:schemeClr val="tx1">
                  <a:alpha val="70000"/>
                  <a:lumMod val="50000"/>
                  <a:lumOff val="50000"/>
                </a:schemeClr>
              </a:solidFill>
              <a:prstDash val="solid"/>
              <a:round/>
            </a:ln>
          </p:spPr>
        </p:cxnSp>
        <p:cxnSp>
          <p:nvCxnSpPr>
            <p:cNvPr id="7" name="直接连接符 6"/>
            <p:cNvCxnSpPr/>
            <p:nvPr/>
          </p:nvCxnSpPr>
          <p:spPr>
            <a:xfrm flipH="1">
              <a:off x="9099735" y="723900"/>
              <a:ext cx="183606" cy="292100"/>
            </a:xfrm>
            <a:prstGeom prst="line">
              <a:avLst/>
            </a:prstGeom>
            <a:ln w="28575" cap="rnd">
              <a:solidFill>
                <a:schemeClr val="tx1">
                  <a:alpha val="70000"/>
                  <a:lumMod val="50000"/>
                  <a:lumOff val="50000"/>
                </a:schemeClr>
              </a:solidFill>
              <a:prstDash val="solid"/>
              <a:round/>
            </a:ln>
          </p:spPr>
        </p:cxnSp>
        <p:cxnSp>
          <p:nvCxnSpPr>
            <p:cNvPr id="8" name="直接连接符 7"/>
            <p:cNvCxnSpPr/>
            <p:nvPr/>
          </p:nvCxnSpPr>
          <p:spPr>
            <a:xfrm>
              <a:off x="9283341" y="723900"/>
              <a:ext cx="134257" cy="544513"/>
            </a:xfrm>
            <a:prstGeom prst="line">
              <a:avLst/>
            </a:prstGeom>
            <a:ln w="28575" cap="rnd">
              <a:solidFill>
                <a:schemeClr val="tx1">
                  <a:alpha val="70000"/>
                  <a:lumMod val="50000"/>
                  <a:lumOff val="50000"/>
                </a:schemeClr>
              </a:solidFill>
              <a:prstDash val="solid"/>
              <a:round/>
            </a:ln>
          </p:spPr>
        </p:cxnSp>
        <p:cxnSp>
          <p:nvCxnSpPr>
            <p:cNvPr id="9" name="直接连接符 8"/>
            <p:cNvCxnSpPr/>
            <p:nvPr/>
          </p:nvCxnSpPr>
          <p:spPr>
            <a:xfrm flipH="1">
              <a:off x="9417598" y="1016000"/>
              <a:ext cx="183606" cy="252413"/>
            </a:xfrm>
            <a:prstGeom prst="line">
              <a:avLst/>
            </a:prstGeom>
            <a:ln w="28575" cap="rnd">
              <a:solidFill>
                <a:schemeClr val="tx1">
                  <a:alpha val="70000"/>
                  <a:lumMod val="50000"/>
                  <a:lumOff val="50000"/>
                </a:schemeClr>
              </a:solidFill>
              <a:prstDash val="solid"/>
              <a:round/>
            </a:ln>
          </p:spPr>
        </p:cxnSp>
        <p:cxnSp>
          <p:nvCxnSpPr>
            <p:cNvPr id="10" name="直接连接符 9"/>
            <p:cNvCxnSpPr/>
            <p:nvPr/>
          </p:nvCxnSpPr>
          <p:spPr>
            <a:xfrm>
              <a:off x="9601204" y="1016000"/>
              <a:ext cx="2591761" cy="0"/>
            </a:xfrm>
            <a:prstGeom prst="line">
              <a:avLst/>
            </a:prstGeom>
            <a:ln w="28575" cap="rnd">
              <a:solidFill>
                <a:schemeClr val="tx1">
                  <a:alpha val="70000"/>
                  <a:lumMod val="50000"/>
                  <a:lumOff val="50000"/>
                </a:schemeClr>
              </a:solidFill>
              <a:prstDash val="solid"/>
              <a:round/>
            </a:ln>
          </p:spPr>
        </p:cxnSp>
      </p:grpSp>
      <p:pic>
        <p:nvPicPr>
          <p:cNvPr id="11" name="图片 10"/>
          <p:cNvPicPr>
            <a:picLocks noChangeAspect="1"/>
          </p:cNvPicPr>
          <p:nvPr/>
        </p:nvPicPr>
        <p:blipFill>
          <a:blip r:embed="rId2"/>
          <a:stretch/>
        </p:blipFill>
        <p:spPr>
          <a:xfrm>
            <a:off x="9942028" y="283694"/>
            <a:ext cx="1949835" cy="584951"/>
          </a:xfrm>
          <a:prstGeom prst="rect">
            <a:avLst/>
          </a:prstGeom>
        </p:spPr>
      </p:pic>
      <p:pic>
        <p:nvPicPr>
          <p:cNvPr id="12" name="图片 11"/>
          <p:cNvPicPr>
            <a:picLocks noChangeAspect="1"/>
          </p:cNvPicPr>
          <p:nvPr/>
        </p:nvPicPr>
        <p:blipFill>
          <a:blip r:embed="rId3"/>
          <a:stretch/>
        </p:blipFill>
        <p:spPr>
          <a:xfrm>
            <a:off x="10621092" y="435619"/>
            <a:ext cx="1415737" cy="424721"/>
          </a:xfrm>
          <a:prstGeom prst="rect">
            <a:avLst/>
          </a:prstGeom>
        </p:spPr>
      </p:pic>
      <p:pic>
        <p:nvPicPr>
          <p:cNvPr id="13" name="图片 12"/>
          <p:cNvPicPr>
            <a:picLocks noChangeAspect="1"/>
          </p:cNvPicPr>
          <p:nvPr/>
        </p:nvPicPr>
        <p:blipFill rotWithShape="1">
          <a:blip r:embed="rId4"/>
          <a:srcRect l="22357" t="38192" r="21504" b="37699"/>
          <a:stretch/>
        </p:blipFill>
        <p:spPr>
          <a:xfrm>
            <a:off x="10621092" y="43342"/>
            <a:ext cx="1415737" cy="429621"/>
          </a:xfrm>
          <a:prstGeom prst="rect">
            <a:avLst/>
          </a:prstGeom>
        </p:spPr>
      </p:pic>
      <p:pic>
        <p:nvPicPr>
          <p:cNvPr id="14" name="图片 13"/>
          <p:cNvPicPr>
            <a:picLocks noChangeAspect="1"/>
          </p:cNvPicPr>
          <p:nvPr/>
        </p:nvPicPr>
        <p:blipFill>
          <a:blip r:embed="rId5"/>
          <a:stretch/>
        </p:blipFill>
        <p:spPr>
          <a:xfrm>
            <a:off x="9548623" y="104014"/>
            <a:ext cx="967911" cy="721453"/>
          </a:xfrm>
          <a:prstGeom prst="rect">
            <a:avLst/>
          </a:prstGeom>
        </p:spPr>
      </p:pic>
      <p:pic>
        <p:nvPicPr>
          <p:cNvPr id="15" name="图片 14"/>
          <p:cNvPicPr>
            <a:picLocks noChangeAspect="1"/>
          </p:cNvPicPr>
          <p:nvPr/>
        </p:nvPicPr>
        <p:blipFill>
          <a:blip r:embed="rId6"/>
          <a:stretch/>
        </p:blipFill>
        <p:spPr>
          <a:xfrm>
            <a:off x="8692333" y="60385"/>
            <a:ext cx="783971" cy="78397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6_自定义版式">
    <p:spTree>
      <p:nvGrpSpPr>
        <p:cNvPr id="1" name=""/>
        <p:cNvGrpSpPr/>
        <p:nvPr/>
      </p:nvGrpSpPr>
      <p:grpSpPr>
        <a:xfrm>
          <a:off x="0" y="0"/>
          <a:ext cx="0" cy="0"/>
          <a:chOff x="0" y="0"/>
          <a:chExt cx="0" cy="0"/>
        </a:xfrm>
      </p:grpSpPr>
      <p:sp>
        <p:nvSpPr>
          <p:cNvPr id="10" name="图片占位符 9"/>
          <p:cNvSpPr>
            <a:spLocks noGrp="1"/>
          </p:cNvSpPr>
          <p:nvPr>
            <p:ph type="pic" idx="10"/>
          </p:nvPr>
        </p:nvSpPr>
        <p:spPr>
          <a:xfrm>
            <a:off x="1701800" y="2187697"/>
            <a:ext cx="1568450" cy="1568450"/>
          </a:xfrm>
          <a:custGeom>
            <a:avLst/>
            <a:gdLst/>
            <a:ahLst/>
            <a:cxnLst/>
            <a:rect l="l" t="t" r="r" b="b"/>
            <a:pathLst>
              <a:path w="1568450" h="1568450">
                <a:moveTo>
                  <a:pt x="784225" y="0"/>
                </a:moveTo>
                <a:cubicBezTo>
                  <a:pt x="1217341" y="0"/>
                  <a:pt x="1568450" y="351109"/>
                  <a:pt x="1568450" y="784225"/>
                </a:cubicBezTo>
                <a:cubicBezTo>
                  <a:pt x="1568450" y="1217341"/>
                  <a:pt x="1217341" y="1568450"/>
                  <a:pt x="784225" y="1568450"/>
                </a:cubicBezTo>
                <a:cubicBezTo>
                  <a:pt x="351109" y="1568450"/>
                  <a:pt x="0" y="1217341"/>
                  <a:pt x="0" y="784225"/>
                </a:cubicBezTo>
                <a:cubicBezTo>
                  <a:pt x="0" y="351109"/>
                  <a:pt x="351109" y="0"/>
                  <a:pt x="784225" y="0"/>
                </a:cubicBezTo>
                <a:close/>
              </a:path>
            </a:pathLst>
          </a:custGeom>
        </p:spPr>
        <p:txBody>
          <a:bodyPr wrap="square"/>
          <a:lstStyle/>
          <a:p>
            <a:endParaRPr lang="zh-CN"/>
          </a:p>
        </p:txBody>
      </p:sp>
      <p:sp>
        <p:nvSpPr>
          <p:cNvPr id="11" name="图片占位符 10"/>
          <p:cNvSpPr>
            <a:spLocks noGrp="1"/>
          </p:cNvSpPr>
          <p:nvPr>
            <p:ph type="pic" idx="11"/>
          </p:nvPr>
        </p:nvSpPr>
        <p:spPr>
          <a:xfrm>
            <a:off x="5292725" y="2187697"/>
            <a:ext cx="1566864" cy="1568450"/>
          </a:xfrm>
          <a:custGeom>
            <a:avLst/>
            <a:gdLst/>
            <a:ahLst/>
            <a:cxnLst/>
            <a:rect l="l" t="t" r="r" b="b"/>
            <a:pathLst>
              <a:path w="1566864" h="1568450">
                <a:moveTo>
                  <a:pt x="783432" y="0"/>
                </a:moveTo>
                <a:cubicBezTo>
                  <a:pt x="1216110" y="0"/>
                  <a:pt x="1566864" y="351109"/>
                  <a:pt x="1566864" y="784225"/>
                </a:cubicBezTo>
                <a:cubicBezTo>
                  <a:pt x="1566864" y="1217341"/>
                  <a:pt x="1216110" y="1568450"/>
                  <a:pt x="783432" y="1568450"/>
                </a:cubicBezTo>
                <a:cubicBezTo>
                  <a:pt x="350754" y="1568450"/>
                  <a:pt x="0" y="1217341"/>
                  <a:pt x="0" y="784225"/>
                </a:cubicBezTo>
                <a:cubicBezTo>
                  <a:pt x="0" y="351109"/>
                  <a:pt x="350754" y="0"/>
                  <a:pt x="783432" y="0"/>
                </a:cubicBezTo>
                <a:close/>
              </a:path>
            </a:pathLst>
          </a:custGeom>
        </p:spPr>
        <p:txBody>
          <a:bodyPr wrap="square"/>
          <a:lstStyle/>
          <a:p>
            <a:endParaRPr lang="zh-CN"/>
          </a:p>
        </p:txBody>
      </p:sp>
      <p:sp>
        <p:nvSpPr>
          <p:cNvPr id="12" name="图片占位符 11"/>
          <p:cNvSpPr>
            <a:spLocks noGrp="1"/>
          </p:cNvSpPr>
          <p:nvPr>
            <p:ph type="pic" idx="12"/>
          </p:nvPr>
        </p:nvSpPr>
        <p:spPr>
          <a:xfrm>
            <a:off x="8921750" y="2187697"/>
            <a:ext cx="1568450" cy="1568450"/>
          </a:xfrm>
          <a:custGeom>
            <a:avLst/>
            <a:gdLst/>
            <a:ahLst/>
            <a:cxnLst/>
            <a:rect l="l" t="t" r="r" b="b"/>
            <a:pathLst>
              <a:path w="1568450" h="1568450">
                <a:moveTo>
                  <a:pt x="784225" y="0"/>
                </a:moveTo>
                <a:cubicBezTo>
                  <a:pt x="1217341" y="0"/>
                  <a:pt x="1568450" y="351109"/>
                  <a:pt x="1568450" y="784225"/>
                </a:cubicBezTo>
                <a:cubicBezTo>
                  <a:pt x="1568450" y="1217341"/>
                  <a:pt x="1217341" y="1568450"/>
                  <a:pt x="784225" y="1568450"/>
                </a:cubicBezTo>
                <a:cubicBezTo>
                  <a:pt x="351109" y="1568450"/>
                  <a:pt x="0" y="1217341"/>
                  <a:pt x="0" y="784225"/>
                </a:cubicBezTo>
                <a:cubicBezTo>
                  <a:pt x="0" y="351109"/>
                  <a:pt x="351109" y="0"/>
                  <a:pt x="784225" y="0"/>
                </a:cubicBezTo>
                <a:close/>
              </a:path>
            </a:pathLst>
          </a:custGeom>
        </p:spPr>
        <p:txBody>
          <a:bodyPr wrap="square"/>
          <a:lstStyle/>
          <a:p>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5_自定义版式">
    <p:spTree>
      <p:nvGrpSpPr>
        <p:cNvPr id="1" name=""/>
        <p:cNvGrpSpPr/>
        <p:nvPr/>
      </p:nvGrpSpPr>
      <p:grpSpPr>
        <a:xfrm>
          <a:off x="0" y="0"/>
          <a:ext cx="0" cy="0"/>
          <a:chOff x="0" y="0"/>
          <a:chExt cx="0" cy="0"/>
        </a:xfrm>
      </p:grpSpPr>
      <p:sp>
        <p:nvSpPr>
          <p:cNvPr id="8" name="图片占位符 7"/>
          <p:cNvSpPr>
            <a:spLocks noGrp="1"/>
          </p:cNvSpPr>
          <p:nvPr>
            <p:ph type="pic" idx="10"/>
          </p:nvPr>
        </p:nvSpPr>
        <p:spPr>
          <a:xfrm>
            <a:off x="936625" y="3794126"/>
            <a:ext cx="2952750" cy="2143125"/>
          </a:xfrm>
          <a:custGeom>
            <a:avLst/>
            <a:gdLst/>
            <a:ahLst/>
            <a:cxnLst/>
            <a:rect l="l" t="t" r="r" b="b"/>
            <a:pathLst>
              <a:path w="2952750" h="2143125">
                <a:moveTo>
                  <a:pt x="0" y="0"/>
                </a:moveTo>
                <a:lnTo>
                  <a:pt x="2952750" y="0"/>
                </a:lnTo>
                <a:lnTo>
                  <a:pt x="2952750" y="2143125"/>
                </a:lnTo>
                <a:lnTo>
                  <a:pt x="0" y="2143125"/>
                </a:lnTo>
                <a:close/>
              </a:path>
            </a:pathLst>
          </a:custGeom>
        </p:spPr>
        <p:txBody>
          <a:bodyPr wrap="square"/>
          <a:lstStyle/>
          <a:p>
            <a:endParaRPr lang="zh-CN"/>
          </a:p>
        </p:txBody>
      </p:sp>
      <p:sp>
        <p:nvSpPr>
          <p:cNvPr id="9" name="图片占位符 8"/>
          <p:cNvSpPr>
            <a:spLocks noGrp="1"/>
          </p:cNvSpPr>
          <p:nvPr>
            <p:ph type="pic" idx="11"/>
          </p:nvPr>
        </p:nvSpPr>
        <p:spPr>
          <a:xfrm>
            <a:off x="8310564" y="1619251"/>
            <a:ext cx="2841625" cy="2143125"/>
          </a:xfrm>
          <a:custGeom>
            <a:avLst/>
            <a:gdLst/>
            <a:ahLst/>
            <a:cxnLst/>
            <a:rect l="l" t="t" r="r" b="b"/>
            <a:pathLst>
              <a:path w="2841625" h="2143125">
                <a:moveTo>
                  <a:pt x="0" y="0"/>
                </a:moveTo>
                <a:lnTo>
                  <a:pt x="2841625" y="0"/>
                </a:lnTo>
                <a:lnTo>
                  <a:pt x="2841625" y="2143125"/>
                </a:lnTo>
                <a:lnTo>
                  <a:pt x="0" y="2143125"/>
                </a:lnTo>
                <a:close/>
              </a:path>
            </a:pathLst>
          </a:custGeom>
        </p:spPr>
        <p:txBody>
          <a:bodyPr wrap="square"/>
          <a:lstStyle/>
          <a:p>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自定义版式">
    <p:spTree>
      <p:nvGrpSpPr>
        <p:cNvPr id="1" name=""/>
        <p:cNvGrpSpPr/>
        <p:nvPr/>
      </p:nvGrpSpPr>
      <p:grpSpPr>
        <a:xfrm>
          <a:off x="0" y="0"/>
          <a:ext cx="0" cy="0"/>
          <a:chOff x="0" y="0"/>
          <a:chExt cx="0" cy="0"/>
        </a:xfrm>
      </p:grpSpPr>
      <p:sp>
        <p:nvSpPr>
          <p:cNvPr id="8" name="图片占位符 7"/>
          <p:cNvSpPr>
            <a:spLocks noGrp="1"/>
          </p:cNvSpPr>
          <p:nvPr>
            <p:ph type="pic" idx="10"/>
          </p:nvPr>
        </p:nvSpPr>
        <p:spPr>
          <a:xfrm>
            <a:off x="1391244" y="2209536"/>
            <a:ext cx="4342474" cy="2453930"/>
          </a:xfrm>
          <a:custGeom>
            <a:avLst/>
            <a:gdLst/>
            <a:ahLst/>
            <a:cxnLst/>
            <a:rect l="l" t="t" r="r" b="b"/>
            <a:pathLst>
              <a:path w="4342474" h="2453930">
                <a:moveTo>
                  <a:pt x="0" y="0"/>
                </a:moveTo>
                <a:lnTo>
                  <a:pt x="4342474" y="0"/>
                </a:lnTo>
                <a:lnTo>
                  <a:pt x="4342474" y="2453930"/>
                </a:lnTo>
                <a:lnTo>
                  <a:pt x="0" y="2453930"/>
                </a:lnTo>
                <a:close/>
              </a:path>
            </a:pathLst>
          </a:custGeom>
        </p:spPr>
        <p:txBody>
          <a:bodyPr wrap="square"/>
          <a:lstStyle/>
          <a:p>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12" name="图片占位符 11"/>
          <p:cNvSpPr>
            <a:spLocks noGrp="1"/>
          </p:cNvSpPr>
          <p:nvPr>
            <p:ph type="pic" idx="10"/>
          </p:nvPr>
        </p:nvSpPr>
        <p:spPr>
          <a:xfrm>
            <a:off x="1451607" y="2143736"/>
            <a:ext cx="1491254" cy="1491254"/>
          </a:xfrm>
          <a:custGeom>
            <a:avLst/>
            <a:gdLst/>
            <a:ahLst/>
            <a:cxnLst/>
            <a:rect l="l" t="t" r="r" b="b"/>
            <a:pathLst>
              <a:path w="1491254" h="1491254">
                <a:moveTo>
                  <a:pt x="745627" y="0"/>
                </a:moveTo>
                <a:cubicBezTo>
                  <a:pt x="1157425" y="0"/>
                  <a:pt x="1491254" y="333829"/>
                  <a:pt x="1491254" y="745627"/>
                </a:cubicBezTo>
                <a:cubicBezTo>
                  <a:pt x="1491254" y="1157425"/>
                  <a:pt x="1157425" y="1491254"/>
                  <a:pt x="745627" y="1491254"/>
                </a:cubicBezTo>
                <a:cubicBezTo>
                  <a:pt x="333829" y="1491254"/>
                  <a:pt x="0" y="1157425"/>
                  <a:pt x="0" y="745627"/>
                </a:cubicBezTo>
                <a:cubicBezTo>
                  <a:pt x="0" y="333829"/>
                  <a:pt x="333829" y="0"/>
                  <a:pt x="745627" y="0"/>
                </a:cubicBezTo>
                <a:close/>
              </a:path>
            </a:pathLst>
          </a:custGeom>
        </p:spPr>
        <p:txBody>
          <a:bodyPr wrap="square"/>
          <a:lstStyle/>
          <a:p>
            <a:endParaRPr lang="zh-CN"/>
          </a:p>
        </p:txBody>
      </p:sp>
      <p:sp>
        <p:nvSpPr>
          <p:cNvPr id="13" name="图片占位符 12"/>
          <p:cNvSpPr>
            <a:spLocks noGrp="1"/>
          </p:cNvSpPr>
          <p:nvPr>
            <p:ph type="pic" idx="11"/>
          </p:nvPr>
        </p:nvSpPr>
        <p:spPr>
          <a:xfrm>
            <a:off x="4050784" y="3953598"/>
            <a:ext cx="1491254" cy="1491254"/>
          </a:xfrm>
          <a:custGeom>
            <a:avLst/>
            <a:gdLst/>
            <a:ahLst/>
            <a:cxnLst/>
            <a:rect l="l" t="t" r="r" b="b"/>
            <a:pathLst>
              <a:path w="1491254" h="1491254">
                <a:moveTo>
                  <a:pt x="745627" y="0"/>
                </a:moveTo>
                <a:cubicBezTo>
                  <a:pt x="1157425" y="0"/>
                  <a:pt x="1491254" y="333829"/>
                  <a:pt x="1491254" y="745627"/>
                </a:cubicBezTo>
                <a:cubicBezTo>
                  <a:pt x="1491254" y="1157425"/>
                  <a:pt x="1157425" y="1491254"/>
                  <a:pt x="745627" y="1491254"/>
                </a:cubicBezTo>
                <a:cubicBezTo>
                  <a:pt x="333829" y="1491254"/>
                  <a:pt x="0" y="1157425"/>
                  <a:pt x="0" y="745627"/>
                </a:cubicBezTo>
                <a:cubicBezTo>
                  <a:pt x="0" y="333829"/>
                  <a:pt x="333829" y="0"/>
                  <a:pt x="745627" y="0"/>
                </a:cubicBezTo>
                <a:close/>
              </a:path>
            </a:pathLst>
          </a:custGeom>
        </p:spPr>
        <p:txBody>
          <a:bodyPr wrap="square"/>
          <a:lstStyle/>
          <a:p>
            <a:endParaRPr lang="zh-CN"/>
          </a:p>
        </p:txBody>
      </p:sp>
      <p:sp>
        <p:nvSpPr>
          <p:cNvPr id="14" name="图片占位符 13"/>
          <p:cNvSpPr>
            <a:spLocks noGrp="1"/>
          </p:cNvSpPr>
          <p:nvPr>
            <p:ph type="pic" idx="12"/>
          </p:nvPr>
        </p:nvSpPr>
        <p:spPr>
          <a:xfrm>
            <a:off x="6649961" y="2143736"/>
            <a:ext cx="1491254" cy="1491254"/>
          </a:xfrm>
          <a:custGeom>
            <a:avLst/>
            <a:gdLst/>
            <a:ahLst/>
            <a:cxnLst/>
            <a:rect l="l" t="t" r="r" b="b"/>
            <a:pathLst>
              <a:path w="1491254" h="1491254">
                <a:moveTo>
                  <a:pt x="745627" y="0"/>
                </a:moveTo>
                <a:cubicBezTo>
                  <a:pt x="1157425" y="0"/>
                  <a:pt x="1491254" y="333829"/>
                  <a:pt x="1491254" y="745627"/>
                </a:cubicBezTo>
                <a:cubicBezTo>
                  <a:pt x="1491254" y="1157425"/>
                  <a:pt x="1157425" y="1491254"/>
                  <a:pt x="745627" y="1491254"/>
                </a:cubicBezTo>
                <a:cubicBezTo>
                  <a:pt x="333829" y="1491254"/>
                  <a:pt x="0" y="1157425"/>
                  <a:pt x="0" y="745627"/>
                </a:cubicBezTo>
                <a:cubicBezTo>
                  <a:pt x="0" y="333829"/>
                  <a:pt x="333829" y="0"/>
                  <a:pt x="745627" y="0"/>
                </a:cubicBezTo>
                <a:close/>
              </a:path>
            </a:pathLst>
          </a:custGeom>
        </p:spPr>
        <p:txBody>
          <a:bodyPr wrap="square"/>
          <a:lstStyle/>
          <a:p>
            <a:endParaRPr lang="zh-CN"/>
          </a:p>
        </p:txBody>
      </p:sp>
      <p:sp>
        <p:nvSpPr>
          <p:cNvPr id="15" name="图片占位符 14"/>
          <p:cNvSpPr>
            <a:spLocks noGrp="1"/>
          </p:cNvSpPr>
          <p:nvPr>
            <p:ph type="pic" idx="13"/>
          </p:nvPr>
        </p:nvSpPr>
        <p:spPr>
          <a:xfrm>
            <a:off x="9249139" y="3953598"/>
            <a:ext cx="1491254" cy="1491254"/>
          </a:xfrm>
          <a:custGeom>
            <a:avLst/>
            <a:gdLst/>
            <a:ahLst/>
            <a:cxnLst/>
            <a:rect l="l" t="t" r="r" b="b"/>
            <a:pathLst>
              <a:path w="1491254" h="1491254">
                <a:moveTo>
                  <a:pt x="745627" y="0"/>
                </a:moveTo>
                <a:cubicBezTo>
                  <a:pt x="1157425" y="0"/>
                  <a:pt x="1491254" y="333829"/>
                  <a:pt x="1491254" y="745627"/>
                </a:cubicBezTo>
                <a:cubicBezTo>
                  <a:pt x="1491254" y="1157425"/>
                  <a:pt x="1157425" y="1491254"/>
                  <a:pt x="745627" y="1491254"/>
                </a:cubicBezTo>
                <a:cubicBezTo>
                  <a:pt x="333829" y="1491254"/>
                  <a:pt x="0" y="1157425"/>
                  <a:pt x="0" y="745627"/>
                </a:cubicBezTo>
                <a:cubicBezTo>
                  <a:pt x="0" y="333829"/>
                  <a:pt x="333829" y="0"/>
                  <a:pt x="745627" y="0"/>
                </a:cubicBezTo>
                <a:close/>
              </a:path>
            </a:pathLst>
          </a:custGeom>
        </p:spPr>
        <p:txBody>
          <a:bodyPr wrap="square"/>
          <a:lstStyle/>
          <a:p>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
        <p:nvSpPr>
          <p:cNvPr id="10" name="图片占位符 9"/>
          <p:cNvSpPr>
            <a:spLocks noGrp="1"/>
          </p:cNvSpPr>
          <p:nvPr>
            <p:ph type="pic" idx="10"/>
          </p:nvPr>
        </p:nvSpPr>
        <p:spPr>
          <a:xfrm>
            <a:off x="1313473" y="2221007"/>
            <a:ext cx="2769660" cy="1512000"/>
          </a:xfrm>
          <a:custGeom>
            <a:avLst/>
            <a:gdLst/>
            <a:ahLst/>
            <a:cxnLst/>
            <a:rect l="l" t="t" r="r" b="b"/>
            <a:pathLst>
              <a:path w="2769660" h="1512000">
                <a:moveTo>
                  <a:pt x="0" y="0"/>
                </a:moveTo>
                <a:lnTo>
                  <a:pt x="2769660" y="0"/>
                </a:lnTo>
                <a:lnTo>
                  <a:pt x="2769660" y="1512000"/>
                </a:lnTo>
                <a:lnTo>
                  <a:pt x="0" y="1512000"/>
                </a:lnTo>
                <a:close/>
              </a:path>
            </a:pathLst>
          </a:custGeom>
        </p:spPr>
        <p:txBody>
          <a:bodyPr wrap="square"/>
          <a:lstStyle/>
          <a:p>
            <a:endParaRPr lang="zh-CN"/>
          </a:p>
        </p:txBody>
      </p:sp>
      <p:sp>
        <p:nvSpPr>
          <p:cNvPr id="11" name="图片占位符 10"/>
          <p:cNvSpPr>
            <a:spLocks noGrp="1"/>
          </p:cNvSpPr>
          <p:nvPr>
            <p:ph type="pic" idx="11"/>
          </p:nvPr>
        </p:nvSpPr>
        <p:spPr>
          <a:xfrm>
            <a:off x="4713482" y="2221007"/>
            <a:ext cx="2769660" cy="1512000"/>
          </a:xfrm>
          <a:custGeom>
            <a:avLst/>
            <a:gdLst/>
            <a:ahLst/>
            <a:cxnLst/>
            <a:rect l="l" t="t" r="r" b="b"/>
            <a:pathLst>
              <a:path w="2769660" h="1512000">
                <a:moveTo>
                  <a:pt x="0" y="0"/>
                </a:moveTo>
                <a:lnTo>
                  <a:pt x="2769660" y="0"/>
                </a:lnTo>
                <a:lnTo>
                  <a:pt x="2769660" y="1512000"/>
                </a:lnTo>
                <a:lnTo>
                  <a:pt x="0" y="1512000"/>
                </a:lnTo>
                <a:close/>
              </a:path>
            </a:pathLst>
          </a:custGeom>
        </p:spPr>
        <p:txBody>
          <a:bodyPr wrap="square"/>
          <a:lstStyle/>
          <a:p>
            <a:endParaRPr lang="zh-CN"/>
          </a:p>
        </p:txBody>
      </p:sp>
      <p:sp>
        <p:nvSpPr>
          <p:cNvPr id="12" name="图片占位符 11"/>
          <p:cNvSpPr>
            <a:spLocks noGrp="1"/>
          </p:cNvSpPr>
          <p:nvPr>
            <p:ph type="pic" idx="12"/>
          </p:nvPr>
        </p:nvSpPr>
        <p:spPr>
          <a:xfrm>
            <a:off x="8113491" y="2221007"/>
            <a:ext cx="2769660" cy="1512000"/>
          </a:xfrm>
          <a:custGeom>
            <a:avLst/>
            <a:gdLst/>
            <a:ahLst/>
            <a:cxnLst/>
            <a:rect l="l" t="t" r="r" b="b"/>
            <a:pathLst>
              <a:path w="2769660" h="1512000">
                <a:moveTo>
                  <a:pt x="0" y="0"/>
                </a:moveTo>
                <a:lnTo>
                  <a:pt x="2769660" y="0"/>
                </a:lnTo>
                <a:lnTo>
                  <a:pt x="2769660" y="1512000"/>
                </a:lnTo>
                <a:lnTo>
                  <a:pt x="0" y="1512000"/>
                </a:lnTo>
                <a:close/>
              </a:path>
            </a:pathLst>
          </a:custGeom>
        </p:spPr>
        <p:txBody>
          <a:bodyPr wrap="square"/>
          <a:lstStyle/>
          <a:p>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8325228" y="6545425"/>
            <a:ext cx="775136" cy="246221"/>
          </a:xfrm>
          <a:prstGeom prst="rect">
            <a:avLst/>
          </a:prstGeom>
        </p:spPr>
        <p:txBody>
          <a:bodyPr wrap="square">
            <a:spAutoFit/>
          </a:bodyPr>
          <a:lstStyle/>
          <a:p>
            <a:r>
              <a:rPr lang="en-US" sz="100">
                <a:solidFill>
                  <a:srgbClr val="FFFFFF"/>
                </a:solidFill>
                <a:latin typeface="Calibri"/>
                <a:ea typeface="宋体"/>
              </a:rPr>
              <a:t>PPT</a:t>
            </a:r>
            <a:r>
              <a:rPr lang="zh-CN" sz="100">
                <a:solidFill>
                  <a:srgbClr val="FFFFFF"/>
                </a:solidFill>
                <a:latin typeface="Calibri"/>
                <a:ea typeface="宋体"/>
              </a:rPr>
              <a:t>模板下载：</a:t>
            </a:r>
            <a:r>
              <a:rPr lang="en-US" sz="100">
                <a:solidFill>
                  <a:srgbClr val="FFFFFF"/>
                </a:solidFill>
                <a:latin typeface="Calibri"/>
                <a:ea typeface="宋体"/>
              </a:rPr>
              <a:t>www.1ppt.com/moban/     </a:t>
            </a:r>
            <a:r>
              <a:rPr lang="zh-CN" sz="100">
                <a:solidFill>
                  <a:srgbClr val="FFFFFF"/>
                </a:solidFill>
                <a:latin typeface="Calibri"/>
                <a:ea typeface="宋体"/>
              </a:rPr>
              <a:t>行业</a:t>
            </a:r>
            <a:r>
              <a:rPr lang="en-US" sz="100">
                <a:solidFill>
                  <a:srgbClr val="FFFFFF"/>
                </a:solidFill>
                <a:latin typeface="Calibri"/>
                <a:ea typeface="宋体"/>
              </a:rPr>
              <a:t>PPT</a:t>
            </a:r>
            <a:r>
              <a:rPr lang="zh-CN" sz="100">
                <a:solidFill>
                  <a:srgbClr val="FFFFFF"/>
                </a:solidFill>
                <a:latin typeface="Calibri"/>
                <a:ea typeface="宋体"/>
              </a:rPr>
              <a:t>模板：</a:t>
            </a:r>
            <a:r>
              <a:rPr lang="en-US" sz="100">
                <a:solidFill>
                  <a:srgbClr val="FFFFFF"/>
                </a:solidFill>
                <a:latin typeface="Calibri"/>
                <a:ea typeface="宋体"/>
              </a:rPr>
              <a:t>www.1ppt.com/hangye/ </a:t>
            </a:r>
          </a:p>
          <a:p>
            <a:r>
              <a:rPr lang="zh-CN" sz="100">
                <a:solidFill>
                  <a:srgbClr val="FFFFFF"/>
                </a:solidFill>
                <a:latin typeface="Calibri"/>
                <a:ea typeface="宋体"/>
              </a:rPr>
              <a:t>节日</a:t>
            </a:r>
            <a:r>
              <a:rPr lang="en-US" sz="100">
                <a:solidFill>
                  <a:srgbClr val="FFFFFF"/>
                </a:solidFill>
                <a:latin typeface="Calibri"/>
                <a:ea typeface="宋体"/>
              </a:rPr>
              <a:t>PPT</a:t>
            </a:r>
            <a:r>
              <a:rPr lang="zh-CN" sz="100">
                <a:solidFill>
                  <a:srgbClr val="FFFFFF"/>
                </a:solidFill>
                <a:latin typeface="Calibri"/>
                <a:ea typeface="宋体"/>
              </a:rPr>
              <a:t>模板：</a:t>
            </a:r>
            <a:r>
              <a:rPr lang="en-US" sz="100">
                <a:solidFill>
                  <a:srgbClr val="FFFFFF"/>
                </a:solidFill>
                <a:latin typeface="Calibri"/>
                <a:ea typeface="宋体"/>
              </a:rPr>
              <a:t>www.1ppt.com/jieri/           PPT</a:t>
            </a:r>
            <a:r>
              <a:rPr lang="zh-CN" sz="100">
                <a:solidFill>
                  <a:srgbClr val="FFFFFF"/>
                </a:solidFill>
                <a:latin typeface="Calibri"/>
                <a:ea typeface="宋体"/>
              </a:rPr>
              <a:t>素材下载：</a:t>
            </a:r>
            <a:r>
              <a:rPr lang="en-US" sz="100">
                <a:solidFill>
                  <a:srgbClr val="FFFFFF"/>
                </a:solidFill>
                <a:latin typeface="Calibri"/>
                <a:ea typeface="宋体"/>
              </a:rPr>
              <a:t>www.1ppt.com/sucai/</a:t>
            </a:r>
          </a:p>
          <a:p>
            <a:r>
              <a:rPr lang="en-US" sz="100">
                <a:solidFill>
                  <a:srgbClr val="FFFFFF"/>
                </a:solidFill>
                <a:latin typeface="Calibri"/>
                <a:ea typeface="宋体"/>
              </a:rPr>
              <a:t>PPT</a:t>
            </a:r>
            <a:r>
              <a:rPr lang="zh-CN" sz="100">
                <a:solidFill>
                  <a:srgbClr val="FFFFFF"/>
                </a:solidFill>
                <a:latin typeface="Calibri"/>
                <a:ea typeface="宋体"/>
              </a:rPr>
              <a:t>背景图片：</a:t>
            </a:r>
            <a:r>
              <a:rPr lang="en-US" sz="100">
                <a:solidFill>
                  <a:srgbClr val="FFFFFF"/>
                </a:solidFill>
                <a:latin typeface="Calibri"/>
                <a:ea typeface="宋体"/>
              </a:rPr>
              <a:t>www.1ppt.com/beijing/      PPT</a:t>
            </a:r>
            <a:r>
              <a:rPr lang="zh-CN" sz="100">
                <a:solidFill>
                  <a:srgbClr val="FFFFFF"/>
                </a:solidFill>
                <a:latin typeface="Calibri"/>
                <a:ea typeface="宋体"/>
              </a:rPr>
              <a:t>图表下载：</a:t>
            </a:r>
            <a:r>
              <a:rPr lang="en-US" sz="100">
                <a:solidFill>
                  <a:srgbClr val="FFFFFF"/>
                </a:solidFill>
                <a:latin typeface="Calibri"/>
                <a:ea typeface="宋体"/>
              </a:rPr>
              <a:t>www.1ppt.com/tubiao/      </a:t>
            </a:r>
          </a:p>
          <a:p>
            <a:r>
              <a:rPr lang="zh-CN" sz="100">
                <a:solidFill>
                  <a:srgbClr val="FFFFFF"/>
                </a:solidFill>
                <a:latin typeface="Calibri"/>
                <a:ea typeface="宋体"/>
              </a:rPr>
              <a:t>优秀</a:t>
            </a:r>
            <a:r>
              <a:rPr lang="en-US" sz="100">
                <a:solidFill>
                  <a:srgbClr val="FFFFFF"/>
                </a:solidFill>
                <a:latin typeface="Calibri"/>
                <a:ea typeface="宋体"/>
              </a:rPr>
              <a:t>PPT</a:t>
            </a:r>
            <a:r>
              <a:rPr lang="zh-CN" sz="100">
                <a:solidFill>
                  <a:srgbClr val="FFFFFF"/>
                </a:solidFill>
                <a:latin typeface="Calibri"/>
                <a:ea typeface="宋体"/>
              </a:rPr>
              <a:t>下载：</a:t>
            </a:r>
            <a:r>
              <a:rPr lang="en-US" sz="100">
                <a:solidFill>
                  <a:srgbClr val="FFFFFF"/>
                </a:solidFill>
                <a:latin typeface="Calibri"/>
                <a:ea typeface="宋体"/>
              </a:rPr>
              <a:t>www.1ppt.com/xiazai/        PPT</a:t>
            </a:r>
            <a:r>
              <a:rPr lang="zh-CN" sz="100">
                <a:solidFill>
                  <a:srgbClr val="FFFFFF"/>
                </a:solidFill>
                <a:latin typeface="Calibri"/>
                <a:ea typeface="宋体"/>
              </a:rPr>
              <a:t>教程： </a:t>
            </a:r>
            <a:r>
              <a:rPr lang="en-US" sz="100">
                <a:solidFill>
                  <a:srgbClr val="FFFFFF"/>
                </a:solidFill>
                <a:latin typeface="Calibri"/>
                <a:ea typeface="宋体"/>
              </a:rPr>
              <a:t>www.1ppt.com/powerpoint/      </a:t>
            </a:r>
          </a:p>
          <a:p>
            <a:r>
              <a:rPr lang="en-US" sz="100">
                <a:solidFill>
                  <a:srgbClr val="FFFFFF"/>
                </a:solidFill>
                <a:latin typeface="Calibri"/>
                <a:ea typeface="宋体"/>
              </a:rPr>
              <a:t>Word</a:t>
            </a:r>
            <a:r>
              <a:rPr lang="zh-CN" sz="100">
                <a:solidFill>
                  <a:srgbClr val="FFFFFF"/>
                </a:solidFill>
                <a:latin typeface="Calibri"/>
                <a:ea typeface="宋体"/>
              </a:rPr>
              <a:t>教程： </a:t>
            </a:r>
            <a:r>
              <a:rPr lang="en-US" sz="100">
                <a:solidFill>
                  <a:srgbClr val="FFFFFF"/>
                </a:solidFill>
                <a:latin typeface="Calibri"/>
                <a:ea typeface="宋体"/>
              </a:rPr>
              <a:t>www.1ppt.com/word/              Excel</a:t>
            </a:r>
            <a:r>
              <a:rPr lang="zh-CN" sz="100">
                <a:solidFill>
                  <a:srgbClr val="FFFFFF"/>
                </a:solidFill>
                <a:latin typeface="Calibri"/>
                <a:ea typeface="宋体"/>
              </a:rPr>
              <a:t>教程：</a:t>
            </a:r>
            <a:r>
              <a:rPr lang="en-US" sz="100">
                <a:solidFill>
                  <a:srgbClr val="FFFFFF"/>
                </a:solidFill>
                <a:latin typeface="Calibri"/>
                <a:ea typeface="宋体"/>
              </a:rPr>
              <a:t>www.1ppt.com/excel/  </a:t>
            </a:r>
          </a:p>
          <a:p>
            <a:r>
              <a:rPr lang="zh-CN" sz="100">
                <a:solidFill>
                  <a:srgbClr val="FFFFFF"/>
                </a:solidFill>
                <a:latin typeface="Calibri"/>
                <a:ea typeface="宋体"/>
              </a:rPr>
              <a:t>资料下载：</a:t>
            </a:r>
            <a:r>
              <a:rPr lang="en-US" sz="100">
                <a:solidFill>
                  <a:srgbClr val="FFFFFF"/>
                </a:solidFill>
                <a:latin typeface="Calibri"/>
                <a:ea typeface="宋体"/>
              </a:rPr>
              <a:t>www.1ppt.com/ziliao/                PPT</a:t>
            </a:r>
            <a:r>
              <a:rPr lang="zh-CN" sz="100">
                <a:solidFill>
                  <a:srgbClr val="FFFFFF"/>
                </a:solidFill>
                <a:latin typeface="Calibri"/>
                <a:ea typeface="宋体"/>
              </a:rPr>
              <a:t>课件下载：</a:t>
            </a:r>
            <a:r>
              <a:rPr lang="en-US" sz="100">
                <a:solidFill>
                  <a:srgbClr val="FFFFFF"/>
                </a:solidFill>
                <a:latin typeface="Calibri"/>
                <a:ea typeface="宋体"/>
              </a:rPr>
              <a:t>www.1ppt.com/kejian/ </a:t>
            </a:r>
          </a:p>
          <a:p>
            <a:r>
              <a:rPr lang="zh-CN" sz="100">
                <a:solidFill>
                  <a:srgbClr val="FFFFFF"/>
                </a:solidFill>
                <a:latin typeface="Calibri"/>
                <a:ea typeface="宋体"/>
              </a:rPr>
              <a:t>范文下载：</a:t>
            </a:r>
            <a:r>
              <a:rPr lang="en-US" sz="100">
                <a:solidFill>
                  <a:srgbClr val="FFFFFF"/>
                </a:solidFill>
                <a:latin typeface="Calibri"/>
                <a:ea typeface="宋体"/>
              </a:rPr>
              <a:t>www.1ppt.com/fanwen/             </a:t>
            </a:r>
            <a:r>
              <a:rPr lang="zh-CN" sz="100">
                <a:solidFill>
                  <a:srgbClr val="FFFFFF"/>
                </a:solidFill>
                <a:latin typeface="Calibri"/>
                <a:ea typeface="宋体"/>
              </a:rPr>
              <a:t>试卷下载：</a:t>
            </a:r>
            <a:r>
              <a:rPr lang="en-US" sz="100">
                <a:solidFill>
                  <a:srgbClr val="FFFFFF"/>
                </a:solidFill>
                <a:latin typeface="Calibri"/>
                <a:ea typeface="宋体"/>
              </a:rPr>
              <a:t>www.1ppt.com/shiti/  </a:t>
            </a:r>
          </a:p>
          <a:p>
            <a:r>
              <a:rPr lang="zh-CN" sz="100">
                <a:solidFill>
                  <a:srgbClr val="FFFFFF"/>
                </a:solidFill>
                <a:latin typeface="Calibri"/>
                <a:ea typeface="宋体"/>
              </a:rPr>
              <a:t>教案下载：</a:t>
            </a:r>
            <a:r>
              <a:rPr lang="en-US" sz="100">
                <a:solidFill>
                  <a:srgbClr val="FFFFFF"/>
                </a:solidFill>
                <a:latin typeface="Calibri"/>
                <a:ea typeface="宋体"/>
              </a:rPr>
              <a:t>www.1ppt.com/jiaoan/        </a:t>
            </a:r>
          </a:p>
          <a:p>
            <a:r>
              <a:rPr lang="zh-CN" sz="100">
                <a:solidFill>
                  <a:srgbClr val="FFFFFF"/>
                </a:solidFill>
                <a:latin typeface="Calibri"/>
                <a:ea typeface="宋体"/>
              </a:rPr>
              <a:t>字体下载：</a:t>
            </a:r>
            <a:r>
              <a:rPr lang="en-US" sz="100">
                <a:solidFill>
                  <a:srgbClr val="FFFFFF"/>
                </a:solidFill>
                <a:latin typeface="Calibri"/>
                <a:ea typeface="宋体"/>
              </a:rPr>
              <a:t>www.1ppt.com/ziti/</a:t>
            </a:r>
          </a:p>
          <a:p>
            <a:r>
              <a:rPr lang="en-US" sz="100">
                <a:solidFill>
                  <a:srgbClr val="FFFFFF"/>
                </a:solidFill>
                <a:latin typeface="Calibri"/>
                <a:ea typeface="宋体"/>
              </a:rPr>
              <a:t> </a:t>
            </a:r>
            <a:endParaRPr lang="zh-CN" sz="100">
              <a:solidFill>
                <a:srgbClr val="FFFFFF"/>
              </a:solidFill>
              <a:latin typeface="Calibri"/>
              <a:ea typeface="宋体"/>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lvl="0" algn="l" defTabSz="914400">
        <a:lnSpc>
          <a:spcPct val="90000"/>
        </a:lnSpc>
        <a:spcBef>
          <a:spcPct val="0"/>
        </a:spcBef>
        <a:buNone/>
        <a:defRPr sz="4400" kern="1200">
          <a:solidFill>
            <a:schemeClr val="tx1"/>
          </a:solidFill>
          <a:latin typeface="Arial"/>
          <a:ea typeface="微软雅黑"/>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Arial"/>
          <a:ea typeface="微软雅黑"/>
        </a:defRPr>
      </a:lvl1pPr>
      <a:lvl2pPr marL="685800" lvl="1" indent="-228600" algn="l" defTabSz="914400">
        <a:lnSpc>
          <a:spcPct val="90000"/>
        </a:lnSpc>
        <a:spcBef>
          <a:spcPts val="500"/>
        </a:spcBef>
        <a:buFont typeface="Arial" charset="0"/>
        <a:buChar char="•"/>
        <a:defRPr sz="2400" kern="1200">
          <a:solidFill>
            <a:schemeClr val="tx1"/>
          </a:solidFill>
          <a:latin typeface="Arial"/>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Arial"/>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Arial"/>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Arial"/>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p:bodyStyle>
    <p:otherStyle>
      <a:lvl1pPr marL="0" lvl="0" algn="l" defTabSz="914400">
        <a:defRPr sz="1800" kern="1200">
          <a:solidFill>
            <a:schemeClr val="tx1"/>
          </a:solidFill>
          <a:latin typeface="Arial"/>
          <a:ea typeface="微软雅黑"/>
        </a:defRPr>
      </a:lvl1pPr>
      <a:lvl2pPr marL="457200" lvl="1" algn="l" defTabSz="914400">
        <a:defRPr sz="1800" kern="1200">
          <a:solidFill>
            <a:schemeClr val="tx1"/>
          </a:solidFill>
          <a:latin typeface="Arial"/>
          <a:ea typeface="微软雅黑"/>
        </a:defRPr>
      </a:lvl2pPr>
      <a:lvl3pPr marL="914400" lvl="2" algn="l" defTabSz="914400">
        <a:defRPr sz="1800" kern="1200">
          <a:solidFill>
            <a:schemeClr val="tx1"/>
          </a:solidFill>
          <a:latin typeface="Arial"/>
          <a:ea typeface="微软雅黑"/>
        </a:defRPr>
      </a:lvl3pPr>
      <a:lvl4pPr marL="1371600" lvl="3" algn="l" defTabSz="914400">
        <a:defRPr sz="1800" kern="1200">
          <a:solidFill>
            <a:schemeClr val="tx1"/>
          </a:solidFill>
          <a:latin typeface="Arial"/>
          <a:ea typeface="微软雅黑"/>
        </a:defRPr>
      </a:lvl4pPr>
      <a:lvl5pPr marL="1828800" lvl="4" algn="l" defTabSz="914400">
        <a:defRPr sz="1800" kern="1200">
          <a:solidFill>
            <a:schemeClr val="tx1"/>
          </a:solidFill>
          <a:latin typeface="Arial"/>
          <a:ea typeface="微软雅黑"/>
        </a:defRPr>
      </a:lvl5pPr>
      <a:lvl6pPr marL="2286000" lvl="5" algn="l" defTabSz="914400">
        <a:defRPr sz="1800" kern="1200">
          <a:solidFill>
            <a:schemeClr val="tx1"/>
          </a:solidFill>
          <a:latin typeface="Arial"/>
          <a:ea typeface="微软雅黑"/>
        </a:defRPr>
      </a:lvl6pPr>
      <a:lvl7pPr marL="2743200" lvl="6" algn="l" defTabSz="914400">
        <a:defRPr sz="1800" kern="1200">
          <a:solidFill>
            <a:schemeClr val="tx1"/>
          </a:solidFill>
          <a:latin typeface="Arial"/>
          <a:ea typeface="微软雅黑"/>
        </a:defRPr>
      </a:lvl7pPr>
      <a:lvl8pPr marL="3200400" lvl="7" algn="l" defTabSz="914400">
        <a:defRPr sz="1800" kern="1200">
          <a:solidFill>
            <a:schemeClr val="tx1"/>
          </a:solidFill>
          <a:latin typeface="Arial"/>
          <a:ea typeface="微软雅黑"/>
        </a:defRPr>
      </a:lvl8pPr>
      <a:lvl9pPr marL="3657600" lvl="8" algn="l" defTabSz="914400">
        <a:defRPr sz="1800" kern="1200">
          <a:solidFill>
            <a:schemeClr val="tx1"/>
          </a:solidFill>
          <a:latin typeface="Arial"/>
          <a:ea typeface="微软雅黑"/>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514749C-8799-4FAA-9003-340F0071C4D2}"/>
              </a:ext>
            </a:extLst>
          </p:cNvPr>
          <p:cNvSpPr txBox="1"/>
          <p:nvPr/>
        </p:nvSpPr>
        <p:spPr>
          <a:xfrm>
            <a:off x="335360" y="220070"/>
            <a:ext cx="11181949" cy="544579"/>
          </a:xfrm>
          <a:prstGeom prst="rect">
            <a:avLst/>
          </a:prstGeom>
          <a:noFill/>
          <a:ln w="9525">
            <a:noFill/>
            <a:miter lim="800000"/>
          </a:ln>
        </p:spPr>
        <p:txBody>
          <a:bodyPr vert="horz" wrap="square" lIns="121920" tIns="60960" rIns="121920" bIns="6096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14AB9"/>
                </a:solidFill>
                <a:latin typeface="微软雅黑" panose="020B0503020204020204" pitchFamily="34" charset="-122"/>
                <a:ea typeface="微软雅黑" panose="020B0503020204020204" pitchFamily="34" charset="-122"/>
              </a:rPr>
              <a:t>一、结果展示</a:t>
            </a:r>
          </a:p>
        </p:txBody>
      </p:sp>
      <p:sp>
        <p:nvSpPr>
          <p:cNvPr id="5" name="矩形 4">
            <a:extLst>
              <a:ext uri="{FF2B5EF4-FFF2-40B4-BE49-F238E27FC236}">
                <a16:creationId xmlns:a16="http://schemas.microsoft.com/office/drawing/2014/main" id="{F751CF34-6007-480F-B081-B7EB14498D0A}"/>
              </a:ext>
            </a:extLst>
          </p:cNvPr>
          <p:cNvSpPr/>
          <p:nvPr/>
        </p:nvSpPr>
        <p:spPr>
          <a:xfrm>
            <a:off x="0" y="203816"/>
            <a:ext cx="335360" cy="576064"/>
          </a:xfrm>
          <a:prstGeom prst="rect">
            <a:avLst/>
          </a:prstGeom>
          <a:solidFill>
            <a:srgbClr val="014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AA19AA4-2BD4-46C6-A6B6-2B7731D3A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449" y="764649"/>
            <a:ext cx="6006220" cy="6006220"/>
          </a:xfrm>
          <a:prstGeom prst="rect">
            <a:avLst/>
          </a:prstGeom>
        </p:spPr>
      </p:pic>
      <p:pic>
        <p:nvPicPr>
          <p:cNvPr id="7" name="图片 6">
            <a:extLst>
              <a:ext uri="{FF2B5EF4-FFF2-40B4-BE49-F238E27FC236}">
                <a16:creationId xmlns:a16="http://schemas.microsoft.com/office/drawing/2014/main" id="{91A8A7E3-16A7-4629-AD46-DFD244FE7A5E}"/>
              </a:ext>
            </a:extLst>
          </p:cNvPr>
          <p:cNvPicPr>
            <a:picLocks noChangeAspect="1"/>
          </p:cNvPicPr>
          <p:nvPr/>
        </p:nvPicPr>
        <p:blipFill>
          <a:blip r:embed="rId4"/>
          <a:stretch>
            <a:fillRect/>
          </a:stretch>
        </p:blipFill>
        <p:spPr>
          <a:xfrm>
            <a:off x="670720" y="719964"/>
            <a:ext cx="3795712" cy="605090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r>
              <a:rPr lang="zh-CN" altLang="en-US" sz="3200" b="1" dirty="0">
                <a:solidFill>
                  <a:srgbClr val="014AB9"/>
                </a:solidFill>
                <a:latin typeface="微软雅黑"/>
                <a:ea typeface="微软雅黑"/>
              </a:rPr>
              <a:t>三</a:t>
            </a:r>
            <a:r>
              <a:rPr lang="zh-CN" altLang="zh-CN" sz="3200" b="1" dirty="0">
                <a:solidFill>
                  <a:srgbClr val="014AB9"/>
                </a:solidFill>
                <a:latin typeface="微软雅黑"/>
                <a:ea typeface="微软雅黑"/>
              </a:rPr>
              <a:t>、</a:t>
            </a:r>
            <a:r>
              <a:rPr lang="zh-CN" altLang="en-US" sz="3200" b="1" dirty="0">
                <a:solidFill>
                  <a:srgbClr val="014AB9"/>
                </a:solidFill>
                <a:latin typeface="微软雅黑"/>
                <a:ea typeface="微软雅黑"/>
              </a:rPr>
              <a:t>对比分析</a:t>
            </a:r>
            <a:endParaRPr lang="zh-CN" altLang="zh-CN" sz="3200" b="1" dirty="0">
              <a:solidFill>
                <a:srgbClr val="014AB9"/>
              </a:solidFill>
              <a:latin typeface="微软雅黑"/>
              <a:ea typeface="微软雅黑"/>
            </a:endParaRPr>
          </a:p>
        </p:txBody>
      </p:sp>
      <p:sp>
        <p:nvSpPr>
          <p:cNvPr id="6"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pic>
        <p:nvPicPr>
          <p:cNvPr id="10" name="图片 9">
            <a:extLst>
              <a:ext uri="{FF2B5EF4-FFF2-40B4-BE49-F238E27FC236}">
                <a16:creationId xmlns:a16="http://schemas.microsoft.com/office/drawing/2014/main" id="{74F1B48B-AE6F-4EE8-AFDD-EC65DD0B6B5A}"/>
              </a:ext>
            </a:extLst>
          </p:cNvPr>
          <p:cNvPicPr>
            <a:picLocks noChangeAspect="1"/>
          </p:cNvPicPr>
          <p:nvPr/>
        </p:nvPicPr>
        <p:blipFill>
          <a:blip r:embed="rId3"/>
          <a:stretch>
            <a:fillRect/>
          </a:stretch>
        </p:blipFill>
        <p:spPr>
          <a:xfrm>
            <a:off x="580423" y="956745"/>
            <a:ext cx="10817951" cy="5815388"/>
          </a:xfrm>
          <a:prstGeom prst="rect">
            <a:avLst/>
          </a:prstGeom>
        </p:spPr>
      </p:pic>
    </p:spTree>
    <p:extLst>
      <p:ext uri="{BB962C8B-B14F-4D97-AF65-F5344CB8AC3E}">
        <p14:creationId xmlns:p14="http://schemas.microsoft.com/office/powerpoint/2010/main" val="170853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1CF50490-2FA6-4237-84D1-0E0625EA2505}"/>
              </a:ext>
            </a:extLst>
          </p:cNvPr>
          <p:cNvSpPr txBox="1"/>
          <p:nvPr/>
        </p:nvSpPr>
        <p:spPr>
          <a:xfrm>
            <a:off x="335360" y="220070"/>
            <a:ext cx="11181949" cy="544579"/>
          </a:xfrm>
          <a:prstGeom prst="rect">
            <a:avLst/>
          </a:prstGeom>
          <a:noFill/>
          <a:ln w="9525">
            <a:noFill/>
            <a:miter lim="800000"/>
          </a:ln>
        </p:spPr>
        <p:txBody>
          <a:bodyPr vert="horz" wrap="square" lIns="121920" tIns="60960" rIns="121920" bIns="6096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14AB9"/>
                </a:solidFill>
                <a:latin typeface="微软雅黑" panose="020B0503020204020204" pitchFamily="34" charset="-122"/>
                <a:ea typeface="微软雅黑" panose="020B0503020204020204" pitchFamily="34" charset="-122"/>
              </a:rPr>
              <a:t>二、算法介绍</a:t>
            </a:r>
            <a:r>
              <a:rPr lang="en-US" altLang="zh-CN" sz="3200" b="1" dirty="0">
                <a:solidFill>
                  <a:srgbClr val="014AB9"/>
                </a:solidFill>
                <a:latin typeface="微软雅黑" panose="020B0503020204020204" pitchFamily="34" charset="-122"/>
                <a:ea typeface="微软雅黑" panose="020B0503020204020204" pitchFamily="34" charset="-122"/>
              </a:rPr>
              <a:t>——</a:t>
            </a:r>
            <a:r>
              <a:rPr lang="en-US" altLang="zh-CN" sz="3200" b="1" dirty="0" err="1">
                <a:solidFill>
                  <a:srgbClr val="014AB9"/>
                </a:solidFill>
                <a:latin typeface="微软雅黑" panose="020B0503020204020204" pitchFamily="34" charset="-122"/>
                <a:ea typeface="微软雅黑" panose="020B0503020204020204" pitchFamily="34" charset="-122"/>
              </a:rPr>
              <a:t>StyleGAN</a:t>
            </a:r>
            <a:r>
              <a:rPr lang="en-US" altLang="zh-CN" sz="3200" b="1" dirty="0">
                <a:solidFill>
                  <a:srgbClr val="014AB9"/>
                </a:solidFill>
                <a:latin typeface="微软雅黑" panose="020B0503020204020204" pitchFamily="34" charset="-122"/>
                <a:ea typeface="微软雅黑" panose="020B0503020204020204" pitchFamily="34" charset="-122"/>
              </a:rPr>
              <a:t> </a:t>
            </a:r>
            <a:endParaRPr lang="zh-CN" altLang="en-US" sz="3200" b="1" dirty="0">
              <a:solidFill>
                <a:srgbClr val="014AB9"/>
              </a:solidFill>
              <a:latin typeface="微软雅黑" panose="020B0503020204020204" pitchFamily="34" charset="-122"/>
              <a:ea typeface="微软雅黑" panose="020B0503020204020204" pitchFamily="34" charset="-122"/>
            </a:endParaRPr>
          </a:p>
        </p:txBody>
      </p:sp>
      <p:sp>
        <p:nvSpPr>
          <p:cNvPr id="4" name="矩形 4">
            <a:extLst>
              <a:ext uri="{FF2B5EF4-FFF2-40B4-BE49-F238E27FC236}">
                <a16:creationId xmlns:a16="http://schemas.microsoft.com/office/drawing/2014/main" id="{39506496-7A58-44E3-9D77-60BCD4DF0676}"/>
              </a:ext>
            </a:extLst>
          </p:cNvPr>
          <p:cNvSpPr/>
          <p:nvPr/>
        </p:nvSpPr>
        <p:spPr>
          <a:xfrm>
            <a:off x="0" y="203816"/>
            <a:ext cx="335360" cy="576064"/>
          </a:xfrm>
          <a:prstGeom prst="rect">
            <a:avLst/>
          </a:prstGeom>
          <a:solidFill>
            <a:srgbClr val="014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1028" name="Picture 4">
            <a:extLst>
              <a:ext uri="{FF2B5EF4-FFF2-40B4-BE49-F238E27FC236}">
                <a16:creationId xmlns:a16="http://schemas.microsoft.com/office/drawing/2014/main" id="{4BACBC92-BADB-418A-ACA3-491E82DF8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764649"/>
            <a:ext cx="4452730" cy="3808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文本框 6">
                <a:extLst>
                  <a:ext uri="{FF2B5EF4-FFF2-40B4-BE49-F238E27FC236}">
                    <a16:creationId xmlns:a16="http://schemas.microsoft.com/office/drawing/2014/main" id="{DBDBE62C-613A-4757-B4BC-ED9B1C1DE71A}"/>
                  </a:ext>
                </a:extLst>
              </p:cNvPr>
              <p:cNvSpPr txBox="1"/>
              <p:nvPr/>
            </p:nvSpPr>
            <p:spPr>
              <a:xfrm>
                <a:off x="603381" y="4725274"/>
                <a:ext cx="4873243" cy="2031325"/>
              </a:xfrm>
              <a:prstGeom prst="rect">
                <a:avLst/>
              </a:prstGeom>
              <a:noFill/>
            </p:spPr>
            <p:txBody>
              <a:bodyPr wrap="square" rtlCol="0">
                <a:spAutoFit/>
              </a:bodyPr>
              <a:lstStyle/>
              <a:p>
                <a:pPr algn="l">
                  <a:lnSpc>
                    <a:spcPct val="150000"/>
                  </a:lnSpc>
                </a:pPr>
                <a:r>
                  <a:rPr lang="zh-CN" altLang="en-US" dirty="0">
                    <a:latin typeface="微软雅黑" panose="020B0503020204020204" pitchFamily="34" charset="-122"/>
                    <a:ea typeface="微软雅黑" panose="020B0503020204020204" pitchFamily="34" charset="-122"/>
                  </a:rPr>
                  <a:t>左图为传统的</a:t>
                </a:r>
                <a:r>
                  <a:rPr lang="en-US" altLang="zh-CN" dirty="0">
                    <a:latin typeface="微软雅黑" panose="020B0503020204020204" pitchFamily="34" charset="-122"/>
                    <a:ea typeface="微软雅黑" panose="020B0503020204020204" pitchFamily="34" charset="-122"/>
                  </a:rPr>
                  <a:t>GAN</a:t>
                </a:r>
                <a:r>
                  <a:rPr lang="zh-CN" altLang="en-US" dirty="0">
                    <a:latin typeface="微软雅黑" panose="020B0503020204020204" pitchFamily="34" charset="-122"/>
                    <a:ea typeface="微软雅黑" panose="020B0503020204020204" pitchFamily="34" charset="-122"/>
                  </a:rPr>
                  <a:t>，右图为</a:t>
                </a:r>
                <a:r>
                  <a:rPr lang="en-US" altLang="zh-CN" dirty="0" err="1">
                    <a:latin typeface="微软雅黑" panose="020B0503020204020204" pitchFamily="34" charset="-122"/>
                    <a:ea typeface="微软雅黑" panose="020B0503020204020204" pitchFamily="34" charset="-122"/>
                  </a:rPr>
                  <a:t>StyleGAN</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gn="l">
                  <a:lnSpc>
                    <a:spcPct val="150000"/>
                  </a:lnSpc>
                </a:pPr>
                <a:r>
                  <a:rPr lang="en-US" altLang="zh-CN" dirty="0" err="1">
                    <a:latin typeface="微软雅黑" panose="020B0503020204020204" pitchFamily="34" charset="-122"/>
                    <a:ea typeface="微软雅黑" panose="020B0503020204020204" pitchFamily="34" charset="-122"/>
                  </a:rPr>
                  <a:t>StyleGAN</a:t>
                </a:r>
                <a:r>
                  <a:rPr lang="zh-CN" altLang="en-US" b="0" i="0" dirty="0">
                    <a:solidFill>
                      <a:srgbClr val="4D4D4D"/>
                    </a:solidFill>
                    <a:effectLst/>
                    <a:latin typeface="微软雅黑" panose="020B0503020204020204" pitchFamily="34" charset="-122"/>
                    <a:ea typeface="微软雅黑" panose="020B0503020204020204" pitchFamily="34" charset="-122"/>
                  </a:rPr>
                  <a:t>主要分为两个子网络：</a:t>
                </a:r>
              </a:p>
              <a:p>
                <a:pPr marL="742950" lvl="1" indent="-285750">
                  <a:buFont typeface="Arial" panose="020B0604020202020204" pitchFamily="34" charset="0"/>
                  <a:buChar char="•"/>
                </a:pPr>
                <a:r>
                  <a:rPr lang="en-US" altLang="zh-CN" b="1" i="0" dirty="0">
                    <a:effectLst/>
                    <a:latin typeface="微软雅黑" panose="020B0503020204020204" pitchFamily="34" charset="-122"/>
                    <a:ea typeface="微软雅黑" panose="020B0503020204020204" pitchFamily="34" charset="-122"/>
                  </a:rPr>
                  <a:t>Mapping network : </a:t>
                </a:r>
              </a:p>
              <a:p>
                <a:pPr marL="1200150" lvl="2" indent="-285750">
                  <a:buFont typeface="Arial" panose="020B0604020202020204" pitchFamily="34" charset="0"/>
                  <a:buChar char="•"/>
                </a:pPr>
                <a:r>
                  <a:rPr lang="zh-CN" altLang="en-US" i="0" dirty="0">
                    <a:effectLst/>
                    <a:latin typeface="微软雅黑" panose="020B0503020204020204" pitchFamily="34" charset="-122"/>
                    <a:ea typeface="微软雅黑" panose="020B0503020204020204" pitchFamily="34" charset="-122"/>
                  </a:rPr>
                  <a:t>用于将</a:t>
                </a:r>
                <a:r>
                  <a:rPr lang="en-US" altLang="zh-CN" i="0" dirty="0">
                    <a:effectLst/>
                    <a:latin typeface="微软雅黑" panose="020B0503020204020204" pitchFamily="34" charset="-122"/>
                    <a:ea typeface="微软雅黑" panose="020B0503020204020204" pitchFamily="34" charset="-122"/>
                  </a:rPr>
                  <a:t>latent code </a:t>
                </a:r>
                <a14:m>
                  <m:oMath xmlns:m="http://schemas.openxmlformats.org/officeDocument/2006/math">
                    <m:r>
                      <a:rPr lang="en-US" altLang="zh-CN" i="1" dirty="0" smtClean="0">
                        <a:effectLst/>
                        <a:latin typeface="Cambria Math" panose="02040503050406030204" pitchFamily="18" charset="0"/>
                        <a:ea typeface="微软雅黑" panose="020B0503020204020204" pitchFamily="34" charset="-122"/>
                      </a:rPr>
                      <m:t>𝑧</m:t>
                    </m:r>
                  </m:oMath>
                </a14:m>
                <a:r>
                  <a:rPr lang="zh-CN" altLang="en-US" i="0" dirty="0">
                    <a:effectLst/>
                    <a:latin typeface="微软雅黑" panose="020B0503020204020204" pitchFamily="34" charset="-122"/>
                    <a:ea typeface="微软雅黑" panose="020B0503020204020204" pitchFamily="34" charset="-122"/>
                  </a:rPr>
                  <a:t>转换为</a:t>
                </a:r>
                <a:r>
                  <a:rPr lang="en-US" altLang="zh-CN" i="1" dirty="0">
                    <a:latin typeface="Cambria Math" panose="02040503050406030204" pitchFamily="18" charset="0"/>
                    <a:ea typeface="微软雅黑" panose="020B0503020204020204" pitchFamily="34" charset="-122"/>
                  </a:rPr>
                  <a:t>w</a:t>
                </a:r>
              </a:p>
              <a:p>
                <a:pPr marL="742950" lvl="1" indent="-285750">
                  <a:buFont typeface="Arial" panose="020B0604020202020204" pitchFamily="34" charset="0"/>
                  <a:buChar char="•"/>
                </a:pPr>
                <a:r>
                  <a:rPr lang="en-US" altLang="zh-CN" b="1" i="0" dirty="0">
                    <a:effectLst/>
                    <a:latin typeface="微软雅黑" panose="020B0503020204020204" pitchFamily="34" charset="-122"/>
                    <a:ea typeface="微软雅黑" panose="020B0503020204020204" pitchFamily="34" charset="-122"/>
                  </a:rPr>
                  <a:t>Synthesis network : </a:t>
                </a:r>
              </a:p>
              <a:p>
                <a:pPr marL="1200150" lvl="2" indent="-285750">
                  <a:buFont typeface="Arial" panose="020B0604020202020204" pitchFamily="34" charset="0"/>
                  <a:buChar char="•"/>
                </a:pPr>
                <a:r>
                  <a:rPr lang="zh-CN" altLang="en-US" i="0" dirty="0">
                    <a:effectLst/>
                    <a:latin typeface="微软雅黑" panose="020B0503020204020204" pitchFamily="34" charset="-122"/>
                    <a:ea typeface="微软雅黑" panose="020B0503020204020204" pitchFamily="34" charset="-122"/>
                  </a:rPr>
                  <a:t>用于生成图像</a:t>
                </a:r>
                <a:endParaRPr lang="en-US" altLang="zh-CN" i="0" dirty="0">
                  <a:effectLst/>
                  <a:latin typeface="微软雅黑" panose="020B0503020204020204" pitchFamily="34" charset="-122"/>
                  <a:ea typeface="微软雅黑" panose="020B0503020204020204" pitchFamily="34" charset="-122"/>
                </a:endParaRPr>
              </a:p>
            </p:txBody>
          </p:sp>
        </mc:Choice>
        <mc:Fallback>
          <p:sp>
            <p:nvSpPr>
              <p:cNvPr id="7" name="文本框 6">
                <a:extLst>
                  <a:ext uri="{FF2B5EF4-FFF2-40B4-BE49-F238E27FC236}">
                    <a16:creationId xmlns:a16="http://schemas.microsoft.com/office/drawing/2014/main" id="{DBDBE62C-613A-4757-B4BC-ED9B1C1DE71A}"/>
                  </a:ext>
                </a:extLst>
              </p:cNvPr>
              <p:cNvSpPr txBox="1">
                <a:spLocks noRot="1" noChangeAspect="1" noMove="1" noResize="1" noEditPoints="1" noAdjustHandles="1" noChangeArrowheads="1" noChangeShapeType="1" noTextEdit="1"/>
              </p:cNvSpPr>
              <p:nvPr/>
            </p:nvSpPr>
            <p:spPr>
              <a:xfrm>
                <a:off x="603381" y="4725274"/>
                <a:ext cx="4873243" cy="2031325"/>
              </a:xfrm>
              <a:prstGeom prst="rect">
                <a:avLst/>
              </a:prstGeom>
              <a:blipFill>
                <a:blip r:embed="rId3"/>
                <a:stretch>
                  <a:fillRect l="-1126" b="-3904"/>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BFA8CF9F-FB02-4ACB-A9AA-C104B2C4928D}"/>
              </a:ext>
            </a:extLst>
          </p:cNvPr>
          <p:cNvSpPr txBox="1"/>
          <p:nvPr/>
        </p:nvSpPr>
        <p:spPr>
          <a:xfrm>
            <a:off x="1545146" y="4480561"/>
            <a:ext cx="6102626" cy="307777"/>
          </a:xfrm>
          <a:prstGeom prst="rect">
            <a:avLst/>
          </a:prstGeom>
          <a:noFill/>
        </p:spPr>
        <p:txBody>
          <a:bodyPr wrap="square">
            <a:spAutoFit/>
          </a:bodyPr>
          <a:lstStyle/>
          <a:p>
            <a:r>
              <a:rPr lang="pl-PL" altLang="zh-CN" sz="1400" b="1" i="0" dirty="0">
                <a:solidFill>
                  <a:srgbClr val="4D4D4D"/>
                </a:solidFill>
                <a:effectLst/>
                <a:latin typeface="微软雅黑" panose="020B0503020204020204" pitchFamily="34" charset="-122"/>
                <a:ea typeface="微软雅黑" panose="020B0503020204020204" pitchFamily="34" charset="-122"/>
              </a:rPr>
              <a:t>stylegan</a:t>
            </a:r>
            <a:r>
              <a:rPr lang="zh-CN" altLang="pl-PL" sz="1400" b="1" i="0" dirty="0">
                <a:solidFill>
                  <a:srgbClr val="4D4D4D"/>
                </a:solidFill>
                <a:effectLst/>
                <a:latin typeface="微软雅黑" panose="020B0503020204020204" pitchFamily="34" charset="-122"/>
                <a:ea typeface="微软雅黑" panose="020B0503020204020204" pitchFamily="34" charset="-122"/>
              </a:rPr>
              <a:t>的模型架构</a:t>
            </a:r>
            <a:endParaRPr lang="zh-CN" altLang="en-US" sz="1400" b="1"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083C0C39-E916-42B6-B6E1-414ACDA4095D}"/>
              </a:ext>
            </a:extLst>
          </p:cNvPr>
          <p:cNvSpPr txBox="1"/>
          <p:nvPr/>
        </p:nvSpPr>
        <p:spPr>
          <a:xfrm>
            <a:off x="5788942" y="3645641"/>
            <a:ext cx="6102626" cy="3023072"/>
          </a:xfrm>
          <a:prstGeom prst="rect">
            <a:avLst/>
          </a:prstGeom>
          <a:noFill/>
        </p:spPr>
        <p:txBody>
          <a:bodyPr wrap="square">
            <a:spAutoFit/>
          </a:bodyPr>
          <a:lstStyle/>
          <a:p>
            <a:pPr>
              <a:lnSpc>
                <a:spcPts val="2300"/>
              </a:lnSpc>
            </a:pPr>
            <a:r>
              <a:rPr lang="en-US" altLang="zh-CN" b="1" i="0" dirty="0">
                <a:solidFill>
                  <a:srgbClr val="4D4D4D"/>
                </a:solidFill>
                <a:effectLst/>
                <a:latin typeface="微软雅黑" panose="020B0503020204020204" pitchFamily="34" charset="-122"/>
                <a:ea typeface="微软雅黑" panose="020B0503020204020204" pitchFamily="34" charset="-122"/>
              </a:rPr>
              <a:t>Mapping Network</a:t>
            </a:r>
            <a:r>
              <a:rPr lang="zh-CN" altLang="en-US" b="1" dirty="0">
                <a:solidFill>
                  <a:srgbClr val="4D4D4D"/>
                </a:solidFill>
                <a:latin typeface="微软雅黑" panose="020B0503020204020204" pitchFamily="34" charset="-122"/>
                <a:ea typeface="微软雅黑" panose="020B0503020204020204" pitchFamily="34" charset="-122"/>
              </a:rPr>
              <a:t>作用</a:t>
            </a:r>
            <a:r>
              <a:rPr lang="zh-CN" altLang="en-US" b="1" i="0" dirty="0">
                <a:solidFill>
                  <a:srgbClr val="4D4D4D"/>
                </a:solidFill>
                <a:effectLst/>
                <a:latin typeface="微软雅黑" panose="020B0503020204020204" pitchFamily="34" charset="-122"/>
                <a:ea typeface="微软雅黑" panose="020B0503020204020204" pitchFamily="34" charset="-122"/>
              </a:rPr>
              <a:t>：</a:t>
            </a:r>
            <a:endParaRPr lang="en-US" altLang="zh-CN" b="1" i="0" dirty="0">
              <a:solidFill>
                <a:srgbClr val="4D4D4D"/>
              </a:solidFill>
              <a:effectLst/>
              <a:latin typeface="微软雅黑" panose="020B0503020204020204" pitchFamily="34" charset="-122"/>
              <a:ea typeface="微软雅黑" panose="020B0503020204020204" pitchFamily="34" charset="-122"/>
            </a:endParaRPr>
          </a:p>
          <a:p>
            <a:pPr>
              <a:lnSpc>
                <a:spcPts val="2300"/>
              </a:lnSpc>
            </a:pPr>
            <a:r>
              <a:rPr lang="en-US" altLang="zh-CN" b="0" i="0" dirty="0">
                <a:solidFill>
                  <a:srgbClr val="4D4D4D"/>
                </a:solidFill>
                <a:effectLst/>
                <a:latin typeface="微软雅黑" panose="020B0503020204020204" pitchFamily="34" charset="-122"/>
                <a:ea typeface="微软雅黑" panose="020B0503020204020204" pitchFamily="34" charset="-122"/>
              </a:rPr>
              <a:t>z</a:t>
            </a:r>
            <a:r>
              <a:rPr lang="zh-CN" altLang="en-US" b="0" i="0" dirty="0">
                <a:solidFill>
                  <a:srgbClr val="4D4D4D"/>
                </a:solidFill>
                <a:effectLst/>
                <a:latin typeface="微软雅黑" panose="020B0503020204020204" pitchFamily="34" charset="-122"/>
                <a:ea typeface="微软雅黑" panose="020B0503020204020204" pitchFamily="34" charset="-122"/>
              </a:rPr>
              <a:t>是符合均匀分布或者高斯分布的随机变量，所以变量之间的耦合性比较大。将</a:t>
            </a:r>
            <a:r>
              <a:rPr lang="en-US" altLang="zh-CN" b="0" i="0" dirty="0">
                <a:solidFill>
                  <a:srgbClr val="4D4D4D"/>
                </a:solidFill>
                <a:effectLst/>
                <a:latin typeface="微软雅黑" panose="020B0503020204020204" pitchFamily="34" charset="-122"/>
                <a:ea typeface="微软雅黑" panose="020B0503020204020204" pitchFamily="34" charset="-122"/>
              </a:rPr>
              <a:t>latent code z</a:t>
            </a:r>
            <a:r>
              <a:rPr lang="zh-CN" altLang="en-US" b="0" i="0" dirty="0">
                <a:solidFill>
                  <a:schemeClr val="accent2"/>
                </a:solidFill>
                <a:effectLst/>
                <a:latin typeface="微软雅黑" panose="020B0503020204020204" pitchFamily="34" charset="-122"/>
                <a:ea typeface="微软雅黑" panose="020B0503020204020204" pitchFamily="34" charset="-122"/>
              </a:rPr>
              <a:t>进行解耦</a:t>
            </a:r>
            <a:r>
              <a:rPr lang="zh-CN" altLang="en-US" b="0" i="0" dirty="0">
                <a:solidFill>
                  <a:srgbClr val="4D4D4D"/>
                </a:solidFill>
                <a:effectLst/>
                <a:latin typeface="微软雅黑" panose="020B0503020204020204" pitchFamily="34" charset="-122"/>
                <a:ea typeface="微软雅黑" panose="020B0503020204020204" pitchFamily="34" charset="-122"/>
              </a:rPr>
              <a:t>，才能更好地进行后续操作，来改变其不同特征。因此</a:t>
            </a:r>
            <a:r>
              <a:rPr lang="zh-CN" altLang="en-US" i="0" dirty="0">
                <a:solidFill>
                  <a:srgbClr val="4D4D4D"/>
                </a:solidFill>
                <a:effectLst/>
                <a:latin typeface="微软雅黑" panose="020B0503020204020204" pitchFamily="34" charset="-122"/>
                <a:ea typeface="微软雅黑" panose="020B0503020204020204" pitchFamily="34" charset="-122"/>
              </a:rPr>
              <a:t>将</a:t>
            </a:r>
            <a:r>
              <a:rPr lang="en-US" altLang="zh-CN" i="0" dirty="0">
                <a:solidFill>
                  <a:srgbClr val="4D4D4D"/>
                </a:solidFill>
                <a:effectLst/>
                <a:latin typeface="微软雅黑" panose="020B0503020204020204" pitchFamily="34" charset="-122"/>
                <a:ea typeface="微软雅黑" panose="020B0503020204020204" pitchFamily="34" charset="-122"/>
              </a:rPr>
              <a:t>latent code z</a:t>
            </a:r>
            <a:r>
              <a:rPr lang="zh-CN" altLang="en-US" i="0" dirty="0">
                <a:solidFill>
                  <a:srgbClr val="4D4D4D"/>
                </a:solidFill>
                <a:effectLst/>
                <a:latin typeface="微软雅黑" panose="020B0503020204020204" pitchFamily="34" charset="-122"/>
                <a:ea typeface="微软雅黑" panose="020B0503020204020204" pitchFamily="34" charset="-122"/>
              </a:rPr>
              <a:t>变成</a:t>
            </a:r>
            <a:r>
              <a:rPr lang="en-US" altLang="zh-CN" i="0" dirty="0">
                <a:solidFill>
                  <a:srgbClr val="4D4D4D"/>
                </a:solidFill>
                <a:effectLst/>
                <a:latin typeface="微软雅黑" panose="020B0503020204020204" pitchFamily="34" charset="-122"/>
                <a:ea typeface="微软雅黑" panose="020B0503020204020204" pitchFamily="34" charset="-122"/>
              </a:rPr>
              <a:t>w</a:t>
            </a:r>
            <a:r>
              <a:rPr lang="zh-CN" altLang="en-US" i="0" dirty="0">
                <a:solidFill>
                  <a:srgbClr val="4D4D4D"/>
                </a:solidFill>
                <a:effectLst/>
                <a:latin typeface="微软雅黑" panose="020B0503020204020204" pitchFamily="34" charset="-122"/>
                <a:ea typeface="微软雅黑" panose="020B0503020204020204" pitchFamily="34" charset="-122"/>
              </a:rPr>
              <a:t>。</a:t>
            </a:r>
            <a:endParaRPr lang="en-US" altLang="zh-CN" i="0" dirty="0">
              <a:solidFill>
                <a:srgbClr val="4D4D4D"/>
              </a:solidFill>
              <a:effectLst/>
              <a:latin typeface="微软雅黑" panose="020B0503020204020204" pitchFamily="34" charset="-122"/>
              <a:ea typeface="微软雅黑" panose="020B0503020204020204" pitchFamily="34" charset="-122"/>
            </a:endParaRPr>
          </a:p>
          <a:p>
            <a:pPr>
              <a:lnSpc>
                <a:spcPts val="2300"/>
              </a:lnSpc>
            </a:pPr>
            <a:endParaRPr lang="en-US" altLang="zh-CN" dirty="0">
              <a:solidFill>
                <a:srgbClr val="4D4D4D"/>
              </a:solidFill>
              <a:latin typeface="微软雅黑" panose="020B0503020204020204" pitchFamily="34" charset="-122"/>
              <a:ea typeface="微软雅黑" panose="020B0503020204020204" pitchFamily="34" charset="-122"/>
            </a:endParaRPr>
          </a:p>
          <a:p>
            <a:pPr>
              <a:lnSpc>
                <a:spcPts val="2300"/>
              </a:lnSpc>
            </a:pPr>
            <a:r>
              <a:rPr lang="zh-CN" altLang="en-US" b="0" i="0" dirty="0">
                <a:solidFill>
                  <a:srgbClr val="4D4D4D"/>
                </a:solidFill>
                <a:effectLst/>
                <a:latin typeface="微软雅黑" panose="020B0503020204020204" pitchFamily="34" charset="-122"/>
                <a:ea typeface="微软雅黑" panose="020B0503020204020204" pitchFamily="34" charset="-122"/>
              </a:rPr>
              <a:t>将</a:t>
            </a:r>
            <a:r>
              <a:rPr lang="en-US" altLang="zh-CN" b="0" i="0" dirty="0">
                <a:solidFill>
                  <a:srgbClr val="4D4D4D"/>
                </a:solidFill>
                <a:effectLst/>
                <a:latin typeface="微软雅黑" panose="020B0503020204020204" pitchFamily="34" charset="-122"/>
                <a:ea typeface="微软雅黑" panose="020B0503020204020204" pitchFamily="34" charset="-122"/>
              </a:rPr>
              <a:t>latent code</a:t>
            </a:r>
            <a:r>
              <a:rPr lang="zh-CN" altLang="en-US" b="0" i="0" dirty="0">
                <a:solidFill>
                  <a:srgbClr val="4D4D4D"/>
                </a:solidFill>
                <a:effectLst/>
                <a:latin typeface="微软雅黑" panose="020B0503020204020204" pitchFamily="34" charset="-122"/>
                <a:ea typeface="微软雅黑" panose="020B0503020204020204" pitchFamily="34" charset="-122"/>
              </a:rPr>
              <a:t>转换得到</a:t>
            </a:r>
            <a:r>
              <a:rPr lang="en-US" altLang="zh-CN" b="0" i="0" dirty="0">
                <a:solidFill>
                  <a:srgbClr val="4D4D4D"/>
                </a:solidFill>
                <a:effectLst/>
                <a:latin typeface="微软雅黑" panose="020B0503020204020204" pitchFamily="34" charset="-122"/>
                <a:ea typeface="微软雅黑" panose="020B0503020204020204" pitchFamily="34" charset="-122"/>
              </a:rPr>
              <a:t>w</a:t>
            </a:r>
            <a:r>
              <a:rPr lang="zh-CN" altLang="en-US" b="0" i="0" dirty="0">
                <a:solidFill>
                  <a:srgbClr val="4D4D4D"/>
                </a:solidFill>
                <a:effectLst/>
                <a:latin typeface="微软雅黑" panose="020B0503020204020204" pitchFamily="34" charset="-122"/>
                <a:ea typeface="微软雅黑" panose="020B0503020204020204" pitchFamily="34" charset="-122"/>
              </a:rPr>
              <a:t>后，然后经过仿射变换生成</a:t>
            </a:r>
            <a:r>
              <a:rPr lang="en-US" altLang="zh-CN" b="0" i="0" dirty="0">
                <a:solidFill>
                  <a:srgbClr val="4D4D4D"/>
                </a:solidFill>
                <a:effectLst/>
                <a:latin typeface="微软雅黑" panose="020B0503020204020204" pitchFamily="34" charset="-122"/>
                <a:ea typeface="微软雅黑" panose="020B0503020204020204" pitchFamily="34" charset="-122"/>
              </a:rPr>
              <a:t>A</a:t>
            </a:r>
            <a:r>
              <a:rPr lang="zh-CN" altLang="en-US" b="0" i="0" dirty="0">
                <a:solidFill>
                  <a:srgbClr val="4D4D4D"/>
                </a:solidFill>
                <a:effectLst/>
                <a:latin typeface="微软雅黑" panose="020B0503020204020204" pitchFamily="34" charset="-122"/>
                <a:ea typeface="微软雅黑" panose="020B0503020204020204" pitchFamily="34" charset="-122"/>
              </a:rPr>
              <a:t>，分别送入</a:t>
            </a:r>
            <a:r>
              <a:rPr lang="en-US" altLang="zh-CN" b="0" i="0" dirty="0">
                <a:solidFill>
                  <a:srgbClr val="4D4D4D"/>
                </a:solidFill>
                <a:effectLst/>
                <a:latin typeface="微软雅黑" panose="020B0503020204020204" pitchFamily="34" charset="-122"/>
                <a:ea typeface="微软雅黑" panose="020B0503020204020204" pitchFamily="34" charset="-122"/>
              </a:rPr>
              <a:t>Synthesis network</a:t>
            </a:r>
            <a:r>
              <a:rPr lang="zh-CN" altLang="en-US" b="0" i="0" dirty="0">
                <a:solidFill>
                  <a:srgbClr val="4D4D4D"/>
                </a:solidFill>
                <a:effectLst/>
                <a:latin typeface="微软雅黑" panose="020B0503020204020204" pitchFamily="34" charset="-122"/>
                <a:ea typeface="微软雅黑" panose="020B0503020204020204" pitchFamily="34" charset="-122"/>
              </a:rPr>
              <a:t>的每一层网络，进行控制特征，</a:t>
            </a:r>
            <a:r>
              <a:rPr lang="en-US" altLang="zh-CN" b="0" i="0" dirty="0">
                <a:solidFill>
                  <a:srgbClr val="4D4D4D"/>
                </a:solidFill>
                <a:effectLst/>
                <a:latin typeface="微软雅黑" panose="020B0503020204020204" pitchFamily="34" charset="-122"/>
                <a:ea typeface="微软雅黑" panose="020B0503020204020204" pitchFamily="34" charset="-122"/>
              </a:rPr>
              <a:t>Synthesis network</a:t>
            </a:r>
            <a:r>
              <a:rPr lang="zh-CN" altLang="en-US" b="0" i="0" dirty="0">
                <a:solidFill>
                  <a:srgbClr val="4D4D4D"/>
                </a:solidFill>
                <a:effectLst/>
                <a:latin typeface="微软雅黑" panose="020B0503020204020204" pitchFamily="34" charset="-122"/>
                <a:ea typeface="微软雅黑" panose="020B0503020204020204" pitchFamily="34" charset="-122"/>
              </a:rPr>
              <a:t>的网络层有</a:t>
            </a:r>
            <a:r>
              <a:rPr lang="en-US" altLang="zh-CN" b="0" i="0" dirty="0">
                <a:solidFill>
                  <a:srgbClr val="4D4D4D"/>
                </a:solidFill>
                <a:effectLst/>
                <a:latin typeface="微软雅黑" panose="020B0503020204020204" pitchFamily="34" charset="-122"/>
                <a:ea typeface="微软雅黑" panose="020B0503020204020204" pitchFamily="34" charset="-122"/>
              </a:rPr>
              <a:t>18</a:t>
            </a:r>
            <a:r>
              <a:rPr lang="zh-CN" altLang="en-US" b="0" i="0" dirty="0">
                <a:solidFill>
                  <a:srgbClr val="4D4D4D"/>
                </a:solidFill>
                <a:effectLst/>
                <a:latin typeface="微软雅黑" panose="020B0503020204020204" pitchFamily="34" charset="-122"/>
                <a:ea typeface="微软雅黑" panose="020B0503020204020204" pitchFamily="34" charset="-122"/>
              </a:rPr>
              <a:t>层，所以通过</a:t>
            </a:r>
            <a:r>
              <a:rPr lang="en-US" altLang="zh-CN" b="0" i="0" dirty="0">
                <a:solidFill>
                  <a:srgbClr val="4D4D4D"/>
                </a:solidFill>
                <a:effectLst/>
                <a:latin typeface="微软雅黑" panose="020B0503020204020204" pitchFamily="34" charset="-122"/>
                <a:ea typeface="微软雅黑" panose="020B0503020204020204" pitchFamily="34" charset="-122"/>
              </a:rPr>
              <a:t>w</a:t>
            </a:r>
            <a:r>
              <a:rPr lang="zh-CN" altLang="en-US" b="0" i="0" dirty="0">
                <a:solidFill>
                  <a:srgbClr val="4D4D4D"/>
                </a:solidFill>
                <a:effectLst/>
                <a:latin typeface="微软雅黑" panose="020B0503020204020204" pitchFamily="34" charset="-122"/>
                <a:ea typeface="微软雅黑" panose="020B0503020204020204" pitchFamily="34" charset="-122"/>
              </a:rPr>
              <a:t>生成得到了</a:t>
            </a:r>
            <a:r>
              <a:rPr lang="en-US" altLang="zh-CN" b="0" i="0" dirty="0">
                <a:solidFill>
                  <a:srgbClr val="4D4D4D"/>
                </a:solidFill>
                <a:effectLst/>
                <a:latin typeface="微软雅黑" panose="020B0503020204020204" pitchFamily="34" charset="-122"/>
                <a:ea typeface="微软雅黑" panose="020B0503020204020204" pitchFamily="34" charset="-122"/>
              </a:rPr>
              <a:t>18</a:t>
            </a:r>
            <a:r>
              <a:rPr lang="zh-CN" altLang="en-US" b="0" i="0" dirty="0">
                <a:solidFill>
                  <a:srgbClr val="4D4D4D"/>
                </a:solidFill>
                <a:effectLst/>
                <a:latin typeface="微软雅黑" panose="020B0503020204020204" pitchFamily="34" charset="-122"/>
                <a:ea typeface="微软雅黑" panose="020B0503020204020204" pitchFamily="34" charset="-122"/>
              </a:rPr>
              <a:t>个控制向量，用于</a:t>
            </a:r>
            <a:r>
              <a:rPr lang="zh-CN" altLang="en-US" b="0" i="0" dirty="0">
                <a:solidFill>
                  <a:schemeClr val="accent2"/>
                </a:solidFill>
                <a:effectLst/>
                <a:latin typeface="微软雅黑" panose="020B0503020204020204" pitchFamily="34" charset="-122"/>
                <a:ea typeface="微软雅黑" panose="020B0503020204020204" pitchFamily="34" charset="-122"/>
              </a:rPr>
              <a:t>控制不同的视觉特征</a:t>
            </a:r>
            <a:r>
              <a:rPr lang="zh-CN" altLang="en-US" b="0" i="0" dirty="0">
                <a:solidFill>
                  <a:srgbClr val="4D4D4D"/>
                </a:solidFill>
                <a:effectLst/>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A020A491-6D0E-486B-9EA5-DAF67A030AEF}"/>
              </a:ext>
            </a:extLst>
          </p:cNvPr>
          <p:cNvPicPr>
            <a:picLocks noChangeAspect="1"/>
          </p:cNvPicPr>
          <p:nvPr/>
        </p:nvPicPr>
        <p:blipFill>
          <a:blip r:embed="rId4"/>
          <a:stretch>
            <a:fillRect/>
          </a:stretch>
        </p:blipFill>
        <p:spPr>
          <a:xfrm>
            <a:off x="5852006" y="132456"/>
            <a:ext cx="5716083" cy="2746789"/>
          </a:xfrm>
          <a:prstGeom prst="rect">
            <a:avLst/>
          </a:prstGeom>
        </p:spPr>
      </p:pic>
      <p:sp>
        <p:nvSpPr>
          <p:cNvPr id="16" name="文本框 15">
            <a:extLst>
              <a:ext uri="{FF2B5EF4-FFF2-40B4-BE49-F238E27FC236}">
                <a16:creationId xmlns:a16="http://schemas.microsoft.com/office/drawing/2014/main" id="{18D4BA52-FE8F-4CB2-A17E-18A48D62856B}"/>
              </a:ext>
            </a:extLst>
          </p:cNvPr>
          <p:cNvSpPr txBox="1"/>
          <p:nvPr/>
        </p:nvSpPr>
        <p:spPr>
          <a:xfrm>
            <a:off x="7717448" y="2838806"/>
            <a:ext cx="6094674" cy="307777"/>
          </a:xfrm>
          <a:prstGeom prst="rect">
            <a:avLst/>
          </a:prstGeom>
          <a:noFill/>
        </p:spPr>
        <p:txBody>
          <a:bodyPr wrap="square">
            <a:spAutoFit/>
          </a:bodyPr>
          <a:lstStyle/>
          <a:p>
            <a:r>
              <a:rPr lang="en-US" altLang="zh-CN" sz="1400" b="1" i="0" dirty="0">
                <a:solidFill>
                  <a:srgbClr val="4D4D4D"/>
                </a:solidFill>
                <a:effectLst/>
                <a:latin typeface="微软雅黑" panose="020B0503020204020204" pitchFamily="34" charset="-122"/>
                <a:ea typeface="微软雅黑" panose="020B0503020204020204" pitchFamily="34" charset="-122"/>
              </a:rPr>
              <a:t>Mapping network</a:t>
            </a:r>
            <a:r>
              <a:rPr lang="zh-CN" altLang="en-US" sz="1400" b="1" i="0" dirty="0">
                <a:solidFill>
                  <a:srgbClr val="4D4D4D"/>
                </a:solidFill>
                <a:effectLst/>
                <a:latin typeface="微软雅黑" panose="020B0503020204020204" pitchFamily="34" charset="-122"/>
                <a:ea typeface="微软雅黑" panose="020B0503020204020204" pitchFamily="34" charset="-122"/>
              </a:rPr>
              <a:t>详细结构图</a:t>
            </a:r>
            <a:endParaRPr lang="zh-CN" altLang="en-US" sz="1400"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25B1AD74-C00C-4C9F-A1F7-FBA32965C2CF}"/>
              </a:ext>
            </a:extLst>
          </p:cNvPr>
          <p:cNvSpPr txBox="1"/>
          <p:nvPr/>
        </p:nvSpPr>
        <p:spPr>
          <a:xfrm>
            <a:off x="5309988" y="3163283"/>
            <a:ext cx="7056782" cy="338554"/>
          </a:xfrm>
          <a:prstGeom prst="rect">
            <a:avLst/>
          </a:prstGeom>
          <a:noFill/>
        </p:spPr>
        <p:txBody>
          <a:bodyPr wrap="square">
            <a:spAutoFit/>
          </a:bodyPr>
          <a:lstStyle/>
          <a:p>
            <a:r>
              <a:rPr lang="zh-CN" altLang="en-US" sz="1600" b="0" i="0" dirty="0">
                <a:solidFill>
                  <a:srgbClr val="4D4D4D"/>
                </a:solidFill>
                <a:effectLst/>
                <a:latin typeface="微软雅黑" panose="020B0503020204020204" pitchFamily="34" charset="-122"/>
                <a:ea typeface="微软雅黑" panose="020B0503020204020204" pitchFamily="34" charset="-122"/>
              </a:rPr>
              <a:t>由</a:t>
            </a:r>
            <a:r>
              <a:rPr lang="en-US" altLang="zh-CN" sz="1600" b="0" i="0" dirty="0">
                <a:solidFill>
                  <a:srgbClr val="4D4D4D"/>
                </a:solidFill>
                <a:effectLst/>
                <a:latin typeface="微软雅黑" panose="020B0503020204020204" pitchFamily="34" charset="-122"/>
                <a:ea typeface="微软雅黑" panose="020B0503020204020204" pitchFamily="34" charset="-122"/>
              </a:rPr>
              <a:t>8</a:t>
            </a:r>
            <a:r>
              <a:rPr lang="zh-CN" altLang="en-US" sz="1600" b="0" i="0" dirty="0">
                <a:solidFill>
                  <a:srgbClr val="4D4D4D"/>
                </a:solidFill>
                <a:effectLst/>
                <a:latin typeface="微软雅黑" panose="020B0503020204020204" pitchFamily="34" charset="-122"/>
                <a:ea typeface="微软雅黑" panose="020B0503020204020204" pitchFamily="34" charset="-122"/>
              </a:rPr>
              <a:t>个全连接层（</a:t>
            </a:r>
            <a:r>
              <a:rPr lang="en-US" altLang="zh-CN" sz="1600" b="0" i="0" dirty="0">
                <a:solidFill>
                  <a:srgbClr val="4D4D4D"/>
                </a:solidFill>
                <a:effectLst/>
                <a:latin typeface="微软雅黑" panose="020B0503020204020204" pitchFamily="34" charset="-122"/>
                <a:ea typeface="微软雅黑" panose="020B0503020204020204" pitchFamily="34" charset="-122"/>
              </a:rPr>
              <a:t>fc</a:t>
            </a:r>
            <a:r>
              <a:rPr lang="zh-CN" altLang="en-US" sz="1600" b="0" i="0" dirty="0">
                <a:solidFill>
                  <a:srgbClr val="4D4D4D"/>
                </a:solidFill>
                <a:effectLst/>
                <a:latin typeface="微软雅黑" panose="020B0503020204020204" pitchFamily="34" charset="-122"/>
                <a:ea typeface="微软雅黑" panose="020B0503020204020204" pitchFamily="34" charset="-122"/>
              </a:rPr>
              <a:t>）组成，同时输出向量</a:t>
            </a:r>
            <a:r>
              <a:rPr lang="en-US" altLang="zh-CN" sz="1600" b="0" i="0" dirty="0">
                <a:solidFill>
                  <a:srgbClr val="4D4D4D"/>
                </a:solidFill>
                <a:effectLst/>
                <a:latin typeface="微软雅黑" panose="020B0503020204020204" pitchFamily="34" charset="-122"/>
                <a:ea typeface="微软雅黑" panose="020B0503020204020204" pitchFamily="34" charset="-122"/>
              </a:rPr>
              <a:t>w</a:t>
            </a:r>
            <a:r>
              <a:rPr lang="zh-CN" altLang="en-US" sz="1600" b="0" i="0" dirty="0">
                <a:solidFill>
                  <a:srgbClr val="4D4D4D"/>
                </a:solidFill>
                <a:effectLst/>
                <a:latin typeface="微软雅黑" panose="020B0503020204020204" pitchFamily="34" charset="-122"/>
                <a:ea typeface="微软雅黑" panose="020B0503020204020204" pitchFamily="34" charset="-122"/>
              </a:rPr>
              <a:t>和输入的</a:t>
            </a:r>
            <a:r>
              <a:rPr lang="en-US" altLang="zh-CN" sz="1600" b="0" i="0" dirty="0">
                <a:solidFill>
                  <a:srgbClr val="4D4D4D"/>
                </a:solidFill>
                <a:effectLst/>
                <a:latin typeface="微软雅黑" panose="020B0503020204020204" pitchFamily="34" charset="-122"/>
                <a:ea typeface="微软雅黑" panose="020B0503020204020204" pitchFamily="34" charset="-122"/>
              </a:rPr>
              <a:t>z</a:t>
            </a:r>
            <a:r>
              <a:rPr lang="zh-CN" altLang="en-US" sz="1600" b="0" i="0" dirty="0">
                <a:solidFill>
                  <a:srgbClr val="4D4D4D"/>
                </a:solidFill>
                <a:effectLst/>
                <a:latin typeface="微软雅黑" panose="020B0503020204020204" pitchFamily="34" charset="-122"/>
                <a:ea typeface="微软雅黑" panose="020B0503020204020204" pitchFamily="34" charset="-122"/>
              </a:rPr>
              <a:t>维度相同（</a:t>
            </a:r>
            <a:r>
              <a:rPr lang="en-US" altLang="zh-CN" sz="1600" b="0" i="0" dirty="0">
                <a:solidFill>
                  <a:srgbClr val="4D4D4D"/>
                </a:solidFill>
                <a:effectLst/>
                <a:latin typeface="微软雅黑" panose="020B0503020204020204" pitchFamily="34" charset="-122"/>
                <a:ea typeface="微软雅黑" panose="020B0503020204020204" pitchFamily="34" charset="-122"/>
              </a:rPr>
              <a:t>512*1</a:t>
            </a:r>
            <a:r>
              <a:rPr lang="zh-CN" altLang="en-US" sz="1600" b="0" i="0" dirty="0">
                <a:solidFill>
                  <a:srgbClr val="4D4D4D"/>
                </a:solidFill>
                <a:effectLst/>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911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D1DB7068-F3A9-4B0A-A8E6-18DE3DF684EC}"/>
              </a:ext>
            </a:extLst>
          </p:cNvPr>
          <p:cNvSpPr txBox="1"/>
          <p:nvPr/>
        </p:nvSpPr>
        <p:spPr>
          <a:xfrm>
            <a:off x="2291260" y="3534512"/>
            <a:ext cx="3062853" cy="307777"/>
          </a:xfrm>
          <a:prstGeom prst="rect">
            <a:avLst/>
          </a:prstGeom>
          <a:noFill/>
        </p:spPr>
        <p:txBody>
          <a:bodyPr wrap="square">
            <a:spAutoFit/>
          </a:bodyPr>
          <a:lstStyle/>
          <a:p>
            <a:r>
              <a:rPr lang="en-US" altLang="zh-CN" sz="1400" b="1" i="0" dirty="0">
                <a:solidFill>
                  <a:srgbClr val="4D4D4D"/>
                </a:solidFill>
                <a:effectLst/>
                <a:latin typeface="微软雅黑" panose="020B0503020204020204" pitchFamily="34" charset="-122"/>
                <a:ea typeface="微软雅黑" panose="020B0503020204020204" pitchFamily="34" charset="-122"/>
              </a:rPr>
              <a:t>Synthesis network</a:t>
            </a:r>
            <a:r>
              <a:rPr lang="zh-CN" altLang="en-US" sz="1400" b="1" i="0" dirty="0">
                <a:solidFill>
                  <a:srgbClr val="4D4D4D"/>
                </a:solidFill>
                <a:effectLst/>
                <a:latin typeface="微软雅黑" panose="020B0503020204020204" pitchFamily="34" charset="-122"/>
                <a:ea typeface="微软雅黑" panose="020B0503020204020204" pitchFamily="34" charset="-122"/>
              </a:rPr>
              <a:t>详细结构图</a:t>
            </a:r>
            <a:endParaRPr lang="zh-CN" altLang="en-US" sz="14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146789D7-8DD3-4C55-995C-8109DA13C282}"/>
              </a:ext>
            </a:extLst>
          </p:cNvPr>
          <p:cNvSpPr txBox="1"/>
          <p:nvPr/>
        </p:nvSpPr>
        <p:spPr>
          <a:xfrm>
            <a:off x="7585761" y="1114577"/>
            <a:ext cx="3931548" cy="2308324"/>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在Synthesis network中，最初的输入向量shape为 512 * 4 * 4，最后输出为 3 * 1024 * 1024。</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从4 * 4 到 8 * 8 …（ 4，8，16，32…1024），其中每一个又包含两个卷积层（一个用于upsample，一个用于特征学习），所以</a:t>
            </a:r>
            <a:r>
              <a:rPr lang="zh-CN" altLang="en-US" dirty="0">
                <a:solidFill>
                  <a:schemeClr val="accent2"/>
                </a:solidFill>
                <a:latin typeface="微软雅黑" panose="020B0503020204020204" pitchFamily="34" charset="-122"/>
                <a:ea typeface="微软雅黑" panose="020B0503020204020204" pitchFamily="34" charset="-122"/>
              </a:rPr>
              <a:t>一共包含18层</a:t>
            </a:r>
            <a:r>
              <a:rPr lang="zh-CN" altLang="en-US" dirty="0">
                <a:latin typeface="微软雅黑" panose="020B0503020204020204" pitchFamily="34" charset="-122"/>
                <a:ea typeface="微软雅黑" panose="020B0503020204020204" pitchFamily="34" charset="-122"/>
              </a:rPr>
              <a:t>。</a:t>
            </a:r>
          </a:p>
        </p:txBody>
      </p:sp>
      <p:sp>
        <p:nvSpPr>
          <p:cNvPr id="8" name="文本框 7">
            <a:extLst>
              <a:ext uri="{FF2B5EF4-FFF2-40B4-BE49-F238E27FC236}">
                <a16:creationId xmlns:a16="http://schemas.microsoft.com/office/drawing/2014/main" id="{491FF5BA-A348-469C-9123-04A5576E7B59}"/>
              </a:ext>
            </a:extLst>
          </p:cNvPr>
          <p:cNvSpPr txBox="1"/>
          <p:nvPr/>
        </p:nvSpPr>
        <p:spPr>
          <a:xfrm>
            <a:off x="335360" y="3845008"/>
            <a:ext cx="4440639" cy="430887"/>
          </a:xfrm>
          <a:prstGeom prst="rect">
            <a:avLst/>
          </a:prstGeom>
          <a:noFill/>
        </p:spPr>
        <p:txBody>
          <a:bodyPr wrap="none" rtlCol="0">
            <a:spAutoFit/>
          </a:bodyPr>
          <a:lstStyle/>
          <a:p>
            <a:r>
              <a:rPr lang="en-US" altLang="zh-CN" sz="2200" b="1" dirty="0" err="1">
                <a:solidFill>
                  <a:srgbClr val="FF0000"/>
                </a:solidFill>
                <a:latin typeface="微软雅黑" panose="020B0503020204020204" pitchFamily="34" charset="-122"/>
                <a:ea typeface="微软雅黑" panose="020B0503020204020204" pitchFamily="34" charset="-122"/>
              </a:rPr>
              <a:t>StyleGAN</a:t>
            </a:r>
            <a:r>
              <a:rPr lang="zh-CN" altLang="en-US" sz="2200" b="1" dirty="0">
                <a:solidFill>
                  <a:srgbClr val="FF0000"/>
                </a:solidFill>
                <a:latin typeface="微软雅黑" panose="020B0503020204020204" pitchFamily="34" charset="-122"/>
                <a:ea typeface="微软雅黑" panose="020B0503020204020204" pitchFamily="34" charset="-122"/>
              </a:rPr>
              <a:t>相较于传统</a:t>
            </a:r>
            <a:r>
              <a:rPr lang="en-US" altLang="zh-CN" sz="2200" b="1" dirty="0">
                <a:solidFill>
                  <a:srgbClr val="FF0000"/>
                </a:solidFill>
                <a:latin typeface="微软雅黑" panose="020B0503020204020204" pitchFamily="34" charset="-122"/>
                <a:ea typeface="微软雅黑" panose="020B0503020204020204" pitchFamily="34" charset="-122"/>
              </a:rPr>
              <a:t>GAN</a:t>
            </a:r>
            <a:r>
              <a:rPr lang="zh-CN" altLang="en-US" sz="2200" b="1" dirty="0">
                <a:solidFill>
                  <a:srgbClr val="FF0000"/>
                </a:solidFill>
                <a:latin typeface="微软雅黑" panose="020B0503020204020204" pitchFamily="34" charset="-122"/>
                <a:ea typeface="微软雅黑" panose="020B0503020204020204" pitchFamily="34" charset="-122"/>
              </a:rPr>
              <a:t>的改进</a:t>
            </a:r>
          </a:p>
        </p:txBody>
      </p:sp>
      <p:sp>
        <p:nvSpPr>
          <p:cNvPr id="14" name="文本框 13">
            <a:extLst>
              <a:ext uri="{FF2B5EF4-FFF2-40B4-BE49-F238E27FC236}">
                <a16:creationId xmlns:a16="http://schemas.microsoft.com/office/drawing/2014/main" id="{F4D04201-42D9-443C-A380-7330DDABD4B3}"/>
              </a:ext>
            </a:extLst>
          </p:cNvPr>
          <p:cNvSpPr txBox="1"/>
          <p:nvPr/>
        </p:nvSpPr>
        <p:spPr>
          <a:xfrm>
            <a:off x="508253" y="4311005"/>
            <a:ext cx="5274544" cy="1477328"/>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1</a:t>
            </a:r>
            <a:r>
              <a:rPr lang="zh-CN" altLang="en-US" b="1" dirty="0">
                <a:latin typeface="微软雅黑" panose="020B0503020204020204" pitchFamily="34" charset="-122"/>
                <a:ea typeface="微软雅黑" panose="020B0503020204020204" pitchFamily="34" charset="-122"/>
              </a:rPr>
              <a:t>、删除了传统输入</a:t>
            </a:r>
            <a:endParaRPr lang="en-US" altLang="zh-CN" b="1"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利用</a:t>
            </a:r>
            <a:r>
              <a:rPr lang="en-US" altLang="zh-CN" dirty="0">
                <a:latin typeface="微软雅黑" panose="020B0503020204020204" pitchFamily="34" charset="-122"/>
                <a:ea typeface="微软雅黑" panose="020B0503020204020204" pitchFamily="34" charset="-122"/>
              </a:rPr>
              <a:t>512 * 4 * 4</a:t>
            </a:r>
            <a:r>
              <a:rPr lang="zh-CN" altLang="en-US" dirty="0">
                <a:latin typeface="微软雅黑" panose="020B0503020204020204" pitchFamily="34" charset="-122"/>
                <a:ea typeface="微软雅黑" panose="020B0503020204020204" pitchFamily="34" charset="-122"/>
              </a:rPr>
              <a:t>的输入代替传统初始输入</a:t>
            </a:r>
            <a:endParaRPr lang="en-US" altLang="zh-CN" dirty="0">
              <a:latin typeface="微软雅黑" panose="020B0503020204020204" pitchFamily="34" charset="-122"/>
              <a:ea typeface="微软雅黑" panose="020B0503020204020204" pitchFamily="34" charset="-122"/>
            </a:endParaRPr>
          </a:p>
          <a:p>
            <a:pPr marL="742950" lvl="1" indent="-285750">
              <a:buFont typeface="Arial" panose="020B0604020202020204" pitchFamily="34" charset="0"/>
              <a:buChar char="•"/>
            </a:pPr>
            <a:r>
              <a:rPr lang="zh-CN" altLang="en-US" b="0" i="0" dirty="0">
                <a:effectLst/>
                <a:latin typeface="微软雅黑" panose="020B0503020204020204" pitchFamily="34" charset="-122"/>
                <a:ea typeface="微软雅黑" panose="020B0503020204020204" pitchFamily="34" charset="-122"/>
              </a:rPr>
              <a:t>避免初始输入值取值不当而生成不正常图片</a:t>
            </a:r>
          </a:p>
          <a:p>
            <a:pPr marL="742950" lvl="1" indent="-285750">
              <a:buFont typeface="Arial" panose="020B0604020202020204" pitchFamily="34" charset="0"/>
              <a:buChar char="•"/>
            </a:pPr>
            <a:r>
              <a:rPr lang="zh-CN" altLang="en-US" b="0" i="0" dirty="0">
                <a:effectLst/>
                <a:latin typeface="微软雅黑" panose="020B0503020204020204" pitchFamily="34" charset="-122"/>
                <a:ea typeface="微软雅黑" panose="020B0503020204020204" pitchFamily="34" charset="-122"/>
              </a:rPr>
              <a:t>有助于</a:t>
            </a:r>
            <a:r>
              <a:rPr lang="zh-CN" altLang="en-US" b="0" i="0" dirty="0">
                <a:solidFill>
                  <a:schemeClr val="accent2"/>
                </a:solidFill>
                <a:effectLst/>
                <a:latin typeface="微软雅黑" panose="020B0503020204020204" pitchFamily="34" charset="-122"/>
                <a:ea typeface="微软雅黑" panose="020B0503020204020204" pitchFamily="34" charset="-122"/>
              </a:rPr>
              <a:t>减少特征纠缠</a:t>
            </a:r>
            <a:endParaRPr lang="en-US" altLang="zh-CN" b="0" i="0" dirty="0">
              <a:solidFill>
                <a:schemeClr val="accent2"/>
              </a:solidFill>
              <a:effectLst/>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48B75FE4-901F-4C06-8B3A-6B4254129393}"/>
              </a:ext>
            </a:extLst>
          </p:cNvPr>
          <p:cNvSpPr txBox="1"/>
          <p:nvPr/>
        </p:nvSpPr>
        <p:spPr>
          <a:xfrm>
            <a:off x="508253" y="5499203"/>
            <a:ext cx="4635485" cy="1477328"/>
          </a:xfrm>
          <a:prstGeom prst="rect">
            <a:avLst/>
          </a:prstGeom>
          <a:noFill/>
        </p:spPr>
        <p:txBody>
          <a:bodyPr wrap="square">
            <a:spAutoFit/>
          </a:bodyPr>
          <a:lstStyle/>
          <a:p>
            <a:r>
              <a:rPr lang="en-US" altLang="zh-CN" b="1" i="0" dirty="0">
                <a:effectLst/>
                <a:latin typeface="微软雅黑" panose="020B0503020204020204" pitchFamily="34" charset="-122"/>
                <a:ea typeface="微软雅黑" panose="020B0503020204020204" pitchFamily="34" charset="-122"/>
              </a:rPr>
              <a:t>2</a:t>
            </a:r>
            <a:r>
              <a:rPr lang="zh-CN" altLang="en-US" b="1" i="0" dirty="0">
                <a:effectLst/>
                <a:latin typeface="微软雅黑" panose="020B0503020204020204" pitchFamily="34" charset="-122"/>
                <a:ea typeface="微软雅黑" panose="020B0503020204020204" pitchFamily="34" charset="-122"/>
              </a:rPr>
              <a:t>、添加噪声</a:t>
            </a:r>
            <a:r>
              <a:rPr lang="en-US" altLang="zh-CN" b="1" i="0" dirty="0">
                <a:effectLst/>
                <a:latin typeface="微软雅黑" panose="020B0503020204020204" pitchFamily="34" charset="-122"/>
                <a:ea typeface="微软雅黑" panose="020B0503020204020204" pitchFamily="34" charset="-122"/>
              </a:rPr>
              <a:t>(noise)</a:t>
            </a:r>
          </a:p>
          <a:p>
            <a:r>
              <a:rPr lang="zh-CN" altLang="en-US" dirty="0">
                <a:latin typeface="微软雅黑" panose="020B0503020204020204" pitchFamily="34" charset="-122"/>
                <a:ea typeface="微软雅黑" panose="020B0503020204020204" pitchFamily="34" charset="-122"/>
              </a:rPr>
              <a:t>小特征是随机的，将这些小特征插入GAN图像的常用方法是在输入向量中添加noise；​ 加入噪声后的生成马往往</a:t>
            </a:r>
            <a:r>
              <a:rPr lang="zh-CN" altLang="en-US" dirty="0">
                <a:solidFill>
                  <a:schemeClr val="accent2"/>
                </a:solidFill>
                <a:latin typeface="微软雅黑" panose="020B0503020204020204" pitchFamily="34" charset="-122"/>
                <a:ea typeface="微软雅黑" panose="020B0503020204020204" pitchFamily="34" charset="-122"/>
              </a:rPr>
              <a:t>更加逼真与多样</a:t>
            </a:r>
            <a:r>
              <a:rPr lang="zh-CN" altLang="en-US" dirty="0">
                <a:latin typeface="微软雅黑" panose="020B0503020204020204" pitchFamily="34" charset="-122"/>
                <a:ea typeface="微软雅黑" panose="020B0503020204020204" pitchFamily="34" charset="-122"/>
              </a:rPr>
              <a:t>。</a:t>
            </a:r>
          </a:p>
          <a:p>
            <a:endParaRPr lang="zh-CN" altLang="en-US"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4C0D4675-DB2E-4555-A288-7F3F61148E42}"/>
              </a:ext>
            </a:extLst>
          </p:cNvPr>
          <p:cNvSpPr txBox="1"/>
          <p:nvPr/>
        </p:nvSpPr>
        <p:spPr>
          <a:xfrm>
            <a:off x="6208084" y="3818708"/>
            <a:ext cx="5357217" cy="923330"/>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3</a:t>
            </a:r>
            <a:r>
              <a:rPr lang="zh-CN" altLang="en-US" b="1" dirty="0">
                <a:latin typeface="微软雅黑" panose="020B0503020204020204" pitchFamily="34" charset="-122"/>
                <a:ea typeface="微软雅黑" panose="020B0503020204020204" pitchFamily="34" charset="-122"/>
              </a:rPr>
              <a:t>、自适应实例归一化（</a:t>
            </a:r>
            <a:r>
              <a:rPr lang="en-US" altLang="zh-CN" b="1" dirty="0" err="1">
                <a:latin typeface="微软雅黑" panose="020B0503020204020204" pitchFamily="34" charset="-122"/>
                <a:ea typeface="微软雅黑" panose="020B0503020204020204" pitchFamily="34" charset="-122"/>
              </a:rPr>
              <a:t>AdaIN</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基于</a:t>
            </a:r>
            <a:r>
              <a:rPr lang="en-US" altLang="zh-CN" dirty="0" err="1">
                <a:latin typeface="微软雅黑" panose="020B0503020204020204" pitchFamily="34" charset="-122"/>
                <a:ea typeface="微软雅黑" panose="020B0503020204020204" pitchFamily="34" charset="-122"/>
              </a:rPr>
              <a:t>AdaIN</a:t>
            </a:r>
            <a:r>
              <a:rPr lang="zh-CN" altLang="en-US" dirty="0">
                <a:latin typeface="微软雅黑" panose="020B0503020204020204" pitchFamily="34" charset="-122"/>
                <a:ea typeface="微软雅黑" panose="020B0503020204020204" pitchFamily="34" charset="-122"/>
              </a:rPr>
              <a:t>可以快速实现</a:t>
            </a:r>
            <a:r>
              <a:rPr lang="zh-CN" altLang="en-US" b="0" i="0" dirty="0">
                <a:solidFill>
                  <a:schemeClr val="accent2"/>
                </a:solidFill>
                <a:effectLst/>
                <a:latin typeface="微软雅黑" panose="020B0503020204020204" pitchFamily="34" charset="-122"/>
                <a:ea typeface="微软雅黑" panose="020B0503020204020204" pitchFamily="34" charset="-122"/>
              </a:rPr>
              <a:t>任意图像风格的转换</a:t>
            </a:r>
            <a:r>
              <a:rPr lang="zh-CN" altLang="en-US" b="0" i="0" dirty="0">
                <a:solidFill>
                  <a:srgbClr val="4D4D4D"/>
                </a:solidFill>
                <a:effectLst/>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a:p>
            <a:endParaRPr lang="zh-CN" altLang="en-US" b="1"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8C2E40FB-2DFB-4F26-A9C5-DD5AEC6805CA}"/>
              </a:ext>
            </a:extLst>
          </p:cNvPr>
          <p:cNvSpPr txBox="1"/>
          <p:nvPr/>
        </p:nvSpPr>
        <p:spPr>
          <a:xfrm>
            <a:off x="6208084" y="4465039"/>
            <a:ext cx="5357217" cy="923330"/>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、样式混合（通过混合正则化）</a:t>
            </a:r>
            <a:endParaRPr lang="en-US" altLang="zh-CN" b="1"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进一步</a:t>
            </a:r>
            <a:r>
              <a:rPr lang="zh-CN" altLang="en-US" b="0" i="0" dirty="0">
                <a:solidFill>
                  <a:schemeClr val="accent2"/>
                </a:solidFill>
                <a:effectLst/>
                <a:latin typeface="微软雅黑" panose="020B0503020204020204" pitchFamily="34" charset="-122"/>
                <a:ea typeface="微软雅黑" panose="020B0503020204020204" pitchFamily="34" charset="-122"/>
              </a:rPr>
              <a:t>明确风格控制</a:t>
            </a:r>
            <a:r>
              <a:rPr lang="zh-CN" altLang="en-US" b="0" i="0" dirty="0">
                <a:solidFill>
                  <a:srgbClr val="555666"/>
                </a:solidFill>
                <a:effectLst/>
                <a:latin typeface="微软雅黑" panose="020B0503020204020204" pitchFamily="34" charset="-122"/>
                <a:ea typeface="微软雅黑" panose="020B0503020204020204" pitchFamily="34" charset="-122"/>
              </a:rPr>
              <a:t>，</a:t>
            </a:r>
            <a:r>
              <a:rPr lang="zh-CN" altLang="en-US" i="0" dirty="0">
                <a:effectLst/>
                <a:latin typeface="微软雅黑" panose="020B0503020204020204" pitchFamily="34" charset="-122"/>
                <a:ea typeface="微软雅黑" panose="020B0503020204020204" pitchFamily="34" charset="-122"/>
              </a:rPr>
              <a:t>低分辨率的</a:t>
            </a:r>
            <a:r>
              <a:rPr lang="en-US" altLang="zh-CN" i="0" dirty="0">
                <a:effectLst/>
                <a:latin typeface="微软雅黑" panose="020B0503020204020204" pitchFamily="34" charset="-122"/>
                <a:ea typeface="微软雅黑" panose="020B0503020204020204" pitchFamily="34" charset="-122"/>
              </a:rPr>
              <a:t>style</a:t>
            </a:r>
            <a:r>
              <a:rPr lang="zh-CN" altLang="en-US" i="0" dirty="0">
                <a:effectLst/>
                <a:latin typeface="微软雅黑" panose="020B0503020204020204" pitchFamily="34" charset="-122"/>
                <a:ea typeface="微软雅黑" panose="020B0503020204020204" pitchFamily="34" charset="-122"/>
              </a:rPr>
              <a:t>控制姿态等，</a:t>
            </a:r>
            <a:endParaRPr lang="en-US" altLang="zh-CN" i="0" dirty="0">
              <a:effectLst/>
              <a:latin typeface="微软雅黑" panose="020B0503020204020204" pitchFamily="34" charset="-122"/>
              <a:ea typeface="微软雅黑" panose="020B0503020204020204" pitchFamily="34" charset="-122"/>
            </a:endParaRPr>
          </a:p>
          <a:p>
            <a:r>
              <a:rPr lang="zh-CN" altLang="en-US" i="0" dirty="0">
                <a:effectLst/>
                <a:latin typeface="微软雅黑" panose="020B0503020204020204" pitchFamily="34" charset="-122"/>
                <a:ea typeface="微软雅黑" panose="020B0503020204020204" pitchFamily="34" charset="-122"/>
              </a:rPr>
              <a:t>高分辨率的</a:t>
            </a:r>
            <a:r>
              <a:rPr lang="en-US" altLang="zh-CN" i="0" dirty="0">
                <a:effectLst/>
                <a:latin typeface="微软雅黑" panose="020B0503020204020204" pitchFamily="34" charset="-122"/>
                <a:ea typeface="微软雅黑" panose="020B0503020204020204" pitchFamily="34" charset="-122"/>
              </a:rPr>
              <a:t>style</a:t>
            </a:r>
            <a:r>
              <a:rPr lang="zh-CN" altLang="en-US" i="0" dirty="0">
                <a:effectLst/>
                <a:latin typeface="微软雅黑" panose="020B0503020204020204" pitchFamily="34" charset="-122"/>
                <a:ea typeface="微软雅黑" panose="020B0503020204020204" pitchFamily="34" charset="-122"/>
              </a:rPr>
              <a:t>控制背景色等。</a:t>
            </a:r>
            <a:endParaRPr lang="zh-CN" altLang="en-US"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337EBE06-89A2-4DB6-A83D-EDEB5821B7D3}"/>
              </a:ext>
            </a:extLst>
          </p:cNvPr>
          <p:cNvSpPr txBox="1"/>
          <p:nvPr/>
        </p:nvSpPr>
        <p:spPr>
          <a:xfrm>
            <a:off x="6206061" y="5388369"/>
            <a:ext cx="5641023" cy="923330"/>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5</a:t>
            </a:r>
            <a:r>
              <a:rPr lang="zh-CN" altLang="en-US" b="1" dirty="0">
                <a:latin typeface="微软雅黑" panose="020B0503020204020204" pitchFamily="34" charset="-122"/>
                <a:ea typeface="微软雅黑" panose="020B0503020204020204" pitchFamily="34" charset="-122"/>
              </a:rPr>
              <a:t>、感知路径长度（</a:t>
            </a:r>
            <a:r>
              <a:rPr lang="en-US" altLang="zh-CN" b="1" dirty="0">
                <a:latin typeface="微软雅黑" panose="020B0503020204020204" pitchFamily="34" charset="-122"/>
                <a:ea typeface="微软雅黑" panose="020B0503020204020204" pitchFamily="34" charset="-122"/>
              </a:rPr>
              <a:t>Perceptual path length</a:t>
            </a:r>
            <a:r>
              <a:rPr lang="zh-CN" altLang="en-US" b="1" dirty="0">
                <a:latin typeface="微软雅黑" panose="020B0503020204020204" pitchFamily="34" charset="-122"/>
                <a:ea typeface="微软雅黑" panose="020B0503020204020204" pitchFamily="34" charset="-122"/>
              </a:rPr>
              <a:t>）</a:t>
            </a:r>
            <a:endParaRPr lang="en-US" altLang="zh-CN" b="1" dirty="0">
              <a:latin typeface="微软雅黑" panose="020B0503020204020204" pitchFamily="34" charset="-122"/>
              <a:ea typeface="微软雅黑" panose="020B0503020204020204" pitchFamily="34" charset="-122"/>
            </a:endParaRPr>
          </a:p>
          <a:p>
            <a:r>
              <a:rPr lang="zh-CN" altLang="en-US" i="0" dirty="0">
                <a:effectLst/>
                <a:latin typeface="微软雅黑" panose="020B0503020204020204" pitchFamily="34" charset="-122"/>
                <a:ea typeface="微软雅黑" panose="020B0503020204020204" pitchFamily="34" charset="-122"/>
              </a:rPr>
              <a:t>是一个指标，用于判断生成器是否选择了</a:t>
            </a:r>
            <a:r>
              <a:rPr lang="zh-CN" altLang="en-US" i="0" dirty="0">
                <a:solidFill>
                  <a:schemeClr val="accent2"/>
                </a:solidFill>
                <a:effectLst/>
                <a:latin typeface="微软雅黑" panose="020B0503020204020204" pitchFamily="34" charset="-122"/>
                <a:ea typeface="微软雅黑" panose="020B0503020204020204" pitchFamily="34" charset="-122"/>
              </a:rPr>
              <a:t>最近的路线</a:t>
            </a:r>
            <a:r>
              <a:rPr lang="zh-CN" altLang="en-US" i="0" dirty="0">
                <a:effectLst/>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a:p>
            <a:endParaRPr lang="zh-CN" altLang="en-US" b="1" dirty="0">
              <a:latin typeface="微软雅黑" panose="020B0503020204020204" pitchFamily="34" charset="-122"/>
              <a:ea typeface="微软雅黑" panose="020B0503020204020204" pitchFamily="34" charset="-122"/>
            </a:endParaRPr>
          </a:p>
        </p:txBody>
      </p:sp>
      <p:sp>
        <p:nvSpPr>
          <p:cNvPr id="38" name="文本框 37">
            <a:extLst>
              <a:ext uri="{FF2B5EF4-FFF2-40B4-BE49-F238E27FC236}">
                <a16:creationId xmlns:a16="http://schemas.microsoft.com/office/drawing/2014/main" id="{5EEC53E6-F757-49C2-91C6-45090082FC7F}"/>
              </a:ext>
            </a:extLst>
          </p:cNvPr>
          <p:cNvSpPr txBox="1"/>
          <p:nvPr/>
        </p:nvSpPr>
        <p:spPr>
          <a:xfrm>
            <a:off x="6206061" y="6034700"/>
            <a:ext cx="5151144" cy="646331"/>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rPr>
              <a:t>、线性可分性</a:t>
            </a:r>
            <a:endParaRPr lang="en-US" altLang="zh-CN" b="1" dirty="0">
              <a:latin typeface="微软雅黑" panose="020B0503020204020204" pitchFamily="34" charset="-122"/>
              <a:ea typeface="微软雅黑" panose="020B0503020204020204" pitchFamily="34" charset="-122"/>
            </a:endParaRPr>
          </a:p>
          <a:p>
            <a:r>
              <a:rPr lang="zh-CN" altLang="en-US" i="0" dirty="0">
                <a:effectLst/>
                <a:latin typeface="微软雅黑" panose="020B0503020204020204" pitchFamily="34" charset="-122"/>
                <a:ea typeface="微软雅黑" panose="020B0503020204020204" pitchFamily="34" charset="-122"/>
              </a:rPr>
              <a:t>训练特征，方便之后编辑，</a:t>
            </a:r>
            <a:r>
              <a:rPr lang="zh-CN" altLang="en-US" i="0" dirty="0">
                <a:solidFill>
                  <a:schemeClr val="accent2"/>
                </a:solidFill>
                <a:effectLst/>
                <a:latin typeface="微软雅黑" panose="020B0503020204020204" pitchFamily="34" charset="-122"/>
                <a:ea typeface="微软雅黑" panose="020B0503020204020204" pitchFamily="34" charset="-122"/>
              </a:rPr>
              <a:t>操纵图像特征</a:t>
            </a:r>
            <a:r>
              <a:rPr lang="zh-CN" altLang="en-US" i="0" dirty="0">
                <a:effectLst/>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sp>
        <p:nvSpPr>
          <p:cNvPr id="43" name="标题 1">
            <a:extLst>
              <a:ext uri="{FF2B5EF4-FFF2-40B4-BE49-F238E27FC236}">
                <a16:creationId xmlns:a16="http://schemas.microsoft.com/office/drawing/2014/main" id="{97DA2645-B739-4868-8186-1041715D0430}"/>
              </a:ext>
            </a:extLst>
          </p:cNvPr>
          <p:cNvSpPr txBox="1"/>
          <p:nvPr/>
        </p:nvSpPr>
        <p:spPr>
          <a:xfrm>
            <a:off x="335360" y="197695"/>
            <a:ext cx="11181949" cy="544579"/>
          </a:xfrm>
          <a:prstGeom prst="rect">
            <a:avLst/>
          </a:prstGeom>
          <a:noFill/>
          <a:ln w="9525">
            <a:noFill/>
            <a:miter lim="800000"/>
          </a:ln>
        </p:spPr>
        <p:txBody>
          <a:bodyPr vert="horz" wrap="square" lIns="121920" tIns="60960" rIns="121920" bIns="60960" numCol="1" anchor="t" anchorCtr="0" compatLnSpc="1"/>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rgbClr val="014AB9"/>
                </a:solidFill>
                <a:latin typeface="微软雅黑" panose="020B0503020204020204" pitchFamily="34" charset="-122"/>
                <a:ea typeface="微软雅黑" panose="020B0503020204020204" pitchFamily="34" charset="-122"/>
              </a:rPr>
              <a:t>二、算法介绍</a:t>
            </a:r>
            <a:r>
              <a:rPr lang="en-US" altLang="zh-CN" sz="3200" b="1" dirty="0">
                <a:solidFill>
                  <a:srgbClr val="014AB9"/>
                </a:solidFill>
                <a:latin typeface="微软雅黑" panose="020B0503020204020204" pitchFamily="34" charset="-122"/>
                <a:ea typeface="微软雅黑" panose="020B0503020204020204" pitchFamily="34" charset="-122"/>
              </a:rPr>
              <a:t>——</a:t>
            </a:r>
            <a:r>
              <a:rPr lang="en-US" altLang="zh-CN" sz="3200" b="1" dirty="0" err="1">
                <a:solidFill>
                  <a:srgbClr val="014AB9"/>
                </a:solidFill>
                <a:latin typeface="微软雅黑" panose="020B0503020204020204" pitchFamily="34" charset="-122"/>
                <a:ea typeface="微软雅黑" panose="020B0503020204020204" pitchFamily="34" charset="-122"/>
              </a:rPr>
              <a:t>StyleGAN</a:t>
            </a:r>
            <a:r>
              <a:rPr lang="en-US" altLang="zh-CN" sz="3200" b="1" dirty="0">
                <a:solidFill>
                  <a:srgbClr val="014AB9"/>
                </a:solidFill>
                <a:latin typeface="微软雅黑" panose="020B0503020204020204" pitchFamily="34" charset="-122"/>
                <a:ea typeface="微软雅黑" panose="020B0503020204020204" pitchFamily="34" charset="-122"/>
              </a:rPr>
              <a:t> </a:t>
            </a:r>
            <a:endParaRPr lang="zh-CN" altLang="en-US" sz="3200" b="1" dirty="0">
              <a:solidFill>
                <a:srgbClr val="014AB9"/>
              </a:solidFill>
              <a:latin typeface="微软雅黑" panose="020B0503020204020204" pitchFamily="34" charset="-122"/>
              <a:ea typeface="微软雅黑" panose="020B0503020204020204" pitchFamily="34" charset="-122"/>
            </a:endParaRPr>
          </a:p>
        </p:txBody>
      </p:sp>
      <p:sp>
        <p:nvSpPr>
          <p:cNvPr id="44" name="矩形 4">
            <a:extLst>
              <a:ext uri="{FF2B5EF4-FFF2-40B4-BE49-F238E27FC236}">
                <a16:creationId xmlns:a16="http://schemas.microsoft.com/office/drawing/2014/main" id="{81D58D41-2789-4F2C-BB81-065EC2E89559}"/>
              </a:ext>
            </a:extLst>
          </p:cNvPr>
          <p:cNvSpPr/>
          <p:nvPr/>
        </p:nvSpPr>
        <p:spPr>
          <a:xfrm>
            <a:off x="0" y="168266"/>
            <a:ext cx="335360" cy="576064"/>
          </a:xfrm>
          <a:prstGeom prst="rect">
            <a:avLst/>
          </a:prstGeom>
          <a:solidFill>
            <a:srgbClr val="014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41" name="图片 40">
            <a:extLst>
              <a:ext uri="{FF2B5EF4-FFF2-40B4-BE49-F238E27FC236}">
                <a16:creationId xmlns:a16="http://schemas.microsoft.com/office/drawing/2014/main" id="{2E9C4D2F-D6CB-4400-8DCB-464F1CE16A13}"/>
              </a:ext>
            </a:extLst>
          </p:cNvPr>
          <p:cNvPicPr>
            <a:picLocks noChangeAspect="1"/>
          </p:cNvPicPr>
          <p:nvPr/>
        </p:nvPicPr>
        <p:blipFill>
          <a:blip r:embed="rId3"/>
          <a:stretch>
            <a:fillRect/>
          </a:stretch>
        </p:blipFill>
        <p:spPr>
          <a:xfrm>
            <a:off x="335360" y="804343"/>
            <a:ext cx="7039208" cy="2709623"/>
          </a:xfrm>
          <a:prstGeom prst="rect">
            <a:avLst/>
          </a:prstGeom>
        </p:spPr>
      </p:pic>
    </p:spTree>
    <p:extLst>
      <p:ext uri="{BB962C8B-B14F-4D97-AF65-F5344CB8AC3E}">
        <p14:creationId xmlns:p14="http://schemas.microsoft.com/office/powerpoint/2010/main" val="4109585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2</a:t>
            </a:r>
            <a:endParaRPr lang="zh-CN" sz="3200" b="1">
              <a:solidFill>
                <a:srgbClr val="014AB9"/>
              </a:solidFill>
              <a:latin typeface="微软雅黑"/>
              <a:ea typeface="微软雅黑"/>
            </a:endParaRPr>
          </a:p>
        </p:txBody>
      </p:sp>
      <p:sp>
        <p:nvSpPr>
          <p:cNvPr id="6"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4" name="矩形 3"/>
          <p:cNvSpPr/>
          <p:nvPr/>
        </p:nvSpPr>
        <p:spPr>
          <a:xfrm>
            <a:off x="311815" y="960222"/>
            <a:ext cx="10920291" cy="2030095"/>
          </a:xfrm>
          <a:prstGeom prst="rect">
            <a:avLst/>
          </a:prstGeom>
        </p:spPr>
        <p:txBody>
          <a:bodyPr wrap="square">
            <a:spAutoFit/>
          </a:bodyPr>
          <a:lstStyle/>
          <a:p>
            <a:pPr marL="342900" indent="-342900">
              <a:lnSpc>
                <a:spcPct val="150000"/>
              </a:lnSpc>
              <a:buFont typeface="Wingdings" charset="2"/>
              <a:buChar char="Ø"/>
            </a:pPr>
            <a:r>
              <a:rPr lang="zh-CN" sz="2400" b="1" dirty="0"/>
              <a:t>背景</a:t>
            </a:r>
            <a:endParaRPr lang="en-US" sz="2400" b="1" dirty="0"/>
          </a:p>
          <a:p>
            <a:pPr marL="800100" lvl="1" indent="-342900">
              <a:lnSpc>
                <a:spcPct val="150000"/>
              </a:lnSpc>
              <a:buFont typeface="Arial" charset="0"/>
              <a:buChar char="•"/>
            </a:pPr>
            <a:r>
              <a:rPr sz="2000" b="0" i="0" dirty="0" err="1">
                <a:latin typeface="微软雅黑"/>
              </a:rPr>
              <a:t>StyleGAN</a:t>
            </a:r>
            <a:r>
              <a:rPr sz="2000" b="0" i="0" dirty="0">
                <a:latin typeface="微软雅黑"/>
              </a:rPr>
              <a:t> 1 </a:t>
            </a:r>
            <a:r>
              <a:rPr sz="2000" b="0" i="0" dirty="0" err="1">
                <a:latin typeface="微软雅黑"/>
              </a:rPr>
              <a:t>可以通过分别修改网络中每个级别的输入来控制在该级别中所表示的视觉特征，而不会影响其它级别</a:t>
            </a:r>
            <a:r>
              <a:rPr sz="2000" b="0" i="0" dirty="0">
                <a:latin typeface="微软雅黑"/>
              </a:rPr>
              <a:t>(</a:t>
            </a:r>
            <a:r>
              <a:rPr sz="2000" b="0" i="0" dirty="0" err="1">
                <a:latin typeface="微软雅黑"/>
              </a:rPr>
              <a:t>通过非线性映射消除特征纠缠</a:t>
            </a:r>
            <a:r>
              <a:rPr sz="2000" b="0" i="0" dirty="0">
                <a:latin typeface="微软雅黑"/>
              </a:rPr>
              <a:t>)。</a:t>
            </a:r>
            <a:r>
              <a:rPr sz="2000" b="0" i="0" dirty="0" err="1">
                <a:latin typeface="微软雅黑"/>
              </a:rPr>
              <a:t>但是其有一个明显的缺陷</a:t>
            </a:r>
            <a:r>
              <a:rPr sz="2000" b="0" i="0" dirty="0">
                <a:latin typeface="微软雅黑"/>
              </a:rPr>
              <a:t>——</a:t>
            </a:r>
            <a:r>
              <a:rPr sz="2000" b="0" i="0" dirty="0" err="1">
                <a:latin typeface="微软雅黑"/>
              </a:rPr>
              <a:t>生成的图像有时包含斑点似的</a:t>
            </a:r>
            <a:r>
              <a:rPr sz="2000" b="0" i="0" dirty="0" err="1">
                <a:solidFill>
                  <a:schemeClr val="accent2"/>
                </a:solidFill>
                <a:latin typeface="微软雅黑"/>
              </a:rPr>
              <a:t>伪影</a:t>
            </a:r>
            <a:r>
              <a:rPr sz="2000" b="0" i="0" dirty="0">
                <a:solidFill>
                  <a:schemeClr val="accent2"/>
                </a:solidFill>
                <a:latin typeface="微软雅黑"/>
              </a:rPr>
              <a:t>(artifacts)</a:t>
            </a:r>
            <a:r>
              <a:rPr lang="zh-CN" sz="2000" b="0" i="0" dirty="0">
                <a:latin typeface="微软雅黑"/>
              </a:rPr>
              <a:t>，即StyleGAN中出现水滴问题，如下图所示：</a:t>
            </a:r>
          </a:p>
        </p:txBody>
      </p:sp>
      <p:pic>
        <p:nvPicPr>
          <p:cNvPr id="100" name="图片 99"/>
          <p:cNvPicPr>
            <a:picLocks/>
          </p:cNvPicPr>
          <p:nvPr/>
        </p:nvPicPr>
        <p:blipFill>
          <a:blip r:embed="rId3"/>
          <a:srcRect l="-255" b="29478"/>
          <a:stretch/>
        </p:blipFill>
        <p:spPr>
          <a:xfrm>
            <a:off x="-31115" y="2990215"/>
            <a:ext cx="12223115" cy="2202815"/>
          </a:xfrm>
          <a:prstGeom prst="rect">
            <a:avLst/>
          </a:prstGeom>
          <a:noFill/>
          <a:ln>
            <a:noFill/>
          </a:ln>
        </p:spPr>
      </p:pic>
      <p:sp>
        <p:nvSpPr>
          <p:cNvPr id="2" name="文本框 1"/>
          <p:cNvSpPr txBox="1"/>
          <p:nvPr/>
        </p:nvSpPr>
        <p:spPr>
          <a:xfrm>
            <a:off x="772160" y="5111115"/>
            <a:ext cx="10745470" cy="1476375"/>
          </a:xfrm>
          <a:prstGeom prst="rect">
            <a:avLst/>
          </a:prstGeom>
          <a:noFill/>
        </p:spPr>
        <p:txBody>
          <a:bodyPr wrap="square">
            <a:spAutoFit/>
          </a:bodyPr>
          <a:lstStyle/>
          <a:p>
            <a:pPr marL="342900" indent="-342900">
              <a:lnSpc>
                <a:spcPct val="150000"/>
              </a:lnSpc>
              <a:buFont typeface="Arial" charset="0"/>
              <a:buChar char="•"/>
            </a:pPr>
            <a:r>
              <a:rPr sz="2000" dirty="0">
                <a:latin typeface="微软雅黑"/>
              </a:rPr>
              <a:t>Instance </a:t>
            </a:r>
            <a:r>
              <a:rPr sz="2000" dirty="0" err="1">
                <a:latin typeface="微软雅黑"/>
              </a:rPr>
              <a:t>normalization导致</a:t>
            </a:r>
            <a:r>
              <a:rPr sz="2000" dirty="0">
                <a:latin typeface="微软雅黑"/>
              </a:rPr>
              <a:t> </a:t>
            </a:r>
            <a:r>
              <a:rPr sz="2000" dirty="0" err="1">
                <a:latin typeface="微软雅黑"/>
              </a:rPr>
              <a:t>StyleGAN</a:t>
            </a:r>
            <a:r>
              <a:rPr sz="2000" dirty="0">
                <a:latin typeface="微软雅黑"/>
              </a:rPr>
              <a:t> </a:t>
            </a:r>
            <a:r>
              <a:rPr sz="2000" dirty="0" err="1">
                <a:latin typeface="微软雅黑"/>
              </a:rPr>
              <a:t>图像中出现</a:t>
            </a:r>
            <a:r>
              <a:rPr sz="2000" dirty="0" err="1">
                <a:solidFill>
                  <a:schemeClr val="accent2"/>
                </a:solidFill>
                <a:latin typeface="微软雅黑"/>
              </a:rPr>
              <a:t>水滴状伪影</a:t>
            </a:r>
            <a:r>
              <a:rPr sz="2000" dirty="0">
                <a:latin typeface="微软雅黑"/>
              </a:rPr>
              <a:t>。 </a:t>
            </a:r>
            <a:r>
              <a:rPr sz="2000" dirty="0" err="1">
                <a:latin typeface="微软雅黑"/>
              </a:rPr>
              <a:t>这些在生成的图像中并不总是很明显，但是</a:t>
            </a:r>
            <a:r>
              <a:rPr lang="zh-CN" altLang="en-US" sz="2000" dirty="0">
                <a:latin typeface="微软雅黑"/>
              </a:rPr>
              <a:t>在</a:t>
            </a:r>
            <a:r>
              <a:rPr sz="2000" dirty="0" err="1">
                <a:latin typeface="微软雅黑"/>
              </a:rPr>
              <a:t>生成器网络内部，从</a:t>
            </a:r>
            <a:r>
              <a:rPr sz="2000" dirty="0">
                <a:latin typeface="微软雅黑"/>
              </a:rPr>
              <a:t> 64x64 </a:t>
            </a:r>
            <a:r>
              <a:rPr sz="2000" dirty="0" err="1">
                <a:latin typeface="微软雅黑"/>
              </a:rPr>
              <a:t>分辨率开始的所有特征图中总是存在</a:t>
            </a:r>
            <a:r>
              <a:rPr lang="zh-CN" altLang="en-US" sz="2000" dirty="0">
                <a:latin typeface="微软雅黑"/>
              </a:rPr>
              <a:t>这样</a:t>
            </a:r>
            <a:r>
              <a:rPr sz="2000" dirty="0">
                <a:latin typeface="微软雅黑"/>
              </a:rPr>
              <a:t>的</a:t>
            </a:r>
            <a:r>
              <a:rPr lang="zh-CN" altLang="en-US" sz="2000" dirty="0">
                <a:latin typeface="微软雅黑"/>
              </a:rPr>
              <a:t>问题</a:t>
            </a:r>
            <a:r>
              <a:rPr sz="2000" dirty="0">
                <a:latin typeface="微软雅黑"/>
              </a:rPr>
              <a:t>。</a:t>
            </a:r>
            <a:r>
              <a:rPr sz="2000" dirty="0" err="1">
                <a:latin typeface="微软雅黑"/>
              </a:rPr>
              <a:t>这是一个困扰所有</a:t>
            </a:r>
            <a:r>
              <a:rPr sz="2000" dirty="0">
                <a:latin typeface="微软雅黑"/>
              </a:rPr>
              <a:t> </a:t>
            </a:r>
            <a:r>
              <a:rPr sz="2000" dirty="0" err="1">
                <a:latin typeface="微软雅黑"/>
              </a:rPr>
              <a:t>StyleGAN</a:t>
            </a:r>
            <a:r>
              <a:rPr sz="2000" dirty="0">
                <a:latin typeface="微软雅黑"/>
              </a:rPr>
              <a:t> </a:t>
            </a:r>
            <a:r>
              <a:rPr sz="2000" dirty="0" err="1">
                <a:latin typeface="微软雅黑"/>
              </a:rPr>
              <a:t>图像的</a:t>
            </a:r>
            <a:r>
              <a:rPr sz="2000" dirty="0" err="1">
                <a:solidFill>
                  <a:schemeClr val="accent2"/>
                </a:solidFill>
                <a:latin typeface="微软雅黑"/>
              </a:rPr>
              <a:t>系统性问题</a:t>
            </a:r>
            <a:r>
              <a:rPr sz="2000" dirty="0">
                <a:latin typeface="微软雅黑"/>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2</a:t>
            </a:r>
            <a:endParaRPr lang="zh-CN" sz="3200" b="1">
              <a:solidFill>
                <a:srgbClr val="014AB9"/>
              </a:solidFill>
              <a:latin typeface="微软雅黑"/>
              <a:ea typeface="微软雅黑"/>
            </a:endParaRPr>
          </a:p>
        </p:txBody>
      </p:sp>
      <p:sp>
        <p:nvSpPr>
          <p:cNvPr id="6"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4" name="矩形 3"/>
          <p:cNvSpPr/>
          <p:nvPr/>
        </p:nvSpPr>
        <p:spPr>
          <a:xfrm>
            <a:off x="311785" y="960120"/>
            <a:ext cx="11420475" cy="4569460"/>
          </a:xfrm>
          <a:prstGeom prst="rect">
            <a:avLst/>
          </a:prstGeom>
        </p:spPr>
        <p:txBody>
          <a:bodyPr wrap="square">
            <a:spAutoFit/>
          </a:bodyPr>
          <a:lstStyle/>
          <a:p>
            <a:pPr marL="342900" marR="0" lvl="0" indent="-342900" algn="l" defTabSz="914400" eaLnBrk="1" fontAlgn="auto" latinLnBrk="0" hangingPunct="1">
              <a:lnSpc>
                <a:spcPct val="150000"/>
              </a:lnSpc>
              <a:spcBef>
                <a:spcPts val="0"/>
              </a:spcBef>
              <a:spcAft>
                <a:spcPts val="0"/>
              </a:spcAft>
              <a:buClrTx/>
              <a:buSzTx/>
              <a:buFont typeface="Wingdings" charset="2"/>
              <a:buChar char="Ø"/>
              <a:tabLst/>
              <a:defRPr/>
            </a:pPr>
            <a:r>
              <a:rPr kumimoji="0" lang="zh-CN" altLang="en-US" sz="2400" b="1" i="0" u="none" strike="noStrike" kern="1200" cap="none" spc="0" normalizeH="0" baseline="0" noProof="0" dirty="0">
                <a:ln>
                  <a:noFill/>
                </a:ln>
                <a:solidFill>
                  <a:srgbClr val="000000"/>
                </a:solidFill>
                <a:effectLst/>
                <a:uLnTx/>
                <a:uFillTx/>
                <a:latin typeface="Arial"/>
                <a:ea typeface="微软雅黑"/>
              </a:rPr>
              <a:t>改进</a:t>
            </a:r>
            <a:endParaRPr kumimoji="0" lang="en-US" altLang="zh-CN" sz="2400" b="1" i="0" u="none" strike="noStrike" kern="1200" cap="none" spc="0" normalizeH="0" baseline="0" noProof="0" dirty="0">
              <a:ln>
                <a:noFill/>
              </a:ln>
              <a:solidFill>
                <a:srgbClr val="000000"/>
              </a:solidFill>
              <a:effectLst/>
              <a:uLnTx/>
              <a:uFillTx/>
              <a:latin typeface="Arial"/>
              <a:ea typeface="微软雅黑"/>
            </a:endParaRPr>
          </a:p>
          <a:p>
            <a:pPr marL="800100" lvl="1" indent="-342900">
              <a:lnSpc>
                <a:spcPct val="150000"/>
              </a:lnSpc>
              <a:buFont typeface="Arial" charset="0"/>
              <a:buChar char="•"/>
            </a:pPr>
            <a:r>
              <a:rPr lang="zh-CN" b="0" i="0" dirty="0">
                <a:latin typeface="微软雅黑"/>
              </a:rPr>
              <a:t>实验发现：</a:t>
            </a:r>
            <a:r>
              <a:rPr lang="zh-CN" b="0" i="0" dirty="0">
                <a:solidFill>
                  <a:schemeClr val="accent2"/>
                </a:solidFill>
                <a:latin typeface="微软雅黑"/>
              </a:rPr>
              <a:t>水滴主要由于AdaIN层导致</a:t>
            </a:r>
            <a:r>
              <a:rPr lang="zh-CN" b="0" i="0" dirty="0">
                <a:latin typeface="微软雅黑"/>
              </a:rPr>
              <a:t>，但是除去AdaIN层，缺少style mixing模块，StyleGAN结构如下图a、b，StyleGAN结构进行修改得到StyleGAN 2结构如图c、d所示</a:t>
            </a:r>
          </a:p>
          <a:p>
            <a:pPr marL="800100" lvl="1" indent="-342900">
              <a:lnSpc>
                <a:spcPct val="150000"/>
              </a:lnSpc>
              <a:buFont typeface="Arial" charset="0"/>
              <a:buChar char="•"/>
            </a:pPr>
            <a:endParaRPr lang="zh-CN" b="0" i="0" dirty="0">
              <a:latin typeface="微软雅黑"/>
            </a:endParaRPr>
          </a:p>
          <a:p>
            <a:pPr lvl="1" indent="0">
              <a:lnSpc>
                <a:spcPct val="150000"/>
              </a:lnSpc>
              <a:buFont typeface="Arial" charset="0"/>
              <a:buNone/>
            </a:pPr>
            <a:endParaRPr lang="zh-CN" sz="2000" b="0" i="0" dirty="0">
              <a:latin typeface="微软雅黑"/>
            </a:endParaRPr>
          </a:p>
          <a:p>
            <a:pPr marL="800100" lvl="1" indent="-342900">
              <a:lnSpc>
                <a:spcPct val="150000"/>
              </a:lnSpc>
              <a:buFont typeface="Arial" charset="0"/>
              <a:buChar char="•"/>
            </a:pPr>
            <a:endParaRPr lang="zh-CN" sz="2000" b="0" i="0" dirty="0">
              <a:latin typeface="微软雅黑"/>
            </a:endParaRPr>
          </a:p>
          <a:p>
            <a:pPr marL="800100" lvl="1" indent="-342900" algn="l">
              <a:lnSpc>
                <a:spcPct val="150000"/>
              </a:lnSpc>
              <a:buClrTx/>
              <a:buSzTx/>
              <a:buFont typeface="Arial" charset="0"/>
              <a:buChar char="•"/>
            </a:pPr>
            <a:endParaRPr lang="zh-CN" sz="2000" b="0" i="0" dirty="0">
              <a:latin typeface="微软雅黑"/>
            </a:endParaRPr>
          </a:p>
          <a:p>
            <a:pPr marL="800100" lvl="1" indent="-342900" algn="l">
              <a:lnSpc>
                <a:spcPct val="150000"/>
              </a:lnSpc>
              <a:buClrTx/>
              <a:buSzTx/>
              <a:buFont typeface="Arial" charset="0"/>
              <a:buChar char="•"/>
            </a:pPr>
            <a:endParaRPr lang="zh-CN" sz="2000" b="0" i="0" dirty="0">
              <a:latin typeface="微软雅黑"/>
            </a:endParaRPr>
          </a:p>
          <a:p>
            <a:pPr marL="800100" lvl="1" indent="-342900" algn="l">
              <a:lnSpc>
                <a:spcPct val="150000"/>
              </a:lnSpc>
              <a:buClrTx/>
              <a:buSzTx/>
              <a:buFont typeface="Arial" charset="0"/>
              <a:buChar char="•"/>
            </a:pPr>
            <a:endParaRPr lang="zh-CN" sz="2000" b="0" i="0" dirty="0">
              <a:latin typeface="微软雅黑"/>
            </a:endParaRPr>
          </a:p>
          <a:p>
            <a:pPr marL="800100" lvl="1" indent="-342900">
              <a:lnSpc>
                <a:spcPct val="150000"/>
              </a:lnSpc>
              <a:buFont typeface="Arial" charset="0"/>
              <a:buChar char="•"/>
            </a:pPr>
            <a:endParaRPr lang="zh-CN" sz="2000" b="0" i="0" dirty="0">
              <a:latin typeface="微软雅黑"/>
            </a:endParaRPr>
          </a:p>
        </p:txBody>
      </p:sp>
      <p:pic>
        <p:nvPicPr>
          <p:cNvPr id="101" name="图片 100"/>
          <p:cNvPicPr>
            <a:picLocks/>
          </p:cNvPicPr>
          <p:nvPr/>
        </p:nvPicPr>
        <p:blipFill>
          <a:blip r:embed="rId3"/>
          <a:srcRect r="403" b="31083"/>
          <a:stretch/>
        </p:blipFill>
        <p:spPr>
          <a:xfrm>
            <a:off x="64" y="2525395"/>
            <a:ext cx="5613718" cy="3082290"/>
          </a:xfrm>
          <a:prstGeom prst="rect">
            <a:avLst/>
          </a:prstGeom>
          <a:noFill/>
          <a:ln>
            <a:noFill/>
          </a:ln>
        </p:spPr>
      </p:pic>
      <mc:AlternateContent xmlns:mc="http://schemas.openxmlformats.org/markup-compatibility/2006" xmlns:a14="http://schemas.microsoft.com/office/drawing/2010/main">
        <mc:Choice Requires="a14">
          <p:sp>
            <p:nvSpPr>
              <p:cNvPr id="102" name="文本框 101"/>
              <p:cNvSpPr txBox="1"/>
              <p:nvPr/>
            </p:nvSpPr>
            <p:spPr>
              <a:xfrm>
                <a:off x="5084998" y="2525395"/>
                <a:ext cx="7176047" cy="4198393"/>
              </a:xfrm>
              <a:prstGeom prst="rect">
                <a:avLst/>
              </a:prstGeom>
              <a:ln w="6350">
                <a:prstDash val="solid"/>
              </a:ln>
            </p:spPr>
            <p:txBody>
              <a:bodyPr wrap="square">
                <a:spAutoFit/>
              </a:bodyPr>
              <a:lstStyle/>
              <a:p>
                <a:pPr marL="742950" lvl="1" indent="-285750" defTabSz="457200">
                  <a:lnSpc>
                    <a:spcPct val="150000"/>
                  </a:lnSpc>
                  <a:buFont typeface="Wingdings" panose="05000000000000000000" pitchFamily="2" charset="2"/>
                  <a:buChar char="Ø"/>
                </a:pPr>
                <a:r>
                  <a:rPr lang="zh-CN" b="1" i="0" strike="noStrike" spc="0" dirty="0">
                    <a:solidFill>
                      <a:srgbClr val="000000"/>
                    </a:solidFill>
                    <a:latin typeface="微软雅黑"/>
                    <a:ea typeface="微软雅黑"/>
                  </a:rPr>
                  <a:t>图</a:t>
                </a:r>
                <a:r>
                  <a:rPr lang="en-US" b="1" i="0" strike="noStrike" spc="0" dirty="0">
                    <a:solidFill>
                      <a:srgbClr val="000000"/>
                    </a:solidFill>
                    <a:latin typeface="微软雅黑"/>
                    <a:ea typeface="微软雅黑"/>
                  </a:rPr>
                  <a:t>c</a:t>
                </a:r>
                <a:r>
                  <a:rPr lang="zh-CN" b="1" i="0" strike="noStrike" spc="0" dirty="0">
                    <a:solidFill>
                      <a:srgbClr val="000000"/>
                    </a:solidFill>
                    <a:latin typeface="微软雅黑"/>
                    <a:ea typeface="微软雅黑"/>
                  </a:rPr>
                  <a:t>网络</a:t>
                </a:r>
                <a:r>
                  <a:rPr lang="zh-CN" altLang="zh-CN" b="1" dirty="0">
                    <a:solidFill>
                      <a:srgbClr val="000000"/>
                    </a:solidFill>
                    <a:latin typeface="微软雅黑"/>
                  </a:rPr>
                  <a:t>中</a:t>
                </a:r>
                <a:r>
                  <a:rPr lang="zh-CN" altLang="en-US" b="1" dirty="0">
                    <a:solidFill>
                      <a:srgbClr val="000000"/>
                    </a:solidFill>
                    <a:latin typeface="微软雅黑"/>
                  </a:rPr>
                  <a:t>的</a:t>
                </a:r>
                <a:r>
                  <a:rPr lang="zh-CN" b="1" i="0" strike="noStrike" spc="0" dirty="0">
                    <a:solidFill>
                      <a:srgbClr val="000000"/>
                    </a:solidFill>
                    <a:latin typeface="微软雅黑"/>
                    <a:ea typeface="微软雅黑"/>
                  </a:rPr>
                  <a:t>改进</a:t>
                </a:r>
                <a:r>
                  <a:rPr lang="zh-CN" sz="1800" b="0" i="0" strike="noStrike" spc="0" dirty="0">
                    <a:solidFill>
                      <a:srgbClr val="000000"/>
                    </a:solidFill>
                    <a:latin typeface="微软雅黑"/>
                    <a:ea typeface="微软雅黑"/>
                  </a:rPr>
                  <a:t>：</a:t>
                </a: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删除了最开始输入的噪声</a:t>
                </a:r>
                <a:r>
                  <a:rPr lang="en-US" b="0" i="0" strike="noStrike" spc="0" dirty="0">
                    <a:solidFill>
                      <a:srgbClr val="000000"/>
                    </a:solidFill>
                    <a:latin typeface="微软雅黑"/>
                    <a:ea typeface="微软雅黑"/>
                  </a:rPr>
                  <a:t>B</a:t>
                </a:r>
                <a:r>
                  <a:rPr lang="zh-CN" b="0" i="0" strike="noStrike" spc="0" dirty="0">
                    <a:solidFill>
                      <a:srgbClr val="000000"/>
                    </a:solidFill>
                    <a:latin typeface="微软雅黑"/>
                    <a:ea typeface="微软雅黑"/>
                  </a:rPr>
                  <a:t>和偏置</a:t>
                </a:r>
                <a:r>
                  <a:rPr lang="en-US" dirty="0"/>
                  <a:t>b</a:t>
                </a:r>
                <a:r>
                  <a:rPr lang="en-US" sz="1100" dirty="0"/>
                  <a:t>1</a:t>
                </a:r>
                <a:endParaRPr lang="zh-CN" b="0" i="0" strike="noStrike" spc="0" dirty="0">
                  <a:solidFill>
                    <a:srgbClr val="000000"/>
                  </a:solidFill>
                  <a:latin typeface="微软雅黑"/>
                  <a:ea typeface="微软雅黑"/>
                </a:endParaRP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仅调整方差</a:t>
                </a:r>
                <a:r>
                  <a:rPr lang="zh-CN" altLang="en-US" b="0" i="0" strike="noStrike" spc="0" dirty="0">
                    <a:solidFill>
                      <a:srgbClr val="000000"/>
                    </a:solidFill>
                    <a:latin typeface="微软雅黑"/>
                    <a:ea typeface="微软雅黑"/>
                  </a:rPr>
                  <a:t>，</a:t>
                </a:r>
                <a:r>
                  <a:rPr lang="zh-CN" b="0" i="0" strike="noStrike" spc="0" dirty="0">
                    <a:solidFill>
                      <a:srgbClr val="000000"/>
                    </a:solidFill>
                    <a:latin typeface="微软雅黑"/>
                    <a:ea typeface="微软雅黑"/>
                  </a:rPr>
                  <a:t>不调整均值</a:t>
                </a: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将</a:t>
                </a:r>
                <a:r>
                  <a:rPr lang="en-US" b="0" i="0" strike="noStrike" spc="0" dirty="0">
                    <a:solidFill>
                      <a:srgbClr val="000000"/>
                    </a:solidFill>
                    <a:latin typeface="微软雅黑"/>
                    <a:ea typeface="微软雅黑"/>
                  </a:rPr>
                  <a:t>b</a:t>
                </a:r>
                <a:r>
                  <a:rPr lang="zh-CN" b="0" i="0" strike="noStrike" spc="0" dirty="0">
                    <a:solidFill>
                      <a:srgbClr val="000000"/>
                    </a:solidFill>
                    <a:latin typeface="微软雅黑"/>
                    <a:ea typeface="微软雅黑"/>
                  </a:rPr>
                  <a:t>和</a:t>
                </a:r>
                <a:r>
                  <a:rPr lang="en-US" b="0" i="0" strike="noStrike" spc="0" dirty="0">
                    <a:solidFill>
                      <a:srgbClr val="000000"/>
                    </a:solidFill>
                    <a:latin typeface="微软雅黑"/>
                    <a:ea typeface="微软雅黑"/>
                  </a:rPr>
                  <a:t>B</a:t>
                </a:r>
                <a:r>
                  <a:rPr lang="zh-CN" b="0" i="0" strike="noStrike" spc="0" dirty="0">
                    <a:solidFill>
                      <a:srgbClr val="000000"/>
                    </a:solidFill>
                    <a:latin typeface="微软雅黑"/>
                    <a:ea typeface="微软雅黑"/>
                  </a:rPr>
                  <a:t>的添加移动到</a:t>
                </a:r>
                <a:r>
                  <a:rPr lang="en-US" b="0" i="0" strike="noStrike" spc="0" dirty="0">
                    <a:solidFill>
                      <a:srgbClr val="000000"/>
                    </a:solidFill>
                    <a:latin typeface="微软雅黑"/>
                    <a:ea typeface="微软雅黑"/>
                  </a:rPr>
                  <a:t>style</a:t>
                </a:r>
                <a:r>
                  <a:rPr lang="zh-CN" b="0" i="0" strike="noStrike" spc="0" dirty="0">
                    <a:solidFill>
                      <a:srgbClr val="000000"/>
                    </a:solidFill>
                    <a:latin typeface="微软雅黑"/>
                    <a:ea typeface="微软雅黑"/>
                  </a:rPr>
                  <a:t>的活动区域之外，即灰框之外</a:t>
                </a:r>
              </a:p>
              <a:p>
                <a:pPr marL="742950" lvl="1" indent="-285750" algn="l" defTabSz="457200">
                  <a:lnSpc>
                    <a:spcPct val="150000"/>
                  </a:lnSpc>
                  <a:buFont typeface="Wingdings" panose="05000000000000000000" pitchFamily="2" charset="2"/>
                  <a:buChar char="Ø"/>
                </a:pPr>
                <a:r>
                  <a:rPr lang="zh-CN" b="1" i="0" strike="noStrike" spc="0" dirty="0">
                    <a:solidFill>
                      <a:srgbClr val="000000"/>
                    </a:solidFill>
                    <a:latin typeface="微软雅黑"/>
                    <a:ea typeface="微软雅黑"/>
                  </a:rPr>
                  <a:t>增加</a:t>
                </a:r>
                <a:r>
                  <a:rPr lang="zh-CN" b="1" i="0" strike="noStrike" spc="0" dirty="0">
                    <a:solidFill>
                      <a:schemeClr val="accent2"/>
                    </a:solidFill>
                    <a:latin typeface="微软雅黑"/>
                    <a:ea typeface="微软雅黑"/>
                  </a:rPr>
                  <a:t>调节反调节机制</a:t>
                </a:r>
                <a:r>
                  <a:rPr lang="zh-CN" altLang="en-US" sz="1800" b="0" i="0" strike="noStrike" spc="0" dirty="0">
                    <a:solidFill>
                      <a:srgbClr val="000000"/>
                    </a:solidFill>
                    <a:latin typeface="微软雅黑"/>
                    <a:ea typeface="微软雅黑"/>
                  </a:rPr>
                  <a:t>（</a:t>
                </a:r>
                <a:r>
                  <a:rPr lang="zh-CN" sz="1800" b="0" i="0" strike="noStrike" spc="0" dirty="0">
                    <a:solidFill>
                      <a:srgbClr val="000000"/>
                    </a:solidFill>
                    <a:latin typeface="微软雅黑"/>
                    <a:ea typeface="微软雅黑"/>
                  </a:rPr>
                  <a:t>如图</a:t>
                </a:r>
                <a:r>
                  <a:rPr lang="en-US" sz="1800" b="0" i="0" strike="noStrike" spc="0" dirty="0">
                    <a:solidFill>
                      <a:srgbClr val="000000"/>
                    </a:solidFill>
                    <a:latin typeface="微软雅黑"/>
                    <a:ea typeface="微软雅黑"/>
                  </a:rPr>
                  <a:t>d</a:t>
                </a:r>
                <a:r>
                  <a:rPr lang="zh-CN" altLang="en-US" sz="1800" b="0" i="0" strike="noStrike" spc="0" dirty="0">
                    <a:solidFill>
                      <a:srgbClr val="000000"/>
                    </a:solidFill>
                    <a:latin typeface="微软雅黑"/>
                    <a:ea typeface="微软雅黑"/>
                  </a:rPr>
                  <a:t>）</a:t>
                </a:r>
                <a:r>
                  <a:rPr lang="zh-CN" sz="1800" b="0" i="0" strike="noStrike" spc="0" dirty="0">
                    <a:solidFill>
                      <a:srgbClr val="000000"/>
                    </a:solidFill>
                    <a:latin typeface="微软雅黑"/>
                    <a:ea typeface="微软雅黑"/>
                  </a:rPr>
                  <a:t>：</a:t>
                </a: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式</a:t>
                </a:r>
                <a:r>
                  <a:rPr lang="en-US" b="0" i="0" strike="noStrike" spc="0" dirty="0">
                    <a:solidFill>
                      <a:srgbClr val="000000"/>
                    </a:solidFill>
                    <a:latin typeface="微软雅黑"/>
                    <a:ea typeface="微软雅黑"/>
                  </a:rPr>
                  <a:t>1</a:t>
                </a:r>
                <a:r>
                  <a:rPr lang="zh-CN" b="0" i="0" strike="noStrike" spc="0" dirty="0">
                    <a:solidFill>
                      <a:srgbClr val="000000"/>
                    </a:solidFill>
                    <a:latin typeface="微软雅黑"/>
                    <a:ea typeface="微软雅黑"/>
                  </a:rPr>
                  <a:t>为图</a:t>
                </a:r>
                <a:r>
                  <a:rPr lang="en-US" b="0" i="0" strike="noStrike" spc="0" dirty="0">
                    <a:solidFill>
                      <a:srgbClr val="000000"/>
                    </a:solidFill>
                    <a:latin typeface="微软雅黑"/>
                    <a:ea typeface="微软雅黑"/>
                  </a:rPr>
                  <a:t>d</a:t>
                </a:r>
                <a:r>
                  <a:rPr lang="zh-CN" b="0" i="0" strike="noStrike" spc="0" dirty="0">
                    <a:solidFill>
                      <a:srgbClr val="000000"/>
                    </a:solidFill>
                    <a:latin typeface="微软雅黑"/>
                    <a:ea typeface="微软雅黑"/>
                  </a:rPr>
                  <a:t>中</a:t>
                </a:r>
                <a:r>
                  <a:rPr lang="en-US" b="0" i="0" strike="noStrike" spc="0" dirty="0">
                    <a:solidFill>
                      <a:srgbClr val="000000"/>
                    </a:solidFill>
                    <a:latin typeface="微软雅黑"/>
                    <a:ea typeface="微软雅黑"/>
                  </a:rPr>
                  <a:t>Mod</a:t>
                </a:r>
                <a:r>
                  <a:rPr lang="zh-CN" b="0" i="0" strike="noStrike" spc="0" dirty="0">
                    <a:solidFill>
                      <a:srgbClr val="000000"/>
                    </a:solidFill>
                    <a:latin typeface="微软雅黑"/>
                    <a:ea typeface="微软雅黑"/>
                  </a:rPr>
                  <a:t>模块，调整卷积权重</a:t>
                </a:r>
                <a:endParaRPr lang="en-US" b="0" i="0" strike="noStrike" spc="0" dirty="0">
                  <a:solidFill>
                    <a:srgbClr val="000000"/>
                  </a:solidFill>
                  <a:latin typeface="微软雅黑"/>
                  <a:ea typeface="微软雅黑"/>
                </a:endParaRP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式</a:t>
                </a:r>
                <a:r>
                  <a:rPr lang="en-US" b="0" i="0" strike="noStrike" spc="0" dirty="0">
                    <a:solidFill>
                      <a:srgbClr val="000000"/>
                    </a:solidFill>
                    <a:latin typeface="微软雅黑"/>
                    <a:ea typeface="微软雅黑"/>
                  </a:rPr>
                  <a:t>2</a:t>
                </a:r>
                <a:r>
                  <a:rPr lang="zh-CN" b="0" i="0" strike="noStrike" spc="0" dirty="0">
                    <a:solidFill>
                      <a:srgbClr val="000000"/>
                    </a:solidFill>
                    <a:latin typeface="微软雅黑"/>
                    <a:ea typeface="微软雅黑"/>
                  </a:rPr>
                  <a:t>为图中</a:t>
                </a:r>
                <a:r>
                  <a:rPr lang="en-US" b="0" i="0" strike="noStrike" spc="0" dirty="0" err="1">
                    <a:solidFill>
                      <a:srgbClr val="000000"/>
                    </a:solidFill>
                    <a:latin typeface="微软雅黑"/>
                    <a:ea typeface="微软雅黑"/>
                  </a:rPr>
                  <a:t>Demod</a:t>
                </a:r>
                <a:r>
                  <a:rPr lang="zh-CN" b="0" i="0" strike="noStrike" spc="0" dirty="0">
                    <a:solidFill>
                      <a:srgbClr val="000000"/>
                    </a:solidFill>
                    <a:latin typeface="微软雅黑"/>
                    <a:ea typeface="微软雅黑"/>
                  </a:rPr>
                  <a:t>模块，得到新的卷积权重，与输入特征进行卷积计算</a:t>
                </a:r>
              </a:p>
              <a:p>
                <a:pPr marL="1257300" lvl="2" indent="-342900" defTabSz="457200">
                  <a:lnSpc>
                    <a:spcPct val="150000"/>
                  </a:lnSpc>
                  <a:buFont typeface="Arial" charset="0"/>
                  <a:buChar char="•"/>
                </a:pPr>
                <a14:m>
                  <m:oMath xmlns:m="http://schemas.openxmlformats.org/officeDocument/2006/math">
                    <m:r>
                      <a:rPr lang="en-US" altLang="zh-CN" i="1" dirty="0">
                        <a:solidFill>
                          <a:srgbClr val="000000"/>
                        </a:solidFill>
                        <a:latin typeface="Cambria Math" panose="02040503050406030204" pitchFamily="18" charset="0"/>
                      </a:rPr>
                      <m:t>𝑖</m:t>
                    </m:r>
                  </m:oMath>
                </a14:m>
                <a:r>
                  <a:rPr lang="zh-CN" altLang="zh-CN" dirty="0">
                    <a:solidFill>
                      <a:srgbClr val="000000"/>
                    </a:solidFill>
                    <a:latin typeface="微软雅黑"/>
                  </a:rPr>
                  <a:t>表示输入特征图</a:t>
                </a:r>
                <a:r>
                  <a:rPr lang="zh-CN" altLang="en-US" dirty="0">
                    <a:solidFill>
                      <a:srgbClr val="000000"/>
                    </a:solidFill>
                    <a:latin typeface="微软雅黑"/>
                  </a:rPr>
                  <a:t>序号</a:t>
                </a:r>
                <a14:m>
                  <m:oMath xmlns:m="http://schemas.openxmlformats.org/officeDocument/2006/math">
                    <m:r>
                      <a:rPr lang="en-US" altLang="zh-CN" i="1" dirty="0">
                        <a:solidFill>
                          <a:srgbClr val="000000"/>
                        </a:solidFill>
                        <a:latin typeface="Cambria Math" panose="02040503050406030204" pitchFamily="18" charset="0"/>
                      </a:rPr>
                      <m:t>𝑖</m:t>
                    </m:r>
                  </m:oMath>
                </a14:m>
                <a:r>
                  <a:rPr lang="zh-CN" altLang="zh-CN" dirty="0">
                    <a:solidFill>
                      <a:srgbClr val="000000"/>
                    </a:solidFill>
                    <a:latin typeface="微软雅黑"/>
                  </a:rPr>
                  <a:t>，</a:t>
                </a:r>
                <a:r>
                  <a:rPr lang="en-US" altLang="zh-CN" i="1" dirty="0">
                    <a:solidFill>
                      <a:srgbClr val="000000"/>
                    </a:solidFill>
                    <a:latin typeface="Cambria Math" panose="02040503050406030204" pitchFamily="18" charset="0"/>
                  </a:rPr>
                  <a:t>j </a:t>
                </a:r>
                <a:r>
                  <a:rPr lang="zh-CN" altLang="zh-CN" dirty="0">
                    <a:solidFill>
                      <a:srgbClr val="000000"/>
                    </a:solidFill>
                    <a:latin typeface="微软雅黑"/>
                  </a:rPr>
                  <a:t>表示输出层</a:t>
                </a:r>
                <a:r>
                  <a:rPr lang="zh-CN" altLang="en-US" dirty="0">
                    <a:solidFill>
                      <a:srgbClr val="000000"/>
                    </a:solidFill>
                    <a:latin typeface="微软雅黑"/>
                  </a:rPr>
                  <a:t>序号</a:t>
                </a:r>
                <a:r>
                  <a:rPr lang="en-US" altLang="zh-CN" i="1" dirty="0">
                    <a:solidFill>
                      <a:srgbClr val="000000"/>
                    </a:solidFill>
                    <a:latin typeface="Cambria Math" panose="02040503050406030204" pitchFamily="18" charset="0"/>
                  </a:rPr>
                  <a:t>j </a:t>
                </a:r>
                <a:r>
                  <a:rPr lang="zh-CN" altLang="zh-CN" dirty="0">
                    <a:solidFill>
                      <a:srgbClr val="000000"/>
                    </a:solidFill>
                    <a:latin typeface="微软雅黑"/>
                  </a:rPr>
                  <a:t>，</a:t>
                </a:r>
                <a:r>
                  <a:rPr lang="en-US" altLang="zh-CN" i="1" dirty="0">
                    <a:solidFill>
                      <a:srgbClr val="000000"/>
                    </a:solidFill>
                    <a:latin typeface="Cambria Math" panose="02040503050406030204" pitchFamily="18" charset="0"/>
                  </a:rPr>
                  <a:t>k </a:t>
                </a:r>
                <a:r>
                  <a:rPr lang="zh-CN" altLang="zh-CN" dirty="0">
                    <a:solidFill>
                      <a:srgbClr val="000000"/>
                    </a:solidFill>
                    <a:latin typeface="微软雅黑"/>
                  </a:rPr>
                  <a:t>为卷积核</a:t>
                </a:r>
              </a:p>
              <a:p>
                <a:pPr marL="1257300" lvl="2" indent="-342900" defTabSz="457200">
                  <a:lnSpc>
                    <a:spcPct val="150000"/>
                  </a:lnSpc>
                  <a:buFont typeface="Arial" charset="0"/>
                  <a:buChar char="•"/>
                </a:pPr>
                <a:r>
                  <a:rPr lang="zh-CN" b="0" i="0" strike="noStrike" spc="0" dirty="0">
                    <a:solidFill>
                      <a:srgbClr val="000000"/>
                    </a:solidFill>
                    <a:latin typeface="微软雅黑"/>
                    <a:ea typeface="微软雅黑"/>
                  </a:rPr>
                  <a:t>该机制将训练效率由</a:t>
                </a:r>
                <a:r>
                  <a:rPr lang="en-US" b="0" i="0" strike="noStrike" spc="0" dirty="0">
                    <a:solidFill>
                      <a:srgbClr val="000000"/>
                    </a:solidFill>
                    <a:latin typeface="微软雅黑"/>
                    <a:ea typeface="微软雅黑"/>
                  </a:rPr>
                  <a:t>37img/s</a:t>
                </a:r>
                <a:r>
                  <a:rPr lang="zh-CN" b="0" i="0" strike="noStrike" spc="0" dirty="0">
                    <a:solidFill>
                      <a:srgbClr val="000000"/>
                    </a:solidFill>
                    <a:latin typeface="微软雅黑"/>
                    <a:ea typeface="微软雅黑"/>
                  </a:rPr>
                  <a:t>提升</a:t>
                </a:r>
                <a:r>
                  <a:rPr lang="zh-CN" altLang="en-US" b="0" i="0" strike="noStrike" spc="0" dirty="0">
                    <a:solidFill>
                      <a:srgbClr val="000000"/>
                    </a:solidFill>
                    <a:latin typeface="微软雅黑"/>
                    <a:ea typeface="微软雅黑"/>
                  </a:rPr>
                  <a:t>至</a:t>
                </a:r>
                <a:r>
                  <a:rPr lang="en-US" b="0" i="0" strike="noStrike" spc="0" dirty="0">
                    <a:solidFill>
                      <a:schemeClr val="accent2"/>
                    </a:solidFill>
                    <a:latin typeface="微软雅黑"/>
                    <a:ea typeface="微软雅黑"/>
                  </a:rPr>
                  <a:t>61img/s</a:t>
                </a:r>
                <a:endParaRPr lang="zh-CN" b="0" i="0" strike="noStrike" spc="0" dirty="0">
                  <a:solidFill>
                    <a:srgbClr val="000000"/>
                  </a:solidFill>
                  <a:latin typeface="微软雅黑"/>
                  <a:ea typeface="微软雅黑"/>
                </a:endParaRPr>
              </a:p>
            </p:txBody>
          </p:sp>
        </mc:Choice>
        <mc:Fallback xmlns="">
          <p:sp>
            <p:nvSpPr>
              <p:cNvPr id="102" name="文本框 101"/>
              <p:cNvSpPr txBox="1">
                <a:spLocks noRot="1" noChangeAspect="1" noMove="1" noResize="1" noEditPoints="1" noAdjustHandles="1" noChangeArrowheads="1" noChangeShapeType="1" noTextEdit="1"/>
              </p:cNvSpPr>
              <p:nvPr/>
            </p:nvSpPr>
            <p:spPr>
              <a:xfrm>
                <a:off x="5084998" y="2525395"/>
                <a:ext cx="7176047" cy="4198393"/>
              </a:xfrm>
              <a:prstGeom prst="rect">
                <a:avLst/>
              </a:prstGeom>
              <a:blipFill>
                <a:blip r:embed="rId4"/>
                <a:stretch>
                  <a:fillRect b="-1306"/>
                </a:stretch>
              </a:blipFill>
              <a:ln w="6350">
                <a:prstDash val="solid"/>
              </a:ln>
            </p:spPr>
            <p:txBody>
              <a:bodyPr/>
              <a:lstStyle/>
              <a:p>
                <a:r>
                  <a:rPr lang="zh-CN" altLang="en-US">
                    <a:noFill/>
                  </a:rPr>
                  <a:t> </a:t>
                </a:r>
              </a:p>
            </p:txBody>
          </p:sp>
        </mc:Fallback>
      </mc:AlternateContent>
      <p:pic>
        <p:nvPicPr>
          <p:cNvPr id="103" name="图片 102"/>
          <p:cNvPicPr>
            <a:picLocks noChangeAspect="1"/>
          </p:cNvPicPr>
          <p:nvPr/>
        </p:nvPicPr>
        <p:blipFill>
          <a:blip r:embed="rId5"/>
          <a:stretch/>
        </p:blipFill>
        <p:spPr>
          <a:xfrm>
            <a:off x="1527136" y="5529580"/>
            <a:ext cx="1717373" cy="459473"/>
          </a:xfrm>
          <a:prstGeom prst="rect">
            <a:avLst/>
          </a:prstGeom>
        </p:spPr>
      </p:pic>
      <p:pic>
        <p:nvPicPr>
          <p:cNvPr id="104" name="图片 103"/>
          <p:cNvPicPr>
            <a:picLocks noChangeAspect="1"/>
          </p:cNvPicPr>
          <p:nvPr/>
        </p:nvPicPr>
        <p:blipFill>
          <a:blip r:embed="rId6"/>
          <a:stretch/>
        </p:blipFill>
        <p:spPr>
          <a:xfrm>
            <a:off x="971042" y="6066902"/>
            <a:ext cx="2829560" cy="71268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pPr lvl="0"/>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3</a:t>
            </a:r>
          </a:p>
        </p:txBody>
      </p:sp>
      <p:sp>
        <p:nvSpPr>
          <p:cNvPr id="4"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5" name="矩形 3"/>
          <p:cNvSpPr/>
          <p:nvPr/>
        </p:nvSpPr>
        <p:spPr>
          <a:xfrm>
            <a:off x="311815" y="960222"/>
            <a:ext cx="11059570" cy="2438616"/>
          </a:xfrm>
          <a:prstGeom prst="rect">
            <a:avLst/>
          </a:prstGeom>
        </p:spPr>
        <p:txBody>
          <a:bodyPr wrap="square">
            <a:spAutoFit/>
          </a:bodyPr>
          <a:lstStyle/>
          <a:p>
            <a:pPr marL="342900" lvl="0" indent="-342900">
              <a:lnSpc>
                <a:spcPct val="150000"/>
              </a:lnSpc>
              <a:buFont typeface="Wingdings" charset="2"/>
              <a:buChar char="Ø"/>
            </a:pPr>
            <a:r>
              <a:rPr lang="zh-CN" sz="2400" b="1" dirty="0"/>
              <a:t>背景</a:t>
            </a:r>
            <a:endParaRPr lang="en-US" sz="2400" b="1" dirty="0"/>
          </a:p>
          <a:p>
            <a:pPr marL="800100" lvl="1" indent="-342900">
              <a:lnSpc>
                <a:spcPct val="150000"/>
              </a:lnSpc>
              <a:buFont typeface="Arial" charset="0"/>
              <a:buChar char="•"/>
            </a:pPr>
            <a:r>
              <a:rPr lang="zh-CN" sz="2000" b="0" i="0" dirty="0">
                <a:solidFill>
                  <a:srgbClr val="323232"/>
                </a:solidFill>
                <a:latin typeface="微软雅黑"/>
                <a:ea typeface="微软雅黑"/>
              </a:rPr>
              <a:t>目前生成器网络架构是卷积</a:t>
            </a:r>
            <a:r>
              <a:rPr lang="en-US" sz="2000" b="0" i="0" dirty="0">
                <a:solidFill>
                  <a:srgbClr val="323232"/>
                </a:solidFill>
                <a:latin typeface="微软雅黑"/>
                <a:ea typeface="微软雅黑"/>
              </a:rPr>
              <a:t>+</a:t>
            </a:r>
            <a:r>
              <a:rPr lang="zh-CN" sz="2000" b="0" i="0" dirty="0">
                <a:solidFill>
                  <a:srgbClr val="323232"/>
                </a:solidFill>
                <a:latin typeface="微软雅黑"/>
                <a:ea typeface="微软雅黑"/>
              </a:rPr>
              <a:t>非线性</a:t>
            </a:r>
            <a:r>
              <a:rPr lang="en-US" sz="2000" b="0" i="0" dirty="0">
                <a:solidFill>
                  <a:srgbClr val="323232"/>
                </a:solidFill>
                <a:latin typeface="微软雅黑"/>
                <a:ea typeface="微软雅黑"/>
              </a:rPr>
              <a:t>+</a:t>
            </a:r>
            <a:r>
              <a:rPr lang="zh-CN" sz="2000" b="0" i="0" dirty="0">
                <a:solidFill>
                  <a:srgbClr val="323232"/>
                </a:solidFill>
                <a:latin typeface="微软雅黑"/>
                <a:ea typeface="微软雅黑"/>
              </a:rPr>
              <a:t>上采样的结果，而这样的架构无法做到很好的</a:t>
            </a:r>
            <a:r>
              <a:rPr lang="zh-CN" sz="2000" b="0" i="0" dirty="0">
                <a:solidFill>
                  <a:schemeClr val="accent2"/>
                </a:solidFill>
                <a:latin typeface="微软雅黑"/>
                <a:ea typeface="微软雅黑"/>
              </a:rPr>
              <a:t>等变性</a:t>
            </a:r>
            <a:endParaRPr lang="zh-CN" sz="2000" b="0" i="0" dirty="0">
              <a:solidFill>
                <a:srgbClr val="323232"/>
              </a:solidFill>
              <a:latin typeface="微软雅黑"/>
              <a:ea typeface="微软雅黑"/>
            </a:endParaRPr>
          </a:p>
          <a:p>
            <a:pPr marL="800100" lvl="1" indent="-342900">
              <a:lnSpc>
                <a:spcPct val="150000"/>
              </a:lnSpc>
              <a:buFont typeface="Arial" charset="0"/>
              <a:buChar char="•"/>
            </a:pPr>
            <a:r>
              <a:rPr lang="zh-CN" sz="2000" b="0" i="0" dirty="0">
                <a:solidFill>
                  <a:srgbClr val="323232"/>
                </a:solidFill>
                <a:latin typeface="微软雅黑"/>
                <a:ea typeface="微软雅黑"/>
              </a:rPr>
              <a:t>StyleGAN 2 存在</a:t>
            </a:r>
            <a:r>
              <a:rPr lang="zh-CN" sz="2000" b="0" i="0" dirty="0">
                <a:solidFill>
                  <a:schemeClr val="accent2"/>
                </a:solidFill>
                <a:latin typeface="微软雅黑"/>
                <a:ea typeface="微软雅黑"/>
              </a:rPr>
              <a:t>图像坐标与特征粘连</a:t>
            </a:r>
            <a:r>
              <a:rPr lang="zh-CN" sz="2000" b="0" i="0" dirty="0">
                <a:solidFill>
                  <a:srgbClr val="323232"/>
                </a:solidFill>
                <a:latin typeface="微软雅黑"/>
                <a:ea typeface="微软雅黑"/>
              </a:rPr>
              <a:t>的问题</a:t>
            </a:r>
          </a:p>
          <a:p>
            <a:pPr marL="800100" lvl="1" indent="-342900">
              <a:lnSpc>
                <a:spcPct val="150000"/>
              </a:lnSpc>
              <a:buFont typeface="Arial" charset="0"/>
              <a:buChar char="•"/>
            </a:pPr>
            <a:r>
              <a:rPr lang="zh-CN" sz="2000" b="0" i="0" dirty="0">
                <a:solidFill>
                  <a:srgbClr val="323232"/>
                </a:solidFill>
                <a:latin typeface="微软雅黑"/>
                <a:ea typeface="微软雅黑"/>
              </a:rPr>
              <a:t>StyleGAN 2 无法满足</a:t>
            </a:r>
            <a:r>
              <a:rPr lang="zh-CN" sz="2000" b="0" i="0" dirty="0">
                <a:solidFill>
                  <a:schemeClr val="accent2"/>
                </a:solidFill>
                <a:latin typeface="微软雅黑"/>
                <a:ea typeface="微软雅黑"/>
              </a:rPr>
              <a:t>旋转一致性</a:t>
            </a:r>
            <a:r>
              <a:rPr lang="zh-CN" sz="2000" b="0" i="0" dirty="0">
                <a:solidFill>
                  <a:srgbClr val="323232"/>
                </a:solidFill>
                <a:latin typeface="微软雅黑"/>
                <a:ea typeface="微软雅黑"/>
              </a:rPr>
              <a:t>问题</a:t>
            </a:r>
          </a:p>
          <a:p>
            <a:pPr marL="800100" lvl="1" indent="-342900">
              <a:lnSpc>
                <a:spcPct val="150000"/>
              </a:lnSpc>
              <a:buFont typeface="Arial" charset="0"/>
              <a:buChar char="•"/>
            </a:pPr>
            <a:r>
              <a:rPr lang="zh-CN" sz="2000" b="0" i="0" dirty="0">
                <a:solidFill>
                  <a:srgbClr val="323232"/>
                </a:solidFill>
                <a:latin typeface="微软雅黑"/>
                <a:ea typeface="微软雅黑"/>
              </a:rPr>
              <a:t>改进后的</a:t>
            </a:r>
            <a:r>
              <a:rPr lang="en-US" sz="2000" b="0" i="0" dirty="0">
                <a:solidFill>
                  <a:srgbClr val="323232"/>
                </a:solidFill>
                <a:latin typeface="微软雅黑"/>
                <a:ea typeface="微软雅黑"/>
              </a:rPr>
              <a:t> </a:t>
            </a:r>
            <a:r>
              <a:rPr lang="en-US" sz="2000" b="0" i="0" dirty="0" err="1">
                <a:solidFill>
                  <a:schemeClr val="accent2"/>
                </a:solidFill>
                <a:latin typeface="微软雅黑"/>
                <a:ea typeface="微软雅黑"/>
              </a:rPr>
              <a:t>StyleGAN</a:t>
            </a:r>
            <a:r>
              <a:rPr lang="en-US" sz="2000" b="0" i="0" dirty="0">
                <a:solidFill>
                  <a:schemeClr val="accent2"/>
                </a:solidFill>
                <a:latin typeface="微软雅黑"/>
                <a:ea typeface="微软雅黑"/>
              </a:rPr>
              <a:t> 3 </a:t>
            </a:r>
            <a:r>
              <a:rPr lang="zh-CN" sz="2000" b="0" i="0" dirty="0">
                <a:solidFill>
                  <a:srgbClr val="323232"/>
                </a:solidFill>
                <a:latin typeface="微软雅黑"/>
                <a:ea typeface="微软雅黑"/>
              </a:rPr>
              <a:t>实现了真正的图像平移、旋转等不变性</a:t>
            </a:r>
          </a:p>
        </p:txBody>
      </p:sp>
      <p:pic>
        <p:nvPicPr>
          <p:cNvPr id="6" name="图片 5"/>
          <p:cNvPicPr>
            <a:picLocks noChangeAspect="1"/>
          </p:cNvPicPr>
          <p:nvPr/>
        </p:nvPicPr>
        <p:blipFill>
          <a:blip r:embed="rId2"/>
          <a:stretch/>
        </p:blipFill>
        <p:spPr>
          <a:xfrm>
            <a:off x="6063905" y="3804873"/>
            <a:ext cx="5307480" cy="2578614"/>
          </a:xfrm>
          <a:prstGeom prst="rect">
            <a:avLst/>
          </a:prstGeom>
        </p:spPr>
      </p:pic>
      <p:pic>
        <p:nvPicPr>
          <p:cNvPr id="7" name="图片 6"/>
          <p:cNvPicPr>
            <a:picLocks noChangeAspect="1"/>
          </p:cNvPicPr>
          <p:nvPr/>
        </p:nvPicPr>
        <p:blipFill>
          <a:blip r:embed="rId3"/>
          <a:stretch/>
        </p:blipFill>
        <p:spPr>
          <a:xfrm>
            <a:off x="1322454" y="3804873"/>
            <a:ext cx="4482830" cy="25786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pPr lvl="0"/>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3</a:t>
            </a:r>
          </a:p>
        </p:txBody>
      </p:sp>
      <p:sp>
        <p:nvSpPr>
          <p:cNvPr id="4"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5" name="矩形 3"/>
          <p:cNvSpPr/>
          <p:nvPr/>
        </p:nvSpPr>
        <p:spPr>
          <a:xfrm>
            <a:off x="311815" y="960222"/>
            <a:ext cx="6096000" cy="5165517"/>
          </a:xfrm>
          <a:prstGeom prst="rect">
            <a:avLst/>
          </a:prstGeom>
        </p:spPr>
        <p:txBody>
          <a:bodyPr wrap="square">
            <a:spAutoFit/>
          </a:bodyPr>
          <a:lstStyle/>
          <a:p>
            <a:pPr marL="342900" lvl="0" indent="-342900">
              <a:lnSpc>
                <a:spcPct val="150000"/>
              </a:lnSpc>
              <a:buFont typeface="Wingdings" charset="2"/>
              <a:buChar char="Ø"/>
            </a:pPr>
            <a:r>
              <a:rPr lang="zh-CN" sz="2400" b="1" dirty="0"/>
              <a:t>针对</a:t>
            </a:r>
            <a:r>
              <a:rPr lang="en-US" sz="2400" b="1" dirty="0">
                <a:latin typeface="微软雅黑"/>
                <a:ea typeface="微软雅黑"/>
              </a:rPr>
              <a:t>StyleGAN2</a:t>
            </a:r>
            <a:r>
              <a:rPr lang="zh-CN" sz="2400" b="1" dirty="0"/>
              <a:t>的改进之处</a:t>
            </a:r>
          </a:p>
          <a:p>
            <a:pPr marL="800100" lvl="1" indent="-342900">
              <a:lnSpc>
                <a:spcPct val="150000"/>
              </a:lnSpc>
              <a:buFont typeface="Arial" charset="0"/>
              <a:buChar char="•"/>
            </a:pPr>
            <a:r>
              <a:rPr lang="zh-CN" sz="1800" b="0" i="0" dirty="0">
                <a:solidFill>
                  <a:srgbClr val="000000"/>
                </a:solidFill>
                <a:latin typeface="微软雅黑"/>
                <a:ea typeface="微软雅黑"/>
              </a:rPr>
              <a:t>提出</a:t>
            </a:r>
            <a:r>
              <a:rPr lang="zh-CN" sz="1800" b="0" i="0" dirty="0">
                <a:solidFill>
                  <a:schemeClr val="accent2"/>
                </a:solidFill>
                <a:latin typeface="微软雅黑"/>
                <a:ea typeface="微软雅黑"/>
              </a:rPr>
              <a:t>傅里叶特征</a:t>
            </a:r>
            <a:r>
              <a:rPr lang="zh-CN" sz="1800" b="0" i="0" dirty="0">
                <a:solidFill>
                  <a:srgbClr val="323232"/>
                </a:solidFill>
                <a:latin typeface="微软雅黑"/>
                <a:ea typeface="微软雅黑"/>
              </a:rPr>
              <a:t>以及</a:t>
            </a:r>
            <a:r>
              <a:rPr lang="zh-CN" sz="1800" b="0" i="0" dirty="0">
                <a:solidFill>
                  <a:schemeClr val="accent2"/>
                </a:solidFill>
                <a:latin typeface="微软雅黑"/>
                <a:ea typeface="微软雅黑"/>
              </a:rPr>
              <a:t>基线</a:t>
            </a:r>
            <a:r>
              <a:rPr lang="zh-CN" sz="1800" b="0" i="0" dirty="0">
                <a:solidFill>
                  <a:srgbClr val="323232"/>
                </a:solidFill>
                <a:latin typeface="微软雅黑"/>
                <a:ea typeface="微软雅黑"/>
              </a:rPr>
              <a:t>模型简化；</a:t>
            </a:r>
          </a:p>
          <a:p>
            <a:pPr marL="800100" lvl="1" indent="-342900">
              <a:lnSpc>
                <a:spcPct val="150000"/>
              </a:lnSpc>
              <a:buFont typeface="Arial" charset="0"/>
              <a:buChar char="•"/>
            </a:pPr>
            <a:r>
              <a:rPr lang="zh-CN" sz="1800" dirty="0">
                <a:solidFill>
                  <a:srgbClr val="323232"/>
                </a:solidFill>
                <a:latin typeface="微软雅黑"/>
                <a:ea typeface="微软雅黑"/>
              </a:rPr>
              <a:t>引入了一个</a:t>
            </a:r>
            <a:r>
              <a:rPr lang="zh-CN" altLang="en-US" dirty="0">
                <a:solidFill>
                  <a:schemeClr val="accent2"/>
                </a:solidFill>
                <a:latin typeface="微软雅黑"/>
              </a:rPr>
              <a:t>固定大小的</a:t>
            </a:r>
            <a:r>
              <a:rPr lang="en-US" dirty="0">
                <a:solidFill>
                  <a:schemeClr val="accent2"/>
                </a:solidFill>
                <a:latin typeface="微软雅黑"/>
              </a:rPr>
              <a:t>boundaries</a:t>
            </a:r>
            <a:r>
              <a:rPr lang="zh-CN" sz="1800" dirty="0">
                <a:solidFill>
                  <a:srgbClr val="323232"/>
                </a:solidFill>
                <a:latin typeface="微软雅黑"/>
                <a:ea typeface="微软雅黑"/>
              </a:rPr>
              <a:t>来近似，每一层操作后再</a:t>
            </a:r>
            <a:r>
              <a:rPr lang="en-US" sz="1800" dirty="0">
                <a:solidFill>
                  <a:srgbClr val="323232"/>
                </a:solidFill>
                <a:latin typeface="微软雅黑"/>
                <a:ea typeface="微软雅黑"/>
              </a:rPr>
              <a:t>crop</a:t>
            </a:r>
            <a:r>
              <a:rPr lang="zh-CN" sz="1800" dirty="0">
                <a:solidFill>
                  <a:srgbClr val="323232"/>
                </a:solidFill>
                <a:latin typeface="微软雅黑"/>
                <a:ea typeface="微软雅黑"/>
              </a:rPr>
              <a:t>到这个扩展的空间；</a:t>
            </a:r>
          </a:p>
          <a:p>
            <a:pPr marL="800100" lvl="1" indent="-342900">
              <a:lnSpc>
                <a:spcPct val="150000"/>
              </a:lnSpc>
              <a:buFont typeface="Arial" charset="0"/>
              <a:buChar char="•"/>
            </a:pPr>
            <a:r>
              <a:rPr lang="zh-CN" sz="1800" b="0" i="0" dirty="0">
                <a:solidFill>
                  <a:srgbClr val="323232"/>
                </a:solidFill>
                <a:latin typeface="微软雅黑"/>
                <a:ea typeface="微软雅黑"/>
              </a:rPr>
              <a:t>改进了</a:t>
            </a:r>
            <a:r>
              <a:rPr lang="zh-CN" altLang="en-US" dirty="0">
                <a:solidFill>
                  <a:schemeClr val="accent2"/>
                </a:solidFill>
                <a:latin typeface="微软雅黑"/>
              </a:rPr>
              <a:t>非线性滤波</a:t>
            </a:r>
            <a:r>
              <a:rPr lang="zh-CN" sz="1800" b="0" i="0" dirty="0">
                <a:solidFill>
                  <a:srgbClr val="323232"/>
                </a:solidFill>
                <a:latin typeface="微软雅黑"/>
                <a:ea typeface="微软雅黑"/>
              </a:rPr>
              <a:t>，并将整个</a:t>
            </a:r>
            <a:r>
              <a:rPr lang="en-US" sz="1800" b="0" i="0" dirty="0" err="1">
                <a:solidFill>
                  <a:srgbClr val="323232"/>
                </a:solidFill>
                <a:latin typeface="微软雅黑"/>
                <a:ea typeface="微软雅黑"/>
              </a:rPr>
              <a:t>unsample-LReLU-downsample</a:t>
            </a:r>
            <a:r>
              <a:rPr lang="zh-CN" sz="1800" b="0" i="0" dirty="0">
                <a:solidFill>
                  <a:srgbClr val="323232"/>
                </a:solidFill>
                <a:latin typeface="微软雅黑"/>
                <a:ea typeface="微软雅黑"/>
              </a:rPr>
              <a:t>过程写到一个自定义的</a:t>
            </a:r>
            <a:r>
              <a:rPr lang="en-US" sz="1800" b="0" i="0" dirty="0">
                <a:solidFill>
                  <a:srgbClr val="323232"/>
                </a:solidFill>
                <a:latin typeface="微软雅黑"/>
                <a:ea typeface="微软雅黑"/>
              </a:rPr>
              <a:t>CUDA</a:t>
            </a:r>
            <a:r>
              <a:rPr lang="zh-CN" sz="1800" b="0" i="0" dirty="0">
                <a:solidFill>
                  <a:srgbClr val="323232"/>
                </a:solidFill>
                <a:latin typeface="微软雅黑"/>
                <a:ea typeface="微软雅黑"/>
              </a:rPr>
              <a:t>内核中；</a:t>
            </a:r>
          </a:p>
          <a:p>
            <a:pPr marL="800100" lvl="1" indent="-342900">
              <a:lnSpc>
                <a:spcPct val="150000"/>
              </a:lnSpc>
              <a:buFont typeface="Arial" charset="0"/>
              <a:buChar char="•"/>
            </a:pPr>
            <a:r>
              <a:rPr lang="zh-CN" sz="1800" dirty="0">
                <a:solidFill>
                  <a:srgbClr val="323232"/>
                </a:solidFill>
                <a:latin typeface="微软雅黑"/>
                <a:ea typeface="微软雅黑"/>
              </a:rPr>
              <a:t>为了抑制</a:t>
            </a:r>
            <a:r>
              <a:rPr lang="en-US" sz="1800" dirty="0">
                <a:solidFill>
                  <a:srgbClr val="323232"/>
                </a:solidFill>
                <a:latin typeface="微软雅黑"/>
                <a:ea typeface="微软雅黑"/>
              </a:rPr>
              <a:t>aliasing</a:t>
            </a:r>
            <a:r>
              <a:rPr lang="zh-CN" sz="1800" dirty="0">
                <a:solidFill>
                  <a:srgbClr val="323232"/>
                </a:solidFill>
                <a:latin typeface="微软雅黑"/>
                <a:ea typeface="微软雅黑"/>
              </a:rPr>
              <a:t>，可以简单地将</a:t>
            </a:r>
            <a:r>
              <a:rPr lang="zh-CN" altLang="en-US" dirty="0">
                <a:solidFill>
                  <a:schemeClr val="accent2"/>
                </a:solidFill>
                <a:latin typeface="微软雅黑"/>
              </a:rPr>
              <a:t>截止频率</a:t>
            </a:r>
            <a:r>
              <a:rPr lang="zh-CN" sz="1800" dirty="0">
                <a:solidFill>
                  <a:srgbClr val="323232"/>
                </a:solidFill>
                <a:latin typeface="微软雅黑"/>
                <a:ea typeface="微软雅黑"/>
              </a:rPr>
              <a:t>降低；</a:t>
            </a:r>
          </a:p>
          <a:p>
            <a:pPr marL="800100" lvl="1" indent="-342900">
              <a:lnSpc>
                <a:spcPct val="150000"/>
              </a:lnSpc>
              <a:buFont typeface="Arial" charset="0"/>
              <a:buChar char="•"/>
            </a:pPr>
            <a:r>
              <a:rPr lang="zh-CN" sz="1800" dirty="0">
                <a:solidFill>
                  <a:srgbClr val="323232"/>
                </a:solidFill>
                <a:latin typeface="微软雅黑"/>
                <a:ea typeface="微软雅黑"/>
              </a:rPr>
              <a:t>加入一个</a:t>
            </a:r>
            <a:r>
              <a:rPr lang="zh-CN" altLang="en-US" dirty="0">
                <a:solidFill>
                  <a:schemeClr val="accent2"/>
                </a:solidFill>
                <a:latin typeface="微软雅黑"/>
              </a:rPr>
              <a:t>放射层</a:t>
            </a:r>
            <a:r>
              <a:rPr lang="zh-CN" sz="1800" dirty="0">
                <a:solidFill>
                  <a:srgbClr val="323232"/>
                </a:solidFill>
                <a:latin typeface="微软雅黑"/>
                <a:ea typeface="微软雅黑"/>
              </a:rPr>
              <a:t>，通过输出全局平移和旋转参数输入傅里叶特征，改善</a:t>
            </a:r>
            <a:r>
              <a:rPr lang="en-US" sz="1800" dirty="0">
                <a:solidFill>
                  <a:srgbClr val="323232"/>
                </a:solidFill>
                <a:latin typeface="微软雅黑"/>
                <a:ea typeface="微软雅黑"/>
              </a:rPr>
              <a:t>FID</a:t>
            </a:r>
            <a:r>
              <a:rPr lang="zh-CN" sz="1800" dirty="0">
                <a:solidFill>
                  <a:srgbClr val="323232"/>
                </a:solidFill>
                <a:latin typeface="微软雅黑"/>
                <a:ea typeface="微软雅黑"/>
              </a:rPr>
              <a:t>；</a:t>
            </a:r>
          </a:p>
          <a:p>
            <a:pPr marL="800100" lvl="1" indent="-342900">
              <a:lnSpc>
                <a:spcPct val="150000"/>
              </a:lnSpc>
              <a:buFont typeface="Arial" charset="0"/>
              <a:buChar char="•"/>
            </a:pPr>
            <a:r>
              <a:rPr lang="zh-CN" sz="1800" dirty="0">
                <a:solidFill>
                  <a:srgbClr val="000000"/>
                </a:solidFill>
                <a:latin typeface="微软雅黑"/>
                <a:ea typeface="微软雅黑"/>
              </a:rPr>
              <a:t>提出</a:t>
            </a:r>
            <a:r>
              <a:rPr lang="zh-CN" altLang="en-US" dirty="0">
                <a:solidFill>
                  <a:schemeClr val="accent2"/>
                </a:solidFill>
                <a:latin typeface="微软雅黑"/>
              </a:rPr>
              <a:t>跳频</a:t>
            </a:r>
            <a:r>
              <a:rPr lang="zh-CN" sz="1800" dirty="0">
                <a:solidFill>
                  <a:srgbClr val="323232"/>
                </a:solidFill>
                <a:latin typeface="微软雅黑"/>
                <a:ea typeface="微软雅黑"/>
              </a:rPr>
              <a:t>在最低分辨率层中较高，在最高分辨率层中较低；</a:t>
            </a:r>
          </a:p>
          <a:p>
            <a:pPr marL="800100" lvl="1" indent="-342900">
              <a:lnSpc>
                <a:spcPct val="150000"/>
              </a:lnSpc>
              <a:buFont typeface="Arial" charset="0"/>
              <a:buChar char="•"/>
            </a:pPr>
            <a:endParaRPr dirty="0"/>
          </a:p>
        </p:txBody>
      </p:sp>
      <p:pic>
        <p:nvPicPr>
          <p:cNvPr id="6" name="图片 5"/>
          <p:cNvPicPr>
            <a:picLocks noChangeAspect="1"/>
          </p:cNvPicPr>
          <p:nvPr/>
        </p:nvPicPr>
        <p:blipFill>
          <a:blip r:embed="rId2"/>
          <a:stretch/>
        </p:blipFill>
        <p:spPr>
          <a:xfrm>
            <a:off x="6478996" y="3328894"/>
            <a:ext cx="5584448" cy="2619272"/>
          </a:xfrm>
          <a:prstGeom prst="rect">
            <a:avLst/>
          </a:prstGeom>
        </p:spPr>
      </p:pic>
      <p:sp>
        <p:nvSpPr>
          <p:cNvPr id="7" name="文本框 6"/>
          <p:cNvSpPr txBox="1"/>
          <p:nvPr/>
        </p:nvSpPr>
        <p:spPr>
          <a:xfrm>
            <a:off x="5967444" y="1481618"/>
            <a:ext cx="6096000" cy="1739900"/>
          </a:xfrm>
        </p:spPr>
        <p:txBody>
          <a:bodyPr>
            <a:spAutoFit/>
          </a:bodyPr>
          <a:lstStyle/>
          <a:p>
            <a:pPr marL="800100" lvl="1" indent="-342900">
              <a:lnSpc>
                <a:spcPct val="150000"/>
              </a:lnSpc>
              <a:buFont typeface="Arial" charset="0"/>
              <a:buChar char="•"/>
            </a:pPr>
            <a:r>
              <a:rPr lang="zh-CN" sz="1800" dirty="0">
                <a:solidFill>
                  <a:srgbClr val="323232"/>
                </a:solidFill>
                <a:latin typeface="微软雅黑"/>
                <a:ea typeface="微软雅黑"/>
              </a:rPr>
              <a:t>为了得到</a:t>
            </a:r>
            <a:r>
              <a:rPr lang="zh-CN" altLang="en-US" dirty="0">
                <a:solidFill>
                  <a:schemeClr val="accent2"/>
                </a:solidFill>
                <a:latin typeface="微软雅黑"/>
              </a:rPr>
              <a:t>旋转不变性</a:t>
            </a:r>
            <a:r>
              <a:rPr lang="zh-CN" sz="1800" dirty="0">
                <a:solidFill>
                  <a:srgbClr val="323232"/>
                </a:solidFill>
                <a:latin typeface="微软雅黑"/>
                <a:ea typeface="微软雅黑"/>
              </a:rPr>
              <a:t>网络，做出以下两个改进</a:t>
            </a:r>
          </a:p>
          <a:p>
            <a:pPr marL="1554480" lvl="3" indent="-388620">
              <a:lnSpc>
                <a:spcPct val="150000"/>
              </a:lnSpc>
              <a:buFont typeface="Wingdings" charset="0"/>
              <a:buChar char="ü"/>
            </a:pPr>
            <a:r>
              <a:rPr lang="zh-CN" sz="1800" dirty="0">
                <a:solidFill>
                  <a:srgbClr val="323232"/>
                </a:solidFill>
                <a:latin typeface="微软雅黑"/>
                <a:ea typeface="微软雅黑"/>
              </a:rPr>
              <a:t>将所有层的</a:t>
            </a:r>
            <a:r>
              <a:rPr lang="zh-CN" altLang="en-US" dirty="0">
                <a:solidFill>
                  <a:schemeClr val="accent2"/>
                </a:solidFill>
                <a:latin typeface="微软雅黑"/>
              </a:rPr>
              <a:t>卷积核</a:t>
            </a:r>
            <a:r>
              <a:rPr lang="zh-CN" sz="1800" dirty="0">
                <a:solidFill>
                  <a:srgbClr val="323232"/>
                </a:solidFill>
                <a:latin typeface="微软雅黑"/>
                <a:ea typeface="微软雅黑"/>
              </a:rPr>
              <a:t>大小从</a:t>
            </a:r>
            <a:r>
              <a:rPr lang="en-US" sz="1800" dirty="0">
                <a:solidFill>
                  <a:srgbClr val="323232"/>
                </a:solidFill>
                <a:latin typeface="微软雅黑"/>
                <a:ea typeface="微软雅黑"/>
              </a:rPr>
              <a:t>3*3</a:t>
            </a:r>
            <a:r>
              <a:rPr lang="zh-CN" sz="1800" dirty="0">
                <a:solidFill>
                  <a:srgbClr val="323232"/>
                </a:solidFill>
                <a:latin typeface="微软雅黑"/>
                <a:ea typeface="微软雅黑"/>
              </a:rPr>
              <a:t>替换为</a:t>
            </a:r>
            <a:r>
              <a:rPr lang="en-US" sz="1800" dirty="0">
                <a:solidFill>
                  <a:srgbClr val="323232"/>
                </a:solidFill>
                <a:latin typeface="微软雅黑"/>
                <a:ea typeface="微软雅黑"/>
              </a:rPr>
              <a:t>1*1</a:t>
            </a:r>
          </a:p>
          <a:p>
            <a:pPr marL="1554480" lvl="3" indent="-388620">
              <a:lnSpc>
                <a:spcPct val="150000"/>
              </a:lnSpc>
              <a:buFont typeface="Wingdings" charset="0"/>
              <a:buChar char="ü"/>
            </a:pPr>
            <a:r>
              <a:rPr lang="zh-CN" sz="1800" dirty="0">
                <a:solidFill>
                  <a:srgbClr val="323232"/>
                </a:solidFill>
                <a:latin typeface="微软雅黑"/>
                <a:ea typeface="微软雅黑"/>
              </a:rPr>
              <a:t>通过将</a:t>
            </a:r>
            <a:r>
              <a:rPr lang="en-US" dirty="0">
                <a:solidFill>
                  <a:schemeClr val="accent2"/>
                </a:solidFill>
                <a:latin typeface="微软雅黑"/>
              </a:rPr>
              <a:t>feature map</a:t>
            </a:r>
            <a:r>
              <a:rPr lang="zh-CN" sz="1800" dirty="0">
                <a:solidFill>
                  <a:srgbClr val="323232"/>
                </a:solidFill>
                <a:latin typeface="微软雅黑"/>
                <a:ea typeface="微软雅黑"/>
              </a:rPr>
              <a:t>的数量增加一倍，用来弥补减少的特征容量</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XL</a:t>
            </a:r>
            <a:endParaRPr lang="zh-CN" sz="3200" b="1">
              <a:solidFill>
                <a:srgbClr val="014AB9"/>
              </a:solidFill>
              <a:latin typeface="微软雅黑"/>
              <a:ea typeface="微软雅黑"/>
            </a:endParaRPr>
          </a:p>
        </p:txBody>
      </p:sp>
      <p:sp>
        <p:nvSpPr>
          <p:cNvPr id="6"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4" name="矩形 3"/>
          <p:cNvSpPr/>
          <p:nvPr/>
        </p:nvSpPr>
        <p:spPr>
          <a:xfrm>
            <a:off x="311815" y="960222"/>
            <a:ext cx="10920291" cy="2900281"/>
          </a:xfrm>
          <a:prstGeom prst="rect">
            <a:avLst/>
          </a:prstGeom>
        </p:spPr>
        <p:txBody>
          <a:bodyPr wrap="square">
            <a:spAutoFit/>
          </a:bodyPr>
          <a:lstStyle/>
          <a:p>
            <a:pPr marL="342900" indent="-342900">
              <a:lnSpc>
                <a:spcPct val="150000"/>
              </a:lnSpc>
              <a:buFont typeface="Wingdings" charset="2"/>
              <a:buChar char="Ø"/>
            </a:pPr>
            <a:r>
              <a:rPr lang="zh-CN" sz="2400" b="1" dirty="0"/>
              <a:t>背景</a:t>
            </a:r>
            <a:endParaRPr lang="en-US" sz="2400" b="1" dirty="0"/>
          </a:p>
          <a:p>
            <a:pPr marL="800100" lvl="1" indent="-342900">
              <a:lnSpc>
                <a:spcPct val="150000"/>
              </a:lnSpc>
              <a:buFont typeface="Arial" charset="0"/>
              <a:buChar char="•"/>
            </a:pPr>
            <a:r>
              <a:rPr lang="zh-CN" sz="2000" b="0" i="0" dirty="0">
                <a:solidFill>
                  <a:srgbClr val="323232"/>
                </a:solidFill>
                <a:latin typeface="微软雅黑"/>
              </a:rPr>
              <a:t>尽管</a:t>
            </a:r>
            <a:r>
              <a:rPr lang="en-US" sz="2000" b="0" i="0" dirty="0" err="1">
                <a:solidFill>
                  <a:srgbClr val="323232"/>
                </a:solidFill>
                <a:latin typeface="微软雅黑"/>
              </a:rPr>
              <a:t>StyleGAN</a:t>
            </a:r>
            <a:r>
              <a:rPr lang="en-US" sz="2000" b="0" i="0" dirty="0">
                <a:solidFill>
                  <a:srgbClr val="323232"/>
                </a:solidFill>
                <a:latin typeface="微软雅黑"/>
              </a:rPr>
              <a:t> 3</a:t>
            </a:r>
            <a:r>
              <a:rPr lang="zh-CN" sz="2000" dirty="0">
                <a:solidFill>
                  <a:srgbClr val="323232"/>
                </a:solidFill>
                <a:latin typeface="微软雅黑"/>
              </a:rPr>
              <a:t>相较</a:t>
            </a:r>
            <a:r>
              <a:rPr lang="en-US" sz="2000" b="0" i="0" dirty="0" err="1">
                <a:solidFill>
                  <a:srgbClr val="323232"/>
                </a:solidFill>
                <a:latin typeface="微软雅黑"/>
              </a:rPr>
              <a:t>StyleGAN</a:t>
            </a:r>
            <a:r>
              <a:rPr lang="en-US" sz="2000" b="0" i="0" dirty="0">
                <a:solidFill>
                  <a:srgbClr val="323232"/>
                </a:solidFill>
                <a:latin typeface="微软雅黑"/>
              </a:rPr>
              <a:t> 2</a:t>
            </a:r>
            <a:r>
              <a:rPr lang="zh-CN" sz="2000" b="0" i="0" dirty="0">
                <a:solidFill>
                  <a:srgbClr val="323232"/>
                </a:solidFill>
                <a:latin typeface="微软雅黑"/>
              </a:rPr>
              <a:t>有显著优化，但仍不能适用于</a:t>
            </a:r>
            <a:r>
              <a:rPr lang="zh-CN" sz="2000" b="0" i="0" dirty="0">
                <a:solidFill>
                  <a:schemeClr val="accent2"/>
                </a:solidFill>
                <a:latin typeface="微软雅黑"/>
              </a:rPr>
              <a:t>大型非结构化数据集（如</a:t>
            </a:r>
            <a:r>
              <a:rPr lang="en-US" sz="2000" b="0" i="0" dirty="0">
                <a:solidFill>
                  <a:schemeClr val="accent2"/>
                </a:solidFill>
                <a:latin typeface="微软雅黑"/>
              </a:rPr>
              <a:t>ImageNet</a:t>
            </a:r>
            <a:r>
              <a:rPr lang="zh-CN" sz="2000" b="0" i="0" dirty="0">
                <a:solidFill>
                  <a:schemeClr val="accent2"/>
                </a:solidFill>
                <a:latin typeface="微软雅黑"/>
              </a:rPr>
              <a:t>）</a:t>
            </a:r>
            <a:r>
              <a:rPr lang="zh-CN" sz="2000" b="0" i="0" dirty="0">
                <a:solidFill>
                  <a:srgbClr val="323232"/>
                </a:solidFill>
                <a:latin typeface="微软雅黑"/>
              </a:rPr>
              <a:t>；</a:t>
            </a:r>
            <a:endParaRPr lang="en-US" sz="2000" b="0" i="0" dirty="0">
              <a:solidFill>
                <a:srgbClr val="323232"/>
              </a:solidFill>
              <a:latin typeface="微软雅黑"/>
            </a:endParaRPr>
          </a:p>
          <a:p>
            <a:pPr marL="800100" lvl="1" indent="-342900">
              <a:lnSpc>
                <a:spcPct val="150000"/>
              </a:lnSpc>
              <a:buFont typeface="Arial" charset="0"/>
              <a:buChar char="•"/>
            </a:pPr>
            <a:r>
              <a:rPr lang="zh-CN" sz="2000" b="0" i="0" dirty="0">
                <a:solidFill>
                  <a:srgbClr val="323232"/>
                </a:solidFill>
                <a:latin typeface="微软雅黑"/>
              </a:rPr>
              <a:t>当需要更大的模型时或扩展到更高的分辨率时，</a:t>
            </a:r>
            <a:r>
              <a:rPr lang="en-US" sz="2000" b="0" i="0" dirty="0">
                <a:solidFill>
                  <a:srgbClr val="323232"/>
                </a:solidFill>
                <a:latin typeface="微软雅黑"/>
              </a:rPr>
              <a:t> StyleGAN3</a:t>
            </a:r>
            <a:r>
              <a:rPr lang="zh-CN" sz="2000" b="0" i="0" dirty="0">
                <a:solidFill>
                  <a:srgbClr val="323232"/>
                </a:solidFill>
                <a:latin typeface="微软雅黑"/>
              </a:rPr>
              <a:t>的</a:t>
            </a:r>
            <a:r>
              <a:rPr lang="zh-CN" sz="2000" b="0" i="0" dirty="0">
                <a:solidFill>
                  <a:schemeClr val="accent2"/>
                </a:solidFill>
                <a:latin typeface="微软雅黑"/>
              </a:rPr>
              <a:t>计算成本过高</a:t>
            </a:r>
            <a:r>
              <a:rPr lang="zh-CN" sz="2000" b="0" i="0" dirty="0">
                <a:solidFill>
                  <a:srgbClr val="323232"/>
                </a:solidFill>
                <a:latin typeface="微软雅黑"/>
              </a:rPr>
              <a:t>；</a:t>
            </a:r>
            <a:endParaRPr lang="en-US" sz="2000" b="0" i="0" dirty="0">
              <a:solidFill>
                <a:srgbClr val="323232"/>
              </a:solidFill>
              <a:latin typeface="微软雅黑"/>
            </a:endParaRPr>
          </a:p>
          <a:p>
            <a:pPr marL="800100" lvl="1" indent="-342900">
              <a:lnSpc>
                <a:spcPct val="150000"/>
              </a:lnSpc>
              <a:buFont typeface="Arial" charset="0"/>
              <a:buChar char="•"/>
            </a:pPr>
            <a:r>
              <a:rPr lang="zh-CN" sz="2000" dirty="0">
                <a:solidFill>
                  <a:srgbClr val="323232"/>
                </a:solidFill>
                <a:latin typeface="微软雅黑"/>
              </a:rPr>
              <a:t>通过将</a:t>
            </a:r>
            <a:r>
              <a:rPr lang="zh-CN" sz="2000" b="0" i="0" dirty="0">
                <a:solidFill>
                  <a:srgbClr val="323232"/>
                </a:solidFill>
                <a:latin typeface="微软雅黑"/>
              </a:rPr>
              <a:t>生成和实际的样本投射到一个固定的、预训练的特征空间，</a:t>
            </a:r>
            <a:r>
              <a:rPr lang="en-US" sz="2000" b="0" i="0" dirty="0">
                <a:solidFill>
                  <a:schemeClr val="accent2"/>
                </a:solidFill>
                <a:latin typeface="微软雅黑"/>
              </a:rPr>
              <a:t> Projected GAN</a:t>
            </a:r>
            <a:r>
              <a:rPr lang="zh-CN" sz="2000" b="0" i="0" dirty="0">
                <a:solidFill>
                  <a:srgbClr val="323232"/>
                </a:solidFill>
                <a:latin typeface="微软雅黑"/>
              </a:rPr>
              <a:t>取得了较好的表现成果。</a:t>
            </a:r>
            <a:endParaRPr lang="en-US" sz="2000" b="0" i="0" dirty="0">
              <a:solidFill>
                <a:srgbClr val="323232"/>
              </a:solidFill>
              <a:latin typeface="微软雅黑"/>
            </a:endParaRPr>
          </a:p>
        </p:txBody>
      </p:sp>
      <p:pic>
        <p:nvPicPr>
          <p:cNvPr id="3" name="Picture 2"/>
          <p:cNvPicPr>
            <a:picLocks noChangeAspect="1" noChangeArrowheads="1" noCrop="1"/>
          </p:cNvPicPr>
          <p:nvPr/>
        </p:nvPicPr>
        <p:blipFill>
          <a:blip r:embed="rId3"/>
          <a:stretch/>
        </p:blipFill>
        <p:spPr>
          <a:xfrm>
            <a:off x="6096000" y="3849675"/>
            <a:ext cx="5565544" cy="2800165"/>
          </a:xfrm>
          <a:prstGeom prst="rect">
            <a:avLst/>
          </a:prstGeom>
          <a:noFill/>
        </p:spPr>
      </p:pic>
      <p:pic>
        <p:nvPicPr>
          <p:cNvPr id="1028" name="Picture 4"/>
          <p:cNvPicPr>
            <a:picLocks noChangeAspect="1" noChangeArrowheads="1"/>
          </p:cNvPicPr>
          <p:nvPr/>
        </p:nvPicPr>
        <p:blipFill>
          <a:blip r:embed="rId4"/>
          <a:stretch/>
        </p:blipFill>
        <p:spPr>
          <a:xfrm>
            <a:off x="335359" y="3861892"/>
            <a:ext cx="5541067" cy="280016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txBox="1"/>
          <p:nvPr/>
        </p:nvSpPr>
        <p:spPr>
          <a:xfrm>
            <a:off x="335360" y="474513"/>
            <a:ext cx="11181949" cy="544579"/>
          </a:xfrm>
          <a:prstGeom prst="rect">
            <a:avLst/>
          </a:prstGeom>
          <a:noFill/>
          <a:ln>
            <a:noFill/>
          </a:ln>
        </p:spPr>
        <p:txBody>
          <a:bodyPr vert="horz" wrap="square" lIns="121920" tIns="60960" rIns="121920" bIns="60960" numCol="1" anchor="t" anchorCtr="0"/>
          <a:lstStyle>
            <a:lvl1pPr lvl="0" algn="l" defTabSz="914400">
              <a:lnSpc>
                <a:spcPct val="90000"/>
              </a:lnSpc>
              <a:spcBef>
                <a:spcPct val="0"/>
              </a:spcBef>
              <a:buNone/>
              <a:defRPr sz="4400" kern="1200">
                <a:solidFill>
                  <a:schemeClr val="tx1"/>
                </a:solidFill>
                <a:latin typeface="Arial"/>
                <a:ea typeface="微软雅黑"/>
              </a:defRPr>
            </a:lvl1pPr>
          </a:lstStyle>
          <a:p>
            <a:r>
              <a:rPr lang="zh-CN" sz="3200" b="1">
                <a:solidFill>
                  <a:srgbClr val="014AB9"/>
                </a:solidFill>
                <a:latin typeface="微软雅黑"/>
                <a:ea typeface="微软雅黑"/>
              </a:rPr>
              <a:t>二、算法介绍</a:t>
            </a:r>
            <a:r>
              <a:rPr lang="en-US" sz="3200" b="1">
                <a:solidFill>
                  <a:srgbClr val="014AB9"/>
                </a:solidFill>
                <a:latin typeface="微软雅黑"/>
                <a:ea typeface="微软雅黑"/>
              </a:rPr>
              <a:t>——StyleGAN XL</a:t>
            </a:r>
            <a:endParaRPr lang="zh-CN" sz="3200" b="1">
              <a:solidFill>
                <a:srgbClr val="014AB9"/>
              </a:solidFill>
              <a:latin typeface="微软雅黑"/>
              <a:ea typeface="微软雅黑"/>
            </a:endParaRPr>
          </a:p>
        </p:txBody>
      </p:sp>
      <p:sp>
        <p:nvSpPr>
          <p:cNvPr id="6" name="矩形 4"/>
          <p:cNvSpPr/>
          <p:nvPr/>
        </p:nvSpPr>
        <p:spPr>
          <a:xfrm>
            <a:off x="0" y="458259"/>
            <a:ext cx="335360" cy="576064"/>
          </a:xfrm>
          <a:prstGeom prst="rect">
            <a:avLst/>
          </a:prstGeom>
          <a:solidFill>
            <a:srgbClr val="014AB9"/>
          </a:solidFill>
          <a:ln>
            <a:noFill/>
          </a:ln>
        </p:spPr>
        <p:txBody>
          <a:bodyPr anchor="ctr"/>
          <a:lstStyle/>
          <a:p>
            <a:pPr algn="ctr"/>
            <a:endParaRPr lang="zh-CN" sz="2400">
              <a:solidFill>
                <a:schemeClr val="lt1"/>
              </a:solidFill>
            </a:endParaRPr>
          </a:p>
        </p:txBody>
      </p:sp>
      <p:sp>
        <p:nvSpPr>
          <p:cNvPr id="4" name="矩形 3"/>
          <p:cNvSpPr/>
          <p:nvPr/>
        </p:nvSpPr>
        <p:spPr>
          <a:xfrm>
            <a:off x="311815" y="960222"/>
            <a:ext cx="10920291" cy="2900281"/>
          </a:xfrm>
          <a:prstGeom prst="rect">
            <a:avLst/>
          </a:prstGeom>
        </p:spPr>
        <p:txBody>
          <a:bodyPr wrap="square">
            <a:spAutoFit/>
          </a:bodyPr>
          <a:lstStyle/>
          <a:p>
            <a:pPr marL="342900" indent="-342900">
              <a:lnSpc>
                <a:spcPct val="150000"/>
              </a:lnSpc>
              <a:buFont typeface="Wingdings" charset="2"/>
              <a:buChar char="Ø"/>
            </a:pPr>
            <a:r>
              <a:rPr lang="zh-CN" sz="2400" b="1"/>
              <a:t>针对</a:t>
            </a:r>
            <a:r>
              <a:rPr lang="en-US" sz="2400" b="1">
                <a:latin typeface="微软雅黑"/>
                <a:ea typeface="微软雅黑"/>
              </a:rPr>
              <a:t>StyleGAN3</a:t>
            </a:r>
            <a:r>
              <a:rPr lang="zh-CN" sz="2400" b="1"/>
              <a:t>的改进之处</a:t>
            </a:r>
            <a:endParaRPr lang="en-US" sz="2400" b="1"/>
          </a:p>
          <a:p>
            <a:pPr marL="800100" lvl="1" indent="-342900">
              <a:lnSpc>
                <a:spcPct val="150000"/>
              </a:lnSpc>
              <a:buFont typeface="Arial" charset="0"/>
              <a:buChar char="•"/>
            </a:pPr>
            <a:r>
              <a:rPr lang="zh-CN" sz="2000" b="0" i="0">
                <a:solidFill>
                  <a:srgbClr val="323232"/>
                </a:solidFill>
                <a:latin typeface="微软雅黑"/>
              </a:rPr>
              <a:t>修改了</a:t>
            </a:r>
            <a:r>
              <a:rPr lang="zh-CN" sz="2000" b="0" i="0">
                <a:solidFill>
                  <a:schemeClr val="accent2"/>
                </a:solidFill>
                <a:latin typeface="微软雅黑"/>
              </a:rPr>
              <a:t>生成器</a:t>
            </a:r>
            <a:r>
              <a:rPr lang="zh-CN" sz="2000" b="0" i="0">
                <a:solidFill>
                  <a:srgbClr val="323232"/>
                </a:solidFill>
                <a:latin typeface="微软雅黑"/>
              </a:rPr>
              <a:t>及其</a:t>
            </a:r>
            <a:r>
              <a:rPr lang="zh-CN" sz="2000" b="0" i="0">
                <a:solidFill>
                  <a:schemeClr val="accent2"/>
                </a:solidFill>
                <a:latin typeface="微软雅黑"/>
              </a:rPr>
              <a:t>正则化损失</a:t>
            </a:r>
            <a:r>
              <a:rPr lang="zh-CN" sz="2000" b="0" i="0">
                <a:solidFill>
                  <a:srgbClr val="323232"/>
                </a:solidFill>
                <a:latin typeface="微软雅黑"/>
              </a:rPr>
              <a:t>，调整了</a:t>
            </a:r>
            <a:r>
              <a:rPr lang="zh-CN" sz="2000" b="0" i="0">
                <a:solidFill>
                  <a:schemeClr val="accent2"/>
                </a:solidFill>
                <a:latin typeface="微软雅黑"/>
              </a:rPr>
              <a:t>潜在空间</a:t>
            </a:r>
            <a:r>
              <a:rPr lang="zh-CN" sz="2000" b="0" i="0">
                <a:solidFill>
                  <a:srgbClr val="323232"/>
                </a:solidFill>
                <a:latin typeface="微软雅黑"/>
              </a:rPr>
              <a:t>以适应 </a:t>
            </a:r>
            <a:r>
              <a:rPr lang="en-US" sz="2000" b="0" i="0">
                <a:solidFill>
                  <a:srgbClr val="323232"/>
                </a:solidFill>
                <a:latin typeface="微软雅黑"/>
              </a:rPr>
              <a:t>Projected GAN (Config-B) </a:t>
            </a:r>
            <a:r>
              <a:rPr lang="zh-CN" sz="2000" b="0" i="0">
                <a:solidFill>
                  <a:srgbClr val="323232"/>
                </a:solidFill>
                <a:latin typeface="微软雅黑"/>
              </a:rPr>
              <a:t>和类条件设置 </a:t>
            </a:r>
            <a:r>
              <a:rPr lang="en-US" sz="2000" b="0" i="0">
                <a:solidFill>
                  <a:srgbClr val="323232"/>
                </a:solidFill>
                <a:latin typeface="微软雅黑"/>
              </a:rPr>
              <a:t>(Config-C)</a:t>
            </a:r>
            <a:r>
              <a:rPr lang="zh-CN" sz="2000" b="0" i="0">
                <a:solidFill>
                  <a:srgbClr val="323232"/>
                </a:solidFill>
                <a:latin typeface="微软雅黑"/>
              </a:rPr>
              <a:t>；</a:t>
            </a:r>
            <a:endParaRPr lang="en-US" sz="2000" b="0" i="0">
              <a:solidFill>
                <a:srgbClr val="323232"/>
              </a:solidFill>
              <a:latin typeface="微软雅黑"/>
            </a:endParaRPr>
          </a:p>
          <a:p>
            <a:pPr marL="800100" lvl="1" indent="-342900">
              <a:lnSpc>
                <a:spcPct val="150000"/>
              </a:lnSpc>
              <a:buFont typeface="Arial" charset="0"/>
              <a:buChar char="•"/>
            </a:pPr>
            <a:r>
              <a:rPr lang="zh-CN" sz="2000" b="0" i="0">
                <a:solidFill>
                  <a:srgbClr val="323232"/>
                </a:solidFill>
                <a:latin typeface="微软雅黑"/>
              </a:rPr>
              <a:t>重新讨论了</a:t>
            </a:r>
            <a:r>
              <a:rPr lang="zh-CN" sz="2000" b="0" i="0">
                <a:solidFill>
                  <a:schemeClr val="accent2"/>
                </a:solidFill>
                <a:latin typeface="微软雅黑"/>
              </a:rPr>
              <a:t>渐进式增长</a:t>
            </a:r>
            <a:r>
              <a:rPr lang="zh-CN" sz="2000" b="0" i="0">
                <a:solidFill>
                  <a:srgbClr val="323232"/>
                </a:solidFill>
                <a:latin typeface="微软雅黑"/>
              </a:rPr>
              <a:t>，以提高训练速度和性能 </a:t>
            </a:r>
            <a:r>
              <a:rPr lang="en-US" sz="2000" b="0" i="0">
                <a:solidFill>
                  <a:srgbClr val="323232"/>
                </a:solidFill>
                <a:latin typeface="微软雅黑"/>
              </a:rPr>
              <a:t>(Config-D)</a:t>
            </a:r>
            <a:r>
              <a:rPr lang="zh-CN" sz="2000">
                <a:solidFill>
                  <a:srgbClr val="323232"/>
                </a:solidFill>
                <a:latin typeface="微软雅黑"/>
              </a:rPr>
              <a:t>；</a:t>
            </a:r>
            <a:endParaRPr lang="en-US" sz="2000">
              <a:solidFill>
                <a:srgbClr val="323232"/>
              </a:solidFill>
              <a:latin typeface="微软雅黑"/>
            </a:endParaRPr>
          </a:p>
          <a:p>
            <a:pPr marL="800100" lvl="1" indent="-342900">
              <a:lnSpc>
                <a:spcPct val="150000"/>
              </a:lnSpc>
              <a:buFont typeface="Arial" charset="0"/>
              <a:buChar char="•"/>
            </a:pPr>
            <a:r>
              <a:rPr lang="zh-CN" sz="2000" b="0" i="0">
                <a:solidFill>
                  <a:srgbClr val="323232"/>
                </a:solidFill>
                <a:latin typeface="微软雅黑"/>
              </a:rPr>
              <a:t>研究了</a:t>
            </a:r>
            <a:r>
              <a:rPr lang="zh-CN" sz="2000" b="0" i="0">
                <a:solidFill>
                  <a:schemeClr val="accent2"/>
                </a:solidFill>
                <a:latin typeface="微软雅黑"/>
              </a:rPr>
              <a:t>用于 </a:t>
            </a:r>
            <a:r>
              <a:rPr lang="en-US" sz="2000" b="0" i="0">
                <a:solidFill>
                  <a:schemeClr val="accent2"/>
                </a:solidFill>
                <a:latin typeface="微软雅黑"/>
              </a:rPr>
              <a:t>Projected GAN </a:t>
            </a:r>
            <a:r>
              <a:rPr lang="zh-CN" sz="2000" b="0" i="0">
                <a:solidFill>
                  <a:schemeClr val="accent2"/>
                </a:solidFill>
                <a:latin typeface="微软雅黑"/>
              </a:rPr>
              <a:t>训练的特征网络</a:t>
            </a:r>
            <a:r>
              <a:rPr lang="zh-CN" sz="2000" b="0" i="0">
                <a:solidFill>
                  <a:srgbClr val="323232"/>
                </a:solidFill>
                <a:latin typeface="微软雅黑"/>
              </a:rPr>
              <a:t>，以找到一个非常适合的配置 </a:t>
            </a:r>
            <a:r>
              <a:rPr lang="en-US" sz="2000" b="0" i="0">
                <a:solidFill>
                  <a:srgbClr val="323232"/>
                </a:solidFill>
                <a:latin typeface="微软雅黑"/>
              </a:rPr>
              <a:t>(Config-E)</a:t>
            </a:r>
            <a:r>
              <a:rPr lang="zh-CN" sz="2000" b="0" i="0">
                <a:solidFill>
                  <a:srgbClr val="323232"/>
                </a:solidFill>
                <a:latin typeface="微软雅黑"/>
              </a:rPr>
              <a:t>；</a:t>
            </a:r>
            <a:endParaRPr lang="en-US" sz="2000" b="0" i="0">
              <a:solidFill>
                <a:srgbClr val="323232"/>
              </a:solidFill>
              <a:latin typeface="微软雅黑"/>
            </a:endParaRPr>
          </a:p>
          <a:p>
            <a:pPr marL="800100" lvl="1" indent="-342900">
              <a:lnSpc>
                <a:spcPct val="150000"/>
              </a:lnSpc>
              <a:buFont typeface="Arial" charset="0"/>
              <a:buChar char="•"/>
            </a:pPr>
            <a:r>
              <a:rPr lang="zh-CN" sz="2000" b="0" i="0">
                <a:solidFill>
                  <a:srgbClr val="323232"/>
                </a:solidFill>
                <a:latin typeface="微软雅黑"/>
              </a:rPr>
              <a:t>提出了</a:t>
            </a:r>
            <a:r>
              <a:rPr lang="zh-CN" sz="2000" b="0" i="0">
                <a:solidFill>
                  <a:schemeClr val="accent2"/>
                </a:solidFill>
                <a:latin typeface="微软雅黑"/>
              </a:rPr>
              <a:t>分类器引导</a:t>
            </a:r>
            <a:r>
              <a:rPr lang="zh-CN" sz="2000" b="0" i="0">
                <a:solidFill>
                  <a:srgbClr val="323232"/>
                </a:solidFill>
                <a:latin typeface="微软雅黑"/>
              </a:rPr>
              <a:t>，以便 </a:t>
            </a:r>
            <a:r>
              <a:rPr lang="en-US" sz="2000" b="0" i="0">
                <a:solidFill>
                  <a:srgbClr val="323232"/>
                </a:solidFill>
                <a:latin typeface="微软雅黑"/>
              </a:rPr>
              <a:t>GAN </a:t>
            </a:r>
            <a:r>
              <a:rPr lang="zh-CN" sz="2000" b="0" i="0">
                <a:solidFill>
                  <a:srgbClr val="323232"/>
                </a:solidFill>
                <a:latin typeface="微软雅黑"/>
              </a:rPr>
              <a:t>通过一个预训练的分类器 </a:t>
            </a:r>
            <a:r>
              <a:rPr lang="en-US" sz="2000" b="0" i="0">
                <a:solidFill>
                  <a:srgbClr val="323232"/>
                </a:solidFill>
                <a:latin typeface="微软雅黑"/>
              </a:rPr>
              <a:t>(Config-F) </a:t>
            </a:r>
            <a:r>
              <a:rPr lang="zh-CN" sz="2000" b="0" i="0">
                <a:solidFill>
                  <a:srgbClr val="323232"/>
                </a:solidFill>
                <a:latin typeface="微软雅黑"/>
              </a:rPr>
              <a:t>提供类信息</a:t>
            </a:r>
            <a:r>
              <a:rPr lang="zh-CN" sz="2000">
                <a:solidFill>
                  <a:srgbClr val="323232"/>
                </a:solidFill>
                <a:latin typeface="微软雅黑"/>
              </a:rPr>
              <a:t>。</a:t>
            </a:r>
            <a:endParaRPr lang="en-US" sz="2000" b="0" i="0">
              <a:solidFill>
                <a:srgbClr val="323232"/>
              </a:solidFill>
              <a:latin typeface="微软雅黑"/>
            </a:endParaRPr>
          </a:p>
        </p:txBody>
      </p:sp>
      <p:pic>
        <p:nvPicPr>
          <p:cNvPr id="9" name="图片 8"/>
          <p:cNvPicPr>
            <a:picLocks noChangeAspect="1"/>
          </p:cNvPicPr>
          <p:nvPr/>
        </p:nvPicPr>
        <p:blipFill>
          <a:blip r:embed="rId3"/>
          <a:stretch/>
        </p:blipFill>
        <p:spPr>
          <a:xfrm>
            <a:off x="6695604" y="4160420"/>
            <a:ext cx="4938023" cy="2169737"/>
          </a:xfrm>
          <a:prstGeom prst="rect">
            <a:avLst/>
          </a:prstGeom>
        </p:spPr>
      </p:pic>
      <p:pic>
        <p:nvPicPr>
          <p:cNvPr id="11" name="图片 10"/>
          <p:cNvPicPr>
            <a:picLocks noChangeAspect="1"/>
          </p:cNvPicPr>
          <p:nvPr/>
        </p:nvPicPr>
        <p:blipFill>
          <a:blip r:embed="rId4"/>
          <a:stretch/>
        </p:blipFill>
        <p:spPr>
          <a:xfrm>
            <a:off x="0" y="4346212"/>
            <a:ext cx="6695604" cy="1877855"/>
          </a:xfrm>
          <a:prstGeom prst="rect">
            <a:avLst/>
          </a:prstGeom>
        </p:spPr>
      </p:pic>
      <p:sp>
        <p:nvSpPr>
          <p:cNvPr id="12" name="文本框 11"/>
          <p:cNvSpPr txBox="1"/>
          <p:nvPr/>
        </p:nvSpPr>
        <p:spPr>
          <a:xfrm>
            <a:off x="1654996" y="6320986"/>
            <a:ext cx="2576346" cy="369332"/>
          </a:xfrm>
          <a:prstGeom prst="rect">
            <a:avLst/>
          </a:prstGeom>
          <a:noFill/>
        </p:spPr>
        <p:txBody>
          <a:bodyPr wrap="none">
            <a:spAutoFit/>
          </a:bodyPr>
          <a:lstStyle/>
          <a:p>
            <a:r>
              <a:rPr lang="en-US" sz="1800">
                <a:latin typeface="微软雅黑"/>
                <a:ea typeface="微软雅黑"/>
              </a:rPr>
              <a:t>StyleGAN XL </a:t>
            </a:r>
            <a:r>
              <a:rPr lang="zh-CN" sz="1800">
                <a:latin typeface="微软雅黑"/>
                <a:ea typeface="微软雅黑"/>
              </a:rPr>
              <a:t>训练模型</a:t>
            </a:r>
            <a:endParaRPr lang="zh-CN"/>
          </a:p>
        </p:txBody>
      </p:sp>
      <p:sp>
        <p:nvSpPr>
          <p:cNvPr id="14" name="文本框 13"/>
          <p:cNvSpPr txBox="1"/>
          <p:nvPr/>
        </p:nvSpPr>
        <p:spPr>
          <a:xfrm>
            <a:off x="7976688" y="6320986"/>
            <a:ext cx="2560316" cy="369332"/>
          </a:xfrm>
          <a:prstGeom prst="rect">
            <a:avLst/>
          </a:prstGeom>
          <a:noFill/>
        </p:spPr>
        <p:txBody>
          <a:bodyPr wrap="none">
            <a:spAutoFit/>
          </a:bodyPr>
          <a:lstStyle/>
          <a:p>
            <a:r>
              <a:rPr lang="en-US" sz="1800">
                <a:latin typeface="微软雅黑"/>
                <a:ea typeface="微软雅黑"/>
              </a:rPr>
              <a:t>StyleGAN XL </a:t>
            </a:r>
            <a:r>
              <a:rPr lang="zh-CN" sz="1800">
                <a:latin typeface="微软雅黑"/>
                <a:ea typeface="微软雅黑"/>
              </a:rPr>
              <a:t>消融实验</a:t>
            </a:r>
            <a:endParaRPr lang="zh-CN"/>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1079</Words>
  <Application>Microsoft Office PowerPoint</Application>
  <PresentationFormat>宽屏</PresentationFormat>
  <Paragraphs>89</Paragraphs>
  <Slides>10</Slides>
  <Notes>7</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10</vt:i4>
      </vt:variant>
    </vt:vector>
  </HeadingPairs>
  <TitlesOfParts>
    <vt:vector size="16" baseType="lpstr">
      <vt:lpstr>微软雅黑</vt:lpstr>
      <vt:lpstr>Arial</vt:lpstr>
      <vt:lpstr>Calibri</vt:lpstr>
      <vt:lpstr>Cambria Math</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方桂安</dc:creator>
  <cp:lastModifiedBy>MaZiyang</cp:lastModifiedBy>
  <cp:revision>21</cp:revision>
  <dcterms:modified xsi:type="dcterms:W3CDTF">2022-06-19T03:03:32Z</dcterms:modified>
</cp:coreProperties>
</file>