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67" r:id="rId2"/>
    <p:sldId id="268" r:id="rId3"/>
    <p:sldId id="471" r:id="rId4"/>
    <p:sldId id="472" r:id="rId5"/>
  </p:sldIdLst>
  <p:sldSz cx="12192000" cy="6858000"/>
  <p:notesSz cx="6858000" cy="9144000"/>
  <p:defaultTextStyle>
    <a:defPPr>
      <a:defRPr lang="zh-Hans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ans-HK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5A44A-8ADB-44ED-A165-B88FD7B40894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ans-HK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ans-HK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DE4F9-9845-4C18-A22C-A8317E01EC94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719632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2B4FFE-9F69-40C0-9459-C185974A9E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9E21B69-B1B5-4F8E-B060-98C2A4DF3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5F2361-00B1-4980-BE88-541642EC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A56D25-6F74-449B-B8E9-7C23A12C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9B95806-7AA6-4809-AAEE-C0C32310F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98968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FC90E7-93E1-4BD3-8C3C-C0C891FC3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B696118-A917-4BFF-8848-31DAA920F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D0BD2D-D506-41D4-8176-4E5418B5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60FA1D-74DA-48F9-AE12-FE98813F0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D83A0EF-B81B-4B48-A612-CD6CB1056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62664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48AF8DA-206C-4F03-B99A-68CEF9180A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BD7F5F9-A146-40AF-9809-5667ADC53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248231-AB95-4556-B3B7-8A9FF32FD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0465FA-7D10-4263-A4A7-CCE1FCF7A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4446E5D-EFD5-47E8-B260-66B83FA52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60245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F39193-34F8-4064-A8A3-CFC74F8A2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DBAEB5-43DC-44AF-AAB0-1330D150F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534F7A-50F3-48FF-B4FD-98048F73D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811DA3-CBE2-40BD-A810-C1E1CF4D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BCB0450-DC8D-4564-8E56-62871BDA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1598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972F42-A757-4010-B3FD-1C9A98750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FC1FABC-253D-4EA8-87A3-85116786D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04255A-6744-4AA5-9953-2A7522F31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67C7AE-28DA-4150-B55E-4393203B7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3E668E9-F0A1-44B6-872C-3523D368B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09067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0D82B0-6B55-4DF4-ABF4-0754D9E4B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CF0998-A5ED-4C0B-885C-2842D870B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6B144B1-1D29-423A-A1D4-3CDB9FCAE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C2D41E6-2B3E-4CE4-9264-840D5A9F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BEDAF0-DA9A-40A2-BA11-F6F69168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8669CF-7840-4E63-85EA-61C269A78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25252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418088-96B9-447B-9FA6-C6EC331F9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04DB03-2EC1-4A9A-B4EF-53484DDAE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E343F75-FEC1-4471-ADAE-29951F48E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2742B00-CA49-408C-8010-42843694D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8010219-935F-4DD6-B689-C6633E73AE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089160E-C302-4623-A7A2-0569AA69E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B9E40DC-CAB6-4F18-840E-6EA60DDAA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A124946-5297-4549-998F-53B213228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83627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F0E821-C7BE-45C6-B14A-94FC66CD3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695F81B-9030-4B81-8CB1-54A04D46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1F156E0-E560-48C0-BDB2-E12F7E2C4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685A196-E759-4ABF-8481-2B581B56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334505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94E2C9-51EC-4313-9CE6-ABCB1D45D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EB2FF15-518D-467E-86A9-7E0EC1919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E02977-62D0-4584-A220-5C75F64D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46497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362513-D6CF-4BCE-9EAF-987286C54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3EB10D-D7B5-4AF8-B180-75C29AF6F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9AD1F7-15AA-457D-8037-C006A48CB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341A031-9A59-4C91-9DE3-D06A3EE5D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4D85477-135B-4F84-A112-511444C7D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7A5B6FC-CFE3-4EFA-93FE-636ECA4E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57170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891024-1D6C-4F67-A245-AEDFBFD29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65516D5-77C6-4044-903C-B3FF223F0C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ans-HK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3550990-DA89-402A-9FA8-40074A3AE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DE86806-5677-4862-9A6C-6A0AAB933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04763F1-B2E3-4142-9E62-891B678C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0C633DD-127D-482A-9C35-46ACFC8A9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408230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BB0B6BB-DFBE-498E-A955-C9712A27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Hans-HK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F967C98-D62F-4EDD-9A6D-7BECCDB6C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Hans-HK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AD3DB60-33E0-4856-B410-3B2A9FB5A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0290C-D43C-46B0-A62A-3EF8A603F56D}" type="datetimeFigureOut">
              <a:rPr lang="zh-Hans-HK" altLang="en-US" smtClean="0"/>
              <a:t>8/3/2021</a:t>
            </a:fld>
            <a:endParaRPr lang="zh-Hans-HK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A501674-5CC8-45C2-952E-B3D0364E25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ans-HK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74FE40-EB95-4974-99B7-8FD30132EF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56113-163D-465D-972D-5F041E442473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81112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ans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85C84D-EF73-4797-94ED-B93C1FCC9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-HK" dirty="0"/>
              <a:t>Outline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691D1D-E3BC-4129-A21D-84C79DA4D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altLang="zh-Hans-HK" b="1" dirty="0"/>
              <a:t>Task 1</a:t>
            </a:r>
            <a:r>
              <a:rPr lang="en-US" altLang="zh-Hans-HK" dirty="0"/>
              <a:t>. </a:t>
            </a:r>
            <a:r>
              <a:rPr lang="zh-CN" altLang="en-US" dirty="0"/>
              <a:t>两个</a:t>
            </a:r>
            <a:r>
              <a:rPr lang="zh-CN" altLang="en-US" b="1" dirty="0"/>
              <a:t>有序表的并</a:t>
            </a:r>
            <a:r>
              <a:rPr lang="zh-CN" altLang="en-US" dirty="0"/>
              <a:t>的</a:t>
            </a:r>
            <a:r>
              <a:rPr lang="zh-CN" altLang="en-US" dirty="0">
                <a:solidFill>
                  <a:srgbClr val="00B050"/>
                </a:solidFill>
              </a:rPr>
              <a:t>数组</a:t>
            </a:r>
            <a:r>
              <a:rPr lang="zh-CN" altLang="en-US" dirty="0"/>
              <a:t>实现</a:t>
            </a:r>
            <a:r>
              <a:rPr lang="en-US" altLang="zh-CN" dirty="0"/>
              <a:t>	</a:t>
            </a:r>
            <a:r>
              <a:rPr lang="en-US" altLang="zh-CN" sz="2400" dirty="0">
                <a:solidFill>
                  <a:srgbClr val="FF0000"/>
                </a:solidFill>
              </a:rPr>
              <a:t>merge.cpp</a:t>
            </a:r>
            <a:endParaRPr lang="en-US" altLang="zh-Hans-HK" dirty="0"/>
          </a:p>
          <a:p>
            <a:endParaRPr lang="en-US" altLang="zh-Hans-HK" b="1" dirty="0"/>
          </a:p>
          <a:p>
            <a:r>
              <a:rPr lang="en-US" altLang="zh-Hans-HK" b="1" dirty="0"/>
              <a:t>Task 2</a:t>
            </a:r>
            <a:r>
              <a:rPr lang="en-US" altLang="zh-Hans-HK" dirty="0"/>
              <a:t>. </a:t>
            </a:r>
            <a:r>
              <a:rPr lang="zh-CN" altLang="en-US" dirty="0"/>
              <a:t>两个</a:t>
            </a:r>
            <a:r>
              <a:rPr lang="zh-CN" altLang="en-US" b="1" dirty="0"/>
              <a:t>有序表的交</a:t>
            </a:r>
            <a:r>
              <a:rPr lang="zh-CN" altLang="en-US" dirty="0"/>
              <a:t>的</a:t>
            </a:r>
            <a:r>
              <a:rPr lang="zh-CN" altLang="en-US" dirty="0">
                <a:solidFill>
                  <a:srgbClr val="00B050"/>
                </a:solidFill>
              </a:rPr>
              <a:t>链表</a:t>
            </a:r>
            <a:r>
              <a:rPr lang="zh-CN" altLang="en-US" dirty="0"/>
              <a:t>实现</a:t>
            </a:r>
            <a:r>
              <a:rPr lang="en-US" altLang="zh-CN" dirty="0"/>
              <a:t>	</a:t>
            </a:r>
            <a:r>
              <a:rPr lang="en-US" altLang="zh-CN" sz="2400" dirty="0">
                <a:solidFill>
                  <a:srgbClr val="FF0000"/>
                </a:solidFill>
              </a:rPr>
              <a:t>intersection.cpp</a:t>
            </a:r>
            <a:endParaRPr lang="en-US" altLang="zh-Hans-HK" sz="2400" dirty="0"/>
          </a:p>
        </p:txBody>
      </p:sp>
    </p:spTree>
    <p:extLst>
      <p:ext uri="{BB962C8B-B14F-4D97-AF65-F5344CB8AC3E}">
        <p14:creationId xmlns:p14="http://schemas.microsoft.com/office/powerpoint/2010/main" val="3489271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F550F7-5DDE-4AFB-BD76-EB9396CA5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注意事项</a:t>
            </a:r>
            <a:r>
              <a:rPr lang="en-US" altLang="zh-CN" dirty="0"/>
              <a:t>!!!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0B07CE-CEE1-4F29-9707-350624470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/>
              <a:t>1. </a:t>
            </a:r>
            <a:r>
              <a:rPr lang="zh-CN" altLang="en-US" dirty="0"/>
              <a:t>使用</a:t>
            </a:r>
            <a:r>
              <a:rPr lang="en-US" altLang="zh-CN" dirty="0"/>
              <a:t>DEV-</a:t>
            </a:r>
            <a:r>
              <a:rPr lang="en-US" altLang="zh-CN" dirty="0" err="1"/>
              <a:t>cpp</a:t>
            </a:r>
            <a:r>
              <a:rPr lang="zh-CN" altLang="en-US" dirty="0"/>
              <a:t>。 </a:t>
            </a:r>
            <a:r>
              <a:rPr lang="zh-CN" altLang="en-US" sz="3600" dirty="0">
                <a:solidFill>
                  <a:srgbClr val="FF0000"/>
                </a:solidFill>
              </a:rPr>
              <a:t>上机题和作业不要使用</a:t>
            </a:r>
            <a:r>
              <a:rPr lang="en-US" altLang="zh-CN" sz="3600" dirty="0" err="1">
                <a:solidFill>
                  <a:srgbClr val="FF0000"/>
                </a:solidFill>
              </a:rPr>
              <a:t>vc</a:t>
            </a:r>
            <a:r>
              <a:rPr lang="zh-CN" altLang="en-US" sz="3600" dirty="0">
                <a:solidFill>
                  <a:srgbClr val="FF0000"/>
                </a:solidFill>
              </a:rPr>
              <a:t>来做</a:t>
            </a:r>
            <a:r>
              <a:rPr lang="en-US" altLang="zh-CN" sz="3600" dirty="0">
                <a:solidFill>
                  <a:srgbClr val="FF0000"/>
                </a:solidFill>
              </a:rPr>
              <a:t>!</a:t>
            </a:r>
            <a:br>
              <a:rPr lang="en-US" altLang="zh-CN" sz="3600" dirty="0">
                <a:solidFill>
                  <a:srgbClr val="FF0000"/>
                </a:solidFill>
              </a:rPr>
            </a:br>
            <a:r>
              <a:rPr lang="en-US" altLang="zh-CN" dirty="0"/>
              <a:t>        </a:t>
            </a:r>
            <a:r>
              <a:rPr lang="zh-CN" altLang="en-US" dirty="0"/>
              <a:t>提交给助教的程序必须用</a:t>
            </a:r>
            <a:r>
              <a:rPr lang="en-US" altLang="zh-CN" dirty="0"/>
              <a:t>dev-</a:t>
            </a:r>
            <a:r>
              <a:rPr lang="en-US" altLang="zh-CN" dirty="0" err="1"/>
              <a:t>cpp</a:t>
            </a:r>
            <a:r>
              <a:rPr lang="en-US" altLang="zh-CN" dirty="0"/>
              <a:t>(</a:t>
            </a:r>
            <a:r>
              <a:rPr lang="en-US" altLang="zh-CN" dirty="0" err="1"/>
              <a:t>c++</a:t>
            </a:r>
            <a:r>
              <a:rPr lang="en-US" altLang="zh-CN" dirty="0"/>
              <a:t>11</a:t>
            </a:r>
            <a:r>
              <a:rPr lang="zh-CN" altLang="en-US" dirty="0"/>
              <a:t>）编译通过。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sz="3600" dirty="0">
                <a:solidFill>
                  <a:srgbClr val="FF0000"/>
                </a:solidFill>
              </a:rPr>
              <a:t>不得使用</a:t>
            </a:r>
            <a:r>
              <a:rPr lang="en-US" altLang="zh-CN" sz="3600" dirty="0" err="1">
                <a:solidFill>
                  <a:srgbClr val="FF0000"/>
                </a:solidFill>
              </a:rPr>
              <a:t>algorithm.h</a:t>
            </a:r>
            <a:r>
              <a:rPr lang="zh-CN" altLang="en-US" sz="3600" dirty="0">
                <a:solidFill>
                  <a:srgbClr val="FF0000"/>
                </a:solidFill>
              </a:rPr>
              <a:t>等</a:t>
            </a:r>
            <a:r>
              <a:rPr lang="en-US" altLang="zh-CN" sz="3600" dirty="0" err="1">
                <a:solidFill>
                  <a:srgbClr val="FF0000"/>
                </a:solidFill>
              </a:rPr>
              <a:t>c++</a:t>
            </a:r>
            <a:r>
              <a:rPr lang="en-US" altLang="zh-CN" sz="3600" dirty="0">
                <a:solidFill>
                  <a:srgbClr val="FF0000"/>
                </a:solidFill>
              </a:rPr>
              <a:t>/STL </a:t>
            </a:r>
            <a:r>
              <a:rPr lang="zh-CN" altLang="en-US" sz="3600" dirty="0">
                <a:solidFill>
                  <a:srgbClr val="FF0000"/>
                </a:solidFill>
              </a:rPr>
              <a:t>库</a:t>
            </a:r>
            <a:r>
              <a:rPr lang="zh-CN" altLang="en-US" dirty="0"/>
              <a:t>（会有检测程序）</a:t>
            </a:r>
            <a:endParaRPr lang="en-US" altLang="zh-CN" dirty="0"/>
          </a:p>
          <a:p>
            <a:endParaRPr lang="en-US" altLang="zh-Hans-HK" dirty="0"/>
          </a:p>
          <a:p>
            <a:r>
              <a:rPr lang="en-US" altLang="zh-Hans-HK" dirty="0"/>
              <a:t>3. </a:t>
            </a:r>
            <a:r>
              <a:rPr lang="zh-CN" altLang="en-US" sz="3600" dirty="0">
                <a:solidFill>
                  <a:srgbClr val="FF0000"/>
                </a:solidFill>
              </a:rPr>
              <a:t>注意命名规则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lvl="1"/>
            <a:r>
              <a:rPr lang="en-US" altLang="zh-Hans-HK" dirty="0"/>
              <a:t>merge.cpp	intersect.cpp</a:t>
            </a:r>
          </a:p>
          <a:p>
            <a:pPr lvl="1"/>
            <a:endParaRPr lang="en-US" altLang="zh-CN" dirty="0"/>
          </a:p>
          <a:p>
            <a:r>
              <a:rPr lang="en-US" altLang="zh-Hans-HK" dirty="0"/>
              <a:t>4. </a:t>
            </a:r>
            <a:r>
              <a:rPr lang="zh-CN" altLang="en-US" sz="3500" dirty="0">
                <a:solidFill>
                  <a:srgbClr val="FF0000"/>
                </a:solidFill>
              </a:rPr>
              <a:t>输入输出不要有多余的字符，比如输入提示符</a:t>
            </a:r>
            <a:r>
              <a:rPr lang="zh-CN" altLang="en-US" dirty="0"/>
              <a:t>！！</a:t>
            </a:r>
            <a:r>
              <a:rPr lang="zh-CN" altLang="en-US" b="1" dirty="0"/>
              <a:t>切记</a:t>
            </a:r>
            <a:endParaRPr lang="zh-Hans-HK" altLang="en-US" b="1" dirty="0"/>
          </a:p>
        </p:txBody>
      </p:sp>
    </p:spTree>
    <p:extLst>
      <p:ext uri="{BB962C8B-B14F-4D97-AF65-F5344CB8AC3E}">
        <p14:creationId xmlns:p14="http://schemas.microsoft.com/office/powerpoint/2010/main" val="134707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E947B3-BC08-4DCF-BED1-059EA656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-HK" dirty="0"/>
              <a:t>Task 1 </a:t>
            </a:r>
            <a:r>
              <a:rPr lang="zh-CN" altLang="en-US" dirty="0"/>
              <a:t>有序表的并</a:t>
            </a:r>
            <a:r>
              <a:rPr lang="en-US" altLang="zh-CN" dirty="0"/>
              <a:t>(</a:t>
            </a:r>
            <a:r>
              <a:rPr lang="zh-CN" altLang="en-US" dirty="0"/>
              <a:t>数组实现</a:t>
            </a:r>
            <a:r>
              <a:rPr lang="en-US" altLang="zh-CN" dirty="0"/>
              <a:t>) merge.cpp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3C82D8-1F21-464A-911D-A17C8D25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66485" cy="4351338"/>
          </a:xfrm>
        </p:spPr>
        <p:txBody>
          <a:bodyPr/>
          <a:lstStyle/>
          <a:p>
            <a:r>
              <a:rPr lang="zh-CN" altLang="en-US" dirty="0"/>
              <a:t>输入格式：</a:t>
            </a:r>
            <a:endParaRPr lang="en-US" altLang="zh-CN" dirty="0"/>
          </a:p>
          <a:p>
            <a:pPr lvl="1"/>
            <a:r>
              <a:rPr lang="en-US" altLang="zh-Hans-HK" dirty="0"/>
              <a:t>m n</a:t>
            </a:r>
          </a:p>
          <a:p>
            <a:pPr lvl="1"/>
            <a:r>
              <a:rPr lang="en-US" altLang="zh-Hans-HK" dirty="0"/>
              <a:t>A1 A2 … Am</a:t>
            </a:r>
          </a:p>
          <a:p>
            <a:pPr lvl="1"/>
            <a:r>
              <a:rPr lang="en-US" altLang="zh-Hans-HK" dirty="0"/>
              <a:t>B1 B2 … Bn</a:t>
            </a:r>
          </a:p>
          <a:p>
            <a:r>
              <a:rPr lang="zh-CN" altLang="en-US" dirty="0"/>
              <a:t>满足条件</a:t>
            </a:r>
            <a:endParaRPr lang="en-US" altLang="zh-CN" dirty="0"/>
          </a:p>
          <a:p>
            <a:pPr lvl="1"/>
            <a:r>
              <a:rPr lang="en-US" altLang="zh-Hans-HK" dirty="0"/>
              <a:t>1 &lt;= </a:t>
            </a:r>
            <a:r>
              <a:rPr lang="en-US" altLang="zh-Hans-HK" dirty="0" err="1"/>
              <a:t>m,n</a:t>
            </a:r>
            <a:r>
              <a:rPr lang="en-US" altLang="zh-Hans-HK" dirty="0"/>
              <a:t> &lt;= 10</a:t>
            </a:r>
            <a:r>
              <a:rPr lang="en-US" altLang="zh-Hans-HK" baseline="30000" dirty="0"/>
              <a:t>6</a:t>
            </a:r>
            <a:r>
              <a:rPr lang="en-US" altLang="zh-Hans-HK" dirty="0"/>
              <a:t>.</a:t>
            </a:r>
          </a:p>
          <a:p>
            <a:pPr lvl="1"/>
            <a:r>
              <a:rPr lang="en-US" altLang="zh-Hans-HK" dirty="0"/>
              <a:t>-10000&lt;= A1 </a:t>
            </a:r>
            <a:r>
              <a:rPr lang="en-US" altLang="zh-Hans-HK" dirty="0">
                <a:solidFill>
                  <a:srgbClr val="FF0000"/>
                </a:solidFill>
              </a:rPr>
              <a:t>&lt;=</a:t>
            </a:r>
            <a:r>
              <a:rPr lang="en-US" altLang="zh-Hans-HK" dirty="0"/>
              <a:t> … </a:t>
            </a:r>
            <a:r>
              <a:rPr lang="en-US" altLang="zh-Hans-HK" dirty="0">
                <a:solidFill>
                  <a:srgbClr val="FF0000"/>
                </a:solidFill>
              </a:rPr>
              <a:t>&lt;=</a:t>
            </a:r>
            <a:r>
              <a:rPr lang="en-US" altLang="zh-Hans-HK" dirty="0"/>
              <a:t> Am &lt;= 10000</a:t>
            </a:r>
          </a:p>
          <a:p>
            <a:pPr lvl="1"/>
            <a:r>
              <a:rPr lang="en-US" altLang="zh-Hans-HK" dirty="0"/>
              <a:t>-10000&lt;= B1 </a:t>
            </a:r>
            <a:r>
              <a:rPr lang="en-US" altLang="zh-Hans-HK" dirty="0">
                <a:solidFill>
                  <a:srgbClr val="FF0000"/>
                </a:solidFill>
              </a:rPr>
              <a:t>&lt;=</a:t>
            </a:r>
            <a:r>
              <a:rPr lang="en-US" altLang="zh-Hans-HK" dirty="0"/>
              <a:t> … </a:t>
            </a:r>
            <a:r>
              <a:rPr lang="en-US" altLang="zh-Hans-HK" dirty="0">
                <a:solidFill>
                  <a:srgbClr val="FF0000"/>
                </a:solidFill>
              </a:rPr>
              <a:t>&lt;=</a:t>
            </a:r>
            <a:r>
              <a:rPr lang="en-US" altLang="zh-Hans-HK" dirty="0"/>
              <a:t> Bn &lt;= 10000</a:t>
            </a:r>
          </a:p>
          <a:p>
            <a:r>
              <a:rPr lang="zh-CN" altLang="en-US" dirty="0"/>
              <a:t>输出</a:t>
            </a:r>
            <a:endParaRPr lang="en-US" altLang="zh-CN" dirty="0"/>
          </a:p>
          <a:p>
            <a:pPr lvl="1"/>
            <a:r>
              <a:rPr lang="en-US" altLang="zh-CN" dirty="0" err="1"/>
              <a:t>m+n</a:t>
            </a:r>
            <a:r>
              <a:rPr lang="zh-CN" altLang="en-US" dirty="0"/>
              <a:t>个数；用空格分开 （将输入的</a:t>
            </a:r>
            <a:r>
              <a:rPr lang="en-US" altLang="zh-CN" dirty="0" err="1"/>
              <a:t>m+n</a:t>
            </a:r>
            <a:r>
              <a:rPr lang="zh-CN" altLang="en-US" dirty="0"/>
              <a:t>个数按非递减顺序输出）。</a:t>
            </a:r>
            <a:endParaRPr lang="zh-Hans-HK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D010C612-9B92-48C6-9261-D8B58E6BBA74}"/>
              </a:ext>
            </a:extLst>
          </p:cNvPr>
          <p:cNvSpPr txBox="1">
            <a:spLocks/>
          </p:cNvSpPr>
          <p:nvPr/>
        </p:nvSpPr>
        <p:spPr>
          <a:xfrm>
            <a:off x="7080738" y="1966302"/>
            <a:ext cx="4102043" cy="3150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输入样例：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Hans-HK" dirty="0">
                <a:solidFill>
                  <a:srgbClr val="002060"/>
                </a:solidFill>
              </a:rPr>
              <a:t>5 4</a:t>
            </a:r>
          </a:p>
          <a:p>
            <a:pPr marL="0" indent="0">
              <a:buNone/>
            </a:pPr>
            <a:r>
              <a:rPr lang="en-US" altLang="zh-Hans-HK" dirty="0">
                <a:solidFill>
                  <a:srgbClr val="002060"/>
                </a:solidFill>
              </a:rPr>
              <a:t>-15 2 2 7 16</a:t>
            </a:r>
          </a:p>
          <a:p>
            <a:pPr marL="0" indent="0">
              <a:buNone/>
            </a:pPr>
            <a:r>
              <a:rPr lang="en-US" altLang="zh-Hans-HK" dirty="0">
                <a:solidFill>
                  <a:srgbClr val="002060"/>
                </a:solidFill>
              </a:rPr>
              <a:t>-16 1 2 17</a:t>
            </a:r>
          </a:p>
          <a:p>
            <a:r>
              <a:rPr lang="zh-CN" altLang="en-US" dirty="0"/>
              <a:t>输出样例：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-16 -15 1 2 2 2 7 16 17</a:t>
            </a:r>
          </a:p>
        </p:txBody>
      </p:sp>
    </p:spTree>
    <p:extLst>
      <p:ext uri="{BB962C8B-B14F-4D97-AF65-F5344CB8AC3E}">
        <p14:creationId xmlns:p14="http://schemas.microsoft.com/office/powerpoint/2010/main" val="1456049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A9A5AE-ED8A-4E04-BA18-4661D396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43492" cy="1325563"/>
          </a:xfrm>
        </p:spPr>
        <p:txBody>
          <a:bodyPr/>
          <a:lstStyle/>
          <a:p>
            <a:r>
              <a:rPr lang="en-US" altLang="zh-Hans-HK" dirty="0"/>
              <a:t>Task 2 </a:t>
            </a:r>
            <a:r>
              <a:rPr lang="zh-CN" altLang="en-US" dirty="0"/>
              <a:t>有序表的交</a:t>
            </a:r>
            <a:r>
              <a:rPr lang="en-US" altLang="zh-CN" dirty="0"/>
              <a:t>(</a:t>
            </a:r>
            <a:r>
              <a:rPr lang="zh-CN" altLang="en-US" dirty="0"/>
              <a:t>链表实现</a:t>
            </a:r>
            <a:r>
              <a:rPr lang="en-US" altLang="zh-CN" dirty="0"/>
              <a:t>) intersection.cpp</a:t>
            </a:r>
            <a:endParaRPr lang="zh-Hans-HK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585D228E-2715-44DC-8204-8023072FD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66485" cy="4351338"/>
          </a:xfrm>
        </p:spPr>
        <p:txBody>
          <a:bodyPr/>
          <a:lstStyle/>
          <a:p>
            <a:r>
              <a:rPr lang="zh-CN" altLang="en-US" dirty="0"/>
              <a:t>输入格式：</a:t>
            </a:r>
            <a:endParaRPr lang="en-US" altLang="zh-CN" dirty="0"/>
          </a:p>
          <a:p>
            <a:pPr lvl="1"/>
            <a:r>
              <a:rPr lang="en-US" altLang="zh-Hans-HK" dirty="0"/>
              <a:t>m n</a:t>
            </a:r>
          </a:p>
          <a:p>
            <a:pPr lvl="1"/>
            <a:r>
              <a:rPr lang="en-US" altLang="zh-Hans-HK" dirty="0"/>
              <a:t>A1 A2 … Am</a:t>
            </a:r>
          </a:p>
          <a:p>
            <a:pPr lvl="1"/>
            <a:r>
              <a:rPr lang="en-US" altLang="zh-Hans-HK" dirty="0"/>
              <a:t>B1 B2 … Bn</a:t>
            </a:r>
          </a:p>
          <a:p>
            <a:r>
              <a:rPr lang="zh-CN" altLang="en-US" dirty="0"/>
              <a:t>满足条件</a:t>
            </a:r>
            <a:endParaRPr lang="en-US" altLang="zh-CN" dirty="0"/>
          </a:p>
          <a:p>
            <a:pPr lvl="1"/>
            <a:r>
              <a:rPr lang="en-US" altLang="zh-Hans-HK" dirty="0"/>
              <a:t>1&lt;= </a:t>
            </a:r>
            <a:r>
              <a:rPr lang="en-US" altLang="zh-Hans-HK" dirty="0" err="1"/>
              <a:t>m,n</a:t>
            </a:r>
            <a:r>
              <a:rPr lang="en-US" altLang="zh-Hans-HK" dirty="0"/>
              <a:t>&lt;= 10</a:t>
            </a:r>
            <a:r>
              <a:rPr lang="en-US" altLang="zh-Hans-HK" baseline="30000" dirty="0"/>
              <a:t>6</a:t>
            </a:r>
            <a:r>
              <a:rPr lang="en-US" altLang="zh-Hans-HK" dirty="0"/>
              <a:t>. </a:t>
            </a:r>
          </a:p>
          <a:p>
            <a:pPr lvl="1"/>
            <a:r>
              <a:rPr lang="en-US" altLang="zh-Hans-HK" dirty="0"/>
              <a:t>-10</a:t>
            </a:r>
            <a:r>
              <a:rPr lang="en-US" altLang="zh-Hans-HK" baseline="30000" dirty="0"/>
              <a:t>9</a:t>
            </a:r>
            <a:r>
              <a:rPr lang="en-US" altLang="zh-Hans-HK" dirty="0"/>
              <a:t>&lt;= A1 </a:t>
            </a:r>
            <a:r>
              <a:rPr lang="en-US" altLang="zh-Hans-HK" dirty="0">
                <a:solidFill>
                  <a:srgbClr val="FF0000"/>
                </a:solidFill>
              </a:rPr>
              <a:t>&lt;</a:t>
            </a:r>
            <a:r>
              <a:rPr lang="en-US" altLang="zh-Hans-HK" dirty="0"/>
              <a:t> … </a:t>
            </a:r>
            <a:r>
              <a:rPr lang="en-US" altLang="zh-Hans-HK" dirty="0">
                <a:solidFill>
                  <a:srgbClr val="FF0000"/>
                </a:solidFill>
              </a:rPr>
              <a:t>&lt;</a:t>
            </a:r>
            <a:r>
              <a:rPr lang="en-US" altLang="zh-Hans-HK" dirty="0"/>
              <a:t> Am &lt;= 10</a:t>
            </a:r>
            <a:r>
              <a:rPr lang="en-US" altLang="zh-Hans-HK" baseline="30000" dirty="0"/>
              <a:t>9</a:t>
            </a:r>
          </a:p>
          <a:p>
            <a:pPr lvl="1"/>
            <a:r>
              <a:rPr lang="en-US" altLang="zh-Hans-HK" dirty="0"/>
              <a:t>-10</a:t>
            </a:r>
            <a:r>
              <a:rPr lang="en-US" altLang="zh-Hans-HK" baseline="30000" dirty="0"/>
              <a:t>9</a:t>
            </a:r>
            <a:r>
              <a:rPr lang="en-US" altLang="zh-Hans-HK" dirty="0"/>
              <a:t>&lt;= B1 </a:t>
            </a:r>
            <a:r>
              <a:rPr lang="en-US" altLang="zh-Hans-HK" dirty="0">
                <a:solidFill>
                  <a:srgbClr val="FF0000"/>
                </a:solidFill>
              </a:rPr>
              <a:t>&lt;</a:t>
            </a:r>
            <a:r>
              <a:rPr lang="en-US" altLang="zh-Hans-HK" dirty="0"/>
              <a:t> … </a:t>
            </a:r>
            <a:r>
              <a:rPr lang="en-US" altLang="zh-Hans-HK" dirty="0">
                <a:solidFill>
                  <a:srgbClr val="FF0000"/>
                </a:solidFill>
              </a:rPr>
              <a:t>&lt;</a:t>
            </a:r>
            <a:r>
              <a:rPr lang="en-US" altLang="zh-Hans-HK" dirty="0"/>
              <a:t> Bn &lt;= 10</a:t>
            </a:r>
            <a:r>
              <a:rPr lang="en-US" altLang="zh-Hans-HK" baseline="30000" dirty="0"/>
              <a:t>9</a:t>
            </a:r>
          </a:p>
          <a:p>
            <a:r>
              <a:rPr lang="zh-CN" altLang="en-US" dirty="0"/>
              <a:t>输出</a:t>
            </a:r>
            <a:endParaRPr lang="en-US" altLang="zh-CN" dirty="0"/>
          </a:p>
          <a:p>
            <a:pPr lvl="1"/>
            <a:r>
              <a:rPr lang="zh-CN" altLang="en-US" dirty="0"/>
              <a:t>按</a:t>
            </a:r>
            <a:r>
              <a:rPr lang="zh-CN" altLang="en-US" b="1" dirty="0"/>
              <a:t>递增顺序</a:t>
            </a:r>
            <a:r>
              <a:rPr lang="zh-CN" altLang="en-US" dirty="0"/>
              <a:t>输出既在</a:t>
            </a:r>
            <a:r>
              <a:rPr lang="en-US" altLang="zh-CN" dirty="0"/>
              <a:t>A</a:t>
            </a:r>
            <a:r>
              <a:rPr lang="zh-CN" altLang="en-US" dirty="0"/>
              <a:t>中又在</a:t>
            </a:r>
            <a:r>
              <a:rPr lang="en-US" altLang="zh-CN" dirty="0"/>
              <a:t>B</a:t>
            </a:r>
            <a:r>
              <a:rPr lang="zh-CN" altLang="en-US" dirty="0"/>
              <a:t>中的所有数字。空格分隔相邻数字。</a:t>
            </a:r>
            <a:endParaRPr lang="zh-Hans-HK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6B7BA887-B1A2-4F46-A5FD-DB69A06AD4A5}"/>
              </a:ext>
            </a:extLst>
          </p:cNvPr>
          <p:cNvSpPr txBox="1">
            <a:spLocks/>
          </p:cNvSpPr>
          <p:nvPr/>
        </p:nvSpPr>
        <p:spPr>
          <a:xfrm>
            <a:off x="7080738" y="1966302"/>
            <a:ext cx="4102043" cy="3150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输入样例：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Hans-HK" dirty="0">
                <a:solidFill>
                  <a:srgbClr val="002060"/>
                </a:solidFill>
              </a:rPr>
              <a:t>6 7</a:t>
            </a:r>
          </a:p>
          <a:p>
            <a:pPr marL="0" indent="0">
              <a:buNone/>
            </a:pPr>
            <a:r>
              <a:rPr lang="en-US" altLang="zh-Hans-HK" dirty="0">
                <a:solidFill>
                  <a:srgbClr val="002060"/>
                </a:solidFill>
              </a:rPr>
              <a:t>-15 2 3 7 16 17</a:t>
            </a:r>
          </a:p>
          <a:p>
            <a:pPr marL="0" indent="0">
              <a:buNone/>
            </a:pPr>
            <a:r>
              <a:rPr lang="en-US" altLang="zh-Hans-HK" dirty="0">
                <a:solidFill>
                  <a:srgbClr val="002060"/>
                </a:solidFill>
              </a:rPr>
              <a:t>-16 1 2 3 17 18 19</a:t>
            </a:r>
          </a:p>
          <a:p>
            <a:r>
              <a:rPr lang="zh-CN" altLang="en-US" dirty="0"/>
              <a:t>输出样例：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002060"/>
                </a:solidFill>
              </a:rPr>
              <a:t>2 3 17</a:t>
            </a:r>
          </a:p>
        </p:txBody>
      </p:sp>
    </p:spTree>
    <p:extLst>
      <p:ext uri="{BB962C8B-B14F-4D97-AF65-F5344CB8AC3E}">
        <p14:creationId xmlns:p14="http://schemas.microsoft.com/office/powerpoint/2010/main" val="4179003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331</Words>
  <Application>Microsoft Office PowerPoint</Application>
  <PresentationFormat>宽屏</PresentationFormat>
  <Paragraphs>47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等线</vt:lpstr>
      <vt:lpstr>等线 Light</vt:lpstr>
      <vt:lpstr>Arial</vt:lpstr>
      <vt:lpstr>Calibri</vt:lpstr>
      <vt:lpstr>Calibri Light</vt:lpstr>
      <vt:lpstr>Office 主题​​</vt:lpstr>
      <vt:lpstr>Outline</vt:lpstr>
      <vt:lpstr>注意事项!!!</vt:lpstr>
      <vt:lpstr>Task 1 有序表的并(数组实现) merge.cpp</vt:lpstr>
      <vt:lpstr>Task 2 有序表的交(链表实现) intersection.cpp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金 恺</dc:creator>
  <cp:lastModifiedBy>金 恺</cp:lastModifiedBy>
  <cp:revision>74</cp:revision>
  <dcterms:created xsi:type="dcterms:W3CDTF">2021-02-28T12:08:06Z</dcterms:created>
  <dcterms:modified xsi:type="dcterms:W3CDTF">2021-03-08T13:36:58Z</dcterms:modified>
</cp:coreProperties>
</file>