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467" r:id="rId3"/>
    <p:sldId id="268" r:id="rId4"/>
    <p:sldId id="471" r:id="rId5"/>
    <p:sldId id="472" r:id="rId6"/>
    <p:sldId id="47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5A44A-8ADB-44ED-A165-B88FD7B40894}" type="datetimeFigureOut">
              <a:rPr lang="en-US" altLang="en-US" smtClean="0"/>
            </a:fld>
            <a:endParaRPr lang="en-US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DE4F9-9845-4C18-A22C-A8317E01EC94}" type="slidenum">
              <a:rPr lang="en-US" altLang="en-US" smtClean="0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en-US" altLang="en-US" smtClean="0"/>
            </a:fld>
            <a:endParaRPr lang="en-U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en-US" altLang="en-US" smtClean="0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en-US" altLang="en-US" smtClean="0"/>
            </a:fld>
            <a:endParaRPr lang="en-U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en-US" altLang="en-US" smtClean="0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en-US" altLang="en-US" smtClean="0"/>
            </a:fld>
            <a:endParaRPr lang="en-U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en-US" altLang="en-US" smtClean="0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en-US" altLang="en-US" smtClean="0"/>
            </a:fld>
            <a:endParaRPr lang="en-U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en-US" altLang="en-US" smtClean="0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en-US" altLang="en-US" smtClean="0"/>
            </a:fld>
            <a:endParaRPr lang="en-U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en-US" altLang="en-US" smtClean="0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en-US" altLang="en-US" smtClean="0"/>
            </a:fld>
            <a:endParaRPr lang="en-US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en-US" altLang="en-US" smtClean="0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en-US" altLang="en-US" smtClean="0"/>
            </a:fld>
            <a:endParaRPr lang="en-US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en-US" altLang="en-US" smtClean="0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en-US" altLang="en-US" smtClean="0"/>
            </a:fld>
            <a:endParaRPr lang="en-US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en-US" altLang="en-US" smtClean="0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en-US" altLang="en-US" smtClean="0"/>
            </a:fld>
            <a:endParaRPr lang="en-US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en-US" altLang="en-US" smtClean="0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en-US" altLang="en-US" smtClean="0"/>
            </a:fld>
            <a:endParaRPr lang="en-US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en-US" altLang="en-US" smtClean="0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en-US" altLang="en-US" smtClean="0"/>
            </a:fld>
            <a:endParaRPr lang="en-US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en-US" altLang="en-US" smtClean="0"/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0290C-D43C-46B0-A62A-3EF8A603F56D}" type="datetimeFigureOut">
              <a:rPr lang="en-US" altLang="en-US" smtClean="0"/>
            </a:fld>
            <a:endParaRPr lang="en-U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56113-163D-465D-972D-5F041E442473}" type="slidenum">
              <a:rPr lang="en-US" altLang="en-US" smtClean="0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Outline</a:t>
            </a:r>
            <a:endParaRPr lang="en-US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altLang="en-US" b="1" dirty="0"/>
              <a:t>Task 1</a:t>
            </a:r>
            <a:r>
              <a:rPr lang="en-US" altLang="en-US" dirty="0"/>
              <a:t>. </a:t>
            </a:r>
            <a:r>
              <a:rPr lang="zh-CN" altLang="en-US" dirty="0"/>
              <a:t>约瑟夫环问题（循环链表实现）</a:t>
            </a:r>
            <a:r>
              <a:rPr lang="en-US" altLang="zh-CN" dirty="0"/>
              <a:t>	</a:t>
            </a:r>
            <a:r>
              <a:rPr lang="en-US" altLang="zh-CN" sz="2400" dirty="0">
                <a:solidFill>
                  <a:srgbClr val="FF0000"/>
                </a:solidFill>
              </a:rPr>
              <a:t>joseph.cpp</a:t>
            </a:r>
            <a:endParaRPr lang="en-US" altLang="en-US" dirty="0"/>
          </a:p>
          <a:p>
            <a:endParaRPr lang="en-US" altLang="en-US" b="1" dirty="0"/>
          </a:p>
          <a:p>
            <a:r>
              <a:rPr lang="en-US" altLang="en-US" b="1" dirty="0"/>
              <a:t>Task 2</a:t>
            </a:r>
            <a:r>
              <a:rPr lang="en-US" altLang="en-US" dirty="0"/>
              <a:t>. </a:t>
            </a:r>
            <a:r>
              <a:rPr lang="zh-CN" altLang="en-US" dirty="0"/>
              <a:t>回文串</a:t>
            </a:r>
            <a:r>
              <a:rPr lang="en-US" altLang="zh-CN" dirty="0"/>
              <a:t>					</a:t>
            </a:r>
            <a:r>
              <a:rPr lang="en-US" altLang="zh-CN" sz="2400" dirty="0">
                <a:solidFill>
                  <a:srgbClr val="FF0000"/>
                </a:solidFill>
              </a:rPr>
              <a:t>palindrome.cpp</a:t>
            </a:r>
            <a:endParaRPr lang="en-US" altLang="zh-CN" sz="2400" dirty="0">
              <a:solidFill>
                <a:srgbClr val="FF0000"/>
              </a:solidFill>
            </a:endParaRPr>
          </a:p>
          <a:p>
            <a:endParaRPr lang="en-US" altLang="en-US" sz="2400" dirty="0">
              <a:solidFill>
                <a:srgbClr val="FF0000"/>
              </a:solidFill>
            </a:endParaRPr>
          </a:p>
          <a:p>
            <a:r>
              <a:rPr lang="en-US" altLang="en-US" b="1" dirty="0"/>
              <a:t>Task 3</a:t>
            </a:r>
            <a:r>
              <a:rPr lang="en-US" altLang="en-US" dirty="0"/>
              <a:t>. </a:t>
            </a:r>
            <a:r>
              <a:rPr lang="zh-CN" altLang="en-US" dirty="0"/>
              <a:t>字符串的重叠位置</a:t>
            </a:r>
            <a:r>
              <a:rPr lang="en-US" altLang="zh-CN" dirty="0"/>
              <a:t>			</a:t>
            </a:r>
            <a:r>
              <a:rPr lang="en-US" altLang="zh-CN" sz="2400" dirty="0">
                <a:solidFill>
                  <a:srgbClr val="FF0000"/>
                </a:solidFill>
              </a:rPr>
              <a:t>overlap.cpp</a:t>
            </a:r>
            <a:endParaRPr lang="en-US" altLang="zh-CN" sz="2400" dirty="0">
              <a:solidFill>
                <a:srgbClr val="FF0000"/>
              </a:solidFill>
            </a:endParaRPr>
          </a:p>
          <a:p>
            <a:endParaRPr lang="en-US" altLang="en-US" sz="2400" dirty="0">
              <a:solidFill>
                <a:srgbClr val="FF0000"/>
              </a:solidFill>
            </a:endParaRPr>
          </a:p>
          <a:p>
            <a:r>
              <a:rPr lang="zh-CN" altLang="en-US" sz="2400" b="1" dirty="0"/>
              <a:t>本次作业</a:t>
            </a:r>
            <a:r>
              <a:rPr lang="en-US" altLang="zh-CN" sz="2400" b="1" dirty="0"/>
              <a:t>deadline</a:t>
            </a:r>
            <a:r>
              <a:rPr lang="zh-CN" altLang="en-US" sz="2400" dirty="0"/>
              <a:t>： </a:t>
            </a:r>
            <a:r>
              <a:rPr lang="en-US" altLang="zh-CN" sz="2400" dirty="0">
                <a:highlight>
                  <a:srgbClr val="FFFF00"/>
                </a:highlight>
              </a:rPr>
              <a:t>4</a:t>
            </a:r>
            <a:r>
              <a:rPr lang="zh-CN" altLang="en-US" sz="2400" dirty="0">
                <a:highlight>
                  <a:srgbClr val="FFFF00"/>
                </a:highlight>
              </a:rPr>
              <a:t>月</a:t>
            </a:r>
            <a:r>
              <a:rPr lang="en-US" altLang="zh-CN" sz="2400" dirty="0">
                <a:highlight>
                  <a:srgbClr val="FFFF00"/>
                </a:highlight>
              </a:rPr>
              <a:t>16</a:t>
            </a:r>
            <a:r>
              <a:rPr lang="zh-CN" altLang="en-US" sz="2400" dirty="0">
                <a:highlight>
                  <a:srgbClr val="FFFF00"/>
                </a:highlight>
              </a:rPr>
              <a:t>日  </a:t>
            </a:r>
            <a:r>
              <a:rPr lang="en-US" altLang="zh-CN" sz="2400" dirty="0">
                <a:highlight>
                  <a:srgbClr val="FFFF00"/>
                </a:highlight>
              </a:rPr>
              <a:t>23:59.</a:t>
            </a:r>
            <a:endParaRPr lang="en-US" altLang="en-US" sz="2400" dirty="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注意事项</a:t>
            </a:r>
            <a:r>
              <a:rPr lang="en-US" altLang="zh-CN" dirty="0"/>
              <a:t>!!!</a:t>
            </a:r>
            <a:endParaRPr lang="en-US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dirty="0"/>
              <a:t>1. </a:t>
            </a:r>
            <a:r>
              <a:rPr lang="zh-CN" altLang="en-US" dirty="0"/>
              <a:t>使用</a:t>
            </a:r>
            <a:r>
              <a:rPr lang="en-US" altLang="zh-CN" dirty="0"/>
              <a:t>DEV-</a:t>
            </a:r>
            <a:r>
              <a:rPr lang="en-US" altLang="zh-CN" dirty="0" err="1"/>
              <a:t>cpp</a:t>
            </a:r>
            <a:r>
              <a:rPr lang="zh-CN" altLang="en-US" dirty="0"/>
              <a:t>。 </a:t>
            </a:r>
            <a:r>
              <a:rPr lang="zh-CN" altLang="en-US" sz="3600" dirty="0">
                <a:solidFill>
                  <a:srgbClr val="FF0000"/>
                </a:solidFill>
              </a:rPr>
              <a:t>上机题和作业不要使用</a:t>
            </a:r>
            <a:r>
              <a:rPr lang="en-US" altLang="zh-CN" sz="3600" dirty="0" err="1">
                <a:solidFill>
                  <a:srgbClr val="FF0000"/>
                </a:solidFill>
              </a:rPr>
              <a:t>vc</a:t>
            </a:r>
            <a:r>
              <a:rPr lang="zh-CN" altLang="en-US" sz="3600" dirty="0">
                <a:solidFill>
                  <a:srgbClr val="FF0000"/>
                </a:solidFill>
              </a:rPr>
              <a:t>来做</a:t>
            </a:r>
            <a:r>
              <a:rPr lang="en-US" altLang="zh-CN" sz="3600" dirty="0">
                <a:solidFill>
                  <a:srgbClr val="FF0000"/>
                </a:solidFill>
              </a:rPr>
              <a:t>!</a:t>
            </a:r>
            <a:br>
              <a:rPr lang="en-US" altLang="zh-CN" sz="3600" dirty="0">
                <a:solidFill>
                  <a:srgbClr val="FF0000"/>
                </a:solidFill>
              </a:rPr>
            </a:br>
            <a:r>
              <a:rPr lang="en-US" altLang="zh-CN" dirty="0"/>
              <a:t>        </a:t>
            </a:r>
            <a:r>
              <a:rPr lang="zh-CN" altLang="en-US" dirty="0"/>
              <a:t>提交给助教的程序必须用</a:t>
            </a:r>
            <a:r>
              <a:rPr lang="en-US" altLang="zh-CN" dirty="0"/>
              <a:t>dev-</a:t>
            </a:r>
            <a:r>
              <a:rPr lang="en-US" altLang="zh-CN" dirty="0" err="1"/>
              <a:t>cpp</a:t>
            </a:r>
            <a:r>
              <a:rPr lang="en-US" altLang="zh-CN" dirty="0"/>
              <a:t>(</a:t>
            </a:r>
            <a:r>
              <a:rPr lang="en-US" altLang="zh-CN" dirty="0" err="1"/>
              <a:t>c++</a:t>
            </a:r>
            <a:r>
              <a:rPr lang="en-US" altLang="zh-CN" dirty="0"/>
              <a:t>11</a:t>
            </a:r>
            <a:r>
              <a:rPr lang="zh-CN" altLang="en-US" dirty="0"/>
              <a:t>）编译通过。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2. </a:t>
            </a:r>
            <a:r>
              <a:rPr lang="zh-CN" altLang="en-US" sz="3600" dirty="0">
                <a:solidFill>
                  <a:srgbClr val="FF0000"/>
                </a:solidFill>
              </a:rPr>
              <a:t>不得使用</a:t>
            </a:r>
            <a:r>
              <a:rPr lang="en-US" altLang="zh-CN" sz="3600" dirty="0" err="1">
                <a:solidFill>
                  <a:srgbClr val="FF0000"/>
                </a:solidFill>
              </a:rPr>
              <a:t>algorithm.h</a:t>
            </a:r>
            <a:r>
              <a:rPr lang="zh-CN" altLang="en-US" sz="3600" dirty="0">
                <a:solidFill>
                  <a:srgbClr val="FF0000"/>
                </a:solidFill>
              </a:rPr>
              <a:t>等</a:t>
            </a:r>
            <a:r>
              <a:rPr lang="en-US" altLang="zh-CN" sz="3600" dirty="0" err="1">
                <a:solidFill>
                  <a:srgbClr val="FF0000"/>
                </a:solidFill>
              </a:rPr>
              <a:t>c++</a:t>
            </a:r>
            <a:r>
              <a:rPr lang="en-US" altLang="zh-CN" sz="3600" dirty="0">
                <a:solidFill>
                  <a:srgbClr val="FF0000"/>
                </a:solidFill>
              </a:rPr>
              <a:t>/STL </a:t>
            </a:r>
            <a:r>
              <a:rPr lang="zh-CN" altLang="en-US" sz="3600" dirty="0">
                <a:solidFill>
                  <a:srgbClr val="FF0000"/>
                </a:solidFill>
              </a:rPr>
              <a:t>库</a:t>
            </a:r>
            <a:r>
              <a:rPr lang="zh-CN" altLang="en-US" dirty="0"/>
              <a:t>（会有检测程序）</a:t>
            </a:r>
            <a:endParaRPr lang="en-US" altLang="zh-CN" dirty="0"/>
          </a:p>
          <a:p>
            <a:endParaRPr lang="en-US" altLang="en-US" dirty="0"/>
          </a:p>
          <a:p>
            <a:r>
              <a:rPr lang="en-US" altLang="en-US" dirty="0"/>
              <a:t>3. </a:t>
            </a:r>
            <a:r>
              <a:rPr lang="zh-CN" altLang="en-US" sz="3600" dirty="0">
                <a:solidFill>
                  <a:srgbClr val="FF0000"/>
                </a:solidFill>
              </a:rPr>
              <a:t>注意命名规则</a:t>
            </a:r>
            <a:endParaRPr lang="en-US" altLang="zh-CN" sz="3600" dirty="0">
              <a:solidFill>
                <a:srgbClr val="FF0000"/>
              </a:solidFill>
            </a:endParaRPr>
          </a:p>
          <a:p>
            <a:pPr lvl="1"/>
            <a:r>
              <a:rPr lang="en-US" altLang="en-US" dirty="0">
                <a:highlight>
                  <a:srgbClr val="FFFF00"/>
                </a:highlight>
              </a:rPr>
              <a:t>joseph.cpp	palindrome.cpp		overlap.cpp</a:t>
            </a:r>
            <a:endParaRPr lang="en-US" altLang="en-US" dirty="0">
              <a:highlight>
                <a:srgbClr val="FFFF00"/>
              </a:highlight>
            </a:endParaRPr>
          </a:p>
          <a:p>
            <a:pPr lvl="1"/>
            <a:endParaRPr lang="en-US" altLang="zh-CN" dirty="0"/>
          </a:p>
          <a:p>
            <a:r>
              <a:rPr lang="en-US" altLang="en-US" dirty="0"/>
              <a:t>4. </a:t>
            </a:r>
            <a:r>
              <a:rPr lang="zh-CN" altLang="en-US" sz="3500" dirty="0">
                <a:solidFill>
                  <a:srgbClr val="FF0000"/>
                </a:solidFill>
              </a:rPr>
              <a:t>输入输出不要有多余的字符，比如输入提示符</a:t>
            </a:r>
            <a:r>
              <a:rPr lang="zh-CN" altLang="en-US" dirty="0"/>
              <a:t>！！</a:t>
            </a:r>
            <a:r>
              <a:rPr lang="zh-CN" altLang="en-US" b="1" dirty="0"/>
              <a:t>切记</a:t>
            </a:r>
            <a:endParaRPr lang="en-US" alt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Task 1 </a:t>
            </a:r>
            <a:r>
              <a:rPr lang="zh-CN" altLang="en-US" dirty="0"/>
              <a:t>约瑟夫环问题     </a:t>
            </a:r>
            <a:r>
              <a:rPr lang="en-US" altLang="zh-CN" dirty="0"/>
              <a:t>joseph.cpp</a:t>
            </a:r>
            <a:endParaRPr lang="en-US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266485" cy="3424598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输入格式：</a:t>
            </a:r>
            <a:endParaRPr lang="en-US" altLang="zh-CN" dirty="0"/>
          </a:p>
          <a:p>
            <a:pPr lvl="1"/>
            <a:r>
              <a:rPr lang="en-US" altLang="en-US" dirty="0"/>
              <a:t>n m</a:t>
            </a:r>
            <a:endParaRPr lang="en-US" altLang="en-US" dirty="0"/>
          </a:p>
          <a:p>
            <a:r>
              <a:rPr lang="zh-CN" altLang="en-US" dirty="0"/>
              <a:t>满足条件</a:t>
            </a:r>
            <a:endParaRPr lang="en-US" altLang="zh-CN" dirty="0"/>
          </a:p>
          <a:p>
            <a:pPr lvl="1"/>
            <a:r>
              <a:rPr lang="en-US" altLang="en-US" dirty="0"/>
              <a:t>1 &lt;= n &lt;= </a:t>
            </a:r>
            <a:r>
              <a:rPr lang="en-US" altLang="en-US" dirty="0">
                <a:highlight>
                  <a:srgbClr val="FFFF00"/>
                </a:highlight>
              </a:rPr>
              <a:t>10</a:t>
            </a:r>
            <a:r>
              <a:rPr lang="en-US" altLang="en-US" baseline="30000" dirty="0">
                <a:highlight>
                  <a:srgbClr val="FFFF00"/>
                </a:highlight>
              </a:rPr>
              <a:t>6</a:t>
            </a:r>
            <a:r>
              <a:rPr lang="en-US" altLang="en-US" dirty="0"/>
              <a:t>.</a:t>
            </a:r>
            <a:endParaRPr lang="en-US" altLang="en-US" dirty="0"/>
          </a:p>
          <a:p>
            <a:pPr lvl="1"/>
            <a:r>
              <a:rPr lang="en-US" altLang="en-US" dirty="0"/>
              <a:t>1 &lt;= m &lt;= </a:t>
            </a:r>
            <a:r>
              <a:rPr lang="en-US" altLang="en-US" dirty="0">
                <a:highlight>
                  <a:srgbClr val="FFFF00"/>
                </a:highlight>
              </a:rPr>
              <a:t>10</a:t>
            </a:r>
            <a:r>
              <a:rPr lang="en-US" altLang="en-US" baseline="30000" dirty="0">
                <a:highlight>
                  <a:srgbClr val="FFFF00"/>
                </a:highlight>
              </a:rPr>
              <a:t>3</a:t>
            </a:r>
            <a:r>
              <a:rPr lang="en-US" altLang="en-US" dirty="0"/>
              <a:t>. </a:t>
            </a:r>
            <a:endParaRPr lang="en-US" altLang="en-US" dirty="0"/>
          </a:p>
          <a:p>
            <a:pPr lvl="1"/>
            <a:r>
              <a:rPr lang="en-US" altLang="en-US" dirty="0"/>
              <a:t>n*m &lt;= </a:t>
            </a:r>
            <a:r>
              <a:rPr lang="en-US" altLang="en-US" dirty="0">
                <a:highlight>
                  <a:srgbClr val="FFFF00"/>
                </a:highlight>
              </a:rPr>
              <a:t>10</a:t>
            </a:r>
            <a:r>
              <a:rPr lang="en-US" altLang="en-US" baseline="30000" dirty="0">
                <a:highlight>
                  <a:srgbClr val="FFFF00"/>
                </a:highlight>
              </a:rPr>
              <a:t>8</a:t>
            </a:r>
            <a:endParaRPr lang="en-US" altLang="en-US" baseline="30000" dirty="0">
              <a:highlight>
                <a:srgbClr val="FFFF00"/>
              </a:highlight>
            </a:endParaRPr>
          </a:p>
          <a:p>
            <a:r>
              <a:rPr lang="zh-CN" altLang="en-US" dirty="0"/>
              <a:t>输出</a:t>
            </a:r>
            <a:endParaRPr lang="en-US" altLang="zh-CN" dirty="0"/>
          </a:p>
          <a:p>
            <a:pPr lvl="1"/>
            <a:r>
              <a:rPr lang="en-US" altLang="zh-CN" dirty="0"/>
              <a:t>n</a:t>
            </a:r>
            <a:r>
              <a:rPr lang="zh-CN" altLang="en-US" dirty="0"/>
              <a:t>个人按</a:t>
            </a:r>
            <a:r>
              <a:rPr lang="en-US" altLang="zh-CN" dirty="0"/>
              <a:t>m</a:t>
            </a:r>
            <a:r>
              <a:rPr lang="zh-CN" altLang="en-US" dirty="0"/>
              <a:t>报数的约瑟夫环问题，最后剩下的那个人的编号（例子如下）</a:t>
            </a:r>
            <a:endParaRPr lang="en-US" altLang="en-US" dirty="0"/>
          </a:p>
        </p:txBody>
      </p:sp>
      <p:sp>
        <p:nvSpPr>
          <p:cNvPr id="4" name="内容占位符 2"/>
          <p:cNvSpPr txBox="1"/>
          <p:nvPr/>
        </p:nvSpPr>
        <p:spPr>
          <a:xfrm>
            <a:off x="7080738" y="1966303"/>
            <a:ext cx="4102043" cy="20957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输入样例：</a:t>
            </a:r>
            <a:endParaRPr lang="en-US" altLang="zh-CN" dirty="0"/>
          </a:p>
          <a:p>
            <a:pPr marL="0" indent="0">
              <a:buNone/>
            </a:pPr>
            <a:r>
              <a:rPr lang="en-US" altLang="en-US" dirty="0">
                <a:solidFill>
                  <a:srgbClr val="002060"/>
                </a:solidFill>
              </a:rPr>
              <a:t>5 3</a:t>
            </a:r>
            <a:endParaRPr lang="en-US" altLang="en-US" dirty="0">
              <a:solidFill>
                <a:srgbClr val="002060"/>
              </a:solidFill>
            </a:endParaRPr>
          </a:p>
          <a:p>
            <a:r>
              <a:rPr lang="zh-CN" altLang="en-US" dirty="0"/>
              <a:t>输出样例：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</a:rPr>
              <a:t>4</a:t>
            </a:r>
            <a:endParaRPr lang="en-US" altLang="zh-CN" dirty="0">
              <a:solidFill>
                <a:srgbClr val="002060"/>
              </a:solidFill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2135326" y="5225545"/>
            <a:ext cx="7672231" cy="1348186"/>
            <a:chOff x="786376" y="4764014"/>
            <a:chExt cx="7672231" cy="1348186"/>
          </a:xfrm>
        </p:grpSpPr>
        <p:sp>
          <p:nvSpPr>
            <p:cNvPr id="6" name="椭圆 5"/>
            <p:cNvSpPr/>
            <p:nvPr/>
          </p:nvSpPr>
          <p:spPr bwMode="auto">
            <a:xfrm>
              <a:off x="1215603" y="4768136"/>
              <a:ext cx="404447" cy="435859"/>
            </a:xfrm>
            <a:prstGeom prst="ellipse">
              <a:avLst/>
            </a:prstGeom>
            <a:solidFill>
              <a:schemeClr val="accent2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1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7" name="椭圆 6"/>
            <p:cNvSpPr/>
            <p:nvPr/>
          </p:nvSpPr>
          <p:spPr bwMode="auto">
            <a:xfrm>
              <a:off x="1629596" y="5064407"/>
              <a:ext cx="404447" cy="435859"/>
            </a:xfrm>
            <a:prstGeom prst="ellipse">
              <a:avLst/>
            </a:prstGeom>
            <a:solidFill>
              <a:schemeClr val="accent2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2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8" name="椭圆 7"/>
            <p:cNvSpPr/>
            <p:nvPr/>
          </p:nvSpPr>
          <p:spPr bwMode="auto">
            <a:xfrm>
              <a:off x="1468669" y="5530898"/>
              <a:ext cx="404447" cy="435859"/>
            </a:xfrm>
            <a:prstGeom prst="ellipse">
              <a:avLst/>
            </a:prstGeom>
            <a:solidFill>
              <a:srgbClr val="FF0000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3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9" name="椭圆 8"/>
            <p:cNvSpPr/>
            <p:nvPr/>
          </p:nvSpPr>
          <p:spPr bwMode="auto">
            <a:xfrm>
              <a:off x="1004408" y="5540098"/>
              <a:ext cx="404447" cy="435859"/>
            </a:xfrm>
            <a:prstGeom prst="ellipse">
              <a:avLst/>
            </a:prstGeom>
            <a:solidFill>
              <a:schemeClr val="bg1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4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10" name="椭圆 9"/>
            <p:cNvSpPr/>
            <p:nvPr/>
          </p:nvSpPr>
          <p:spPr bwMode="auto">
            <a:xfrm>
              <a:off x="801610" y="5077379"/>
              <a:ext cx="404447" cy="435859"/>
            </a:xfrm>
            <a:prstGeom prst="ellipse">
              <a:avLst/>
            </a:prstGeom>
            <a:solidFill>
              <a:schemeClr val="bg1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5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11" name="椭圆 10"/>
            <p:cNvSpPr/>
            <p:nvPr/>
          </p:nvSpPr>
          <p:spPr bwMode="auto">
            <a:xfrm>
              <a:off x="3289432" y="4793536"/>
              <a:ext cx="404447" cy="435859"/>
            </a:xfrm>
            <a:prstGeom prst="ellipse">
              <a:avLst/>
            </a:prstGeom>
            <a:solidFill>
              <a:srgbClr val="FF0000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1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12" name="椭圆 11"/>
            <p:cNvSpPr/>
            <p:nvPr/>
          </p:nvSpPr>
          <p:spPr bwMode="auto">
            <a:xfrm>
              <a:off x="3716125" y="5064407"/>
              <a:ext cx="404447" cy="435859"/>
            </a:xfrm>
            <a:prstGeom prst="ellipse">
              <a:avLst/>
            </a:prstGeom>
            <a:solidFill>
              <a:schemeClr val="bg1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2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13" name="椭圆 12"/>
            <p:cNvSpPr/>
            <p:nvPr/>
          </p:nvSpPr>
          <p:spPr bwMode="auto">
            <a:xfrm>
              <a:off x="3105095" y="5581810"/>
              <a:ext cx="404447" cy="435859"/>
            </a:xfrm>
            <a:prstGeom prst="ellipse">
              <a:avLst/>
            </a:prstGeom>
            <a:solidFill>
              <a:schemeClr val="accent2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4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14" name="椭圆 13"/>
            <p:cNvSpPr/>
            <p:nvPr/>
          </p:nvSpPr>
          <p:spPr bwMode="auto">
            <a:xfrm>
              <a:off x="2888139" y="5077379"/>
              <a:ext cx="404447" cy="435859"/>
            </a:xfrm>
            <a:prstGeom prst="ellipse">
              <a:avLst/>
            </a:prstGeom>
            <a:solidFill>
              <a:schemeClr val="accent2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5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15" name="椭圆 14"/>
            <p:cNvSpPr/>
            <p:nvPr/>
          </p:nvSpPr>
          <p:spPr bwMode="auto">
            <a:xfrm>
              <a:off x="5877935" y="5025481"/>
              <a:ext cx="404447" cy="435859"/>
            </a:xfrm>
            <a:prstGeom prst="ellipse">
              <a:avLst/>
            </a:prstGeom>
            <a:solidFill>
              <a:schemeClr val="accent2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2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16" name="椭圆 15"/>
            <p:cNvSpPr/>
            <p:nvPr/>
          </p:nvSpPr>
          <p:spPr bwMode="auto">
            <a:xfrm>
              <a:off x="5328372" y="5574051"/>
              <a:ext cx="404447" cy="435859"/>
            </a:xfrm>
            <a:prstGeom prst="ellipse">
              <a:avLst/>
            </a:prstGeom>
            <a:solidFill>
              <a:schemeClr val="accent2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4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17" name="椭圆 16"/>
            <p:cNvSpPr/>
            <p:nvPr/>
          </p:nvSpPr>
          <p:spPr bwMode="auto">
            <a:xfrm>
              <a:off x="5113449" y="5038453"/>
              <a:ext cx="404447" cy="435859"/>
            </a:xfrm>
            <a:prstGeom prst="ellipse">
              <a:avLst/>
            </a:prstGeom>
            <a:solidFill>
              <a:srgbClr val="FF0000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5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18" name="椭圆 17"/>
            <p:cNvSpPr/>
            <p:nvPr/>
          </p:nvSpPr>
          <p:spPr bwMode="auto">
            <a:xfrm>
              <a:off x="7970365" y="5049695"/>
              <a:ext cx="404447" cy="435859"/>
            </a:xfrm>
            <a:prstGeom prst="ellipse">
              <a:avLst/>
            </a:prstGeom>
            <a:solidFill>
              <a:srgbClr val="FF0000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2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19" name="椭圆 18"/>
            <p:cNvSpPr/>
            <p:nvPr/>
          </p:nvSpPr>
          <p:spPr bwMode="auto">
            <a:xfrm>
              <a:off x="7407722" y="5612697"/>
              <a:ext cx="404447" cy="435859"/>
            </a:xfrm>
            <a:prstGeom prst="ellipse">
              <a:avLst/>
            </a:prstGeom>
            <a:solidFill>
              <a:schemeClr val="accent2"/>
            </a:solidFill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1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隶书" panose="02010509060101010101" pitchFamily="49" charset="-122"/>
                </a:rPr>
                <a:t>4</a:t>
              </a:r>
              <a:endParaRPr kumimoji="1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20" name="椭圆 19"/>
            <p:cNvSpPr/>
            <p:nvPr/>
          </p:nvSpPr>
          <p:spPr bwMode="auto">
            <a:xfrm>
              <a:off x="786376" y="4764015"/>
              <a:ext cx="1292876" cy="1292876"/>
            </a:xfrm>
            <a:prstGeom prst="ellipse">
              <a:avLst/>
            </a:prstGeom>
            <a:noFill/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1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21" name="椭圆 20"/>
            <p:cNvSpPr/>
            <p:nvPr/>
          </p:nvSpPr>
          <p:spPr bwMode="auto">
            <a:xfrm>
              <a:off x="2819302" y="4781599"/>
              <a:ext cx="1292876" cy="1292876"/>
            </a:xfrm>
            <a:prstGeom prst="ellipse">
              <a:avLst/>
            </a:prstGeom>
            <a:noFill/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1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22" name="椭圆 21"/>
            <p:cNvSpPr/>
            <p:nvPr/>
          </p:nvSpPr>
          <p:spPr bwMode="auto">
            <a:xfrm>
              <a:off x="5063156" y="4764014"/>
              <a:ext cx="1292876" cy="1292876"/>
            </a:xfrm>
            <a:prstGeom prst="ellipse">
              <a:avLst/>
            </a:prstGeom>
            <a:noFill/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1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23" name="椭圆 22"/>
            <p:cNvSpPr/>
            <p:nvPr/>
          </p:nvSpPr>
          <p:spPr bwMode="auto">
            <a:xfrm>
              <a:off x="7165731" y="4819324"/>
              <a:ext cx="1292876" cy="1292876"/>
            </a:xfrm>
            <a:prstGeom prst="ellipse">
              <a:avLst/>
            </a:prstGeom>
            <a:noFill/>
            <a:ln w="38100" cap="flat" cmpd="sng" algn="ctr">
              <a:solidFill>
                <a:srgbClr val="33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1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43492" cy="1325563"/>
          </a:xfrm>
        </p:spPr>
        <p:txBody>
          <a:bodyPr/>
          <a:lstStyle/>
          <a:p>
            <a:r>
              <a:rPr lang="en-US" altLang="en-US" dirty="0"/>
              <a:t>Task 2 </a:t>
            </a:r>
            <a:r>
              <a:rPr lang="zh-CN" altLang="en-US" dirty="0"/>
              <a:t>回文串   </a:t>
            </a:r>
            <a:r>
              <a:rPr lang="en-US" altLang="zh-CN" dirty="0"/>
              <a:t>	palindrome.cpp</a:t>
            </a:r>
            <a:endParaRPr lang="en-US" altLang="en-US" dirty="0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838201" y="1825625"/>
            <a:ext cx="6019800" cy="4351338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输入格式：</a:t>
            </a:r>
            <a:endParaRPr lang="en-US" altLang="zh-CN" dirty="0"/>
          </a:p>
          <a:p>
            <a:pPr lvl="1"/>
            <a:r>
              <a:rPr lang="zh-CN" altLang="en-US" dirty="0"/>
              <a:t>一个以</a:t>
            </a:r>
            <a:r>
              <a:rPr lang="en-US" altLang="zh-CN" dirty="0"/>
              <a:t>@</a:t>
            </a:r>
            <a:r>
              <a:rPr lang="zh-CN" altLang="en-US" dirty="0"/>
              <a:t>为结束符的字符序列 </a:t>
            </a:r>
            <a:endParaRPr lang="en-US" altLang="zh-CN" dirty="0"/>
          </a:p>
          <a:p>
            <a:r>
              <a:rPr lang="zh-CN" altLang="en-US" dirty="0"/>
              <a:t>满足条件</a:t>
            </a:r>
            <a:endParaRPr lang="en-US" altLang="zh-CN" dirty="0"/>
          </a:p>
          <a:p>
            <a:pPr lvl="1"/>
            <a:r>
              <a:rPr lang="zh-CN" altLang="en-US" dirty="0"/>
              <a:t>除掉字符</a:t>
            </a:r>
            <a:r>
              <a:rPr lang="en-US" altLang="zh-CN" dirty="0"/>
              <a:t>@</a:t>
            </a:r>
            <a:r>
              <a:rPr lang="zh-CN" altLang="en-US" dirty="0"/>
              <a:t>，长度不超过</a:t>
            </a:r>
            <a:r>
              <a:rPr lang="en-US" altLang="zh-CN" dirty="0">
                <a:solidFill>
                  <a:srgbClr val="FF0000"/>
                </a:solidFill>
              </a:rPr>
              <a:t>10^6</a:t>
            </a:r>
            <a:r>
              <a:rPr lang="en-US" altLang="en-US" dirty="0"/>
              <a:t> </a:t>
            </a:r>
            <a:endParaRPr lang="en-US" altLang="en-US" dirty="0"/>
          </a:p>
          <a:p>
            <a:pPr lvl="1"/>
            <a:r>
              <a:rPr lang="zh-CN" altLang="en-US" dirty="0"/>
              <a:t>除了</a:t>
            </a:r>
            <a:r>
              <a:rPr lang="zh-CN" altLang="en-US" dirty="0"/>
              <a:t>最后的</a:t>
            </a:r>
            <a:r>
              <a:rPr lang="zh-CN" altLang="en-US" dirty="0"/>
              <a:t>结束符</a:t>
            </a:r>
            <a:r>
              <a:rPr lang="en-US" altLang="en-US" dirty="0"/>
              <a:t>@</a:t>
            </a:r>
            <a:r>
              <a:rPr lang="zh-CN" altLang="en-US" dirty="0"/>
              <a:t>之外仅仅包含</a:t>
            </a:r>
            <a:br>
              <a:rPr lang="en-US" altLang="zh-CN" dirty="0"/>
            </a:br>
            <a:r>
              <a:rPr lang="en-US" altLang="zh-CN" dirty="0"/>
              <a:t>  </a:t>
            </a:r>
            <a:r>
              <a:rPr lang="zh-CN" altLang="en-US" b="1" dirty="0"/>
              <a:t>数字、字母</a:t>
            </a:r>
            <a:r>
              <a:rPr lang="zh-CN" altLang="en-US" b="1" dirty="0"/>
              <a:t>、</a:t>
            </a:r>
            <a:r>
              <a:rPr lang="zh-CN" altLang="en-US" b="1" dirty="0"/>
              <a:t>以及恰好</a:t>
            </a:r>
            <a:r>
              <a:rPr lang="en-US" altLang="en-US" b="1" dirty="0"/>
              <a:t>1</a:t>
            </a:r>
            <a:r>
              <a:rPr lang="zh-CN" altLang="en-US" b="1" dirty="0"/>
              <a:t>个</a:t>
            </a:r>
            <a:r>
              <a:rPr lang="en-US" altLang="en-US" b="1" dirty="0"/>
              <a:t>&amp;</a:t>
            </a:r>
            <a:r>
              <a:rPr lang="zh-CN" altLang="en-US" b="1" dirty="0"/>
              <a:t>符号</a:t>
            </a:r>
            <a:r>
              <a:rPr lang="zh-CN" altLang="en-US" dirty="0"/>
              <a:t>。</a:t>
            </a:r>
            <a:endParaRPr lang="en-US" altLang="en-US" dirty="0"/>
          </a:p>
          <a:p>
            <a:r>
              <a:rPr lang="zh-CN" altLang="en-US" dirty="0"/>
              <a:t>输出</a:t>
            </a:r>
            <a:endParaRPr lang="en-US" altLang="zh-CN" dirty="0"/>
          </a:p>
          <a:p>
            <a:pPr lvl="1"/>
            <a:r>
              <a:rPr lang="zh-CN" altLang="en-US" dirty="0"/>
              <a:t>如果输入的串（除掉结束符）是 </a:t>
            </a:r>
            <a:br>
              <a:rPr lang="en-US" altLang="zh-CN" dirty="0"/>
            </a:br>
            <a:r>
              <a:rPr lang="en-US" altLang="zh-CN" dirty="0"/>
              <a:t>  </a:t>
            </a:r>
            <a:r>
              <a:rPr lang="zh-CN" altLang="en-US" dirty="0"/>
              <a:t>‘</a:t>
            </a:r>
            <a:r>
              <a:rPr lang="zh-CN" altLang="en-US" b="1" dirty="0"/>
              <a:t>序列</a:t>
            </a:r>
            <a:r>
              <a:rPr lang="en-US" altLang="en-US" b="1" dirty="0"/>
              <a:t>1&amp;</a:t>
            </a:r>
            <a:r>
              <a:rPr lang="zh-CN" altLang="en-US" b="1" dirty="0"/>
              <a:t>序列</a:t>
            </a:r>
            <a:r>
              <a:rPr lang="en-US" altLang="en-US" b="1" dirty="0"/>
              <a:t>2</a:t>
            </a:r>
            <a:r>
              <a:rPr lang="zh-CN" altLang="en-US" dirty="0"/>
              <a:t>’模式的字符序列，</a:t>
            </a:r>
            <a:br>
              <a:rPr lang="en-US" altLang="zh-CN" dirty="0"/>
            </a:br>
            <a:r>
              <a:rPr lang="en-US" altLang="zh-CN" dirty="0"/>
              <a:t>  </a:t>
            </a:r>
            <a:r>
              <a:rPr lang="zh-CN" altLang="en-US" dirty="0"/>
              <a:t>其中</a:t>
            </a:r>
            <a:r>
              <a:rPr lang="zh-CN" altLang="en-US" b="1" dirty="0"/>
              <a:t>序列</a:t>
            </a:r>
            <a:r>
              <a:rPr lang="en-US" altLang="en-US" b="1" dirty="0"/>
              <a:t>2</a:t>
            </a:r>
            <a:r>
              <a:rPr lang="zh-CN" altLang="en-US" b="1" dirty="0"/>
              <a:t>是序列</a:t>
            </a:r>
            <a:r>
              <a:rPr lang="en-US" altLang="en-US" b="1" dirty="0"/>
              <a:t>1</a:t>
            </a:r>
            <a:r>
              <a:rPr lang="zh-CN" altLang="en-US" b="1" dirty="0"/>
              <a:t>的逆序列</a:t>
            </a:r>
            <a:r>
              <a:rPr lang="zh-CN" altLang="en-US" dirty="0"/>
              <a:t>，输出</a:t>
            </a:r>
            <a:r>
              <a:rPr lang="en-US" altLang="zh-CN" dirty="0"/>
              <a:t>1</a:t>
            </a:r>
            <a:r>
              <a:rPr lang="zh-CN" altLang="en-US" dirty="0"/>
              <a:t>；</a:t>
            </a:r>
            <a:endParaRPr lang="en-US" altLang="zh-CN" dirty="0"/>
          </a:p>
          <a:p>
            <a:pPr lvl="1"/>
            <a:r>
              <a:rPr lang="zh-CN" altLang="en-US" dirty="0"/>
              <a:t>否则，输出</a:t>
            </a:r>
            <a:r>
              <a:rPr lang="en-US" altLang="zh-CN" dirty="0"/>
              <a:t>0.   </a:t>
            </a:r>
            <a:r>
              <a:rPr lang="zh-CN" altLang="en-US" dirty="0"/>
              <a:t>（参见样例）</a:t>
            </a:r>
            <a:endParaRPr lang="en-US" altLang="zh-CN" dirty="0"/>
          </a:p>
        </p:txBody>
      </p:sp>
      <p:sp>
        <p:nvSpPr>
          <p:cNvPr id="5" name="内容占位符 2"/>
          <p:cNvSpPr txBox="1"/>
          <p:nvPr/>
        </p:nvSpPr>
        <p:spPr>
          <a:xfrm>
            <a:off x="7080738" y="1966303"/>
            <a:ext cx="4102043" cy="1990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输入样例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endParaRPr lang="en-US" altLang="zh-CN" dirty="0"/>
          </a:p>
          <a:p>
            <a:pPr marL="0" indent="0">
              <a:buNone/>
            </a:pPr>
            <a:r>
              <a:rPr lang="en-US" altLang="en-US" dirty="0" err="1">
                <a:solidFill>
                  <a:srgbClr val="002060"/>
                </a:solidFill>
              </a:rPr>
              <a:t>ab&amp;ba</a:t>
            </a:r>
            <a:r>
              <a:rPr lang="en-US" altLang="en-US" dirty="0">
                <a:solidFill>
                  <a:srgbClr val="002060"/>
                </a:solidFill>
              </a:rPr>
              <a:t>@</a:t>
            </a:r>
            <a:endParaRPr lang="en-US" alt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CN" altLang="en-US" dirty="0"/>
              <a:t>输出样例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</a:rPr>
              <a:t>1</a:t>
            </a:r>
            <a:endParaRPr lang="en-US" altLang="zh-CN" dirty="0">
              <a:solidFill>
                <a:srgbClr val="002060"/>
              </a:solidFill>
            </a:endParaRPr>
          </a:p>
        </p:txBody>
      </p:sp>
      <p:sp>
        <p:nvSpPr>
          <p:cNvPr id="6" name="内容占位符 2"/>
          <p:cNvSpPr txBox="1"/>
          <p:nvPr/>
        </p:nvSpPr>
        <p:spPr>
          <a:xfrm>
            <a:off x="7080738" y="4392980"/>
            <a:ext cx="4102043" cy="1990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输入样例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endParaRPr lang="en-US" altLang="zh-CN" dirty="0"/>
          </a:p>
          <a:p>
            <a:pPr marL="0" indent="0">
              <a:buNone/>
            </a:pPr>
            <a:r>
              <a:rPr lang="en-US" altLang="en-US" dirty="0">
                <a:solidFill>
                  <a:srgbClr val="002060"/>
                </a:solidFill>
              </a:rPr>
              <a:t>13&amp;13@</a:t>
            </a:r>
            <a:endParaRPr lang="en-US" alt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CN" altLang="en-US" dirty="0"/>
              <a:t>输出样例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</a:rPr>
              <a:t>0</a:t>
            </a:r>
            <a:endParaRPr lang="en-US" altLang="zh-CN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Task 3  </a:t>
            </a:r>
            <a:r>
              <a:rPr lang="zh-CN" altLang="en-US" dirty="0"/>
              <a:t>字符串的重叠位置</a:t>
            </a:r>
            <a:r>
              <a:rPr lang="en-US" altLang="zh-CN" dirty="0"/>
              <a:t>	overlap.cpp</a:t>
            </a:r>
            <a:endParaRPr lang="en-US" altLang="en-US" dirty="0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5975838" cy="4351338"/>
          </a:xfrm>
        </p:spPr>
        <p:txBody>
          <a:bodyPr>
            <a:normAutofit/>
          </a:bodyPr>
          <a:lstStyle/>
          <a:p>
            <a:r>
              <a:rPr lang="zh-CN" altLang="en-US" dirty="0"/>
              <a:t>输入格式：</a:t>
            </a:r>
            <a:endParaRPr lang="en-US" altLang="zh-CN" dirty="0"/>
          </a:p>
          <a:p>
            <a:pPr lvl="1"/>
            <a:r>
              <a:rPr lang="zh-CN" altLang="en-US" dirty="0"/>
              <a:t>一个字符串 </a:t>
            </a:r>
            <a:r>
              <a:rPr lang="en-US" altLang="zh-CN" dirty="0"/>
              <a:t>S=S</a:t>
            </a:r>
            <a:r>
              <a:rPr lang="en-US" altLang="zh-CN" baseline="-25000" dirty="0"/>
              <a:t>1</a:t>
            </a:r>
            <a:r>
              <a:rPr lang="en-US" altLang="zh-CN" dirty="0"/>
              <a:t>S</a:t>
            </a:r>
            <a:r>
              <a:rPr lang="en-US" altLang="zh-CN" baseline="-25000" dirty="0"/>
              <a:t>2</a:t>
            </a:r>
            <a:r>
              <a:rPr lang="en-US" altLang="zh-CN" dirty="0"/>
              <a:t>…S</a:t>
            </a:r>
            <a:r>
              <a:rPr lang="en-US" altLang="zh-CN" baseline="-25000" dirty="0"/>
              <a:t>n</a:t>
            </a:r>
            <a:r>
              <a:rPr lang="zh-CN" altLang="en-US" dirty="0"/>
              <a:t> </a:t>
            </a:r>
            <a:endParaRPr lang="en-US" altLang="zh-CN" dirty="0"/>
          </a:p>
          <a:p>
            <a:r>
              <a:rPr lang="zh-CN" altLang="en-US" dirty="0"/>
              <a:t>满足条件</a:t>
            </a:r>
            <a:endParaRPr lang="en-US" altLang="zh-CN" dirty="0"/>
          </a:p>
          <a:p>
            <a:pPr lvl="1"/>
            <a:r>
              <a:rPr lang="en-US" altLang="zh-CN">
                <a:solidFill>
                  <a:srgbClr val="FF0000"/>
                </a:solidFill>
              </a:rPr>
              <a:t>n&lt;=10^6</a:t>
            </a:r>
            <a:r>
              <a:rPr lang="en-US" altLang="en-US"/>
              <a:t> </a:t>
            </a:r>
            <a:r>
              <a:rPr lang="zh-CN" altLang="en-US" dirty="0"/>
              <a:t>。</a:t>
            </a:r>
            <a:r>
              <a:rPr lang="en-US" altLang="en-US" dirty="0"/>
              <a:t>S</a:t>
            </a:r>
            <a:r>
              <a:rPr lang="zh-CN" altLang="en-US" dirty="0"/>
              <a:t>仅含小写字母。</a:t>
            </a:r>
            <a:endParaRPr lang="en-US" altLang="en-US" dirty="0"/>
          </a:p>
          <a:p>
            <a:r>
              <a:rPr lang="zh-CN" altLang="en-US" dirty="0"/>
              <a:t>输出</a:t>
            </a:r>
            <a:endParaRPr lang="en-US" altLang="zh-CN" dirty="0"/>
          </a:p>
          <a:p>
            <a:pPr lvl="1"/>
            <a:r>
              <a:rPr lang="zh-CN" altLang="en-US" dirty="0"/>
              <a:t>输出</a:t>
            </a:r>
            <a:r>
              <a:rPr lang="en-US" altLang="zh-CN" dirty="0"/>
              <a:t>n</a:t>
            </a:r>
            <a:r>
              <a:rPr lang="zh-CN" altLang="en-US" dirty="0"/>
              <a:t>行。每行若干数字用空格分开。</a:t>
            </a:r>
            <a:endParaRPr lang="en-US" altLang="zh-CN" dirty="0"/>
          </a:p>
          <a:p>
            <a:pPr lvl="1"/>
            <a:r>
              <a:rPr lang="zh-CN" altLang="en-US" dirty="0"/>
              <a:t>第</a:t>
            </a:r>
            <a:r>
              <a:rPr lang="en-US" altLang="zh-CN" dirty="0" err="1"/>
              <a:t>i</a:t>
            </a:r>
            <a:r>
              <a:rPr lang="zh-CN" altLang="en-US" dirty="0"/>
              <a:t>行</a:t>
            </a:r>
            <a:r>
              <a:rPr lang="zh-CN" altLang="en-US" b="1" dirty="0">
                <a:highlight>
                  <a:srgbClr val="FFFF00"/>
                </a:highlight>
              </a:rPr>
              <a:t>从大到小</a:t>
            </a:r>
            <a:r>
              <a:rPr lang="zh-CN" altLang="en-US" dirty="0"/>
              <a:t>输出满足如下条件的</a:t>
            </a:r>
            <a:r>
              <a:rPr lang="en-US" altLang="zh-CN" dirty="0"/>
              <a:t>j</a:t>
            </a:r>
            <a:r>
              <a:rPr lang="zh-CN" altLang="en-US" dirty="0"/>
              <a:t>：</a:t>
            </a:r>
            <a:br>
              <a:rPr lang="en-US" altLang="zh-CN" dirty="0"/>
            </a:br>
            <a:r>
              <a:rPr lang="en-US" altLang="zh-CN" dirty="0"/>
              <a:t>   (1) j ≥ 1 </a:t>
            </a:r>
            <a:r>
              <a:rPr lang="zh-CN" altLang="en-US" dirty="0"/>
              <a:t>且 </a:t>
            </a:r>
            <a:r>
              <a:rPr lang="en-US" altLang="zh-CN" dirty="0"/>
              <a:t>S[1,j]</a:t>
            </a:r>
            <a:r>
              <a:rPr lang="zh-CN" altLang="en-US" dirty="0"/>
              <a:t>是</a:t>
            </a:r>
            <a:r>
              <a:rPr lang="en-US" altLang="zh-CN" dirty="0"/>
              <a:t>S[1,i]</a:t>
            </a:r>
            <a:r>
              <a:rPr lang="zh-CN" altLang="en-US" dirty="0"/>
              <a:t>的后缀。</a:t>
            </a:r>
            <a:br>
              <a:rPr lang="en-US" altLang="zh-CN" dirty="0"/>
            </a:br>
            <a:r>
              <a:rPr lang="zh-CN" altLang="en-US" b="1" dirty="0"/>
              <a:t>如果对某个</a:t>
            </a:r>
            <a:r>
              <a:rPr lang="en-US" altLang="zh-CN" b="1" dirty="0" err="1"/>
              <a:t>i</a:t>
            </a:r>
            <a:r>
              <a:rPr lang="zh-CN" altLang="en-US" b="1" dirty="0"/>
              <a:t>来说，这样的</a:t>
            </a:r>
            <a:r>
              <a:rPr lang="en-US" altLang="zh-CN" b="1" dirty="0"/>
              <a:t>j</a:t>
            </a:r>
            <a:r>
              <a:rPr lang="zh-CN" altLang="en-US" b="1" dirty="0"/>
              <a:t>的个数超过</a:t>
            </a:r>
            <a:r>
              <a:rPr lang="en-US" altLang="zh-CN" b="1" dirty="0"/>
              <a:t>10</a:t>
            </a:r>
            <a:r>
              <a:rPr lang="zh-CN" altLang="en-US" b="1" dirty="0"/>
              <a:t>个，</a:t>
            </a:r>
            <a:r>
              <a:rPr lang="en-US" altLang="zh-CN" b="1" dirty="0"/>
              <a:t> </a:t>
            </a:r>
            <a:r>
              <a:rPr lang="zh-CN" altLang="en-US" b="1" dirty="0"/>
              <a:t>则请你</a:t>
            </a:r>
            <a:r>
              <a:rPr lang="zh-CN" altLang="en-US" b="1" dirty="0">
                <a:highlight>
                  <a:srgbClr val="FFFF00"/>
                </a:highlight>
              </a:rPr>
              <a:t>只输出前</a:t>
            </a:r>
            <a:r>
              <a:rPr lang="en-US" altLang="zh-CN" b="1" dirty="0">
                <a:highlight>
                  <a:srgbClr val="FFFF00"/>
                </a:highlight>
              </a:rPr>
              <a:t>10</a:t>
            </a:r>
            <a:r>
              <a:rPr lang="zh-CN" altLang="en-US" b="1" dirty="0">
                <a:highlight>
                  <a:srgbClr val="FFFF00"/>
                </a:highlight>
              </a:rPr>
              <a:t>个</a:t>
            </a:r>
            <a:r>
              <a:rPr lang="zh-CN" altLang="en-US" b="1" dirty="0"/>
              <a:t>。</a:t>
            </a:r>
            <a:endParaRPr lang="en-US" altLang="zh-CN" b="1" dirty="0"/>
          </a:p>
        </p:txBody>
      </p:sp>
      <p:sp>
        <p:nvSpPr>
          <p:cNvPr id="5" name="内容占位符 2"/>
          <p:cNvSpPr txBox="1"/>
          <p:nvPr/>
        </p:nvSpPr>
        <p:spPr>
          <a:xfrm>
            <a:off x="8276494" y="1690687"/>
            <a:ext cx="2538047" cy="480218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输入样例：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err="1">
                <a:solidFill>
                  <a:srgbClr val="002060"/>
                </a:solidFill>
              </a:rPr>
              <a:t>ababaab</a:t>
            </a:r>
            <a:endParaRPr lang="en-US" altLang="zh-CN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CN" altLang="en-US" dirty="0"/>
              <a:t>输出样例：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</a:rPr>
              <a:t>1</a:t>
            </a:r>
            <a:endParaRPr lang="en-US" altLang="zh-CN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</a:rPr>
              <a:t>2</a:t>
            </a:r>
            <a:endParaRPr lang="en-US" altLang="zh-CN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</a:rPr>
              <a:t>3 1</a:t>
            </a:r>
            <a:endParaRPr lang="en-US" altLang="zh-CN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</a:rPr>
              <a:t>4 2</a:t>
            </a:r>
            <a:endParaRPr lang="en-US" altLang="zh-CN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</a:rPr>
              <a:t>5 3 1</a:t>
            </a:r>
            <a:endParaRPr lang="en-US" altLang="zh-CN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</a:rPr>
              <a:t>6 1</a:t>
            </a:r>
            <a:endParaRPr lang="en-US" altLang="zh-CN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</a:rPr>
              <a:t>7 2</a:t>
            </a:r>
            <a:endParaRPr lang="en-US" altLang="zh-CN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877</Words>
  <Application>WPS 演示</Application>
  <PresentationFormat>宽屏</PresentationFormat>
  <Paragraphs>107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7" baseType="lpstr">
      <vt:lpstr>Arial</vt:lpstr>
      <vt:lpstr>宋体</vt:lpstr>
      <vt:lpstr>Wingdings</vt:lpstr>
      <vt:lpstr>Times New Roman</vt:lpstr>
      <vt:lpstr>隶书</vt:lpstr>
      <vt:lpstr>Calibri Light</vt:lpstr>
      <vt:lpstr>Calibri</vt:lpstr>
      <vt:lpstr>等线</vt:lpstr>
      <vt:lpstr>微软雅黑</vt:lpstr>
      <vt:lpstr>Arial Unicode MS</vt:lpstr>
      <vt:lpstr>等线 Light</vt:lpstr>
      <vt:lpstr>Office 主题​​</vt:lpstr>
      <vt:lpstr>Outline</vt:lpstr>
      <vt:lpstr>注意事项!!!</vt:lpstr>
      <vt:lpstr>Task 1 约瑟夫环问题     joseph.cpp</vt:lpstr>
      <vt:lpstr>Task 2 回文串   	palindrome.cpp</vt:lpstr>
      <vt:lpstr>Task 3  字符串的重叠位置	overlap.cpp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金 恺</dc:creator>
  <cp:lastModifiedBy>y</cp:lastModifiedBy>
  <cp:revision>114</cp:revision>
  <dcterms:created xsi:type="dcterms:W3CDTF">2021-02-28T12:08:00Z</dcterms:created>
  <dcterms:modified xsi:type="dcterms:W3CDTF">2021-05-27T14:28:09Z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21E28C4AE7934E6DB554964713C1521F</vt:lpwstr>
  </property>
  <property fmtid="{D5CDD505-2E9C-101B-9397-08002B2CF9AE}" pid="3" name="KSOProductBuildVer">
    <vt:lpwstr>2052-11.1.0.10495</vt:lpwstr>
  </property>
</Properties>
</file>