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61" r:id="rId4"/>
    <p:sldId id="257" r:id="rId5"/>
    <p:sldId id="262" r:id="rId6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2" d="100"/>
          <a:sy n="82" d="100"/>
        </p:scale>
        <p:origin x="691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单击以编辑母版副标题样式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4D88B8-6134-4B62-943E-8742B6E4DDE0}" type="datetimeFigureOut">
              <a:rPr lang="zh-CN" altLang="en-US" smtClean="0"/>
              <a:t>2021-05-28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A2615E-66C3-41BC-9447-EC5E69F549C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461681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4D88B8-6134-4B62-943E-8742B6E4DDE0}" type="datetimeFigureOut">
              <a:rPr lang="zh-CN" altLang="en-US" smtClean="0"/>
              <a:t>2021-05-28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A2615E-66C3-41BC-9447-EC5E69F549C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155521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4D88B8-6134-4B62-943E-8742B6E4DDE0}" type="datetimeFigureOut">
              <a:rPr lang="zh-CN" altLang="en-US" smtClean="0"/>
              <a:t>2021-05-28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A2615E-66C3-41BC-9447-EC5E69F549C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5598793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4D88B8-6134-4B62-943E-8742B6E4DDE0}" type="datetimeFigureOut">
              <a:rPr lang="zh-CN" altLang="en-US" smtClean="0"/>
              <a:t>2021-05-28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A2615E-66C3-41BC-9447-EC5E69F549C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780922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4D88B8-6134-4B62-943E-8742B6E4DDE0}" type="datetimeFigureOut">
              <a:rPr lang="zh-CN" altLang="en-US" smtClean="0"/>
              <a:t>2021-05-28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A2615E-66C3-41BC-9447-EC5E69F549C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371396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4D88B8-6134-4B62-943E-8742B6E4DDE0}" type="datetimeFigureOut">
              <a:rPr lang="zh-CN" altLang="en-US" smtClean="0"/>
              <a:t>2021-05-28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A2615E-66C3-41BC-9447-EC5E69F549C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867185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4D88B8-6134-4B62-943E-8742B6E4DDE0}" type="datetimeFigureOut">
              <a:rPr lang="zh-CN" altLang="en-US" smtClean="0"/>
              <a:t>2021-05-28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A2615E-66C3-41BC-9447-EC5E69F549C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369737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4D88B8-6134-4B62-943E-8742B6E4DDE0}" type="datetimeFigureOut">
              <a:rPr lang="zh-CN" altLang="en-US" smtClean="0"/>
              <a:t>2021-05-28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A2615E-66C3-41BC-9447-EC5E69F549C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350805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4D88B8-6134-4B62-943E-8742B6E4DDE0}" type="datetimeFigureOut">
              <a:rPr lang="zh-CN" altLang="en-US" smtClean="0"/>
              <a:t>2021-05-28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A2615E-66C3-41BC-9447-EC5E69F549C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028375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4D88B8-6134-4B62-943E-8742B6E4DDE0}" type="datetimeFigureOut">
              <a:rPr lang="zh-CN" altLang="en-US" smtClean="0"/>
              <a:t>2021-05-28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A2615E-66C3-41BC-9447-EC5E69F549C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864665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4D88B8-6134-4B62-943E-8742B6E4DDE0}" type="datetimeFigureOut">
              <a:rPr lang="zh-CN" altLang="en-US" smtClean="0"/>
              <a:t>2021-05-28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A2615E-66C3-41BC-9447-EC5E69F549C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745521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4D88B8-6134-4B62-943E-8742B6E4DDE0}" type="datetimeFigureOut">
              <a:rPr lang="zh-CN" altLang="en-US" smtClean="0"/>
              <a:t>2021-05-28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A2615E-66C3-41BC-9447-EC5E69F549C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206970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CN" dirty="0"/>
              <a:t>Homework 3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zh-CN" dirty="0"/>
              <a:t>DDL</a:t>
            </a:r>
            <a:r>
              <a:rPr lang="zh-CN" altLang="en-US" dirty="0"/>
              <a:t>：</a:t>
            </a:r>
            <a:r>
              <a:rPr lang="en-US" altLang="zh-CN" dirty="0"/>
              <a:t>5</a:t>
            </a:r>
            <a:r>
              <a:rPr lang="zh-CN" altLang="en-US" dirty="0"/>
              <a:t>月</a:t>
            </a:r>
            <a:r>
              <a:rPr lang="en-US" altLang="zh-CN"/>
              <a:t>16</a:t>
            </a:r>
            <a:r>
              <a:rPr lang="zh-CN" altLang="en-US"/>
              <a:t>日</a:t>
            </a:r>
            <a:endParaRPr lang="en-US" altLang="zh-CN" dirty="0"/>
          </a:p>
          <a:p>
            <a:r>
              <a:rPr lang="zh-CN" altLang="en-US" dirty="0"/>
              <a:t>规定与之前</a:t>
            </a:r>
            <a:r>
              <a:rPr lang="en-US" altLang="zh-CN" dirty="0"/>
              <a:t>2</a:t>
            </a:r>
            <a:r>
              <a:rPr lang="zh-CN" altLang="en-US" dirty="0"/>
              <a:t>次作业相同。</a:t>
            </a:r>
          </a:p>
        </p:txBody>
      </p:sp>
    </p:spTree>
    <p:extLst>
      <p:ext uri="{BB962C8B-B14F-4D97-AF65-F5344CB8AC3E}">
        <p14:creationId xmlns:p14="http://schemas.microsoft.com/office/powerpoint/2010/main" val="28593920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Task 1 </a:t>
            </a:r>
            <a:r>
              <a:rPr lang="zh-CN" altLang="en-US" dirty="0"/>
              <a:t>矩阵乘法</a:t>
            </a:r>
            <a:r>
              <a:rPr lang="en-US" altLang="zh-CN" dirty="0"/>
              <a:t>	multiply.cpp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1825625"/>
            <a:ext cx="5131777" cy="4351338"/>
          </a:xfrm>
        </p:spPr>
        <p:txBody>
          <a:bodyPr>
            <a:normAutofit lnSpcReduction="10000"/>
          </a:bodyPr>
          <a:lstStyle/>
          <a:p>
            <a:r>
              <a:rPr lang="zh-CN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问题描述：</a:t>
            </a:r>
            <a:endParaRPr lang="en-US" altLang="zh-C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zh-CN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假设有</a:t>
            </a: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zh-CN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个矩阵</a:t>
            </a: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altLang="zh-CN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,…A</a:t>
            </a:r>
            <a:r>
              <a:rPr lang="en-US" altLang="zh-CN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zh-CN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。</a:t>
            </a:r>
            <a:endParaRPr lang="en-US" altLang="zh-C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zh-CN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其中</a:t>
            </a: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altLang="zh-CN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zh-CN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的尺寸为 </a:t>
            </a: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d </a:t>
            </a:r>
            <a:r>
              <a:rPr lang="en-US" altLang="zh-CN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 * d </a:t>
            </a:r>
            <a:r>
              <a:rPr lang="en-US" altLang="zh-CN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i+1</a:t>
            </a:r>
          </a:p>
          <a:p>
            <a:r>
              <a:rPr lang="zh-CN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输入格式</a:t>
            </a:r>
            <a:endParaRPr lang="en-US" altLang="zh-C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</a:p>
          <a:p>
            <a:pPr lvl="1"/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altLang="zh-CN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</a:t>
            </a:r>
            <a:r>
              <a:rPr lang="en-US" altLang="zh-CN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… d</a:t>
            </a:r>
            <a:r>
              <a:rPr lang="en-US" altLang="zh-CN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n+1</a:t>
            </a:r>
          </a:p>
          <a:p>
            <a:r>
              <a:rPr lang="zh-CN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输出格式</a:t>
            </a:r>
            <a:endParaRPr lang="en-US" altLang="zh-C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zh-CN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一个数</a:t>
            </a: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zh-CN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，表示计算</a:t>
            </a: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altLang="zh-CN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*…*A</a:t>
            </a:r>
            <a:r>
              <a:rPr lang="en-US" altLang="zh-CN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b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zh-CN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至少需要多少次运算</a:t>
            </a:r>
            <a:b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zh-CN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（尺寸为</a:t>
            </a: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m*n </a:t>
            </a:r>
            <a:r>
              <a:rPr lang="zh-CN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和 </a:t>
            </a: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n*p</a:t>
            </a:r>
            <a:r>
              <a:rPr lang="zh-CN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的两个矩阵相乘需要</a:t>
            </a: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m*n*p</a:t>
            </a:r>
            <a:r>
              <a:rPr lang="zh-CN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的运算量。）</a:t>
            </a:r>
          </a:p>
        </p:txBody>
      </p:sp>
      <p:sp>
        <p:nvSpPr>
          <p:cNvPr id="4" name="内容占位符 2"/>
          <p:cNvSpPr txBox="1">
            <a:spLocks/>
          </p:cNvSpPr>
          <p:nvPr/>
        </p:nvSpPr>
        <p:spPr>
          <a:xfrm>
            <a:off x="6632330" y="1825625"/>
            <a:ext cx="5131777" cy="4351338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zh-CN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数据范围：</a:t>
            </a:r>
            <a:endParaRPr lang="en-US" altLang="zh-C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n&lt;=400.</a:t>
            </a:r>
          </a:p>
          <a:p>
            <a:pPr lvl="1"/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1&lt;= d</a:t>
            </a:r>
            <a:r>
              <a:rPr lang="en-US" altLang="zh-CN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,…,d</a:t>
            </a:r>
            <a:r>
              <a:rPr lang="en-US" altLang="zh-CN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n+1</a:t>
            </a: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 &lt;= 100.</a:t>
            </a:r>
          </a:p>
          <a:p>
            <a:endParaRPr lang="en-US" altLang="zh-C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zh-CN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输入样例</a:t>
            </a:r>
            <a:endParaRPr lang="en-US" altLang="zh-C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1" indent="0">
              <a:buNone/>
            </a:pP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  <a:p>
            <a:pPr marL="457200" lvl="1" indent="0">
              <a:buNone/>
            </a:pP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3 4 5 3</a:t>
            </a:r>
          </a:p>
          <a:p>
            <a:pPr marL="457200" lvl="1" indent="0">
              <a:buNone/>
            </a:pPr>
            <a:endParaRPr lang="en-US" altLang="zh-C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zh-CN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输出样例</a:t>
            </a:r>
            <a:endParaRPr lang="en-US" altLang="zh-C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1" indent="0">
              <a:buNone/>
            </a:pP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96</a:t>
            </a:r>
          </a:p>
          <a:p>
            <a:endParaRPr lang="en-US" altLang="zh-C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51767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57B44A21-5ABC-4B14-AE55-ABF945A69A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Task 2</a:t>
            </a:r>
            <a:r>
              <a:rPr lang="zh-CN" altLang="en-US" dirty="0"/>
              <a:t>逆序对的个数</a:t>
            </a:r>
            <a:r>
              <a:rPr lang="en-US" altLang="zh-CN" dirty="0"/>
              <a:t>	inversion.cpp</a:t>
            </a:r>
            <a:endParaRPr lang="zh-Hans-HK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04D4DC73-CBC7-4C59-9FF7-66C67D0EAC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621125"/>
          </a:xfrm>
        </p:spPr>
        <p:txBody>
          <a:bodyPr>
            <a:normAutofit/>
          </a:bodyPr>
          <a:lstStyle/>
          <a:p>
            <a:r>
              <a:rPr lang="zh-CN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问题描述：给定序列</a:t>
            </a: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(a</a:t>
            </a:r>
            <a:r>
              <a:rPr lang="en-US" altLang="zh-CN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,…,a</a:t>
            </a:r>
            <a:r>
              <a:rPr lang="en-US" altLang="zh-CN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zh-CN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。请求出这个序列中逆序对的总数。</a:t>
            </a:r>
            <a:endParaRPr lang="en-US" altLang="zh-CN" baseline="-25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zh-CN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输入格式</a:t>
            </a:r>
            <a:endParaRPr lang="en-US" altLang="zh-C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</a:p>
          <a:p>
            <a:pPr lvl="1"/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altLang="zh-CN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</a:t>
            </a:r>
            <a:r>
              <a:rPr lang="en-US" altLang="zh-CN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>
                <a:latin typeface="Times New Roman" panose="02020603050405020304" pitchFamily="18" charset="0"/>
                <a:cs typeface="Times New Roman" panose="02020603050405020304" pitchFamily="18" charset="0"/>
              </a:rPr>
              <a:t>… a</a:t>
            </a:r>
            <a:r>
              <a:rPr lang="en-US" altLang="zh-CN" baseline="-2500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endParaRPr lang="en-US" altLang="zh-CN" baseline="-25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zh-CN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输出格式</a:t>
            </a:r>
            <a:endParaRPr lang="en-US" altLang="zh-C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zh-CN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一个数</a:t>
            </a: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zh-CN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，表示逆序对的个数。</a:t>
            </a:r>
            <a:endParaRPr lang="en-US" altLang="zh-C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zh-CN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数据范围：</a:t>
            </a:r>
            <a:endParaRPr lang="en-US" altLang="zh-C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1&lt;=n&lt;=10</a:t>
            </a:r>
            <a:r>
              <a:rPr lang="en-US" altLang="zh-CN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zh-CN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。</a:t>
            </a:r>
            <a:endParaRPr lang="en-US" altLang="zh-C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-10</a:t>
            </a:r>
            <a:r>
              <a:rPr lang="en-US" altLang="zh-CN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9 </a:t>
            </a: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&lt;=a</a:t>
            </a:r>
            <a:r>
              <a:rPr lang="en-US" altLang="zh-CN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,…a</a:t>
            </a:r>
            <a:r>
              <a:rPr lang="en-US" altLang="zh-CN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&lt;=10</a:t>
            </a:r>
            <a:r>
              <a:rPr lang="en-US" altLang="zh-CN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</a:p>
          <a:p>
            <a:r>
              <a:rPr lang="zh-CN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注意：请用</a:t>
            </a: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long </a:t>
            </a:r>
            <a:r>
              <a:rPr lang="en-US" altLang="zh-CN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long</a:t>
            </a:r>
            <a:r>
              <a:rPr lang="zh-CN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类型计数：</a:t>
            </a: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zh-CN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很可能超过</a:t>
            </a: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</a:t>
            </a:r>
            <a:r>
              <a:rPr lang="zh-CN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类型范围。</a:t>
            </a:r>
          </a:p>
        </p:txBody>
      </p:sp>
      <p:sp>
        <p:nvSpPr>
          <p:cNvPr id="4" name="内容占位符 2">
            <a:extLst>
              <a:ext uri="{FF2B5EF4-FFF2-40B4-BE49-F238E27FC236}">
                <a16:creationId xmlns:a16="http://schemas.microsoft.com/office/drawing/2014/main" id="{92D1776C-EF16-4268-91D6-AC52CBF51BD2}"/>
              </a:ext>
            </a:extLst>
          </p:cNvPr>
          <p:cNvSpPr txBox="1">
            <a:spLocks/>
          </p:cNvSpPr>
          <p:nvPr/>
        </p:nvSpPr>
        <p:spPr>
          <a:xfrm>
            <a:off x="6632330" y="2871859"/>
            <a:ext cx="5131777" cy="33051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zh-CN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输入样例</a:t>
            </a:r>
            <a:endParaRPr lang="en-US" altLang="zh-C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1" indent="0">
              <a:buNone/>
            </a:pP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</a:p>
          <a:p>
            <a:pPr marL="457200" lvl="1" indent="0">
              <a:buNone/>
            </a:pP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3 6 4 5 3</a:t>
            </a:r>
          </a:p>
          <a:p>
            <a:pPr marL="457200" lvl="1" indent="0">
              <a:buNone/>
            </a:pPr>
            <a:endParaRPr lang="en-US" altLang="zh-C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zh-CN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输出样例</a:t>
            </a:r>
            <a:endParaRPr lang="en-US" altLang="zh-C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1" indent="0">
              <a:buNone/>
            </a:pP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</a:p>
        </p:txBody>
      </p:sp>
    </p:spTree>
    <p:extLst>
      <p:ext uri="{BB962C8B-B14F-4D97-AF65-F5344CB8AC3E}">
        <p14:creationId xmlns:p14="http://schemas.microsoft.com/office/powerpoint/2010/main" val="36411702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Task 3 </a:t>
            </a:r>
            <a:r>
              <a:rPr lang="zh-CN" altLang="en-US" dirty="0"/>
              <a:t>字符串的排序</a:t>
            </a:r>
            <a:r>
              <a:rPr lang="en-US" altLang="zh-CN" dirty="0"/>
              <a:t>	</a:t>
            </a:r>
            <a:r>
              <a:rPr lang="en-US" altLang="zh-CN"/>
              <a:t>sortstring.cpp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1825625"/>
            <a:ext cx="4920762" cy="4351338"/>
          </a:xfrm>
        </p:spPr>
        <p:txBody>
          <a:bodyPr/>
          <a:lstStyle/>
          <a:p>
            <a:r>
              <a:rPr lang="zh-CN" altLang="en-US" dirty="0"/>
              <a:t>输入格式：</a:t>
            </a:r>
            <a:endParaRPr lang="en-US" altLang="zh-CN" dirty="0"/>
          </a:p>
          <a:p>
            <a:pPr lvl="1"/>
            <a:r>
              <a:rPr lang="en-US" altLang="zh-CN" dirty="0"/>
              <a:t>n </a:t>
            </a:r>
            <a:r>
              <a:rPr lang="zh-CN" altLang="en-US" dirty="0"/>
              <a:t>表示字符串个数</a:t>
            </a:r>
            <a:endParaRPr lang="en-US" altLang="zh-CN" dirty="0"/>
          </a:p>
          <a:p>
            <a:pPr lvl="1"/>
            <a:r>
              <a:rPr lang="zh-CN" altLang="en-US" dirty="0"/>
              <a:t>以下</a:t>
            </a:r>
            <a:r>
              <a:rPr lang="en-US" altLang="zh-CN" dirty="0"/>
              <a:t>n</a:t>
            </a:r>
            <a:r>
              <a:rPr lang="zh-CN" altLang="en-US" dirty="0"/>
              <a:t>行，每行一个字符串。</a:t>
            </a:r>
            <a:endParaRPr lang="en-US" altLang="zh-CN" dirty="0"/>
          </a:p>
          <a:p>
            <a:r>
              <a:rPr lang="zh-CN" altLang="en-US" dirty="0"/>
              <a:t>输出格式</a:t>
            </a:r>
            <a:endParaRPr lang="en-US" altLang="zh-CN" dirty="0"/>
          </a:p>
          <a:p>
            <a:pPr lvl="1"/>
            <a:r>
              <a:rPr lang="zh-CN" altLang="en-US" dirty="0"/>
              <a:t>将输入的字符串按字典序从小到大输出，每行一个字符串。</a:t>
            </a:r>
            <a:endParaRPr lang="en-US" altLang="zh-CN" dirty="0"/>
          </a:p>
          <a:p>
            <a:r>
              <a:rPr lang="zh-CN" altLang="en-US" dirty="0"/>
              <a:t>数据范围</a:t>
            </a:r>
            <a:endParaRPr lang="en-US" altLang="zh-CN" dirty="0"/>
          </a:p>
          <a:p>
            <a:pPr lvl="1"/>
            <a:r>
              <a:rPr lang="en-US" altLang="zh-CN" dirty="0"/>
              <a:t>n&lt;=50000</a:t>
            </a:r>
          </a:p>
          <a:p>
            <a:pPr lvl="1"/>
            <a:r>
              <a:rPr lang="zh-CN" altLang="en-US" dirty="0"/>
              <a:t>每个字符串长度</a:t>
            </a:r>
            <a:r>
              <a:rPr lang="en-US" altLang="zh-CN" dirty="0"/>
              <a:t>&lt;=20</a:t>
            </a:r>
            <a:endParaRPr lang="zh-CN" altLang="en-US" baseline="30000" dirty="0"/>
          </a:p>
        </p:txBody>
      </p:sp>
      <p:sp>
        <p:nvSpPr>
          <p:cNvPr id="4" name="内容占位符 2"/>
          <p:cNvSpPr txBox="1">
            <a:spLocks/>
          </p:cNvSpPr>
          <p:nvPr/>
        </p:nvSpPr>
        <p:spPr>
          <a:xfrm>
            <a:off x="6289430" y="1825625"/>
            <a:ext cx="4920762" cy="46015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zh-CN" altLang="en-US" dirty="0"/>
              <a:t>输入样例</a:t>
            </a:r>
            <a:endParaRPr lang="en-US" altLang="zh-CN" dirty="0"/>
          </a:p>
          <a:p>
            <a:pPr marL="457200" lvl="1" indent="0">
              <a:buNone/>
            </a:pPr>
            <a:r>
              <a:rPr lang="en-US" altLang="zh-CN" sz="3600" baseline="30000" dirty="0"/>
              <a:t>4</a:t>
            </a:r>
          </a:p>
          <a:p>
            <a:pPr marL="457200" lvl="1" indent="0">
              <a:buNone/>
            </a:pPr>
            <a:r>
              <a:rPr lang="en-US" altLang="zh-CN" sz="3600" baseline="30000" dirty="0"/>
              <a:t>orange</a:t>
            </a:r>
          </a:p>
          <a:p>
            <a:pPr marL="457200" lvl="1" indent="0">
              <a:buNone/>
            </a:pPr>
            <a:r>
              <a:rPr lang="en-US" altLang="zh-CN" sz="3600" baseline="30000" dirty="0"/>
              <a:t>apple</a:t>
            </a:r>
          </a:p>
          <a:p>
            <a:pPr marL="457200" lvl="1" indent="0">
              <a:buNone/>
            </a:pPr>
            <a:r>
              <a:rPr lang="en-US" altLang="zh-CN" sz="3600" baseline="30000" dirty="0"/>
              <a:t>egg</a:t>
            </a:r>
          </a:p>
          <a:p>
            <a:pPr marL="457200" lvl="1" indent="0">
              <a:buNone/>
            </a:pPr>
            <a:r>
              <a:rPr lang="en-US" altLang="zh-CN" sz="3600" baseline="30000" dirty="0"/>
              <a:t>eagle</a:t>
            </a:r>
          </a:p>
          <a:p>
            <a:r>
              <a:rPr lang="zh-CN" altLang="en-US" sz="4000" baseline="30000" dirty="0"/>
              <a:t>输出样例</a:t>
            </a:r>
            <a:endParaRPr lang="en-US" altLang="zh-CN" sz="4000" baseline="30000" dirty="0"/>
          </a:p>
          <a:p>
            <a:pPr marL="457200" lvl="1" indent="0">
              <a:buNone/>
            </a:pPr>
            <a:r>
              <a:rPr lang="en-US" altLang="zh-CN" sz="3600" baseline="30000" dirty="0"/>
              <a:t>apple</a:t>
            </a:r>
          </a:p>
          <a:p>
            <a:pPr marL="457200" lvl="1" indent="0">
              <a:buNone/>
            </a:pPr>
            <a:r>
              <a:rPr lang="en-US" altLang="zh-CN" sz="3600" baseline="30000" dirty="0"/>
              <a:t>eagle</a:t>
            </a:r>
          </a:p>
          <a:p>
            <a:pPr marL="457200" lvl="1" indent="0">
              <a:buNone/>
            </a:pPr>
            <a:r>
              <a:rPr lang="en-US" altLang="zh-CN" sz="3600" baseline="30000" dirty="0"/>
              <a:t>egg</a:t>
            </a:r>
          </a:p>
          <a:p>
            <a:pPr marL="457200" lvl="1" indent="0">
              <a:buNone/>
            </a:pPr>
            <a:r>
              <a:rPr lang="en-US" altLang="zh-CN" sz="3600" baseline="30000" dirty="0"/>
              <a:t>orange</a:t>
            </a:r>
            <a:endParaRPr lang="zh-CN" altLang="en-US" sz="3600" baseline="30000" dirty="0"/>
          </a:p>
        </p:txBody>
      </p:sp>
    </p:spTree>
    <p:extLst>
      <p:ext uri="{BB962C8B-B14F-4D97-AF65-F5344CB8AC3E}">
        <p14:creationId xmlns:p14="http://schemas.microsoft.com/office/powerpoint/2010/main" val="2853614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8C3A0182-D67E-48DE-AAA4-2790C20C13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Bonus</a:t>
            </a:r>
            <a:r>
              <a:rPr lang="zh-CN" altLang="en-US" dirty="0"/>
              <a:t> </a:t>
            </a:r>
            <a:r>
              <a:rPr lang="en-US" altLang="zh-CN" dirty="0"/>
              <a:t>task: </a:t>
            </a:r>
            <a:r>
              <a:rPr lang="zh-CN" altLang="en-US" dirty="0"/>
              <a:t>拆分 </a:t>
            </a:r>
            <a:r>
              <a:rPr lang="en-US" altLang="zh-CN" dirty="0"/>
              <a:t>split.cpp </a:t>
            </a:r>
            <a:r>
              <a:rPr lang="zh-CN" altLang="en-US" dirty="0"/>
              <a:t>（ </a:t>
            </a:r>
            <a:r>
              <a:rPr lang="en-US" altLang="zh-CN" dirty="0"/>
              <a:t>1</a:t>
            </a:r>
            <a:r>
              <a:rPr lang="zh-CN" altLang="en-US" dirty="0"/>
              <a:t>个</a:t>
            </a:r>
            <a:r>
              <a:rPr lang="en-US" altLang="zh-CN" dirty="0"/>
              <a:t>bonus</a:t>
            </a:r>
            <a:r>
              <a:rPr lang="zh-CN" altLang="en-US" dirty="0"/>
              <a:t>分）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7A9CDA3F-6082-41C1-B813-4D518EBEF9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/>
              <a:t>设</a:t>
            </a:r>
            <a:r>
              <a:rPr lang="en-US" altLang="zh-CN" dirty="0"/>
              <a:t>m</a:t>
            </a:r>
            <a:r>
              <a:rPr lang="zh-CN" altLang="en-US" dirty="0"/>
              <a:t>和</a:t>
            </a:r>
            <a:r>
              <a:rPr lang="en-US" altLang="zh-CN" dirty="0"/>
              <a:t>n</a:t>
            </a:r>
            <a:r>
              <a:rPr lang="zh-CN" altLang="en-US" dirty="0"/>
              <a:t>均为正整数。</a:t>
            </a:r>
            <a:r>
              <a:rPr lang="en-US" altLang="zh-CN" dirty="0"/>
              <a:t>m</a:t>
            </a:r>
            <a:r>
              <a:rPr lang="zh-CN" altLang="en-US" dirty="0"/>
              <a:t>可表示为一些不超过</a:t>
            </a:r>
            <a:r>
              <a:rPr lang="en-US" altLang="zh-CN" dirty="0"/>
              <a:t>n</a:t>
            </a:r>
            <a:r>
              <a:rPr lang="zh-CN" altLang="en-US" dirty="0"/>
              <a:t>的正整数之和，</a:t>
            </a:r>
            <a:r>
              <a:rPr lang="en-US" altLang="zh-CN" dirty="0"/>
              <a:t>f(</a:t>
            </a:r>
            <a:r>
              <a:rPr lang="en-US" altLang="zh-CN" dirty="0" err="1"/>
              <a:t>m,n</a:t>
            </a:r>
            <a:r>
              <a:rPr lang="en-US" altLang="zh-CN" dirty="0"/>
              <a:t>)</a:t>
            </a:r>
            <a:r>
              <a:rPr lang="zh-CN" altLang="en-US" dirty="0"/>
              <a:t>为这种表示方式的数目。例</a:t>
            </a:r>
            <a:r>
              <a:rPr lang="en-US" altLang="zh-CN" dirty="0"/>
              <a:t>f(5,3)=5</a:t>
            </a:r>
            <a:r>
              <a:rPr lang="zh-CN" altLang="en-US" dirty="0"/>
              <a:t>，有</a:t>
            </a:r>
            <a:r>
              <a:rPr lang="en-US" altLang="zh-CN" dirty="0"/>
              <a:t>5</a:t>
            </a:r>
            <a:r>
              <a:rPr lang="zh-CN" altLang="en-US" dirty="0"/>
              <a:t>种表示方式：</a:t>
            </a:r>
            <a:endParaRPr lang="en-US" altLang="zh-CN" dirty="0"/>
          </a:p>
          <a:p>
            <a:pPr lvl="1"/>
            <a:r>
              <a:rPr lang="en-US" altLang="zh-CN" dirty="0"/>
              <a:t>3+2</a:t>
            </a:r>
            <a:r>
              <a:rPr lang="zh-CN" altLang="en-US" dirty="0"/>
              <a:t>，</a:t>
            </a:r>
            <a:r>
              <a:rPr lang="en-US" altLang="zh-CN" dirty="0"/>
              <a:t>3+1+1</a:t>
            </a:r>
            <a:r>
              <a:rPr lang="zh-CN" altLang="en-US" dirty="0"/>
              <a:t>，</a:t>
            </a:r>
            <a:r>
              <a:rPr lang="en-US" altLang="zh-CN" dirty="0"/>
              <a:t>2+2+1</a:t>
            </a:r>
            <a:r>
              <a:rPr lang="zh-CN" altLang="en-US" dirty="0"/>
              <a:t>，</a:t>
            </a:r>
            <a:r>
              <a:rPr lang="en-US" altLang="zh-CN" dirty="0"/>
              <a:t>2+1+1+1</a:t>
            </a:r>
            <a:r>
              <a:rPr lang="zh-CN" altLang="en-US" dirty="0"/>
              <a:t>，</a:t>
            </a:r>
            <a:r>
              <a:rPr lang="en-US" altLang="zh-CN" dirty="0"/>
              <a:t>1+1+1+1+1</a:t>
            </a:r>
            <a:r>
              <a:rPr lang="zh-CN" altLang="en-US" dirty="0"/>
              <a:t>。</a:t>
            </a:r>
            <a:endParaRPr lang="en-US" altLang="zh-CN" dirty="0"/>
          </a:p>
          <a:p>
            <a:r>
              <a:rPr lang="zh-CN" altLang="en-US" dirty="0"/>
              <a:t>输入</a:t>
            </a:r>
            <a:r>
              <a:rPr lang="en-US" altLang="zh-CN" dirty="0"/>
              <a:t>m</a:t>
            </a:r>
            <a:r>
              <a:rPr lang="zh-CN" altLang="en-US" dirty="0"/>
              <a:t>和</a:t>
            </a:r>
            <a:r>
              <a:rPr lang="en-US" altLang="zh-CN" dirty="0"/>
              <a:t>n</a:t>
            </a:r>
            <a:r>
              <a:rPr lang="zh-CN" altLang="en-US" dirty="0"/>
              <a:t>请你输出</a:t>
            </a:r>
            <a:r>
              <a:rPr lang="en-US" altLang="zh-CN" dirty="0"/>
              <a:t>f(</a:t>
            </a:r>
            <a:r>
              <a:rPr lang="en-US" altLang="zh-CN" dirty="0" err="1"/>
              <a:t>m,n</a:t>
            </a:r>
            <a:r>
              <a:rPr lang="en-US" altLang="zh-CN" dirty="0"/>
              <a:t>)</a:t>
            </a:r>
            <a:r>
              <a:rPr lang="zh-CN" altLang="en-US" dirty="0"/>
              <a:t>。</a:t>
            </a:r>
            <a:endParaRPr lang="en-US" altLang="zh-CN" dirty="0"/>
          </a:p>
          <a:p>
            <a:r>
              <a:rPr lang="zh-CN" altLang="en-US" dirty="0"/>
              <a:t>数据范围</a:t>
            </a:r>
            <a:r>
              <a:rPr lang="en-US" altLang="zh-CN" dirty="0"/>
              <a:t>:   </a:t>
            </a:r>
            <a:r>
              <a:rPr lang="en-US" altLang="zh-CN" dirty="0" err="1">
                <a:solidFill>
                  <a:srgbClr val="FF0000"/>
                </a:solidFill>
              </a:rPr>
              <a:t>m,n</a:t>
            </a:r>
            <a:r>
              <a:rPr lang="en-US" altLang="zh-CN" dirty="0">
                <a:solidFill>
                  <a:srgbClr val="FF0000"/>
                </a:solidFill>
              </a:rPr>
              <a:t>&lt;=10</a:t>
            </a:r>
            <a:r>
              <a:rPr lang="en-US" altLang="zh-CN" dirty="0"/>
              <a:t>.</a:t>
            </a:r>
          </a:p>
          <a:p>
            <a:r>
              <a:rPr lang="zh-CN" altLang="en-US" dirty="0"/>
              <a:t>输入格式：</a:t>
            </a:r>
            <a:endParaRPr lang="en-US" altLang="zh-CN" dirty="0"/>
          </a:p>
          <a:p>
            <a:pPr marL="0" indent="0">
              <a:buNone/>
            </a:pPr>
            <a:r>
              <a:rPr lang="en-US" altLang="zh-CN" dirty="0"/>
              <a:t>m n</a:t>
            </a:r>
          </a:p>
          <a:p>
            <a:r>
              <a:rPr lang="zh-CN" altLang="en-US" dirty="0"/>
              <a:t>输出格式</a:t>
            </a:r>
            <a:endParaRPr lang="en-US" altLang="zh-CN" dirty="0"/>
          </a:p>
          <a:p>
            <a:pPr marL="0" indent="0">
              <a:buNone/>
            </a:pPr>
            <a:r>
              <a:rPr lang="zh-CN" altLang="en-US" dirty="0"/>
              <a:t>一个数，</a:t>
            </a:r>
            <a:r>
              <a:rPr lang="en-US" altLang="zh-CN" dirty="0"/>
              <a:t>f(</a:t>
            </a:r>
            <a:r>
              <a:rPr lang="en-US" altLang="zh-CN" dirty="0" err="1"/>
              <a:t>m,n</a:t>
            </a:r>
            <a:r>
              <a:rPr lang="en-US" altLang="zh-CN" dirty="0"/>
              <a:t>)</a:t>
            </a:r>
            <a:endParaRPr lang="zh-CN" altLang="en-US" dirty="0"/>
          </a:p>
        </p:txBody>
      </p:sp>
      <p:sp>
        <p:nvSpPr>
          <p:cNvPr id="4" name="内容占位符 2">
            <a:extLst>
              <a:ext uri="{FF2B5EF4-FFF2-40B4-BE49-F238E27FC236}">
                <a16:creationId xmlns:a16="http://schemas.microsoft.com/office/drawing/2014/main" id="{A8EC654F-E3BC-46D8-98AB-D9E81498A7D9}"/>
              </a:ext>
            </a:extLst>
          </p:cNvPr>
          <p:cNvSpPr txBox="1">
            <a:spLocks/>
          </p:cNvSpPr>
          <p:nvPr/>
        </p:nvSpPr>
        <p:spPr>
          <a:xfrm>
            <a:off x="5969661" y="3429000"/>
            <a:ext cx="3413278" cy="28829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zh-CN" altLang="en-US" dirty="0"/>
              <a:t>样例输入：</a:t>
            </a:r>
            <a:endParaRPr lang="en-US" altLang="zh-CN" dirty="0"/>
          </a:p>
          <a:p>
            <a:r>
              <a:rPr lang="en-US" altLang="zh-CN" dirty="0"/>
              <a:t>5 3</a:t>
            </a:r>
          </a:p>
          <a:p>
            <a:endParaRPr lang="en-US" altLang="zh-CN" dirty="0"/>
          </a:p>
          <a:p>
            <a:r>
              <a:rPr lang="zh-CN" altLang="en-US" dirty="0"/>
              <a:t>样例输出</a:t>
            </a:r>
            <a:endParaRPr lang="en-US" altLang="zh-CN" dirty="0"/>
          </a:p>
          <a:p>
            <a:r>
              <a:rPr lang="en-US" altLang="zh-CN" dirty="0"/>
              <a:t>5</a:t>
            </a:r>
          </a:p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0011296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49</TotalTime>
  <Words>415</Words>
  <Application>Microsoft Office PowerPoint</Application>
  <PresentationFormat>宽屏</PresentationFormat>
  <Paragraphs>73</Paragraphs>
  <Slides>5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5</vt:i4>
      </vt:variant>
    </vt:vector>
  </HeadingPairs>
  <TitlesOfParts>
    <vt:vector size="10" baseType="lpstr">
      <vt:lpstr>等线</vt:lpstr>
      <vt:lpstr>等线 Light</vt:lpstr>
      <vt:lpstr>Arial</vt:lpstr>
      <vt:lpstr>Times New Roman</vt:lpstr>
      <vt:lpstr>Office 主题​​</vt:lpstr>
      <vt:lpstr>Homework 3</vt:lpstr>
      <vt:lpstr>Task 1 矩阵乘法 multiply.cpp</vt:lpstr>
      <vt:lpstr>Task 2逆序对的个数 inversion.cpp</vt:lpstr>
      <vt:lpstr>Task 3 字符串的排序 sortstring.cpp</vt:lpstr>
      <vt:lpstr>Bonus task: 拆分 split.cpp （ 1个bonus分）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Homework 3</dc:title>
  <dc:creator>teacher</dc:creator>
  <cp:lastModifiedBy>方桂安</cp:lastModifiedBy>
  <cp:revision>73</cp:revision>
  <dcterms:created xsi:type="dcterms:W3CDTF">2021-03-29T11:14:32Z</dcterms:created>
  <dcterms:modified xsi:type="dcterms:W3CDTF">2021-05-28T04:24:00Z</dcterms:modified>
</cp:coreProperties>
</file>