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1" r:id="rId6"/>
    <p:sldId id="265" r:id="rId7"/>
  </p:sldIdLst>
  <p:sldSz cx="12192000" cy="6858000"/>
  <p:notesSz cx="6858000" cy="9144000"/>
  <p:defaultTextStyle>
    <a:defPPr>
      <a:defRPr lang="zh-Hans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DD9677-891B-4FEC-AC9D-1C88A2133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AF6316B-3D38-48AA-8040-FEAD761F6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B6D718-7583-40B0-9470-1853A0350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B4A5AD-C07D-43A8-B735-7E50A6A63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669163-EB8B-49FA-904B-1BF9B218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18488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6D281E-16CF-4E78-9121-FCFC3A8F0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106C304-B404-4C37-93C6-94987194E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7455A0-CA58-42A7-A11B-472708EA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B9702C-FE1A-4F23-B927-C990A6C3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DCF553-3D30-47C9-B500-B351FA58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429417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BF8C6C9-11AC-42D2-AA1A-FCAD79D60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2C1840-451B-4C60-B4C8-12835CA20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13B4A6-61A7-4488-A39B-0D4B578F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667316-F7F1-4ABD-A727-D67CC67A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A5921C-DBE6-453B-BBFD-9AE8E100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04668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1210A9-4418-423B-9592-6EA4B2E0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05E83B-145D-4E65-98ED-97D9F805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1E4964-BFFD-4701-B3C1-1FAE3D67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9A28DD-C2AB-4961-954B-43EEF8BA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99595C-BC4E-45F9-953C-4128615DE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96229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7AFD4F-2D01-4416-9086-6382B1095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F419F7B-690A-4DF5-A621-5A35187B0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9E6C47-A659-4F07-9AD1-9BCBB48F2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3C5753-BE25-442E-BA05-2D9B4F266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4E5014-DEDB-4D3A-B67E-E434EB45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47050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AAEF87-8A7F-42F8-91AB-5925BFBA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CC4C09-3652-404C-819A-371451326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70A217-640C-4732-B9AE-4216264D4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131C85-BE80-49DD-B457-3DDEA56C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30046B5-2121-47FE-B223-9E8FF576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546F9E-AA80-43DA-9ED7-CBAD36F1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43365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33C2E1-0410-4F7B-83BB-3641ADD0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4EA745-6FC3-4A7C-87B2-37487C2A6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A39F932-0E19-4D07-A71A-16B2EC45D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336DFAE-2D75-4AED-9446-7589C8E88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4312D49-3629-4AB7-B1A6-403D5C627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4901D20-DD37-457F-BB8C-E88511CCE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9F359EB-06F3-4EBA-8FD3-3C82FCE7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7187C2E-81B6-4DB7-BFDD-14A8D727B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2593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F711D-138B-4CBB-BCEB-FEE5D511F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D9188AA-66AF-440D-A28A-7FCD541A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D78B7C-F93E-4ACC-9409-57ACE6278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54EE701-8EC2-464D-B22E-75787999E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8946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DDD69E9-24CD-4705-ABC7-E2427F0BA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82CB350-5BA7-4D66-B1FD-BD654CF0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FB6748F-0B71-4C13-B7A0-49015D03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64892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D62CF2-05B8-46F0-93D1-9EDF6E36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4CD8E0-1EE0-4B80-9427-25E70B0C6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FDFCC98-3880-48D3-AA04-84F686B8D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93C000-58F1-424A-B510-CE218AC86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1451211-0946-401E-8990-8B294BF77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5E68DF-1C9B-47EA-93FA-D9AB35269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9831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35B16C-8FDA-47DA-9362-58CA23D20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1233A7A-F9F3-4402-A820-656FD3DAC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ans-HK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099B41-46E9-4794-9F1A-041E39048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7AC50F-CEA3-41E8-98CD-8E65F42CE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55DB7E9-692B-45B5-A34B-D03237781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B0E3EC9-CBC5-4F90-A5DD-4AC2139C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96476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6B8FAFC-218A-4665-BFD8-1C18A3944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55B8144-7B15-45E8-9BF7-B0D52FA33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4C8E67-BB69-4563-9408-0DF68200E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64CE5-2AC6-4F99-A995-858C995FAAD0}" type="datetimeFigureOut">
              <a:rPr lang="zh-Hans-HK" altLang="en-US" smtClean="0"/>
              <a:t>05/28/2021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068F37-4D90-4A3D-9A30-A182FF4E48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D44FC2-CE0E-437A-AE1C-D9F2384EB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6805-63A4-4BC4-85B6-B56009D750A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51089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ans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BE84A34F-E0FF-426D-8F72-19CC9D853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altLang="zh-CN" dirty="0"/>
              <a:t>Homework 4</a:t>
            </a:r>
            <a:endParaRPr lang="zh-CN" altLang="en-US" dirty="0"/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id="{288C70DB-B4E6-46EA-8850-85E60262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altLang="zh-CN" dirty="0"/>
              <a:t>DDL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/>
              <a:t>月</a:t>
            </a:r>
            <a:r>
              <a:rPr lang="en-US" altLang="zh-CN" dirty="0"/>
              <a:t>12</a:t>
            </a:r>
            <a:r>
              <a:rPr lang="zh-CN" altLang="en-US" dirty="0"/>
              <a:t>日</a:t>
            </a:r>
            <a:endParaRPr lang="en-US" altLang="zh-CN" dirty="0"/>
          </a:p>
          <a:p>
            <a:r>
              <a:rPr lang="zh-CN" altLang="en-US" dirty="0"/>
              <a:t>规定与之前</a:t>
            </a:r>
            <a:r>
              <a:rPr lang="en-US" altLang="zh-CN" dirty="0"/>
              <a:t>3</a:t>
            </a:r>
            <a:r>
              <a:rPr lang="zh-CN" altLang="en-US" dirty="0"/>
              <a:t>次作业相同。</a:t>
            </a:r>
            <a:endParaRPr lang="en-US" altLang="zh-CN" dirty="0"/>
          </a:p>
          <a:p>
            <a:r>
              <a:rPr lang="zh-CN" altLang="en-US" dirty="0"/>
              <a:t>只能使用白名单中的</a:t>
            </a:r>
            <a:r>
              <a:rPr lang="en-US" altLang="zh-CN" dirty="0"/>
              <a:t>5</a:t>
            </a:r>
            <a:r>
              <a:rPr lang="zh-CN" altLang="en-US" dirty="0"/>
              <a:t>个库函数</a:t>
            </a:r>
          </a:p>
        </p:txBody>
      </p:sp>
    </p:spTree>
    <p:extLst>
      <p:ext uri="{BB962C8B-B14F-4D97-AF65-F5344CB8AC3E}">
        <p14:creationId xmlns:p14="http://schemas.microsoft.com/office/powerpoint/2010/main" val="172528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F6B0B9-9619-461F-8812-BAE4CDDDA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题  快速构建哈夫曼树      </a:t>
            </a:r>
            <a:r>
              <a:rPr lang="en-US" altLang="zh-CN" dirty="0">
                <a:solidFill>
                  <a:srgbClr val="0070C0"/>
                </a:solidFill>
              </a:rPr>
              <a:t>fastwpl.cpp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3BEB86-9002-4769-8829-BABE3FFDF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输入格式</a:t>
            </a:r>
            <a:r>
              <a:rPr lang="en-US" altLang="zh-CN" dirty="0"/>
              <a:t>】</a:t>
            </a:r>
            <a:r>
              <a:rPr lang="zh-CN" altLang="en-US" dirty="0"/>
              <a:t>有两行</a:t>
            </a:r>
            <a:endParaRPr lang="en-US" altLang="zh-CN" dirty="0"/>
          </a:p>
          <a:p>
            <a:pPr lvl="1"/>
            <a:r>
              <a:rPr lang="zh-CN" altLang="en-US" dirty="0"/>
              <a:t>第一行为整数</a:t>
            </a:r>
            <a:r>
              <a:rPr lang="en-US" altLang="zh-CN" dirty="0"/>
              <a:t>n   (1 &lt;= n &lt;= 50000)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en-US" dirty="0"/>
              <a:t>第二行为用空格分开的</a:t>
            </a:r>
            <a:r>
              <a:rPr lang="en-US" altLang="zh-CN" dirty="0"/>
              <a:t>n</a:t>
            </a:r>
            <a:r>
              <a:rPr lang="zh-CN" altLang="en-US" dirty="0"/>
              <a:t>个正整数</a:t>
            </a:r>
            <a:r>
              <a:rPr lang="en-US" altLang="zh-CN" dirty="0"/>
              <a:t>w</a:t>
            </a:r>
            <a:r>
              <a:rPr lang="en-US" altLang="zh-CN" baseline="-25000" dirty="0"/>
              <a:t>1</a:t>
            </a:r>
            <a:r>
              <a:rPr lang="en-US" altLang="zh-CN" dirty="0"/>
              <a:t>,…,</a:t>
            </a:r>
            <a:r>
              <a:rPr lang="en-US" altLang="zh-CN" dirty="0" err="1"/>
              <a:t>w</a:t>
            </a:r>
            <a:r>
              <a:rPr lang="en-US" altLang="zh-CN" baseline="-25000" dirty="0" err="1"/>
              <a:t>n</a:t>
            </a:r>
            <a:r>
              <a:rPr lang="zh-CN" altLang="en-US" dirty="0"/>
              <a:t>，每个在</a:t>
            </a:r>
            <a:r>
              <a:rPr lang="en-US" altLang="zh-CN" dirty="0"/>
              <a:t>[1,4000]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输出格式</a:t>
            </a:r>
            <a:r>
              <a:rPr lang="en-US" altLang="zh-CN" dirty="0"/>
              <a:t>】</a:t>
            </a:r>
            <a:r>
              <a:rPr lang="zh-CN" altLang="en-US" dirty="0"/>
              <a:t>一个整数，表示</a:t>
            </a:r>
            <a:r>
              <a:rPr lang="en-US" altLang="zh-CN" dirty="0"/>
              <a:t>w</a:t>
            </a:r>
            <a:r>
              <a:rPr lang="en-US" altLang="zh-CN" baseline="-25000" dirty="0"/>
              <a:t>1</a:t>
            </a:r>
            <a:r>
              <a:rPr lang="en-US" altLang="zh-CN" dirty="0"/>
              <a:t>,…,</a:t>
            </a:r>
            <a:r>
              <a:rPr lang="en-US" altLang="zh-CN" dirty="0" err="1"/>
              <a:t>w</a:t>
            </a:r>
            <a:r>
              <a:rPr lang="en-US" altLang="zh-CN" baseline="-25000" dirty="0" err="1"/>
              <a:t>n</a:t>
            </a:r>
            <a:r>
              <a:rPr lang="zh-CN" altLang="en-US" dirty="0"/>
              <a:t>的哈夫曼树的</a:t>
            </a:r>
            <a:r>
              <a:rPr lang="en-US" altLang="zh-CN" dirty="0"/>
              <a:t>WPL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en-US" altLang="zh-CN" dirty="0"/>
              <a:t>   (WPL=weighted path length=</a:t>
            </a:r>
            <a:r>
              <a:rPr lang="zh-CN" altLang="en-US" dirty="0"/>
              <a:t>带权路径长度）。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输入样例</a:t>
            </a:r>
            <a:r>
              <a:rPr lang="en-US" altLang="zh-CN" dirty="0"/>
              <a:t>】</a:t>
            </a:r>
          </a:p>
          <a:p>
            <a:pPr marL="0" indent="0">
              <a:buNone/>
            </a:pPr>
            <a:r>
              <a:rPr lang="en-US" altLang="zh-CN"/>
              <a:t>      4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2 5 4 7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输出样例</a:t>
            </a:r>
            <a:r>
              <a:rPr lang="en-US" altLang="zh-CN" dirty="0"/>
              <a:t>】</a:t>
            </a:r>
          </a:p>
          <a:p>
            <a:pPr marL="0" indent="0">
              <a:buNone/>
            </a:pPr>
            <a:r>
              <a:rPr lang="en-US" altLang="en-US" dirty="0"/>
              <a:t>      35</a:t>
            </a:r>
            <a:endParaRPr lang="zh-Hans-HK" altLang="en-US" dirty="0"/>
          </a:p>
          <a:p>
            <a:endParaRPr lang="zh-CN" altLang="en-US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F207FFB-6E5F-4A63-BFDD-68E13EE03C83}"/>
              </a:ext>
            </a:extLst>
          </p:cNvPr>
          <p:cNvGrpSpPr/>
          <p:nvPr/>
        </p:nvGrpSpPr>
        <p:grpSpPr>
          <a:xfrm>
            <a:off x="3429761" y="4287661"/>
            <a:ext cx="1667947" cy="1776046"/>
            <a:chOff x="7035275" y="4559666"/>
            <a:chExt cx="1667947" cy="1776046"/>
          </a:xfrm>
        </p:grpSpPr>
        <p:grpSp>
          <p:nvGrpSpPr>
            <p:cNvPr id="5" name="Group 60">
              <a:extLst>
                <a:ext uri="{FF2B5EF4-FFF2-40B4-BE49-F238E27FC236}">
                  <a16:creationId xmlns:a16="http://schemas.microsoft.com/office/drawing/2014/main" id="{8FEBA6CA-D561-4842-A9A0-4FEA24B78C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34075" y="4606892"/>
              <a:ext cx="1470345" cy="1699445"/>
              <a:chOff x="3478" y="1673"/>
              <a:chExt cx="984" cy="1181"/>
            </a:xfrm>
          </p:grpSpPr>
          <p:sp>
            <p:nvSpPr>
              <p:cNvPr id="7" name="Oval 62">
                <a:extLst>
                  <a:ext uri="{FF2B5EF4-FFF2-40B4-BE49-F238E27FC236}">
                    <a16:creationId xmlns:a16="http://schemas.microsoft.com/office/drawing/2014/main" id="{70F57409-0B63-4B44-B643-42D9C7416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8" y="2010"/>
                <a:ext cx="167" cy="17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CFDC6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bg2"/>
                      </a:outerShdw>
                    </a:effectLst>
                  </a14:hiddenEffects>
                </a:ext>
                <a:ext uri="{53640926-AAD7-44D8-BBD7-CCE9431645EC}">
                  <a14:shadowObscured xmlns:a14="http://schemas.microsoft.com/office/drawing/2010/main" val="1"/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§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6699FF"/>
                  </a:buClr>
                  <a:buFont typeface="Wingdings" panose="05000000000000000000" pitchFamily="2" charset="2"/>
                  <a:buChar char="«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FF3300"/>
                  </a:buClr>
                  <a:buFont typeface="Wingdings" panose="05000000000000000000" pitchFamily="2" charset="2"/>
                  <a:buChar char="v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F9900"/>
                  </a:buClr>
                  <a:buFont typeface="Wingdings" panose="05000000000000000000" pitchFamily="2" charset="2"/>
                  <a:buChar char="l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3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7</a:t>
                </a:r>
              </a:p>
            </p:txBody>
          </p:sp>
          <p:grpSp>
            <p:nvGrpSpPr>
              <p:cNvPr id="8" name="Group 64">
                <a:extLst>
                  <a:ext uri="{FF2B5EF4-FFF2-40B4-BE49-F238E27FC236}">
                    <a16:creationId xmlns:a16="http://schemas.microsoft.com/office/drawing/2014/main" id="{1D813BB9-6A0E-4C23-A83C-ED78AFE85C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22" y="2006"/>
                <a:ext cx="740" cy="848"/>
                <a:chOff x="1649" y="2844"/>
                <a:chExt cx="740" cy="848"/>
              </a:xfrm>
            </p:grpSpPr>
            <p:sp>
              <p:nvSpPr>
                <p:cNvPr id="12" name="Oval 66">
                  <a:extLst>
                    <a:ext uri="{FF2B5EF4-FFF2-40B4-BE49-F238E27FC236}">
                      <a16:creationId xmlns:a16="http://schemas.microsoft.com/office/drawing/2014/main" id="{4DE3C280-3748-4DAE-AFB2-A49C67D24C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49" y="3192"/>
                  <a:ext cx="177" cy="178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CFDC6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7763" dir="2700000" algn="ctr" rotWithShape="0">
                          <a:schemeClr val="bg2"/>
                        </a:outerShdw>
                      </a:effectLst>
                    </a14:hiddenEffects>
                  </a:ext>
                  <a:ext uri="{53640926-AAD7-44D8-BBD7-CCE9431645EC}">
                    <a14:shadowObscured xmlns:a14="http://schemas.microsoft.com/office/drawing/2010/main" val="1"/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5</a:t>
                  </a:r>
                </a:p>
              </p:txBody>
            </p:sp>
            <p:grpSp>
              <p:nvGrpSpPr>
                <p:cNvPr id="13" name="Group 68">
                  <a:extLst>
                    <a:ext uri="{FF2B5EF4-FFF2-40B4-BE49-F238E27FC236}">
                      <a16:creationId xmlns:a16="http://schemas.microsoft.com/office/drawing/2014/main" id="{D6926908-AD7E-40F1-994A-4F05B7ABC2B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7" y="3181"/>
                  <a:ext cx="532" cy="511"/>
                  <a:chOff x="1627" y="1663"/>
                  <a:chExt cx="532" cy="511"/>
                </a:xfrm>
              </p:grpSpPr>
              <p:sp>
                <p:nvSpPr>
                  <p:cNvPr id="17" name="Oval 70">
                    <a:extLst>
                      <a:ext uri="{FF2B5EF4-FFF2-40B4-BE49-F238E27FC236}">
                        <a16:creationId xmlns:a16="http://schemas.microsoft.com/office/drawing/2014/main" id="{5347078C-AC2E-4113-927E-F287064916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27" y="1996"/>
                    <a:ext cx="167" cy="178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CFDC6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</a14:hiddenEffects>
                    </a:ext>
                    <a:ext uri="{53640926-AAD7-44D8-BBD7-CCE9431645EC}">
                      <a14:shadowObscured xmlns:a14="http://schemas.microsoft.com/office/drawing/2010/main" val="1"/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§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6699FF"/>
                      </a:buClr>
                      <a:buFont typeface="Wingdings" panose="05000000000000000000" pitchFamily="2" charset="2"/>
                      <a:buChar char="«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FF3300"/>
                      </a:buClr>
                      <a:buFont typeface="Wingdings" panose="05000000000000000000" pitchFamily="2" charset="2"/>
                      <a:buChar char="v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FF9900"/>
                      </a:buClr>
                      <a:buFont typeface="Wingdings" panose="05000000000000000000" pitchFamily="2" charset="2"/>
                      <a:buChar char="l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en-US" altLang="zh-CN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rPr>
                      <a:t>2</a:t>
                    </a:r>
                  </a:p>
                </p:txBody>
              </p:sp>
              <p:sp>
                <p:nvSpPr>
                  <p:cNvPr id="18" name="Oval 73">
                    <a:extLst>
                      <a:ext uri="{FF2B5EF4-FFF2-40B4-BE49-F238E27FC236}">
                        <a16:creationId xmlns:a16="http://schemas.microsoft.com/office/drawing/2014/main" id="{D1876D8F-F8B7-40FE-B32E-B5E1D5D697E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92" y="1996"/>
                    <a:ext cx="167" cy="178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CFDC6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</a14:hiddenEffects>
                    </a:ext>
                    <a:ext uri="{53640926-AAD7-44D8-BBD7-CCE9431645EC}">
                      <a14:shadowObscured xmlns:a14="http://schemas.microsoft.com/office/drawing/2010/main" val="1"/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§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6699FF"/>
                      </a:buClr>
                      <a:buFont typeface="Wingdings" panose="05000000000000000000" pitchFamily="2" charset="2"/>
                      <a:buChar char="«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FF3300"/>
                      </a:buClr>
                      <a:buFont typeface="Wingdings" panose="05000000000000000000" pitchFamily="2" charset="2"/>
                      <a:buChar char="v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FF9900"/>
                      </a:buClr>
                      <a:buFont typeface="Wingdings" panose="05000000000000000000" pitchFamily="2" charset="2"/>
                      <a:buChar char="l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en-US" altLang="zh-CN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rPr>
                      <a:t>4</a:t>
                    </a:r>
                  </a:p>
                </p:txBody>
              </p:sp>
              <p:sp>
                <p:nvSpPr>
                  <p:cNvPr id="19" name="Oval 76">
                    <a:extLst>
                      <a:ext uri="{FF2B5EF4-FFF2-40B4-BE49-F238E27FC236}">
                        <a16:creationId xmlns:a16="http://schemas.microsoft.com/office/drawing/2014/main" id="{F85ECC41-53FF-4E39-860C-4004E782C98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16" y="1663"/>
                    <a:ext cx="167" cy="178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CFDC6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</a14:hiddenEffects>
                    </a:ext>
                    <a:ext uri="{53640926-AAD7-44D8-BBD7-CCE9431645EC}">
                      <a14:shadowObscured xmlns:a14="http://schemas.microsoft.com/office/drawing/2010/main" val="1"/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§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6699FF"/>
                      </a:buClr>
                      <a:buFont typeface="Wingdings" panose="05000000000000000000" pitchFamily="2" charset="2"/>
                      <a:buChar char="«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FF3300"/>
                      </a:buClr>
                      <a:buFont typeface="Wingdings" panose="05000000000000000000" pitchFamily="2" charset="2"/>
                      <a:buChar char="v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FF9900"/>
                      </a:buClr>
                      <a:buFont typeface="Wingdings" panose="05000000000000000000" pitchFamily="2" charset="2"/>
                      <a:buChar char="l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2"/>
                      </a:buClr>
                      <a:buFont typeface="Wingdings" panose="05000000000000000000" pitchFamily="2" charset="2"/>
                      <a:buChar char="u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隶书" panose="02010509060101010101" pitchFamily="49" charset="-122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en-US" altLang="zh-CN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rPr>
                      <a:t>6</a:t>
                    </a:r>
                    <a:endParaRPr kumimoji="1" lang="zh-CN" altLang="zh-CN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endParaRPr>
                  </a:p>
                </p:txBody>
              </p:sp>
              <p:sp>
                <p:nvSpPr>
                  <p:cNvPr id="20" name="Line 78">
                    <a:extLst>
                      <a:ext uri="{FF2B5EF4-FFF2-40B4-BE49-F238E27FC236}">
                        <a16:creationId xmlns:a16="http://schemas.microsoft.com/office/drawing/2014/main" id="{B0464971-DCD3-494E-B7B9-1BDA70F7696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67" y="1833"/>
                    <a:ext cx="100" cy="18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</a14:hiddenEffects>
                    </a:ext>
                    <a:ext uri="{53640926-AAD7-44D8-BBD7-CCE9431645EC}">
                      <a14:shadowObscured xmlns:a14="http://schemas.microsoft.com/office/drawing/2010/main" val="1"/>
                    </a:ext>
                  </a:extLst>
                </p:spPr>
                <p:txBody>
                  <a:bodyPr wrap="none" anchor="ctr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000" b="0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endParaRPr>
                  </a:p>
                </p:txBody>
              </p:sp>
              <p:sp>
                <p:nvSpPr>
                  <p:cNvPr id="21" name="Line 79">
                    <a:extLst>
                      <a:ext uri="{FF2B5EF4-FFF2-40B4-BE49-F238E27FC236}">
                        <a16:creationId xmlns:a16="http://schemas.microsoft.com/office/drawing/2014/main" id="{59BD98C4-3BD3-4074-A6B0-F5D8312FA5F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922" y="1833"/>
                    <a:ext cx="112" cy="17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</a14:hiddenEffects>
                    </a:ext>
                    <a:ext uri="{53640926-AAD7-44D8-BBD7-CCE9431645EC}">
                      <a14:shadowObscured xmlns:a14="http://schemas.microsoft.com/office/drawing/2010/main" val="1"/>
                    </a:ext>
                  </a:extLst>
                </p:spPr>
                <p:txBody>
                  <a:bodyPr wrap="none" anchor="ctr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000" b="0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endParaRPr>
                  </a:p>
                </p:txBody>
              </p:sp>
            </p:grpSp>
            <p:sp>
              <p:nvSpPr>
                <p:cNvPr id="14" name="Oval 81">
                  <a:extLst>
                    <a:ext uri="{FF2B5EF4-FFF2-40B4-BE49-F238E27FC236}">
                      <a16:creationId xmlns:a16="http://schemas.microsoft.com/office/drawing/2014/main" id="{DFAD6908-F492-4167-B57F-41067366A8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44" y="2844"/>
                  <a:ext cx="177" cy="178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CFDC6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7763" dir="2700000" algn="ctr" rotWithShape="0">
                          <a:schemeClr val="bg2"/>
                        </a:outerShdw>
                      </a:effectLst>
                    </a14:hiddenEffects>
                  </a:ext>
                  <a:ext uri="{53640926-AAD7-44D8-BBD7-CCE9431645EC}">
                    <a14:shadowObscured xmlns:a14="http://schemas.microsoft.com/office/drawing/2010/main" val="1"/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11</a:t>
                  </a:r>
                  <a:endParaRPr kumimoji="1" lang="zh-CN" altLang="zh-CN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3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5" name="Line 83">
                  <a:extLst>
                    <a:ext uri="{FF2B5EF4-FFF2-40B4-BE49-F238E27FC236}">
                      <a16:creationId xmlns:a16="http://schemas.microsoft.com/office/drawing/2014/main" id="{FF756ACB-4A89-4108-91F8-A035024BB0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800" y="3011"/>
                  <a:ext cx="89" cy="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7763" dir="2700000" algn="ctr" rotWithShape="0">
                          <a:schemeClr val="bg2"/>
                        </a:outerShdw>
                      </a:effectLst>
                    </a14:hiddenEffects>
                  </a:ext>
                  <a:ext uri="{53640926-AAD7-44D8-BBD7-CCE9431645EC}">
                    <a14:shadowObscured xmlns:a14="http://schemas.microsoft.com/office/drawing/2010/main" val="1"/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chemeClr val="accent3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6" name="Line 84">
                  <a:extLst>
                    <a:ext uri="{FF2B5EF4-FFF2-40B4-BE49-F238E27FC236}">
                      <a16:creationId xmlns:a16="http://schemas.microsoft.com/office/drawing/2014/main" id="{1D119912-2813-410F-895F-F14255D199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78" y="3011"/>
                  <a:ext cx="100" cy="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7763" dir="2700000" algn="ctr" rotWithShape="0">
                          <a:schemeClr val="bg2"/>
                        </a:outerShdw>
                      </a:effectLst>
                    </a14:hiddenEffects>
                  </a:ext>
                  <a:ext uri="{53640926-AAD7-44D8-BBD7-CCE9431645EC}">
                    <a14:shadowObscured xmlns:a14="http://schemas.microsoft.com/office/drawing/2010/main" val="1"/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chemeClr val="accent3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9" name="Oval 86">
                <a:extLst>
                  <a:ext uri="{FF2B5EF4-FFF2-40B4-BE49-F238E27FC236}">
                    <a16:creationId xmlns:a16="http://schemas.microsoft.com/office/drawing/2014/main" id="{91F9A135-5106-4617-BDE5-D0ABB6DFC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7" y="1673"/>
                <a:ext cx="167" cy="17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CFDC6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bg2"/>
                      </a:outerShdw>
                    </a:effectLst>
                  </a14:hiddenEffects>
                </a:ext>
                <a:ext uri="{53640926-AAD7-44D8-BBD7-CCE9431645EC}">
                  <a14:shadowObscured xmlns:a14="http://schemas.microsoft.com/office/drawing/2010/main" val="1"/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§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6699FF"/>
                  </a:buClr>
                  <a:buFont typeface="Wingdings" panose="05000000000000000000" pitchFamily="2" charset="2"/>
                  <a:buChar char="«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FF3300"/>
                  </a:buClr>
                  <a:buFont typeface="Wingdings" panose="05000000000000000000" pitchFamily="2" charset="2"/>
                  <a:buChar char="v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F9900"/>
                  </a:buClr>
                  <a:buFont typeface="Wingdings" panose="05000000000000000000" pitchFamily="2" charset="2"/>
                  <a:buChar char="l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18</a:t>
                </a:r>
                <a:endParaRPr kumimoji="1" lang="zh-CN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0" name="Line 88">
                <a:extLst>
                  <a:ext uri="{FF2B5EF4-FFF2-40B4-BE49-F238E27FC236}">
                    <a16:creationId xmlns:a16="http://schemas.microsoft.com/office/drawing/2014/main" id="{1181710D-F645-4070-B4BF-9768A5F43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23" y="1822"/>
                <a:ext cx="111" cy="2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bg2"/>
                      </a:outerShdw>
                    </a:effectLst>
                  </a14:hiddenEffects>
                </a:ext>
                <a:ext uri="{53640926-AAD7-44D8-BBD7-CCE9431645EC}">
                  <a14:shadowObscured xmlns:a14="http://schemas.microsoft.com/office/drawing/2010/main" val="1"/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1" name="Line 89">
                <a:extLst>
                  <a:ext uri="{FF2B5EF4-FFF2-40B4-BE49-F238E27FC236}">
                    <a16:creationId xmlns:a16="http://schemas.microsoft.com/office/drawing/2014/main" id="{C747E4D3-98F5-4CED-BFDC-E4F4439F36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2" y="1844"/>
                <a:ext cx="122" cy="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bg2"/>
                      </a:outerShdw>
                    </a:effectLst>
                  </a14:hiddenEffects>
                </a:ext>
                <a:ext uri="{53640926-AAD7-44D8-BBD7-CCE9431645EC}">
                  <a14:shadowObscured xmlns:a14="http://schemas.microsoft.com/office/drawing/2010/main" val="1"/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54ECB309-E794-401A-A590-DBCE33E19C21}"/>
                </a:ext>
              </a:extLst>
            </p:cNvPr>
            <p:cNvSpPr/>
            <p:nvPr/>
          </p:nvSpPr>
          <p:spPr bwMode="auto">
            <a:xfrm>
              <a:off x="7035275" y="4559666"/>
              <a:ext cx="1667947" cy="177604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Hans-HK" altLang="en-US" sz="20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</p:grpSp>
      <p:sp>
        <p:nvSpPr>
          <p:cNvPr id="22" name="内容占位符 2">
            <a:extLst>
              <a:ext uri="{FF2B5EF4-FFF2-40B4-BE49-F238E27FC236}">
                <a16:creationId xmlns:a16="http://schemas.microsoft.com/office/drawing/2014/main" id="{46956EBD-78CC-4F40-89A6-C2C06305C769}"/>
              </a:ext>
            </a:extLst>
          </p:cNvPr>
          <p:cNvSpPr txBox="1">
            <a:spLocks/>
          </p:cNvSpPr>
          <p:nvPr/>
        </p:nvSpPr>
        <p:spPr>
          <a:xfrm>
            <a:off x="6095999" y="4226698"/>
            <a:ext cx="5323548" cy="2347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友情提示</a:t>
            </a:r>
            <a:r>
              <a:rPr lang="en-US" altLang="zh-CN" dirty="0"/>
              <a:t>】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请用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O(n log n)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的算法（先排序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altLang="zh-CN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altLang="zh-CN" dirty="0" err="1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altLang="zh-CN" baseline="-25000" dirty="0" err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，然后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O(n)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时间计算解出哈夫曼树（自行思考如何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O(n)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）。</a:t>
            </a:r>
            <a:endParaRPr lang="en-US" altLang="zh-CN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ppt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上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O(n</a:t>
            </a:r>
            <a:r>
              <a:rPr lang="en-US" altLang="zh-CN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算法对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40%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数据会超时。</a:t>
            </a:r>
            <a:endParaRPr lang="en-US" altLang="zh-CN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12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081C88-51C5-47ED-8E81-8A60CED21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zh-CN" altLang="en-US" dirty="0"/>
              <a:t>题 二叉树的遍历        </a:t>
            </a:r>
            <a:r>
              <a:rPr lang="en-US" altLang="zh-CN" dirty="0">
                <a:solidFill>
                  <a:srgbClr val="0070C0"/>
                </a:solidFill>
              </a:rPr>
              <a:t>orders.cpp</a:t>
            </a:r>
            <a:endParaRPr lang="zh-Hans-HK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92D76D-32DA-4655-83F9-E7941EBE6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73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问题描述</a:t>
            </a:r>
            <a:r>
              <a:rPr lang="en-US" altLang="zh-CN" dirty="0"/>
              <a:t>】</a:t>
            </a:r>
          </a:p>
          <a:p>
            <a:pPr lvl="1"/>
            <a:r>
              <a:rPr lang="zh-CN" altLang="en-US" b="1" dirty="0"/>
              <a:t>二叉树 </a:t>
            </a:r>
            <a:r>
              <a:rPr lang="en-US" altLang="zh-CN" dirty="0"/>
              <a:t>T</a:t>
            </a:r>
            <a:r>
              <a:rPr lang="zh-CN" altLang="en-US" dirty="0"/>
              <a:t>有</a:t>
            </a:r>
            <a:r>
              <a:rPr lang="en-US" altLang="zh-CN" dirty="0"/>
              <a:t>n</a:t>
            </a:r>
            <a:r>
              <a:rPr lang="zh-CN" altLang="en-US" dirty="0"/>
              <a:t>个节点，它们的标号分别为</a:t>
            </a:r>
            <a:r>
              <a:rPr lang="en-US" altLang="zh-CN" dirty="0"/>
              <a:t>1~n</a:t>
            </a:r>
            <a:r>
              <a:rPr lang="zh-CN" altLang="en-US" dirty="0"/>
              <a:t>（各不相同）。</a:t>
            </a:r>
            <a:endParaRPr lang="en-US" altLang="zh-CN" dirty="0"/>
          </a:p>
          <a:p>
            <a:pPr lvl="1"/>
            <a:r>
              <a:rPr lang="zh-CN" altLang="en-US" dirty="0"/>
              <a:t>给定</a:t>
            </a:r>
            <a:r>
              <a:rPr lang="en-US" altLang="zh-CN" dirty="0"/>
              <a:t>T</a:t>
            </a:r>
            <a:r>
              <a:rPr lang="zh-CN" altLang="en-US" dirty="0"/>
              <a:t>的中序遍历和后序遍历，请你输出</a:t>
            </a:r>
            <a:r>
              <a:rPr lang="en-US" altLang="zh-CN" dirty="0"/>
              <a:t>T</a:t>
            </a:r>
            <a:r>
              <a:rPr lang="zh-CN" altLang="en-US" dirty="0"/>
              <a:t>的前序遍历。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输入格式</a:t>
            </a:r>
            <a:r>
              <a:rPr lang="en-US" altLang="zh-CN" dirty="0"/>
              <a:t>】</a:t>
            </a:r>
            <a:r>
              <a:rPr lang="zh-CN" altLang="en-US" dirty="0"/>
              <a:t>有</a:t>
            </a:r>
            <a:r>
              <a:rPr lang="en-US" altLang="zh-CN" dirty="0"/>
              <a:t>3</a:t>
            </a:r>
            <a:r>
              <a:rPr lang="zh-CN" altLang="en-US" dirty="0"/>
              <a:t>行</a:t>
            </a:r>
            <a:endParaRPr lang="en-US" altLang="zh-CN" dirty="0"/>
          </a:p>
          <a:p>
            <a:pPr lvl="1"/>
            <a:r>
              <a:rPr lang="zh-CN" altLang="en-US" dirty="0"/>
              <a:t>第一行为整数</a:t>
            </a:r>
            <a:r>
              <a:rPr lang="en-US" altLang="zh-CN" dirty="0"/>
              <a:t>n(1&lt;=n&lt;=10000)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en-US" dirty="0"/>
              <a:t>第二行为用空格分开的</a:t>
            </a:r>
            <a:r>
              <a:rPr lang="en-US" altLang="zh-CN" dirty="0"/>
              <a:t>n</a:t>
            </a:r>
            <a:r>
              <a:rPr lang="zh-CN" altLang="en-US" dirty="0"/>
              <a:t>个整数，描述中序遍历</a:t>
            </a:r>
            <a:endParaRPr lang="en-US" altLang="zh-CN" dirty="0"/>
          </a:p>
          <a:p>
            <a:pPr lvl="1"/>
            <a:r>
              <a:rPr lang="zh-CN" altLang="en-US" dirty="0"/>
              <a:t>第三行为用空格分开的</a:t>
            </a:r>
            <a:r>
              <a:rPr lang="en-US" altLang="zh-CN" dirty="0"/>
              <a:t>n</a:t>
            </a:r>
            <a:r>
              <a:rPr lang="zh-CN" altLang="en-US" dirty="0"/>
              <a:t>个整数，描述后序遍历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输出格式</a:t>
            </a:r>
            <a:r>
              <a:rPr lang="en-US" altLang="zh-CN" dirty="0"/>
              <a:t>】</a:t>
            </a:r>
            <a:r>
              <a:rPr lang="zh-CN" altLang="en-US" dirty="0"/>
              <a:t>一行，描述前序遍历。</a:t>
            </a:r>
            <a:endParaRPr lang="zh-Hans-HK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9E28088-4037-40EC-A69A-F8D354946A09}"/>
              </a:ext>
            </a:extLst>
          </p:cNvPr>
          <p:cNvSpPr txBox="1">
            <a:spLocks/>
          </p:cNvSpPr>
          <p:nvPr/>
        </p:nvSpPr>
        <p:spPr>
          <a:xfrm>
            <a:off x="838200" y="4728633"/>
            <a:ext cx="4483100" cy="180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输入样例</a:t>
            </a:r>
            <a:r>
              <a:rPr lang="en-US" altLang="zh-CN" dirty="0"/>
              <a:t>】</a:t>
            </a:r>
          </a:p>
          <a:p>
            <a:pPr marL="457200" lvl="1" indent="0">
              <a:buNone/>
            </a:pPr>
            <a:r>
              <a:rPr lang="en-US" altLang="zh-CN" dirty="0"/>
              <a:t>6</a:t>
            </a:r>
          </a:p>
          <a:p>
            <a:pPr marL="457200" lvl="1" indent="0">
              <a:buNone/>
            </a:pPr>
            <a:r>
              <a:rPr lang="en-US" altLang="zh-CN" dirty="0"/>
              <a:t>2 1 6 3 4 5</a:t>
            </a:r>
          </a:p>
          <a:p>
            <a:pPr marL="457200" lvl="1" indent="0">
              <a:buNone/>
            </a:pPr>
            <a:r>
              <a:rPr lang="en-US" altLang="zh-CN" dirty="0"/>
              <a:t>2 6 3 5 4 1</a:t>
            </a: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D843021B-6B7B-4868-804A-453599F3D362}"/>
              </a:ext>
            </a:extLst>
          </p:cNvPr>
          <p:cNvSpPr txBox="1">
            <a:spLocks/>
          </p:cNvSpPr>
          <p:nvPr/>
        </p:nvSpPr>
        <p:spPr>
          <a:xfrm>
            <a:off x="6337300" y="4699000"/>
            <a:ext cx="4483100" cy="180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输出样例</a:t>
            </a:r>
            <a:r>
              <a:rPr lang="en-US" altLang="zh-CN" dirty="0"/>
              <a:t>】</a:t>
            </a:r>
          </a:p>
          <a:p>
            <a:pPr marL="457200" lvl="1" indent="0">
              <a:buNone/>
            </a:pPr>
            <a:r>
              <a:rPr lang="en-US" altLang="zh-CN" dirty="0"/>
              <a:t>1 2 4 3 6 5</a:t>
            </a:r>
          </a:p>
        </p:txBody>
      </p:sp>
    </p:spTree>
    <p:extLst>
      <p:ext uri="{BB962C8B-B14F-4D97-AF65-F5344CB8AC3E}">
        <p14:creationId xmlns:p14="http://schemas.microsoft.com/office/powerpoint/2010/main" val="359238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005697-E1DE-4A65-A07E-1F3170DF7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3</a:t>
            </a:r>
            <a:r>
              <a:rPr lang="zh-CN" altLang="en-US" dirty="0"/>
              <a:t>题  最大子矩阵</a:t>
            </a:r>
            <a:r>
              <a:rPr lang="en-US" altLang="zh-CN" dirty="0"/>
              <a:t>		</a:t>
            </a:r>
            <a:r>
              <a:rPr lang="en-US" altLang="zh-CN" dirty="0">
                <a:solidFill>
                  <a:srgbClr val="0070C0"/>
                </a:solidFill>
              </a:rPr>
              <a:t>submatrix.cpp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52732C-F238-4FDB-8AF8-7B9C9586F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58695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/>
              <a:t>【</a:t>
            </a:r>
            <a:r>
              <a:rPr lang="zh-CN" altLang="en-US" sz="2400" dirty="0"/>
              <a:t>问题描述</a:t>
            </a:r>
            <a:r>
              <a:rPr lang="en-US" altLang="zh-CN" sz="2400" dirty="0"/>
              <a:t>】</a:t>
            </a:r>
            <a:r>
              <a:rPr lang="zh-CN" altLang="en-US" sz="2400" dirty="0"/>
              <a:t>已知矩阵 </a:t>
            </a:r>
            <a:r>
              <a:rPr lang="en-US" altLang="zh-CN" sz="2400" dirty="0"/>
              <a:t>A=(A</a:t>
            </a:r>
            <a:r>
              <a:rPr lang="en-US" altLang="zh-CN" sz="2400" baseline="-25000" dirty="0"/>
              <a:t>i,j</a:t>
            </a:r>
            <a:r>
              <a:rPr lang="en-US" altLang="zh-CN" sz="2400" dirty="0"/>
              <a:t>:1≤i≤m,1≤j≤n)</a:t>
            </a:r>
            <a:r>
              <a:rPr lang="zh-CN" altLang="en-US" sz="2400" dirty="0"/>
              <a:t>满足</a:t>
            </a:r>
            <a:endParaRPr lang="en-US" altLang="zh-CN" sz="2400" dirty="0"/>
          </a:p>
          <a:p>
            <a:pPr marL="457200" lvl="1" indent="0">
              <a:buNone/>
            </a:pPr>
            <a:r>
              <a:rPr lang="pt-BR" altLang="zh-CN" dirty="0"/>
              <a:t>1&lt;=m,n &lt;=100,   -10000&lt;= A[i][j] &lt;=10000</a:t>
            </a:r>
            <a:r>
              <a:rPr lang="zh-CN" altLang="en-US" dirty="0"/>
              <a:t>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sz="2400" dirty="0"/>
              <a:t>  如果</a:t>
            </a:r>
            <a:r>
              <a:rPr lang="en-US" altLang="zh-CN" sz="2400" dirty="0"/>
              <a:t>1≤i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≤i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≤m </a:t>
            </a:r>
            <a:r>
              <a:rPr lang="zh-CN" altLang="en-US" sz="2400" dirty="0"/>
              <a:t>且</a:t>
            </a:r>
            <a:r>
              <a:rPr lang="en-US" altLang="zh-CN" sz="2400" dirty="0"/>
              <a:t>1≤j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≤j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≤n</a:t>
            </a:r>
            <a:r>
              <a:rPr lang="zh-CN" altLang="en-US" sz="2400" dirty="0"/>
              <a:t>，则</a:t>
            </a:r>
            <a:br>
              <a:rPr lang="en-US" altLang="zh-CN" sz="2400" dirty="0"/>
            </a:br>
            <a:r>
              <a:rPr lang="en-US" altLang="zh-CN" sz="2400" dirty="0"/>
              <a:t>     B=(</a:t>
            </a:r>
            <a:r>
              <a:rPr lang="en-US" altLang="zh-CN" sz="2400" dirty="0" err="1"/>
              <a:t>A</a:t>
            </a:r>
            <a:r>
              <a:rPr lang="en-US" altLang="zh-CN" sz="2400" baseline="-25000" dirty="0" err="1"/>
              <a:t>i,j</a:t>
            </a:r>
            <a:r>
              <a:rPr lang="en-US" altLang="zh-CN" sz="2400" dirty="0"/>
              <a:t>: i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≤i≤i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, j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≤j≤j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)</a:t>
            </a:r>
            <a:r>
              <a:rPr lang="zh-CN" altLang="en-US" sz="2400" dirty="0"/>
              <a:t>是</a:t>
            </a:r>
            <a:r>
              <a:rPr lang="en-US" altLang="zh-CN" sz="2400" dirty="0"/>
              <a:t>A </a:t>
            </a:r>
            <a:r>
              <a:rPr lang="zh-CN" altLang="en-US" sz="2400" dirty="0"/>
              <a:t>的子矩阵。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  A </a:t>
            </a:r>
            <a:r>
              <a:rPr lang="zh-CN" altLang="en-US" sz="2400" dirty="0"/>
              <a:t>的一个子矩阵的和定义为其各元素之和。</a:t>
            </a:r>
            <a:endParaRPr lang="en-US" altLang="zh-CN" sz="2400" dirty="0"/>
          </a:p>
          <a:p>
            <a:pPr marL="0" indent="0">
              <a:buNone/>
            </a:pPr>
            <a:r>
              <a:rPr lang="zh-CN" altLang="en-US" sz="2400" dirty="0"/>
              <a:t>  设</a:t>
            </a:r>
            <a:r>
              <a:rPr lang="en-US" altLang="zh-CN" sz="2400" dirty="0"/>
              <a:t>B*</a:t>
            </a:r>
            <a:r>
              <a:rPr lang="zh-CN" altLang="en-US" sz="2400" dirty="0"/>
              <a:t>是</a:t>
            </a:r>
            <a:r>
              <a:rPr lang="en-US" altLang="zh-CN" sz="2400" dirty="0"/>
              <a:t>A </a:t>
            </a:r>
            <a:r>
              <a:rPr lang="zh-CN" altLang="en-US" sz="2400" dirty="0"/>
              <a:t>的</a:t>
            </a:r>
            <a:r>
              <a:rPr lang="zh-CN" altLang="en-US" sz="2400" b="1" dirty="0"/>
              <a:t>和最大的子矩阵</a:t>
            </a:r>
            <a:r>
              <a:rPr lang="zh-CN" altLang="en-US" sz="2400" dirty="0"/>
              <a:t>，请输出</a:t>
            </a:r>
            <a:r>
              <a:rPr lang="en-US" altLang="zh-CN" sz="2400" dirty="0"/>
              <a:t>B*</a:t>
            </a:r>
            <a:r>
              <a:rPr lang="zh-CN" altLang="en-US" sz="2400" dirty="0"/>
              <a:t>的和。</a:t>
            </a:r>
          </a:p>
          <a:p>
            <a:pPr marL="0" indent="0">
              <a:buNone/>
            </a:pPr>
            <a:r>
              <a:rPr lang="en-US" altLang="zh-CN" sz="2400" dirty="0"/>
              <a:t>【</a:t>
            </a:r>
            <a:r>
              <a:rPr lang="zh-CN" altLang="en-US" sz="2400" dirty="0"/>
              <a:t>输入格式</a:t>
            </a:r>
            <a:r>
              <a:rPr lang="en-US" altLang="zh-CN" sz="2400" dirty="0"/>
              <a:t>】</a:t>
            </a:r>
          </a:p>
          <a:p>
            <a:pPr marL="457200" lvl="1" indent="0">
              <a:buNone/>
            </a:pPr>
            <a:r>
              <a:rPr lang="pt-BR" altLang="zh-CN" dirty="0"/>
              <a:t>m n</a:t>
            </a:r>
          </a:p>
          <a:p>
            <a:pPr marL="457200" lvl="1" indent="0">
              <a:buNone/>
            </a:pPr>
            <a:r>
              <a:rPr lang="pt-BR" altLang="zh-CN" dirty="0"/>
              <a:t>A[1][1] ... A[1][n]</a:t>
            </a:r>
          </a:p>
          <a:p>
            <a:pPr marL="457200" lvl="1" indent="0">
              <a:buNone/>
            </a:pPr>
            <a:r>
              <a:rPr lang="pt-BR" altLang="zh-CN" dirty="0"/>
              <a:t>....</a:t>
            </a:r>
          </a:p>
          <a:p>
            <a:pPr marL="457200" lvl="1" indent="0">
              <a:buNone/>
            </a:pPr>
            <a:r>
              <a:rPr lang="pt-BR" altLang="zh-CN" dirty="0"/>
              <a:t>A[m][1] ... A[m][n]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B695C095-CE9A-4911-83CC-A2C81DD2270B}"/>
              </a:ext>
            </a:extLst>
          </p:cNvPr>
          <p:cNvSpPr txBox="1">
            <a:spLocks/>
          </p:cNvSpPr>
          <p:nvPr/>
        </p:nvSpPr>
        <p:spPr>
          <a:xfrm>
            <a:off x="7775829" y="3115891"/>
            <a:ext cx="4483100" cy="20404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/>
              <a:t>【</a:t>
            </a:r>
            <a:r>
              <a:rPr lang="zh-CN" altLang="en-US" sz="2400" dirty="0"/>
              <a:t>输入样例</a:t>
            </a:r>
            <a:r>
              <a:rPr lang="en-US" altLang="zh-CN" sz="2400" dirty="0"/>
              <a:t>】</a:t>
            </a:r>
          </a:p>
          <a:p>
            <a:pPr marL="457200" lvl="1" indent="0">
              <a:buNone/>
            </a:pPr>
            <a:r>
              <a:rPr lang="en-US" altLang="zh-CN" sz="2600" dirty="0"/>
              <a:t>4 3</a:t>
            </a:r>
          </a:p>
          <a:p>
            <a:pPr marL="457200" lvl="1" indent="0">
              <a:buNone/>
            </a:pPr>
            <a:r>
              <a:rPr lang="en-US" altLang="zh-CN" sz="2600" dirty="0"/>
              <a:t>2 -1 6 </a:t>
            </a:r>
          </a:p>
          <a:p>
            <a:pPr marL="457200" lvl="1" indent="0">
              <a:buNone/>
            </a:pPr>
            <a:r>
              <a:rPr lang="en-US" altLang="zh-CN" sz="2600" dirty="0"/>
              <a:t>-3 4 -1</a:t>
            </a:r>
          </a:p>
          <a:p>
            <a:pPr marL="457200" lvl="1" indent="0">
              <a:buNone/>
            </a:pPr>
            <a:r>
              <a:rPr lang="en-US" altLang="zh-CN" sz="2600" dirty="0"/>
              <a:t>-2 6 -3 </a:t>
            </a:r>
          </a:p>
          <a:p>
            <a:pPr marL="457200" lvl="1" indent="0">
              <a:buNone/>
            </a:pPr>
            <a:r>
              <a:rPr lang="en-US" altLang="zh-CN" sz="2600" dirty="0"/>
              <a:t>5 -4 -2</a:t>
            </a: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03D74541-6E2A-4AED-B665-FED12B022001}"/>
              </a:ext>
            </a:extLst>
          </p:cNvPr>
          <p:cNvSpPr txBox="1">
            <a:spLocks/>
          </p:cNvSpPr>
          <p:nvPr/>
        </p:nvSpPr>
        <p:spPr>
          <a:xfrm>
            <a:off x="7775829" y="5395160"/>
            <a:ext cx="4483100" cy="1169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/>
              <a:t>【</a:t>
            </a:r>
            <a:r>
              <a:rPr lang="zh-CN" altLang="en-US" sz="2400" dirty="0"/>
              <a:t>输出样例</a:t>
            </a:r>
            <a:r>
              <a:rPr lang="en-US" altLang="zh-CN" sz="2400" dirty="0"/>
              <a:t>】</a:t>
            </a:r>
          </a:p>
          <a:p>
            <a:pPr marL="457200" lvl="1" indent="0">
              <a:buNone/>
            </a:pPr>
            <a:r>
              <a:rPr lang="en-US" altLang="zh-CN" sz="2000" dirty="0"/>
              <a:t>11</a:t>
            </a:r>
          </a:p>
          <a:p>
            <a:pPr marL="457200" lvl="1" indent="0">
              <a:buNone/>
            </a:pPr>
            <a:endParaRPr lang="en-US" altLang="zh-CN" sz="20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E6E53A7-53A9-4F62-B565-6DA1D9DDA248}"/>
              </a:ext>
            </a:extLst>
          </p:cNvPr>
          <p:cNvSpPr txBox="1"/>
          <p:nvPr/>
        </p:nvSpPr>
        <p:spPr>
          <a:xfrm>
            <a:off x="7775829" y="1929786"/>
            <a:ext cx="61287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200" dirty="0"/>
              <a:t>【</a:t>
            </a:r>
            <a:r>
              <a:rPr lang="zh-CN" altLang="en-US" sz="2200" dirty="0"/>
              <a:t>输出格式</a:t>
            </a:r>
            <a:r>
              <a:rPr lang="en-US" altLang="zh-CN" sz="2200" dirty="0"/>
              <a:t>】  </a:t>
            </a:r>
          </a:p>
          <a:p>
            <a:pPr marL="0" indent="0">
              <a:buNone/>
            </a:pPr>
            <a:r>
              <a:rPr lang="en-US" altLang="zh-CN" sz="2200" dirty="0"/>
              <a:t>    </a:t>
            </a:r>
            <a:r>
              <a:rPr lang="zh-CN" altLang="en-US" sz="2200" dirty="0"/>
              <a:t>一个整数，表示</a:t>
            </a:r>
            <a:r>
              <a:rPr lang="en-US" altLang="zh-CN" sz="2200" dirty="0"/>
              <a:t>B*</a:t>
            </a:r>
            <a:r>
              <a:rPr lang="zh-CN" altLang="en-US" sz="2200" dirty="0"/>
              <a:t>的和。</a:t>
            </a:r>
          </a:p>
        </p:txBody>
      </p:sp>
    </p:spTree>
    <p:extLst>
      <p:ext uri="{BB962C8B-B14F-4D97-AF65-F5344CB8AC3E}">
        <p14:creationId xmlns:p14="http://schemas.microsoft.com/office/powerpoint/2010/main" val="399218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9A041-0063-4AAF-80C2-6A9FBC09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Bonus 1 </a:t>
            </a:r>
            <a:r>
              <a:rPr lang="zh-CN" altLang="en-US" dirty="0"/>
              <a:t>毛虫  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70C0"/>
                </a:solidFill>
              </a:rPr>
              <a:t>worm.cpp</a:t>
            </a:r>
            <a:r>
              <a:rPr lang="zh-CN" altLang="en-US" dirty="0"/>
              <a:t>（总分</a:t>
            </a:r>
            <a:r>
              <a:rPr lang="en-US" altLang="zh-CN" dirty="0"/>
              <a:t>+1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2479FD-3D5B-4BCA-B271-91035DEF4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40541"/>
          </a:xfrm>
        </p:spPr>
        <p:txBody>
          <a:bodyPr/>
          <a:lstStyle/>
          <a:p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【原题描述】一棵树长成如下这样就叫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18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毛虫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1800" u="sng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它有一个</a:t>
            </a:r>
            <a:r>
              <a:rPr lang="zh-CN" altLang="zh-CN" sz="1800" b="1" u="sng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链</a:t>
            </a:r>
            <a:r>
              <a:rPr lang="zh-CN" altLang="zh-CN" sz="1800" u="sng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，然后其他节点都连接到这条链上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见下图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灰色点指示那个链</a:t>
            </a:r>
            <a:r>
              <a:rPr lang="zh-CN" altLang="en-US" sz="1800" kern="1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这样的链不唯一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例如，图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中链也可以是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3-2-5-8 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给你一个毛虫。请给所有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个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顶点标号，分别标为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1~N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（各不相同）</a:t>
            </a:r>
            <a:r>
              <a:rPr lang="en-US" altLang="zh-CN" sz="1800" kern="1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1800" kern="1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你的目标是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使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各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边的</a:t>
            </a:r>
            <a:r>
              <a:rPr lang="zh-CN" altLang="zh-CN" sz="18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值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分别为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1~N-1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，其中边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的值定义为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的两个端点的标号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差的绝对值。</a:t>
            </a:r>
            <a:r>
              <a:rPr lang="zh-CN" altLang="en-US" sz="1800" kern="100" dirty="0"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也就是说，任意两条边的值不能相同。</a:t>
            </a:r>
            <a:endParaRPr lang="zh-CN" altLang="zh-CN" sz="18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456D9A5-9570-41BF-A546-81ABCD2A36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791" y="3071056"/>
            <a:ext cx="2884805" cy="137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FF2BFBD-6B98-4714-A9FA-9C03B16444E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628" y="3093701"/>
            <a:ext cx="2318385" cy="14039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内容占位符 2">
            <a:extLst>
              <a:ext uri="{FF2B5EF4-FFF2-40B4-BE49-F238E27FC236}">
                <a16:creationId xmlns:a16="http://schemas.microsoft.com/office/drawing/2014/main" id="{DB2BF453-B79F-4D6A-8D32-06656EB027ED}"/>
              </a:ext>
            </a:extLst>
          </p:cNvPr>
          <p:cNvSpPr txBox="1">
            <a:spLocks/>
          </p:cNvSpPr>
          <p:nvPr/>
        </p:nvSpPr>
        <p:spPr>
          <a:xfrm>
            <a:off x="555573" y="3325697"/>
            <a:ext cx="5823055" cy="2851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/>
              <a:t>【</a:t>
            </a:r>
            <a:r>
              <a:rPr lang="zh-CN" altLang="en-US" sz="2000" dirty="0"/>
              <a:t>输入格式</a:t>
            </a:r>
            <a:r>
              <a:rPr lang="en-US" altLang="zh-CN" sz="2000" dirty="0"/>
              <a:t>】</a:t>
            </a:r>
            <a:endParaRPr lang="zh-CN" altLang="en-US" sz="20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N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x[1] y[1]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...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x[N-1] y[N-1]</a:t>
            </a:r>
          </a:p>
          <a:p>
            <a:r>
              <a:rPr lang="zh-CN" altLang="en-US" sz="2000" dirty="0"/>
              <a:t>说明：  </a:t>
            </a:r>
            <a:r>
              <a:rPr lang="en-US" altLang="zh-CN" sz="2000" dirty="0"/>
              <a:t>x[</a:t>
            </a:r>
            <a:r>
              <a:rPr lang="en-US" altLang="zh-CN" sz="2000" dirty="0" err="1"/>
              <a:t>i</a:t>
            </a:r>
            <a:r>
              <a:rPr lang="en-US" altLang="zh-CN" sz="2000" dirty="0"/>
              <a:t>] y[</a:t>
            </a:r>
            <a:r>
              <a:rPr lang="en-US" altLang="zh-CN" sz="2000" dirty="0" err="1"/>
              <a:t>i</a:t>
            </a:r>
            <a:r>
              <a:rPr lang="en-US" altLang="zh-CN" sz="2000" dirty="0"/>
              <a:t>] </a:t>
            </a:r>
            <a:r>
              <a:rPr lang="zh-CN" altLang="en-US" sz="2000" dirty="0"/>
              <a:t>表示树中有一条边连接</a:t>
            </a:r>
            <a:r>
              <a:rPr lang="en-US" altLang="zh-CN" sz="2000" dirty="0"/>
              <a:t>x[</a:t>
            </a:r>
            <a:r>
              <a:rPr lang="en-US" altLang="zh-CN" sz="2000" dirty="0" err="1"/>
              <a:t>i</a:t>
            </a:r>
            <a:r>
              <a:rPr lang="en-US" altLang="zh-CN" sz="2000" dirty="0"/>
              <a:t>]</a:t>
            </a:r>
            <a:r>
              <a:rPr lang="zh-CN" altLang="en-US" sz="2000" dirty="0"/>
              <a:t>与</a:t>
            </a:r>
            <a:r>
              <a:rPr lang="en-US" altLang="zh-CN" sz="2000" dirty="0"/>
              <a:t>y[</a:t>
            </a:r>
            <a:r>
              <a:rPr lang="en-US" altLang="zh-CN" sz="2000" dirty="0" err="1"/>
              <a:t>i</a:t>
            </a:r>
            <a:r>
              <a:rPr lang="en-US" altLang="zh-CN" sz="2000" dirty="0"/>
              <a:t>]</a:t>
            </a:r>
            <a:r>
              <a:rPr lang="zh-CN" altLang="en-US" sz="2000" dirty="0"/>
              <a:t>。</a:t>
            </a:r>
          </a:p>
          <a:p>
            <a:r>
              <a:rPr lang="zh-CN" altLang="en-US" sz="2000" dirty="0"/>
              <a:t>保证输入的</a:t>
            </a:r>
            <a:r>
              <a:rPr lang="en-US" altLang="zh-CN" sz="2000" dirty="0"/>
              <a:t>N-1</a:t>
            </a:r>
            <a:r>
              <a:rPr lang="zh-CN" altLang="en-US" sz="2000" dirty="0"/>
              <a:t>条边构成节点</a:t>
            </a:r>
            <a:r>
              <a:rPr lang="en-US" altLang="zh-CN" sz="2000" dirty="0"/>
              <a:t>1..N</a:t>
            </a:r>
            <a:r>
              <a:rPr lang="zh-CN" altLang="en-US" sz="2000" dirty="0"/>
              <a:t>的一棵毛虫树。</a:t>
            </a:r>
          </a:p>
          <a:p>
            <a:r>
              <a:rPr lang="zh-CN" altLang="en-US" sz="2000" dirty="0"/>
              <a:t>数据范围： </a:t>
            </a:r>
            <a:r>
              <a:rPr lang="en-US" altLang="zh-CN" sz="2000" dirty="0"/>
              <a:t>2&lt;=N&lt;=10000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2911F47-3165-41BB-841D-C50B76E70432}"/>
              </a:ext>
            </a:extLst>
          </p:cNvPr>
          <p:cNvSpPr txBox="1"/>
          <p:nvPr/>
        </p:nvSpPr>
        <p:spPr>
          <a:xfrm>
            <a:off x="6266299" y="4729682"/>
            <a:ext cx="292978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【</a:t>
            </a:r>
            <a:r>
              <a:rPr lang="zh-CN" altLang="en-US" dirty="0"/>
              <a:t>输出格式</a:t>
            </a:r>
            <a:r>
              <a:rPr lang="en-US" altLang="zh-CN" dirty="0"/>
              <a:t>】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L[1]</a:t>
            </a:r>
          </a:p>
          <a:p>
            <a:pPr marL="457200" lvl="1" indent="0">
              <a:buNone/>
            </a:pPr>
            <a:r>
              <a:rPr lang="en-US" altLang="zh-CN" dirty="0"/>
              <a:t>...</a:t>
            </a:r>
          </a:p>
          <a:p>
            <a:pPr marL="457200" lvl="1" indent="0">
              <a:buNone/>
            </a:pPr>
            <a:r>
              <a:rPr lang="en-US" altLang="zh-CN" dirty="0"/>
              <a:t>L[N]</a:t>
            </a:r>
          </a:p>
          <a:p>
            <a:r>
              <a:rPr lang="zh-CN" altLang="en-US" dirty="0"/>
              <a:t>说明： </a:t>
            </a:r>
            <a:r>
              <a:rPr lang="en-US" altLang="zh-CN" dirty="0"/>
              <a:t>L[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是节点</a:t>
            </a:r>
            <a:r>
              <a:rPr lang="en-US" altLang="zh-CN" dirty="0" err="1"/>
              <a:t>i</a:t>
            </a:r>
            <a:r>
              <a:rPr lang="zh-CN" altLang="en-US" dirty="0"/>
              <a:t>的标号。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2F67B67-11CA-455B-ACF3-AE9FFC049B3E}"/>
              </a:ext>
            </a:extLst>
          </p:cNvPr>
          <p:cNvSpPr txBox="1"/>
          <p:nvPr/>
        </p:nvSpPr>
        <p:spPr>
          <a:xfrm>
            <a:off x="2380482" y="6311900"/>
            <a:ext cx="69042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</a:rPr>
              <a:t>本题解并不是唯一的。我们会有评判程序验证你的标号的正确性。</a:t>
            </a:r>
          </a:p>
        </p:txBody>
      </p:sp>
      <p:sp>
        <p:nvSpPr>
          <p:cNvPr id="11" name="内容占位符 2">
            <a:extLst>
              <a:ext uri="{FF2B5EF4-FFF2-40B4-BE49-F238E27FC236}">
                <a16:creationId xmlns:a16="http://schemas.microsoft.com/office/drawing/2014/main" id="{E9F71802-0AFD-4BB5-ADF6-7F78DB241E88}"/>
              </a:ext>
            </a:extLst>
          </p:cNvPr>
          <p:cNvSpPr txBox="1">
            <a:spLocks/>
          </p:cNvSpPr>
          <p:nvPr/>
        </p:nvSpPr>
        <p:spPr>
          <a:xfrm>
            <a:off x="9280472" y="3227311"/>
            <a:ext cx="1154105" cy="326556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/>
              <a:t>输入示例：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9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1 2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2 3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2 4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2 5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5 6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5 7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5 8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2000" dirty="0"/>
              <a:t>5 9</a:t>
            </a:r>
          </a:p>
        </p:txBody>
      </p:sp>
      <p:sp>
        <p:nvSpPr>
          <p:cNvPr id="12" name="内容占位符 2">
            <a:extLst>
              <a:ext uri="{FF2B5EF4-FFF2-40B4-BE49-F238E27FC236}">
                <a16:creationId xmlns:a16="http://schemas.microsoft.com/office/drawing/2014/main" id="{8EBF5052-91B5-4387-858A-1A9F2D1A92C6}"/>
              </a:ext>
            </a:extLst>
          </p:cNvPr>
          <p:cNvSpPr txBox="1">
            <a:spLocks/>
          </p:cNvSpPr>
          <p:nvPr/>
        </p:nvSpPr>
        <p:spPr>
          <a:xfrm>
            <a:off x="10718217" y="3227310"/>
            <a:ext cx="1154105" cy="326556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/>
              <a:t>输出示例：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8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1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5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2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9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4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6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3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8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17143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579835-A9D6-47F4-A07E-6DAB77978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Bonus 2 </a:t>
            </a:r>
            <a:r>
              <a:rPr lang="zh-CN" altLang="en-US" dirty="0"/>
              <a:t>最近公共祖先 </a:t>
            </a:r>
            <a:r>
              <a:rPr lang="en-US" altLang="zh-CN" dirty="0">
                <a:solidFill>
                  <a:srgbClr val="0070C0"/>
                </a:solidFill>
              </a:rPr>
              <a:t>n</a:t>
            </a:r>
            <a:r>
              <a:rPr lang="en-US" altLang="zh-CN">
                <a:solidFill>
                  <a:srgbClr val="0070C0"/>
                </a:solidFill>
              </a:rPr>
              <a:t>ca</a:t>
            </a:r>
            <a:r>
              <a:rPr lang="en-US" altLang="zh-CN" dirty="0">
                <a:solidFill>
                  <a:srgbClr val="0070C0"/>
                </a:solidFill>
              </a:rPr>
              <a:t>.cpp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zh-CN" altLang="en-US" dirty="0"/>
              <a:t>（总分</a:t>
            </a:r>
            <a:r>
              <a:rPr lang="en-US" altLang="zh-CN" dirty="0"/>
              <a:t>+1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7CB66A-6906-49CB-9769-66F814D91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dirty="0">
                <a:highlight>
                  <a:srgbClr val="FFFF00"/>
                </a:highlight>
              </a:rPr>
              <a:t>请先阅读材料</a:t>
            </a:r>
            <a:r>
              <a:rPr lang="en-US" altLang="zh-CN" dirty="0">
                <a:highlight>
                  <a:srgbClr val="FFFF00"/>
                </a:highlight>
              </a:rPr>
              <a:t>&lt;nca.pdf&gt;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问题描述</a:t>
            </a:r>
            <a:r>
              <a:rPr lang="en-US" altLang="zh-CN" dirty="0"/>
              <a:t>】</a:t>
            </a:r>
            <a:r>
              <a:rPr lang="zh-CN" altLang="en-US" dirty="0"/>
              <a:t>将给你一棵树</a:t>
            </a:r>
            <a:r>
              <a:rPr lang="en-US" altLang="zh-CN" dirty="0"/>
              <a:t>T</a:t>
            </a:r>
            <a:r>
              <a:rPr lang="zh-CN" altLang="en-US" dirty="0"/>
              <a:t>（它包含</a:t>
            </a:r>
            <a:r>
              <a:rPr lang="en-US" altLang="zh-CN" dirty="0"/>
              <a:t>n </a:t>
            </a:r>
            <a:r>
              <a:rPr lang="zh-CN" altLang="en-US" dirty="0"/>
              <a:t>个节点，从</a:t>
            </a:r>
            <a:r>
              <a:rPr lang="en-US" altLang="zh-CN" dirty="0"/>
              <a:t>1 </a:t>
            </a:r>
            <a:r>
              <a:rPr lang="zh-CN" altLang="en-US" dirty="0"/>
              <a:t>到</a:t>
            </a:r>
            <a:r>
              <a:rPr lang="en-US" altLang="zh-CN" dirty="0"/>
              <a:t>n </a:t>
            </a:r>
            <a:r>
              <a:rPr lang="zh-CN" altLang="en-US" dirty="0"/>
              <a:t>编号）。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现有</a:t>
            </a:r>
            <a:r>
              <a:rPr lang="en-US" altLang="zh-CN" dirty="0"/>
              <a:t>m </a:t>
            </a:r>
            <a:r>
              <a:rPr lang="zh-CN" altLang="en-US" dirty="0"/>
              <a:t>个查询，其中第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个查询的形式为</a:t>
            </a:r>
            <a:r>
              <a:rPr lang="en-US" altLang="zh-CN" dirty="0"/>
              <a:t>(</a:t>
            </a:r>
            <a:r>
              <a:rPr lang="en-US" altLang="zh-CN" dirty="0" err="1"/>
              <a:t>x</a:t>
            </a:r>
            <a:r>
              <a:rPr lang="en-US" altLang="zh-CN" baseline="-25000" dirty="0" err="1"/>
              <a:t>i</a:t>
            </a:r>
            <a:r>
              <a:rPr lang="en-US" altLang="zh-CN" dirty="0" err="1"/>
              <a:t>,y</a:t>
            </a:r>
            <a:r>
              <a:rPr lang="en-US" altLang="zh-CN" baseline="-25000" dirty="0" err="1"/>
              <a:t>i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你需要输出</a:t>
            </a:r>
            <a:r>
              <a:rPr lang="en-US" altLang="zh-CN" dirty="0"/>
              <a:t>z</a:t>
            </a:r>
            <a:r>
              <a:rPr lang="en-US" altLang="zh-CN" baseline="-25000" dirty="0"/>
              <a:t>1</a:t>
            </a:r>
            <a:r>
              <a:rPr lang="en-US" altLang="zh-CN" dirty="0"/>
              <a:t>,…</a:t>
            </a:r>
            <a:r>
              <a:rPr lang="en-US" altLang="zh-CN" dirty="0" err="1"/>
              <a:t>z</a:t>
            </a:r>
            <a:r>
              <a:rPr lang="en-US" altLang="zh-CN" baseline="-25000" dirty="0" err="1"/>
              <a:t>m</a:t>
            </a:r>
            <a:r>
              <a:rPr lang="zh-CN" altLang="en-US" dirty="0"/>
              <a:t>，其中</a:t>
            </a:r>
            <a:r>
              <a:rPr lang="en-US" altLang="zh-CN" dirty="0" err="1"/>
              <a:t>z</a:t>
            </a:r>
            <a:r>
              <a:rPr lang="en-US" altLang="zh-CN" baseline="-25000" dirty="0" err="1"/>
              <a:t>i</a:t>
            </a:r>
            <a:r>
              <a:rPr lang="zh-CN" altLang="en-US" dirty="0"/>
              <a:t>表示编号为</a:t>
            </a:r>
            <a:r>
              <a:rPr lang="en-US" altLang="zh-CN" dirty="0"/>
              <a:t>x</a:t>
            </a:r>
            <a:r>
              <a:rPr lang="en-US" altLang="zh-CN" baseline="-25000" dirty="0"/>
              <a:t>i</a:t>
            </a:r>
            <a:r>
              <a:rPr lang="en-US" altLang="zh-CN" dirty="0"/>
              <a:t> </a:t>
            </a:r>
            <a:r>
              <a:rPr lang="zh-CN" altLang="en-US" dirty="0"/>
              <a:t>和</a:t>
            </a:r>
            <a:r>
              <a:rPr lang="en-US" altLang="zh-CN" dirty="0" err="1"/>
              <a:t>y</a:t>
            </a:r>
            <a:r>
              <a:rPr lang="en-US" altLang="zh-CN" baseline="-25000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的节点的最近公共祖先的编号。</a:t>
            </a:r>
            <a:endParaRPr lang="en-US" altLang="zh-CN" dirty="0"/>
          </a:p>
          <a:p>
            <a:r>
              <a:rPr lang="zh-CN" altLang="en-US" dirty="0"/>
              <a:t>请使用</a:t>
            </a:r>
            <a:r>
              <a:rPr lang="en-US" altLang="zh-CN" dirty="0"/>
              <a:t>link-by-rank</a:t>
            </a:r>
            <a:r>
              <a:rPr lang="zh-CN" altLang="en-US" dirty="0"/>
              <a:t>和</a:t>
            </a:r>
            <a:r>
              <a:rPr lang="en-US" altLang="zh-CN" dirty="0"/>
              <a:t>path compression </a:t>
            </a:r>
            <a:r>
              <a:rPr lang="zh-CN" altLang="en-US" dirty="0"/>
              <a:t>技术，否则可能因超时而无法得分。</a:t>
            </a:r>
            <a:endParaRPr lang="en-US" altLang="zh-CN" dirty="0"/>
          </a:p>
          <a:p>
            <a:r>
              <a:rPr lang="en-US" altLang="zh-CN" dirty="0"/>
              <a:t>【</a:t>
            </a:r>
            <a:r>
              <a:rPr lang="zh-CN" altLang="en-US" dirty="0"/>
              <a:t>输入格式</a:t>
            </a:r>
            <a:r>
              <a:rPr lang="en-US" altLang="zh-CN" dirty="0"/>
              <a:t>】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n m</a:t>
            </a:r>
          </a:p>
          <a:p>
            <a:pPr marL="457200" lvl="1" indent="0">
              <a:buNone/>
            </a:pPr>
            <a:r>
              <a:rPr lang="zh-CN" altLang="en-US" dirty="0"/>
              <a:t>f[2]   (</a:t>
            </a:r>
            <a:r>
              <a:rPr lang="zh-CN" altLang="en-US" dirty="0">
                <a:solidFill>
                  <a:srgbClr val="FF0000"/>
                </a:solidFill>
              </a:rPr>
              <a:t>注意是从f[2]开始而不是f[1]开始</a:t>
            </a:r>
            <a:r>
              <a:rPr lang="zh-CN" altLang="en-US" dirty="0"/>
              <a:t>）</a:t>
            </a:r>
          </a:p>
          <a:p>
            <a:pPr marL="457200" lvl="1" indent="0">
              <a:buNone/>
            </a:pPr>
            <a:r>
              <a:rPr lang="zh-CN" altLang="en-US" dirty="0"/>
              <a:t>...</a:t>
            </a:r>
          </a:p>
          <a:p>
            <a:pPr marL="457200" lvl="1" indent="0">
              <a:buNone/>
            </a:pPr>
            <a:r>
              <a:rPr lang="zh-CN" altLang="en-US" dirty="0"/>
              <a:t>f[n]</a:t>
            </a:r>
          </a:p>
          <a:p>
            <a:pPr marL="457200" lvl="1" indent="0">
              <a:buNone/>
            </a:pPr>
            <a:r>
              <a:rPr lang="zh-CN" altLang="en-US" dirty="0"/>
              <a:t>x[1] y[1]</a:t>
            </a:r>
          </a:p>
          <a:p>
            <a:pPr marL="457200" lvl="1" indent="0">
              <a:buNone/>
            </a:pPr>
            <a:r>
              <a:rPr lang="zh-CN" altLang="en-US" dirty="0"/>
              <a:t>...</a:t>
            </a:r>
          </a:p>
          <a:p>
            <a:pPr marL="457200" lvl="1" indent="0">
              <a:buNone/>
            </a:pPr>
            <a:r>
              <a:rPr lang="zh-CN" altLang="en-US" dirty="0"/>
              <a:t>x[m] y[m]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说明：f[i]表示节点</a:t>
            </a:r>
            <a:r>
              <a:rPr lang="en-US" altLang="zh-CN" dirty="0" err="1"/>
              <a:t>i</a:t>
            </a:r>
            <a:r>
              <a:rPr lang="zh-CN" altLang="en-US" dirty="0"/>
              <a:t>的父节点的编号（f[i]&lt;</a:t>
            </a:r>
            <a:r>
              <a:rPr lang="zh-CN" altLang="en-US"/>
              <a:t>i)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84EC443-B5B2-4A27-BD74-C6523D83B578}"/>
              </a:ext>
            </a:extLst>
          </p:cNvPr>
          <p:cNvSpPr txBox="1"/>
          <p:nvPr/>
        </p:nvSpPr>
        <p:spPr>
          <a:xfrm>
            <a:off x="6194330" y="3720994"/>
            <a:ext cx="6096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/>
              <a:t>【</a:t>
            </a:r>
            <a:r>
              <a:rPr lang="zh-CN" altLang="en-US" sz="2000" dirty="0"/>
              <a:t>输出格式</a:t>
            </a:r>
            <a:r>
              <a:rPr lang="en-US" altLang="zh-CN" sz="2000" dirty="0"/>
              <a:t>】</a:t>
            </a:r>
            <a:endParaRPr lang="zh-CN" altLang="en-US" sz="2000" dirty="0"/>
          </a:p>
          <a:p>
            <a:pPr marL="457200" lvl="1" indent="0">
              <a:buNone/>
            </a:pPr>
            <a:r>
              <a:rPr lang="zh-CN" altLang="en-US" sz="2000" dirty="0"/>
              <a:t>z[1]</a:t>
            </a:r>
          </a:p>
          <a:p>
            <a:pPr marL="457200" lvl="1" indent="0">
              <a:buNone/>
            </a:pPr>
            <a:r>
              <a:rPr lang="zh-CN" altLang="en-US" sz="2000" dirty="0"/>
              <a:t>...</a:t>
            </a:r>
          </a:p>
          <a:p>
            <a:pPr marL="457200" lvl="1" indent="0">
              <a:buNone/>
            </a:pPr>
            <a:r>
              <a:rPr lang="zh-CN" altLang="en-US" sz="2000" dirty="0"/>
              <a:t>z[m]</a:t>
            </a:r>
          </a:p>
          <a:p>
            <a:r>
              <a:rPr lang="en-US" altLang="zh-CN" sz="2000" dirty="0"/>
              <a:t>【</a:t>
            </a:r>
            <a:r>
              <a:rPr lang="zh-CN" altLang="en-US" sz="2000" dirty="0"/>
              <a:t>数据范围</a:t>
            </a:r>
            <a:r>
              <a:rPr lang="en-US" altLang="zh-CN" sz="2000" dirty="0"/>
              <a:t>】</a:t>
            </a:r>
          </a:p>
          <a:p>
            <a:r>
              <a:rPr lang="en-US" altLang="zh-CN" sz="2000" dirty="0"/>
              <a:t>        </a:t>
            </a:r>
            <a:r>
              <a:rPr lang="zh-CN" altLang="en-US" sz="2000" dirty="0"/>
              <a:t>n&lt;=100000. m&lt;=500000。  1&lt;=x[i],y[i]&lt;=n</a:t>
            </a:r>
          </a:p>
          <a:p>
            <a:r>
              <a:rPr lang="zh-CN" altLang="en-US" sz="2000" dirty="0"/>
              <a:t>    我们保证树的</a:t>
            </a:r>
            <a:r>
              <a:rPr lang="zh-CN" altLang="en-US" sz="2000" b="1" dirty="0"/>
              <a:t>深度不超过5000</a:t>
            </a:r>
            <a:br>
              <a:rPr lang="en-US" altLang="zh-CN" sz="2000" dirty="0"/>
            </a:br>
            <a:r>
              <a:rPr lang="en-US" altLang="zh-CN" sz="2000" dirty="0"/>
              <a:t>    </a:t>
            </a:r>
            <a:r>
              <a:rPr lang="zh-CN" altLang="en-US" sz="2000" dirty="0"/>
              <a:t>（以免你的程序在递归遍历树时发生栈溢出）</a:t>
            </a:r>
          </a:p>
        </p:txBody>
      </p:sp>
    </p:spTree>
    <p:extLst>
      <p:ext uri="{BB962C8B-B14F-4D97-AF65-F5344CB8AC3E}">
        <p14:creationId xmlns:p14="http://schemas.microsoft.com/office/powerpoint/2010/main" val="137887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1049</Words>
  <Application>Microsoft Office PowerPoint</Application>
  <PresentationFormat>宽屏</PresentationFormat>
  <Paragraphs>118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等线</vt:lpstr>
      <vt:lpstr>等线 Light</vt:lpstr>
      <vt:lpstr>宋体</vt:lpstr>
      <vt:lpstr>Arial</vt:lpstr>
      <vt:lpstr>Calibri</vt:lpstr>
      <vt:lpstr>Calibri Light</vt:lpstr>
      <vt:lpstr>Times New Roman</vt:lpstr>
      <vt:lpstr>Office 主题​​</vt:lpstr>
      <vt:lpstr>Homework 4</vt:lpstr>
      <vt:lpstr>第1题  快速构建哈夫曼树      fastwpl.cpp</vt:lpstr>
      <vt:lpstr>第2题 二叉树的遍历        orders.cpp</vt:lpstr>
      <vt:lpstr>第3题  最大子矩阵  submatrix.cpp</vt:lpstr>
      <vt:lpstr>Bonus 1 毛虫   worm.cpp（总分+1）</vt:lpstr>
      <vt:lpstr>Bonus 2 最近公共祖先 nca.cpp （总分+1）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 恺</dc:creator>
  <cp:lastModifiedBy>方桂安</cp:lastModifiedBy>
  <cp:revision>73</cp:revision>
  <dcterms:created xsi:type="dcterms:W3CDTF">2021-04-12T02:14:40Z</dcterms:created>
  <dcterms:modified xsi:type="dcterms:W3CDTF">2021-05-28T04:22:29Z</dcterms:modified>
</cp:coreProperties>
</file>