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zh-CN" sz="1800" spc="-1" strike="noStrike">
                <a:latin typeface="Arial"/>
              </a:rPr>
              <a:t>点击鼠标编辑标题文字格式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CN" sz="3200" spc="-1" strike="noStrike">
                <a:latin typeface="Arial"/>
              </a:rPr>
              <a:t>点击鼠标编辑大纲文字格式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CN" sz="2800" spc="-1" strike="noStrike">
                <a:latin typeface="Arial"/>
              </a:rPr>
              <a:t>第二个大纲级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CN" sz="2400" spc="-1" strike="noStrike">
                <a:latin typeface="Arial"/>
              </a:rPr>
              <a:t>第三大纲级别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CN" sz="2000" spc="-1" strike="noStrike">
                <a:latin typeface="Arial"/>
              </a:rPr>
              <a:t>第四大纲级别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CN" sz="2000" spc="-1" strike="noStrike">
                <a:latin typeface="Arial"/>
              </a:rPr>
              <a:t>第五大纲级别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CN" sz="2000" spc="-1" strike="noStrike">
                <a:latin typeface="Arial"/>
              </a:rPr>
              <a:t>第六大纲级别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CN" sz="2000" spc="-1" strike="noStrike">
                <a:latin typeface="Arial"/>
              </a:rPr>
              <a:t>第七大纲级别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zh-CN" sz="4400" spc="-1" strike="noStrike">
                <a:latin typeface="Arial"/>
              </a:rPr>
              <a:t>点击鼠标编辑标题文字格式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CN" sz="3200" spc="-1" strike="noStrike">
                <a:latin typeface="Arial"/>
              </a:rPr>
              <a:t>点击鼠标编辑大纲文字格式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CN" sz="2800" spc="-1" strike="noStrike">
                <a:latin typeface="Arial"/>
              </a:rPr>
              <a:t>第二个大纲级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CN" sz="2400" spc="-1" strike="noStrike">
                <a:latin typeface="Arial"/>
              </a:rPr>
              <a:t>第三大纲级别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CN" sz="2000" spc="-1" strike="noStrike">
                <a:latin typeface="Arial"/>
              </a:rPr>
              <a:t>第四大纲级别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CN" sz="2000" spc="-1" strike="noStrike">
                <a:latin typeface="Arial"/>
              </a:rPr>
              <a:t>第五大纲级别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CN" sz="2000" spc="-1" strike="noStrike">
                <a:latin typeface="Arial"/>
              </a:rPr>
              <a:t>第六大纲级别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zh-CN" sz="2000" spc="-1" strike="noStrike">
                <a:latin typeface="Arial"/>
              </a:rPr>
              <a:t>第七大纲级别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标题 1"/>
          <p:cNvSpPr/>
          <p:nvPr/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Homework 5</a:t>
            </a:r>
            <a:endParaRPr b="0" lang="en-US" sz="6000" spc="-1" strike="noStrike">
              <a:latin typeface="Arial"/>
            </a:endParaRPr>
          </a:p>
        </p:txBody>
      </p:sp>
      <p:sp>
        <p:nvSpPr>
          <p:cNvPr id="77" name="副标题 2"/>
          <p:cNvSpPr/>
          <p:nvPr/>
        </p:nvSpPr>
        <p:spPr>
          <a:xfrm>
            <a:off x="1523880" y="3602160"/>
            <a:ext cx="9143280" cy="165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DDL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</a:rPr>
              <a:t>：</a:t>
            </a:r>
            <a:r>
              <a:rPr b="0" lang="zh-CN" sz="2400" spc="-1" strike="noStrike">
                <a:solidFill>
                  <a:srgbClr val="ff0000"/>
                </a:solidFill>
                <a:latin typeface="Calibri"/>
              </a:rPr>
              <a:t>非</a:t>
            </a: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Bonus</a:t>
            </a:r>
            <a:r>
              <a:rPr b="0" lang="zh-CN" sz="2400" spc="-1" strike="noStrike">
                <a:solidFill>
                  <a:srgbClr val="ff0000"/>
                </a:solidFill>
                <a:latin typeface="Calibri"/>
              </a:rPr>
              <a:t>题</a:t>
            </a: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7</a:t>
            </a:r>
            <a:r>
              <a:rPr b="0" lang="zh-CN" sz="2400" spc="-1" strike="noStrike">
                <a:solidFill>
                  <a:srgbClr val="ff0000"/>
                </a:solidFill>
                <a:latin typeface="Calibri"/>
              </a:rPr>
              <a:t>月</a:t>
            </a: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11</a:t>
            </a:r>
            <a:r>
              <a:rPr b="0" lang="zh-CN" sz="2400" spc="-1" strike="noStrike">
                <a:solidFill>
                  <a:srgbClr val="ff0000"/>
                </a:solidFill>
                <a:latin typeface="Calibri"/>
              </a:rPr>
              <a:t>日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</a:rPr>
              <a:t>。</a:t>
            </a: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Bonus</a:t>
            </a:r>
            <a:r>
              <a:rPr b="0" lang="zh-CN" sz="2400" spc="-1" strike="noStrike">
                <a:solidFill>
                  <a:srgbClr val="ff0000"/>
                </a:solidFill>
                <a:latin typeface="Calibri"/>
              </a:rPr>
              <a:t>题</a:t>
            </a: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7</a:t>
            </a:r>
            <a:r>
              <a:rPr b="0" lang="zh-CN" sz="2400" spc="-1" strike="noStrike">
                <a:solidFill>
                  <a:srgbClr val="ff0000"/>
                </a:solidFill>
                <a:latin typeface="Calibri"/>
              </a:rPr>
              <a:t>月</a:t>
            </a: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18</a:t>
            </a:r>
            <a:r>
              <a:rPr b="0" lang="zh-CN" sz="2400" spc="-1" strike="noStrike">
                <a:solidFill>
                  <a:srgbClr val="ff0000"/>
                </a:solidFill>
                <a:latin typeface="Calibri"/>
              </a:rPr>
              <a:t>日。</a:t>
            </a:r>
            <a:endParaRPr b="0" lang="en-US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zh-CN" sz="2400" spc="-1" strike="noStrike">
                <a:solidFill>
                  <a:srgbClr val="000000"/>
                </a:solidFill>
                <a:latin typeface="Calibri"/>
              </a:rPr>
              <a:t>规定与之前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4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</a:rPr>
              <a:t>次作业相同。</a:t>
            </a:r>
            <a:endParaRPr b="0" lang="en-US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zh-CN" sz="2400" spc="-1" strike="noStrike">
                <a:solidFill>
                  <a:srgbClr val="000000"/>
                </a:solidFill>
                <a:latin typeface="Calibri"/>
              </a:rPr>
              <a:t>只能使用白名单中的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5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</a:rPr>
              <a:t>个库函数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标题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Task 1  Floyd</a:t>
            </a:r>
            <a:r>
              <a:rPr b="0" lang="zh-CN" sz="4400" spc="-1" strike="noStrike">
                <a:solidFill>
                  <a:srgbClr val="000000"/>
                </a:solidFill>
                <a:latin typeface="Calibri Light"/>
              </a:rPr>
              <a:t>最短路径算法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	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	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floyd.cpp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9" name="内容占位符 2"/>
          <p:cNvSpPr/>
          <p:nvPr/>
        </p:nvSpPr>
        <p:spPr>
          <a:xfrm>
            <a:off x="838080" y="1825560"/>
            <a:ext cx="10514880" cy="185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zh-CN" sz="2800" spc="-1" strike="noStrike">
                <a:solidFill>
                  <a:srgbClr val="000000"/>
                </a:solidFill>
                <a:latin typeface="Calibri"/>
              </a:rPr>
              <a:t>问题描述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：给定无向带权图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G=(V,E)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。有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n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个顶点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(</a:t>
            </a:r>
            <a:r>
              <a:rPr b="0" lang="en-US" sz="2800" spc="-1" strike="noStrike">
                <a:solidFill>
                  <a:srgbClr val="ff0000"/>
                </a:solidFill>
                <a:latin typeface="Calibri"/>
              </a:rPr>
              <a:t>n≤200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)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从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1~n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编号。各边权值都是</a:t>
            </a:r>
            <a:r>
              <a:rPr b="0" lang="en-US" sz="2800" spc="-1" strike="noStrike">
                <a:solidFill>
                  <a:srgbClr val="ff0000"/>
                </a:solidFill>
                <a:latin typeface="Calibri"/>
              </a:rPr>
              <a:t>1~1000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的整数。我们将给你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G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的（带权）邻接矩阵。请用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Floyd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算法找到任意两个顶点间的最短路径。注意，在本任务中，你不仅要打印最短路径的长度，还需要</a:t>
            </a:r>
            <a:r>
              <a:rPr b="1" lang="zh-CN" sz="2800" spc="-1" strike="noStrike">
                <a:solidFill>
                  <a:srgbClr val="000000"/>
                </a:solidFill>
                <a:latin typeface="Calibri"/>
              </a:rPr>
              <a:t>打印出最短路径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。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latin typeface="Arial"/>
            </a:endParaRPr>
          </a:p>
        </p:txBody>
      </p:sp>
      <p:sp>
        <p:nvSpPr>
          <p:cNvPr id="80" name="矩形 3"/>
          <p:cNvSpPr/>
          <p:nvPr/>
        </p:nvSpPr>
        <p:spPr>
          <a:xfrm>
            <a:off x="614160" y="3784680"/>
            <a:ext cx="2407680" cy="252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输入格式：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n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c[1][1] ... c[1][n]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...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c[n][1] ... c[n][n]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该矩阵是对称矩阵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DejaVu Sans"/>
              </a:rPr>
              <a:t>C[a][b]=0</a:t>
            </a:r>
            <a:r>
              <a:rPr b="0" lang="zh-CN" sz="2000" spc="-1" strike="noStrike">
                <a:solidFill>
                  <a:srgbClr val="ff0000"/>
                </a:solidFill>
                <a:latin typeface="Calibri"/>
                <a:ea typeface="DejaVu Sans"/>
              </a:rPr>
              <a:t>表示没有</a:t>
            </a:r>
            <a:br/>
            <a:r>
              <a:rPr b="0" lang="zh-CN" sz="2000" spc="-1" strike="noStrike">
                <a:solidFill>
                  <a:srgbClr val="ff0000"/>
                </a:solidFill>
                <a:latin typeface="Calibri"/>
                <a:ea typeface="DejaVu Sans"/>
              </a:rPr>
              <a:t>道路连接</a:t>
            </a: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DejaVu Sans"/>
              </a:rPr>
              <a:t>a</a:t>
            </a:r>
            <a:r>
              <a:rPr b="0" lang="zh-CN" sz="2000" spc="-1" strike="noStrike">
                <a:solidFill>
                  <a:srgbClr val="ff0000"/>
                </a:solidFill>
                <a:latin typeface="Calibri"/>
                <a:ea typeface="DejaVu Sans"/>
              </a:rPr>
              <a:t>与</a:t>
            </a:r>
            <a:r>
              <a:rPr b="0" lang="en-US" sz="2000" spc="-1" strike="noStrike">
                <a:solidFill>
                  <a:srgbClr val="ff0000"/>
                </a:solidFill>
                <a:latin typeface="Calibri"/>
                <a:ea typeface="DejaVu Sans"/>
              </a:rPr>
              <a:t>b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1" name="矩形 4"/>
          <p:cNvSpPr/>
          <p:nvPr/>
        </p:nvSpPr>
        <p:spPr>
          <a:xfrm>
            <a:off x="3167640" y="3716280"/>
            <a:ext cx="3452760" cy="31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输出格式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有</a:t>
            </a: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n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行，在第</a:t>
            </a: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i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行中输出从顶点</a:t>
            </a: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i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到顶点</a:t>
            </a: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i+1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的最短路径。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每行第一个数是</a:t>
            </a: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i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最后一个数是</a:t>
            </a: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i+1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。中间是途经顶点的编号。</a:t>
            </a:r>
            <a:r>
              <a:rPr b="0" lang="zh-CN" sz="2000" spc="-1" strike="noStrike">
                <a:solidFill>
                  <a:srgbClr val="808080"/>
                </a:solidFill>
                <a:latin typeface="Calibri"/>
                <a:ea typeface="DejaVu Sans"/>
              </a:rPr>
              <a:t>空格分开顶点编号。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当顶点</a:t>
            </a: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i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到</a:t>
            </a: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i+1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不存在路径，第</a:t>
            </a:r>
            <a:r>
              <a:rPr b="0" lang="zh-Hans-HK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i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行请直接输出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-1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。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2" name="文本框 6"/>
          <p:cNvSpPr/>
          <p:nvPr/>
        </p:nvSpPr>
        <p:spPr>
          <a:xfrm>
            <a:off x="7123320" y="3770280"/>
            <a:ext cx="1625040" cy="301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输入样例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5 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0 13 6 3 0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13 0 4 2 0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6 4 0 7 0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3 2 7 0 0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0 0 0 0 0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83" name="文本框 8"/>
          <p:cNvSpPr/>
          <p:nvPr/>
        </p:nvSpPr>
        <p:spPr>
          <a:xfrm>
            <a:off x="9694440" y="3854880"/>
            <a:ext cx="1972080" cy="19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输出样例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1 4 2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2 3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3 2 4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-1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84" name="文本框 9"/>
          <p:cNvSpPr/>
          <p:nvPr/>
        </p:nvSpPr>
        <p:spPr>
          <a:xfrm>
            <a:off x="9473040" y="6173640"/>
            <a:ext cx="241488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注意本题答案不唯一！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标题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Task 2 Prim</a:t>
            </a:r>
            <a:r>
              <a:rPr b="0" lang="zh-CN" sz="4400" spc="-1" strike="noStrike">
                <a:solidFill>
                  <a:srgbClr val="000000"/>
                </a:solidFill>
                <a:latin typeface="Calibri Light"/>
              </a:rPr>
              <a:t>最小生成树算法     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prim.cpp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6" name="内容占位符 2"/>
          <p:cNvSpPr/>
          <p:nvPr/>
        </p:nvSpPr>
        <p:spPr>
          <a:xfrm>
            <a:off x="838080" y="1825560"/>
            <a:ext cx="10514880" cy="232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76000"/>
          </a:bodyPr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zh-CN" sz="2800" spc="-1" strike="noStrike">
                <a:solidFill>
                  <a:srgbClr val="000000"/>
                </a:solidFill>
                <a:latin typeface="Calibri"/>
              </a:rPr>
              <a:t>问题描述：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给定具有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个顶点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条边的无向图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G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，它的</a:t>
            </a:r>
            <a:r>
              <a:rPr b="0" lang="zh-CN" sz="2800" spc="-1" strike="noStrike">
                <a:solidFill>
                  <a:srgbClr val="ff0000"/>
                </a:solidFill>
                <a:latin typeface="Calibri"/>
              </a:rPr>
              <a:t>每条边有不同费用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。请实现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prim 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最小生成树算法，并</a:t>
            </a:r>
            <a:r>
              <a:rPr b="1" lang="zh-CN" sz="2800" spc="-1" strike="noStrike">
                <a:solidFill>
                  <a:srgbClr val="000000"/>
                </a:solidFill>
                <a:latin typeface="Calibri"/>
              </a:rPr>
              <a:t>输出算法每一步选择的边的费用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。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G 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的顶点从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1~n 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编号；算法的初始点要求从节点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 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开始。</a:t>
            </a:r>
            <a:endParaRPr b="0" lang="en-US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i="1" lang="zh-CN" sz="2800" spc="-1" strike="noStrike">
                <a:solidFill>
                  <a:srgbClr val="000000"/>
                </a:solidFill>
                <a:latin typeface="Calibri"/>
              </a:rPr>
              <a:t>重要提醒：本题运行时限为</a:t>
            </a:r>
            <a:r>
              <a:rPr b="0" i="1" lang="en-US" sz="2800" spc="-1" strike="noStrike">
                <a:solidFill>
                  <a:srgbClr val="000000"/>
                </a:solidFill>
                <a:latin typeface="Calibri"/>
              </a:rPr>
              <a:t>1s</a:t>
            </a:r>
            <a:r>
              <a:rPr b="0" i="1" lang="zh-CN" sz="2800" spc="-1" strike="noStrike">
                <a:solidFill>
                  <a:srgbClr val="000000"/>
                </a:solidFill>
                <a:latin typeface="Calibri"/>
              </a:rPr>
              <a:t>。请</a:t>
            </a:r>
            <a:r>
              <a:rPr b="0" i="1" lang="zh-CN" sz="2800" spc="-1" strike="noStrike">
                <a:solidFill>
                  <a:srgbClr val="ff0000"/>
                </a:solidFill>
                <a:latin typeface="Calibri"/>
              </a:rPr>
              <a:t>用二叉堆</a:t>
            </a:r>
            <a:r>
              <a:rPr b="0" i="1" lang="en-US" sz="2800" spc="-1" strike="noStrike">
                <a:solidFill>
                  <a:srgbClr val="ff0000"/>
                </a:solidFill>
                <a:latin typeface="Calibri"/>
              </a:rPr>
              <a:t>(heap)</a:t>
            </a:r>
            <a:r>
              <a:rPr b="0" i="1" lang="zh-CN" sz="2800" spc="-1" strike="noStrike">
                <a:solidFill>
                  <a:srgbClr val="ff0000"/>
                </a:solidFill>
                <a:latin typeface="Calibri"/>
              </a:rPr>
              <a:t>来做优化。</a:t>
            </a:r>
            <a:r>
              <a:rPr b="0" i="1" lang="zh-CN" sz="2800" spc="-1" strike="noStrike">
                <a:solidFill>
                  <a:srgbClr val="000000"/>
                </a:solidFill>
                <a:latin typeface="Calibri"/>
              </a:rPr>
              <a:t>否则你的</a:t>
            </a:r>
            <a:r>
              <a:rPr b="0" i="1" lang="en-US" sz="2800" spc="-1" strike="noStrike">
                <a:solidFill>
                  <a:srgbClr val="000000"/>
                </a:solidFill>
                <a:latin typeface="Calibri"/>
              </a:rPr>
              <a:t>O(n</a:t>
            </a:r>
            <a:r>
              <a:rPr b="0" i="1" lang="en-US" sz="2800" spc="-1" strike="noStrike" baseline="30000">
                <a:solidFill>
                  <a:srgbClr val="000000"/>
                </a:solidFill>
                <a:latin typeface="Calibri"/>
              </a:rPr>
              <a:t>2</a:t>
            </a:r>
            <a:r>
              <a:rPr b="0" i="1" lang="en-US" sz="2800" spc="-1" strike="noStrike">
                <a:solidFill>
                  <a:srgbClr val="000000"/>
                </a:solidFill>
                <a:latin typeface="Calibri"/>
              </a:rPr>
              <a:t>)</a:t>
            </a:r>
            <a:r>
              <a:rPr b="0" i="1" lang="zh-CN" sz="2800" spc="-1" strike="noStrike">
                <a:solidFill>
                  <a:srgbClr val="000000"/>
                </a:solidFill>
                <a:latin typeface="Calibri"/>
              </a:rPr>
              <a:t>的算法测试时大量数据将会因超时而得不到分数。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87" name="文本框 4"/>
          <p:cNvSpPr/>
          <p:nvPr/>
        </p:nvSpPr>
        <p:spPr>
          <a:xfrm>
            <a:off x="750960" y="4401720"/>
            <a:ext cx="2364480" cy="19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输入格式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n m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a[1] b[1] c[1]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...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a[m] b[m] c[m]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88" name="文本框 6"/>
          <p:cNvSpPr/>
          <p:nvPr/>
        </p:nvSpPr>
        <p:spPr>
          <a:xfrm>
            <a:off x="3070440" y="4494240"/>
            <a:ext cx="265356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a[i] b[i] c[i] 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表示有一条</a:t>
            </a:r>
            <a:br/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边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(a[i],b[i])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费用为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c[i]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。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保证：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a[i] != b[i]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。</a:t>
            </a:r>
            <a:br/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n&lt;=100000. m&lt;=500000.  1&lt;=c[i]&lt;=100000000.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89" name="文本框 8"/>
          <p:cNvSpPr/>
          <p:nvPr/>
        </p:nvSpPr>
        <p:spPr>
          <a:xfrm>
            <a:off x="6394320" y="4494240"/>
            <a:ext cx="16491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输出格式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w[1]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...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w[n-1]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90" name="文本框 10"/>
          <p:cNvSpPr/>
          <p:nvPr/>
        </p:nvSpPr>
        <p:spPr>
          <a:xfrm>
            <a:off x="6297840" y="6083280"/>
            <a:ext cx="226044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w[i]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表示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Prim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算法第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步选中的边的费用。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1" name="文本框 12"/>
          <p:cNvSpPr/>
          <p:nvPr/>
        </p:nvSpPr>
        <p:spPr>
          <a:xfrm>
            <a:off x="3012480" y="6017400"/>
            <a:ext cx="2941920" cy="6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保证图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 </a:t>
            </a: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是连通图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，且任意两点间最多只有一条边。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2" name="文本框 14"/>
          <p:cNvSpPr/>
          <p:nvPr/>
        </p:nvSpPr>
        <p:spPr>
          <a:xfrm>
            <a:off x="8713800" y="4584600"/>
            <a:ext cx="1303920" cy="201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输入样例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5 5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1 2 3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1 3 4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1 4 6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3 4 1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3 5 8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3" name="文本框 15"/>
          <p:cNvSpPr/>
          <p:nvPr/>
        </p:nvSpPr>
        <p:spPr>
          <a:xfrm>
            <a:off x="10246320" y="4584600"/>
            <a:ext cx="1303920" cy="146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输出样例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8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标题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Task 3 Dijkstra</a:t>
            </a:r>
            <a:r>
              <a:rPr b="0" lang="zh-CN" sz="4400" spc="-1" strike="noStrike">
                <a:solidFill>
                  <a:srgbClr val="000000"/>
                </a:solidFill>
                <a:latin typeface="Calibri Light"/>
              </a:rPr>
              <a:t>最短路径算法   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dijkstra.cpp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95" name="内容占位符 2"/>
          <p:cNvSpPr/>
          <p:nvPr/>
        </p:nvSpPr>
        <p:spPr>
          <a:xfrm>
            <a:off x="838080" y="1825560"/>
            <a:ext cx="10514880" cy="160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42000"/>
          </a:bodyPr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zh-CN" sz="2800" spc="-1" strike="noStrike">
                <a:solidFill>
                  <a:srgbClr val="000000"/>
                </a:solidFill>
                <a:latin typeface="Calibri"/>
              </a:rPr>
              <a:t>问题描述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：给定</a:t>
            </a:r>
            <a:r>
              <a:rPr b="1" lang="zh-CN" sz="2800" spc="-1" strike="noStrike">
                <a:solidFill>
                  <a:srgbClr val="ff0000"/>
                </a:solidFill>
                <a:latin typeface="Calibri"/>
              </a:rPr>
              <a:t>无向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带权图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G=(V,E)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。它有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n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个顶点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条边，其中</a:t>
            </a:r>
            <a:r>
              <a:rPr b="0" lang="en-US" sz="2800" spc="-1" strike="noStrike">
                <a:solidFill>
                  <a:srgbClr val="ff0000"/>
                </a:solidFill>
                <a:latin typeface="Calibri"/>
              </a:rPr>
              <a:t>n≤50000, m≤500000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。顶点从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1~n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编号。各边权值为</a:t>
            </a:r>
            <a:r>
              <a:rPr b="0" lang="en-US" sz="2800" spc="-1" strike="noStrike">
                <a:solidFill>
                  <a:srgbClr val="ff0000"/>
                </a:solidFill>
                <a:latin typeface="Calibri"/>
              </a:rPr>
              <a:t>1~1000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之间的整数。用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Dijkstra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算法计算从顶点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出发到各顶点的最短路径长度。</a:t>
            </a:r>
            <a:endParaRPr b="0" lang="en-US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i="1" lang="zh-CN" sz="2800" spc="-1" strike="noStrike">
                <a:solidFill>
                  <a:srgbClr val="000000"/>
                </a:solidFill>
                <a:latin typeface="Calibri"/>
              </a:rPr>
              <a:t>重要提醒：类似</a:t>
            </a:r>
            <a:r>
              <a:rPr b="0" i="1" lang="en-US" sz="2800" spc="-1" strike="noStrike">
                <a:solidFill>
                  <a:srgbClr val="000000"/>
                </a:solidFill>
                <a:latin typeface="Calibri"/>
              </a:rPr>
              <a:t>Task2</a:t>
            </a:r>
            <a:r>
              <a:rPr b="0" i="1" lang="zh-CN" sz="2800" spc="-1" strike="noStrike">
                <a:solidFill>
                  <a:srgbClr val="000000"/>
                </a:solidFill>
                <a:latin typeface="Calibri"/>
              </a:rPr>
              <a:t>，需要用到堆优化。否则因超时而无法得满分。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6" name="矩形 3"/>
          <p:cNvSpPr/>
          <p:nvPr/>
        </p:nvSpPr>
        <p:spPr>
          <a:xfrm>
            <a:off x="696960" y="3634200"/>
            <a:ext cx="2829600" cy="301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输入格式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n m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a[1] b[1] c[1]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...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a[m] b[m] c[m]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i="1" lang="zh-Hans-HK" sz="2400" spc="-1" strike="noStrike">
                <a:solidFill>
                  <a:srgbClr val="a6a6a6"/>
                </a:solidFill>
                <a:latin typeface="Calibri"/>
                <a:ea typeface="DejaVu Sans"/>
              </a:rPr>
              <a:t>a[i]</a:t>
            </a:r>
            <a:r>
              <a:rPr b="0" i="1" lang="zh-CN" sz="2400" spc="-1" strike="noStrike">
                <a:solidFill>
                  <a:srgbClr val="a6a6a6"/>
                </a:solidFill>
                <a:latin typeface="Calibri"/>
                <a:ea typeface="DejaVu Sans"/>
              </a:rPr>
              <a:t>与</a:t>
            </a:r>
            <a:r>
              <a:rPr b="0" i="1" lang="zh-Hans-HK" sz="2400" spc="-1" strike="noStrike">
                <a:solidFill>
                  <a:srgbClr val="a6a6a6"/>
                </a:solidFill>
                <a:latin typeface="Calibri"/>
                <a:ea typeface="DejaVu Sans"/>
              </a:rPr>
              <a:t>b[i]</a:t>
            </a:r>
            <a:r>
              <a:rPr b="0" i="1" lang="zh-CN" sz="2400" spc="-1" strike="noStrike">
                <a:solidFill>
                  <a:srgbClr val="a6a6a6"/>
                </a:solidFill>
                <a:latin typeface="Calibri"/>
                <a:ea typeface="DejaVu Sans"/>
              </a:rPr>
              <a:t>间有一条</a:t>
            </a:r>
            <a:br/>
            <a:r>
              <a:rPr b="0" i="1" lang="zh-CN" sz="2400" spc="-1" strike="noStrike">
                <a:solidFill>
                  <a:srgbClr val="a6a6a6"/>
                </a:solidFill>
                <a:latin typeface="Calibri"/>
                <a:ea typeface="DejaVu Sans"/>
              </a:rPr>
              <a:t>无向边，权值为</a:t>
            </a:r>
            <a:r>
              <a:rPr b="0" i="1" lang="zh-Hans-HK" sz="2400" spc="-1" strike="noStrike">
                <a:solidFill>
                  <a:srgbClr val="a6a6a6"/>
                </a:solidFill>
                <a:latin typeface="Calibri"/>
                <a:ea typeface="DejaVu Sans"/>
              </a:rPr>
              <a:t>c[i]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zh-CN" sz="2400" spc="-1" strike="noStrike">
                <a:solidFill>
                  <a:srgbClr val="a6a6a6"/>
                </a:solidFill>
                <a:latin typeface="Calibri"/>
                <a:ea typeface="DejaVu Sans"/>
              </a:rPr>
              <a:t>保证</a:t>
            </a:r>
            <a:r>
              <a:rPr b="0" i="1" lang="zh-Hans-HK" sz="2400" spc="-1" strike="noStrike">
                <a:solidFill>
                  <a:srgbClr val="a6a6a6"/>
                </a:solidFill>
                <a:latin typeface="Calibri"/>
                <a:ea typeface="DejaVu Sans"/>
              </a:rPr>
              <a:t>a[i]</a:t>
            </a:r>
            <a:r>
              <a:rPr b="0" i="1" lang="en-US" sz="2400" spc="-1" strike="noStrike">
                <a:solidFill>
                  <a:srgbClr val="a6a6a6"/>
                </a:solidFill>
                <a:latin typeface="Calibri"/>
                <a:ea typeface="DejaVu Sans"/>
              </a:rPr>
              <a:t>!=</a:t>
            </a:r>
            <a:r>
              <a:rPr b="0" i="1" lang="zh-Hans-HK" sz="2400" spc="-1" strike="noStrike">
                <a:solidFill>
                  <a:srgbClr val="a6a6a6"/>
                </a:solidFill>
                <a:latin typeface="Calibri"/>
                <a:ea typeface="DejaVu Sans"/>
              </a:rPr>
              <a:t>b[i]</a:t>
            </a:r>
            <a:r>
              <a:rPr b="0" i="1" lang="zh-CN" sz="2400" spc="-1" strike="noStrike">
                <a:solidFill>
                  <a:srgbClr val="a6a6a6"/>
                </a:solidFill>
                <a:latin typeface="Calibri"/>
                <a:ea typeface="DejaVu Sans"/>
              </a:rPr>
              <a:t>。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97" name="矩形 4"/>
          <p:cNvSpPr/>
          <p:nvPr/>
        </p:nvSpPr>
        <p:spPr>
          <a:xfrm>
            <a:off x="3819600" y="3634200"/>
            <a:ext cx="328752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输出格式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d2 d3 ... dn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(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相邻数</a:t>
            </a:r>
            <a:br/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字用一空格隔开）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di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表示从顶点</a:t>
            </a: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到顶点</a:t>
            </a:r>
            <a:br/>
            <a:r>
              <a:rPr b="0" i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 </a:t>
            </a:r>
            <a:r>
              <a:rPr b="0" i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i 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的最短路径的长度。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98" name="文本框 6"/>
          <p:cNvSpPr/>
          <p:nvPr/>
        </p:nvSpPr>
        <p:spPr>
          <a:xfrm>
            <a:off x="7659000" y="3564000"/>
            <a:ext cx="1382760" cy="310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输入样例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6 9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1 2 2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1 4 7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1 6 8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2 3 10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2 5 1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3 4 12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4 5 5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4 6 6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5 6 4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9" name="文本框 8"/>
          <p:cNvSpPr/>
          <p:nvPr/>
        </p:nvSpPr>
        <p:spPr>
          <a:xfrm>
            <a:off x="9398160" y="3564000"/>
            <a:ext cx="1453320" cy="6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输出样例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2 12 7 3 7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0" name="文本框 10"/>
          <p:cNvSpPr/>
          <p:nvPr/>
        </p:nvSpPr>
        <p:spPr>
          <a:xfrm>
            <a:off x="3695760" y="5757840"/>
            <a:ext cx="239976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i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输入数据保证</a:t>
            </a:r>
            <a:r>
              <a:rPr b="0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: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</a:t>
            </a:r>
            <a:r>
              <a:rPr b="1" i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是连通图</a:t>
            </a:r>
            <a:r>
              <a:rPr b="0" i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，因此顶点</a:t>
            </a:r>
            <a:r>
              <a:rPr b="0" i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0" i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可以到其余任何顶点。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101" name="图片 7" descr=""/>
          <p:cNvPicPr/>
          <p:nvPr/>
        </p:nvPicPr>
        <p:blipFill>
          <a:blip r:embed="rId1"/>
          <a:stretch/>
        </p:blipFill>
        <p:spPr>
          <a:xfrm>
            <a:off x="8860320" y="4478400"/>
            <a:ext cx="2733840" cy="1962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标题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Task 4 Bellman-ford</a:t>
            </a:r>
            <a:r>
              <a:rPr b="0" lang="zh-CN" sz="4400" spc="-1" strike="noStrike">
                <a:solidFill>
                  <a:srgbClr val="000000"/>
                </a:solidFill>
                <a:latin typeface="Calibri Light"/>
              </a:rPr>
              <a:t>最短路径算法 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blmfd.cpp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03" name="内容占位符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zh-CN" sz="2800" spc="-1" strike="noStrike">
                <a:solidFill>
                  <a:srgbClr val="000000"/>
                </a:solidFill>
                <a:latin typeface="Calibri"/>
              </a:rPr>
              <a:t>问题描述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：给定</a:t>
            </a:r>
            <a:r>
              <a:rPr b="1" lang="zh-CN" sz="2800" spc="-1" strike="noStrike">
                <a:solidFill>
                  <a:srgbClr val="ff0000"/>
                </a:solidFill>
                <a:latin typeface="Calibri"/>
              </a:rPr>
              <a:t>有向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带权图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G=(V,E)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。它有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n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个顶点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条边，其中</a:t>
            </a:r>
            <a:r>
              <a:rPr b="0" lang="en-US" sz="2800" spc="-1" strike="noStrike">
                <a:solidFill>
                  <a:srgbClr val="ff0000"/>
                </a:solidFill>
                <a:latin typeface="Calibri"/>
              </a:rPr>
              <a:t>n≤2000, m≤20000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。顶点从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1~n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编号。各边权值为</a:t>
            </a:r>
            <a:r>
              <a:rPr b="0" lang="en-US" sz="2800" spc="-1" strike="noStrike">
                <a:solidFill>
                  <a:srgbClr val="ff0000"/>
                </a:solidFill>
                <a:latin typeface="Calibri"/>
              </a:rPr>
              <a:t>-1000~1000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的整数。用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Bellman-ford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算法计算从顶点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出发到各顶点的最短路长度。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latin typeface="Arial"/>
            </a:endParaRPr>
          </a:p>
        </p:txBody>
      </p:sp>
      <p:sp>
        <p:nvSpPr>
          <p:cNvPr id="104" name="矩形 3"/>
          <p:cNvSpPr/>
          <p:nvPr/>
        </p:nvSpPr>
        <p:spPr>
          <a:xfrm>
            <a:off x="637560" y="3264840"/>
            <a:ext cx="6975000" cy="265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输入格式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n m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a[1] b[1] c[1]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...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a[m] b[m] c[m]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保证</a:t>
            </a: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a[i]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不等于</a:t>
            </a: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b[i]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。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a[i]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到</a:t>
            </a: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b[i]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间有一条有向边，权值为</a:t>
            </a: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c[i]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。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05" name="矩形 4"/>
          <p:cNvSpPr/>
          <p:nvPr/>
        </p:nvSpPr>
        <p:spPr>
          <a:xfrm>
            <a:off x="3473640" y="3366720"/>
            <a:ext cx="327564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输出格式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d2 d3 ... dn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(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相邻数</a:t>
            </a:r>
            <a:br/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字用一空格隔开）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di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表示从顶点</a:t>
            </a:r>
            <a:r>
              <a:rPr b="0" i="1" lang="zh-Hans-HK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到顶点</a:t>
            </a:r>
            <a:r>
              <a:rPr b="0" i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i</a:t>
            </a:r>
            <a:br/>
            <a:r>
              <a:rPr b="0" i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的最短路径的长度。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06" name="文本框 6"/>
          <p:cNvSpPr/>
          <p:nvPr/>
        </p:nvSpPr>
        <p:spPr>
          <a:xfrm>
            <a:off x="7214040" y="3634200"/>
            <a:ext cx="1665720" cy="264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输入样例：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4 4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1 2 12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1 3 8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2 3 -6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3 4 5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07" name="文本框 8"/>
          <p:cNvSpPr/>
          <p:nvPr/>
        </p:nvSpPr>
        <p:spPr>
          <a:xfrm>
            <a:off x="730800" y="5992200"/>
            <a:ext cx="541548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i="1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保证</a:t>
            </a:r>
            <a:r>
              <a:rPr b="1" i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G</a:t>
            </a:r>
            <a:r>
              <a:rPr b="1" i="1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无负环且顶点</a:t>
            </a:r>
            <a:r>
              <a:rPr b="1" i="1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1" i="1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出发可以到其余任何顶点</a:t>
            </a:r>
            <a:r>
              <a:rPr b="0" i="1" lang="zh-CN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。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08" name="文本框 10"/>
          <p:cNvSpPr/>
          <p:nvPr/>
        </p:nvSpPr>
        <p:spPr>
          <a:xfrm>
            <a:off x="9170640" y="3634200"/>
            <a:ext cx="1740240" cy="82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输出样例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12 6 11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109" name="图片 7" descr=""/>
          <p:cNvPicPr/>
          <p:nvPr/>
        </p:nvPicPr>
        <p:blipFill>
          <a:blip r:embed="rId1"/>
          <a:stretch/>
        </p:blipFill>
        <p:spPr>
          <a:xfrm>
            <a:off x="8987760" y="4557960"/>
            <a:ext cx="1182240" cy="1753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标题 1_0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Bonus 1  </a:t>
            </a:r>
            <a:r>
              <a:rPr b="0" lang="zh-CN" sz="4400" spc="-1" strike="noStrike">
                <a:solidFill>
                  <a:srgbClr val="000000"/>
                </a:solidFill>
                <a:latin typeface="Calibri Light"/>
              </a:rPr>
              <a:t>费用为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k</a:t>
            </a:r>
            <a:r>
              <a:rPr b="0" lang="zh-CN" sz="4400" spc="-1" strike="noStrike">
                <a:solidFill>
                  <a:srgbClr val="000000"/>
                </a:solidFill>
                <a:latin typeface="Calibri Light"/>
              </a:rPr>
              <a:t>的生成树   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(costkmst.cpp) 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11" name="内容占位符 2_4"/>
          <p:cNvSpPr/>
          <p:nvPr/>
        </p:nvSpPr>
        <p:spPr>
          <a:xfrm>
            <a:off x="82980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76000"/>
          </a:bodyPr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zh-CN" sz="2800" spc="-1" strike="noStrike">
                <a:solidFill>
                  <a:srgbClr val="000000"/>
                </a:solidFill>
                <a:latin typeface="Calibri"/>
              </a:rPr>
              <a:t>问题描述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：输入无向图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G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和一个整数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k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。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G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中有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n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个顶点。每条边的费用非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1 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即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2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。请在图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G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中寻找一棵费用为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k 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的生成树。若没有，请输出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-1.</a:t>
            </a:r>
            <a:endParaRPr b="0" lang="en-US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zh-CN" sz="2800" spc="-1" strike="noStrike">
                <a:solidFill>
                  <a:srgbClr val="000000"/>
                </a:solidFill>
                <a:latin typeface="Calibri"/>
              </a:rPr>
              <a:t>输入格式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</a:rPr>
              <a:t>：</a:t>
            </a:r>
            <a:endParaRPr b="0" lang="en-US" sz="28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n k</a:t>
            </a:r>
            <a:endParaRPr b="0" lang="en-US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c[1][1] … c[1][n]</a:t>
            </a:r>
            <a:endParaRPr b="0" lang="en-US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…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US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c[n][1] … c[n][n]</a:t>
            </a:r>
            <a:endParaRPr b="0" lang="en-US" sz="24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c[i][j]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</a:rPr>
              <a:t>属于</a:t>
            </a:r>
            <a:r>
              <a:rPr b="0" i="1" lang="en-US" sz="2400" spc="-1" strike="noStrike">
                <a:solidFill>
                  <a:srgbClr val="ff0000"/>
                </a:solidFill>
                <a:latin typeface="Calibri"/>
              </a:rPr>
              <a:t>0,1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</a:rPr>
              <a:t>或者</a:t>
            </a:r>
            <a:r>
              <a:rPr b="0" i="1" lang="en-US" sz="2400" spc="-1" strike="noStrike">
                <a:solidFill>
                  <a:srgbClr val="ff0000"/>
                </a:solidFill>
                <a:latin typeface="Calibri"/>
              </a:rPr>
              <a:t>2</a:t>
            </a: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.</a:t>
            </a:r>
            <a:br/>
            <a:r>
              <a:rPr b="0" i="1" lang="zh-CN" sz="2400" spc="-1" strike="noStrike">
                <a:solidFill>
                  <a:srgbClr val="000000"/>
                </a:solidFill>
                <a:latin typeface="Calibri"/>
              </a:rPr>
              <a:t>为</a:t>
            </a: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0</a:t>
            </a:r>
            <a:r>
              <a:rPr b="0" i="1" lang="zh-CN" sz="2400" spc="-1" strike="noStrike">
                <a:solidFill>
                  <a:srgbClr val="000000"/>
                </a:solidFill>
                <a:latin typeface="Calibri"/>
              </a:rPr>
              <a:t>表示无边。</a:t>
            </a:r>
            <a:endParaRPr b="0" lang="en-US" sz="24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C[i][j]=c[j][i]</a:t>
            </a:r>
            <a:endParaRPr b="0" lang="en-US" sz="24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zh-CN" sz="2400" spc="-1" strike="noStrike">
                <a:solidFill>
                  <a:srgbClr val="000000"/>
                </a:solidFill>
                <a:latin typeface="Calibri"/>
              </a:rPr>
              <a:t>输入的图可能不连通</a:t>
            </a:r>
            <a:endParaRPr b="0" lang="en-US" sz="24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1≤n≤</a:t>
            </a:r>
            <a:r>
              <a:rPr b="0" i="1" lang="en-US" sz="2400" spc="-1" strike="noStrike">
                <a:solidFill>
                  <a:srgbClr val="ff0000"/>
                </a:solidFill>
                <a:latin typeface="Calibri"/>
              </a:rPr>
              <a:t>500</a:t>
            </a: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.   1≤k≤</a:t>
            </a:r>
            <a:r>
              <a:rPr b="0" i="1" lang="en-US" sz="2400" spc="-1" strike="noStrike">
                <a:solidFill>
                  <a:srgbClr val="ff0000"/>
                </a:solidFill>
                <a:latin typeface="Calibri"/>
              </a:rPr>
              <a:t>1000</a:t>
            </a: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.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12" name="内容占位符 2_5"/>
          <p:cNvSpPr/>
          <p:nvPr/>
        </p:nvSpPr>
        <p:spPr>
          <a:xfrm>
            <a:off x="4376880" y="2701080"/>
            <a:ext cx="3437280" cy="38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62000"/>
          </a:bodyPr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zh-CN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输出格式</a:t>
            </a:r>
            <a:r>
              <a:rPr b="0" lang="zh-CN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8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无解时直接输出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-1</a:t>
            </a:r>
            <a:br/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有解时请按如下输出：</a:t>
            </a:r>
            <a:endParaRPr b="0" lang="en-US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a[1][1] … a[1][n]</a:t>
            </a:r>
            <a:endParaRPr b="0" lang="en-US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…</a:t>
            </a:r>
            <a:endParaRPr b="0" lang="en-US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a[n][1] … a[n][n]</a:t>
            </a:r>
            <a:endParaRPr b="0" lang="en-US" sz="24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a[i][j]=</a:t>
            </a:r>
            <a:r>
              <a:rPr b="0" lang="en-US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1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表示选边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(i,j)</a:t>
            </a:r>
            <a:br/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边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a[i][j]=</a:t>
            </a:r>
            <a:r>
              <a:rPr b="0" lang="en-US" sz="2400" spc="-1" strike="noStrike">
                <a:solidFill>
                  <a:srgbClr val="ff0000"/>
                </a:solidFill>
                <a:latin typeface="Calibri"/>
                <a:ea typeface="DejaVu Sans"/>
              </a:rPr>
              <a:t>0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表示不选。</a:t>
            </a:r>
            <a:endParaRPr b="0" lang="en-US" sz="24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选中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n-1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条边够成</a:t>
            </a:r>
            <a:br/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费用为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k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的生成树。</a:t>
            </a:r>
            <a:endParaRPr b="0" lang="en-US" sz="24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要求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a[i][j]=a[j][i]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。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13" name="内容占位符 2_6"/>
          <p:cNvSpPr/>
          <p:nvPr/>
        </p:nvSpPr>
        <p:spPr>
          <a:xfrm>
            <a:off x="7768080" y="2726640"/>
            <a:ext cx="2086560" cy="35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输入样例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5 6</a:t>
            </a:r>
            <a:endParaRPr b="0" lang="en-US" sz="20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0 1 0 0 2 </a:t>
            </a:r>
            <a:endParaRPr b="0" lang="en-US" sz="20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1 0 2 1 0 </a:t>
            </a:r>
            <a:endParaRPr b="0" lang="en-US" sz="20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0 2 0 0 1 </a:t>
            </a:r>
            <a:endParaRPr b="0" lang="en-US" sz="20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0 1 0 0 2 </a:t>
            </a:r>
            <a:endParaRPr b="0" lang="en-US" sz="20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2 0 1 2 0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14" name="内容占位符 2_7"/>
          <p:cNvSpPr/>
          <p:nvPr/>
        </p:nvSpPr>
        <p:spPr>
          <a:xfrm>
            <a:off x="9655920" y="2764800"/>
            <a:ext cx="2086560" cy="35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输出样例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0 1 0 0 1</a:t>
            </a:r>
            <a:endParaRPr b="0" lang="en-US" sz="20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1 0 1 1 0</a:t>
            </a:r>
            <a:endParaRPr b="0" lang="en-US" sz="20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0 1 0 0 0</a:t>
            </a:r>
            <a:endParaRPr b="0" lang="en-US" sz="20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0 1 0 0 0</a:t>
            </a:r>
            <a:endParaRPr b="0" lang="en-US" sz="20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1 0 0 0 0</a:t>
            </a:r>
            <a:endParaRPr b="0" lang="en-US" sz="20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endParaRPr b="0" lang="en-US" sz="2000" spc="-1" strike="noStrike">
              <a:latin typeface="Arial"/>
            </a:endParaRPr>
          </a:p>
        </p:txBody>
      </p:sp>
      <p:sp>
        <p:nvSpPr>
          <p:cNvPr id="115" name="文本框 9_1"/>
          <p:cNvSpPr/>
          <p:nvPr/>
        </p:nvSpPr>
        <p:spPr>
          <a:xfrm>
            <a:off x="8372520" y="5864760"/>
            <a:ext cx="241488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注意本题答案不唯一！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标题 1_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Bonus 2  </a:t>
            </a:r>
            <a:r>
              <a:rPr b="0" lang="zh-CN" sz="4400" spc="-1" strike="noStrike">
                <a:solidFill>
                  <a:srgbClr val="000000"/>
                </a:solidFill>
                <a:latin typeface="Calibri Light"/>
              </a:rPr>
              <a:t>伸展树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	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	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	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splay.cpp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17" name="内容占位符 2_0"/>
          <p:cNvSpPr/>
          <p:nvPr/>
        </p:nvSpPr>
        <p:spPr>
          <a:xfrm>
            <a:off x="838080" y="1825560"/>
            <a:ext cx="10514880" cy="185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74000"/>
          </a:bodyPr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zh-CN" sz="2400" spc="-1" strike="noStrike">
                <a:solidFill>
                  <a:srgbClr val="000000"/>
                </a:solidFill>
                <a:latin typeface="Calibri"/>
              </a:rPr>
              <a:t>【问题描述】请用伸展树实现如下功能。开始时设集合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</a:rPr>
              <a:t>为空。</a:t>
            </a:r>
            <a:endParaRPr b="0" lang="en-US" sz="24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Insert(x);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  //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往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中添加元素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。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（保证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不在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中）</a:t>
            </a:r>
            <a:endParaRPr b="0" lang="en-US" sz="20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Delete(x);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  //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从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中删除元素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。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（保证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已在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中）</a:t>
            </a:r>
            <a:endParaRPr b="0" lang="en-US" sz="20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Rank(x);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  //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在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中寻找元素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并输出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的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rank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（即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是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中第几小元素？）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（保证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在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中）</a:t>
            </a:r>
            <a:endParaRPr b="0" lang="en-US" sz="20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Get(int k);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  //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找到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中第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k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小元素并输出。 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（保证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1 ≤ k ≤ |S|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）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18" name="矩形 3_1"/>
          <p:cNvSpPr/>
          <p:nvPr/>
        </p:nvSpPr>
        <p:spPr>
          <a:xfrm>
            <a:off x="579240" y="3817440"/>
            <a:ext cx="2819520" cy="255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输入格式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第一行为一个整数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m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。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表示共有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m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个操作。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接下来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m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行每行有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种可能：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1800" spc="-1" strike="noStrike">
                <a:solidFill>
                  <a:srgbClr val="0070c0"/>
                </a:solidFill>
                <a:latin typeface="Calibri"/>
                <a:ea typeface="DejaVu Sans"/>
              </a:rPr>
              <a:t>1 x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 //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表示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Insert(x)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1800" spc="-1" strike="noStrike">
                <a:solidFill>
                  <a:srgbClr val="0070c0"/>
                </a:solidFill>
                <a:latin typeface="Calibri"/>
                <a:ea typeface="DejaVu Sans"/>
              </a:rPr>
              <a:t>2 x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 //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表示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Delete(x)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1800" spc="-1" strike="noStrike">
                <a:solidFill>
                  <a:srgbClr val="0070c0"/>
                </a:solidFill>
                <a:latin typeface="Calibri"/>
                <a:ea typeface="DejaVu Sans"/>
              </a:rPr>
              <a:t>3 x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 //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表示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Rank(x)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1800" spc="-1" strike="noStrike">
                <a:solidFill>
                  <a:srgbClr val="0070c0"/>
                </a:solidFill>
                <a:latin typeface="Calibri"/>
                <a:ea typeface="DejaVu Sans"/>
              </a:rPr>
              <a:t>4 k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 //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表示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Get(k)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9" name="矩形 5_1"/>
          <p:cNvSpPr/>
          <p:nvPr/>
        </p:nvSpPr>
        <p:spPr>
          <a:xfrm>
            <a:off x="3730680" y="3817440"/>
            <a:ext cx="3702600" cy="34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输出格式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：  共两行。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601"/>
              </a:spcAft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第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行针对所有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Rank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和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Get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操作作回答。输入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 x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后输出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Rank(x)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返回值；输入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 k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后输出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Get(k)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的返回值。</a:t>
            </a:r>
            <a:br/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b="0" lang="zh-CN" sz="1800" spc="-1" strike="noStrike">
                <a:solidFill>
                  <a:srgbClr val="bfbfbf"/>
                </a:solidFill>
                <a:latin typeface="Calibri"/>
                <a:ea typeface="DejaVu Sans"/>
              </a:rPr>
              <a:t>数字间要有一个空格。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第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行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m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个整数表示在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m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次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splay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（每个操作后有一个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splay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）中被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splay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的节点经过多少次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splaying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步到达根节点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(zig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/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zag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/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zigz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a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/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zigzag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/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zagzig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/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zagzag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算一步）。</a:t>
            </a:r>
            <a:r>
              <a:rPr b="0" lang="zh-CN" sz="1800" spc="-1" strike="noStrike">
                <a:solidFill>
                  <a:srgbClr val="bfbfbf"/>
                </a:solidFill>
                <a:latin typeface="Calibri"/>
                <a:ea typeface="DejaVu Sans"/>
              </a:rPr>
              <a:t>数字间空格分开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0" name="文本框 6_1"/>
          <p:cNvSpPr/>
          <p:nvPr/>
        </p:nvSpPr>
        <p:spPr>
          <a:xfrm>
            <a:off x="1387080" y="6069240"/>
            <a:ext cx="1451160" cy="6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x: 0~10</a:t>
            </a:r>
            <a:r>
              <a:rPr b="0" lang="en-US" sz="1800" spc="-1" strike="noStrike" baseline="30000">
                <a:solidFill>
                  <a:srgbClr val="ff0000"/>
                </a:solidFill>
                <a:latin typeface="Calibri"/>
                <a:ea typeface="DejaVu Sans"/>
              </a:rPr>
              <a:t>9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m≤ 100000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1" name="内容占位符 2_1"/>
          <p:cNvSpPr/>
          <p:nvPr/>
        </p:nvSpPr>
        <p:spPr>
          <a:xfrm>
            <a:off x="7672680" y="3806280"/>
            <a:ext cx="4218120" cy="278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82000"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提醒 （关于哪个节点被</a:t>
            </a:r>
            <a:r>
              <a:rPr b="1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splay)</a:t>
            </a:r>
            <a:endParaRPr b="0" lang="en-US" sz="1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对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Insert(x)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和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Rank(x)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来说，被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splay</a:t>
            </a:r>
            <a:br/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的节点就是包含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的那个节点。</a:t>
            </a:r>
            <a:endParaRPr b="0" lang="en-US" sz="1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对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Get(k)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来说，被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splay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的节点就是</a:t>
            </a:r>
            <a:br/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rank 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为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k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的那个节点。</a:t>
            </a:r>
            <a:endParaRPr b="0" lang="en-US" sz="1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对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Delete(x)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来说，如果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有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&lt;=1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个孩子，那么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的父亲被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splay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；否则，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的前驱节点（即中序遍历中的前驱；即左孩子最靠右的子孙）是真正会被删除的节点，而这个节点的父亲会被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splay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。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文本框 6_0"/>
          <p:cNvSpPr/>
          <p:nvPr/>
        </p:nvSpPr>
        <p:spPr>
          <a:xfrm>
            <a:off x="1176840" y="1072080"/>
            <a:ext cx="786600" cy="310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10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1 1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1 2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1 3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1 4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1 5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1 6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3 3 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4 5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2 5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3" name="文本框 8_1"/>
          <p:cNvSpPr/>
          <p:nvPr/>
        </p:nvSpPr>
        <p:spPr>
          <a:xfrm>
            <a:off x="931320" y="4685040"/>
            <a:ext cx="2124360" cy="91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输出样例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2 6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0 1 1 1 1 1 2 1 1 0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4" name="文本框 10_1"/>
          <p:cNvSpPr/>
          <p:nvPr/>
        </p:nvSpPr>
        <p:spPr>
          <a:xfrm>
            <a:off x="4599360" y="1123920"/>
            <a:ext cx="1000440" cy="420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26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1 3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1 4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1 5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1 6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1 7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1 8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1 9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1 10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1 11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2 7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接右边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5" name="文本框 12_1"/>
          <p:cNvSpPr/>
          <p:nvPr/>
        </p:nvSpPr>
        <p:spPr>
          <a:xfrm>
            <a:off x="5691600" y="1360800"/>
            <a:ext cx="778320" cy="420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继续：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3 8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2 3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4 5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2 5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3 9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2 9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4 6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1 12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3 4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6" name="文本框 14_1"/>
          <p:cNvSpPr/>
          <p:nvPr/>
        </p:nvSpPr>
        <p:spPr>
          <a:xfrm>
            <a:off x="994680" y="666360"/>
            <a:ext cx="609516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输入样例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7" name="文本框 15_1"/>
          <p:cNvSpPr/>
          <p:nvPr/>
        </p:nvSpPr>
        <p:spPr>
          <a:xfrm>
            <a:off x="4398480" y="702720"/>
            <a:ext cx="609516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输入样例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8" name="文本框 16_1"/>
          <p:cNvSpPr/>
          <p:nvPr/>
        </p:nvSpPr>
        <p:spPr>
          <a:xfrm>
            <a:off x="4398480" y="5472000"/>
            <a:ext cx="4833720" cy="91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输出样例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7 6 4 11 2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0 1 1 1 1 1 1 1 1 1 4 2 3 1 4 2 2 1 0 0 2 1 1 3 1 2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标题 1_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Bonus 3   </a:t>
            </a:r>
            <a:r>
              <a:rPr b="0" lang="zh-CN" sz="4400" spc="-1" strike="noStrike">
                <a:solidFill>
                  <a:srgbClr val="000000"/>
                </a:solidFill>
                <a:latin typeface="Calibri Light"/>
              </a:rPr>
              <a:t>平衡二叉树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	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	</a:t>
            </a: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avltree.cpp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30" name="内容占位符 2_2"/>
          <p:cNvSpPr/>
          <p:nvPr/>
        </p:nvSpPr>
        <p:spPr>
          <a:xfrm>
            <a:off x="838080" y="1825560"/>
            <a:ext cx="10514880" cy="154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zh-CN" sz="2400" spc="-1" strike="noStrike">
                <a:solidFill>
                  <a:srgbClr val="000000"/>
                </a:solidFill>
                <a:latin typeface="Calibri"/>
              </a:rPr>
              <a:t>【问题描述】请用平衡二叉树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(AVLtree)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</a:rPr>
              <a:t>实现如下功能。开始时设集合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</a:t>
            </a:r>
            <a:r>
              <a:rPr b="0" lang="zh-CN" sz="2400" spc="-1" strike="noStrike">
                <a:solidFill>
                  <a:srgbClr val="000000"/>
                </a:solidFill>
                <a:latin typeface="Calibri"/>
              </a:rPr>
              <a:t>为空。</a:t>
            </a:r>
            <a:endParaRPr b="0" lang="en-US" sz="24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Insert(x);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  //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往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中添加元素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。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（保证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不在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中）</a:t>
            </a:r>
            <a:endParaRPr b="0" lang="en-US" sz="20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Rank(x);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  //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在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中寻找元素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并输出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的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rank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（即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是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中第几小元素？）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（保证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x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在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中）</a:t>
            </a:r>
            <a:endParaRPr b="0" lang="en-US" sz="2000" spc="-1" strike="noStrike">
              <a:latin typeface="Arial"/>
            </a:endParaRPr>
          </a:p>
          <a:p>
            <a:pPr lvl="1" marL="685800" indent="-227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Get(int k);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  //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找到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中第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k</a:t>
            </a:r>
            <a:r>
              <a:rPr b="0" lang="zh-CN" sz="2000" spc="-1" strike="noStrike">
                <a:solidFill>
                  <a:srgbClr val="000000"/>
                </a:solidFill>
                <a:latin typeface="Calibri"/>
              </a:rPr>
              <a:t>小元素并输出。 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（保证</a:t>
            </a:r>
            <a:r>
              <a:rPr b="0" lang="en-US" sz="2000" spc="-1" strike="noStrike">
                <a:solidFill>
                  <a:srgbClr val="00b050"/>
                </a:solidFill>
                <a:latin typeface="Calibri"/>
              </a:rPr>
              <a:t>1 ≤ k ≤ |S|</a:t>
            </a:r>
            <a:r>
              <a:rPr b="0" lang="zh-CN" sz="2000" spc="-1" strike="noStrike">
                <a:solidFill>
                  <a:srgbClr val="00b050"/>
                </a:solidFill>
                <a:latin typeface="Calibri"/>
              </a:rPr>
              <a:t>）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000" spc="-1" strike="noStrike">
              <a:latin typeface="Arial"/>
            </a:endParaRPr>
          </a:p>
        </p:txBody>
      </p:sp>
      <p:sp>
        <p:nvSpPr>
          <p:cNvPr id="131" name="矩形 3_0"/>
          <p:cNvSpPr/>
          <p:nvPr/>
        </p:nvSpPr>
        <p:spPr>
          <a:xfrm>
            <a:off x="765360" y="3508920"/>
            <a:ext cx="281952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输入格式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第一行为一个整数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m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。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表示共有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m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个操作。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接下来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m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行每行有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种可能：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1800" spc="-1" strike="noStrike">
                <a:solidFill>
                  <a:srgbClr val="0070c0"/>
                </a:solidFill>
                <a:latin typeface="Calibri"/>
                <a:ea typeface="DejaVu Sans"/>
              </a:rPr>
              <a:t>1 x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 //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表示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Insert(x)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1800" spc="-1" strike="noStrike">
                <a:solidFill>
                  <a:srgbClr val="0070c0"/>
                </a:solidFill>
                <a:latin typeface="Calibri"/>
                <a:ea typeface="DejaVu Sans"/>
              </a:rPr>
              <a:t>3 x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 //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表示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Rank(x)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1800" spc="-1" strike="noStrike">
                <a:solidFill>
                  <a:srgbClr val="0070c0"/>
                </a:solidFill>
                <a:latin typeface="Calibri"/>
                <a:ea typeface="DejaVu Sans"/>
              </a:rPr>
              <a:t>4 k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 //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表示 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Get(k)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2" name="文本框 4_1"/>
          <p:cNvSpPr/>
          <p:nvPr/>
        </p:nvSpPr>
        <p:spPr>
          <a:xfrm>
            <a:off x="1069560" y="5675040"/>
            <a:ext cx="1451160" cy="63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x: 0~10</a:t>
            </a:r>
            <a:r>
              <a:rPr b="0" lang="en-US" sz="1800" spc="-1" strike="noStrike" baseline="30000">
                <a:solidFill>
                  <a:srgbClr val="ff0000"/>
                </a:solidFill>
                <a:latin typeface="Calibri"/>
                <a:ea typeface="DejaVu Sans"/>
              </a:rPr>
              <a:t>9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  <a:ea typeface="DejaVu Sans"/>
              </a:rPr>
              <a:t>m≤ 100000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3" name="矩形 5_0"/>
          <p:cNvSpPr/>
          <p:nvPr/>
        </p:nvSpPr>
        <p:spPr>
          <a:xfrm>
            <a:off x="3866040" y="3508920"/>
            <a:ext cx="3702600" cy="34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输出格式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：  共两行。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601"/>
              </a:spcAft>
            </a:pP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第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行针对所有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Rank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和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Get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操作作回答。输入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 x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后输出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Rank(x)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返回值；输入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 k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后输出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Get(k)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的返回值。</a:t>
            </a:r>
            <a:br/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  </a:t>
            </a:r>
            <a:r>
              <a:rPr b="0" lang="zh-CN" sz="1800" spc="-1" strike="noStrike">
                <a:solidFill>
                  <a:srgbClr val="bfbfbf"/>
                </a:solidFill>
                <a:latin typeface="Calibri"/>
                <a:ea typeface="DejaVu Sans"/>
              </a:rPr>
              <a:t>数字间要有一个空格。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第</a:t>
            </a:r>
            <a:r>
              <a:rPr b="0" lang="zh-Hans-HK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行有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m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个整数。第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个整数表示第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i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次操作结束后的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AVL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树的深度。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bfbfbf"/>
                </a:solidFill>
                <a:latin typeface="Calibri"/>
                <a:ea typeface="DejaVu Sans"/>
              </a:rPr>
              <a:t>(</a:t>
            </a:r>
            <a:r>
              <a:rPr b="0" lang="zh-CN" sz="1800" spc="-1" strike="noStrike">
                <a:solidFill>
                  <a:srgbClr val="bfbfbf"/>
                </a:solidFill>
                <a:latin typeface="Calibri"/>
                <a:ea typeface="DejaVu Sans"/>
              </a:rPr>
              <a:t>树为空时深度为</a:t>
            </a:r>
            <a:r>
              <a:rPr b="0" lang="en-US" sz="1800" spc="-1" strike="noStrike">
                <a:solidFill>
                  <a:srgbClr val="bfbfbf"/>
                </a:solidFill>
                <a:latin typeface="Calibri"/>
                <a:ea typeface="DejaVu Sans"/>
              </a:rPr>
              <a:t>0</a:t>
            </a:r>
            <a:r>
              <a:rPr b="0" lang="zh-CN" sz="1800" spc="-1" strike="noStrike">
                <a:solidFill>
                  <a:srgbClr val="bfbfbf"/>
                </a:solidFill>
                <a:latin typeface="Calibri"/>
                <a:ea typeface="DejaVu Sans"/>
              </a:rPr>
              <a:t>）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zh-CN" sz="1800" spc="-1" strike="noStrike">
                <a:solidFill>
                  <a:srgbClr val="bfbfbf"/>
                </a:solidFill>
                <a:latin typeface="Calibri"/>
                <a:ea typeface="DejaVu Sans"/>
              </a:rPr>
              <a:t>注意用</a:t>
            </a:r>
            <a:r>
              <a:rPr b="0" lang="en-US" sz="1800" spc="-1" strike="noStrike">
                <a:solidFill>
                  <a:srgbClr val="bfbfbf"/>
                </a:solidFill>
                <a:latin typeface="Calibri"/>
                <a:ea typeface="DejaVu Sans"/>
              </a:rPr>
              <a:t>ppt</a:t>
            </a:r>
            <a:r>
              <a:rPr b="0" lang="zh-CN" sz="1800" spc="-1" strike="noStrike">
                <a:solidFill>
                  <a:srgbClr val="bfbfbf"/>
                </a:solidFill>
                <a:latin typeface="Calibri"/>
                <a:ea typeface="DejaVu Sans"/>
              </a:rPr>
              <a:t>里头定义的那种</a:t>
            </a:r>
            <a:r>
              <a:rPr b="0" lang="en-US" sz="1800" spc="-1" strike="noStrike">
                <a:solidFill>
                  <a:srgbClr val="bfbfbf"/>
                </a:solidFill>
                <a:latin typeface="Calibri"/>
                <a:ea typeface="DejaVu Sans"/>
              </a:rPr>
              <a:t>AVL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4" name="矩形 6_1"/>
          <p:cNvSpPr/>
          <p:nvPr/>
        </p:nvSpPr>
        <p:spPr>
          <a:xfrm>
            <a:off x="8152560" y="3484080"/>
            <a:ext cx="1397160" cy="310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输入样例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9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1 5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1 6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1 2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3 5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4 1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1 4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1 3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3 5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4 3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5" name="矩形 7_1"/>
          <p:cNvSpPr/>
          <p:nvPr/>
        </p:nvSpPr>
        <p:spPr>
          <a:xfrm>
            <a:off x="9812160" y="3508920"/>
            <a:ext cx="1977120" cy="11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输出样例</a:t>
            </a:r>
            <a:r>
              <a:rPr b="0" lang="zh-CN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：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2 2 4 4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1 2 2 2 2 3 3 3 3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Application>LibreOffice/7.1.4.2$Windows_X86_64 LibreOffice_project/a529a4fab45b75fefc5b6226684193eb000654f6</Application>
  <AppVersion>15.0000</AppVersion>
  <Words>994</Words>
  <Paragraphs>107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2021-04-12T02:14:40Z</dcterms:created>
  <dc:creator>金 恺</dc:creator>
  <dc:description/>
  <dc:language>zh-CN</dc:language>
  <cp:lastModifiedBy/>
  <dcterms:modified xsi:type="dcterms:W3CDTF">2021-06-18T21:19:37Z</dcterms:modified>
  <cp:revision>194</cp:revision>
  <dc:subject/>
  <dc:title>PowerPoint 演示文稿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宽屏</vt:lpwstr>
  </property>
  <property fmtid="{D5CDD505-2E9C-101B-9397-08002B2CF9AE}" pid="3" name="Slides">
    <vt:i4>5</vt:i4>
  </property>
</Properties>
</file>