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74" r:id="rId2"/>
    <p:sldId id="375" r:id="rId3"/>
    <p:sldId id="376" r:id="rId4"/>
    <p:sldId id="378" r:id="rId5"/>
    <p:sldId id="379" r:id="rId6"/>
    <p:sldId id="377" r:id="rId7"/>
    <p:sldId id="380" r:id="rId8"/>
    <p:sldId id="38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9933FF"/>
    <a:srgbClr val="FFEFDF"/>
    <a:srgbClr val="2C05BB"/>
    <a:srgbClr val="DEFFDE"/>
    <a:srgbClr val="CAF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352" autoAdjust="0"/>
  </p:normalViewPr>
  <p:slideViewPr>
    <p:cSldViewPr snapToGrid="0">
      <p:cViewPr varScale="1">
        <p:scale>
          <a:sx n="92" d="100"/>
          <a:sy n="92" d="100"/>
        </p:scale>
        <p:origin x="20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7782E-9A5C-4C9A-9657-E919E3D3C98D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CAA67-909D-49A9-9476-B9DF401F7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5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比如说：什么结构适合用来做二分查找？ 各种结构插入删除的复杂度？   如</a:t>
            </a:r>
            <a:r>
              <a:rPr lang="en-US" altLang="zh-CN" dirty="0"/>
              <a:t>DFS,BFS</a:t>
            </a:r>
            <a:r>
              <a:rPr lang="zh-CN" altLang="en-US" dirty="0"/>
              <a:t>。  二叉树的 前、中、后遍历。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复杂度比较特殊的是并查集。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CAA67-909D-49A9-9476-B9DF401F7F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82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了解堆、并查集等结构如何应用到上述算法中来</a:t>
            </a:r>
            <a:endParaRPr lang="zh-CN" altLang="en-US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CAA67-909D-49A9-9476-B9DF401F7F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66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我们不仅应该学到前人的成果，最好还能 理解 前人成果中精妙的思想。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CAA67-909D-49A9-9476-B9DF401F7F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90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1 </a:t>
            </a:r>
            <a:r>
              <a:rPr lang="zh-CN" altLang="en-US" dirty="0"/>
              <a:t>学习这些  数据结构和算法   能帮助我们解决更多的问题。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2 </a:t>
            </a:r>
            <a:r>
              <a:rPr lang="zh-CN" altLang="en-US" dirty="0"/>
              <a:t>学完这门课的学生应该有能力 </a:t>
            </a:r>
            <a:r>
              <a:rPr lang="zh-CN" altLang="en-US" b="1" dirty="0"/>
              <a:t>较为轻松的</a:t>
            </a:r>
            <a:r>
              <a:rPr lang="zh-CN" altLang="en-US" dirty="0"/>
              <a:t> 阅读上面这两本书</a:t>
            </a:r>
            <a:r>
              <a:rPr lang="en-US" altLang="zh-CN" dirty="0"/>
              <a:t>95%</a:t>
            </a:r>
            <a:r>
              <a:rPr lang="zh-CN" altLang="en-US" dirty="0"/>
              <a:t>的内容了。</a:t>
            </a:r>
            <a:r>
              <a:rPr lang="en-US" altLang="zh-CN" dirty="0"/>
              <a:t>  </a:t>
            </a:r>
            <a:r>
              <a:rPr lang="zh-CN" altLang="en-US" dirty="0"/>
              <a:t>但是要根据自己的情况，做恰当的取舍。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CAA67-909D-49A9-9476-B9DF401F7F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63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CAA67-909D-49A9-9476-B9DF401F7F7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97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CAA67-909D-49A9-9476-B9DF401F7F7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943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既然要讲一些前沿的东西，那么部分内容自然会难一点（相对之前这门课而言）。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容易的东西其实是不太需要老师教的，看书即可。  难一点的东西老师教一下学起来就简单了。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对比一下：如果你不了解</a:t>
            </a:r>
            <a:r>
              <a:rPr lang="en-US" altLang="zh-CN" dirty="0"/>
              <a:t>universal hash, perfect hash</a:t>
            </a:r>
            <a:r>
              <a:rPr lang="zh-CN" altLang="en-US" dirty="0"/>
              <a:t>，光学个最普通的</a:t>
            </a:r>
            <a:r>
              <a:rPr lang="en-US" altLang="zh-CN" dirty="0"/>
              <a:t>hash</a:t>
            </a:r>
            <a:r>
              <a:rPr lang="zh-CN" altLang="en-US" dirty="0"/>
              <a:t>。你只是知道它实际上可以用。此时，你的上限是个比较蔡的工程师。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CAA67-909D-49A9-9476-B9DF401F7F7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71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FC065F9-0730-4D72-8CFA-5A9B4EC55EE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081FB26E-EAC2-4A05-825D-C8AD1CD257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1" name="Rectangle 4">
                <a:extLst>
                  <a:ext uri="{FF2B5EF4-FFF2-40B4-BE49-F238E27FC236}">
                    <a16:creationId xmlns:a16="http://schemas.microsoft.com/office/drawing/2014/main" id="{E1E637CC-BCA3-4D9B-BDFE-F0CD7D2F3249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0" y="0"/>
                <a:ext cx="5760" cy="1600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9pPr>
              </a:lstStyle>
              <a:p>
                <a:pPr algn="ctr" eaLnBrk="1" hangingPunct="1">
                  <a:defRPr/>
                </a:pPr>
                <a:endParaRPr lang="zh-CN" altLang="zh-CN" sz="2400">
                  <a:ea typeface="宋体" panose="02010600030101010101" pitchFamily="2" charset="-122"/>
                </a:endParaRPr>
              </a:p>
            </p:txBody>
          </p:sp>
          <p:sp>
            <p:nvSpPr>
              <p:cNvPr id="12" name="Rectangle 5">
                <a:extLst>
                  <a:ext uri="{FF2B5EF4-FFF2-40B4-BE49-F238E27FC236}">
                    <a16:creationId xmlns:a16="http://schemas.microsoft.com/office/drawing/2014/main" id="{0E282225-D2AF-445B-A8A3-1628BA15D4DE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0" y="1600"/>
                <a:ext cx="5760" cy="27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9pPr>
              </a:lstStyle>
              <a:p>
                <a:pPr algn="ctr" eaLnBrk="1" hangingPunct="1">
                  <a:defRPr/>
                </a:pPr>
                <a:endParaRPr lang="zh-CN" altLang="zh-CN" sz="2400">
                  <a:ea typeface="宋体" panose="02010600030101010101" pitchFamily="2" charset="-122"/>
                </a:endParaRPr>
              </a:p>
            </p:txBody>
          </p:sp>
        </p:grpSp>
        <p:pic>
          <p:nvPicPr>
            <p:cNvPr id="6" name="Picture 6" descr="grapes">
              <a:extLst>
                <a:ext uri="{FF2B5EF4-FFF2-40B4-BE49-F238E27FC236}">
                  <a16:creationId xmlns:a16="http://schemas.microsoft.com/office/drawing/2014/main" id="{647FB717-DCC7-4F5F-86FA-2460FA143B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163" y="0"/>
              <a:ext cx="680" cy="3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" name="Group 7">
              <a:extLst>
                <a:ext uri="{FF2B5EF4-FFF2-40B4-BE49-F238E27FC236}">
                  <a16:creationId xmlns:a16="http://schemas.microsoft.com/office/drawing/2014/main" id="{91807A9F-5EF7-4B5F-81D4-C2791BB98E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8" y="0"/>
              <a:ext cx="97" cy="3613"/>
              <a:chOff x="226" y="0"/>
              <a:chExt cx="80" cy="3613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833D624-D85C-4A44-873B-B4A22467F29C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26" y="0"/>
                <a:ext cx="80" cy="85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9pPr>
              </a:lstStyle>
              <a:p>
                <a:pPr algn="ctr" eaLnBrk="1" hangingPunct="1">
                  <a:defRPr/>
                </a:pPr>
                <a:endParaRPr lang="zh-CN" altLang="zh-CN" sz="2400">
                  <a:ea typeface="宋体" panose="02010600030101010101" pitchFamily="2" charset="-122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12A6A19-1DEF-4341-A4D9-962E07F562F2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26" y="840"/>
                <a:ext cx="80" cy="2773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9pPr>
              </a:lstStyle>
              <a:p>
                <a:pPr algn="ctr" eaLnBrk="1" hangingPunct="1">
                  <a:defRPr/>
                </a:pPr>
                <a:endParaRPr lang="zh-CN" altLang="zh-CN" sz="2400"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7BF44B58-299E-49D6-B411-C21C17AE976C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1536"/>
              <a:ext cx="4294" cy="16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zh-CN" sz="2400">
                <a:ea typeface="宋体" panose="02010600030101010101" pitchFamily="2" charset="-122"/>
              </a:endParaRPr>
            </a:p>
          </p:txBody>
        </p:sp>
      </p:grpSp>
      <p:sp>
        <p:nvSpPr>
          <p:cNvPr id="3482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1371600" y="1100138"/>
            <a:ext cx="7772400" cy="1143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/>
              <a:t>单击此处编辑母版标题样式</a:t>
            </a:r>
            <a:endParaRPr lang="zh-CN" altLang="zh-CN" noProof="0"/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CN" altLang="en-US" noProof="0"/>
              <a:t>单击此处编辑母版副标题样式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24DD3C8C-64C2-4D9B-AAAD-7F6CCCAF57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solidFill>
                  <a:srgbClr val="660066"/>
                </a:solidFill>
                <a:latin typeface="+mj-lt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316A2FBD-2EB9-49BB-9B33-4C8B9F9886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50000"/>
              </a:spcBef>
              <a:defRPr sz="1400">
                <a:solidFill>
                  <a:srgbClr val="660066"/>
                </a:solidFill>
                <a:latin typeface="+mj-lt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CB053563-8B8E-43C6-85E4-FCC2A720C0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400">
                <a:solidFill>
                  <a:srgbClr val="660066"/>
                </a:solidFill>
                <a:latin typeface="Impact" panose="020B0806030902050204" pitchFamily="34" charset="0"/>
                <a:ea typeface="宋体" panose="02010600030101010101" pitchFamily="2" charset="-122"/>
              </a:defRPr>
            </a:lvl1pPr>
          </a:lstStyle>
          <a:p>
            <a:fld id="{3AD91769-2F5A-44F7-8C97-23F6221EF4F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1774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71718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019925" y="522288"/>
            <a:ext cx="2124075" cy="633571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42938" y="522288"/>
            <a:ext cx="6224587" cy="633571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369528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007BF37-0D34-41A9-B1A9-5A2D8D8FDD99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7B6FF1A-B61D-43CC-8A5C-41CC14044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50191-85BA-400D-97EB-67C0B3A00C79}" type="datetimeFigureOut">
              <a:rPr lang="zh-CN" altLang="en-US"/>
              <a:pPr>
                <a:defRPr/>
              </a:pPr>
              <a:t>2021/6/28</a:t>
            </a:fld>
            <a:endParaRPr lang="en-US" altLang="zh-CN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20E7D14-854D-41D4-BA96-4105642F0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822A2E6-89BB-4A68-B32A-997FEC66D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AAEF719-2896-4C46-8378-45C8F51A827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6442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898383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3550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2938" y="1452563"/>
            <a:ext cx="4173537" cy="540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68875" y="1452563"/>
            <a:ext cx="4175125" cy="540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26229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29471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06879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965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0851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1296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A9781D36-592B-46DC-BFD7-B69FAA0DD32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34" name="Rectangle 3">
              <a:extLst>
                <a:ext uri="{FF2B5EF4-FFF2-40B4-BE49-F238E27FC236}">
                  <a16:creationId xmlns:a16="http://schemas.microsoft.com/office/drawing/2014/main" id="{31E3450C-DABC-44C7-9745-38EDA47D0633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0" y="0"/>
              <a:ext cx="5760" cy="38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zh-CN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35" name="Rectangle 4">
              <a:extLst>
                <a:ext uri="{FF2B5EF4-FFF2-40B4-BE49-F238E27FC236}">
                  <a16:creationId xmlns:a16="http://schemas.microsoft.com/office/drawing/2014/main" id="{A71F929D-75F6-46B2-8B4F-BC6EA87A5BC6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0" y="384"/>
              <a:ext cx="5760" cy="39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zh-CN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pic>
        <p:nvPicPr>
          <p:cNvPr id="1027" name="Picture 5" descr="grapes">
            <a:extLst>
              <a:ext uri="{FF2B5EF4-FFF2-40B4-BE49-F238E27FC236}">
                <a16:creationId xmlns:a16="http://schemas.microsoft.com/office/drawing/2014/main" id="{1E70DDD2-E702-4908-A85A-937D63608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503238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6">
            <a:extLst>
              <a:ext uri="{FF2B5EF4-FFF2-40B4-BE49-F238E27FC236}">
                <a16:creationId xmlns:a16="http://schemas.microsoft.com/office/drawing/2014/main" id="{64CBE9AC-333D-4F1C-9115-EAAC0B972843}"/>
              </a:ext>
            </a:extLst>
          </p:cNvPr>
          <p:cNvGrpSpPr>
            <a:grpSpLocks/>
          </p:cNvGrpSpPr>
          <p:nvPr/>
        </p:nvGrpSpPr>
        <p:grpSpPr bwMode="auto">
          <a:xfrm>
            <a:off x="52388" y="0"/>
            <a:ext cx="127000" cy="5735638"/>
            <a:chOff x="226" y="0"/>
            <a:chExt cx="80" cy="3613"/>
          </a:xfrm>
        </p:grpSpPr>
        <p:sp>
          <p:nvSpPr>
            <p:cNvPr id="1032" name="Rectangle 7">
              <a:extLst>
                <a:ext uri="{FF2B5EF4-FFF2-40B4-BE49-F238E27FC236}">
                  <a16:creationId xmlns:a16="http://schemas.microsoft.com/office/drawing/2014/main" id="{4024E5DB-27CD-401C-B390-65B019CF467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26" y="0"/>
              <a:ext cx="80" cy="853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zh-CN" sz="2400">
                <a:ea typeface="宋体" panose="02010600030101010101" pitchFamily="2" charset="-122"/>
              </a:endParaRPr>
            </a:p>
          </p:txBody>
        </p:sp>
        <p:sp>
          <p:nvSpPr>
            <p:cNvPr id="1033" name="Rectangle 8">
              <a:extLst>
                <a:ext uri="{FF2B5EF4-FFF2-40B4-BE49-F238E27FC236}">
                  <a16:creationId xmlns:a16="http://schemas.microsoft.com/office/drawing/2014/main" id="{673FCCF5-6131-4F87-871A-25467E5DAD91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26" y="840"/>
              <a:ext cx="80" cy="277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zh-CN" sz="2400">
                <a:ea typeface="宋体" panose="02010600030101010101" pitchFamily="2" charset="-122"/>
              </a:endParaRPr>
            </a:p>
          </p:txBody>
        </p:sp>
      </p:grpSp>
      <p:sp>
        <p:nvSpPr>
          <p:cNvPr id="1029" name="Rectangle 9">
            <a:extLst>
              <a:ext uri="{FF2B5EF4-FFF2-40B4-BE49-F238E27FC236}">
                <a16:creationId xmlns:a16="http://schemas.microsoft.com/office/drawing/2014/main" id="{69DCA790-8958-4231-8CE5-C76F056E3C5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303213"/>
            <a:ext cx="2646363" cy="1270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bg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>
              <a:ea typeface="宋体" panose="02010600030101010101" pitchFamily="2" charset="-122"/>
            </a:endParaRPr>
          </a:p>
        </p:txBody>
      </p:sp>
      <p:sp>
        <p:nvSpPr>
          <p:cNvPr id="1030" name="Rectangle 10">
            <a:extLst>
              <a:ext uri="{FF2B5EF4-FFF2-40B4-BE49-F238E27FC236}">
                <a16:creationId xmlns:a16="http://schemas.microsoft.com/office/drawing/2014/main" id="{5D855551-8237-4C0E-B7EB-A434EECCE6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31838" y="522288"/>
            <a:ext cx="7772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31" name="Rectangle 11">
            <a:extLst>
              <a:ext uri="{FF2B5EF4-FFF2-40B4-BE49-F238E27FC236}">
                <a16:creationId xmlns:a16="http://schemas.microsoft.com/office/drawing/2014/main" id="{A37BBEF3-3209-4D5B-B9B9-8B2FB6D03D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42938" y="1452563"/>
            <a:ext cx="8501062" cy="540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3341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99FF"/>
        </a:buClr>
        <a:buFont typeface="Wingdings" panose="05000000000000000000" pitchFamily="2" charset="2"/>
        <a:buChar char="«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Font typeface="Wingdings" panose="05000000000000000000" pitchFamily="2" charset="2"/>
        <a:buChar char="v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anose="05000000000000000000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u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u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u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u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u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B253977A-0620-466E-9566-41D022B47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7871" y="2370730"/>
            <a:ext cx="3200400" cy="1143000"/>
          </a:xfrm>
        </p:spPr>
        <p:txBody>
          <a:bodyPr/>
          <a:lstStyle/>
          <a:p>
            <a:r>
              <a:rPr lang="zh-CN" altLang="en-US" sz="5400" dirty="0"/>
              <a:t>课程总结</a:t>
            </a:r>
          </a:p>
        </p:txBody>
      </p:sp>
    </p:spTree>
    <p:extLst>
      <p:ext uri="{BB962C8B-B14F-4D97-AF65-F5344CB8AC3E}">
        <p14:creationId xmlns:p14="http://schemas.microsoft.com/office/powerpoint/2010/main" val="169046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C0DE2B-B682-427A-8B4C-1BA0E9AC4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dirty="0"/>
              <a:t>主要知识点回顾</a:t>
            </a:r>
            <a:r>
              <a:rPr lang="en-US" altLang="zh-CN" sz="3600" dirty="0"/>
              <a:t>- </a:t>
            </a:r>
            <a:r>
              <a:rPr lang="zh-CN" altLang="en-US" sz="3600" dirty="0"/>
              <a:t>数据结构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91EBC2-3069-477F-9E80-0FD99F5A9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38" y="1452564"/>
            <a:ext cx="8256513" cy="4969502"/>
          </a:xfrm>
        </p:spPr>
        <p:txBody>
          <a:bodyPr/>
          <a:lstStyle/>
          <a:p>
            <a:r>
              <a:rPr lang="zh-CN" altLang="en-US" sz="2800" dirty="0"/>
              <a:t>逻辑结构</a:t>
            </a:r>
            <a:endParaRPr lang="en-US" altLang="zh-CN" sz="2800" dirty="0"/>
          </a:p>
          <a:p>
            <a:pPr lvl="1"/>
            <a:r>
              <a:rPr lang="zh-CN" altLang="en-US" sz="2400" dirty="0"/>
              <a:t>线性</a:t>
            </a:r>
            <a:r>
              <a:rPr lang="en-US" altLang="zh-CN" sz="2400" dirty="0"/>
              <a:t>(</a:t>
            </a:r>
            <a:r>
              <a:rPr lang="zh-CN" altLang="en-US" sz="2400" dirty="0"/>
              <a:t>栈、队列、循环队列</a:t>
            </a:r>
            <a:r>
              <a:rPr lang="en-US" altLang="zh-CN" sz="2400" dirty="0"/>
              <a:t>)</a:t>
            </a:r>
            <a:r>
              <a:rPr lang="zh-CN" altLang="en-US" sz="2400" dirty="0"/>
              <a:t>、树和二叉树、图</a:t>
            </a:r>
            <a:r>
              <a:rPr lang="en-US" altLang="zh-CN" sz="2400" dirty="0"/>
              <a:t>.</a:t>
            </a:r>
          </a:p>
          <a:p>
            <a:r>
              <a:rPr lang="zh-CN" altLang="en-US" sz="2800" dirty="0"/>
              <a:t>存储结构</a:t>
            </a:r>
            <a:endParaRPr lang="en-US" altLang="zh-CN" sz="2800" dirty="0"/>
          </a:p>
          <a:p>
            <a:pPr lvl="1"/>
            <a:r>
              <a:rPr lang="zh-CN" altLang="en-US" sz="2400" dirty="0"/>
              <a:t>数组、链表、二叉链表、邻接表、邻接矩阵。</a:t>
            </a:r>
            <a:endParaRPr lang="en-US" altLang="zh-CN" sz="2400" dirty="0"/>
          </a:p>
          <a:p>
            <a:r>
              <a:rPr lang="zh-CN" altLang="en-US" sz="2800" dirty="0"/>
              <a:t>高级一点的数据结构：  </a:t>
            </a:r>
            <a:endParaRPr lang="en-US" altLang="zh-CN" sz="2800" dirty="0"/>
          </a:p>
          <a:p>
            <a:pPr lvl="1"/>
            <a:r>
              <a:rPr lang="zh-CN" altLang="en-US" sz="2400" dirty="0"/>
              <a:t>最小堆、最大堆</a:t>
            </a:r>
            <a:endParaRPr lang="en-US" altLang="zh-CN" sz="2400" dirty="0"/>
          </a:p>
          <a:p>
            <a:pPr lvl="1"/>
            <a:r>
              <a:rPr lang="zh-CN" altLang="en-US" sz="2400" dirty="0"/>
              <a:t>并查集</a:t>
            </a:r>
            <a:endParaRPr lang="en-US" altLang="zh-CN" sz="2400" dirty="0"/>
          </a:p>
          <a:p>
            <a:pPr lvl="1"/>
            <a:r>
              <a:rPr lang="zh-CN" altLang="en-US" sz="2400" dirty="0"/>
              <a:t>前缀树</a:t>
            </a:r>
            <a:r>
              <a:rPr lang="en-US" altLang="zh-CN" sz="2400" dirty="0"/>
              <a:t>(</a:t>
            </a:r>
            <a:r>
              <a:rPr lang="en-US" altLang="zh-CN" sz="2400" dirty="0" err="1"/>
              <a:t>Trie</a:t>
            </a:r>
            <a:r>
              <a:rPr lang="en-US" altLang="zh-CN" sz="2400" dirty="0"/>
              <a:t>)</a:t>
            </a:r>
          </a:p>
          <a:p>
            <a:pPr lvl="1"/>
            <a:r>
              <a:rPr lang="en-US" altLang="zh-CN" sz="2400" dirty="0"/>
              <a:t>AVL</a:t>
            </a:r>
            <a:r>
              <a:rPr lang="zh-CN" altLang="en-US" sz="2400" dirty="0"/>
              <a:t>树</a:t>
            </a:r>
            <a:endParaRPr lang="en-US" altLang="zh-CN" sz="2400" dirty="0"/>
          </a:p>
          <a:p>
            <a:pPr lvl="1"/>
            <a:r>
              <a:rPr lang="en-US" altLang="zh-CN" sz="2400" dirty="0">
                <a:solidFill>
                  <a:srgbClr val="969696"/>
                </a:solidFill>
              </a:rPr>
              <a:t>Splay</a:t>
            </a:r>
            <a:r>
              <a:rPr lang="zh-CN" altLang="en-US" sz="2400" dirty="0">
                <a:solidFill>
                  <a:srgbClr val="969696"/>
                </a:solidFill>
              </a:rPr>
              <a:t>树</a:t>
            </a:r>
            <a:endParaRPr lang="en-US" altLang="zh-CN" sz="2400" dirty="0">
              <a:solidFill>
                <a:srgbClr val="969696"/>
              </a:solidFill>
            </a:endParaRPr>
          </a:p>
          <a:p>
            <a:pPr lvl="1"/>
            <a:r>
              <a:rPr lang="en-US" altLang="zh-CN" sz="2400" dirty="0">
                <a:solidFill>
                  <a:srgbClr val="0070C0"/>
                </a:solidFill>
              </a:rPr>
              <a:t>Hash</a:t>
            </a:r>
            <a:r>
              <a:rPr lang="zh-CN" altLang="en-US" sz="2400" dirty="0">
                <a:solidFill>
                  <a:srgbClr val="0070C0"/>
                </a:solidFill>
              </a:rPr>
              <a:t>表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6CB0C70-E7D7-4CA1-B166-32434030A0F9}"/>
              </a:ext>
            </a:extLst>
          </p:cNvPr>
          <p:cNvSpPr txBox="1"/>
          <p:nvPr/>
        </p:nvSpPr>
        <p:spPr>
          <a:xfrm>
            <a:off x="4572000" y="3893630"/>
            <a:ext cx="379050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牢固掌握它们的</a:t>
            </a: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结构特点</a:t>
            </a:r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和</a:t>
            </a: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操作过程</a:t>
            </a:r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（如何调整）</a:t>
            </a:r>
            <a:endParaRPr lang="en-US" altLang="zh-CN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zh-CN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掌握它们的各种操作（如查找</a:t>
            </a:r>
            <a:r>
              <a:rPr lang="en-US" altLang="zh-CN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插入</a:t>
            </a:r>
            <a:r>
              <a:rPr lang="en-US" altLang="zh-CN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删除）的复杂度。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2532249-E418-4410-AC77-670BE6772EEB}"/>
              </a:ext>
            </a:extLst>
          </p:cNvPr>
          <p:cNvSpPr txBox="1"/>
          <p:nvPr/>
        </p:nvSpPr>
        <p:spPr>
          <a:xfrm>
            <a:off x="4816881" y="2278311"/>
            <a:ext cx="3790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掌握遍历方法。优缺点。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E8B75FB-6673-44D2-8376-AB63F3092036}"/>
              </a:ext>
            </a:extLst>
          </p:cNvPr>
          <p:cNvSpPr txBox="1"/>
          <p:nvPr/>
        </p:nvSpPr>
        <p:spPr>
          <a:xfrm>
            <a:off x="4566348" y="5960401"/>
            <a:ext cx="3790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初步掌握它们的应用。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92A3363-B1ED-4ED0-9103-9D692EA479ED}"/>
              </a:ext>
            </a:extLst>
          </p:cNvPr>
          <p:cNvSpPr txBox="1"/>
          <p:nvPr/>
        </p:nvSpPr>
        <p:spPr>
          <a:xfrm>
            <a:off x="678675" y="3952108"/>
            <a:ext cx="44125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srgbClr val="FFEFD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在哪棵树上吊死</a:t>
            </a:r>
            <a:endParaRPr lang="en-US" altLang="zh-CN" dirty="0">
              <a:solidFill>
                <a:srgbClr val="FFEFD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srgbClr val="FFEFD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67886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C0DE2B-B682-427A-8B4C-1BA0E9AC4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dirty="0"/>
              <a:t>主要知识点回顾</a:t>
            </a:r>
            <a:r>
              <a:rPr lang="en-US" altLang="zh-CN" sz="3600" dirty="0"/>
              <a:t>- </a:t>
            </a:r>
            <a:r>
              <a:rPr lang="zh-CN" altLang="en-US" sz="3600" dirty="0"/>
              <a:t>经典问题及常用算法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91EBC2-3069-477F-9E80-0FD99F5A9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38" y="1452563"/>
            <a:ext cx="8501062" cy="4113581"/>
          </a:xfrm>
        </p:spPr>
        <p:txBody>
          <a:bodyPr/>
          <a:lstStyle/>
          <a:p>
            <a:r>
              <a:rPr lang="zh-CN" altLang="en-US" sz="2800" dirty="0">
                <a:solidFill>
                  <a:srgbClr val="969696"/>
                </a:solidFill>
              </a:rPr>
              <a:t>凸包问题的</a:t>
            </a:r>
            <a:r>
              <a:rPr lang="en-US" altLang="zh-CN" sz="2800" dirty="0">
                <a:solidFill>
                  <a:srgbClr val="969696"/>
                </a:solidFill>
              </a:rPr>
              <a:t>Graham-scan</a:t>
            </a:r>
            <a:r>
              <a:rPr lang="zh-CN" altLang="en-US" sz="2800" dirty="0">
                <a:solidFill>
                  <a:srgbClr val="969696"/>
                </a:solidFill>
              </a:rPr>
              <a:t>算法</a:t>
            </a:r>
            <a:endParaRPr lang="en-US" altLang="zh-CN" sz="2800" dirty="0">
              <a:solidFill>
                <a:srgbClr val="969696"/>
              </a:solidFill>
            </a:endParaRPr>
          </a:p>
          <a:p>
            <a:r>
              <a:rPr lang="zh-CN" altLang="en-US" sz="2800" dirty="0">
                <a:solidFill>
                  <a:srgbClr val="C00000"/>
                </a:solidFill>
              </a:rPr>
              <a:t>模式串匹配</a:t>
            </a:r>
            <a:r>
              <a:rPr lang="zh-CN" altLang="en-US" sz="2800" dirty="0"/>
              <a:t>的</a:t>
            </a:r>
            <a:r>
              <a:rPr lang="en-US" altLang="zh-CN" sz="2800" dirty="0">
                <a:solidFill>
                  <a:srgbClr val="9933FF"/>
                </a:solidFill>
              </a:rPr>
              <a:t>KMP</a:t>
            </a:r>
            <a:r>
              <a:rPr lang="zh-CN" altLang="en-US" sz="2800" dirty="0">
                <a:solidFill>
                  <a:srgbClr val="9933FF"/>
                </a:solidFill>
              </a:rPr>
              <a:t>算法</a:t>
            </a:r>
            <a:endParaRPr lang="en-US" altLang="zh-CN" sz="2800" dirty="0">
              <a:solidFill>
                <a:srgbClr val="9933FF"/>
              </a:solidFill>
            </a:endParaRPr>
          </a:p>
          <a:p>
            <a:r>
              <a:rPr lang="zh-CN" altLang="en-US" sz="2800" dirty="0">
                <a:solidFill>
                  <a:srgbClr val="C00000"/>
                </a:solidFill>
              </a:rPr>
              <a:t>最小带权路径长度</a:t>
            </a:r>
            <a:r>
              <a:rPr lang="zh-CN" altLang="en-US" sz="2800" dirty="0"/>
              <a:t>的</a:t>
            </a:r>
            <a:r>
              <a:rPr lang="en-US" altLang="zh-CN" sz="2800" dirty="0">
                <a:solidFill>
                  <a:srgbClr val="9933FF"/>
                </a:solidFill>
              </a:rPr>
              <a:t>Huffman</a:t>
            </a:r>
            <a:r>
              <a:rPr lang="zh-CN" altLang="en-US" sz="2800" dirty="0">
                <a:solidFill>
                  <a:srgbClr val="9933FF"/>
                </a:solidFill>
              </a:rPr>
              <a:t>算法</a:t>
            </a:r>
            <a:endParaRPr lang="en-US" altLang="zh-CN" sz="2800" dirty="0">
              <a:solidFill>
                <a:srgbClr val="9933FF"/>
              </a:solidFill>
            </a:endParaRPr>
          </a:p>
          <a:p>
            <a:r>
              <a:rPr lang="zh-CN" altLang="en-US" sz="2800" dirty="0">
                <a:solidFill>
                  <a:srgbClr val="C00000"/>
                </a:solidFill>
              </a:rPr>
              <a:t>最小生成树</a:t>
            </a:r>
            <a:r>
              <a:rPr lang="en-US" altLang="zh-CN" sz="2800" dirty="0">
                <a:solidFill>
                  <a:srgbClr val="C00000"/>
                </a:solidFill>
              </a:rPr>
              <a:t>(MST)</a:t>
            </a:r>
            <a:r>
              <a:rPr lang="zh-CN" altLang="en-US" sz="2800" dirty="0"/>
              <a:t>的</a:t>
            </a:r>
            <a:r>
              <a:rPr lang="en-US" altLang="zh-CN" sz="2800" dirty="0">
                <a:solidFill>
                  <a:srgbClr val="9933FF"/>
                </a:solidFill>
              </a:rPr>
              <a:t>Prim</a:t>
            </a:r>
            <a:r>
              <a:rPr lang="zh-CN" altLang="en-US" sz="2800" dirty="0">
                <a:solidFill>
                  <a:srgbClr val="9933FF"/>
                </a:solidFill>
              </a:rPr>
              <a:t>算法</a:t>
            </a:r>
            <a:r>
              <a:rPr lang="zh-CN" altLang="en-US" sz="2800" dirty="0"/>
              <a:t>和</a:t>
            </a:r>
            <a:r>
              <a:rPr lang="en-US" altLang="zh-CN" sz="2800" dirty="0">
                <a:solidFill>
                  <a:srgbClr val="9933FF"/>
                </a:solidFill>
              </a:rPr>
              <a:t>Kruskal</a:t>
            </a:r>
            <a:r>
              <a:rPr lang="zh-CN" altLang="en-US" sz="2800" dirty="0">
                <a:solidFill>
                  <a:srgbClr val="9933FF"/>
                </a:solidFill>
              </a:rPr>
              <a:t>算法</a:t>
            </a:r>
            <a:endParaRPr lang="en-US" altLang="zh-CN" sz="2800" dirty="0">
              <a:solidFill>
                <a:srgbClr val="9933FF"/>
              </a:solidFill>
            </a:endParaRPr>
          </a:p>
          <a:p>
            <a:r>
              <a:rPr lang="zh-CN" altLang="en-US" sz="2800" dirty="0">
                <a:solidFill>
                  <a:srgbClr val="C00000"/>
                </a:solidFill>
              </a:rPr>
              <a:t>最短路径</a:t>
            </a:r>
            <a:r>
              <a:rPr lang="zh-CN" altLang="en-US" sz="2800" dirty="0"/>
              <a:t>三大算法</a:t>
            </a:r>
            <a:r>
              <a:rPr lang="en-US" altLang="zh-CN" sz="2800" dirty="0"/>
              <a:t>(</a:t>
            </a:r>
            <a:r>
              <a:rPr lang="en-US" altLang="zh-CN" sz="2800" dirty="0">
                <a:solidFill>
                  <a:srgbClr val="9933FF"/>
                </a:solidFill>
              </a:rPr>
              <a:t>Dijkstra, Bellman-Ford, Floyd</a:t>
            </a:r>
            <a:r>
              <a:rPr lang="en-US" altLang="zh-CN" sz="2800" dirty="0"/>
              <a:t>)</a:t>
            </a:r>
          </a:p>
          <a:p>
            <a:r>
              <a:rPr lang="zh-CN" altLang="en-US" sz="2800" dirty="0">
                <a:solidFill>
                  <a:srgbClr val="C00000"/>
                </a:solidFill>
              </a:rPr>
              <a:t>拓扑序列和关键路径</a:t>
            </a:r>
            <a:r>
              <a:rPr lang="zh-CN" altLang="en-US" sz="2800" dirty="0"/>
              <a:t>的算法</a:t>
            </a:r>
            <a:endParaRPr lang="en-US" altLang="zh-CN" sz="2800" dirty="0"/>
          </a:p>
          <a:p>
            <a:r>
              <a:rPr lang="zh-CN" altLang="en-US" sz="2800" dirty="0">
                <a:solidFill>
                  <a:srgbClr val="C00000"/>
                </a:solidFill>
              </a:rPr>
              <a:t>排序算法</a:t>
            </a:r>
            <a:r>
              <a:rPr lang="zh-CN" altLang="en-US" sz="2800" dirty="0"/>
              <a:t>（冒泡</a:t>
            </a:r>
            <a:r>
              <a:rPr lang="en-US" altLang="zh-CN" sz="2800" dirty="0"/>
              <a:t>/</a:t>
            </a:r>
            <a:r>
              <a:rPr lang="zh-CN" altLang="en-US" sz="2800" dirty="0"/>
              <a:t>堆</a:t>
            </a:r>
            <a:r>
              <a:rPr lang="en-US" altLang="zh-CN" sz="2800" dirty="0"/>
              <a:t>/</a:t>
            </a:r>
            <a:r>
              <a:rPr lang="zh-CN" altLang="en-US" sz="2800" dirty="0"/>
              <a:t>归并</a:t>
            </a:r>
            <a:r>
              <a:rPr lang="en-US" altLang="zh-CN" sz="2800" dirty="0"/>
              <a:t>/</a:t>
            </a:r>
            <a:r>
              <a:rPr lang="zh-CN" altLang="en-US" sz="2800" dirty="0">
                <a:solidFill>
                  <a:srgbClr val="9933FF"/>
                </a:solidFill>
              </a:rPr>
              <a:t>快排</a:t>
            </a:r>
            <a:r>
              <a:rPr lang="en-US" altLang="zh-CN" sz="2800" dirty="0"/>
              <a:t>/</a:t>
            </a:r>
            <a:r>
              <a:rPr lang="zh-CN" altLang="en-US" sz="2800" dirty="0">
                <a:solidFill>
                  <a:srgbClr val="969696"/>
                </a:solidFill>
              </a:rPr>
              <a:t>基数</a:t>
            </a:r>
            <a:r>
              <a:rPr lang="zh-CN" altLang="en-US" sz="2800" dirty="0"/>
              <a:t>） </a:t>
            </a:r>
            <a:r>
              <a:rPr lang="en-US" altLang="zh-CN" sz="2800" dirty="0"/>
              <a:t>(* </a:t>
            </a:r>
            <a:r>
              <a:rPr lang="zh-CN" altLang="en-US" sz="2800" dirty="0"/>
              <a:t>第</a:t>
            </a:r>
            <a:r>
              <a:rPr lang="en-US" altLang="zh-CN" sz="2800" dirty="0"/>
              <a:t>k</a:t>
            </a:r>
            <a:r>
              <a:rPr lang="zh-CN" altLang="en-US" sz="2800" dirty="0"/>
              <a:t>小数</a:t>
            </a:r>
            <a:r>
              <a:rPr lang="en-US" altLang="zh-CN" sz="2800" dirty="0"/>
              <a:t>)</a:t>
            </a:r>
          </a:p>
          <a:p>
            <a:pPr marL="0" indent="0">
              <a:buNone/>
            </a:pPr>
            <a:r>
              <a:rPr lang="en-US" altLang="zh-CN" sz="2400" dirty="0"/>
              <a:t>* 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</a:rPr>
              <a:t>最优判定树</a:t>
            </a:r>
            <a:r>
              <a:rPr lang="en-US" altLang="zh-CN" sz="2400" dirty="0">
                <a:solidFill>
                  <a:schemeClr val="bg1">
                    <a:lumMod val="65000"/>
                  </a:schemeClr>
                </a:solidFill>
              </a:rPr>
              <a:t>(DP)</a:t>
            </a:r>
            <a:r>
              <a:rPr lang="en-US" altLang="zh-CN" sz="2400" dirty="0"/>
              <a:t> </a:t>
            </a:r>
            <a:r>
              <a:rPr lang="zh-CN" altLang="en-US" sz="2400" dirty="0">
                <a:solidFill>
                  <a:srgbClr val="C00000"/>
                </a:solidFill>
              </a:rPr>
              <a:t>找强连通分量</a:t>
            </a:r>
            <a:r>
              <a:rPr lang="en-US" altLang="zh-CN" sz="2400" dirty="0"/>
              <a:t>(DFS) </a:t>
            </a:r>
            <a:r>
              <a:rPr lang="zh-CN" altLang="en-US" sz="2400" dirty="0">
                <a:solidFill>
                  <a:srgbClr val="C00000"/>
                </a:solidFill>
              </a:rPr>
              <a:t>求</a:t>
            </a:r>
            <a:r>
              <a:rPr lang="en-US" altLang="zh-CN" sz="2400" dirty="0">
                <a:solidFill>
                  <a:srgbClr val="C00000"/>
                </a:solidFill>
              </a:rPr>
              <a:t>NCA</a:t>
            </a:r>
            <a:r>
              <a:rPr lang="zh-CN" altLang="en-US" sz="2400" dirty="0"/>
              <a:t> </a:t>
            </a:r>
            <a:r>
              <a:rPr lang="en-US" altLang="zh-CN" sz="2400" dirty="0"/>
              <a:t>(Preorder)</a:t>
            </a:r>
            <a:endParaRPr lang="zh-CN" altLang="en-US" sz="24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854C330-A5AD-4BF5-B16B-1D471967EE70}"/>
              </a:ext>
            </a:extLst>
          </p:cNvPr>
          <p:cNvSpPr txBox="1"/>
          <p:nvPr/>
        </p:nvSpPr>
        <p:spPr>
          <a:xfrm>
            <a:off x="731838" y="5729398"/>
            <a:ext cx="7836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理解适用条件、正确性。掌握具体实现。能分析复杂度。</a:t>
            </a:r>
            <a:endParaRPr lang="en-US" altLang="zh-CN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409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213BE3-0168-410C-BF5F-C8C0E25FA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7" y="522288"/>
            <a:ext cx="8045339" cy="825500"/>
          </a:xfrm>
        </p:spPr>
        <p:txBody>
          <a:bodyPr/>
          <a:lstStyle/>
          <a:p>
            <a:r>
              <a:rPr lang="zh-CN" altLang="en-US" sz="3600" dirty="0">
                <a:latin typeface="Cambria" panose="02040503050406030204" pitchFamily="18" charset="0"/>
              </a:rPr>
              <a:t>回顾：我们学到了什么思想和概念？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7EF365-164C-4D45-8C24-8B955E204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38" y="1452564"/>
            <a:ext cx="8501062" cy="4613310"/>
          </a:xfrm>
        </p:spPr>
        <p:txBody>
          <a:bodyPr/>
          <a:lstStyle/>
          <a:p>
            <a:r>
              <a:rPr lang="zh-CN" altLang="en-US" sz="2800" dirty="0">
                <a:solidFill>
                  <a:srgbClr val="9933FF"/>
                </a:solidFill>
              </a:rPr>
              <a:t>通用的算法设计的思想</a:t>
            </a:r>
            <a:endParaRPr lang="en-US" altLang="zh-CN" sz="2800" dirty="0">
              <a:solidFill>
                <a:srgbClr val="9933FF"/>
              </a:solidFill>
            </a:endParaRPr>
          </a:p>
          <a:p>
            <a:pPr lvl="1"/>
            <a:r>
              <a:rPr lang="zh-CN" altLang="en-US" sz="2400" dirty="0"/>
              <a:t>递归、分治、动态规划、贪心（</a:t>
            </a:r>
            <a:r>
              <a:rPr lang="en-US" altLang="zh-CN" sz="2400" dirty="0"/>
              <a:t>exchange)</a:t>
            </a:r>
            <a:r>
              <a:rPr lang="zh-CN" altLang="en-US" sz="2400" dirty="0"/>
              <a:t>、规约思想。</a:t>
            </a:r>
            <a:endParaRPr lang="en-US" altLang="zh-CN" sz="2400" dirty="0"/>
          </a:p>
          <a:p>
            <a:r>
              <a:rPr lang="zh-CN" altLang="en-US" sz="2800" dirty="0">
                <a:solidFill>
                  <a:srgbClr val="9933FF"/>
                </a:solidFill>
              </a:rPr>
              <a:t>时间复杂度的重要概念</a:t>
            </a:r>
            <a:endParaRPr lang="en-US" altLang="zh-CN" sz="2800" dirty="0">
              <a:solidFill>
                <a:srgbClr val="9933FF"/>
              </a:solidFill>
            </a:endParaRPr>
          </a:p>
          <a:p>
            <a:pPr lvl="1"/>
            <a:r>
              <a:rPr lang="zh-CN" altLang="en-US" sz="2400" dirty="0"/>
              <a:t>最坏复杂度。平均复杂度。</a:t>
            </a:r>
            <a:r>
              <a:rPr lang="zh-CN" altLang="en-US" sz="2400" dirty="0">
                <a:solidFill>
                  <a:srgbClr val="969696"/>
                </a:solidFill>
              </a:rPr>
              <a:t>（势函数和均摊复杂度 </a:t>
            </a:r>
            <a:r>
              <a:rPr lang="en-US" altLang="zh-CN" sz="2400" dirty="0">
                <a:solidFill>
                  <a:srgbClr val="969696"/>
                </a:solidFill>
              </a:rPr>
              <a:t>*</a:t>
            </a:r>
            <a:r>
              <a:rPr lang="zh-CN" altLang="en-US" sz="2400" dirty="0">
                <a:solidFill>
                  <a:srgbClr val="969696"/>
                </a:solidFill>
              </a:rPr>
              <a:t>）</a:t>
            </a:r>
            <a:endParaRPr lang="en-US" altLang="zh-CN" sz="2400" dirty="0">
              <a:solidFill>
                <a:srgbClr val="969696"/>
              </a:solidFill>
            </a:endParaRPr>
          </a:p>
          <a:p>
            <a:r>
              <a:rPr lang="zh-CN" altLang="en-US" sz="2800" dirty="0">
                <a:solidFill>
                  <a:srgbClr val="9933FF"/>
                </a:solidFill>
              </a:rPr>
              <a:t>数据结构在各种算法中的灵活使用方法</a:t>
            </a:r>
            <a:endParaRPr lang="en-US" altLang="zh-CN" sz="2800" dirty="0">
              <a:solidFill>
                <a:srgbClr val="9933FF"/>
              </a:solidFill>
            </a:endParaRPr>
          </a:p>
          <a:p>
            <a:r>
              <a:rPr lang="en-US" altLang="zh-CN" sz="2800" dirty="0">
                <a:solidFill>
                  <a:srgbClr val="9933FF"/>
                </a:solidFill>
              </a:rPr>
              <a:t>** </a:t>
            </a:r>
            <a:r>
              <a:rPr lang="zh-CN" altLang="en-US" sz="2800" dirty="0">
                <a:solidFill>
                  <a:srgbClr val="9933FF"/>
                </a:solidFill>
              </a:rPr>
              <a:t>随机算法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（尤其是</a:t>
            </a:r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Las Vegas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算法） 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</a:rPr>
              <a:t>初步了解</a:t>
            </a:r>
            <a:endParaRPr lang="en-US" altLang="zh-CN" sz="2800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altLang="zh-CN" sz="2400" dirty="0"/>
              <a:t>Randomized-Quicksort,  </a:t>
            </a:r>
            <a:r>
              <a:rPr lang="en-US" altLang="zh-CN" sz="2400" dirty="0">
                <a:solidFill>
                  <a:srgbClr val="969696"/>
                </a:solidFill>
              </a:rPr>
              <a:t>Universal Hash Family</a:t>
            </a:r>
          </a:p>
          <a:p>
            <a:r>
              <a:rPr lang="en-US" altLang="zh-CN" sz="2800" dirty="0">
                <a:solidFill>
                  <a:srgbClr val="969696"/>
                </a:solidFill>
              </a:rPr>
              <a:t>** </a:t>
            </a:r>
            <a:r>
              <a:rPr lang="zh-CN" altLang="en-US" sz="2800" dirty="0">
                <a:solidFill>
                  <a:srgbClr val="969696"/>
                </a:solidFill>
              </a:rPr>
              <a:t>问题的下界 </a:t>
            </a:r>
            <a:r>
              <a:rPr lang="en-US" altLang="zh-CN" sz="2800" dirty="0">
                <a:solidFill>
                  <a:srgbClr val="969696"/>
                </a:solidFill>
              </a:rPr>
              <a:t>(</a:t>
            </a:r>
            <a:r>
              <a:rPr lang="zh-CN" altLang="en-US" sz="2800" dirty="0">
                <a:solidFill>
                  <a:srgbClr val="969696"/>
                </a:solidFill>
              </a:rPr>
              <a:t>基于比较的排序</a:t>
            </a:r>
            <a:r>
              <a:rPr lang="en-US" altLang="zh-CN" sz="2800" dirty="0">
                <a:solidFill>
                  <a:srgbClr val="969696"/>
                </a:solidFill>
              </a:rPr>
              <a:t>) </a:t>
            </a:r>
            <a:r>
              <a:rPr lang="zh-CN" altLang="en-US" sz="2800" dirty="0">
                <a:solidFill>
                  <a:srgbClr val="969696"/>
                </a:solidFill>
              </a:rPr>
              <a:t>初步了解</a:t>
            </a:r>
            <a:endParaRPr lang="en-US" altLang="zh-CN" sz="2800" dirty="0">
              <a:solidFill>
                <a:srgbClr val="969696"/>
              </a:solidFill>
            </a:endParaRPr>
          </a:p>
          <a:p>
            <a:r>
              <a:rPr lang="en-US" altLang="zh-CN" sz="2800" dirty="0">
                <a:solidFill>
                  <a:srgbClr val="969696"/>
                </a:solidFill>
              </a:rPr>
              <a:t>** NPC</a:t>
            </a:r>
            <a:r>
              <a:rPr lang="zh-CN" altLang="en-US" sz="2800" dirty="0">
                <a:solidFill>
                  <a:srgbClr val="969696"/>
                </a:solidFill>
              </a:rPr>
              <a:t>理论 </a:t>
            </a:r>
            <a:r>
              <a:rPr lang="en-US" altLang="zh-CN" sz="2800" dirty="0">
                <a:solidFill>
                  <a:srgbClr val="969696"/>
                </a:solidFill>
              </a:rPr>
              <a:t>   </a:t>
            </a:r>
            <a:r>
              <a:rPr lang="zh-CN" altLang="en-US" sz="2800" dirty="0">
                <a:solidFill>
                  <a:srgbClr val="969696"/>
                </a:solidFill>
              </a:rPr>
              <a:t>许多实际问题可能无法有效解决。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8AD8BBE-A254-4656-8BB8-1464D8AD643C}"/>
              </a:ext>
            </a:extLst>
          </p:cNvPr>
          <p:cNvSpPr txBox="1"/>
          <p:nvPr/>
        </p:nvSpPr>
        <p:spPr>
          <a:xfrm>
            <a:off x="731838" y="6023343"/>
            <a:ext cx="78486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Indeed, we learned to be a computer scientist, not just a programmer.</a:t>
            </a:r>
            <a:endParaRPr lang="zh-CN" alt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722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F9CA12-B66E-4A2F-AC70-DF13505F3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dirty="0">
                <a:latin typeface="Cambria" panose="02040503050406030204" pitchFamily="18" charset="0"/>
              </a:rPr>
              <a:t>有哪些更深入的知识没有学习</a:t>
            </a:r>
            <a:r>
              <a:rPr lang="en-US" altLang="zh-CN" sz="36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zh-CN" altLang="en-US" sz="3600" dirty="0">
              <a:latin typeface="Cambria" panose="020405030504060302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376E03F-320E-4253-8E74-34683853C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38" y="1452564"/>
            <a:ext cx="8501062" cy="3959408"/>
          </a:xfrm>
        </p:spPr>
        <p:txBody>
          <a:bodyPr/>
          <a:lstStyle/>
          <a:p>
            <a:r>
              <a:rPr lang="zh-CN" altLang="en-US" sz="2800" dirty="0"/>
              <a:t>许多有趣且实用的数据结构</a:t>
            </a:r>
            <a:endParaRPr lang="en-US" altLang="zh-CN" sz="2800" dirty="0"/>
          </a:p>
          <a:p>
            <a:pPr lvl="1"/>
            <a:r>
              <a:rPr lang="zh-CN" altLang="en-US" sz="2000" dirty="0"/>
              <a:t>树状数组、</a:t>
            </a:r>
            <a:r>
              <a:rPr lang="en-US" altLang="zh-CN" sz="2000" dirty="0"/>
              <a:t>Treap</a:t>
            </a:r>
            <a:r>
              <a:rPr lang="zh-CN" altLang="en-US" sz="2000" dirty="0"/>
              <a:t> </a:t>
            </a:r>
            <a:r>
              <a:rPr lang="en-US" altLang="zh-CN" sz="2000" dirty="0"/>
              <a:t>(</a:t>
            </a:r>
            <a:r>
              <a:rPr lang="zh-CN" altLang="en-US" sz="2000" dirty="0"/>
              <a:t>比较容易且挺常用）、二项堆、</a:t>
            </a:r>
            <a:r>
              <a:rPr lang="en-US" altLang="zh-CN" sz="2000" dirty="0"/>
              <a:t>Fibonacci</a:t>
            </a:r>
            <a:r>
              <a:rPr lang="zh-CN" altLang="en-US" sz="2000" dirty="0"/>
              <a:t>堆、</a:t>
            </a:r>
            <a:r>
              <a:rPr lang="en-US" altLang="zh-CN" sz="2000" dirty="0"/>
              <a:t>Red-Black Tree</a:t>
            </a:r>
            <a:r>
              <a:rPr lang="zh-CN" altLang="en-US" sz="2000" dirty="0"/>
              <a:t>、</a:t>
            </a:r>
            <a:r>
              <a:rPr lang="en-US" altLang="zh-CN" sz="2000" dirty="0"/>
              <a:t>B-tree</a:t>
            </a:r>
            <a:r>
              <a:rPr lang="zh-CN" altLang="en-US" sz="2000" dirty="0"/>
              <a:t>、</a:t>
            </a:r>
            <a:r>
              <a:rPr lang="en-US" altLang="zh-CN" sz="2000" dirty="0"/>
              <a:t>PQ-tree</a:t>
            </a:r>
            <a:r>
              <a:rPr lang="zh-CN" altLang="en-US" sz="2000" dirty="0"/>
              <a:t>、</a:t>
            </a:r>
            <a:r>
              <a:rPr lang="en-US" altLang="zh-CN" sz="2000" dirty="0"/>
              <a:t>van </a:t>
            </a:r>
            <a:r>
              <a:rPr lang="en-US" altLang="zh-CN" sz="2000" dirty="0" err="1"/>
              <a:t>Emde</a:t>
            </a:r>
            <a:r>
              <a:rPr lang="en-US" altLang="zh-CN" sz="2000" dirty="0"/>
              <a:t> Boas Tree **</a:t>
            </a:r>
          </a:p>
          <a:p>
            <a:r>
              <a:rPr lang="zh-CN" altLang="en-US" sz="2800" dirty="0"/>
              <a:t>许多经典问题的标准解法</a:t>
            </a:r>
            <a:endParaRPr lang="en-US" altLang="zh-CN" sz="2800" dirty="0"/>
          </a:p>
          <a:p>
            <a:pPr lvl="1"/>
            <a:r>
              <a:rPr lang="en-US" altLang="zh-CN" sz="2000" dirty="0"/>
              <a:t>NCA</a:t>
            </a:r>
            <a:r>
              <a:rPr lang="zh-CN" altLang="en-US" sz="2000" dirty="0"/>
              <a:t>的</a:t>
            </a:r>
            <a:r>
              <a:rPr lang="en-US" altLang="zh-CN" sz="2000" dirty="0"/>
              <a:t>O(1)</a:t>
            </a:r>
            <a:r>
              <a:rPr lang="zh-CN" altLang="en-US" sz="2000" dirty="0"/>
              <a:t>时间算法、</a:t>
            </a:r>
            <a:r>
              <a:rPr lang="en-US" altLang="zh-CN" sz="2000" dirty="0">
                <a:solidFill>
                  <a:srgbClr val="FF0000"/>
                </a:solidFill>
              </a:rPr>
              <a:t>FFT</a:t>
            </a:r>
            <a:r>
              <a:rPr lang="zh-CN" altLang="en-US" sz="2000" dirty="0">
                <a:solidFill>
                  <a:srgbClr val="FF0000"/>
                </a:solidFill>
              </a:rPr>
              <a:t>和大数相乘</a:t>
            </a:r>
            <a:r>
              <a:rPr lang="zh-CN" altLang="en-US" sz="2000" dirty="0"/>
              <a:t>。</a:t>
            </a:r>
            <a:endParaRPr lang="en-US" altLang="zh-CN" sz="2000" dirty="0"/>
          </a:p>
          <a:p>
            <a:pPr lvl="1"/>
            <a:r>
              <a:rPr lang="zh-CN" altLang="en-US" sz="2000" dirty="0"/>
              <a:t>串的最小表示、循环同构的判定、最长回文子串、</a:t>
            </a:r>
            <a:r>
              <a:rPr lang="en-US" altLang="zh-CN" sz="2000" dirty="0"/>
              <a:t>Lyndon</a:t>
            </a:r>
            <a:r>
              <a:rPr lang="zh-CN" altLang="en-US" sz="2000" dirty="0"/>
              <a:t>分解等。</a:t>
            </a:r>
            <a:endParaRPr lang="en-US" altLang="zh-CN" sz="1800" dirty="0"/>
          </a:p>
          <a:p>
            <a:pPr lvl="1"/>
            <a:r>
              <a:rPr lang="zh-CN" altLang="en-US" sz="2000" dirty="0"/>
              <a:t>最小树形图、桥</a:t>
            </a:r>
            <a:r>
              <a:rPr lang="zh-CN" altLang="en-US" sz="2000"/>
              <a:t>、玄图、</a:t>
            </a:r>
            <a:r>
              <a:rPr lang="zh-CN" altLang="en-US" sz="2000" dirty="0">
                <a:solidFill>
                  <a:srgbClr val="FF0000"/>
                </a:solidFill>
              </a:rPr>
              <a:t>匹配</a:t>
            </a:r>
            <a:r>
              <a:rPr lang="zh-CN" altLang="en-US" sz="2000" dirty="0"/>
              <a:t>、</a:t>
            </a:r>
            <a:r>
              <a:rPr lang="zh-CN" altLang="en-US" sz="2000" dirty="0">
                <a:solidFill>
                  <a:srgbClr val="FF0000"/>
                </a:solidFill>
              </a:rPr>
              <a:t>网络流、拟阵</a:t>
            </a:r>
            <a:r>
              <a:rPr lang="zh-CN" altLang="en-US" sz="2000" dirty="0"/>
              <a:t>。 </a:t>
            </a:r>
            <a:r>
              <a:rPr lang="en-US" altLang="zh-CN" sz="2000" dirty="0">
                <a:solidFill>
                  <a:srgbClr val="969696"/>
                </a:solidFill>
              </a:rPr>
              <a:t>&lt;</a:t>
            </a:r>
            <a:r>
              <a:rPr lang="zh-CN" altLang="en-US" sz="2000" dirty="0">
                <a:solidFill>
                  <a:srgbClr val="969696"/>
                </a:solidFill>
              </a:rPr>
              <a:t>高等算法</a:t>
            </a:r>
            <a:r>
              <a:rPr lang="en-US" altLang="zh-CN" sz="2000" dirty="0">
                <a:solidFill>
                  <a:srgbClr val="969696"/>
                </a:solidFill>
              </a:rPr>
              <a:t>&gt;</a:t>
            </a:r>
            <a:r>
              <a:rPr lang="zh-CN" altLang="en-US" sz="2000" dirty="0">
                <a:solidFill>
                  <a:srgbClr val="969696"/>
                </a:solidFill>
              </a:rPr>
              <a:t>课传授</a:t>
            </a:r>
            <a:endParaRPr lang="en-US" altLang="zh-CN" sz="2000" dirty="0"/>
          </a:p>
          <a:p>
            <a:r>
              <a:rPr lang="en-US" altLang="zh-CN" sz="2800" dirty="0"/>
              <a:t>* </a:t>
            </a:r>
            <a:r>
              <a:rPr lang="zh-CN" altLang="en-US" sz="2800" dirty="0"/>
              <a:t>近似算法</a:t>
            </a:r>
            <a:endParaRPr lang="en-US" altLang="zh-CN" sz="2800" dirty="0"/>
          </a:p>
          <a:p>
            <a:pPr lvl="1"/>
            <a:r>
              <a:rPr lang="zh-CN" altLang="en-US" sz="2400" dirty="0"/>
              <a:t>可用来快速解决许多</a:t>
            </a:r>
            <a:r>
              <a:rPr lang="en-US" altLang="zh-CN" sz="2400" dirty="0"/>
              <a:t>NPC</a:t>
            </a:r>
            <a:r>
              <a:rPr lang="zh-CN" altLang="en-US" sz="2400" dirty="0"/>
              <a:t>问题。但是不是最优解。</a:t>
            </a:r>
            <a:endParaRPr lang="en-US" altLang="zh-CN" sz="2400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01D8218-0A2D-4D6F-AF7B-5C94B987C57B}"/>
              </a:ext>
            </a:extLst>
          </p:cNvPr>
          <p:cNvSpPr txBox="1"/>
          <p:nvPr/>
        </p:nvSpPr>
        <p:spPr>
          <a:xfrm>
            <a:off x="505047" y="5479534"/>
            <a:ext cx="8458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阅读</a:t>
            </a:r>
            <a:r>
              <a:rPr lang="en-US" altLang="zh-CN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&lt;introduction to algorithms&gt; </a:t>
            </a:r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和 </a:t>
            </a:r>
            <a:r>
              <a:rPr lang="en-US" altLang="zh-CN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&lt;algorithm design&gt;</a:t>
            </a:r>
          </a:p>
        </p:txBody>
      </p:sp>
    </p:spTree>
    <p:extLst>
      <p:ext uri="{BB962C8B-B14F-4D97-AF65-F5344CB8AC3E}">
        <p14:creationId xmlns:p14="http://schemas.microsoft.com/office/powerpoint/2010/main" val="252875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FE7A8A-88C8-46BC-BBF5-977ABC680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dirty="0"/>
              <a:t>如何准备期末考试？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835DC5-273B-4449-A9F8-D3A3FB9F5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38" y="1452564"/>
            <a:ext cx="8192718" cy="4767484"/>
          </a:xfrm>
        </p:spPr>
        <p:txBody>
          <a:bodyPr/>
          <a:lstStyle/>
          <a:p>
            <a:r>
              <a:rPr lang="zh-CN" altLang="en-US" sz="2800" dirty="0">
                <a:solidFill>
                  <a:srgbClr val="FF0000"/>
                </a:solidFill>
              </a:rPr>
              <a:t>重点：复习</a:t>
            </a:r>
            <a:r>
              <a:rPr lang="en-US" altLang="zh-CN" sz="2800" dirty="0">
                <a:solidFill>
                  <a:srgbClr val="FF0000"/>
                </a:solidFill>
              </a:rPr>
              <a:t>ppt</a:t>
            </a:r>
            <a:r>
              <a:rPr lang="zh-CN" altLang="en-US" sz="2800" dirty="0">
                <a:solidFill>
                  <a:srgbClr val="FF0000"/>
                </a:solidFill>
              </a:rPr>
              <a:t>内容 </a:t>
            </a:r>
            <a:r>
              <a:rPr lang="en-US" altLang="zh-CN" sz="2800" dirty="0">
                <a:solidFill>
                  <a:srgbClr val="FF0000"/>
                </a:solidFill>
              </a:rPr>
              <a:t>+ </a:t>
            </a:r>
            <a:r>
              <a:rPr lang="zh-CN" altLang="en-US" sz="2800" dirty="0">
                <a:solidFill>
                  <a:srgbClr val="FF0000"/>
                </a:solidFill>
              </a:rPr>
              <a:t>作业题</a:t>
            </a:r>
            <a:endParaRPr lang="en-US" altLang="zh-CN" sz="2800" dirty="0"/>
          </a:p>
          <a:p>
            <a:pPr lvl="1"/>
            <a:r>
              <a:rPr lang="zh-CN" altLang="en-US" dirty="0"/>
              <a:t>彻底理解关键算法和数据结构。</a:t>
            </a:r>
            <a:endParaRPr lang="en-US" altLang="zh-CN" dirty="0"/>
          </a:p>
          <a:p>
            <a:pPr lvl="1"/>
            <a:r>
              <a:rPr lang="zh-CN" altLang="en-US" dirty="0"/>
              <a:t>考试难度 </a:t>
            </a:r>
            <a:r>
              <a:rPr lang="en-US" altLang="zh-CN" dirty="0"/>
              <a:t>&lt;&lt; ppt</a:t>
            </a:r>
            <a:r>
              <a:rPr lang="zh-CN" altLang="en-US" dirty="0"/>
              <a:t>难度。</a:t>
            </a:r>
            <a:endParaRPr lang="en-US" altLang="zh-CN" dirty="0"/>
          </a:p>
          <a:p>
            <a:r>
              <a:rPr lang="en-US" altLang="zh-CN" sz="2800" dirty="0"/>
              <a:t>To make your life easier</a:t>
            </a:r>
          </a:p>
          <a:p>
            <a:pPr lvl="1"/>
            <a:r>
              <a:rPr lang="en-US" altLang="zh-CN" sz="2400" dirty="0"/>
              <a:t>Hint 1</a:t>
            </a:r>
            <a:r>
              <a:rPr lang="zh-CN" altLang="en-US" sz="2400" dirty="0"/>
              <a:t>：</a:t>
            </a:r>
            <a:r>
              <a:rPr lang="zh-CN" altLang="en-US" sz="2400" dirty="0">
                <a:solidFill>
                  <a:srgbClr val="9933FF"/>
                </a:solidFill>
              </a:rPr>
              <a:t>期中之后的内容为主。必考</a:t>
            </a:r>
            <a:r>
              <a:rPr lang="en-US" altLang="zh-CN" sz="2400" dirty="0" err="1">
                <a:solidFill>
                  <a:srgbClr val="9933FF"/>
                </a:solidFill>
              </a:rPr>
              <a:t>huffman</a:t>
            </a:r>
            <a:r>
              <a:rPr lang="zh-CN" altLang="en-US" sz="2400" dirty="0">
                <a:solidFill>
                  <a:srgbClr val="9933FF"/>
                </a:solidFill>
              </a:rPr>
              <a:t>树。</a:t>
            </a:r>
            <a:endParaRPr lang="en-US" altLang="zh-CN" sz="2400" dirty="0">
              <a:solidFill>
                <a:srgbClr val="9933FF"/>
              </a:solidFill>
            </a:endParaRPr>
          </a:p>
          <a:p>
            <a:pPr lvl="2"/>
            <a:r>
              <a:rPr lang="zh-CN" altLang="en-US" sz="2000" dirty="0">
                <a:solidFill>
                  <a:srgbClr val="9933FF"/>
                </a:solidFill>
              </a:rPr>
              <a:t>贪心 动态规划仍然会考。</a:t>
            </a:r>
            <a:endParaRPr lang="en-US" altLang="zh-CN" sz="2000" dirty="0">
              <a:solidFill>
                <a:srgbClr val="9933FF"/>
              </a:solidFill>
            </a:endParaRPr>
          </a:p>
          <a:p>
            <a:pPr lvl="1"/>
            <a:r>
              <a:rPr lang="en-US" altLang="zh-CN" sz="2400" dirty="0"/>
              <a:t>Hint 2</a:t>
            </a:r>
            <a:r>
              <a:rPr lang="zh-CN" altLang="en-US" sz="2400" dirty="0"/>
              <a:t>：</a:t>
            </a:r>
            <a:r>
              <a:rPr lang="zh-CN" altLang="en-US" sz="2400" dirty="0">
                <a:solidFill>
                  <a:srgbClr val="9933FF"/>
                </a:solidFill>
              </a:rPr>
              <a:t>题型同期中考试；有一定的计算量。</a:t>
            </a:r>
            <a:endParaRPr lang="en-US" altLang="zh-CN" sz="2400" dirty="0">
              <a:solidFill>
                <a:srgbClr val="9933FF"/>
              </a:solidFill>
            </a:endParaRPr>
          </a:p>
          <a:p>
            <a:pPr lvl="1"/>
            <a:r>
              <a:rPr lang="en-US" altLang="zh-CN" sz="2400" dirty="0"/>
              <a:t>Hint 3</a:t>
            </a:r>
            <a:r>
              <a:rPr lang="zh-CN" altLang="en-US" sz="2400" dirty="0"/>
              <a:t>：</a:t>
            </a:r>
            <a:r>
              <a:rPr lang="zh-CN" altLang="en-US" sz="2400" dirty="0">
                <a:solidFill>
                  <a:srgbClr val="9933FF"/>
                </a:solidFill>
              </a:rPr>
              <a:t>不考 有向图的十字</a:t>
            </a:r>
            <a:br>
              <a:rPr lang="en-US" altLang="zh-CN" sz="2400" dirty="0">
                <a:solidFill>
                  <a:srgbClr val="9933FF"/>
                </a:solidFill>
              </a:rPr>
            </a:br>
            <a:r>
              <a:rPr lang="en-US" altLang="zh-CN" sz="2400" dirty="0">
                <a:solidFill>
                  <a:srgbClr val="9933FF"/>
                </a:solidFill>
              </a:rPr>
              <a:t>      </a:t>
            </a:r>
            <a:r>
              <a:rPr lang="zh-CN" altLang="en-US" sz="2400" dirty="0">
                <a:solidFill>
                  <a:srgbClr val="9933FF"/>
                </a:solidFill>
              </a:rPr>
              <a:t>链表法、无向图的邻接多重表。</a:t>
            </a:r>
            <a:endParaRPr lang="en-US" altLang="zh-CN" sz="2400" dirty="0">
              <a:solidFill>
                <a:srgbClr val="9933FF"/>
              </a:solidFill>
            </a:endParaRPr>
          </a:p>
          <a:p>
            <a:pPr lvl="1"/>
            <a:r>
              <a:rPr lang="en-US" altLang="zh-CN" sz="2400" dirty="0"/>
              <a:t>Hint 4</a:t>
            </a:r>
            <a:r>
              <a:rPr lang="zh-CN" altLang="en-US" sz="2400" dirty="0"/>
              <a:t>：</a:t>
            </a:r>
            <a:r>
              <a:rPr lang="zh-CN" altLang="en-US" sz="2400" dirty="0">
                <a:solidFill>
                  <a:srgbClr val="9933FF"/>
                </a:solidFill>
              </a:rPr>
              <a:t>打</a:t>
            </a:r>
            <a:r>
              <a:rPr lang="en-US" altLang="zh-CN" sz="2400" dirty="0">
                <a:solidFill>
                  <a:srgbClr val="9933FF"/>
                </a:solidFill>
              </a:rPr>
              <a:t>*</a:t>
            </a:r>
            <a:r>
              <a:rPr lang="zh-CN" altLang="en-US" sz="2400" dirty="0">
                <a:solidFill>
                  <a:srgbClr val="9933FF"/>
                </a:solidFill>
              </a:rPr>
              <a:t>号的内容。了解结论；不必掌握用法。</a:t>
            </a:r>
            <a:endParaRPr lang="en-US" altLang="zh-CN" sz="2400" dirty="0">
              <a:solidFill>
                <a:srgbClr val="9933FF"/>
              </a:solidFill>
            </a:endParaRPr>
          </a:p>
          <a:p>
            <a:r>
              <a:rPr lang="zh-CN" altLang="en-US" sz="2800" dirty="0">
                <a:solidFill>
                  <a:srgbClr val="FF0000"/>
                </a:solidFill>
              </a:rPr>
              <a:t>如有问题请在 微信群 里提出。</a:t>
            </a:r>
            <a:endParaRPr lang="en-US" altLang="zh-CN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791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160F25-FB70-43AF-9EA8-53080212E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dirty="0">
                <a:latin typeface="Cambria" panose="02040503050406030204" pitchFamily="18" charset="0"/>
              </a:rPr>
              <a:t>收获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5A8513F-C5D3-4A96-A212-E2AA579C0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38" y="1452564"/>
            <a:ext cx="8362839" cy="4964185"/>
          </a:xfrm>
        </p:spPr>
        <p:txBody>
          <a:bodyPr/>
          <a:lstStyle/>
          <a:p>
            <a:r>
              <a:rPr lang="zh-CN" altLang="en-US" sz="2800" dirty="0">
                <a:solidFill>
                  <a:srgbClr val="FF0000"/>
                </a:solidFill>
              </a:rPr>
              <a:t>加强了各种能力上的训练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 lvl="1"/>
            <a:r>
              <a:rPr lang="zh-CN" altLang="en-US" sz="2400" dirty="0">
                <a:solidFill>
                  <a:srgbClr val="9933FF"/>
                </a:solidFill>
              </a:rPr>
              <a:t>分析能力（数据结构 </a:t>
            </a:r>
            <a:r>
              <a:rPr lang="en-US" altLang="zh-CN" sz="2400" dirty="0">
                <a:solidFill>
                  <a:srgbClr val="9933FF"/>
                </a:solidFill>
              </a:rPr>
              <a:t>/ </a:t>
            </a:r>
            <a:r>
              <a:rPr lang="zh-CN" altLang="en-US" sz="2400" dirty="0">
                <a:solidFill>
                  <a:srgbClr val="9933FF"/>
                </a:solidFill>
              </a:rPr>
              <a:t>算法正确性、复杂度）</a:t>
            </a:r>
            <a:endParaRPr lang="en-US" altLang="zh-CN" sz="2400" dirty="0">
              <a:solidFill>
                <a:srgbClr val="9933FF"/>
              </a:solidFill>
            </a:endParaRPr>
          </a:p>
          <a:p>
            <a:pPr lvl="2"/>
            <a:r>
              <a:rPr lang="en-US" altLang="zh-CN" sz="2000" dirty="0"/>
              <a:t>Prim/Kruskal/Huffman/</a:t>
            </a:r>
            <a:r>
              <a:rPr lang="zh-CN" altLang="en-US" sz="2000" dirty="0"/>
              <a:t>的正确性、</a:t>
            </a:r>
            <a:r>
              <a:rPr lang="en-US" altLang="zh-CN" sz="2000" dirty="0">
                <a:solidFill>
                  <a:srgbClr val="969696"/>
                </a:solidFill>
              </a:rPr>
              <a:t>Universal hash </a:t>
            </a:r>
            <a:r>
              <a:rPr lang="zh-CN" altLang="en-US" sz="2000" dirty="0">
                <a:solidFill>
                  <a:srgbClr val="969696"/>
                </a:solidFill>
              </a:rPr>
              <a:t>的设计、</a:t>
            </a:r>
            <a:r>
              <a:rPr lang="en-US" altLang="zh-CN" sz="2000" dirty="0">
                <a:solidFill>
                  <a:srgbClr val="969696"/>
                </a:solidFill>
              </a:rPr>
              <a:t> </a:t>
            </a:r>
            <a:r>
              <a:rPr lang="en-US" altLang="zh-CN" sz="2000" dirty="0"/>
              <a:t>Quicksort/Selection</a:t>
            </a:r>
            <a:r>
              <a:rPr lang="zh-CN" altLang="en-US" sz="2000" dirty="0"/>
              <a:t>的时间分析、</a:t>
            </a:r>
            <a:r>
              <a:rPr lang="en-US" altLang="zh-CN" sz="2000" dirty="0">
                <a:solidFill>
                  <a:srgbClr val="969696"/>
                </a:solidFill>
              </a:rPr>
              <a:t>Splay</a:t>
            </a:r>
            <a:r>
              <a:rPr lang="zh-CN" altLang="en-US" sz="2000" dirty="0">
                <a:solidFill>
                  <a:srgbClr val="969696"/>
                </a:solidFill>
              </a:rPr>
              <a:t>的分析 （之前空白）</a:t>
            </a:r>
            <a:endParaRPr lang="en-US" altLang="zh-CN" sz="2000" dirty="0">
              <a:solidFill>
                <a:srgbClr val="969696"/>
              </a:solidFill>
            </a:endParaRPr>
          </a:p>
          <a:p>
            <a:pPr lvl="1"/>
            <a:r>
              <a:rPr lang="zh-CN" altLang="en-US" sz="2400" dirty="0">
                <a:solidFill>
                  <a:srgbClr val="9933FF"/>
                </a:solidFill>
              </a:rPr>
              <a:t>动手能力（编程）上的训练</a:t>
            </a:r>
            <a:endParaRPr lang="en-US" altLang="zh-CN" sz="2400" dirty="0">
              <a:solidFill>
                <a:srgbClr val="9933FF"/>
              </a:solidFill>
            </a:endParaRPr>
          </a:p>
          <a:p>
            <a:pPr lvl="2"/>
            <a:r>
              <a:rPr lang="zh-CN" altLang="en-US" sz="2000" dirty="0"/>
              <a:t>小幅增加了编程题。推荐了一些</a:t>
            </a:r>
            <a:r>
              <a:rPr lang="en-US" altLang="zh-CN" sz="2000" dirty="0" err="1"/>
              <a:t>leetcode</a:t>
            </a:r>
            <a:r>
              <a:rPr lang="zh-CN" altLang="en-US" sz="2000" dirty="0"/>
              <a:t>、</a:t>
            </a:r>
            <a:r>
              <a:rPr lang="en-US" altLang="zh-CN" sz="2000" dirty="0" err="1"/>
              <a:t>luogu</a:t>
            </a:r>
            <a:r>
              <a:rPr lang="zh-CN" altLang="en-US" sz="2000" dirty="0"/>
              <a:t>题。</a:t>
            </a:r>
            <a:endParaRPr lang="en-US" altLang="zh-CN" sz="2000" dirty="0"/>
          </a:p>
          <a:p>
            <a:pPr lvl="1"/>
            <a:r>
              <a:rPr lang="zh-CN" altLang="en-US" sz="2400" dirty="0">
                <a:solidFill>
                  <a:srgbClr val="9933FF"/>
                </a:solidFill>
              </a:rPr>
              <a:t>科研能力（探索、思维）</a:t>
            </a:r>
            <a:endParaRPr lang="en-US" altLang="zh-CN" sz="2400" dirty="0">
              <a:solidFill>
                <a:srgbClr val="9933FF"/>
              </a:solidFill>
            </a:endParaRPr>
          </a:p>
          <a:p>
            <a:pPr lvl="2"/>
            <a:r>
              <a:rPr lang="zh-CN" altLang="en-US" sz="2000" dirty="0"/>
              <a:t>设有</a:t>
            </a:r>
            <a:r>
              <a:rPr lang="en-US" altLang="zh-CN" sz="2000" dirty="0"/>
              <a:t>bonus</a:t>
            </a:r>
            <a:r>
              <a:rPr lang="zh-CN" altLang="en-US" sz="2000" dirty="0"/>
              <a:t>、思考题、</a:t>
            </a:r>
            <a:r>
              <a:rPr lang="en-US" altLang="zh-CN" sz="2000" dirty="0"/>
              <a:t>related links</a:t>
            </a:r>
            <a:r>
              <a:rPr lang="zh-CN" altLang="en-US" sz="2000" dirty="0"/>
              <a:t>（穿插在</a:t>
            </a:r>
            <a:r>
              <a:rPr lang="en-US" altLang="zh-CN" sz="2000" dirty="0"/>
              <a:t>slides</a:t>
            </a:r>
            <a:r>
              <a:rPr lang="zh-CN" altLang="en-US" sz="2000" dirty="0"/>
              <a:t>中）</a:t>
            </a:r>
            <a:endParaRPr lang="en-US" altLang="zh-CN" sz="2000" dirty="0"/>
          </a:p>
          <a:p>
            <a:r>
              <a:rPr lang="zh-CN" altLang="en-US" sz="2800" dirty="0">
                <a:solidFill>
                  <a:srgbClr val="969696"/>
                </a:solidFill>
              </a:rPr>
              <a:t>开拓视野。了解学科前沿动态。</a:t>
            </a:r>
            <a:endParaRPr lang="en-US" altLang="zh-CN" sz="2800" dirty="0">
              <a:solidFill>
                <a:srgbClr val="969696"/>
              </a:solidFill>
            </a:endParaRPr>
          </a:p>
          <a:p>
            <a:pPr lvl="1"/>
            <a:r>
              <a:rPr lang="zh-CN" altLang="en-US" sz="2400" dirty="0">
                <a:solidFill>
                  <a:srgbClr val="969696"/>
                </a:solidFill>
              </a:rPr>
              <a:t>增加了</a:t>
            </a:r>
            <a:r>
              <a:rPr lang="en-US" altLang="zh-CN" sz="2400" dirty="0">
                <a:solidFill>
                  <a:srgbClr val="969696"/>
                </a:solidFill>
              </a:rPr>
              <a:t>NPC</a:t>
            </a:r>
            <a:r>
              <a:rPr lang="zh-CN" altLang="en-US" sz="2400" dirty="0">
                <a:solidFill>
                  <a:srgbClr val="969696"/>
                </a:solidFill>
              </a:rPr>
              <a:t>、随机算法、多种算法设计思想的讲解。</a:t>
            </a:r>
            <a:endParaRPr lang="en-US" altLang="zh-CN" sz="2400" dirty="0">
              <a:solidFill>
                <a:srgbClr val="969696"/>
              </a:solidFill>
            </a:endParaRPr>
          </a:p>
          <a:p>
            <a:pPr lvl="1"/>
            <a:r>
              <a:rPr lang="zh-CN" altLang="en-US" sz="2400" dirty="0">
                <a:solidFill>
                  <a:srgbClr val="969696"/>
                </a:solidFill>
              </a:rPr>
              <a:t>增加了</a:t>
            </a:r>
            <a:r>
              <a:rPr lang="en-US" altLang="zh-CN" sz="2400" dirty="0">
                <a:solidFill>
                  <a:srgbClr val="969696"/>
                </a:solidFill>
              </a:rPr>
              <a:t>18</a:t>
            </a:r>
            <a:r>
              <a:rPr lang="zh-CN" altLang="en-US" sz="2400" dirty="0">
                <a:solidFill>
                  <a:srgbClr val="969696"/>
                </a:solidFill>
              </a:rPr>
              <a:t>个</a:t>
            </a:r>
            <a:r>
              <a:rPr lang="en-US" altLang="zh-CN" sz="2400" dirty="0">
                <a:solidFill>
                  <a:srgbClr val="969696"/>
                </a:solidFill>
              </a:rPr>
              <a:t>reading tasks</a:t>
            </a:r>
            <a:r>
              <a:rPr lang="zh-CN" altLang="en-US" sz="2400" dirty="0">
                <a:solidFill>
                  <a:srgbClr val="969696"/>
                </a:solidFill>
              </a:rPr>
              <a:t>（推荐寒假读两个感兴趣的）</a:t>
            </a:r>
            <a:endParaRPr lang="en-US" altLang="zh-CN" sz="2400" dirty="0">
              <a:solidFill>
                <a:srgbClr val="9696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465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7D9924-EE6C-4ADD-ABF2-7E0018C23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dirty="0"/>
              <a:t>未来学习上的一些建议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8E9B91-305B-4747-AED2-131268274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775" y="1621464"/>
            <a:ext cx="8378788" cy="4662377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>
                <a:solidFill>
                  <a:srgbClr val="00B0F0"/>
                </a:solidFill>
              </a:rPr>
              <a:t>1</a:t>
            </a:r>
            <a:r>
              <a:rPr lang="en-US" altLang="zh-CN" sz="2800" dirty="0"/>
              <a:t> </a:t>
            </a:r>
            <a:r>
              <a:rPr lang="zh-CN" altLang="en-US" sz="2800" dirty="0"/>
              <a:t>学</a:t>
            </a:r>
            <a:r>
              <a:rPr lang="zh-CN" altLang="en-US" sz="3600" dirty="0">
                <a:solidFill>
                  <a:srgbClr val="9933FF"/>
                </a:solidFill>
              </a:rPr>
              <a:t>方法思想</a:t>
            </a:r>
            <a:r>
              <a:rPr lang="zh-CN" altLang="en-US" sz="3600" dirty="0"/>
              <a:t>。</a:t>
            </a:r>
            <a:r>
              <a:rPr lang="zh-CN" altLang="en-US" sz="2800" dirty="0"/>
              <a:t>举一反三融会贯通。</a:t>
            </a:r>
            <a:r>
              <a:rPr lang="en-US" altLang="zh-CN" sz="2800" dirty="0">
                <a:solidFill>
                  <a:srgbClr val="00B0F0"/>
                </a:solidFill>
              </a:rPr>
              <a:t>2</a:t>
            </a:r>
            <a:r>
              <a:rPr lang="en-US" altLang="zh-CN" sz="2800" dirty="0"/>
              <a:t> </a:t>
            </a:r>
            <a:r>
              <a:rPr lang="zh-CN" altLang="en-US" sz="2800" dirty="0"/>
              <a:t>多</a:t>
            </a:r>
            <a:r>
              <a:rPr lang="zh-CN" altLang="en-US" sz="3600" dirty="0">
                <a:solidFill>
                  <a:srgbClr val="9933FF"/>
                </a:solidFill>
              </a:rPr>
              <a:t>实践</a:t>
            </a:r>
            <a:r>
              <a:rPr lang="zh-CN" altLang="en-US" sz="2800" dirty="0">
                <a:solidFill>
                  <a:srgbClr val="9933FF"/>
                </a:solidFill>
              </a:rPr>
              <a:t>。</a:t>
            </a:r>
            <a:r>
              <a:rPr lang="en-US" altLang="zh-CN" sz="2800" dirty="0"/>
              <a:t> </a:t>
            </a:r>
            <a:br>
              <a:rPr lang="en-US" altLang="zh-CN" sz="2800" dirty="0"/>
            </a:br>
            <a:r>
              <a:rPr lang="en-US" altLang="zh-CN" sz="2800" dirty="0"/>
              <a:t> </a:t>
            </a:r>
            <a:r>
              <a:rPr lang="en-US" altLang="zh-CN" sz="2800" dirty="0">
                <a:solidFill>
                  <a:srgbClr val="00B0F0"/>
                </a:solidFill>
              </a:rPr>
              <a:t>3</a:t>
            </a:r>
            <a:r>
              <a:rPr lang="en-US" altLang="zh-CN" sz="2800" dirty="0"/>
              <a:t> </a:t>
            </a:r>
            <a:r>
              <a:rPr lang="zh-CN" altLang="en-US" sz="2800" dirty="0"/>
              <a:t>注意有选择性的</a:t>
            </a:r>
            <a:r>
              <a:rPr lang="zh-CN" altLang="en-US" sz="3600" dirty="0">
                <a:solidFill>
                  <a:srgbClr val="9933FF"/>
                </a:solidFill>
              </a:rPr>
              <a:t>成体系</a:t>
            </a:r>
            <a:r>
              <a:rPr lang="zh-CN" altLang="en-US" sz="2800" dirty="0"/>
              <a:t>的学。本科先学通用的。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</a:rPr>
              <a:t>当我们所知越多，未知也会更多。（我们只是学完了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</a:rPr>
              <a:t>&lt;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</a:rPr>
              <a:t>数据结构和算法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</a:rPr>
              <a:t>&gt;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</a:rPr>
              <a:t>的基础知识）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800" dirty="0">
                <a:solidFill>
                  <a:srgbClr val="00B0F0"/>
                </a:solidFill>
              </a:rPr>
              <a:t>4</a:t>
            </a:r>
            <a:r>
              <a:rPr lang="en-US" altLang="zh-CN" sz="2800" dirty="0"/>
              <a:t> </a:t>
            </a:r>
            <a:r>
              <a:rPr lang="zh-CN" altLang="en-US" sz="2800" dirty="0"/>
              <a:t>注重</a:t>
            </a:r>
            <a:r>
              <a:rPr lang="zh-CN" altLang="en-US" sz="3600" dirty="0">
                <a:solidFill>
                  <a:srgbClr val="9933FF"/>
                </a:solidFill>
              </a:rPr>
              <a:t>数学</a:t>
            </a:r>
            <a:r>
              <a:rPr lang="zh-CN" altLang="en-US" sz="2800" dirty="0"/>
              <a:t>。不仅是本门课也是</a:t>
            </a:r>
            <a:r>
              <a:rPr lang="en-US" altLang="zh-CN" sz="2800" dirty="0"/>
              <a:t>CS/AI</a:t>
            </a:r>
            <a:r>
              <a:rPr lang="zh-CN" altLang="en-US" sz="2800" dirty="0"/>
              <a:t>的基础。</a:t>
            </a:r>
            <a:r>
              <a:rPr lang="en-US" altLang="zh-CN" sz="2800" dirty="0">
                <a:solidFill>
                  <a:srgbClr val="00B0F0"/>
                </a:solidFill>
              </a:rPr>
              <a:t>5</a:t>
            </a:r>
            <a:r>
              <a:rPr lang="en-US" altLang="zh-CN" sz="2800" dirty="0"/>
              <a:t> </a:t>
            </a:r>
            <a:r>
              <a:rPr lang="zh-CN" altLang="en-US" sz="3600" dirty="0">
                <a:solidFill>
                  <a:srgbClr val="9933FF"/>
                </a:solidFill>
              </a:rPr>
              <a:t>大局观</a:t>
            </a:r>
            <a:r>
              <a:rPr lang="zh-CN" altLang="en-US" sz="2800" dirty="0"/>
              <a:t>非常重要。</a:t>
            </a:r>
            <a:endParaRPr lang="en-US" altLang="zh-CN" sz="2800" dirty="0"/>
          </a:p>
          <a:p>
            <a:pPr marL="0" indent="0">
              <a:buNone/>
            </a:pPr>
            <a:r>
              <a:rPr lang="zh-CN" altLang="en-US" sz="2800" dirty="0"/>
              <a:t>      本课程努力帮大家了解了一些前沿的东西。使你知道什么问题是重要的、被人关注的、值得思考的。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</a:rPr>
              <a:t>部分内容会难一点，尤其对不喜欢数学的人来说，且考试基本不会考到，</a:t>
            </a:r>
            <a:r>
              <a:rPr lang="zh-CN" altLang="en-US" sz="2800" dirty="0">
                <a:solidFill>
                  <a:srgbClr val="FF0000"/>
                </a:solidFill>
              </a:rPr>
              <a:t>但学习的最终目的不是考试。</a:t>
            </a:r>
          </a:p>
        </p:txBody>
      </p:sp>
    </p:spTree>
    <p:extLst>
      <p:ext uri="{BB962C8B-B14F-4D97-AF65-F5344CB8AC3E}">
        <p14:creationId xmlns:p14="http://schemas.microsoft.com/office/powerpoint/2010/main" val="35396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850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iyun">
  <a:themeElements>
    <a:clrScheme name="caiyun 2">
      <a:dk1>
        <a:srgbClr val="660066"/>
      </a:dk1>
      <a:lt1>
        <a:srgbClr val="FFFFFF"/>
      </a:lt1>
      <a:dk2>
        <a:srgbClr val="FF00FF"/>
      </a:dk2>
      <a:lt2>
        <a:srgbClr val="FFCC99"/>
      </a:lt2>
      <a:accent1>
        <a:srgbClr val="99FF99"/>
      </a:accent1>
      <a:accent2>
        <a:srgbClr val="CC66FF"/>
      </a:accent2>
      <a:accent3>
        <a:srgbClr val="FFFFFF"/>
      </a:accent3>
      <a:accent4>
        <a:srgbClr val="560056"/>
      </a:accent4>
      <a:accent5>
        <a:srgbClr val="CAFFCA"/>
      </a:accent5>
      <a:accent6>
        <a:srgbClr val="B95CE7"/>
      </a:accent6>
      <a:hlink>
        <a:srgbClr val="FF99CC"/>
      </a:hlink>
      <a:folHlink>
        <a:srgbClr val="006600"/>
      </a:folHlink>
    </a:clrScheme>
    <a:fontScheme name="caiyun">
      <a:majorFont>
        <a:latin typeface="Impact"/>
        <a:ea typeface="隶书"/>
        <a:cs typeface=""/>
      </a:majorFont>
      <a:minorFont>
        <a:latin typeface="Arial"/>
        <a:ea typeface="隶书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33CCCC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隶书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33CCCC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隶书" pitchFamily="49" charset="-122"/>
          </a:defRPr>
        </a:defPPr>
      </a:lstStyle>
    </a:lnDef>
  </a:objectDefaults>
  <a:extraClrSchemeLst>
    <a:extraClrScheme>
      <a:clrScheme name="caiyun 1">
        <a:dk1>
          <a:srgbClr val="000000"/>
        </a:dk1>
        <a:lt1>
          <a:srgbClr val="FFFFFF"/>
        </a:lt1>
        <a:dk2>
          <a:srgbClr val="6600CC"/>
        </a:dk2>
        <a:lt2>
          <a:srgbClr val="CCECFF"/>
        </a:lt2>
        <a:accent1>
          <a:srgbClr val="00FFCC"/>
        </a:accent1>
        <a:accent2>
          <a:srgbClr val="9933FF"/>
        </a:accent2>
        <a:accent3>
          <a:srgbClr val="B8AAE2"/>
        </a:accent3>
        <a:accent4>
          <a:srgbClr val="DADADA"/>
        </a:accent4>
        <a:accent5>
          <a:srgbClr val="AAFFE2"/>
        </a:accent5>
        <a:accent6>
          <a:srgbClr val="8A2DE7"/>
        </a:accent6>
        <a:hlink>
          <a:srgbClr val="660066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iyun 2">
        <a:dk1>
          <a:srgbClr val="660066"/>
        </a:dk1>
        <a:lt1>
          <a:srgbClr val="FFFFFF"/>
        </a:lt1>
        <a:dk2>
          <a:srgbClr val="FF00FF"/>
        </a:dk2>
        <a:lt2>
          <a:srgbClr val="FFCC99"/>
        </a:lt2>
        <a:accent1>
          <a:srgbClr val="99FF99"/>
        </a:accent1>
        <a:accent2>
          <a:srgbClr val="CC66FF"/>
        </a:accent2>
        <a:accent3>
          <a:srgbClr val="FFFFFF"/>
        </a:accent3>
        <a:accent4>
          <a:srgbClr val="560056"/>
        </a:accent4>
        <a:accent5>
          <a:srgbClr val="CAFFCA"/>
        </a:accent5>
        <a:accent6>
          <a:srgbClr val="B95CE7"/>
        </a:accent6>
        <a:hlink>
          <a:srgbClr val="FF99CC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iyun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iyun 4">
        <a:dk1>
          <a:srgbClr val="000000"/>
        </a:dk1>
        <a:lt1>
          <a:srgbClr val="FFFFFF"/>
        </a:lt1>
        <a:dk2>
          <a:srgbClr val="CC0099"/>
        </a:dk2>
        <a:lt2>
          <a:srgbClr val="FFCCFF"/>
        </a:lt2>
        <a:accent1>
          <a:srgbClr val="00FF00"/>
        </a:accent1>
        <a:accent2>
          <a:srgbClr val="9933FF"/>
        </a:accent2>
        <a:accent3>
          <a:srgbClr val="E2AACA"/>
        </a:accent3>
        <a:accent4>
          <a:srgbClr val="DADADA"/>
        </a:accent4>
        <a:accent5>
          <a:srgbClr val="AAFFAA"/>
        </a:accent5>
        <a:accent6>
          <a:srgbClr val="8A2DE7"/>
        </a:accent6>
        <a:hlink>
          <a:srgbClr val="660066"/>
        </a:hlink>
        <a:folHlink>
          <a:srgbClr val="00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1965</TotalTime>
  <Words>1084</Words>
  <Application>Microsoft Office PowerPoint</Application>
  <PresentationFormat>全屏显示(4:3)</PresentationFormat>
  <Paragraphs>97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等线</vt:lpstr>
      <vt:lpstr>隶书</vt:lpstr>
      <vt:lpstr>宋体</vt:lpstr>
      <vt:lpstr>Arial</vt:lpstr>
      <vt:lpstr>Calibri</vt:lpstr>
      <vt:lpstr>Cambria</vt:lpstr>
      <vt:lpstr>Impact</vt:lpstr>
      <vt:lpstr>Times New Roman</vt:lpstr>
      <vt:lpstr>Wingdings</vt:lpstr>
      <vt:lpstr>caiyun</vt:lpstr>
      <vt:lpstr>课程总结</vt:lpstr>
      <vt:lpstr>主要知识点回顾- 数据结构</vt:lpstr>
      <vt:lpstr>主要知识点回顾- 经典问题及常用算法</vt:lpstr>
      <vt:lpstr>回顾：我们学到了什么思想和概念？</vt:lpstr>
      <vt:lpstr>有哪些更深入的知识没有学习?</vt:lpstr>
      <vt:lpstr>如何准备期末考试？</vt:lpstr>
      <vt:lpstr>收获</vt:lpstr>
      <vt:lpstr>未来学习上的一些建议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第八章 排序  插入排序 交换排序 选择排序</dc:title>
  <dc:creator>knight davion</dc:creator>
  <cp:lastModifiedBy>金 恺</cp:lastModifiedBy>
  <cp:revision>1616</cp:revision>
  <dcterms:created xsi:type="dcterms:W3CDTF">2020-08-23T09:31:00Z</dcterms:created>
  <dcterms:modified xsi:type="dcterms:W3CDTF">2021-06-28T15:42:47Z</dcterms:modified>
</cp:coreProperties>
</file>