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601" r:id="rId3"/>
    <p:sldId id="355" r:id="rId4"/>
    <p:sldId id="353" r:id="rId5"/>
    <p:sldId id="553" r:id="rId6"/>
    <p:sldId id="599" r:id="rId7"/>
    <p:sldId id="600" r:id="rId8"/>
    <p:sldId id="602" r:id="rId9"/>
    <p:sldId id="389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12ED9-6E66-4A89-B38E-87099C066333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FB9F0-31AC-4FED-A866-73FE604A9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5636" y="9722882"/>
            <a:ext cx="3078427" cy="511731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300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fld>
            <a:endParaRPr lang="zh-CN" altLang="en-US" sz="13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75" tIns="49538" rIns="99075" bIns="49538" anchor="t"/>
          <a:lstStyle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09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170075" y="10882539"/>
            <a:ext cx="3188880" cy="572766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107318" tIns="53660" rIns="107318" bIns="53660" anchor="t"/>
          <a:lstStyle/>
          <a:p>
            <a:pPr lvl="0"/>
            <a:r>
              <a:rPr lang="zh-CN" altLang="en-US" dirty="0">
                <a:ea typeface="宋体" panose="02010600030101010101" pitchFamily="2" charset="-122"/>
              </a:rPr>
              <a:t>实际上这三节的主要目的都是为了建立控制系统的数学模型，其中传递函数使我们这学期自控原理最核心基础，因为经典控制理论是以传递函数为基础的控制方法。</a:t>
            </a:r>
          </a:p>
        </p:txBody>
      </p:sp>
    </p:spTree>
    <p:extLst>
      <p:ext uri="{BB962C8B-B14F-4D97-AF65-F5344CB8AC3E}">
        <p14:creationId xmlns:p14="http://schemas.microsoft.com/office/powerpoint/2010/main" val="3530914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319696" y="12180509"/>
            <a:ext cx="3303296" cy="64108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500" dirty="0">
                <a:ea typeface="宋体" panose="02010600030101010101" pitchFamily="2" charset="-122"/>
              </a:rPr>
              <a:t>6</a:t>
            </a:fld>
            <a:endParaRPr lang="zh-CN" altLang="en-US" sz="1500" dirty="0">
              <a:ea typeface="宋体" panose="02010600030101010101" pitchFamily="2" charset="-122"/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116279" tIns="58141" rIns="116279" bIns="58141" anchor="t"/>
          <a:lstStyle/>
          <a:p>
            <a:pPr lvl="0"/>
            <a:r>
              <a:rPr lang="zh-CN" altLang="en-US" dirty="0">
                <a:ea typeface="宋体" panose="02010600030101010101" pitchFamily="2" charset="-122"/>
              </a:rPr>
              <a:t>实际上这三节的主要目的都是为了建立控制系统的数学模型，其中传递函数使我们这学期自控原理最核心基础，因为经典控制理论是以传递函数为基础的控制方法。</a:t>
            </a:r>
          </a:p>
        </p:txBody>
      </p:sp>
    </p:spTree>
    <p:extLst>
      <p:ext uri="{BB962C8B-B14F-4D97-AF65-F5344CB8AC3E}">
        <p14:creationId xmlns:p14="http://schemas.microsoft.com/office/powerpoint/2010/main" val="44893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474686" y="13633289"/>
            <a:ext cx="3421817" cy="717542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600" dirty="0">
                <a:ea typeface="宋体" panose="02010600030101010101" pitchFamily="2" charset="-122"/>
              </a:rPr>
              <a:t>7</a:t>
            </a:fld>
            <a:endParaRPr lang="zh-CN" altLang="en-US" sz="1600" dirty="0">
              <a:ea typeface="宋体" panose="02010600030101010101" pitchFamily="2" charset="-122"/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125988" tIns="62996" rIns="125988" bIns="62996" anchor="t"/>
          <a:lstStyle/>
          <a:p>
            <a:pPr lvl="0"/>
            <a:r>
              <a:rPr lang="zh-CN" altLang="en-US" dirty="0">
                <a:ea typeface="宋体" panose="02010600030101010101" pitchFamily="2" charset="-122"/>
              </a:rPr>
              <a:t>实际上这三节的主要目的都是为了建立控制系统的数学模型，其中传递函数使我们这学期自控原理最核心基础，因为经典控制理论是以传递函数为基础的控制方法。</a:t>
            </a:r>
          </a:p>
        </p:txBody>
      </p:sp>
    </p:spTree>
    <p:extLst>
      <p:ext uri="{BB962C8B-B14F-4D97-AF65-F5344CB8AC3E}">
        <p14:creationId xmlns:p14="http://schemas.microsoft.com/office/powerpoint/2010/main" val="2228160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474686" y="13633289"/>
            <a:ext cx="3421817" cy="717542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600" dirty="0">
                <a:ea typeface="宋体" panose="02010600030101010101" pitchFamily="2" charset="-122"/>
              </a:rPr>
              <a:t>8</a:t>
            </a:fld>
            <a:endParaRPr lang="zh-CN" altLang="en-US" sz="1600" dirty="0">
              <a:ea typeface="宋体" panose="02010600030101010101" pitchFamily="2" charset="-122"/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125988" tIns="62996" rIns="125988" bIns="62996" anchor="t"/>
          <a:lstStyle/>
          <a:p>
            <a:pPr lvl="0"/>
            <a:r>
              <a:rPr lang="zh-CN" altLang="en-US" dirty="0">
                <a:ea typeface="宋体" panose="02010600030101010101" pitchFamily="2" charset="-122"/>
              </a:rPr>
              <a:t>实际上这三节的主要目的都是为了建立控制系统的数学模型，其中传递函数使我们这学期自控原理最核心基础，因为经典控制理论是以传递函数为基础的控制方法。</a:t>
            </a:r>
          </a:p>
        </p:txBody>
      </p:sp>
    </p:spTree>
    <p:extLst>
      <p:ext uri="{BB962C8B-B14F-4D97-AF65-F5344CB8AC3E}">
        <p14:creationId xmlns:p14="http://schemas.microsoft.com/office/powerpoint/2010/main" val="3782007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474686" y="13633289"/>
            <a:ext cx="3421817" cy="717542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600" dirty="0">
                <a:ea typeface="宋体" panose="02010600030101010101" pitchFamily="2" charset="-122"/>
              </a:rPr>
              <a:t>9</a:t>
            </a:fld>
            <a:endParaRPr lang="zh-CN" altLang="en-US" sz="1600" dirty="0">
              <a:ea typeface="宋体" panose="02010600030101010101" pitchFamily="2" charset="-122"/>
            </a:endParaRPr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125988" tIns="62996" rIns="125988" bIns="62996" anchor="t"/>
          <a:lstStyle/>
          <a:p>
            <a:pPr lvl="0"/>
            <a:r>
              <a:rPr lang="zh-CN" altLang="en-US" dirty="0">
                <a:ea typeface="宋体" panose="02010600030101010101" pitchFamily="2" charset="-122"/>
              </a:rPr>
              <a:t>实际上这三节的主要目的都是为了建立控制系统的数学模型，其中传递函数使我们这学期自控原理最核心基础，因为经典控制理论是以传递函数为基础的控制方法。</a:t>
            </a:r>
          </a:p>
        </p:txBody>
      </p:sp>
    </p:spTree>
    <p:extLst>
      <p:ext uri="{BB962C8B-B14F-4D97-AF65-F5344CB8AC3E}">
        <p14:creationId xmlns:p14="http://schemas.microsoft.com/office/powerpoint/2010/main" val="378200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7B7F47-BA8A-49BC-B2BD-F1C4B9100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5B2E57A-C98B-4911-8E91-E86F9E539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716AFE-230F-4426-9818-AC7CC8D3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51D78A-28B3-4154-8BAE-190E9D9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968033-45E8-4F71-9680-A30FFC93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1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8225C2-C217-43E8-8AA0-93A72483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5B6101-013C-4C95-958E-9E78670C2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6A636A-2BF1-4521-9B6F-F866C61C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2C03F6-1783-4004-B301-C54DB4494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4C06CD-7EAA-4BEF-A53E-A18DF6EB2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01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D280FE-27E8-4622-97A2-1721AFA67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9EFFDB-33A5-4168-A88F-67D2D091E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750BD4-94EE-42E6-851E-73116A60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58E255-9AE1-4575-9CB9-0CF0C091D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7AC1A4-4C26-4EEE-B094-0BEE4AA3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88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E3A4F-2D68-49F8-9F68-CD15BBB4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74E430-11E1-418C-8967-724526B40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5609998-7A62-4E3C-AB98-1CE6A469C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CAE655-1E36-4564-8505-A9C268027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73B67D-B9F0-47C8-96E6-1B2FD332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925CE6-AD74-4EA5-B639-08F819B1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34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933038-1B7A-45ED-A72E-0033084F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74C643-84FB-420E-BFBA-D99E3E17C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ECCC28-8805-48BF-B8F7-77C08ECD4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20E247C-6F84-4AD7-A72C-A28F124DF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7613BB0-CEAB-4131-88C3-EE9B01B08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C52823C-91F5-4844-974F-508DB561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E8CAD29-6C03-4CE8-AAE7-1E2A98DDA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3C8401F-93C5-4FAA-8E30-4219B0E2B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68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69C6E5-130A-4D40-ADD4-910173607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918C5A-C3A8-44BE-96E2-F47AB7C1E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0EF4-44C7-4D50-850D-59927541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AECF947-843C-4FF2-8936-27C37A1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26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4251FDE-4993-4E8F-99A2-8E4D1319A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8649605-5FAC-4DA8-BD71-9952A78FB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9B959-85F1-40A3-ACF5-082B8425C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78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E114E-A32E-4BAB-B1AD-C32151899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03B19B-0291-41F3-84C7-16D25EE46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577A4E-D654-4A94-9B48-D07AB10AB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CFC9FA-7D7A-449A-8C6B-E32FC94DE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B7FA551-E6A5-4CDC-9CA8-91297E89A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018738-59E5-4C4D-9289-EB08EC6A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96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19378-3716-4065-9290-BC5933530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1176ED3-BA17-477A-88AB-453D3A8F59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A1A7813-2618-44F6-83B1-C6E61AB53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93DC923-8B2E-4207-BE7A-B1DC5A13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581FCF-0700-40E6-BF11-703EF4118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3394BA5-8792-48C7-B2A3-4C6AF49C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74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CBCC5B-2FE1-4727-93BF-3A0B1FAC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BD943E-283C-405F-B1D4-217135E25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6F1D3E-6264-4CF1-A4BF-61B49A6C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147275-45D8-487A-99EF-74B112F2C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D62034-ED46-47D1-AFB7-64EBFBAAD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78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BD61A40-4FF5-450C-B88B-472B598D9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2D2B74-C268-4047-81E7-8B1F5BE3E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9E6E3D-F109-480E-AF4A-FA693047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C9F91C-C30D-4489-961B-563DE2A8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FBB96E-1337-4F65-A01C-1B491D592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2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A2AF8CA-A8FB-4D71-A0B9-2B8117075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520455-4737-43A6-9889-5AD34FBDE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80FBF5-F2FF-4D59-AFC8-53CD5643E8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8F798-E9B2-4EE4-A538-6491895E3701}" type="datetimeFigureOut">
              <a:rPr lang="zh-CN" altLang="en-US" smtClean="0"/>
              <a:t>2022/06/23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C32FC7-7D00-4CDA-B146-CA5CE601A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548F9B-9FC9-46F0-ACDF-69FBDDFD2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F1D93-0BFA-438F-B62B-524558ADF9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869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54A77-9C74-4BFD-9FC5-85D00C0A6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第十九周内容串讲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D3DA76-4FA5-402E-ABD0-080F15748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李雪芳</a:t>
            </a:r>
          </a:p>
        </p:txBody>
      </p:sp>
    </p:spTree>
    <p:extLst>
      <p:ext uri="{BB962C8B-B14F-4D97-AF65-F5344CB8AC3E}">
        <p14:creationId xmlns:p14="http://schemas.microsoft.com/office/powerpoint/2010/main" val="39122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33B953-3F14-431C-ABDF-B06A71D0E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期末考试：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BA061B-4B84-4B88-9F4A-3D92666F3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ea typeface="宋体" panose="02010600030101010101" pitchFamily="2" charset="-122"/>
              </a:rPr>
              <a:t> 题型：</a:t>
            </a:r>
            <a:endParaRPr lang="en-US" altLang="zh-CN" sz="2400" b="1" dirty="0">
              <a:ea typeface="宋体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b="1" dirty="0">
                <a:ea typeface="宋体" panose="02010600030101010101" pitchFamily="2" charset="-122"/>
              </a:rPr>
              <a:t>选择题，每题</a:t>
            </a:r>
            <a:r>
              <a:rPr lang="en-US" altLang="zh-CN" b="1" dirty="0">
                <a:ea typeface="宋体" panose="02010600030101010101" pitchFamily="2" charset="-122"/>
              </a:rPr>
              <a:t>2</a:t>
            </a:r>
            <a:r>
              <a:rPr lang="zh-CN" altLang="en-US" b="1" dirty="0">
                <a:ea typeface="宋体" panose="02010600030101010101" pitchFamily="2" charset="-122"/>
              </a:rPr>
              <a:t>分，共</a:t>
            </a:r>
            <a:r>
              <a:rPr lang="en-US" altLang="zh-CN" b="1" dirty="0">
                <a:ea typeface="宋体" panose="02010600030101010101" pitchFamily="2" charset="-122"/>
              </a:rPr>
              <a:t>5</a:t>
            </a:r>
            <a:r>
              <a:rPr lang="zh-CN" altLang="en-US" b="1" dirty="0">
                <a:ea typeface="宋体" panose="02010600030101010101" pitchFamily="2" charset="-122"/>
              </a:rPr>
              <a:t>题，共占</a:t>
            </a:r>
            <a:r>
              <a:rPr lang="en-US" altLang="zh-CN" b="1" dirty="0">
                <a:ea typeface="宋体" panose="02010600030101010101" pitchFamily="2" charset="-122"/>
              </a:rPr>
              <a:t>10</a:t>
            </a:r>
            <a:r>
              <a:rPr lang="zh-CN" altLang="en-US" b="1" dirty="0">
                <a:ea typeface="宋体" panose="02010600030101010101" pitchFamily="2" charset="-122"/>
              </a:rPr>
              <a:t>分</a:t>
            </a:r>
            <a:endParaRPr lang="en-US" altLang="zh-CN" b="1" dirty="0">
              <a:ea typeface="宋体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b="1" dirty="0">
                <a:ea typeface="宋体" panose="02010600030101010101" pitchFamily="2" charset="-122"/>
              </a:rPr>
              <a:t>计算题，每题</a:t>
            </a:r>
            <a:r>
              <a:rPr lang="en-US" altLang="zh-CN" b="1" dirty="0">
                <a:ea typeface="宋体" panose="02010600030101010101" pitchFamily="2" charset="-122"/>
              </a:rPr>
              <a:t>10</a:t>
            </a:r>
            <a:r>
              <a:rPr lang="zh-CN" altLang="en-US" b="1" dirty="0">
                <a:ea typeface="宋体" panose="02010600030101010101" pitchFamily="2" charset="-122"/>
              </a:rPr>
              <a:t>分，共</a:t>
            </a:r>
            <a:r>
              <a:rPr lang="en-US" altLang="zh-CN" b="1" dirty="0">
                <a:ea typeface="宋体" panose="02010600030101010101" pitchFamily="2" charset="-122"/>
              </a:rPr>
              <a:t>9</a:t>
            </a:r>
            <a:r>
              <a:rPr lang="zh-CN" altLang="en-US" b="1" dirty="0">
                <a:ea typeface="宋体" panose="02010600030101010101" pitchFamily="2" charset="-122"/>
              </a:rPr>
              <a:t>题，共占</a:t>
            </a:r>
            <a:r>
              <a:rPr lang="en-US" altLang="zh-CN" b="1" dirty="0">
                <a:ea typeface="宋体" panose="02010600030101010101" pitchFamily="2" charset="-122"/>
              </a:rPr>
              <a:t>90</a:t>
            </a:r>
            <a:r>
              <a:rPr lang="zh-CN" altLang="en-US" b="1" dirty="0">
                <a:ea typeface="宋体" panose="02010600030101010101" pitchFamily="2" charset="-122"/>
              </a:rPr>
              <a:t>分</a:t>
            </a:r>
            <a:endParaRPr lang="en-US" altLang="zh-CN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ClrTx/>
              <a:buSzPct val="100000"/>
              <a:buFont typeface="Wingdings" panose="05000000000000000000" pitchFamily="2" charset="2"/>
              <a:buChar char="p"/>
            </a:pPr>
            <a:r>
              <a:rPr lang="zh-CN" altLang="en-US" sz="2400" b="1" dirty="0">
                <a:ea typeface="宋体" panose="02010600030101010101" pitchFamily="2" charset="-122"/>
              </a:rPr>
              <a:t> 考核安排</a:t>
            </a:r>
            <a:endParaRPr lang="en-US" altLang="zh-CN" sz="2400" b="1" dirty="0"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  <a:buSzPct val="100000"/>
            </a:pPr>
            <a:r>
              <a:rPr lang="zh-CN" altLang="en-US" b="1" dirty="0">
                <a:ea typeface="宋体" panose="02010600030101010101" pitchFamily="2" charset="-122"/>
              </a:rPr>
              <a:t>平时                      </a:t>
            </a:r>
            <a:r>
              <a:rPr lang="en-US" altLang="zh-CN" b="1" dirty="0">
                <a:ea typeface="宋体" panose="02010600030101010101" pitchFamily="2" charset="-122"/>
              </a:rPr>
              <a:t>40%</a:t>
            </a:r>
          </a:p>
          <a:p>
            <a:pPr lvl="1">
              <a:lnSpc>
                <a:spcPct val="150000"/>
              </a:lnSpc>
              <a:buSzPct val="100000"/>
            </a:pPr>
            <a:r>
              <a:rPr lang="zh-CN" altLang="en-US" b="1" dirty="0">
                <a:ea typeface="宋体" panose="02010600030101010101" pitchFamily="2" charset="-122"/>
              </a:rPr>
              <a:t>期末考试               </a:t>
            </a:r>
            <a:r>
              <a:rPr lang="en-US" altLang="zh-CN" b="1" dirty="0">
                <a:ea typeface="宋体" panose="02010600030101010101" pitchFamily="2" charset="-122"/>
              </a:rPr>
              <a:t>60%</a:t>
            </a:r>
          </a:p>
          <a:p>
            <a:pPr>
              <a:lnSpc>
                <a:spcPct val="150000"/>
              </a:lnSpc>
              <a:buSzPct val="100000"/>
              <a:buFont typeface="Wingdings" panose="05000000000000000000" pitchFamily="2" charset="2"/>
              <a:buChar char="p"/>
            </a:pPr>
            <a:r>
              <a:rPr lang="en-US" altLang="zh-CN" sz="2400" b="1" dirty="0">
                <a:ea typeface="宋体" panose="02010600030101010101" pitchFamily="2" charset="-122"/>
              </a:rPr>
              <a:t> </a:t>
            </a:r>
            <a:r>
              <a:rPr lang="zh-CN" altLang="en-US" sz="2400" b="1" dirty="0">
                <a:ea typeface="宋体" panose="02010600030101010101" pitchFamily="2" charset="-122"/>
              </a:rPr>
              <a:t>闭卷考试：可带计算器</a:t>
            </a:r>
          </a:p>
        </p:txBody>
      </p:sp>
    </p:spTree>
    <p:extLst>
      <p:ext uri="{BB962C8B-B14F-4D97-AF65-F5344CB8AC3E}">
        <p14:creationId xmlns:p14="http://schemas.microsoft.com/office/powerpoint/2010/main" val="2024991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自动控制原理课程简介</a:t>
            </a:r>
          </a:p>
        </p:txBody>
      </p:sp>
      <p:sp>
        <p:nvSpPr>
          <p:cNvPr id="5" name="椭圆 4"/>
          <p:cNvSpPr/>
          <p:nvPr/>
        </p:nvSpPr>
        <p:spPr bwMode="auto">
          <a:xfrm>
            <a:off x="2328775" y="3054019"/>
            <a:ext cx="2478506" cy="1840831"/>
          </a:xfrm>
          <a:prstGeom prst="ellips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Arial" panose="020B0604020202020204" pitchFamily="34" charset="0"/>
              </a:rPr>
              <a:t>课程内容安排</a:t>
            </a:r>
          </a:p>
        </p:txBody>
      </p:sp>
      <p:cxnSp>
        <p:nvCxnSpPr>
          <p:cNvPr id="10" name="直接连接符 9"/>
          <p:cNvCxnSpPr/>
          <p:nvPr/>
        </p:nvCxnSpPr>
        <p:spPr bwMode="auto">
          <a:xfrm flipV="1">
            <a:off x="4127831" y="2082800"/>
            <a:ext cx="1409700" cy="1060118"/>
          </a:xfrm>
          <a:prstGeom prst="lin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3" name="椭圆 12"/>
          <p:cNvSpPr/>
          <p:nvPr/>
        </p:nvSpPr>
        <p:spPr bwMode="auto">
          <a:xfrm>
            <a:off x="5474032" y="1820528"/>
            <a:ext cx="507669" cy="444500"/>
          </a:xfrm>
          <a:prstGeom prst="ellipse">
            <a:avLst/>
          </a:prstGeom>
          <a:solidFill>
            <a:schemeClr val="accent1"/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>
                <a:latin typeface="Arial" panose="020B0604020202020204" pitchFamily="34" charset="0"/>
              </a:rPr>
              <a:t>1</a:t>
            </a:r>
            <a:endParaRPr lang="zh-CN" altLang="en-US" sz="2200" dirty="0">
              <a:latin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70813" y="1812257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/>
              <a:t>绪论</a:t>
            </a:r>
          </a:p>
        </p:txBody>
      </p:sp>
      <p:cxnSp>
        <p:nvCxnSpPr>
          <p:cNvPr id="15" name="直接连接符 14"/>
          <p:cNvCxnSpPr>
            <a:stCxn id="5" idx="7"/>
          </p:cNvCxnSpPr>
          <p:nvPr/>
        </p:nvCxnSpPr>
        <p:spPr bwMode="auto">
          <a:xfrm flipV="1">
            <a:off x="4444312" y="2705051"/>
            <a:ext cx="1603344" cy="618550"/>
          </a:xfrm>
          <a:prstGeom prst="lin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6" name="椭圆 15"/>
          <p:cNvSpPr/>
          <p:nvPr/>
        </p:nvSpPr>
        <p:spPr bwMode="auto">
          <a:xfrm>
            <a:off x="6009557" y="2442779"/>
            <a:ext cx="507669" cy="444500"/>
          </a:xfrm>
          <a:prstGeom prst="ellipse">
            <a:avLst/>
          </a:prstGeom>
          <a:solidFill>
            <a:schemeClr val="accent1"/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/>
              <a:t>2</a:t>
            </a:r>
            <a:endParaRPr lang="zh-CN" altLang="en-US" sz="2200" dirty="0">
              <a:latin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06338" y="2434508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/>
              <a:t>控制系统的数学模型</a:t>
            </a:r>
          </a:p>
        </p:txBody>
      </p:sp>
      <p:cxnSp>
        <p:nvCxnSpPr>
          <p:cNvPr id="18" name="直接连接符 17"/>
          <p:cNvCxnSpPr>
            <a:endCxn id="19" idx="2"/>
          </p:cNvCxnSpPr>
          <p:nvPr/>
        </p:nvCxnSpPr>
        <p:spPr bwMode="auto">
          <a:xfrm flipV="1">
            <a:off x="4760826" y="3365168"/>
            <a:ext cx="1477543" cy="213998"/>
          </a:xfrm>
          <a:prstGeom prst="lin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9" name="椭圆 18"/>
          <p:cNvSpPr/>
          <p:nvPr/>
        </p:nvSpPr>
        <p:spPr bwMode="auto">
          <a:xfrm>
            <a:off x="6238369" y="3142918"/>
            <a:ext cx="507669" cy="444500"/>
          </a:xfrm>
          <a:prstGeom prst="ellipse">
            <a:avLst/>
          </a:prstGeom>
          <a:solidFill>
            <a:schemeClr val="accent1"/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/>
              <a:t>3</a:t>
            </a:r>
            <a:endParaRPr lang="zh-CN" altLang="en-US" sz="2200" dirty="0">
              <a:latin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47849" y="3134647"/>
            <a:ext cx="32880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/>
              <a:t>线性系统的时域分析方法</a:t>
            </a:r>
          </a:p>
        </p:txBody>
      </p:sp>
      <p:cxnSp>
        <p:nvCxnSpPr>
          <p:cNvPr id="21" name="直接连接符 20"/>
          <p:cNvCxnSpPr>
            <a:stCxn id="5" idx="6"/>
          </p:cNvCxnSpPr>
          <p:nvPr/>
        </p:nvCxnSpPr>
        <p:spPr bwMode="auto">
          <a:xfrm>
            <a:off x="4807282" y="3974434"/>
            <a:ext cx="1583321" cy="230758"/>
          </a:xfrm>
          <a:prstGeom prst="lin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22" name="椭圆 21"/>
          <p:cNvSpPr/>
          <p:nvPr/>
        </p:nvSpPr>
        <p:spPr bwMode="auto">
          <a:xfrm>
            <a:off x="6396163" y="4020382"/>
            <a:ext cx="507669" cy="444500"/>
          </a:xfrm>
          <a:prstGeom prst="ellipse">
            <a:avLst/>
          </a:prstGeom>
          <a:solidFill>
            <a:schemeClr val="accent1"/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/>
              <a:t>4</a:t>
            </a:r>
            <a:endParaRPr lang="zh-CN" altLang="en-US" sz="2200" dirty="0">
              <a:latin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92944" y="4012111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/>
              <a:t>线性系统的根轨迹法</a:t>
            </a:r>
          </a:p>
        </p:txBody>
      </p:sp>
      <p:cxnSp>
        <p:nvCxnSpPr>
          <p:cNvPr id="24" name="直接连接符 23"/>
          <p:cNvCxnSpPr>
            <a:endCxn id="25" idx="2"/>
          </p:cNvCxnSpPr>
          <p:nvPr/>
        </p:nvCxnSpPr>
        <p:spPr bwMode="auto">
          <a:xfrm>
            <a:off x="4760826" y="4309939"/>
            <a:ext cx="1502777" cy="848276"/>
          </a:xfrm>
          <a:prstGeom prst="lin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25" name="椭圆 24"/>
          <p:cNvSpPr/>
          <p:nvPr/>
        </p:nvSpPr>
        <p:spPr bwMode="auto">
          <a:xfrm>
            <a:off x="6263603" y="4935965"/>
            <a:ext cx="507669" cy="444500"/>
          </a:xfrm>
          <a:prstGeom prst="ellipse">
            <a:avLst/>
          </a:prstGeom>
          <a:solidFill>
            <a:schemeClr val="accent1"/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/>
              <a:t>5</a:t>
            </a:r>
            <a:endParaRPr lang="zh-CN" altLang="en-US" sz="2200" dirty="0">
              <a:latin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60383" y="4927694"/>
            <a:ext cx="32880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/>
              <a:t>线性系统的频域分析方法</a:t>
            </a:r>
          </a:p>
        </p:txBody>
      </p:sp>
      <p:cxnSp>
        <p:nvCxnSpPr>
          <p:cNvPr id="27" name="直接连接符 26"/>
          <p:cNvCxnSpPr>
            <a:stCxn id="5" idx="5"/>
            <a:endCxn id="28" idx="1"/>
          </p:cNvCxnSpPr>
          <p:nvPr/>
        </p:nvCxnSpPr>
        <p:spPr bwMode="auto">
          <a:xfrm>
            <a:off x="4444313" y="4625266"/>
            <a:ext cx="1512967" cy="1332930"/>
          </a:xfrm>
          <a:prstGeom prst="line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28" name="椭圆 27"/>
          <p:cNvSpPr/>
          <p:nvPr/>
        </p:nvSpPr>
        <p:spPr bwMode="auto">
          <a:xfrm>
            <a:off x="5882934" y="5893100"/>
            <a:ext cx="507669" cy="444500"/>
          </a:xfrm>
          <a:prstGeom prst="ellipse">
            <a:avLst/>
          </a:prstGeom>
          <a:solidFill>
            <a:schemeClr val="accent1"/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00" dirty="0"/>
              <a:t>6</a:t>
            </a:r>
            <a:endParaRPr lang="zh-CN" altLang="en-US" sz="2200" dirty="0">
              <a:latin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79714" y="5884829"/>
            <a:ext cx="21595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/>
              <a:t>系统的设计方法</a:t>
            </a:r>
          </a:p>
        </p:txBody>
      </p:sp>
    </p:spTree>
    <p:extLst>
      <p:ext uri="{BB962C8B-B14F-4D97-AF65-F5344CB8AC3E}">
        <p14:creationId xmlns:p14="http://schemas.microsoft.com/office/powerpoint/2010/main" val="83354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第一章内容</a:t>
            </a:r>
          </a:p>
        </p:txBody>
      </p:sp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自动控制的基本概念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开环控制系统和闭环控制系统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自动控制系统的分类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对控制系统的要求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控制理论的发展简史</a:t>
            </a:r>
          </a:p>
        </p:txBody>
      </p:sp>
    </p:spTree>
    <p:extLst>
      <p:ext uri="{BB962C8B-B14F-4D97-AF65-F5344CB8AC3E}">
        <p14:creationId xmlns:p14="http://schemas.microsoft.com/office/powerpoint/2010/main" val="207097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第二章内容</a:t>
            </a:r>
          </a:p>
        </p:txBody>
      </p:sp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sz="2600" b="1" dirty="0">
                <a:ea typeface="宋体" panose="02010600030101010101" pitchFamily="2" charset="-122"/>
              </a:rPr>
              <a:t>控制系统的时域数学模型（</a:t>
            </a:r>
            <a:r>
              <a:rPr lang="zh-CN" altLang="en-US" sz="2600" b="1" dirty="0">
                <a:solidFill>
                  <a:srgbClr val="FF0000"/>
                </a:solidFill>
                <a:ea typeface="宋体" panose="02010600030101010101" pitchFamily="2" charset="-122"/>
              </a:rPr>
              <a:t>基本电路微分方程模型、传递函数建立</a:t>
            </a:r>
            <a:r>
              <a:rPr lang="zh-CN" altLang="en-US" sz="2600" b="1" dirty="0">
                <a:ea typeface="宋体" panose="02010600030101010101" pitchFamily="2" charset="-122"/>
              </a:rPr>
              <a:t>）</a:t>
            </a:r>
            <a:endParaRPr lang="en-US" altLang="zh-CN" sz="2600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sz="2600" b="1" dirty="0">
                <a:ea typeface="宋体" panose="02010600030101010101" pitchFamily="2" charset="-122"/>
              </a:rPr>
              <a:t>控制系统的复数域数学模型（</a:t>
            </a:r>
            <a:r>
              <a:rPr lang="zh-CN" altLang="en-US" sz="2600" b="1" dirty="0">
                <a:solidFill>
                  <a:srgbClr val="FF0000"/>
                </a:solidFill>
                <a:ea typeface="宋体" panose="02010600030101010101" pitchFamily="2" charset="-122"/>
              </a:rPr>
              <a:t>传递函数</a:t>
            </a:r>
            <a:r>
              <a:rPr lang="zh-CN" altLang="en-US" sz="2600" b="1" dirty="0">
                <a:ea typeface="宋体" panose="02010600030101010101" pitchFamily="2" charset="-122"/>
              </a:rPr>
              <a:t>）</a:t>
            </a:r>
            <a:endParaRPr lang="en-US" altLang="zh-CN" sz="2600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sz="2600" b="1" dirty="0">
                <a:ea typeface="宋体" panose="02010600030101010101" pitchFamily="2" charset="-122"/>
              </a:rPr>
              <a:t>控制系统的方块图（</a:t>
            </a:r>
            <a:r>
              <a:rPr lang="zh-CN" altLang="en-US" sz="2600" b="1" dirty="0">
                <a:solidFill>
                  <a:srgbClr val="FF0000"/>
                </a:solidFill>
                <a:ea typeface="宋体" panose="02010600030101010101" pitchFamily="2" charset="-122"/>
              </a:rPr>
              <a:t>结构图等效变换及化简</a:t>
            </a:r>
            <a:r>
              <a:rPr lang="zh-CN" altLang="en-US" sz="2600" b="1" dirty="0">
                <a:ea typeface="宋体" panose="02010600030101010101" pitchFamily="2" charset="-122"/>
              </a:rPr>
              <a:t>）</a:t>
            </a:r>
            <a:endParaRPr lang="en-US" altLang="zh-CN" sz="2600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sz="2600" b="1" dirty="0">
                <a:ea typeface="宋体" panose="02010600030101010101" pitchFamily="2" charset="-122"/>
              </a:rPr>
              <a:t>控制系统的信号流图（</a:t>
            </a:r>
            <a:r>
              <a:rPr lang="zh-CN" altLang="en-US" sz="2600" b="1" dirty="0">
                <a:solidFill>
                  <a:srgbClr val="FF0000"/>
                </a:solidFill>
                <a:ea typeface="宋体" panose="02010600030101010101" pitchFamily="2" charset="-122"/>
              </a:rPr>
              <a:t>梅森公式</a:t>
            </a:r>
            <a:r>
              <a:rPr lang="zh-CN" altLang="en-US" sz="2600" b="1" dirty="0">
                <a:ea typeface="宋体" panose="02010600030101010101" pitchFamily="2" charset="-122"/>
              </a:rPr>
              <a:t>）</a:t>
            </a:r>
            <a:endParaRPr lang="en-US" altLang="zh-CN" sz="2600" b="1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7126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系统时间响应的性能指标</a:t>
            </a:r>
            <a:endParaRPr lang="en-US" altLang="zh-CN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一阶系统的时域分析</a:t>
            </a:r>
            <a:endParaRPr lang="en-US" altLang="zh-CN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二阶系统的时域分析</a:t>
            </a:r>
            <a:endParaRPr lang="en-US" altLang="zh-CN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高阶系统的时域分析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线性系统的稳定性分析 （劳斯、赫尔维茨稳定判据）</a:t>
            </a:r>
            <a:endParaRPr lang="en-US" altLang="zh-CN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线性系统的稳态误差计算</a:t>
            </a:r>
            <a:endParaRPr lang="en-US" altLang="zh-CN" b="1" dirty="0">
              <a:ea typeface="宋体" panose="02010600030101010101" pitchFamily="2" charset="-122"/>
            </a:endParaRPr>
          </a:p>
        </p:txBody>
      </p:sp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第三章内容</a:t>
            </a:r>
          </a:p>
        </p:txBody>
      </p:sp>
    </p:spTree>
    <p:extLst>
      <p:ext uri="{BB962C8B-B14F-4D97-AF65-F5344CB8AC3E}">
        <p14:creationId xmlns:p14="http://schemas.microsoft.com/office/powerpoint/2010/main" val="391324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根轨迹的基本概念（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根轨迹方程，模值方程，相角方程等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根轨迹绘制的基本法则（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</a:rPr>
              <a:t>8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条法则，绘制方法等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广义根轨迹（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传递函数等效变换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系统性能的分析（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根轨迹与系统稳定性、动态性能指标、稳态性能指标之间的关系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</p:txBody>
      </p:sp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第四章内容</a:t>
            </a:r>
          </a:p>
        </p:txBody>
      </p:sp>
    </p:spTree>
    <p:extLst>
      <p:ext uri="{BB962C8B-B14F-4D97-AF65-F5344CB8AC3E}">
        <p14:creationId xmlns:p14="http://schemas.microsoft.com/office/powerpoint/2010/main" val="156856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rtlCol="0" anchor="t">
            <a:normAutofit lnSpcReduction="10000"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频率特性（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频率特性概念及几种几何表述方法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典型环节与开环系统的频率特性（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典型环节频率特性、开环频率特性绘制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频率域稳定性判据（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奈奎斯特稳定判据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稳定裕度（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截止频率，相角裕度，穿越频率，幅值裕度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闭环系统的频域性能指标（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频带带宽，频域指标与时域指标转换</a:t>
            </a:r>
            <a:r>
              <a:rPr lang="zh-CN" altLang="en-US" b="1" dirty="0">
                <a:ea typeface="宋体" panose="02010600030101010101" pitchFamily="2" charset="-122"/>
              </a:rPr>
              <a:t>）</a:t>
            </a:r>
            <a:endParaRPr lang="en-US" altLang="zh-CN" b="1" dirty="0">
              <a:ea typeface="宋体" panose="02010600030101010101" pitchFamily="2" charset="-122"/>
            </a:endParaRPr>
          </a:p>
        </p:txBody>
      </p:sp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第五章内容</a:t>
            </a:r>
          </a:p>
        </p:txBody>
      </p:sp>
    </p:spTree>
    <p:extLst>
      <p:ext uri="{BB962C8B-B14F-4D97-AF65-F5344CB8AC3E}">
        <p14:creationId xmlns:p14="http://schemas.microsoft.com/office/powerpoint/2010/main" val="99172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系统的设计与校正概念（校正概念，校正方式）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常用校正装置及其特性（无源校正网络，有源校正网络）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串联校正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前馈校正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zh-CN" altLang="en-US" b="1" dirty="0">
                <a:ea typeface="宋体" panose="02010600030101010101" pitchFamily="2" charset="-122"/>
              </a:rPr>
              <a:t>复合校正</a:t>
            </a:r>
            <a:endParaRPr lang="en-US" altLang="zh-CN" b="1" dirty="0">
              <a:ea typeface="宋体" panose="02010600030101010101" pitchFamily="2" charset="-122"/>
            </a:endParaRPr>
          </a:p>
        </p:txBody>
      </p:sp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第六章内容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322ABC0-0F9C-4623-BA11-2D6B293781C5}"/>
              </a:ext>
            </a:extLst>
          </p:cNvPr>
          <p:cNvGrpSpPr/>
          <p:nvPr/>
        </p:nvGrpSpPr>
        <p:grpSpPr>
          <a:xfrm>
            <a:off x="3506598" y="3070371"/>
            <a:ext cx="4967117" cy="892552"/>
            <a:chOff x="3825380" y="3246539"/>
            <a:chExt cx="4967117" cy="892552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259B3C82-5BCB-4751-8143-941D55C20DD6}"/>
                </a:ext>
              </a:extLst>
            </p:cNvPr>
            <p:cNvSpPr txBox="1"/>
            <p:nvPr/>
          </p:nvSpPr>
          <p:spPr>
            <a:xfrm>
              <a:off x="3984771" y="3246539"/>
              <a:ext cx="4807726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600" dirty="0">
                  <a:solidFill>
                    <a:srgbClr val="FF0000"/>
                  </a:solidFill>
                </a:rPr>
                <a:t>每一种串联校正网络的特点</a:t>
              </a:r>
              <a:endParaRPr lang="en-US" altLang="zh-CN" sz="2600" dirty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600" dirty="0">
                  <a:solidFill>
                    <a:srgbClr val="FF0000"/>
                  </a:solidFill>
                </a:rPr>
                <a:t>三种串联校正的具体设计方法</a:t>
              </a:r>
            </a:p>
          </p:txBody>
        </p:sp>
        <p:sp>
          <p:nvSpPr>
            <p:cNvPr id="3" name="左大括号 2">
              <a:extLst>
                <a:ext uri="{FF2B5EF4-FFF2-40B4-BE49-F238E27FC236}">
                  <a16:creationId xmlns:a16="http://schemas.microsoft.com/office/drawing/2014/main" id="{03997B87-88D1-4F6E-A448-7795F6DEA859}"/>
                </a:ext>
              </a:extLst>
            </p:cNvPr>
            <p:cNvSpPr/>
            <p:nvPr/>
          </p:nvSpPr>
          <p:spPr>
            <a:xfrm>
              <a:off x="3825380" y="3288484"/>
              <a:ext cx="209725" cy="813733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698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542</Words>
  <Application>Microsoft Office PowerPoint</Application>
  <PresentationFormat>宽屏</PresentationFormat>
  <Paragraphs>74</Paragraphs>
  <Slides>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宋体</vt:lpstr>
      <vt:lpstr>Arial</vt:lpstr>
      <vt:lpstr>Times New Roman</vt:lpstr>
      <vt:lpstr>Wingdings</vt:lpstr>
      <vt:lpstr>Office 主题​​</vt:lpstr>
      <vt:lpstr>第十九周内容串讲</vt:lpstr>
      <vt:lpstr>期末考试：</vt:lpstr>
      <vt:lpstr>自动控制原理课程简介</vt:lpstr>
      <vt:lpstr>第一章内容</vt:lpstr>
      <vt:lpstr>第二章内容</vt:lpstr>
      <vt:lpstr>第三章内容</vt:lpstr>
      <vt:lpstr>第四章内容</vt:lpstr>
      <vt:lpstr>第五章内容</vt:lpstr>
      <vt:lpstr>第六章内容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Xuefang</dc:creator>
  <cp:lastModifiedBy>sysu</cp:lastModifiedBy>
  <cp:revision>10</cp:revision>
  <dcterms:created xsi:type="dcterms:W3CDTF">2022-06-23T01:28:27Z</dcterms:created>
  <dcterms:modified xsi:type="dcterms:W3CDTF">2022-06-23T08:28:49Z</dcterms:modified>
</cp:coreProperties>
</file>