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presProps" Target="presProp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dt" idx="2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" name="PlaceHolder 5"/>
          <p:cNvSpPr>
            <a:spLocks noGrp="1"/>
          </p:cNvSpPr>
          <p:nvPr>
            <p:ph type="ftr" idx="3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6"/>
          <p:cNvSpPr>
            <a:spLocks noGrp="1"/>
          </p:cNvSpPr>
          <p:nvPr>
            <p:ph type="sldNum" idx="4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6E1AB216-D637-4DB1-91F8-3784B7C4C19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08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3"/>
          <p:cNvSpPr>
            <a:spLocks noGrp="1"/>
          </p:cNvSpPr>
          <p:nvPr>
            <p:ph type="sldNum" idx="5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sldNum" idx="6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14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PlaceHolder 3"/>
          <p:cNvSpPr>
            <a:spLocks noGrp="1"/>
          </p:cNvSpPr>
          <p:nvPr>
            <p:ph type="sldNum" idx="7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17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 type="sldNum" idx="8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20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PlaceHolder 3"/>
          <p:cNvSpPr>
            <a:spLocks noGrp="1"/>
          </p:cNvSpPr>
          <p:nvPr>
            <p:ph type="sldNum" idx="9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23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 type="sldNum" idx="1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26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sldNum" idx="1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9085AD78-02FF-4EDC-929F-220E7510A00E}" type="slidenum">
              <a:t>&lt;#&gt;</a:t>
            </a:fld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8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640" y="457200"/>
            <a:ext cx="11046240" cy="360"/>
          </a:xfrm>
          <a:prstGeom prst="line">
            <a:avLst/>
          </a:prstGeom>
          <a:ln w="19050">
            <a:solidFill>
              <a:srgbClr val="1b273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66640" y="511920"/>
            <a:ext cx="11046240" cy="360"/>
          </a:xfrm>
          <a:prstGeom prst="line">
            <a:avLst/>
          </a:prstGeom>
          <a:ln w="8890">
            <a:solidFill>
              <a:srgbClr val="1b273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66640" y="6510240"/>
            <a:ext cx="11046240" cy="360"/>
          </a:xfrm>
          <a:prstGeom prst="line">
            <a:avLst/>
          </a:prstGeom>
          <a:ln w="10160">
            <a:solidFill>
              <a:srgbClr val="1b273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5" name="Text 3"/>
          <p:cNvSpPr/>
          <p:nvPr/>
        </p:nvSpPr>
        <p:spPr>
          <a:xfrm>
            <a:off x="567000" y="6546960"/>
            <a:ext cx="3245040" cy="16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67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6" name="Text 4"/>
          <p:cNvSpPr/>
          <p:nvPr/>
        </p:nvSpPr>
        <p:spPr>
          <a:xfrm>
            <a:off x="4187880" y="6546960"/>
            <a:ext cx="3382200" cy="16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670" spc="-1" strike="noStrike">
                <a:solidFill>
                  <a:srgbClr val="7a7e84"/>
                </a:solidFill>
                <a:latin typeface="Consolas"/>
                <a:ea typeface="Consolas"/>
              </a:rPr>
              <a:t>Ecosystem Awareness · Positioning architecture</a:t>
            </a:r>
            <a:endParaRPr b="0" lang="en-US" sz="6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1"/>
          <p:cNvSpPr>
            <a:spLocks noGrp="1"/>
          </p:cNvSpPr>
          <p:nvPr>
            <p:ph type="sldNum" idx="1"/>
          </p:nvPr>
        </p:nvSpPr>
        <p:spPr>
          <a:xfrm>
            <a:off x="11064240" y="6537960"/>
            <a:ext cx="501840" cy="163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1" lang="en-US" sz="750" spc="-1" strike="noStrike">
                <a:solidFill>
                  <a:srgbClr val="1b273f"/>
                </a:solidFill>
                <a:latin typeface="Consolas"/>
                <a:ea typeface="Consola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D83AE35-7878-44AD-AEF3-E37728B429E6}" type="slidenum">
              <a:rPr b="1" lang="en-US" sz="750" spc="-1" strike="noStrike">
                <a:solidFill>
                  <a:srgbClr val="1b273f"/>
                </a:solidFill>
                <a:latin typeface="Consolas"/>
                <a:ea typeface="Consolas"/>
              </a:rPr>
              <a:t>&lt;number&gt;</a:t>
            </a:fld>
            <a:endParaRPr b="0" lang="en-US" sz="75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hyperlink" Target="https://github.com/dakleyer/structural-awareness-contributions/blob/main/architectural-contributions/ecosystem-positioning/README.md" TargetMode="External"/><Relationship Id="rId2" Type="http://schemas.openxmlformats.org/officeDocument/2006/relationships/hyperlink" Target="https://github.com/dakleyer/structural-awareness-contributions/blob/main/architectural-contributions/ecosystem-positioning/README.md" TargetMode="External"/><Relationship Id="rId3" Type="http://schemas.openxmlformats.org/officeDocument/2006/relationships/hyperlink" Target="https://github.com/dakleyer/structural-awareness-contributions/blob/main/architectural-contributions/ecosystem-positioning/README.md" TargetMode="Externa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hyperlink" Target="https://github.com/dakleyer/structural-awareness-contributions/blob/main/research/ecosystem-awareness/baseline/00_CANONICAL_ARCHITECTURE_TOPOLOGY.md" TargetMode="External"/><Relationship Id="rId2" Type="http://schemas.openxmlformats.org/officeDocument/2006/relationships/hyperlink" Target="https://github.com/dakleyer/structural-awareness-contributions/blob/main/research/ecosystem-awareness/baseline/00_CANONICAL_ARCHITECTURE_TOPOLOGY.md" TargetMode="External"/><Relationship Id="rId3" Type="http://schemas.openxmlformats.org/officeDocument/2006/relationships/hyperlink" Target="https://github.com/dakleyer/structural-awareness-contributions/blob/main/research/ecosystem-awareness/baseline/00_CANONICAL_ARCHITECTURE_TOPOLOGY.md" TargetMode="External"/><Relationship Id="rId4" Type="http://schemas.openxmlformats.org/officeDocument/2006/relationships/hyperlink" Target="https://github.com/dakleyer/structural-awareness-contributions/blob/main/research/ecosystem-awareness/baseline/01J_ECOSYSTEM_SIGNALLING_SELECTIVE_DISCLOSURE_AND_CHOREOGRAPHED_REPOSITIONING_v0.1.md" TargetMode="External"/><Relationship Id="rId5" Type="http://schemas.openxmlformats.org/officeDocument/2006/relationships/hyperlink" Target="https://github.com/dakleyer/structural-awareness-contributions/blob/main/research/ecosystem-awareness/baseline/01J_ECOSYSTEM_SIGNALLING_SELECTIVE_DISCLOSURE_AND_CHOREOGRAPHED_REPOSITIONING_v0.1.md" TargetMode="External"/><Relationship Id="rId6" Type="http://schemas.openxmlformats.org/officeDocument/2006/relationships/hyperlink" Target="https://github.com/dakleyer/structural-awareness-contributions/blob/main/research/ecosystem-awareness/baseline/01J_ECOSYSTEM_SIGNALLING_SELECTIVE_DISCLOSURE_AND_CHOREOGRAPHED_REPOSITIONING_v0.1.md" TargetMode="External"/><Relationship Id="rId7" Type="http://schemas.openxmlformats.org/officeDocument/2006/relationships/hyperlink" Target="https://github.com/dakleyer/structural-awareness-contributions/blob/main/research/ecosystem-awareness/baseline/01J_ECOSYSTEM_SIGNALLING_SELECTIVE_DISCLOSURE_AND_CHOREOGRAPHED_REPOSITIONING_v0.1.md" TargetMode="External"/><Relationship Id="rId8" Type="http://schemas.openxmlformats.org/officeDocument/2006/relationships/hyperlink" Target="https://github.com/dakleyer/structural-awareness-contributions/blob/main/standards/minimum-sufficient-control/03_MSCA_ECOSYSTEM_COMPOSITION_AND_CONTROL.md" TargetMode="External"/><Relationship Id="rId9" Type="http://schemas.openxmlformats.org/officeDocument/2006/relationships/hyperlink" Target="https://github.com/dakleyer/structural-awareness-contributions/blob/main/standards/minimum-sufficient-control/03_MSCA_ECOSYSTEM_COMPOSITION_AND_CONTROL.md" TargetMode="External"/><Relationship Id="rId10" Type="http://schemas.openxmlformats.org/officeDocument/2006/relationships/hyperlink" Target="https://github.com/dakleyer/structural-awareness-contributions/blob/main/standards/minimum-sufficient-control/03_MSCA_ECOSYSTEM_COMPOSITION_AND_CONTROL.md" TargetMode="External"/><Relationship Id="rId11" Type="http://schemas.openxmlformats.org/officeDocument/2006/relationships/hyperlink" Target="https://github.com/dakleyer/structural-awareness-contributions/blob/main/research/regime-awareness/README.md" TargetMode="External"/><Relationship Id="rId12" Type="http://schemas.openxmlformats.org/officeDocument/2006/relationships/hyperlink" Target="https://github.com/dakleyer/structural-awareness-contributions/blob/main/research/regime-awareness/README.md" TargetMode="External"/><Relationship Id="rId13" Type="http://schemas.openxmlformats.org/officeDocument/2006/relationships/hyperlink" Target="https://github.com/dakleyer/structural-awareness-contributions/blob/main/research/regime-awareness/README.md" TargetMode="External"/><Relationship Id="rId14" Type="http://schemas.openxmlformats.org/officeDocument/2006/relationships/hyperlink" Target="https://github.com/dakleyer/structural-awareness-contributions/blob/main/research/regime-awareness/README.md" TargetMode="External"/><Relationship Id="rId15" Type="http://schemas.openxmlformats.org/officeDocument/2006/relationships/hyperlink" Target="https://github.com/dakleyer/structural-awareness-contributions/blob/main/standards/minimum-sufficient-control/04_CANONICAL_MSCA_OPERATION_AND_REPOSITIONING.md" TargetMode="External"/><Relationship Id="rId16" Type="http://schemas.openxmlformats.org/officeDocument/2006/relationships/hyperlink" Target="https://github.com/dakleyer/structural-awareness-contributions/blob/main/standards/minimum-sufficient-control/04_CANONICAL_MSCA_OPERATION_AND_REPOSITIONING.md" TargetMode="External"/><Relationship Id="rId17" Type="http://schemas.openxmlformats.org/officeDocument/2006/relationships/hyperlink" Target="https://github.com/dakleyer/structural-awareness-contributions/blob/main/standards/minimum-sufficient-control/04_CANONICAL_MSCA_OPERATION_AND_REPOSITIONING.md" TargetMode="External"/><Relationship Id="rId18" Type="http://schemas.openxmlformats.org/officeDocument/2006/relationships/hyperlink" Target="https://github.com/dakleyer/structural-awareness-contributions/blob/main/standards/minimum-sufficient-control/04_CANONICAL_MSCA_OPERATION_AND_REPOSITIONING.md" TargetMode="External"/><Relationship Id="rId19" Type="http://schemas.openxmlformats.org/officeDocument/2006/relationships/hyperlink" Target="https://github.com/dakleyer/structural-awareness-contributions/blob/main/architectural-contributions/ecosystem-positioning/01_OBJECTIVE_CONDITIONED_AGENTIC_GRADIENT_LAW.md" TargetMode="External"/><Relationship Id="rId20" Type="http://schemas.openxmlformats.org/officeDocument/2006/relationships/hyperlink" Target="https://github.com/dakleyer/structural-awareness-contributions/blob/main/architectural-contributions/ecosystem-positioning/01_OBJECTIVE_CONDITIONED_AGENTIC_GRADIENT_LAW.md" TargetMode="External"/><Relationship Id="rId21" Type="http://schemas.openxmlformats.org/officeDocument/2006/relationships/hyperlink" Target="https://github.com/dakleyer/structural-awareness-contributions/blob/main/architectural-contributions/ecosystem-positioning/01_OBJECTIVE_CONDITIONED_AGENTIC_GRADIENT_LAW.md" TargetMode="External"/><Relationship Id="rId22" Type="http://schemas.openxmlformats.org/officeDocument/2006/relationships/hyperlink" Target="https://github.com/dakleyer/structural-awareness-contributions/blob/main/architectural-contributions/ecosystem-positioning/01_OBJECTIVE_CONDITIONED_AGENTIC_GRADIENT_LAW.md" TargetMode="External"/><Relationship Id="rId23" Type="http://schemas.openxmlformats.org/officeDocument/2006/relationships/hyperlink" Target="https://github.com/dakleyer/structural-awareness-contributions/blob/main/architectural-contributions/ecosystem-positioning/01_OBJECTIVE_CONDITIONED_AGENTIC_GRADIENT_LAW.md" TargetMode="External"/><Relationship Id="rId24" Type="http://schemas.openxmlformats.org/officeDocument/2006/relationships/hyperlink" Target="https://github.com/dakleyer/structural-awareness-contributions/blob/main/research/ecosystem-awareness/baseline/01I_AGENTIC_CITIZENSHIP_CONTRACT_HUMAN_GOVERNED_PARTICIPATION_PROFILE_v0.1.md" TargetMode="External"/><Relationship Id="rId25" Type="http://schemas.openxmlformats.org/officeDocument/2006/relationships/hyperlink" Target="https://github.com/dakleyer/structural-awareness-contributions/blob/main/research/ecosystem-awareness/baseline/01I_AGENTIC_CITIZENSHIP_CONTRACT_HUMAN_GOVERNED_PARTICIPATION_PROFILE_v0.1.md" TargetMode="External"/><Relationship Id="rId26" Type="http://schemas.openxmlformats.org/officeDocument/2006/relationships/hyperlink" Target="https://github.com/dakleyer/structural-awareness-contributions/blob/main/research/ecosystem-awareness/baseline/01I_AGENTIC_CITIZENSHIP_CONTRACT_HUMAN_GOVERNED_PARTICIPATION_PROFILE_v0.1.md" TargetMode="External"/><Relationship Id="rId27" Type="http://schemas.openxmlformats.org/officeDocument/2006/relationships/hyperlink" Target="https://github.com/dakleyer/structural-awareness-contributions/blob/main/research/ecosystem-awareness/baseline/01I_AGENTIC_CITIZENSHIP_CONTRACT_HUMAN_GOVERNED_PARTICIPATION_PROFILE_v0.1.md" TargetMode="External"/><Relationship Id="rId28" Type="http://schemas.openxmlformats.org/officeDocument/2006/relationships/hyperlink" Target="https://github.com/dakleyer/structural-awareness-contributions/blob/main/standards/minimum-sufficient-control/04_CANONICAL_MSCA_OPERATION_AND_REPOSITIONING.md" TargetMode="External"/><Relationship Id="rId29" Type="http://schemas.openxmlformats.org/officeDocument/2006/relationships/hyperlink" Target="https://github.com/dakleyer/structural-awareness-contributions/blob/main/standards/minimum-sufficient-control/04_CANONICAL_MSCA_OPERATION_AND_REPOSITIONING.md" TargetMode="External"/><Relationship Id="rId30" Type="http://schemas.openxmlformats.org/officeDocument/2006/relationships/hyperlink" Target="https://github.com/dakleyer/structural-awareness-contributions/blob/main/research/ecosystem-awareness/baseline/00_CANONICAL_ARCHITECTURE_TOPOLOGY.md" TargetMode="External"/><Relationship Id="rId31" Type="http://schemas.openxmlformats.org/officeDocument/2006/relationships/hyperlink" Target="https://github.com/dakleyer/structural-awareness-contributions/blob/main/research/ecosystem-awareness/baseline/00_CANONICAL_ARCHITECTURE_TOPOLOGY.md" TargetMode="External"/><Relationship Id="rId32" Type="http://schemas.openxmlformats.org/officeDocument/2006/relationships/hyperlink" Target="https://github.com/dakleyer/structural-awareness-contributions/blob/main/research/ecosystem-awareness/baseline/01J_ECOSYSTEM_SIGNALLING_SELECTIVE_DISCLOSURE_AND_CHOREOGRAPHED_REPOSITIONING_v0.1.md" TargetMode="External"/><Relationship Id="rId33" Type="http://schemas.openxmlformats.org/officeDocument/2006/relationships/hyperlink" Target="https://github.com/dakleyer/structural-awareness-contributions/blob/main/research/ecosystem-awareness/baseline/01J_ECOSYSTEM_SIGNALLING_SELECTIVE_DISCLOSURE_AND_CHOREOGRAPHED_REPOSITIONING_v0.1.md" TargetMode="External"/><Relationship Id="rId34" Type="http://schemas.openxmlformats.org/officeDocument/2006/relationships/hyperlink" Target="https://github.com/dakleyer/structural-awareness-contributions/blob/main/architectural-contributions/ecosystem-positioning/01_OBJECTIVE_CONDITIONED_AGENTIC_GRADIENT_LAW.md" TargetMode="External"/><Relationship Id="rId35" Type="http://schemas.openxmlformats.org/officeDocument/2006/relationships/hyperlink" Target="https://github.com/dakleyer/structural-awareness-contributions/blob/main/architectural-contributions/ecosystem-positioning/01_OBJECTIVE_CONDITIONED_AGENTIC_GRADIENT_LAW.md" TargetMode="External"/><Relationship Id="rId36" Type="http://schemas.openxmlformats.org/officeDocument/2006/relationships/hyperlink" Target="https://github.com/dakleyer/structural-awareness-contributions/blob/main/standards/minimum-sufficient-control/00_CANONICAL_MSCA_ARCHITECTURE.md" TargetMode="External"/><Relationship Id="rId37" Type="http://schemas.openxmlformats.org/officeDocument/2006/relationships/hyperlink" Target="https://github.com/dakleyer/structural-awareness-contributions/blob/main/standards/minimum-sufficient-control/00_CANONICAL_MSCA_ARCHITECTURE.md" TargetMode="External"/><Relationship Id="rId38" Type="http://schemas.openxmlformats.org/officeDocument/2006/relationships/hyperlink" Target="https://github.com/dakleyer/structural-awareness-contributions/blob/main/architectural-contributions/ecosystem-positioning/README.md#the-mechanisms-of-the-positioning-cycle" TargetMode="External"/><Relationship Id="rId39" Type="http://schemas.openxmlformats.org/officeDocument/2006/relationships/slideLayout" Target="../slideLayouts/slideLayout2.xml"/><Relationship Id="rId4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hyperlink" Target="https://github.com/dakleyer/structural-awareness-contributions/blob/main/research/ecosystem-awareness/baseline/04_GENERAL_FUNCTIONAL_INTERFACES_AGENTIC_SECURITY_v0.5_INTEGRATED.md" TargetMode="External"/><Relationship Id="rId2" Type="http://schemas.openxmlformats.org/officeDocument/2006/relationships/hyperlink" Target="https://github.com/dakleyer/structural-awareness-contributions/blob/main/research/ecosystem-awareness/baseline/04_GENERAL_FUNCTIONAL_INTERFACES_AGENTIC_SECURITY_v0.5_INTEGRATED.md" TargetMode="Externa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hyperlink" Target="https://github.com/dakleyer/structural-awareness-contributions/blob/main/research/ecosystem-awareness/baseline/00_CANONICAL_ARCHITECTURE_TOPOLOGY.md" TargetMode="External"/><Relationship Id="rId2" Type="http://schemas.openxmlformats.org/officeDocument/2006/relationships/hyperlink" Target="https://github.com/dakleyer/structural-awareness-contributions/blob/main/architectural-contributions/ecosystem-positioning/README.md" TargetMode="External"/><Relationship Id="rId3" Type="http://schemas.openxmlformats.org/officeDocument/2006/relationships/hyperlink" Target="https://github.com/dakleyer/structural-awareness-contributions/blob/main/research/ecosystem-awareness/baseline/00_CANONICAL_ARCHITECTURE_TOPOLOGY.md" TargetMode="External"/><Relationship Id="rId4" Type="http://schemas.openxmlformats.org/officeDocument/2006/relationships/hyperlink" Target="https://github.com/dakleyer/structural-awareness-contributions/blob/main/architectural-contributions/ecosystem-positioning/README.md" TargetMode="Externa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hyperlink" Target="https://github.com/dakleyer/structural-awareness-contributions/blob/main/research/ecosystem-awareness/fg-tida/README.md" TargetMode="External"/><Relationship Id="rId2" Type="http://schemas.openxmlformats.org/officeDocument/2006/relationships/hyperlink" Target="https://github.com/dakleyer/structural-awareness-contributions/blob/main/architectural-contributions/ecosystem-positioning/README.md" TargetMode="External"/><Relationship Id="rId3" Type="http://schemas.openxmlformats.org/officeDocument/2006/relationships/hyperlink" Target="https://github.com/dakleyer/structural-awareness-contributions/blob/main/research/ecosystem-awareness/README.md" TargetMode="External"/><Relationship Id="rId4" Type="http://schemas.openxmlformats.org/officeDocument/2006/relationships/hyperlink" Target="https://github.com/dakleyer/structural-awareness-contributions/blob/main/research/ecosystem-awareness/fg-tida/README.md" TargetMode="External"/><Relationship Id="rId5" Type="http://schemas.openxmlformats.org/officeDocument/2006/relationships/hyperlink" Target="https://github.com/dakleyer/structural-awareness-contributions/blob/main/research/ecosystem-awareness/fg-tida/README.md" TargetMode="Externa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b27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2"/>
          <p:cNvSpPr/>
          <p:nvPr/>
        </p:nvSpPr>
        <p:spPr>
          <a:xfrm>
            <a:off x="9795960" y="365760"/>
            <a:ext cx="182772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7" name="Connector 3"/>
          <p:cNvSpPr/>
          <p:nvPr/>
        </p:nvSpPr>
        <p:spPr>
          <a:xfrm>
            <a:off x="566640" y="713160"/>
            <a:ext cx="11058120" cy="360"/>
          </a:xfrm>
          <a:prstGeom prst="line">
            <a:avLst/>
          </a:prstGeom>
          <a:ln w="19050">
            <a:solidFill>
              <a:srgbClr val="d3d6dc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8" name="Connector 4"/>
          <p:cNvSpPr/>
          <p:nvPr/>
        </p:nvSpPr>
        <p:spPr>
          <a:xfrm>
            <a:off x="566640" y="763200"/>
            <a:ext cx="11058120" cy="360"/>
          </a:xfrm>
          <a:prstGeom prst="line">
            <a:avLst/>
          </a:prstGeom>
          <a:ln w="7620">
            <a:solidFill>
              <a:srgbClr val="d3d6dc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9" name="TextBox 6"/>
          <p:cNvSpPr/>
          <p:nvPr/>
        </p:nvSpPr>
        <p:spPr>
          <a:xfrm>
            <a:off x="567000" y="1783080"/>
            <a:ext cx="7315200" cy="1335024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914400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b="1" lang="en-US" sz="4000" spc="-100" strike="noStrike" u="sng">
                <a:solidFill>
                  <a:srgbClr val="0563c1"/>
                </a:solidFill>
                <a:uFillTx/>
                <a:latin typeface="Cambria"/>
                <a:ea typeface="Cambria"/>
                <a:hlinkClick r:id="rId1"/>
              </a:rPr>
              <a:t>Ecosystem Positioning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b="1" lang="en-US" sz="4000" spc="-100" strike="noStrike" u="sng">
                <a:solidFill>
                  <a:srgbClr val="0563c1"/>
                </a:solidFill>
                <a:uFillTx/>
                <a:latin typeface="Cambria"/>
                <a:ea typeface="Cambria"/>
                <a:hlinkClick r:id="rId2"/>
              </a:rPr>
              <a:t>for Agentic Systems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" name="TextBox 7"/>
          <p:cNvSpPr/>
          <p:nvPr/>
        </p:nvSpPr>
        <p:spPr>
          <a:xfrm>
            <a:off x="567000" y="3383280"/>
            <a:ext cx="6308280" cy="4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914400">
              <a:lnSpc>
                <a:spcPct val="115000"/>
              </a:lnSpc>
            </a:pPr>
            <a:r>
              <a:rPr b="0" lang="en-US" sz="1350" spc="-1" strike="noStrike">
                <a:solidFill>
                  <a:srgbClr val="cacdd3"/>
                </a:solidFill>
                <a:latin typeface="Calibri"/>
                <a:ea typeface="Calibri"/>
              </a:rPr>
              <a:t>A proposed architecture for participants that must stay situated, and requalify, as authority, evidence, roles and the ecosystem itself change.</a:t>
            </a:r>
            <a:endParaRPr b="0" lang="en-US" sz="13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" name="Oval 8"/>
          <p:cNvSpPr/>
          <p:nvPr/>
        </p:nvSpPr>
        <p:spPr>
          <a:xfrm>
            <a:off x="631080" y="4928760"/>
            <a:ext cx="291600" cy="291600"/>
          </a:xfrm>
          <a:prstGeom prst="ellipse">
            <a:avLst/>
          </a:prstGeom>
          <a:noFill/>
          <a:ln w="12700">
            <a:solidFill>
              <a:srgbClr val="7fb2de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2" name="Rectangle 9"/>
          <p:cNvSpPr/>
          <p:nvPr/>
        </p:nvSpPr>
        <p:spPr>
          <a:xfrm>
            <a:off x="2560320" y="4937760"/>
            <a:ext cx="273240" cy="273240"/>
          </a:xfrm>
          <a:prstGeom prst="rect">
            <a:avLst/>
          </a:prstGeom>
          <a:noFill/>
          <a:ln w="12700">
            <a:solidFill>
              <a:srgbClr val="7fb2de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3" name="Rectangle 10"/>
          <p:cNvSpPr/>
          <p:nvPr/>
        </p:nvSpPr>
        <p:spPr>
          <a:xfrm>
            <a:off x="4480560" y="4937760"/>
            <a:ext cx="273240" cy="273240"/>
          </a:xfrm>
          <a:prstGeom prst="rect">
            <a:avLst/>
          </a:prstGeom>
          <a:noFill/>
          <a:ln w="12700">
            <a:solidFill>
              <a:srgbClr val="7fb2de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4" name="Rectangle 11"/>
          <p:cNvSpPr/>
          <p:nvPr/>
        </p:nvSpPr>
        <p:spPr>
          <a:xfrm>
            <a:off x="6400800" y="4937760"/>
            <a:ext cx="273240" cy="273240"/>
          </a:xfrm>
          <a:prstGeom prst="rect">
            <a:avLst/>
          </a:prstGeom>
          <a:noFill/>
          <a:ln w="12700">
            <a:solidFill>
              <a:srgbClr val="7fb2de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5" name="Connector 12"/>
          <p:cNvSpPr/>
          <p:nvPr/>
        </p:nvSpPr>
        <p:spPr>
          <a:xfrm>
            <a:off x="978120" y="5074920"/>
            <a:ext cx="1518120" cy="360"/>
          </a:xfrm>
          <a:prstGeom prst="line">
            <a:avLst/>
          </a:prstGeom>
          <a:ln>
            <a:solidFill>
              <a:srgbClr val="7fb2de"/>
            </a:solidFill>
            <a:round/>
            <a:tailEnd len="med" type="triangle" w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6" name="Connector 13"/>
          <p:cNvSpPr/>
          <p:nvPr/>
        </p:nvSpPr>
        <p:spPr>
          <a:xfrm>
            <a:off x="2898360" y="5074920"/>
            <a:ext cx="1518120" cy="360"/>
          </a:xfrm>
          <a:prstGeom prst="line">
            <a:avLst/>
          </a:prstGeom>
          <a:ln>
            <a:solidFill>
              <a:srgbClr val="7fb2de"/>
            </a:solidFill>
            <a:round/>
            <a:tailEnd len="med" type="triangle" w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7" name="Connector 14"/>
          <p:cNvSpPr/>
          <p:nvPr/>
        </p:nvSpPr>
        <p:spPr>
          <a:xfrm>
            <a:off x="4818600" y="5074920"/>
            <a:ext cx="1518120" cy="360"/>
          </a:xfrm>
          <a:prstGeom prst="line">
            <a:avLst/>
          </a:prstGeom>
          <a:ln>
            <a:solidFill>
              <a:srgbClr val="7fb2de"/>
            </a:solidFill>
            <a:round/>
            <a:tailEnd len="med" type="triangle" w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8" name="TextBox 15"/>
          <p:cNvSpPr/>
          <p:nvPr/>
        </p:nvSpPr>
        <p:spPr>
          <a:xfrm>
            <a:off x="1188720" y="4782240"/>
            <a:ext cx="1096200" cy="12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800" spc="-1" strike="noStrike">
                <a:solidFill>
                  <a:srgbClr val="8b919e"/>
                </a:solidFill>
                <a:latin typeface="Consolas"/>
                <a:ea typeface="Consolas"/>
              </a:rPr>
              <a:t>triggers</a:t>
            </a:r>
            <a:endParaRPr b="0" lang="en-US" sz="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" name="TextBox 16"/>
          <p:cNvSpPr/>
          <p:nvPr/>
        </p:nvSpPr>
        <p:spPr>
          <a:xfrm>
            <a:off x="3108960" y="4782240"/>
            <a:ext cx="1096200" cy="12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800" spc="-1" strike="noStrike">
                <a:solidFill>
                  <a:srgbClr val="8b919e"/>
                </a:solidFill>
                <a:latin typeface="Consolas"/>
                <a:ea typeface="Consolas"/>
              </a:rPr>
              <a:t>informs</a:t>
            </a:r>
            <a:endParaRPr b="0" lang="en-US" sz="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" name="TextBox 17"/>
          <p:cNvSpPr/>
          <p:nvPr/>
        </p:nvSpPr>
        <p:spPr>
          <a:xfrm>
            <a:off x="5029200" y="4782240"/>
            <a:ext cx="1096200" cy="12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800" spc="-1" strike="noStrike">
                <a:solidFill>
                  <a:srgbClr val="8b919e"/>
                </a:solidFill>
                <a:latin typeface="Consolas"/>
                <a:ea typeface="Consolas"/>
              </a:rPr>
              <a:t>guides</a:t>
            </a:r>
            <a:endParaRPr b="0" lang="en-US" sz="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" name="TextBox 18"/>
          <p:cNvSpPr/>
          <p:nvPr/>
        </p:nvSpPr>
        <p:spPr>
          <a:xfrm>
            <a:off x="137160" y="5330880"/>
            <a:ext cx="1279080" cy="12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850" spc="123" strike="noStrike">
                <a:solidFill>
                  <a:srgbClr val="a6abb5"/>
                </a:solidFill>
                <a:latin typeface="Consolas"/>
                <a:ea typeface="Consolas"/>
              </a:rPr>
              <a:t>CHANGE</a:t>
            </a:r>
            <a:endParaRPr b="0" lang="en-US" sz="8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" name="TextBox 19"/>
          <p:cNvSpPr/>
          <p:nvPr/>
        </p:nvSpPr>
        <p:spPr>
          <a:xfrm>
            <a:off x="2057400" y="5330880"/>
            <a:ext cx="1279080" cy="12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850" spc="123" strike="noStrike">
                <a:solidFill>
                  <a:srgbClr val="a6abb5"/>
                </a:solidFill>
                <a:latin typeface="Consolas"/>
                <a:ea typeface="Consolas"/>
              </a:rPr>
              <a:t>AWARENESS</a:t>
            </a:r>
            <a:endParaRPr b="0" lang="en-US" sz="8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" name="TextBox 20"/>
          <p:cNvSpPr/>
          <p:nvPr/>
        </p:nvSpPr>
        <p:spPr>
          <a:xfrm>
            <a:off x="3977640" y="5330880"/>
            <a:ext cx="1279080" cy="12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850" spc="123" strike="noStrike">
                <a:solidFill>
                  <a:srgbClr val="a6abb5"/>
                </a:solidFill>
                <a:latin typeface="Consolas"/>
                <a:ea typeface="Consolas"/>
              </a:rPr>
              <a:t>GRADIENT</a:t>
            </a:r>
            <a:endParaRPr b="0" lang="en-US" sz="8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" name="TextBox 21"/>
          <p:cNvSpPr/>
          <p:nvPr/>
        </p:nvSpPr>
        <p:spPr>
          <a:xfrm>
            <a:off x="5897880" y="5330880"/>
            <a:ext cx="1279080" cy="12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850" spc="123" strike="noStrike">
                <a:solidFill>
                  <a:srgbClr val="a6abb5"/>
                </a:solidFill>
                <a:latin typeface="Consolas"/>
                <a:ea typeface="Consolas"/>
              </a:rPr>
              <a:t>REPOSITIONING</a:t>
            </a:r>
            <a:endParaRPr b="0" lang="en-US" sz="8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" name="TextBox 22"/>
          <p:cNvSpPr/>
          <p:nvPr/>
        </p:nvSpPr>
        <p:spPr>
          <a:xfrm>
            <a:off x="5440680" y="5550480"/>
            <a:ext cx="2193480" cy="12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800" spc="-1" strike="noStrike">
                <a:solidFill>
                  <a:srgbClr val="8b919e"/>
                </a:solidFill>
                <a:latin typeface="Consolas"/>
                <a:ea typeface="Consolas"/>
              </a:rPr>
              <a:t>signal ≠ command</a:t>
            </a:r>
            <a:endParaRPr b="0" lang="en-US" sz="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" name="Rectangle 23"/>
          <p:cNvSpPr/>
          <p:nvPr/>
        </p:nvSpPr>
        <p:spPr>
          <a:xfrm>
            <a:off x="8001000" y="1371600"/>
            <a:ext cx="3619800" cy="3427920"/>
          </a:xfrm>
          <a:prstGeom prst="rect">
            <a:avLst/>
          </a:prstGeom>
          <a:solidFill>
            <a:srgbClr val="27324a"/>
          </a:solidFill>
          <a:ln w="7620">
            <a:solidFill>
              <a:srgbClr val="3f495e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37" name="Rectangle 24"/>
          <p:cNvSpPr/>
          <p:nvPr/>
        </p:nvSpPr>
        <p:spPr>
          <a:xfrm>
            <a:off x="8001000" y="1371600"/>
            <a:ext cx="39960" cy="3427920"/>
          </a:xfrm>
          <a:prstGeom prst="rect">
            <a:avLst/>
          </a:prstGeom>
          <a:solidFill>
            <a:srgbClr val="7fb2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38" name="TextBox 25"/>
          <p:cNvSpPr/>
          <p:nvPr/>
        </p:nvSpPr>
        <p:spPr>
          <a:xfrm>
            <a:off x="8275320" y="1627560"/>
            <a:ext cx="3162600" cy="13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900" spc="-1" strike="noStrike">
                <a:solidFill>
                  <a:srgbClr val="ffffff"/>
                </a:solidFill>
                <a:latin typeface="Consolas"/>
                <a:ea typeface="Consolas"/>
              </a:rPr>
              <a:t>DECK II · ARCHITECTURE &amp; IMPLEMENTATION</a:t>
            </a:r>
            <a:endParaRPr b="0" lang="en-US" sz="9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9" name="TextBox 26"/>
          <p:cNvSpPr/>
          <p:nvPr/>
        </p:nvSpPr>
        <p:spPr>
          <a:xfrm>
            <a:off x="8275320" y="1938600"/>
            <a:ext cx="3162600" cy="73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914400">
              <a:lnSpc>
                <a:spcPct val="98000"/>
              </a:lnSpc>
            </a:pPr>
            <a:r>
              <a:rPr b="1" lang="en-US" sz="1650" spc="-1" strike="noStrike">
                <a:solidFill>
                  <a:srgbClr val="d7e4f2"/>
                </a:solidFill>
                <a:latin typeface="Cambria"/>
                <a:ea typeface="Cambria"/>
              </a:rPr>
              <a:t>Working architecture → interfaces → standards-facing application</a:t>
            </a:r>
            <a:endParaRPr b="0" lang="en-US" sz="16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" name="TextBox 27"/>
          <p:cNvSpPr/>
          <p:nvPr/>
        </p:nvSpPr>
        <p:spPr>
          <a:xfrm>
            <a:off x="8275320" y="2788920"/>
            <a:ext cx="3071160" cy="61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914400">
              <a:lnSpc>
                <a:spcPct val="115000"/>
              </a:lnSpc>
            </a:pPr>
            <a:r>
              <a:rPr b="1" lang="en-US" sz="1050" spc="-1" strike="noStrike">
                <a:solidFill>
                  <a:srgbClr val="a6abb5"/>
                </a:solidFill>
                <a:latin typeface="Consolas"/>
                <a:ea typeface="Consolas"/>
              </a:rPr>
              <a:t>CREATED BY</a:t>
            </a:r>
            <a:endParaRPr b="0" lang="en-US" sz="1050" spc="-1" strike="noStrike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en-US" sz="1700" spc="-1" strike="noStrike">
                <a:solidFill>
                  <a:srgbClr val="fcfcfd"/>
                </a:solidFill>
                <a:latin typeface="Cambria"/>
                <a:ea typeface="Cambria"/>
              </a:rPr>
              <a:t>Iván Abril Palma</a:t>
            </a:r>
            <a:endParaRPr b="0" lang="en-US" sz="1700" spc="-1" strike="noStrike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150" spc="-1" strike="noStrike">
                <a:solidFill>
                  <a:srgbClr val="cacdd3"/>
                </a:solidFill>
                <a:latin typeface="Calibri"/>
                <a:ea typeface="Calibri"/>
              </a:rPr>
              <a:t>Tegrity.ai</a:t>
            </a:r>
            <a:endParaRPr b="0" lang="en-US" sz="11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1" name="TextBox 28"/>
          <p:cNvSpPr/>
          <p:nvPr/>
        </p:nvSpPr>
        <p:spPr>
          <a:xfrm>
            <a:off x="8275320" y="4114800"/>
            <a:ext cx="3162600" cy="68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914400">
              <a:lnSpc>
                <a:spcPct val="150000"/>
              </a:lnSpc>
            </a:pPr>
            <a:r>
              <a:rPr b="0" lang="en-US" sz="1000" spc="-1" strike="noStrike">
                <a:solidFill>
                  <a:srgbClr val="5d6775"/>
                </a:solidFill>
                <a:latin typeface="Aptos"/>
                <a:ea typeface="Aptos"/>
              </a:rPr>
              <a:t>CREATIVE COMMONS · ATTRIBUTION</a:t>
            </a:r>
            <a:br>
              <a:rPr sz="1800"/>
            </a:br>
            <a:r>
              <a:rPr b="0" lang="en-US" sz="1000" spc="-1" strike="noStrike">
                <a:solidFill>
                  <a:srgbClr val="5d6775"/>
                </a:solidFill>
                <a:latin typeface="Aptos"/>
                <a:ea typeface="Aptos"/>
              </a:rPr>
              <a:t>V1.2 · 2026-09-28 · CANONICAL WORKING PROPOSAL</a:t>
            </a:r>
            <a:endParaRPr b="0" lang="en-US" sz="1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2" name="Connector 29"/>
          <p:cNvSpPr/>
          <p:nvPr/>
        </p:nvSpPr>
        <p:spPr>
          <a:xfrm>
            <a:off x="566640" y="6217920"/>
            <a:ext cx="11058120" cy="360"/>
          </a:xfrm>
          <a:prstGeom prst="line">
            <a:avLst/>
          </a:prstGeom>
          <a:ln w="6350">
            <a:solidFill>
              <a:srgbClr val="3a4560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43" name="TextBox 31"/>
          <p:cNvSpPr/>
          <p:nvPr/>
        </p:nvSpPr>
        <p:spPr>
          <a:xfrm>
            <a:off x="10527480" y="6291000"/>
            <a:ext cx="109620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44" name="TextBox 32"/>
          <p:cNvSpPr/>
          <p:nvPr/>
        </p:nvSpPr>
        <p:spPr>
          <a:xfrm>
            <a:off x="1383120" y="6510600"/>
            <a:ext cx="1932840" cy="10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680" spc="-1" strike="noStrike">
                <a:solidFill>
                  <a:srgbClr val="727a86"/>
                </a:solidFill>
                <a:latin typeface="Calibri"/>
                <a:ea typeface="Calibri"/>
              </a:rPr>
              <a:t>CORPUS ↗  </a:t>
            </a:r>
            <a:r>
              <a:rPr b="0" lang="en-US" sz="680" spc="-1" strike="noStrike" u="sng">
                <a:solidFill>
                  <a:srgbClr val="0563c1"/>
                </a:solidFill>
                <a:uFillTx/>
                <a:latin typeface="Calibri"/>
                <a:ea typeface="Calibri"/>
                <a:hlinkClick r:id="rId3"/>
              </a:rPr>
              <a:t>Ecosystem Positioning README</a:t>
            </a:r>
            <a:endParaRPr b="0" lang="en-US" sz="68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1"/>
          <p:cNvSpPr/>
          <p:nvPr/>
        </p:nvSpPr>
        <p:spPr>
          <a:xfrm>
            <a:off x="567000" y="146160"/>
            <a:ext cx="2559240" cy="25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00" spc="-1" strike="noStrike">
                <a:solidFill>
                  <a:srgbClr val="5d6572"/>
                </a:solidFill>
                <a:latin typeface="Aptos"/>
                <a:ea typeface="Aptos"/>
              </a:rPr>
              <a:t>PROPOSED PROCESS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Rectangle 2"/>
          <p:cNvSpPr/>
          <p:nvPr/>
        </p:nvSpPr>
        <p:spPr>
          <a:xfrm>
            <a:off x="567000" y="329040"/>
            <a:ext cx="10971720" cy="15480"/>
          </a:xfrm>
          <a:prstGeom prst="rect">
            <a:avLst/>
          </a:prstGeom>
          <a:solidFill>
            <a:srgbClr val="1f2c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28440" bIns="-2844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47" name="TextBox 3"/>
          <p:cNvSpPr/>
          <p:nvPr/>
        </p:nvSpPr>
        <p:spPr>
          <a:xfrm>
            <a:off x="10881360" y="146160"/>
            <a:ext cx="639000" cy="25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0" lang="en-US" sz="1000" spc="-1" strike="noStrike">
                <a:solidFill>
                  <a:srgbClr val="5d6572"/>
                </a:solidFill>
                <a:latin typeface="Aptos"/>
                <a:ea typeface="Aptos"/>
              </a:rPr>
              <a:t>§ 04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TextBox 8"/>
          <p:cNvSpPr/>
          <p:nvPr/>
        </p:nvSpPr>
        <p:spPr>
          <a:xfrm>
            <a:off x="567000" y="676800"/>
            <a:ext cx="10788840" cy="46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400" spc="-1" strike="noStrike">
                <a:solidFill>
                  <a:srgbClr val="1f2c4a"/>
                </a:solidFill>
                <a:latin typeface="Aptos"/>
                <a:ea typeface="Aptos"/>
              </a:rPr>
              <a:t>From unresolved ecosystem change to qualified repositioning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Rectangle 39"/>
          <p:cNvSpPr/>
          <p:nvPr/>
        </p:nvSpPr>
        <p:spPr>
          <a:xfrm>
            <a:off x="0" y="6336720"/>
            <a:ext cx="12190680" cy="520200"/>
          </a:xfrm>
          <a:prstGeom prst="rect">
            <a:avLst/>
          </a:prstGeom>
          <a:solidFill>
            <a:srgbClr val="f8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50" name="Rectangle 40"/>
          <p:cNvSpPr/>
          <p:nvPr/>
        </p:nvSpPr>
        <p:spPr>
          <a:xfrm>
            <a:off x="567000" y="6492240"/>
            <a:ext cx="10971720" cy="12600"/>
          </a:xfrm>
          <a:prstGeom prst="rect">
            <a:avLst/>
          </a:prstGeom>
          <a:solidFill>
            <a:srgbClr val="1f2c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1320" bIns="-3132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51" name="TextBox 42"/>
          <p:cNvSpPr/>
          <p:nvPr/>
        </p:nvSpPr>
        <p:spPr>
          <a:xfrm>
            <a:off x="4114800" y="6528960"/>
            <a:ext cx="3656520" cy="20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760" spc="-1" strike="noStrike">
                <a:solidFill>
                  <a:srgbClr val="5d6572"/>
                </a:solidFill>
                <a:latin typeface="Aptos"/>
                <a:ea typeface="Aptos"/>
              </a:rPr>
              <a:t>Ecosystem Awareness · Positioning architecture</a:t>
            </a:r>
            <a:endParaRPr b="0" lang="en-US" sz="76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TextBox 43"/>
          <p:cNvSpPr/>
          <p:nvPr/>
        </p:nvSpPr>
        <p:spPr>
          <a:xfrm>
            <a:off x="11018520" y="6528960"/>
            <a:ext cx="36468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0" lang="en-US" sz="850" spc="-1" strike="noStrike">
                <a:solidFill>
                  <a:srgbClr val="5d6775"/>
                </a:solidFill>
                <a:latin typeface="Aptos"/>
                <a:ea typeface="Aptos"/>
              </a:rPr>
              <a:t>3</a:t>
            </a:r>
            <a:endParaRPr b="0" lang="en-US" sz="8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Subtitle"/>
          <p:cNvSpPr/>
          <p:nvPr/>
        </p:nvSpPr>
        <p:spPr>
          <a:xfrm>
            <a:off x="567000" y="1134000"/>
            <a:ext cx="10880280" cy="23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8360" rIns="18360" tIns="9000" bIns="9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1050" spc="-1" strike="noStrike">
                <a:solidFill>
                  <a:srgbClr val="5d6572"/>
                </a:solidFill>
                <a:latin typeface="Aptos"/>
                <a:ea typeface="Aptos"/>
              </a:rPr>
              <a:t>Working proposal, not an adopted standard. Top row: the process sequence. Panels below: expansion of the numbered steps.</a:t>
            </a: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Badge proposal"/>
          <p:cNvSpPr/>
          <p:nvPr/>
        </p:nvSpPr>
        <p:spPr>
          <a:xfrm>
            <a:off x="9052560" y="91440"/>
            <a:ext cx="1461960" cy="218520"/>
          </a:xfrm>
          <a:prstGeom prst="roundRect">
            <a:avLst>
              <a:gd name="adj" fmla="val 16667"/>
            </a:avLst>
          </a:prstGeom>
          <a:solidFill>
            <a:srgbClr val="007b8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720" rIns="36720" tIns="18360" bIns="1836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800" spc="-1" strike="noStrike">
                <a:solidFill>
                  <a:srgbClr val="ffffff"/>
                </a:solidFill>
                <a:latin typeface="Aptos"/>
                <a:ea typeface="Aptos"/>
              </a:rPr>
              <a:t>PROPOSAL PROCESS</a:t>
            </a:r>
            <a:endParaRPr b="0" lang="en-US" sz="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5" name="Process step 0"/>
          <p:cNvSpPr/>
          <p:nvPr/>
        </p:nvSpPr>
        <p:spPr>
          <a:xfrm>
            <a:off x="567000" y="1627560"/>
            <a:ext cx="1370520" cy="8686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solidFill>
              <a:srgbClr val="c176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32004" rIns="32004" tIns="18288" bIns="18288" anchor="ctr">
            <a:noAutofit/>
          </a:bodyPr>
          <a:p>
            <a:pPr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lang="en-US" sz="76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1"/>
              </a:rPr>
              <a:t>0 · Epistemic Awareness</a:t>
            </a:r>
            <a:endParaRPr b="0" lang="en-US" sz="76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lang="en-US" sz="80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2"/>
              </a:rPr>
              <a:t>Local position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0" lang="en-US" sz="70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3"/>
              </a:rPr>
              <a:t>Qualify Π_EA = A/B/C/D</a:t>
            </a:r>
            <a:endParaRPr b="0" lang="en-US" sz="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rocess step 1"/>
          <p:cNvSpPr/>
          <p:nvPr/>
        </p:nvSpPr>
        <p:spPr>
          <a:xfrm>
            <a:off x="2180880" y="1627560"/>
            <a:ext cx="1370520" cy="8686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875">
            <a:solidFill>
              <a:srgbClr val="c4cad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32004" rIns="32004" tIns="18288" bIns="18288" anchor="ctr">
            <a:noAutofit/>
          </a:bodyPr>
          <a:p>
            <a:pPr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lang="en-US" sz="80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4"/>
              </a:rPr>
              <a:t>1 · Ecosystem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lang="en-US" sz="80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5"/>
              </a:rPr>
              <a:t>Signalling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00" b="0" u="sng">
                <a:solidFill>
                  <a:schemeClr val="hlink"/>
                </a:solidFill>
                <a:hlinkClick r:id="rId4"/>
              </a:rPr>
              <a:t>Qualify / exchange</a:t>
            </a:r>
            <a:br/>
            <a:r>
              <a:rPr sz="700" b="0" u="sng">
                <a:solidFill>
                  <a:schemeClr val="hlink"/>
                </a:solidFill>
                <a:hlinkClick r:id="rId4"/>
              </a:rPr>
              <a:t>ReceivedSignals</a:t>
            </a:r>
            <a:endParaRPr b="0" lang="en-US" sz="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rocess step 2"/>
          <p:cNvSpPr/>
          <p:nvPr/>
        </p:nvSpPr>
        <p:spPr>
          <a:xfrm>
            <a:off x="3794760" y="1627560"/>
            <a:ext cx="1370520" cy="8686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875">
            <a:solidFill>
              <a:srgbClr val="c4cad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32004" rIns="32004" tIns="18288" bIns="18288" anchor="ctr">
            <a:noAutofit/>
          </a:bodyPr>
          <a:p>
            <a:pPr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lang="en-US" sz="80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8"/>
              </a:rPr>
              <a:t>2 · Ecosystem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lang="en-US" sz="80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9"/>
              </a:rPr>
              <a:t>Cartography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0" lang="en-US" sz="70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10"/>
              </a:rPr>
              <a:t>Update Cart_i / Δ_Cart_i</a:t>
            </a:r>
            <a:endParaRPr b="0" lang="en-US" sz="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rocess step 3"/>
          <p:cNvSpPr/>
          <p:nvPr/>
        </p:nvSpPr>
        <p:spPr>
          <a:xfrm>
            <a:off x="5408640" y="1627560"/>
            <a:ext cx="1370520" cy="8686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875">
            <a:solidFill>
              <a:srgbClr val="c4cad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32004" rIns="32004" tIns="18288" bIns="18288" anchor="ctr">
            <a:noAutofit/>
          </a:bodyPr>
          <a:p>
            <a:pPr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lang="en-US" sz="80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11"/>
              </a:rPr>
              <a:t>3 · Regime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lang="en-US" sz="80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12"/>
              </a:rPr>
              <a:t>Awareness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00" b="0" u="sng">
                <a:solidFill>
                  <a:schemeClr val="hlink"/>
                </a:solidFill>
                <a:hlinkClick r:id="rId11"/>
              </a:rPr>
              <a:t>Emit Δ_RA + regime</a:t>
            </a:r>
            <a:br/>
            <a:r>
              <a:rPr sz="700" b="0" u="sng">
                <a:solidFill>
                  <a:schemeClr val="hlink"/>
                </a:solidFill>
                <a:hlinkClick r:id="rId11"/>
              </a:rPr>
              <a:t>overlay</a:t>
            </a:r>
            <a:endParaRPr b="0" lang="en-US" sz="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rocess step 4"/>
          <p:cNvSpPr/>
          <p:nvPr/>
        </p:nvSpPr>
        <p:spPr>
          <a:xfrm>
            <a:off x="7022520" y="1627560"/>
            <a:ext cx="1370520" cy="8686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875">
            <a:solidFill>
              <a:srgbClr val="c4cad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32004" rIns="32004" tIns="18288" bIns="18288" anchor="ctr">
            <a:noAutofit/>
          </a:bodyPr>
          <a:p>
            <a:pPr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lang="en-US" sz="80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15"/>
              </a:rPr>
              <a:t>4 · MSCA Operation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lang="en-US" sz="80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16"/>
              </a:rPr>
              <a:t>Drift &amp; Posture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00" b="0" u="sng">
                <a:solidFill>
                  <a:schemeClr val="hlink"/>
                </a:solidFill>
                <a:hlinkClick r:id="rId15"/>
              </a:rPr>
              <a:t>Role_effective · Type 0/1/2</a:t>
            </a:r>
            <a:br/>
            <a:r>
              <a:rPr sz="700" b="0" u="sng">
                <a:solidFill>
                  <a:schemeClr val="hlink"/>
                </a:solidFill>
                <a:hlinkClick r:id="rId15"/>
              </a:rPr>
              <a:t>· P1/P2/P3</a:t>
            </a:r>
            <a:endParaRPr b="0" lang="en-US" sz="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rocess step 5"/>
          <p:cNvSpPr/>
          <p:nvPr/>
        </p:nvSpPr>
        <p:spPr>
          <a:xfrm>
            <a:off x="8636400" y="1627560"/>
            <a:ext cx="1370520" cy="8686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875">
            <a:solidFill>
              <a:srgbClr val="c4cad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32004" rIns="32004" tIns="18288" bIns="18288" anchor="ctr">
            <a:noAutofit/>
          </a:bodyPr>
          <a:p>
            <a:pPr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lang="en-US" sz="80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19"/>
              </a:rPr>
              <a:t>5 · Gradient &amp;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lang="en-US" sz="80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20"/>
              </a:rPr>
              <a:t>Repositioning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00" b="0" u="sng">
                <a:solidFill>
                  <a:schemeClr val="hlink"/>
                </a:solidFill>
                <a:hlinkClick r:id="rId19"/>
              </a:rPr>
              <a:t>Rank from Role_effective →</a:t>
            </a:r>
            <a:br/>
            <a:r>
              <a:rPr sz="700" b="0" u="sng">
                <a:solidFill>
                  <a:schemeClr val="hlink"/>
                </a:solidFill>
                <a:hlinkClick r:id="rId19"/>
              </a:rPr>
              <a:t>ACC gate → re-contract /</a:t>
            </a:r>
            <a:br/>
            <a:r>
              <a:rPr sz="700" b="0" u="sng">
                <a:solidFill>
                  <a:schemeClr val="hlink"/>
                </a:solidFill>
                <a:hlinkClick r:id="rId19"/>
              </a:rPr>
              <a:t>escalate</a:t>
            </a:r>
            <a:endParaRPr b="0" lang="en-US" sz="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rocess step 6"/>
          <p:cNvSpPr/>
          <p:nvPr/>
        </p:nvSpPr>
        <p:spPr>
          <a:xfrm>
            <a:off x="10250280" y="1627560"/>
            <a:ext cx="1370520" cy="8686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solidFill>
              <a:srgbClr val="1f2c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32004" rIns="32004" tIns="18288" bIns="18288" anchor="ctr">
            <a:noAutofit/>
          </a:bodyPr>
          <a:p>
            <a:pPr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lang="en-US" sz="80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24"/>
              </a:rPr>
              <a:t>Human / Institutional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lang="en-US" sz="80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25"/>
              </a:rPr>
              <a:t>Governance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00" b="0" u="sng">
                <a:solidFill>
                  <a:schemeClr val="hlink"/>
                </a:solidFill>
                <a:hlinkClick r:id="rId24"/>
              </a:rPr>
              <a:t>Authority decides;</a:t>
            </a:r>
            <a:br/>
            <a:r>
              <a:rPr sz="700" b="0" u="sng">
                <a:solidFill>
                  <a:schemeClr val="hlink"/>
                </a:solidFill>
                <a:hlinkClick r:id="rId24"/>
              </a:rPr>
              <a:t>signals ≠ commands</a:t>
            </a:r>
            <a:endParaRPr b="0" lang="en-US" sz="7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62" name="Flow 0-1"/>
          <p:cNvCxnSpPr>
            <a:stCxn id="55" idx="3"/>
            <a:endCxn id="56" idx="1"/>
          </p:cNvCxnSpPr>
          <p:nvPr/>
        </p:nvCxnSpPr>
        <p:spPr>
          <a:xfrm>
            <a:off x="1938240" y="2011680"/>
            <a:ext cx="243360" cy="1080"/>
          </a:xfrm>
          <a:prstGeom prst="straightConnector1">
            <a:avLst/>
          </a:prstGeom>
          <a:ln w="15875">
            <a:solidFill>
              <a:srgbClr val="1f2c4a"/>
            </a:solidFill>
            <a:round/>
            <a:tailEnd len="med" type="triangle" w="med"/>
          </a:ln>
        </p:spPr>
      </p:cxnSp>
      <p:cxnSp>
        <p:nvCxnSpPr>
          <p:cNvPr id="63" name="Flow 1-2"/>
          <p:cNvCxnSpPr>
            <a:stCxn id="56" idx="3"/>
            <a:endCxn id="57" idx="1"/>
          </p:cNvCxnSpPr>
          <p:nvPr/>
        </p:nvCxnSpPr>
        <p:spPr>
          <a:xfrm>
            <a:off x="3552120" y="2011680"/>
            <a:ext cx="243720" cy="1080"/>
          </a:xfrm>
          <a:prstGeom prst="straightConnector1">
            <a:avLst/>
          </a:prstGeom>
          <a:ln w="15875">
            <a:solidFill>
              <a:srgbClr val="1f2c4a"/>
            </a:solidFill>
            <a:round/>
            <a:tailEnd len="med" type="triangle" w="med"/>
          </a:ln>
        </p:spPr>
      </p:cxnSp>
      <p:cxnSp>
        <p:nvCxnSpPr>
          <p:cNvPr id="64" name="Flow 2-3"/>
          <p:cNvCxnSpPr>
            <a:stCxn id="57" idx="3"/>
            <a:endCxn id="58" idx="1"/>
          </p:cNvCxnSpPr>
          <p:nvPr/>
        </p:nvCxnSpPr>
        <p:spPr>
          <a:xfrm>
            <a:off x="5166360" y="2011680"/>
            <a:ext cx="243360" cy="1080"/>
          </a:xfrm>
          <a:prstGeom prst="straightConnector1">
            <a:avLst/>
          </a:prstGeom>
          <a:ln w="15875">
            <a:solidFill>
              <a:srgbClr val="1f2c4a"/>
            </a:solidFill>
            <a:round/>
            <a:tailEnd len="med" type="triangle" w="med"/>
          </a:ln>
        </p:spPr>
      </p:cxnSp>
      <p:cxnSp>
        <p:nvCxnSpPr>
          <p:cNvPr id="65" name="Flow 3-4"/>
          <p:cNvCxnSpPr>
            <a:stCxn id="58" idx="3"/>
            <a:endCxn id="59" idx="1"/>
          </p:cNvCxnSpPr>
          <p:nvPr/>
        </p:nvCxnSpPr>
        <p:spPr>
          <a:xfrm>
            <a:off x="6780240" y="2011680"/>
            <a:ext cx="243360" cy="1080"/>
          </a:xfrm>
          <a:prstGeom prst="straightConnector1">
            <a:avLst/>
          </a:prstGeom>
          <a:ln w="15875">
            <a:solidFill>
              <a:srgbClr val="1f2c4a"/>
            </a:solidFill>
            <a:round/>
            <a:tailEnd len="med" type="triangle" w="med"/>
          </a:ln>
        </p:spPr>
      </p:cxnSp>
      <p:cxnSp>
        <p:nvCxnSpPr>
          <p:cNvPr id="66" name="Flow 4-5"/>
          <p:cNvCxnSpPr>
            <a:stCxn id="59" idx="3"/>
            <a:endCxn id="60" idx="1"/>
          </p:cNvCxnSpPr>
          <p:nvPr/>
        </p:nvCxnSpPr>
        <p:spPr>
          <a:xfrm>
            <a:off x="8394120" y="2011680"/>
            <a:ext cx="243360" cy="1080"/>
          </a:xfrm>
          <a:prstGeom prst="straightConnector1">
            <a:avLst/>
          </a:prstGeom>
          <a:ln w="15875">
            <a:solidFill>
              <a:srgbClr val="1f2c4a"/>
            </a:solidFill>
            <a:round/>
            <a:tailEnd len="med" type="triangle" w="med"/>
          </a:ln>
        </p:spPr>
      </p:cxnSp>
      <p:cxnSp>
        <p:nvCxnSpPr>
          <p:cNvPr id="67" name="Flow 5-6"/>
          <p:cNvCxnSpPr>
            <a:stCxn id="60" idx="3"/>
            <a:endCxn id="61" idx="1"/>
          </p:cNvCxnSpPr>
          <p:nvPr/>
        </p:nvCxnSpPr>
        <p:spPr>
          <a:xfrm>
            <a:off x="10008000" y="2011680"/>
            <a:ext cx="243360" cy="1080"/>
          </a:xfrm>
          <a:prstGeom prst="straightConnector1">
            <a:avLst/>
          </a:prstGeom>
          <a:ln w="15875">
            <a:solidFill>
              <a:srgbClr val="1f2c4a"/>
            </a:solidFill>
            <a:prstDash val="dash"/>
            <a:round/>
            <a:tailEnd len="med" type="triangle" w="med"/>
          </a:ln>
        </p:spPr>
      </p:cxnSp>
      <p:sp>
        <p:nvSpPr>
          <p:cNvPr id="68" name="Participant boundary"/>
          <p:cNvSpPr/>
          <p:nvPr/>
        </p:nvSpPr>
        <p:spPr>
          <a:xfrm>
            <a:off x="10128960" y="1581840"/>
            <a:ext cx="360" cy="859320"/>
          </a:xfrm>
          <a:prstGeom prst="line">
            <a:avLst/>
          </a:prstGeom>
          <a:ln w="12700">
            <a:solidFill>
              <a:srgbClr val="c4cad4"/>
            </a:solidFill>
            <a:prstDash val="sysDot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69" name="Loop up"/>
          <p:cNvSpPr/>
          <p:nvPr/>
        </p:nvSpPr>
        <p:spPr>
          <a:xfrm flipV="1">
            <a:off x="10936080" y="1435320"/>
            <a:ext cx="360" cy="192240"/>
          </a:xfrm>
          <a:prstGeom prst="line">
            <a:avLst/>
          </a:prstGeom>
          <a:ln w="13970">
            <a:solidFill>
              <a:srgbClr val="c176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70" name="Loop across"/>
          <p:cNvSpPr/>
          <p:nvPr/>
        </p:nvSpPr>
        <p:spPr>
          <a:xfrm flipH="1">
            <a:off x="1252440" y="1435320"/>
            <a:ext cx="9683640" cy="360"/>
          </a:xfrm>
          <a:prstGeom prst="line">
            <a:avLst/>
          </a:prstGeom>
          <a:ln w="13970">
            <a:solidFill>
              <a:srgbClr val="c176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71" name="Loop down"/>
          <p:cNvSpPr/>
          <p:nvPr/>
        </p:nvSpPr>
        <p:spPr>
          <a:xfrm>
            <a:off x="1252440" y="1435320"/>
            <a:ext cx="360" cy="192240"/>
          </a:xfrm>
          <a:prstGeom prst="line">
            <a:avLst/>
          </a:prstGeom>
          <a:ln w="13970">
            <a:solidFill>
              <a:srgbClr val="c17629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72" name="Loop label"/>
          <p:cNvSpPr/>
          <p:nvPr/>
        </p:nvSpPr>
        <p:spPr>
          <a:xfrm>
            <a:off x="3291840" y="1344240"/>
            <a:ext cx="5576760" cy="181800"/>
          </a:xfrm>
          <a:prstGeom prst="rect">
            <a:avLst/>
          </a:prstGeom>
          <a:solidFill>
            <a:srgbClr val="f7f8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8360" rIns="18360" tIns="0" bIns="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0" i="1" lang="en-US" sz="800" spc="-1" strike="noStrike">
                <a:solidFill>
                  <a:srgbClr val="c17629"/>
                </a:solidFill>
                <a:latin typeface="Aptos"/>
                <a:ea typeface="Aptos"/>
              </a:rPr>
              <a:t>↺  </a:t>
            </a:r>
            <a:r>
              <a:rPr b="0" i="1" lang="en-US" sz="800" spc="-1" strike="noStrike">
                <a:solidFill>
                  <a:srgbClr val="c17629"/>
                </a:solidFill>
                <a:latin typeface="Aptos"/>
                <a:ea typeface="Aptos"/>
              </a:rPr>
              <a:t>role / ACC / authority / outcome changes re-enter as new state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anel Regime change detect"/>
          <p:cNvSpPr/>
          <p:nvPr/>
        </p:nvSpPr>
        <p:spPr>
          <a:xfrm>
            <a:off x="567000" y="2697480"/>
            <a:ext cx="1846080" cy="2540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>
            <a:solidFill>
              <a:srgbClr val="c176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82440" rIns="82440" tIns="6408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0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28"/>
              </a:rPr>
              <a:t>Repositioning posture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i="1" lang="en-US" sz="75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29"/>
              </a:rPr>
              <a:t>Step 4 · P1 / P2 / P3</a:t>
            </a:r>
            <a:endParaRPr b="0" lang="en-US" sz="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State 1 · Normal operation"/>
          <p:cNvSpPr/>
          <p:nvPr/>
        </p:nvSpPr>
        <p:spPr>
          <a:xfrm>
            <a:off x="640080" y="3383280"/>
            <a:ext cx="1699560" cy="565920"/>
          </a:xfrm>
          <a:prstGeom prst="roundRect">
            <a:avLst>
              <a:gd name="adj" fmla="val 10000"/>
            </a:avLst>
          </a:prstGeom>
          <a:solidFill>
            <a:srgbClr val="e6f4ef"/>
          </a:solidFill>
          <a:ln w="9525">
            <a:solidFill>
              <a:srgbClr val="007b8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45720" tIns="27360" bIns="18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800" spc="-1" strike="noStrike">
                <a:solidFill>
                  <a:srgbClr val="007b82"/>
                </a:solidFill>
                <a:latin typeface="Aptos"/>
                <a:ea typeface="Aptos"/>
              </a:rPr>
              <a:t>P1 · Normal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99"/>
              </a:spcBef>
            </a:pPr>
            <a:r>
              <a:rPr b="0" lang="en-US" sz="700" spc="-1" strike="noStrike">
                <a:solidFill>
                  <a:srgbClr val="5d6572"/>
                </a:solidFill>
                <a:latin typeface="Aptos"/>
                <a:ea typeface="Aptos"/>
              </a:rPr>
              <a:t>Qualified frame remains usable.</a:t>
            </a:r>
            <a:endParaRPr b="0" lang="en-US" sz="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State 2 · Containment mode"/>
          <p:cNvSpPr/>
          <p:nvPr/>
        </p:nvSpPr>
        <p:spPr>
          <a:xfrm>
            <a:off x="640080" y="3986640"/>
            <a:ext cx="1699560" cy="565920"/>
          </a:xfrm>
          <a:prstGeom prst="roundRect">
            <a:avLst>
              <a:gd name="adj" fmla="val 10000"/>
            </a:avLst>
          </a:prstGeom>
          <a:solidFill>
            <a:srgbClr val="fff4e6"/>
          </a:solidFill>
          <a:ln w="9525">
            <a:solidFill>
              <a:srgbClr val="c176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45720" tIns="27360" bIns="18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800" spc="-1" strike="noStrike">
                <a:solidFill>
                  <a:srgbClr val="c17629"/>
                </a:solidFill>
                <a:latin typeface="Aptos"/>
                <a:ea typeface="Aptos"/>
              </a:rPr>
              <a:t>P2 · Containment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99"/>
              </a:spcBef>
            </a:pPr>
            <a:r>
              <a:rPr b="0" lang="en-US" sz="700" spc="-1" strike="noStrike">
                <a:solidFill>
                  <a:srgbClr val="5d6572"/>
                </a:solidFill>
                <a:latin typeface="Aptos"/>
                <a:ea typeface="Aptos"/>
              </a:rPr>
              <a:t>Bounded response needed; request / escalate.</a:t>
            </a:r>
            <a:endParaRPr b="0" lang="en-US" sz="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State 3 · Transition/Migration"/>
          <p:cNvSpPr/>
          <p:nvPr/>
        </p:nvSpPr>
        <p:spPr>
          <a:xfrm>
            <a:off x="640080" y="4590360"/>
            <a:ext cx="1699560" cy="565920"/>
          </a:xfrm>
          <a:prstGeom prst="roundRect">
            <a:avLst>
              <a:gd name="adj" fmla="val 10000"/>
            </a:avLst>
          </a:prstGeom>
          <a:solidFill>
            <a:srgbClr val="fbecea"/>
          </a:solidFill>
          <a:ln w="9525">
            <a:solidFill>
              <a:srgbClr val="c65d4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45720" tIns="27360" bIns="18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800" spc="-1" strike="noStrike">
                <a:solidFill>
                  <a:srgbClr val="c65d4e"/>
                </a:solidFill>
                <a:latin typeface="Aptos"/>
                <a:ea typeface="Aptos"/>
              </a:rPr>
              <a:t>P3 · Migration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99"/>
              </a:spcBef>
            </a:pPr>
            <a:r>
              <a:rPr b="0" lang="en-US" sz="700" spc="-1" strike="noStrike">
                <a:solidFill>
                  <a:srgbClr val="5d6572"/>
                </a:solidFill>
                <a:latin typeface="Aptos"/>
                <a:ea typeface="Aptos"/>
              </a:rPr>
              <a:t>Current frame insufficient; qualify transition.</a:t>
            </a:r>
            <a:endParaRPr b="0" lang="en-US" sz="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anel Epistemic state — 4 "/>
          <p:cNvSpPr/>
          <p:nvPr/>
        </p:nvSpPr>
        <p:spPr>
          <a:xfrm>
            <a:off x="2532960" y="2697480"/>
            <a:ext cx="2787840" cy="2540880"/>
          </a:xfrm>
          <a:prstGeom prst="roundRect">
            <a:avLst>
              <a:gd name="adj" fmla="val 6000"/>
            </a:avLst>
          </a:prstGeom>
          <a:solidFill>
            <a:srgbClr val="f4fbf9"/>
          </a:solidFill>
          <a:ln w="19050">
            <a:solidFill>
              <a:srgbClr val="007b8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82440" rIns="82440" tIns="6408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0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30"/>
              </a:rPr>
              <a:t>Epistemic state — 4 components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i="1" lang="en-US" sz="75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31"/>
              </a:rPr>
              <a:t>Step 0 · A/B/C/D, relative to the active decision window</a:t>
            </a:r>
            <a:endParaRPr b="0" lang="en-US" sz="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Epistemic state label"/>
          <p:cNvSpPr/>
          <p:nvPr/>
        </p:nvSpPr>
        <p:spPr>
          <a:xfrm>
            <a:off x="2615040" y="5038200"/>
            <a:ext cx="2623320" cy="14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8360" rIns="18360" tIns="9000" bIns="9000" anchor="t">
            <a:noAutofit/>
          </a:bodyPr>
          <a:p>
            <a:pPr defTabSz="914400">
              <a:lnSpc>
                <a:spcPct val="100000"/>
              </a:lnSpc>
            </a:pPr>
            <a:r>
              <a:rPr b="0" i="1" lang="en-US" sz="680" spc="-1" strike="noStrike">
                <a:solidFill>
                  <a:srgbClr val="5d6572"/>
                </a:solidFill>
                <a:latin typeface="Aptos"/>
                <a:ea typeface="Aptos"/>
              </a:rPr>
              <a:t>Not equal quadrants; the balance is decision-specific.</a:t>
            </a:r>
            <a:endParaRPr b="0" lang="en-US" sz="6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Component A"/>
          <p:cNvSpPr/>
          <p:nvPr/>
        </p:nvSpPr>
        <p:spPr>
          <a:xfrm>
            <a:off x="2624400" y="3383280"/>
            <a:ext cx="1251720" cy="7851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007b8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45720" tIns="27360" bIns="18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780" spc="-1" strike="noStrike">
                <a:solidFill>
                  <a:srgbClr val="007b82"/>
                </a:solidFill>
                <a:latin typeface="Aptos"/>
                <a:ea typeface="Aptos"/>
              </a:rPr>
              <a:t>A · Situated assertion</a:t>
            </a:r>
            <a:endParaRPr b="0" lang="en-US" sz="7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99"/>
              </a:spcBef>
            </a:pPr>
            <a:r>
              <a:rPr b="0" lang="en-US" sz="680" spc="-1" strike="noStrike">
                <a:solidFill>
                  <a:srgbClr val="5d6572"/>
                </a:solidFill>
                <a:latin typeface="Aptos"/>
                <a:ea typeface="Aptos"/>
              </a:rPr>
              <a:t>What / where / from which frame is represented now.</a:t>
            </a:r>
            <a:endParaRPr b="0" lang="en-US" sz="6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Component B"/>
          <p:cNvSpPr/>
          <p:nvPr/>
        </p:nvSpPr>
        <p:spPr>
          <a:xfrm>
            <a:off x="3977640" y="3383280"/>
            <a:ext cx="1251720" cy="7851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007b8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45720" tIns="27360" bIns="18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780" spc="-1" strike="noStrike">
                <a:solidFill>
                  <a:srgbClr val="007b82"/>
                </a:solidFill>
                <a:latin typeface="Aptos"/>
                <a:ea typeface="Aptos"/>
              </a:rPr>
              <a:t>B · Confidence / intensity</a:t>
            </a:r>
            <a:endParaRPr b="0" lang="en-US" sz="7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99"/>
              </a:spcBef>
            </a:pPr>
            <a:r>
              <a:rPr b="0" lang="en-US" sz="680" spc="-1" strike="noStrike">
                <a:solidFill>
                  <a:srgbClr val="5d6572"/>
                </a:solidFill>
                <a:latin typeface="Aptos"/>
                <a:ea typeface="Aptos"/>
              </a:rPr>
              <a:t>Support for A; does not erase C or D.</a:t>
            </a:r>
            <a:endParaRPr b="0" lang="en-US" sz="6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Component C"/>
          <p:cNvSpPr/>
          <p:nvPr/>
        </p:nvSpPr>
        <p:spPr>
          <a:xfrm>
            <a:off x="2624400" y="4215240"/>
            <a:ext cx="1251720" cy="7851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007b8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45720" tIns="27360" bIns="18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780" spc="-1" strike="noStrike">
                <a:solidFill>
                  <a:srgbClr val="007b82"/>
                </a:solidFill>
                <a:latin typeface="Aptos"/>
                <a:ea typeface="Aptos"/>
              </a:rPr>
              <a:t>C · Capability frontier</a:t>
            </a:r>
            <a:endParaRPr b="0" lang="en-US" sz="7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99"/>
              </a:spcBef>
            </a:pPr>
            <a:r>
              <a:rPr b="0" lang="en-US" sz="680" spc="-1" strike="noStrike">
                <a:solidFill>
                  <a:srgbClr val="5d6572"/>
                </a:solidFill>
                <a:latin typeface="Aptos"/>
                <a:ea typeface="Aptos"/>
              </a:rPr>
              <a:t>What can still be established with current capability.</a:t>
            </a:r>
            <a:endParaRPr b="0" lang="en-US" sz="6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Component D"/>
          <p:cNvSpPr/>
          <p:nvPr/>
        </p:nvSpPr>
        <p:spPr>
          <a:xfrm>
            <a:off x="3977640" y="4215240"/>
            <a:ext cx="1251720" cy="7851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c176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45720" tIns="27360" bIns="18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780" spc="-1" strike="noStrike">
                <a:solidFill>
                  <a:srgbClr val="c17629"/>
                </a:solidFill>
                <a:latin typeface="Aptos"/>
                <a:ea typeface="Aptos"/>
              </a:rPr>
              <a:t>D · Structural residual</a:t>
            </a:r>
            <a:endParaRPr b="0" lang="en-US" sz="7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99"/>
              </a:spcBef>
            </a:pPr>
            <a:r>
              <a:rPr b="0" lang="en-US" sz="680" spc="-1" strike="noStrike">
                <a:solidFill>
                  <a:srgbClr val="5d6572"/>
                </a:solidFill>
                <a:latin typeface="Aptos"/>
                <a:ea typeface="Aptos"/>
              </a:rPr>
              <a:t>Outside represented / recognized-obtainable capability.</a:t>
            </a:r>
            <a:endParaRPr b="0" lang="en-US" sz="6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anel EHD · Epistemic Hand"/>
          <p:cNvSpPr/>
          <p:nvPr/>
        </p:nvSpPr>
        <p:spPr>
          <a:xfrm>
            <a:off x="5459040" y="2697480"/>
            <a:ext cx="1827720" cy="2540880"/>
          </a:xfrm>
          <a:prstGeom prst="roundRect">
            <a:avLst>
              <a:gd name="adj" fmla="val 6000"/>
            </a:avLst>
          </a:prstGeom>
          <a:solidFill>
            <a:srgbClr val="f4fbf9"/>
          </a:solidFill>
          <a:ln w="19050">
            <a:solidFill>
              <a:srgbClr val="007b8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82440" rIns="82440" tIns="6408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0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32"/>
              </a:rPr>
              <a:t>Ecosystem Signalling / EHD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i="1" lang="en-US" sz="75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33"/>
              </a:rPr>
              <a:t>Step 1 · what crosses a boundary</a:t>
            </a:r>
            <a:endParaRPr b="0" lang="en-US" sz="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EHD fields"/>
          <p:cNvSpPr/>
          <p:nvPr/>
        </p:nvSpPr>
        <p:spPr>
          <a:xfrm>
            <a:off x="5541120" y="3383280"/>
            <a:ext cx="1663200" cy="180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8360" rIns="18360" tIns="9000" bIns="9000" anchor="t">
            <a:noAutofit/>
          </a:bodyPr>
          <a:p>
            <a:pPr defTabSz="914400">
              <a:lnSpc>
                <a:spcPct val="100000"/>
              </a:lnSpc>
              <a:spcBef>
                <a:spcPts val="201"/>
              </a:spcBef>
            </a:pPr>
            <a:r>
              <a:rPr b="0" lang="en-US" sz="780" spc="-1" strike="noStrike">
                <a:solidFill>
                  <a:srgbClr val="1f2c4a"/>
                </a:solidFill>
                <a:latin typeface="Aptos"/>
                <a:ea typeface="Aptos"/>
              </a:rPr>
              <a:t>• </a:t>
            </a:r>
            <a:r>
              <a:rPr b="0" lang="en-US" sz="780" spc="-1" strike="noStrike">
                <a:solidFill>
                  <a:srgbClr val="1f2c4a"/>
                </a:solidFill>
                <a:latin typeface="Aptos"/>
                <a:ea typeface="Aptos"/>
              </a:rPr>
              <a:t>qualified state / MSCA / role (where material)</a:t>
            </a:r>
            <a:endParaRPr b="0" lang="en-US" sz="7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201"/>
              </a:spcBef>
            </a:pPr>
            <a:r>
              <a:rPr b="0" lang="en-US" sz="780" spc="-1" strike="noStrike">
                <a:solidFill>
                  <a:srgbClr val="1f2c4a"/>
                </a:solidFill>
                <a:latin typeface="Aptos"/>
                <a:ea typeface="Aptos"/>
              </a:rPr>
              <a:t>• </a:t>
            </a:r>
            <a:r>
              <a:rPr b="0" lang="en-US" sz="780" spc="-1" strike="noStrike">
                <a:solidFill>
                  <a:srgbClr val="1f2c4a"/>
                </a:solidFill>
                <a:latin typeface="Aptos"/>
                <a:ea typeface="Aptos"/>
              </a:rPr>
              <a:t>scope and receiving decision</a:t>
            </a:r>
            <a:endParaRPr b="0" lang="en-US" sz="7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201"/>
              </a:spcBef>
            </a:pPr>
            <a:r>
              <a:rPr b="0" lang="en-US" sz="780" spc="-1" strike="noStrike">
                <a:solidFill>
                  <a:srgbClr val="1f2c4a"/>
                </a:solidFill>
                <a:latin typeface="Aptos"/>
                <a:ea typeface="Aptos"/>
              </a:rPr>
              <a:t>• </a:t>
            </a:r>
            <a:r>
              <a:rPr b="0" lang="en-US" sz="780" spc="-1" strike="noStrike">
                <a:solidFill>
                  <a:srgbClr val="1f2c4a"/>
                </a:solidFill>
                <a:latin typeface="Aptos"/>
                <a:ea typeface="Aptos"/>
              </a:rPr>
              <a:t>provenance / source dependence</a:t>
            </a:r>
            <a:endParaRPr b="0" lang="en-US" sz="7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201"/>
              </a:spcBef>
            </a:pPr>
            <a:r>
              <a:rPr b="0" lang="en-US" sz="780" spc="-1" strike="noStrike">
                <a:solidFill>
                  <a:srgbClr val="1f2c4a"/>
                </a:solidFill>
                <a:latin typeface="Aptos"/>
                <a:ea typeface="Aptos"/>
              </a:rPr>
              <a:t>• </a:t>
            </a:r>
            <a:r>
              <a:rPr b="0" lang="en-US" sz="780" spc="-1" strike="noStrike">
                <a:solidFill>
                  <a:srgbClr val="1f2c4a"/>
                </a:solidFill>
                <a:latin typeface="Aptos"/>
                <a:ea typeface="Aptos"/>
              </a:rPr>
              <a:t>epistemic state composition (A–D)</a:t>
            </a:r>
            <a:endParaRPr b="0" lang="en-US" sz="7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201"/>
              </a:spcBef>
            </a:pPr>
            <a:r>
              <a:rPr b="0" lang="en-US" sz="780" spc="-1" strike="noStrike">
                <a:solidFill>
                  <a:srgbClr val="1f2c4a"/>
                </a:solidFill>
                <a:latin typeface="Aptos"/>
                <a:ea typeface="Aptos"/>
              </a:rPr>
              <a:t>• </a:t>
            </a:r>
            <a:r>
              <a:rPr b="0" lang="en-US" sz="780" spc="-1" strike="noStrike">
                <a:solidFill>
                  <a:srgbClr val="1f2c4a"/>
                </a:solidFill>
                <a:latin typeface="Aptos"/>
                <a:ea typeface="Aptos"/>
              </a:rPr>
              <a:t>revalidation conditions</a:t>
            </a:r>
            <a:endParaRPr b="0" lang="en-US" sz="7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601"/>
              </a:spcBef>
            </a:pPr>
            <a:r>
              <a:rPr b="0" i="1" lang="en-US" sz="700" spc="-1" strike="noStrike">
                <a:solidFill>
                  <a:srgbClr val="5d6572"/>
                </a:solidFill>
                <a:latin typeface="Aptos"/>
                <a:ea typeface="Aptos"/>
              </a:rPr>
              <a:t>Compound profiles may carry RepositionIntent / AuthorityResponse. Signal ≠ authority.</a:t>
            </a:r>
            <a:endParaRPr b="0" lang="en-US" sz="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anel Positioning opportun"/>
          <p:cNvSpPr/>
          <p:nvPr/>
        </p:nvSpPr>
        <p:spPr>
          <a:xfrm>
            <a:off x="7425000" y="2697480"/>
            <a:ext cx="2330640" cy="2540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>
            <a:solidFill>
              <a:srgbClr val="c176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82440" rIns="82440" tIns="6408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0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34"/>
              </a:rPr>
              <a:t>Agentic gradient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i="1" lang="en-US" sz="75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35"/>
              </a:rPr>
              <a:t>Step 5 · objective-conditioned opportunity</a:t>
            </a:r>
            <a:endParaRPr b="0" lang="en-US" sz="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Gradient body"/>
          <p:cNvSpPr/>
          <p:nvPr/>
        </p:nvSpPr>
        <p:spPr>
          <a:xfrm>
            <a:off x="7507080" y="3346560"/>
            <a:ext cx="2166120" cy="186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8360" rIns="18360" tIns="9000" bIns="900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760" spc="-1" strike="noStrike">
                <a:solidFill>
                  <a:srgbClr val="1f2c4a"/>
                </a:solidFill>
                <a:latin typeface="Aptos"/>
                <a:ea typeface="Aptos"/>
              </a:rPr>
              <a:t>Which candidate transition most reduces objective-conditioned MSCA risk from Role_effective?</a:t>
            </a:r>
            <a:endParaRPr b="0" lang="en-US" sz="76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400"/>
              </a:spcBef>
            </a:pPr>
            <a:r>
              <a:rPr b="1" lang="en-US" sz="740" spc="-1" strike="noStrike">
                <a:solidFill>
                  <a:srgbClr val="c17629"/>
                </a:solidFill>
                <a:latin typeface="Aptos"/>
                <a:ea typeface="Aptos"/>
              </a:rPr>
              <a:t>Basis: </a:t>
            </a:r>
            <a:r>
              <a:rPr b="0" lang="en-US" sz="720" spc="-1" strike="noStrike">
                <a:solidFill>
                  <a:srgbClr val="5d6572"/>
                </a:solidFill>
                <a:latin typeface="Aptos"/>
                <a:ea typeface="Aptos"/>
              </a:rPr>
              <a:t>Δ_RA, Cart_i, Objective Envelope, burden and response horizon.</a:t>
            </a:r>
            <a:endParaRPr b="0" lang="en-US" sz="72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400"/>
              </a:spcBef>
            </a:pPr>
            <a:r>
              <a:rPr b="0" lang="en-US" sz="720" spc="-1" strike="noStrike">
                <a:solidFill>
                  <a:srgbClr val="5d6572"/>
                </a:solidFill>
                <a:latin typeface="Aptos"/>
                <a:ea typeface="Aptos"/>
              </a:rPr>
              <a:t>Ranks candidate transitions:</a:t>
            </a:r>
            <a:endParaRPr b="0" lang="en-US" sz="72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51"/>
              </a:spcBef>
            </a:pPr>
            <a:r>
              <a:rPr b="0" lang="en-US" sz="740" spc="-1" strike="noStrike">
                <a:solidFill>
                  <a:srgbClr val="1f2c4a"/>
                </a:solidFill>
                <a:latin typeface="Aptos"/>
                <a:ea typeface="Aptos"/>
              </a:rPr>
              <a:t>→ </a:t>
            </a:r>
            <a:r>
              <a:rPr b="0" lang="en-US" sz="740" spc="-1" strike="noStrike">
                <a:solidFill>
                  <a:srgbClr val="1f2c4a"/>
                </a:solidFill>
                <a:latin typeface="Aptos"/>
                <a:ea typeface="Aptos"/>
              </a:rPr>
              <a:t>remain / adapt in role</a:t>
            </a:r>
            <a:endParaRPr b="0" lang="en-US" sz="74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51"/>
              </a:spcBef>
            </a:pPr>
            <a:r>
              <a:rPr b="0" lang="en-US" sz="740" spc="-1" strike="noStrike">
                <a:solidFill>
                  <a:srgbClr val="1f2c4a"/>
                </a:solidFill>
                <a:latin typeface="Aptos"/>
                <a:ea typeface="Aptos"/>
              </a:rPr>
              <a:t>→ </a:t>
            </a:r>
            <a:r>
              <a:rPr b="0" lang="en-US" sz="740" spc="-1" strike="noStrike">
                <a:solidFill>
                  <a:srgbClr val="1f2c4a"/>
                </a:solidFill>
                <a:latin typeface="Aptos"/>
                <a:ea typeface="Aptos"/>
              </a:rPr>
              <a:t>request authority / ACC change</a:t>
            </a:r>
            <a:endParaRPr b="0" lang="en-US" sz="74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51"/>
              </a:spcBef>
            </a:pPr>
            <a:r>
              <a:rPr b="0" lang="en-US" sz="740" spc="-1" strike="noStrike">
                <a:solidFill>
                  <a:srgbClr val="1f2c4a"/>
                </a:solidFill>
                <a:latin typeface="Aptos"/>
                <a:ea typeface="Aptos"/>
              </a:rPr>
              <a:t>→ </a:t>
            </a:r>
            <a:r>
              <a:rPr b="0" lang="en-US" sz="740" spc="-1" strike="noStrike">
                <a:solidFill>
                  <a:srgbClr val="1f2c4a"/>
                </a:solidFill>
                <a:latin typeface="Aptos"/>
                <a:ea typeface="Aptos"/>
              </a:rPr>
              <a:t>realign / re-contract</a:t>
            </a:r>
            <a:endParaRPr b="0" lang="en-US" sz="74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51"/>
              </a:spcBef>
            </a:pPr>
            <a:r>
              <a:rPr b="0" lang="en-US" sz="740" spc="-1" strike="noStrike">
                <a:solidFill>
                  <a:srgbClr val="1f2c4a"/>
                </a:solidFill>
                <a:latin typeface="Aptos"/>
                <a:ea typeface="Aptos"/>
              </a:rPr>
              <a:t>→ </a:t>
            </a:r>
            <a:r>
              <a:rPr b="0" lang="en-US" sz="740" spc="-1" strike="noStrike">
                <a:solidFill>
                  <a:srgbClr val="1f2c4a"/>
                </a:solidFill>
                <a:latin typeface="Aptos"/>
                <a:ea typeface="Aptos"/>
              </a:rPr>
              <a:t>migrate / request isolation</a:t>
            </a:r>
            <a:endParaRPr b="0" lang="en-US" sz="74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400"/>
              </a:spcBef>
            </a:pPr>
            <a:r>
              <a:rPr b="0" i="1" lang="en-US" sz="680" spc="-1" strike="noStrike">
                <a:solidFill>
                  <a:srgbClr val="c17629"/>
                </a:solidFill>
                <a:latin typeface="Aptos"/>
                <a:ea typeface="Aptos"/>
              </a:rPr>
              <a:t>Opportunity ≠ permission · signal ≠ command.</a:t>
            </a:r>
            <a:endParaRPr b="0" lang="en-US" sz="6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anel Choreography"/>
          <p:cNvSpPr/>
          <p:nvPr/>
        </p:nvSpPr>
        <p:spPr>
          <a:xfrm>
            <a:off x="9893880" y="2697480"/>
            <a:ext cx="1727280" cy="2540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>
            <a:solidFill>
              <a:srgbClr val="1f2c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82440" rIns="82440" tIns="6408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00" spc="-1" strike="noStrike">
                <a:solidFill>
                  <a:srgbClr val="1f2c4a"/>
                </a:solidFill>
                <a:latin typeface="Aptos"/>
                <a:ea typeface="Aptos"/>
              </a:rPr>
              <a:t>Choreography, not orchestration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i="1" lang="en-US" sz="750" spc="-1" strike="noStrike">
                <a:solidFill>
                  <a:srgbClr val="5d6572"/>
                </a:solidFill>
                <a:latin typeface="Aptos"/>
                <a:ea typeface="Aptos"/>
              </a:rPr>
              <a:t>Role · Cartography · Signalling</a:t>
            </a:r>
            <a:endParaRPr b="0" lang="en-US" sz="7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Choreography body"/>
          <p:cNvSpPr/>
          <p:nvPr/>
        </p:nvSpPr>
        <p:spPr>
          <a:xfrm>
            <a:off x="9966960" y="3218760"/>
            <a:ext cx="1590120" cy="199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8360" rIns="18360" tIns="9000" bIns="9000" anchor="t">
            <a:noAutofit/>
          </a:bodyPr>
          <a:p>
            <a:pPr defTabSz="914400">
              <a:lnSpc>
                <a:spcPct val="100000"/>
              </a:lnSpc>
              <a:spcBef>
                <a:spcPts val="249"/>
              </a:spcBef>
            </a:pPr>
            <a:r>
              <a:rPr b="1" lang="en-US" sz="710" spc="-1" strike="noStrike">
                <a:solidFill>
                  <a:srgbClr val="1f2c4a"/>
                </a:solidFill>
                <a:latin typeface="Aptos"/>
                <a:ea typeface="Aptos"/>
              </a:rPr>
              <a:t>• </a:t>
            </a:r>
            <a:r>
              <a:rPr b="1" lang="en-US" sz="710" spc="-1" strike="noStrike">
                <a:solidFill>
                  <a:srgbClr val="1f2c4a"/>
                </a:solidFill>
                <a:latin typeface="Aptos"/>
                <a:ea typeface="Aptos"/>
              </a:rPr>
              <a:t>Autonomy kept: </a:t>
            </a:r>
            <a:r>
              <a:rPr b="0" lang="en-US" sz="710" spc="-1" strike="noStrike">
                <a:solidFill>
                  <a:srgbClr val="1f2c4a"/>
                </a:solidFill>
                <a:latin typeface="Aptos"/>
                <a:ea typeface="Aptos"/>
              </a:rPr>
              <a:t>each participant evaluates locally.</a:t>
            </a:r>
            <a:endParaRPr b="0" lang="en-US" sz="71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249"/>
              </a:spcBef>
            </a:pPr>
            <a:r>
              <a:rPr b="1" lang="en-US" sz="710" spc="-1" strike="noStrike">
                <a:solidFill>
                  <a:srgbClr val="1f2c4a"/>
                </a:solidFill>
                <a:latin typeface="Aptos"/>
                <a:ea typeface="Aptos"/>
              </a:rPr>
              <a:t>• </a:t>
            </a:r>
            <a:r>
              <a:rPr b="1" lang="en-US" sz="710" spc="-1" strike="noStrike">
                <a:solidFill>
                  <a:srgbClr val="1f2c4a"/>
                </a:solidFill>
                <a:latin typeface="Aptos"/>
                <a:ea typeface="Aptos"/>
              </a:rPr>
              <a:t>Signalling: </a:t>
            </a:r>
            <a:r>
              <a:rPr b="0" lang="en-US" sz="710" spc="-1" strike="noStrike">
                <a:solidFill>
                  <a:srgbClr val="1f2c4a"/>
                </a:solidFill>
                <a:latin typeface="Aptos"/>
                <a:ea typeface="Aptos"/>
              </a:rPr>
              <a:t>RepositionIntent may stay local or go to authority.</a:t>
            </a:r>
            <a:endParaRPr b="0" lang="en-US" sz="71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249"/>
              </a:spcBef>
            </a:pPr>
            <a:r>
              <a:rPr b="1" lang="en-US" sz="710" spc="-1" strike="noStrike">
                <a:solidFill>
                  <a:srgbClr val="1f2c4a"/>
                </a:solidFill>
                <a:latin typeface="Aptos"/>
                <a:ea typeface="Aptos"/>
              </a:rPr>
              <a:t>• </a:t>
            </a:r>
            <a:r>
              <a:rPr b="1" lang="en-US" sz="710" spc="-1" strike="noStrike">
                <a:solidFill>
                  <a:srgbClr val="1f2c4a"/>
                </a:solidFill>
                <a:latin typeface="Aptos"/>
                <a:ea typeface="Aptos"/>
              </a:rPr>
              <a:t>Effective role: </a:t>
            </a:r>
            <a:r>
              <a:rPr b="0" lang="en-US" sz="710" spc="-1" strike="noStrike">
                <a:solidFill>
                  <a:srgbClr val="1f2c4a"/>
                </a:solidFill>
                <a:latin typeface="Aptos"/>
                <a:ea typeface="Aptos"/>
              </a:rPr>
              <a:t>the gradient starts from Role_effective after drift.</a:t>
            </a:r>
            <a:endParaRPr b="0" lang="en-US" sz="71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249"/>
              </a:spcBef>
            </a:pPr>
            <a:r>
              <a:rPr b="1" lang="en-US" sz="710" spc="-1" strike="noStrike">
                <a:solidFill>
                  <a:srgbClr val="1f2c4a"/>
                </a:solidFill>
                <a:latin typeface="Aptos"/>
                <a:ea typeface="Aptos"/>
              </a:rPr>
              <a:t>• </a:t>
            </a:r>
            <a:r>
              <a:rPr b="1" lang="en-US" sz="710" spc="-1" strike="noStrike">
                <a:solidFill>
                  <a:srgbClr val="1f2c4a"/>
                </a:solidFill>
                <a:latin typeface="Aptos"/>
                <a:ea typeface="Aptos"/>
              </a:rPr>
              <a:t>Evidence: </a:t>
            </a:r>
            <a:r>
              <a:rPr b="0" lang="en-US" sz="710" spc="-1" strike="noStrike">
                <a:solidFill>
                  <a:srgbClr val="1f2c4a"/>
                </a:solidFill>
                <a:latin typeface="Aptos"/>
                <a:ea typeface="Aptos"/>
              </a:rPr>
              <a:t>qualified signals change evidence, not commands.</a:t>
            </a:r>
            <a:endParaRPr b="0" lang="en-US" sz="71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249"/>
              </a:spcBef>
            </a:pPr>
            <a:r>
              <a:rPr b="1" lang="en-US" sz="710" spc="-1" strike="noStrike">
                <a:solidFill>
                  <a:srgbClr val="1f2c4a"/>
                </a:solidFill>
                <a:latin typeface="Aptos"/>
                <a:ea typeface="Aptos"/>
              </a:rPr>
              <a:t>• </a:t>
            </a:r>
            <a:r>
              <a:rPr b="1" lang="en-US" sz="710" spc="-1" strike="noStrike">
                <a:solidFill>
                  <a:srgbClr val="1f2c4a"/>
                </a:solidFill>
                <a:latin typeface="Aptos"/>
                <a:ea typeface="Aptos"/>
              </a:rPr>
              <a:t>Not required: </a:t>
            </a:r>
            <a:r>
              <a:rPr b="0" lang="en-US" sz="710" spc="-1" strike="noStrike">
                <a:solidFill>
                  <a:srgbClr val="1f2c4a"/>
                </a:solidFill>
                <a:latin typeface="Aptos"/>
                <a:ea typeface="Aptos"/>
              </a:rPr>
              <a:t>a central controller or shared world-state.</a:t>
            </a:r>
            <a:endParaRPr b="0" lang="en-US" sz="71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400"/>
              </a:spcBef>
            </a:pPr>
            <a:r>
              <a:rPr b="0" i="1" lang="en-US" sz="670" spc="-1" strike="noStrike">
                <a:solidFill>
                  <a:srgbClr val="5d6572"/>
                </a:solidFill>
                <a:latin typeface="Aptos"/>
                <a:ea typeface="Aptos"/>
              </a:rPr>
              <a:t>Self-healing is bounded; convergence is not guaranteed.</a:t>
            </a:r>
            <a:endParaRPr b="0" lang="en-US" sz="6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MSCA bar"/>
          <p:cNvSpPr/>
          <p:nvPr/>
        </p:nvSpPr>
        <p:spPr>
          <a:xfrm>
            <a:off x="567000" y="5376600"/>
            <a:ext cx="11054160" cy="565920"/>
          </a:xfrm>
          <a:prstGeom prst="roundRect">
            <a:avLst>
              <a:gd name="adj" fmla="val 16667"/>
            </a:avLst>
          </a:prstGeom>
          <a:solidFill>
            <a:srgbClr val="f4f6fa"/>
          </a:solidFill>
          <a:ln w="12700">
            <a:solidFill>
              <a:srgbClr val="1f2c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64080" rIns="6408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90" name="MSCA tag"/>
          <p:cNvSpPr/>
          <p:nvPr/>
        </p:nvSpPr>
        <p:spPr>
          <a:xfrm>
            <a:off x="658440" y="5468040"/>
            <a:ext cx="2102040" cy="383040"/>
          </a:xfrm>
          <a:prstGeom prst="roundRect">
            <a:avLst>
              <a:gd name="adj" fmla="val 16667"/>
            </a:avLst>
          </a:prstGeom>
          <a:solidFill>
            <a:srgbClr val="1f2c4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720" rIns="36720" tIns="9000" bIns="9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85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36"/>
              </a:rPr>
              <a:t>MSCA · Minimum Sufficient</a:t>
            </a:r>
            <a:endParaRPr b="0" lang="en-US" sz="850" spc="-1" strike="noStrike">
              <a:solidFill>
                <a:srgbClr val="ffffff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85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37"/>
              </a:rPr>
              <a:t>Control Architecture</a:t>
            </a:r>
            <a:endParaRPr b="0" lang="en-US" sz="8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1" name="MSCA text"/>
          <p:cNvSpPr/>
          <p:nvPr/>
        </p:nvSpPr>
        <p:spPr>
          <a:xfrm>
            <a:off x="2880360" y="5431680"/>
            <a:ext cx="864000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8360" rIns="18360" tIns="9000" bIns="9000" anchor="ctr">
            <a:noAutofit/>
          </a:bodyPr>
          <a:p>
            <a:pPr defTabSz="914400">
              <a:lnSpc>
                <a:spcPct val="100000"/>
              </a:lnSpc>
            </a:pPr>
            <a:r>
              <a:rPr b="1" lang="en-US" sz="800" spc="-1" strike="noStrike">
                <a:solidFill>
                  <a:srgbClr val="1f2c4a"/>
                </a:solidFill>
                <a:latin typeface="Aptos"/>
                <a:ea typeface="Aptos"/>
              </a:rPr>
              <a:t>MSCA static + dynamic set — </a:t>
            </a:r>
            <a:r>
              <a:rPr b="0" lang="en-US" sz="800" spc="-1" strike="noStrike">
                <a:solidFill>
                  <a:srgbClr val="1f2c4a"/>
                </a:solidFill>
                <a:latin typeface="Aptos"/>
                <a:ea typeface="Aptos"/>
              </a:rPr>
              <a:t>S/E/C/P/M kernel · Architectural Role · Ecosystem Cartography · Operation/Repositioning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99"/>
              </a:spcBef>
            </a:pPr>
            <a:r>
              <a:rPr b="0" lang="en-US" sz="700" spc="-1" strike="noStrike">
                <a:solidFill>
                  <a:srgbClr val="5d6572"/>
                </a:solidFill>
                <a:latin typeface="Aptos"/>
                <a:ea typeface="Aptos"/>
              </a:rPr>
              <a:t>Re-assessed when frame, role, envelope or authority changes; MSCA never creates authority.</a:t>
            </a:r>
            <a:endParaRPr b="0" lang="en-US" sz="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TextBox 164"/>
          <p:cNvSpPr/>
          <p:nvPr/>
        </p:nvSpPr>
        <p:spPr>
          <a:xfrm>
            <a:off x="1705320" y="6510600"/>
            <a:ext cx="1288080" cy="10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680" spc="-1" strike="noStrike">
                <a:solidFill>
                  <a:srgbClr val="727a86"/>
                </a:solidFill>
                <a:latin typeface="Calibri"/>
                <a:ea typeface="Calibri"/>
              </a:rPr>
              <a:t>CORPUS ↗  </a:t>
            </a:r>
            <a:r>
              <a:rPr b="0" lang="en-US" sz="680" spc="-1" strike="noStrike" u="sng">
                <a:solidFill>
                  <a:srgbClr val="0563c1"/>
                </a:solidFill>
                <a:uFillTx/>
                <a:latin typeface="Calibri"/>
                <a:ea typeface="Calibri"/>
                <a:hlinkClick r:id="rId38"/>
              </a:rPr>
              <a:t>Positioning cycle</a:t>
            </a:r>
            <a:endParaRPr b="0" lang="en-US" sz="68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8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ection-label"/>
          <p:cNvSpPr/>
          <p:nvPr/>
        </p:nvSpPr>
        <p:spPr>
          <a:xfrm>
            <a:off x="571680" y="114480"/>
            <a:ext cx="2665800" cy="18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939" spc="-1" strike="noStrike">
                <a:solidFill>
                  <a:srgbClr val="7a7e84"/>
                </a:solidFill>
                <a:latin typeface="Aptos"/>
                <a:ea typeface="Aptos"/>
              </a:rPr>
              <a:t>PROPOSED ARCHITECTURE</a:t>
            </a:r>
            <a:endParaRPr b="0" lang="en-US" sz="93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section-code"/>
          <p:cNvSpPr/>
          <p:nvPr/>
        </p:nvSpPr>
        <p:spPr>
          <a:xfrm>
            <a:off x="10858680" y="114480"/>
            <a:ext cx="665640" cy="18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 defTabSz="914400">
              <a:lnSpc>
                <a:spcPct val="100000"/>
              </a:lnSpc>
            </a:pPr>
            <a:r>
              <a:rPr b="0" lang="en-US" sz="939" spc="-1" strike="noStrike">
                <a:solidFill>
                  <a:srgbClr val="7a7e84"/>
                </a:solidFill>
                <a:latin typeface="Aptos"/>
                <a:ea typeface="Aptos"/>
              </a:rPr>
              <a:t>§ 05</a:t>
            </a:r>
            <a:endParaRPr b="0" lang="en-US" sz="93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"/>
          <p:cNvSpPr/>
          <p:nvPr/>
        </p:nvSpPr>
        <p:spPr>
          <a:xfrm>
            <a:off x="571680" y="324000"/>
            <a:ext cx="10952640" cy="13320"/>
          </a:xfrm>
          <a:prstGeom prst="rect">
            <a:avLst/>
          </a:prstGeom>
          <a:solidFill>
            <a:srgbClr val="24355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30600" bIns="-306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title"/>
          <p:cNvSpPr/>
          <p:nvPr/>
        </p:nvSpPr>
        <p:spPr>
          <a:xfrm>
            <a:off x="571680" y="457200"/>
            <a:ext cx="10952640" cy="39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2320" spc="-1" strike="noStrike">
                <a:solidFill>
                  <a:srgbClr val="282828"/>
                </a:solidFill>
                <a:latin typeface="Aptos"/>
                <a:ea typeface="Aptos"/>
              </a:rPr>
              <a:t>Architecture map — where each mechanism lives</a:t>
            </a:r>
            <a:endParaRPr b="0" lang="en-US" sz="23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subtitle"/>
          <p:cNvSpPr/>
          <p:nvPr/>
        </p:nvSpPr>
        <p:spPr>
          <a:xfrm>
            <a:off x="571680" y="847800"/>
            <a:ext cx="1095264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989" spc="-1" strike="noStrike">
                <a:solidFill>
                  <a:srgbClr val="5d6775"/>
                </a:solidFill>
                <a:latin typeface="Aptos"/>
                <a:ea typeface="Aptos"/>
              </a:rPr>
              <a:t>One participant-local map: governance sets the boundary; EA qualifies knowledge; MSCA supports control and repositioning; signalling crosses boundaries.</a:t>
            </a:r>
            <a:endParaRPr b="0" lang="en-US" sz="98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ositioning-boundary"/>
          <p:cNvSpPr/>
          <p:nvPr/>
        </p:nvSpPr>
        <p:spPr>
          <a:xfrm>
            <a:off x="571680" y="1181160"/>
            <a:ext cx="10952640" cy="4342320"/>
          </a:xfrm>
          <a:prstGeom prst="roundRect">
            <a:avLst>
              <a:gd name="adj" fmla="val 6140"/>
            </a:avLst>
          </a:prstGeom>
          <a:solidFill>
            <a:srgbClr val="ecf4f9"/>
          </a:solidFill>
          <a:ln w="21908">
            <a:solidFill>
              <a:srgbClr val="4e91c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governance-ribbon"/>
          <p:cNvSpPr/>
          <p:nvPr/>
        </p:nvSpPr>
        <p:spPr>
          <a:xfrm>
            <a:off x="762120" y="1324080"/>
            <a:ext cx="10571760" cy="379800"/>
          </a:xfrm>
          <a:prstGeom prst="roundRect">
            <a:avLst>
              <a:gd name="adj" fmla="val 25000"/>
            </a:avLst>
          </a:prstGeom>
          <a:solidFill>
            <a:srgbClr val="808e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governance-label"/>
          <p:cNvSpPr/>
          <p:nvPr/>
        </p:nvSpPr>
        <p:spPr>
          <a:xfrm>
            <a:off x="914400" y="1400040"/>
            <a:ext cx="1026684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240" spc="-1" strike="noStrike">
                <a:solidFill>
                  <a:srgbClr val="ffffff"/>
                </a:solidFill>
                <a:latin typeface="Aptos"/>
                <a:ea typeface="Aptos"/>
              </a:rPr>
              <a:t>HUMAN / INSTITUTIONAL GOVERNANCE</a:t>
            </a:r>
            <a:endParaRPr b="0" lang="en-US" sz="12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ositioning-label"/>
          <p:cNvSpPr/>
          <p:nvPr/>
        </p:nvSpPr>
        <p:spPr>
          <a:xfrm>
            <a:off x="4095720" y="1752480"/>
            <a:ext cx="3904200" cy="26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350" spc="-1" strike="noStrike">
                <a:solidFill>
                  <a:srgbClr val="276383"/>
                </a:solidFill>
                <a:latin typeface="Aptos"/>
                <a:ea typeface="Aptos"/>
              </a:rPr>
              <a:t>AGENT / ECOSYSTEM POSITIONING</a:t>
            </a:r>
            <a:endParaRPr b="0" lang="en-US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citizenship"/>
          <p:cNvSpPr/>
          <p:nvPr/>
        </p:nvSpPr>
        <p:spPr>
          <a:xfrm>
            <a:off x="762120" y="2114640"/>
            <a:ext cx="2665800" cy="1361160"/>
          </a:xfrm>
          <a:prstGeom prst="roundRect">
            <a:avLst>
              <a:gd name="adj" fmla="val 11189"/>
            </a:avLst>
          </a:prstGeom>
          <a:solidFill>
            <a:srgbClr val="f8ede1"/>
          </a:solidFill>
          <a:ln w="17145">
            <a:solidFill>
              <a:srgbClr val="e2984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"/>
          <p:cNvSpPr/>
          <p:nvPr/>
        </p:nvSpPr>
        <p:spPr>
          <a:xfrm>
            <a:off x="914400" y="2247840"/>
            <a:ext cx="2361240" cy="284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240" spc="-1" strike="noStrike">
                <a:solidFill>
                  <a:srgbClr val="a8681f"/>
                </a:solidFill>
                <a:latin typeface="Aptos"/>
                <a:ea typeface="Aptos"/>
              </a:rPr>
              <a:t>AGENTIC CITIZENSHIP CONTRACT</a:t>
            </a:r>
            <a:endParaRPr b="0" lang="en-US" sz="12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"/>
          <p:cNvSpPr/>
          <p:nvPr/>
        </p:nvSpPr>
        <p:spPr>
          <a:xfrm>
            <a:off x="914400" y="2610000"/>
            <a:ext cx="2361240" cy="32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810" spc="-1" strike="noStrike">
                <a:solidFill>
                  <a:srgbClr val="74542f"/>
                </a:solidFill>
                <a:latin typeface="Aptos"/>
                <a:ea typeface="Aptos"/>
              </a:rPr>
              <a:t>membership · admissible roles</a:t>
            </a:r>
            <a:endParaRPr b="0" lang="en-US" sz="81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810" spc="-1" strike="noStrike">
                <a:solidFill>
                  <a:srgbClr val="74542f"/>
                </a:solidFill>
                <a:latin typeface="Aptos"/>
                <a:ea typeface="Aptos"/>
              </a:rPr>
              <a:t>obligations · prohibitions</a:t>
            </a:r>
            <a:endParaRPr b="0" lang="en-US" sz="8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"/>
          <p:cNvSpPr/>
          <p:nvPr/>
        </p:nvSpPr>
        <p:spPr>
          <a:xfrm>
            <a:off x="914400" y="2924280"/>
            <a:ext cx="2361240" cy="30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810" spc="-1" strike="noStrike">
                <a:solidFill>
                  <a:srgbClr val="74542f"/>
                </a:solidFill>
                <a:latin typeface="Aptos"/>
                <a:ea typeface="Aptos"/>
              </a:rPr>
              <a:t>autonomy bounds · hard constraints</a:t>
            </a:r>
            <a:endParaRPr b="0" lang="en-US" sz="81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810" spc="-1" strike="noStrike">
                <a:solidFill>
                  <a:srgbClr val="74542f"/>
                </a:solidFill>
                <a:latin typeface="Aptos"/>
                <a:ea typeface="Aptos"/>
              </a:rPr>
              <a:t>revocation / exit</a:t>
            </a:r>
            <a:endParaRPr b="0" lang="en-US" sz="81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"/>
          <p:cNvSpPr/>
          <p:nvPr/>
        </p:nvSpPr>
        <p:spPr>
          <a:xfrm>
            <a:off x="877824" y="3232404"/>
            <a:ext cx="2432304" cy="201168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0" i="1" lang="en-US" sz="660" spc="-1" strike="noStrike">
                <a:solidFill>
                  <a:srgbClr val="74542f"/>
                </a:solidFill>
                <a:latin typeface="Aptos"/>
                <a:ea typeface="Aptos"/>
              </a:rPr>
              <a:t>Defines admissible conditions — not each trajectory</a:t>
            </a:r>
            <a:endParaRPr b="0" lang="en-US" sz="73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msca"/>
          <p:cNvSpPr/>
          <p:nvPr/>
        </p:nvSpPr>
        <p:spPr>
          <a:xfrm>
            <a:off x="762120" y="3457440"/>
            <a:ext cx="2665800" cy="1208520"/>
          </a:xfrm>
          <a:prstGeom prst="roundRect">
            <a:avLst>
              <a:gd name="adj" fmla="val 12598"/>
            </a:avLst>
          </a:prstGeom>
          <a:solidFill>
            <a:srgbClr val="efe8f8"/>
          </a:solidFill>
          <a:ln w="17145">
            <a:solidFill>
              <a:srgbClr val="7a4fb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"/>
          <p:cNvSpPr/>
          <p:nvPr/>
        </p:nvSpPr>
        <p:spPr>
          <a:xfrm>
            <a:off x="952560" y="3600360"/>
            <a:ext cx="2284920" cy="26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580" spc="-1" strike="noStrike">
                <a:solidFill>
                  <a:srgbClr val="603790"/>
                </a:solidFill>
                <a:latin typeface="Aptos"/>
                <a:ea typeface="Aptos"/>
              </a:rPr>
              <a:t>MSCA</a:t>
            </a:r>
            <a:endParaRPr b="0" lang="en-US" sz="15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"/>
          <p:cNvSpPr/>
          <p:nvPr/>
        </p:nvSpPr>
        <p:spPr>
          <a:xfrm>
            <a:off x="952560" y="3895560"/>
            <a:ext cx="228492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939" spc="-1" strike="noStrike">
                <a:solidFill>
                  <a:srgbClr val="603790"/>
                </a:solidFill>
                <a:latin typeface="Aptos"/>
                <a:ea typeface="Aptos"/>
              </a:rPr>
              <a:t>Minimum Sufficient Control Architecture</a:t>
            </a:r>
            <a:endParaRPr b="0" lang="en-US" sz="93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"/>
          <p:cNvSpPr/>
          <p:nvPr/>
        </p:nvSpPr>
        <p:spPr>
          <a:xfrm>
            <a:off x="952560" y="4181400"/>
            <a:ext cx="2284920" cy="18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900" spc="-1" strike="noStrike">
                <a:solidFill>
                  <a:srgbClr val="7a4fba"/>
                </a:solidFill>
                <a:latin typeface="Aptos"/>
                <a:ea typeface="Aptos"/>
              </a:rPr>
              <a:t>Role · Cartography · Operation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"/>
          <p:cNvSpPr/>
          <p:nvPr/>
        </p:nvSpPr>
        <p:spPr>
          <a:xfrm>
            <a:off x="952560" y="4343400"/>
            <a:ext cx="2284920" cy="283464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0" lang="en-US" sz="800" spc="-1" strike="noStrike">
                <a:solidFill>
                  <a:srgbClr val="5d6775"/>
                </a:solidFill>
                <a:latin typeface="Aptos"/>
                <a:ea typeface="Aptos"/>
              </a:rPr>
              <a:t>Control sufficiency; never creates authority.</a:t>
            </a:r>
            <a:endParaRPr b="0" lang="en-US" sz="86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ea-core"/>
          <p:cNvSpPr/>
          <p:nvPr/>
        </p:nvSpPr>
        <p:spPr>
          <a:xfrm>
            <a:off x="3619440" y="2114640"/>
            <a:ext cx="5047200" cy="2551680"/>
          </a:xfrm>
          <a:prstGeom prst="roundRect">
            <a:avLst>
              <a:gd name="adj" fmla="val 7463"/>
            </a:avLst>
          </a:prstGeom>
          <a:solidFill>
            <a:srgbClr val="d3e3ec"/>
          </a:solidFill>
          <a:ln w="21908">
            <a:solidFill>
              <a:srgbClr val="007b8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"/>
          <p:cNvSpPr/>
          <p:nvPr/>
        </p:nvSpPr>
        <p:spPr>
          <a:xfrm>
            <a:off x="3828960" y="2266920"/>
            <a:ext cx="4628160" cy="26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500" spc="-1" strike="noStrike">
                <a:solidFill>
                  <a:srgbClr val="1e5b75"/>
                </a:solidFill>
                <a:latin typeface="Aptos"/>
                <a:ea typeface="Aptos"/>
              </a:rPr>
              <a:t>ECOSYSTEM AWARENESS (EA)</a:t>
            </a:r>
            <a:endParaRPr b="0" lang="en-US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"/>
          <p:cNvSpPr/>
          <p:nvPr/>
        </p:nvSpPr>
        <p:spPr>
          <a:xfrm>
            <a:off x="3828960" y="2562120"/>
            <a:ext cx="4628160" cy="18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939" spc="-1" strike="noStrike">
                <a:solidFill>
                  <a:srgbClr val="34677e"/>
                </a:solidFill>
                <a:latin typeface="Aptos"/>
                <a:ea typeface="Aptos"/>
              </a:rPr>
              <a:t>Qualifies the participant-local epistemic position</a:t>
            </a:r>
            <a:endParaRPr b="0" lang="en-US" sz="93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epistemic-position"/>
          <p:cNvSpPr/>
          <p:nvPr/>
        </p:nvSpPr>
        <p:spPr>
          <a:xfrm>
            <a:off x="3828960" y="2847960"/>
            <a:ext cx="2208600" cy="817920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14288">
            <a:solidFill>
              <a:srgbClr val="85adb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"/>
          <p:cNvSpPr/>
          <p:nvPr/>
        </p:nvSpPr>
        <p:spPr>
          <a:xfrm>
            <a:off x="3962520" y="3000240"/>
            <a:ext cx="1942200" cy="18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070" spc="-1" strike="noStrike">
                <a:solidFill>
                  <a:srgbClr val="282828"/>
                </a:solidFill>
                <a:latin typeface="Aptos"/>
                <a:ea typeface="Aptos"/>
              </a:rPr>
              <a:t>Current epistemic position</a:t>
            </a:r>
            <a:endParaRPr b="0" lang="en-US" sz="10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"/>
          <p:cNvSpPr/>
          <p:nvPr/>
        </p:nvSpPr>
        <p:spPr>
          <a:xfrm>
            <a:off x="3962520" y="3286080"/>
            <a:ext cx="1942200" cy="18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980" spc="-1" strike="noStrike">
                <a:solidFill>
                  <a:srgbClr val="5d6775"/>
                </a:solidFill>
                <a:latin typeface="Aptos"/>
                <a:ea typeface="Aptos"/>
              </a:rPr>
              <a:t>Π_EA · A/B/C/D · residual</a:t>
            </a:r>
            <a:endParaRPr b="0" lang="en-US" sz="9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cartography-input"/>
          <p:cNvSpPr/>
          <p:nvPr/>
        </p:nvSpPr>
        <p:spPr>
          <a:xfrm>
            <a:off x="6248520" y="2847960"/>
            <a:ext cx="2208600" cy="817920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14288">
            <a:solidFill>
              <a:srgbClr val="85adb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"/>
          <p:cNvSpPr/>
          <p:nvPr/>
        </p:nvSpPr>
        <p:spPr>
          <a:xfrm>
            <a:off x="6381720" y="3000240"/>
            <a:ext cx="1942200" cy="18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070" spc="-1" strike="noStrike">
                <a:solidFill>
                  <a:srgbClr val="282828"/>
                </a:solidFill>
                <a:latin typeface="Aptos"/>
                <a:ea typeface="Aptos"/>
              </a:rPr>
              <a:t>Cartography input</a:t>
            </a:r>
            <a:endParaRPr b="0" lang="en-US" sz="10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"/>
          <p:cNvSpPr/>
          <p:nvPr/>
        </p:nvSpPr>
        <p:spPr>
          <a:xfrm>
            <a:off x="6381720" y="3238560"/>
            <a:ext cx="1942200" cy="34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920" spc="-1" strike="noStrike">
                <a:solidFill>
                  <a:srgbClr val="5d6775"/>
                </a:solidFill>
                <a:latin typeface="Aptos"/>
                <a:ea typeface="Aptos"/>
              </a:rPr>
              <a:t>Cart_i where material</a:t>
            </a:r>
            <a:endParaRPr b="0" lang="en-US" sz="92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920" spc="-1" strike="noStrike">
                <a:solidFill>
                  <a:srgbClr val="5d6775"/>
                </a:solidFill>
                <a:latin typeface="Aptos"/>
                <a:ea typeface="Aptos"/>
              </a:rPr>
              <a:t>owned by MSCA</a:t>
            </a:r>
            <a:endParaRPr b="0" lang="en-US" sz="9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regime-awareness"/>
          <p:cNvSpPr/>
          <p:nvPr/>
        </p:nvSpPr>
        <p:spPr>
          <a:xfrm>
            <a:off x="4495680" y="3848040"/>
            <a:ext cx="3294720" cy="570600"/>
          </a:xfrm>
          <a:prstGeom prst="roundRect">
            <a:avLst>
              <a:gd name="adj" fmla="val 16667"/>
            </a:avLst>
          </a:prstGeom>
          <a:solidFill>
            <a:srgbClr val="c65d4e"/>
          </a:solidFill>
          <a:ln w="9525">
            <a:solidFill>
              <a:srgbClr val="c65d4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2" name=""/>
          <p:cNvSpPr/>
          <p:nvPr/>
        </p:nvSpPr>
        <p:spPr>
          <a:xfrm>
            <a:off x="4667400" y="3943440"/>
            <a:ext cx="2951640" cy="18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140" spc="-1" strike="noStrike">
                <a:solidFill>
                  <a:srgbClr val="ffffff"/>
                </a:solidFill>
                <a:latin typeface="Aptos"/>
                <a:ea typeface="Aptos"/>
              </a:rPr>
              <a:t>REGIME AWARENESS</a:t>
            </a:r>
            <a:endParaRPr b="0" lang="en-US" sz="11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"/>
          <p:cNvSpPr/>
          <p:nvPr/>
        </p:nvSpPr>
        <p:spPr>
          <a:xfrm>
            <a:off x="4667400" y="4172040"/>
            <a:ext cx="2951640" cy="17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989" spc="-1" strike="noStrike">
                <a:solidFill>
                  <a:srgbClr val="ffffff"/>
                </a:solidFill>
                <a:latin typeface="Aptos"/>
                <a:ea typeface="Aptos"/>
              </a:rPr>
              <a:t>Δ_RA + regime overlay</a:t>
            </a:r>
            <a:endParaRPr b="0" lang="en-US" sz="98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repositioning"/>
          <p:cNvSpPr/>
          <p:nvPr/>
        </p:nvSpPr>
        <p:spPr>
          <a:xfrm>
            <a:off x="8858160" y="2114640"/>
            <a:ext cx="2475360" cy="2551680"/>
          </a:xfrm>
          <a:prstGeom prst="roundRect">
            <a:avLst>
              <a:gd name="adj" fmla="val 6923"/>
            </a:avLst>
          </a:prstGeom>
          <a:solidFill>
            <a:srgbClr val="ffffff"/>
          </a:solidFill>
          <a:ln w="17145">
            <a:solidFill>
              <a:srgbClr val="4f97d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"/>
          <p:cNvSpPr/>
          <p:nvPr/>
        </p:nvSpPr>
        <p:spPr>
          <a:xfrm>
            <a:off x="9010800" y="2266920"/>
            <a:ext cx="2170800" cy="39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170" spc="-1" strike="noStrike">
                <a:solidFill>
                  <a:srgbClr val="276383"/>
                </a:solidFill>
                <a:latin typeface="Aptos"/>
                <a:ea typeface="Aptos"/>
              </a:rPr>
              <a:t>MSCA OPERATION /</a:t>
            </a:r>
            <a:endParaRPr b="0" lang="en-US" sz="117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1170" spc="-1" strike="noStrike">
                <a:solidFill>
                  <a:srgbClr val="276383"/>
                </a:solidFill>
                <a:latin typeface="Aptos"/>
                <a:ea typeface="Aptos"/>
              </a:rPr>
              <a:t>REPOSITIONING</a:t>
            </a:r>
            <a:endParaRPr b="0" lang="en-US" sz="11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"/>
          <p:cNvSpPr/>
          <p:nvPr/>
        </p:nvSpPr>
        <p:spPr>
          <a:xfrm>
            <a:off x="9010800" y="2724120"/>
            <a:ext cx="2170800" cy="18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939" spc="-1" strike="noStrike">
                <a:solidFill>
                  <a:srgbClr val="007b82"/>
                </a:solidFill>
                <a:latin typeface="Aptos"/>
                <a:ea typeface="Aptos"/>
              </a:rPr>
              <a:t>Role_bound ↔ Role_effective</a:t>
            </a:r>
            <a:endParaRPr b="0" lang="en-US" sz="93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repositioning-detail"/>
          <p:cNvSpPr/>
          <p:nvPr/>
        </p:nvSpPr>
        <p:spPr>
          <a:xfrm>
            <a:off x="9029880" y="2990880"/>
            <a:ext cx="2132640" cy="146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880" spc="-1" strike="noStrike">
                <a:solidFill>
                  <a:srgbClr val="282828"/>
                </a:solidFill>
                <a:latin typeface="Aptos"/>
                <a:ea typeface="Aptos"/>
              </a:rPr>
              <a:t>Type catalogue: Type 0 · Type 1 · Type 2</a:t>
            </a:r>
            <a:endParaRPr b="0" lang="en-US" sz="8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880" spc="-1" strike="noStrike">
                <a:solidFill>
                  <a:srgbClr val="282828"/>
                </a:solidFill>
                <a:latin typeface="Aptos"/>
                <a:ea typeface="Aptos"/>
              </a:rPr>
              <a:t>Posture: P1 Normal · P2 Containment · P3 Migration</a:t>
            </a:r>
            <a:endParaRPr b="0" lang="en-US" sz="8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880" spc="-1" strike="noStrike">
                <a:solidFill>
                  <a:srgbClr val="282828"/>
                </a:solidFill>
                <a:latin typeface="Aptos"/>
                <a:ea typeface="Aptos"/>
              </a:rPr>
              <a:t>Gradient: Role_effective → candidate roles</a:t>
            </a:r>
            <a:endParaRPr b="0" lang="en-US" sz="8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880" spc="-1" strike="noStrike">
                <a:solidFill>
                  <a:srgbClr val="282828"/>
                </a:solidFill>
                <a:latin typeface="Aptos"/>
                <a:ea typeface="Aptos"/>
              </a:rPr>
              <a:t>Output: Π_RP + RepositionIntent / escalation</a:t>
            </a:r>
            <a:endParaRPr b="0" lang="en-US" sz="8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880" spc="-1" strike="noStrike">
                <a:solidFill>
                  <a:srgbClr val="282828"/>
                </a:solidFill>
                <a:latin typeface="Aptos"/>
                <a:ea typeface="Aptos"/>
              </a:rPr>
              <a:t>Selects / proposes / escalates; control owners actuate.</a:t>
            </a:r>
            <a:endParaRPr b="0" lang="en-US" sz="8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signalling"/>
          <p:cNvSpPr/>
          <p:nvPr/>
        </p:nvSpPr>
        <p:spPr>
          <a:xfrm>
            <a:off x="762120" y="4857840"/>
            <a:ext cx="10571760" cy="551520"/>
          </a:xfrm>
          <a:prstGeom prst="roundRect">
            <a:avLst>
              <a:gd name="adj" fmla="val 17241"/>
            </a:avLst>
          </a:prstGeom>
          <a:solidFill>
            <a:srgbClr val="44a784"/>
          </a:solidFill>
          <a:ln w="11430">
            <a:solidFill>
              <a:srgbClr val="3b977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" name=""/>
          <p:cNvSpPr/>
          <p:nvPr/>
        </p:nvSpPr>
        <p:spPr>
          <a:xfrm>
            <a:off x="933480" y="4971960"/>
            <a:ext cx="2856600" cy="25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200" spc="-1" strike="noStrike">
                <a:solidFill>
                  <a:srgbClr val="ffffff"/>
                </a:solidFill>
                <a:latin typeface="Aptos"/>
                <a:ea typeface="Aptos"/>
              </a:rPr>
              <a:t>ECOSYSTEM SIGNALLING / EHD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"/>
          <p:cNvSpPr/>
          <p:nvPr/>
        </p:nvSpPr>
        <p:spPr>
          <a:xfrm>
            <a:off x="3905280" y="4952880"/>
            <a:ext cx="3142080" cy="32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860" spc="-1" strike="noStrike">
                <a:solidFill>
                  <a:srgbClr val="ffffff"/>
                </a:solidFill>
                <a:latin typeface="Aptos"/>
                <a:ea typeface="Aptos"/>
              </a:rPr>
              <a:t>qualified state · Cart_i · RepositionIntent</a:t>
            </a:r>
            <a:endParaRPr b="0" lang="en-US" sz="86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860" spc="-1" strike="noStrike">
                <a:solidFill>
                  <a:srgbClr val="ffffff"/>
                </a:solidFill>
                <a:latin typeface="Aptos"/>
                <a:ea typeface="Aptos"/>
              </a:rPr>
              <a:t>lineage / UNKNOWN preserved</a:t>
            </a:r>
            <a:endParaRPr b="0" lang="en-US" sz="86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"/>
          <p:cNvSpPr/>
          <p:nvPr/>
        </p:nvSpPr>
        <p:spPr>
          <a:xfrm>
            <a:off x="7372440" y="4952880"/>
            <a:ext cx="2856600" cy="32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860" spc="-1" strike="noStrike">
                <a:solidFill>
                  <a:srgbClr val="ffffff"/>
                </a:solidFill>
                <a:latin typeface="Aptos"/>
                <a:ea typeface="Aptos"/>
              </a:rPr>
              <a:t>transport · peers · authorities</a:t>
            </a:r>
            <a:endParaRPr b="0" lang="en-US" sz="86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860" spc="-1" strike="noStrike">
                <a:solidFill>
                  <a:srgbClr val="ffffff"/>
                </a:solidFill>
                <a:latin typeface="Aptos"/>
                <a:ea typeface="Aptos"/>
              </a:rPr>
              <a:t>membership may vary</a:t>
            </a:r>
            <a:endParaRPr b="0" lang="en-US" sz="86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"/>
          <p:cNvSpPr/>
          <p:nvPr/>
        </p:nvSpPr>
        <p:spPr>
          <a:xfrm>
            <a:off x="571680" y="5734080"/>
            <a:ext cx="1189440" cy="18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860" spc="-1" strike="noStrike">
                <a:solidFill>
                  <a:srgbClr val="24355b"/>
                </a:solidFill>
                <a:latin typeface="Consolas"/>
                <a:ea typeface="Consolas"/>
              </a:rPr>
              <a:t>KEY BOUNDARY</a:t>
            </a:r>
            <a:endParaRPr b="0" lang="en-US" sz="86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"/>
          <p:cNvSpPr/>
          <p:nvPr/>
        </p:nvSpPr>
        <p:spPr>
          <a:xfrm>
            <a:off x="1762200" y="5686560"/>
            <a:ext cx="9762120" cy="39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900" spc="-1" strike="noStrike">
                <a:solidFill>
                  <a:srgbClr val="5d6775"/>
                </a:solidFill>
                <a:latin typeface="Aptos"/>
                <a:ea typeface="Aptos"/>
              </a:rPr>
              <a:t>Citizenship constrains admissibility. Role binds function. EA qualifies knowledge. Cartography maps dependencies. Repositioning proposes or escalates; control owners act. Signalling crosses boundaries.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"/>
          <p:cNvSpPr/>
          <p:nvPr/>
        </p:nvSpPr>
        <p:spPr>
          <a:xfrm>
            <a:off x="571680" y="6419880"/>
            <a:ext cx="10952640" cy="13320"/>
          </a:xfrm>
          <a:prstGeom prst="rect">
            <a:avLst/>
          </a:prstGeom>
          <a:solidFill>
            <a:srgbClr val="24355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30600" bIns="-306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5" name=""/>
          <p:cNvSpPr/>
          <p:nvPr/>
        </p:nvSpPr>
        <p:spPr>
          <a:xfrm>
            <a:off x="571680" y="6486480"/>
            <a:ext cx="3713760" cy="17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690" spc="-1" strike="noStrike">
                <a:solidFill>
                  <a:srgbClr val="727a86"/>
                </a:solidFill>
                <a:latin typeface="Calibri"/>
                <a:ea typeface="Calibri"/>
              </a:rPr>
              <a:t>CORPUS ↗  Architecture composition  ·  MSCA operation</a:t>
            </a:r>
            <a:endParaRPr b="0" lang="en-US" sz="6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"/>
          <p:cNvSpPr/>
          <p:nvPr/>
        </p:nvSpPr>
        <p:spPr>
          <a:xfrm>
            <a:off x="4286160" y="6486480"/>
            <a:ext cx="3618360" cy="17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790" spc="-1" strike="noStrike">
                <a:solidFill>
                  <a:srgbClr val="7a7e84"/>
                </a:solidFill>
                <a:latin typeface="Aptos"/>
                <a:ea typeface="Aptos"/>
              </a:rPr>
              <a:t>Ecosystem Awareness · Positioning architecture</a:t>
            </a:r>
            <a:endParaRPr b="0" lang="en-US" sz="7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"/>
          <p:cNvSpPr/>
          <p:nvPr/>
        </p:nvSpPr>
        <p:spPr>
          <a:xfrm>
            <a:off x="11096640" y="6486480"/>
            <a:ext cx="332280" cy="17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 defTabSz="914400">
              <a:lnSpc>
                <a:spcPct val="100000"/>
              </a:lnSpc>
            </a:pPr>
            <a:r>
              <a:rPr b="0" lang="en-US" sz="820" spc="-1" strike="noStrike">
                <a:solidFill>
                  <a:srgbClr val="5d6775"/>
                </a:solidFill>
                <a:latin typeface="Aptos"/>
                <a:ea typeface="Aptos"/>
              </a:rPr>
              <a:t>4</a:t>
            </a:r>
            <a:endParaRPr b="0" lang="en-US" sz="82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 49"/>
          <p:cNvSpPr/>
          <p:nvPr/>
        </p:nvSpPr>
        <p:spPr>
          <a:xfrm>
            <a:off x="0" y="0"/>
            <a:ext cx="12190680" cy="840240"/>
          </a:xfrm>
          <a:prstGeom prst="rect">
            <a:avLst/>
          </a:prstGeom>
          <a:solidFill>
            <a:srgbClr val="f8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139" name="Rectangle 55"/>
          <p:cNvSpPr/>
          <p:nvPr/>
        </p:nvSpPr>
        <p:spPr>
          <a:xfrm>
            <a:off x="0" y="5989320"/>
            <a:ext cx="12190680" cy="867600"/>
          </a:xfrm>
          <a:prstGeom prst="rect">
            <a:avLst/>
          </a:prstGeom>
          <a:solidFill>
            <a:srgbClr val="f8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140" name="TextBox 61"/>
          <p:cNvSpPr/>
          <p:nvPr/>
        </p:nvSpPr>
        <p:spPr>
          <a:xfrm>
            <a:off x="11018520" y="6546960"/>
            <a:ext cx="31896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0" lang="en-US" sz="850" spc="-1" strike="noStrike">
                <a:solidFill>
                  <a:srgbClr val="5d6775"/>
                </a:solidFill>
                <a:latin typeface="Aptos"/>
                <a:ea typeface="Aptos"/>
              </a:rPr>
              <a:t>5</a:t>
            </a:r>
            <a:endParaRPr b="0" lang="en-US" sz="8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Title"/>
          <p:cNvSpPr/>
          <p:nvPr/>
        </p:nvSpPr>
        <p:spPr>
          <a:xfrm>
            <a:off x="384120" y="182880"/>
            <a:ext cx="11337480" cy="38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8360" rIns="18360" tIns="9000" bIns="900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210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1"/>
              </a:rPr>
              <a:t>Ecosystem Awareness — subsystem inputs and outputs</a:t>
            </a: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Subtitle"/>
          <p:cNvSpPr/>
          <p:nvPr/>
        </p:nvSpPr>
        <p:spPr>
          <a:xfrm>
            <a:off x="384120" y="548640"/>
            <a:ext cx="11337480" cy="35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8360" rIns="18360" tIns="9000" bIns="9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US" sz="950" spc="-1" strike="noStrike">
                <a:solidFill>
                  <a:srgbClr val="5d6572"/>
                </a:solidFill>
                <a:latin typeface="Aptos"/>
                <a:ea typeface="Aptos"/>
              </a:rPr>
              <a:t>EA interface slice. Green = inputs to EA; orange = EA outputs / requests — never commands or authority.</a:t>
            </a:r>
            <a:endParaRPr b="0" lang="en-US" sz="95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i="1" lang="en-US" sz="780" spc="-1" strike="noStrike">
                <a:solidFill>
                  <a:srgbClr val="5d6572"/>
                </a:solidFill>
                <a:latin typeface="Aptos"/>
                <a:ea typeface="Aptos"/>
              </a:rPr>
              <a:t>Consumes existing identity, authorization and attestation mechanisms as inputs; does not replace them.</a:t>
            </a:r>
            <a:endParaRPr b="0" lang="en-US" sz="7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Subsystem Human / Institutional Go"/>
          <p:cNvSpPr/>
          <p:nvPr/>
        </p:nvSpPr>
        <p:spPr>
          <a:xfrm>
            <a:off x="274320" y="987480"/>
            <a:ext cx="2147760" cy="118764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7780">
            <a:solidFill>
              <a:srgbClr val="a8b4c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82440" rIns="73080" tIns="54720" bIns="3672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80" spc="-1" strike="noStrike">
                <a:solidFill>
                  <a:srgbClr val="282828"/>
                </a:solidFill>
                <a:latin typeface="Aptos"/>
                <a:ea typeface="Aptos"/>
              </a:rPr>
              <a:t>Human / Institutional Governance</a:t>
            </a:r>
            <a:endParaRPr b="0" lang="en-US" sz="9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201"/>
              </a:spcBef>
            </a:pPr>
            <a:r>
              <a:rPr b="0" lang="en-US" sz="760" spc="-1" strike="noStrike">
                <a:solidFill>
                  <a:srgbClr val="5d6572"/>
                </a:solidFill>
                <a:latin typeface="Aptos"/>
                <a:ea typeface="Aptos"/>
              </a:rPr>
              <a:t>Objectives, criticality, tolerated residual, deadlines and control options.</a:t>
            </a:r>
            <a:endParaRPr b="0" lang="en-US" sz="76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</a:pPr>
            <a:r>
              <a:rPr b="1" lang="en-US" sz="720" spc="-1" strike="noStrike">
                <a:solidFill>
                  <a:srgbClr val="007b82"/>
                </a:solidFill>
                <a:latin typeface="Aptos"/>
                <a:ea typeface="Aptos"/>
              </a:rPr>
              <a:t>04 · O1 Mission / Objective · IF-S13 Trust framework</a:t>
            </a:r>
            <a:endParaRPr b="0" lang="en-US" sz="7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IN chip"/>
          <p:cNvSpPr/>
          <p:nvPr/>
        </p:nvSpPr>
        <p:spPr>
          <a:xfrm>
            <a:off x="2505600" y="987480"/>
            <a:ext cx="1846080" cy="574920"/>
          </a:xfrm>
          <a:prstGeom prst="roundRect">
            <a:avLst>
              <a:gd name="adj" fmla="val 12000"/>
            </a:avLst>
          </a:prstGeom>
          <a:solidFill>
            <a:srgbClr val="f4fbf9"/>
          </a:solidFill>
          <a:ln w="13970">
            <a:solidFill>
              <a:srgbClr val="007b8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45720" tIns="27360" bIns="18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680" spc="-1" strike="noStrike">
                <a:solidFill>
                  <a:srgbClr val="007b82"/>
                </a:solidFill>
                <a:latin typeface="Aptos"/>
                <a:ea typeface="Aptos"/>
              </a:rPr>
              <a:t>IN →  to EA</a:t>
            </a:r>
            <a:endParaRPr b="0" lang="en-US" sz="6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51"/>
              </a:spcBef>
            </a:pPr>
            <a:r>
              <a:rPr b="0" lang="en-US" sz="690" spc="-1" strike="noStrike">
                <a:solidFill>
                  <a:srgbClr val="007b82"/>
                </a:solidFill>
                <a:latin typeface="Aptos"/>
                <a:ea typeface="Aptos"/>
              </a:rPr>
              <a:t>objective and material decision domains · criticality, deadline, tolerated residual · authority refs</a:t>
            </a:r>
            <a:endParaRPr b="0" lang="en-US" sz="6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OUT chip"/>
          <p:cNvSpPr/>
          <p:nvPr/>
        </p:nvSpPr>
        <p:spPr>
          <a:xfrm>
            <a:off x="2505600" y="1600200"/>
            <a:ext cx="1846080" cy="574920"/>
          </a:xfrm>
          <a:prstGeom prst="roundRect">
            <a:avLst>
              <a:gd name="adj" fmla="val 12000"/>
            </a:avLst>
          </a:prstGeom>
          <a:solidFill>
            <a:srgbClr val="fff8f2"/>
          </a:solidFill>
          <a:ln w="13970">
            <a:solidFill>
              <a:srgbClr val="c176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45720" tIns="27360" bIns="18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680" spc="-1" strike="noStrike">
                <a:solidFill>
                  <a:srgbClr val="c17629"/>
                </a:solidFill>
                <a:latin typeface="Aptos"/>
                <a:ea typeface="Aptos"/>
              </a:rPr>
              <a:t>OUT ←  from EA</a:t>
            </a:r>
            <a:endParaRPr b="0" lang="en-US" sz="6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51"/>
              </a:spcBef>
            </a:pPr>
            <a:r>
              <a:rPr b="0" lang="en-US" sz="690" spc="-1" strike="noStrike">
                <a:solidFill>
                  <a:srgbClr val="c17629"/>
                </a:solidFill>
                <a:latin typeface="Aptos"/>
                <a:ea typeface="Aptos"/>
              </a:rPr>
              <a:t>qualified affected state · requalification / escalation request</a:t>
            </a:r>
            <a:endParaRPr b="0" lang="en-US" sz="6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Subsystem Identity &amp; Delegated Aut"/>
          <p:cNvSpPr/>
          <p:nvPr/>
        </p:nvSpPr>
        <p:spPr>
          <a:xfrm>
            <a:off x="274320" y="2404800"/>
            <a:ext cx="2147760" cy="118764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7780">
            <a:solidFill>
              <a:srgbClr val="a8b4c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82440" rIns="73080" tIns="54720" bIns="3672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80" spc="-1" strike="noStrike">
                <a:solidFill>
                  <a:srgbClr val="282828"/>
                </a:solidFill>
                <a:latin typeface="Aptos"/>
                <a:ea typeface="Aptos"/>
              </a:rPr>
              <a:t>Identity &amp; Delegated Authority</a:t>
            </a:r>
            <a:endParaRPr b="0" lang="en-US" sz="9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201"/>
              </a:spcBef>
            </a:pPr>
            <a:r>
              <a:rPr b="0" lang="en-US" sz="760" spc="-1" strike="noStrike">
                <a:solidFill>
                  <a:srgbClr val="5d6572"/>
                </a:solidFill>
                <a:latin typeface="Aptos"/>
                <a:ea typeface="Aptos"/>
              </a:rPr>
              <a:t>Who/what is acting, on whose behalf, under which mandate and scope.</a:t>
            </a:r>
            <a:endParaRPr b="0" lang="en-US" sz="76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</a:pPr>
            <a:r>
              <a:rPr b="1" lang="en-US" sz="720" spc="-1" strike="noStrike">
                <a:solidFill>
                  <a:srgbClr val="007b82"/>
                </a:solidFill>
                <a:latin typeface="Aptos"/>
                <a:ea typeface="Aptos"/>
              </a:rPr>
              <a:t>04 · IF-S1 Identity · IF-S2 Authority / Delegation</a:t>
            </a:r>
            <a:endParaRPr b="0" lang="en-US" sz="7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IN chip"/>
          <p:cNvSpPr/>
          <p:nvPr/>
        </p:nvSpPr>
        <p:spPr>
          <a:xfrm>
            <a:off x="2505600" y="2404800"/>
            <a:ext cx="1846080" cy="574920"/>
          </a:xfrm>
          <a:prstGeom prst="roundRect">
            <a:avLst>
              <a:gd name="adj" fmla="val 12000"/>
            </a:avLst>
          </a:prstGeom>
          <a:solidFill>
            <a:srgbClr val="f4fbf9"/>
          </a:solidFill>
          <a:ln w="13970">
            <a:solidFill>
              <a:srgbClr val="007b8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45720" tIns="27360" bIns="18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680" spc="-1" strike="noStrike">
                <a:solidFill>
                  <a:srgbClr val="007b82"/>
                </a:solidFill>
                <a:latin typeface="Aptos"/>
                <a:ea typeface="Aptos"/>
              </a:rPr>
              <a:t>IN →  to EA</a:t>
            </a:r>
            <a:endParaRPr b="0" lang="en-US" sz="6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51"/>
              </a:spcBef>
            </a:pPr>
            <a:r>
              <a:rPr b="0" lang="en-US" sz="690" spc="-1" strike="noStrike">
                <a:solidFill>
                  <a:srgbClr val="007b82"/>
                </a:solidFill>
                <a:latin typeface="Aptos"/>
                <a:ea typeface="Aptos"/>
              </a:rPr>
              <a:t>principal binding · grant scope and limits · validity / revocation · contested or absent state</a:t>
            </a:r>
            <a:endParaRPr b="0" lang="en-US" sz="6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OUT chip"/>
          <p:cNvSpPr/>
          <p:nvPr/>
        </p:nvSpPr>
        <p:spPr>
          <a:xfrm>
            <a:off x="2505600" y="3017520"/>
            <a:ext cx="1846080" cy="574920"/>
          </a:xfrm>
          <a:prstGeom prst="roundRect">
            <a:avLst>
              <a:gd name="adj" fmla="val 12000"/>
            </a:avLst>
          </a:prstGeom>
          <a:solidFill>
            <a:srgbClr val="fff8f2"/>
          </a:solidFill>
          <a:ln w="13970">
            <a:solidFill>
              <a:srgbClr val="c176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45720" tIns="27360" bIns="18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680" spc="-1" strike="noStrike">
                <a:solidFill>
                  <a:srgbClr val="c17629"/>
                </a:solidFill>
                <a:latin typeface="Aptos"/>
                <a:ea typeface="Aptos"/>
              </a:rPr>
              <a:t>OUT ←  from EA</a:t>
            </a:r>
            <a:endParaRPr b="0" lang="en-US" sz="6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51"/>
              </a:spcBef>
            </a:pPr>
            <a:r>
              <a:rPr b="0" lang="en-US" sz="690" spc="-1" strike="noStrike">
                <a:solidFill>
                  <a:srgbClr val="c17629"/>
                </a:solidFill>
                <a:latin typeface="Aptos"/>
                <a:ea typeface="Aptos"/>
              </a:rPr>
              <a:t>authority / binding UNKNOWN where binding · narrow to qualified mandate · refresh</a:t>
            </a:r>
            <a:endParaRPr b="0" lang="en-US" sz="6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Subsystem Policy / Intent / Constr"/>
          <p:cNvSpPr/>
          <p:nvPr/>
        </p:nvSpPr>
        <p:spPr>
          <a:xfrm>
            <a:off x="274320" y="3822120"/>
            <a:ext cx="2147760" cy="118764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7780">
            <a:solidFill>
              <a:srgbClr val="a8b4c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82440" rIns="73080" tIns="54720" bIns="3672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80" spc="-1" strike="noStrike">
                <a:solidFill>
                  <a:srgbClr val="282828"/>
                </a:solidFill>
                <a:latin typeface="Aptos"/>
                <a:ea typeface="Aptos"/>
              </a:rPr>
              <a:t>Policy / Intent / Constraints</a:t>
            </a:r>
            <a:endParaRPr b="0" lang="en-US" sz="9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201"/>
              </a:spcBef>
            </a:pPr>
            <a:r>
              <a:rPr b="0" lang="en-US" sz="760" spc="-1" strike="noStrike">
                <a:solidFill>
                  <a:srgbClr val="5d6572"/>
                </a:solidFill>
                <a:latin typeface="Aptos"/>
                <a:ea typeface="Aptos"/>
              </a:rPr>
              <a:t>Versioned policy and intent references and their runtime conformance.</a:t>
            </a:r>
            <a:endParaRPr b="0" lang="en-US" sz="76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</a:pPr>
            <a:r>
              <a:rPr b="1" lang="en-US" sz="720" spc="-1" strike="noStrike">
                <a:solidFill>
                  <a:srgbClr val="007b82"/>
                </a:solidFill>
                <a:latin typeface="Aptos"/>
                <a:ea typeface="Aptos"/>
              </a:rPr>
              <a:t>04 · IF-S4 Policy / Intent conformance</a:t>
            </a:r>
            <a:endParaRPr b="0" lang="en-US" sz="7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IN chip"/>
          <p:cNvSpPr/>
          <p:nvPr/>
        </p:nvSpPr>
        <p:spPr>
          <a:xfrm>
            <a:off x="2505600" y="3822120"/>
            <a:ext cx="1846080" cy="574920"/>
          </a:xfrm>
          <a:prstGeom prst="roundRect">
            <a:avLst>
              <a:gd name="adj" fmla="val 12000"/>
            </a:avLst>
          </a:prstGeom>
          <a:solidFill>
            <a:srgbClr val="f4fbf9"/>
          </a:solidFill>
          <a:ln w="13970">
            <a:solidFill>
              <a:srgbClr val="007b8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45720" tIns="27360" bIns="18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680" spc="-1" strike="noStrike">
                <a:solidFill>
                  <a:srgbClr val="007b82"/>
                </a:solidFill>
                <a:latin typeface="Aptos"/>
                <a:ea typeface="Aptos"/>
              </a:rPr>
              <a:t>IN →  to EA</a:t>
            </a:r>
            <a:endParaRPr b="0" lang="en-US" sz="6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51"/>
              </a:spcBef>
            </a:pPr>
            <a:r>
              <a:rPr b="0" lang="en-US" sz="690" spc="-1" strike="noStrike">
                <a:solidFill>
                  <a:srgbClr val="007b82"/>
                </a:solidFill>
                <a:latin typeface="Aptos"/>
                <a:ea typeface="Aptos"/>
              </a:rPr>
              <a:t>versioned policy ref · verdict permit … indeterminate · scope examined · competing directives</a:t>
            </a:r>
            <a:endParaRPr b="0" lang="en-US" sz="6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OUT chip"/>
          <p:cNvSpPr/>
          <p:nvPr/>
        </p:nvSpPr>
        <p:spPr>
          <a:xfrm>
            <a:off x="2505600" y="4434840"/>
            <a:ext cx="1846080" cy="574920"/>
          </a:xfrm>
          <a:prstGeom prst="roundRect">
            <a:avLst>
              <a:gd name="adj" fmla="val 12000"/>
            </a:avLst>
          </a:prstGeom>
          <a:solidFill>
            <a:srgbClr val="fff8f2"/>
          </a:solidFill>
          <a:ln w="13970">
            <a:solidFill>
              <a:srgbClr val="c176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45720" tIns="27360" bIns="18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680" spc="-1" strike="noStrike">
                <a:solidFill>
                  <a:srgbClr val="c17629"/>
                </a:solidFill>
                <a:latin typeface="Aptos"/>
                <a:ea typeface="Aptos"/>
              </a:rPr>
              <a:t>OUT ←  from EA</a:t>
            </a:r>
            <a:endParaRPr b="0" lang="en-US" sz="6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51"/>
              </a:spcBef>
            </a:pPr>
            <a:r>
              <a:rPr b="0" lang="en-US" sz="690" spc="-1" strike="noStrike">
                <a:solidFill>
                  <a:srgbClr val="c17629"/>
                </a:solidFill>
                <a:latin typeface="Aptos"/>
                <a:ea typeface="Aptos"/>
              </a:rPr>
              <a:t>preserve INDETERMINATE · verdict scope insufficient · re-evaluate / independent evaluator</a:t>
            </a:r>
            <a:endParaRPr b="0" lang="en-US" sz="6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Subsystem Attestation / Runtime Ev"/>
          <p:cNvSpPr/>
          <p:nvPr/>
        </p:nvSpPr>
        <p:spPr>
          <a:xfrm>
            <a:off x="9765720" y="987480"/>
            <a:ext cx="2147760" cy="118764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7780">
            <a:solidFill>
              <a:srgbClr val="a8b4c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82440" rIns="73080" tIns="54720" bIns="3672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80" spc="-1" strike="noStrike">
                <a:solidFill>
                  <a:srgbClr val="282828"/>
                </a:solidFill>
                <a:latin typeface="Aptos"/>
                <a:ea typeface="Aptos"/>
              </a:rPr>
              <a:t>Attestation / Runtime Evidence</a:t>
            </a:r>
            <a:endParaRPr b="0" lang="en-US" sz="9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201"/>
              </a:spcBef>
            </a:pPr>
            <a:r>
              <a:rPr b="0" lang="en-US" sz="760" spc="-1" strike="noStrike">
                <a:solidFill>
                  <a:srgbClr val="5d6572"/>
                </a:solidFill>
                <a:latin typeface="Aptos"/>
                <a:ea typeface="Aptos"/>
              </a:rPr>
              <a:t>Attestation results and verifier-side appraisal of runtime and interaction state.</a:t>
            </a:r>
            <a:endParaRPr b="0" lang="en-US" sz="76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</a:pPr>
            <a:r>
              <a:rPr b="1" lang="en-US" sz="720" spc="-1" strike="noStrike">
                <a:solidFill>
                  <a:srgbClr val="007b82"/>
                </a:solidFill>
                <a:latin typeface="Aptos"/>
                <a:ea typeface="Aptos"/>
              </a:rPr>
              <a:t>04 · IF-S3 Attestation · IF-S5 Evidence appraisal</a:t>
            </a:r>
            <a:endParaRPr b="0" lang="en-US" sz="7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IN chip"/>
          <p:cNvSpPr/>
          <p:nvPr/>
        </p:nvSpPr>
        <p:spPr>
          <a:xfrm>
            <a:off x="7836480" y="987480"/>
            <a:ext cx="1846080" cy="574920"/>
          </a:xfrm>
          <a:prstGeom prst="roundRect">
            <a:avLst>
              <a:gd name="adj" fmla="val 12000"/>
            </a:avLst>
          </a:prstGeom>
          <a:solidFill>
            <a:srgbClr val="f4fbf9"/>
          </a:solidFill>
          <a:ln w="13970">
            <a:solidFill>
              <a:srgbClr val="007b8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45720" tIns="27360" bIns="18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680" spc="-1" strike="noStrike">
                <a:solidFill>
                  <a:srgbClr val="007b82"/>
                </a:solidFill>
                <a:latin typeface="Aptos"/>
                <a:ea typeface="Aptos"/>
              </a:rPr>
              <a:t>IN ←  to EA</a:t>
            </a:r>
            <a:endParaRPr b="0" lang="en-US" sz="6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51"/>
              </a:spcBef>
            </a:pPr>
            <a:r>
              <a:rPr b="0" lang="en-US" sz="690" spc="-1" strike="noStrike">
                <a:solidFill>
                  <a:srgbClr val="007b82"/>
                </a:solidFill>
                <a:latin typeface="Aptos"/>
                <a:ea typeface="Aptos"/>
              </a:rPr>
              <a:t>Attestation Result · freshness / replay · appraisal relationship · limitations</a:t>
            </a:r>
            <a:endParaRPr b="0" lang="en-US" sz="6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OUT chip"/>
          <p:cNvSpPr/>
          <p:nvPr/>
        </p:nvSpPr>
        <p:spPr>
          <a:xfrm>
            <a:off x="7836480" y="1600200"/>
            <a:ext cx="1846080" cy="574920"/>
          </a:xfrm>
          <a:prstGeom prst="roundRect">
            <a:avLst>
              <a:gd name="adj" fmla="val 12000"/>
            </a:avLst>
          </a:prstGeom>
          <a:solidFill>
            <a:srgbClr val="fff8f2"/>
          </a:solidFill>
          <a:ln w="13970">
            <a:solidFill>
              <a:srgbClr val="c176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45720" tIns="27360" bIns="18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680" spc="-1" strike="noStrike">
                <a:solidFill>
                  <a:srgbClr val="c17629"/>
                </a:solidFill>
                <a:latin typeface="Aptos"/>
                <a:ea typeface="Aptos"/>
              </a:rPr>
              <a:t>OUT →  from EA</a:t>
            </a:r>
            <a:endParaRPr b="0" lang="en-US" sz="6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51"/>
              </a:spcBef>
            </a:pPr>
            <a:r>
              <a:rPr b="0" lang="en-US" sz="690" spc="-1" strike="noStrike">
                <a:solidFill>
                  <a:srgbClr val="c17629"/>
                </a:solidFill>
                <a:latin typeface="Aptos"/>
                <a:ea typeface="Aptos"/>
              </a:rPr>
              <a:t>re-attest or independently rooted attestation · reduce reliance to attested scope</a:t>
            </a:r>
            <a:endParaRPr b="0" lang="en-US" sz="6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Subsystem Ecosystem Defense / Self"/>
          <p:cNvSpPr/>
          <p:nvPr/>
        </p:nvSpPr>
        <p:spPr>
          <a:xfrm>
            <a:off x="9765720" y="2404800"/>
            <a:ext cx="2147760" cy="118764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7780">
            <a:solidFill>
              <a:srgbClr val="a8b4c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82440" rIns="73080" tIns="54720" bIns="3672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80" spc="-1" strike="noStrike">
                <a:solidFill>
                  <a:srgbClr val="282828"/>
                </a:solidFill>
                <a:latin typeface="Aptos"/>
                <a:ea typeface="Aptos"/>
              </a:rPr>
              <a:t>Ecosystem Defense / Self-Healing / Recovery</a:t>
            </a:r>
            <a:endParaRPr b="0" lang="en-US" sz="9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201"/>
              </a:spcBef>
            </a:pPr>
            <a:r>
              <a:rPr b="0" lang="en-US" sz="760" spc="-1" strike="noStrike">
                <a:solidFill>
                  <a:srgbClr val="5d6572"/>
                </a:solidFill>
                <a:latin typeface="Aptos"/>
                <a:ea typeface="Aptos"/>
              </a:rPr>
              <a:t>Containment, revocation, recovery and migration under legitimate authority.</a:t>
            </a:r>
            <a:endParaRPr b="0" lang="en-US" sz="76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</a:pPr>
            <a:r>
              <a:rPr b="1" lang="en-US" sz="720" spc="-1" strike="noStrike">
                <a:solidFill>
                  <a:srgbClr val="007b82"/>
                </a:solidFill>
                <a:latin typeface="Aptos"/>
                <a:ea typeface="Aptos"/>
              </a:rPr>
              <a:t>04 · IF-S12 Enforcement / Containment / Migration</a:t>
            </a:r>
            <a:endParaRPr b="0" lang="en-US" sz="7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IN chip"/>
          <p:cNvSpPr/>
          <p:nvPr/>
        </p:nvSpPr>
        <p:spPr>
          <a:xfrm>
            <a:off x="7836480" y="2404800"/>
            <a:ext cx="1846080" cy="574920"/>
          </a:xfrm>
          <a:prstGeom prst="roundRect">
            <a:avLst>
              <a:gd name="adj" fmla="val 12000"/>
            </a:avLst>
          </a:prstGeom>
          <a:solidFill>
            <a:srgbClr val="f4fbf9"/>
          </a:solidFill>
          <a:ln w="13970">
            <a:solidFill>
              <a:srgbClr val="007b8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45720" tIns="27360" bIns="18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680" spc="-1" strike="noStrike">
                <a:solidFill>
                  <a:srgbClr val="007b82"/>
                </a:solidFill>
                <a:latin typeface="Aptos"/>
                <a:ea typeface="Aptos"/>
              </a:rPr>
              <a:t>IN ←  to EA</a:t>
            </a:r>
            <a:endParaRPr b="0" lang="en-US" sz="6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51"/>
              </a:spcBef>
            </a:pPr>
            <a:r>
              <a:rPr b="0" lang="en-US" sz="690" spc="-1" strike="noStrike">
                <a:solidFill>
                  <a:srgbClr val="007b82"/>
                </a:solidFill>
                <a:latin typeface="Aptos"/>
                <a:ea typeface="Aptos"/>
              </a:rPr>
              <a:t>response capability and reach · actionability window · residual exposure · rollback state</a:t>
            </a:r>
            <a:endParaRPr b="0" lang="en-US" sz="6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OUT chip"/>
          <p:cNvSpPr/>
          <p:nvPr/>
        </p:nvSpPr>
        <p:spPr>
          <a:xfrm>
            <a:off x="7836480" y="3017520"/>
            <a:ext cx="1846080" cy="574920"/>
          </a:xfrm>
          <a:prstGeom prst="roundRect">
            <a:avLst>
              <a:gd name="adj" fmla="val 12000"/>
            </a:avLst>
          </a:prstGeom>
          <a:solidFill>
            <a:srgbClr val="fff8f2"/>
          </a:solidFill>
          <a:ln w="13970">
            <a:solidFill>
              <a:srgbClr val="c176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45720" tIns="27360" bIns="18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680" spc="-1" strike="noStrike">
                <a:solidFill>
                  <a:srgbClr val="c17629"/>
                </a:solidFill>
                <a:latin typeface="Aptos"/>
                <a:ea typeface="Aptos"/>
              </a:rPr>
              <a:t>OUT →  from EA</a:t>
            </a:r>
            <a:endParaRPr b="0" lang="en-US" sz="6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51"/>
              </a:spcBef>
            </a:pPr>
            <a:r>
              <a:rPr b="0" lang="en-US" sz="690" spc="-1" strike="noStrike">
                <a:solidFill>
                  <a:srgbClr val="c17629"/>
                </a:solidFill>
                <a:latin typeface="Aptos"/>
                <a:ea typeface="Aptos"/>
              </a:rPr>
              <a:t>affected scope · requalification / containment request</a:t>
            </a:r>
            <a:endParaRPr b="0" lang="en-US" sz="6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Subsystem Human Oversight / Assura"/>
          <p:cNvSpPr/>
          <p:nvPr/>
        </p:nvSpPr>
        <p:spPr>
          <a:xfrm>
            <a:off x="9765720" y="3822120"/>
            <a:ext cx="2147760" cy="118764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7780">
            <a:solidFill>
              <a:srgbClr val="a8b4c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82440" rIns="73080" tIns="54720" bIns="3672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80" spc="-1" strike="noStrike">
                <a:solidFill>
                  <a:srgbClr val="282828"/>
                </a:solidFill>
                <a:latin typeface="Aptos"/>
                <a:ea typeface="Aptos"/>
              </a:rPr>
              <a:t>Human Oversight / Assurance</a:t>
            </a:r>
            <a:endParaRPr b="0" lang="en-US" sz="9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201"/>
              </a:spcBef>
            </a:pPr>
            <a:r>
              <a:rPr b="0" lang="en-US" sz="760" spc="-1" strike="noStrike">
                <a:solidFill>
                  <a:srgbClr val="5d6572"/>
                </a:solidFill>
                <a:latin typeface="Aptos"/>
                <a:ea typeface="Aptos"/>
              </a:rPr>
              <a:t>Review, intervention and authority beyond autonomous limits.</a:t>
            </a:r>
            <a:endParaRPr b="0" lang="en-US" sz="76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</a:pPr>
            <a:r>
              <a:rPr b="1" lang="en-US" sz="720" spc="-1" strike="noStrike">
                <a:solidFill>
                  <a:srgbClr val="007b82"/>
                </a:solidFill>
                <a:latin typeface="Aptos"/>
                <a:ea typeface="Aptos"/>
              </a:rPr>
              <a:t>04 · IF-S6 Human oversight capacity</a:t>
            </a:r>
            <a:endParaRPr b="0" lang="en-US" sz="7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IN chip"/>
          <p:cNvSpPr/>
          <p:nvPr/>
        </p:nvSpPr>
        <p:spPr>
          <a:xfrm>
            <a:off x="7836480" y="3822120"/>
            <a:ext cx="1846080" cy="574920"/>
          </a:xfrm>
          <a:prstGeom prst="roundRect">
            <a:avLst>
              <a:gd name="adj" fmla="val 12000"/>
            </a:avLst>
          </a:prstGeom>
          <a:solidFill>
            <a:srgbClr val="f4fbf9"/>
          </a:solidFill>
          <a:ln w="13970">
            <a:solidFill>
              <a:srgbClr val="007b8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45720" tIns="27360" bIns="18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680" spc="-1" strike="noStrike">
                <a:solidFill>
                  <a:srgbClr val="007b82"/>
                </a:solidFill>
                <a:latin typeface="Aptos"/>
                <a:ea typeface="Aptos"/>
              </a:rPr>
              <a:t>IN ←  to EA</a:t>
            </a:r>
            <a:endParaRPr b="0" lang="en-US" sz="6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51"/>
              </a:spcBef>
            </a:pPr>
            <a:r>
              <a:rPr b="0" lang="en-US" sz="690" spc="-1" strike="noStrike">
                <a:solidFill>
                  <a:srgbClr val="007b82"/>
                </a:solidFill>
                <a:latin typeface="Aptos"/>
                <a:ea typeface="Aptos"/>
              </a:rPr>
              <a:t>human-capacity state · reviewer role and authority · response window · intervention outcome</a:t>
            </a:r>
            <a:endParaRPr b="0" lang="en-US" sz="6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OUT chip"/>
          <p:cNvSpPr/>
          <p:nvPr/>
        </p:nvSpPr>
        <p:spPr>
          <a:xfrm>
            <a:off x="7836480" y="4434840"/>
            <a:ext cx="1846080" cy="574920"/>
          </a:xfrm>
          <a:prstGeom prst="roundRect">
            <a:avLst>
              <a:gd name="adj" fmla="val 12000"/>
            </a:avLst>
          </a:prstGeom>
          <a:solidFill>
            <a:srgbClr val="fff8f2"/>
          </a:solidFill>
          <a:ln w="13970">
            <a:solidFill>
              <a:srgbClr val="c176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45720" tIns="27360" bIns="18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680" spc="-1" strike="noStrike">
                <a:solidFill>
                  <a:srgbClr val="c17629"/>
                </a:solidFill>
                <a:latin typeface="Aptos"/>
                <a:ea typeface="Aptos"/>
              </a:rPr>
              <a:t>OUT →  from EA</a:t>
            </a:r>
            <a:endParaRPr b="0" lang="en-US" sz="6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51"/>
              </a:spcBef>
            </a:pPr>
            <a:r>
              <a:rPr b="0" lang="en-US" sz="690" spc="-1" strike="noStrike">
                <a:solidFill>
                  <a:srgbClr val="c17629"/>
                </a:solidFill>
                <a:latin typeface="Aptos"/>
                <a:ea typeface="Aptos"/>
              </a:rPr>
              <a:t>targeted review for the affected domain · capacity-insufficient flag · Type 1 stop boundary</a:t>
            </a:r>
            <a:endParaRPr b="0" lang="en-US" sz="6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Subsystem External agents"/>
          <p:cNvSpPr/>
          <p:nvPr/>
        </p:nvSpPr>
        <p:spPr>
          <a:xfrm>
            <a:off x="4480560" y="914400"/>
            <a:ext cx="3226680" cy="60228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7780">
            <a:solidFill>
              <a:srgbClr val="a8b4c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82440" rIns="73080" tIns="45000" bIns="27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80" spc="-1" strike="noStrike">
                <a:solidFill>
                  <a:srgbClr val="282828"/>
                </a:solidFill>
                <a:latin typeface="Aptos"/>
                <a:ea typeface="Aptos"/>
              </a:rPr>
              <a:t>External Agents / A2A / Epistemic Signaling</a:t>
            </a:r>
            <a:endParaRPr b="0" lang="en-US" sz="9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201"/>
              </a:spcBef>
            </a:pPr>
            <a:r>
              <a:rPr b="1" lang="en-US" sz="720" spc="-1" strike="noStrike">
                <a:solidFill>
                  <a:srgbClr val="007b82"/>
                </a:solidFill>
                <a:latin typeface="Aptos"/>
                <a:ea typeface="Aptos"/>
              </a:rPr>
              <a:t>04 · O2 · O6 · IF-S11 Ecosystem signalling</a:t>
            </a:r>
            <a:endParaRPr b="0" lang="en-US" sz="7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IN chip"/>
          <p:cNvSpPr/>
          <p:nvPr/>
        </p:nvSpPr>
        <p:spPr>
          <a:xfrm>
            <a:off x="4480560" y="1572840"/>
            <a:ext cx="1580760" cy="574920"/>
          </a:xfrm>
          <a:prstGeom prst="roundRect">
            <a:avLst>
              <a:gd name="adj" fmla="val 12000"/>
            </a:avLst>
          </a:prstGeom>
          <a:solidFill>
            <a:srgbClr val="f4fbf9"/>
          </a:solidFill>
          <a:ln w="13970">
            <a:solidFill>
              <a:srgbClr val="007b8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45720" tIns="27360" bIns="18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680" spc="-1" strike="noStrike">
                <a:solidFill>
                  <a:srgbClr val="007b82"/>
                </a:solidFill>
                <a:latin typeface="Aptos"/>
                <a:ea typeface="Aptos"/>
              </a:rPr>
              <a:t>IN ↓  to EA</a:t>
            </a:r>
            <a:endParaRPr b="0" lang="en-US" sz="6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51"/>
              </a:spcBef>
            </a:pPr>
            <a:r>
              <a:rPr b="0" lang="en-US" sz="690" spc="-1" strike="noStrike">
                <a:solidFill>
                  <a:srgbClr val="007b82"/>
                </a:solidFill>
                <a:latin typeface="Aptos"/>
                <a:ea typeface="Aptos"/>
              </a:rPr>
              <a:t>EHD / envelope · source and provenance · freshness · corroboration history</a:t>
            </a:r>
            <a:endParaRPr b="0" lang="en-US" sz="6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OUT chip"/>
          <p:cNvSpPr/>
          <p:nvPr/>
        </p:nvSpPr>
        <p:spPr>
          <a:xfrm>
            <a:off x="6126480" y="1572840"/>
            <a:ext cx="1580760" cy="574920"/>
          </a:xfrm>
          <a:prstGeom prst="roundRect">
            <a:avLst>
              <a:gd name="adj" fmla="val 12000"/>
            </a:avLst>
          </a:prstGeom>
          <a:solidFill>
            <a:srgbClr val="fff8f2"/>
          </a:solidFill>
          <a:ln w="13970">
            <a:solidFill>
              <a:srgbClr val="c176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45720" tIns="27360" bIns="18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680" spc="-1" strike="noStrike">
                <a:solidFill>
                  <a:srgbClr val="c17629"/>
                </a:solidFill>
                <a:latin typeface="Aptos"/>
                <a:ea typeface="Aptos"/>
              </a:rPr>
              <a:t>OUT ↑  from EA</a:t>
            </a:r>
            <a:endParaRPr b="0" lang="en-US" sz="6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51"/>
              </a:spcBef>
            </a:pPr>
            <a:r>
              <a:rPr b="0" lang="en-US" sz="690" spc="-1" strike="noStrike">
                <a:solidFill>
                  <a:srgbClr val="c17629"/>
                </a:solidFill>
                <a:latin typeface="Aptos"/>
                <a:ea typeface="Aptos"/>
              </a:rPr>
              <a:t>External Epistemic Envelope (F8) · targeted corroboration · source-dependence mark</a:t>
            </a:r>
            <a:endParaRPr b="0" lang="en-US" sz="6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Hub Ecosystem Positioning"/>
          <p:cNvSpPr/>
          <p:nvPr/>
        </p:nvSpPr>
        <p:spPr>
          <a:xfrm>
            <a:off x="4480560" y="2240280"/>
            <a:ext cx="3226680" cy="2083680"/>
          </a:xfrm>
          <a:prstGeom prst="roundRect">
            <a:avLst>
              <a:gd name="adj" fmla="val 12000"/>
            </a:avLst>
          </a:prstGeom>
          <a:solidFill>
            <a:srgbClr val="eef5fa"/>
          </a:solidFill>
          <a:ln w="25400">
            <a:solidFill>
              <a:srgbClr val="4682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64520" rIns="109800" tIns="73080" bIns="5472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050" spc="-1" strike="noStrike">
                <a:solidFill>
                  <a:srgbClr val="282828"/>
                </a:solidFill>
                <a:latin typeface="Aptos"/>
                <a:ea typeface="Aptos"/>
              </a:rPr>
              <a:t>ECOSYSTEM AWARENESS</a:t>
            </a:r>
            <a:endParaRPr b="0" lang="en-US" sz="105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spcAft>
                <a:spcPts val="400"/>
              </a:spcAft>
            </a:pPr>
            <a:r>
              <a:rPr b="0" i="1" lang="en-US" sz="780" spc="-1" strike="noStrike">
                <a:solidFill>
                  <a:srgbClr val="5d6572"/>
                </a:solidFill>
                <a:latin typeface="Aptos"/>
                <a:ea typeface="Aptos"/>
              </a:rPr>
              <a:t>participant-local qualification layer</a:t>
            </a:r>
            <a:endParaRPr b="0" lang="en-US" sz="7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201"/>
              </a:spcBef>
            </a:pPr>
            <a:r>
              <a:rPr b="1" lang="en-US" sz="1000" spc="-1" strike="noStrike">
                <a:solidFill>
                  <a:srgbClr val="282828"/>
                </a:solidFill>
                <a:latin typeface="Aptos"/>
                <a:ea typeface="Aptos"/>
              </a:rPr>
              <a:t>Π_EA = [A,B,C,D]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201"/>
              </a:spcBef>
            </a:pPr>
            <a:r>
              <a:rPr b="1" lang="en-US" sz="1000" spc="-1" strike="noStrike">
                <a:solidFill>
                  <a:srgbClr val="282828"/>
                </a:solidFill>
                <a:latin typeface="Aptos"/>
                <a:ea typeface="Aptos"/>
              </a:rPr>
              <a:t>W(d,t) · provenance · residual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780" spc="-1" strike="noStrike">
                <a:solidFill>
                  <a:srgbClr val="5d6572"/>
                </a:solidFill>
                <a:latin typeface="Aptos"/>
                <a:ea typeface="Aptos"/>
              </a:rPr>
              <a:t>ReceivedSignals qualification</a:t>
            </a:r>
            <a:endParaRPr b="0" lang="en-US" sz="7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201"/>
              </a:spcBef>
            </a:pPr>
            <a:r>
              <a:rPr b="1" lang="en-US" sz="1000" spc="-1" strike="noStrike">
                <a:solidFill>
                  <a:srgbClr val="282828"/>
                </a:solidFill>
                <a:latin typeface="Aptos"/>
                <a:ea typeface="Aptos"/>
              </a:rPr>
              <a:t>Cart_i / Δ_RA inputs where material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201"/>
              </a:spcBef>
            </a:pPr>
            <a:r>
              <a:rPr b="1" lang="en-US" sz="1000" spc="-1" strike="noStrike">
                <a:solidFill>
                  <a:srgbClr val="282828"/>
                </a:solidFill>
                <a:latin typeface="Aptos"/>
                <a:ea typeface="Aptos"/>
              </a:rPr>
              <a:t>requalification / evidence requests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spcBef>
                <a:spcPts val="601"/>
              </a:spcBef>
            </a:pPr>
            <a:r>
              <a:rPr b="1" lang="en-US" sz="850" spc="-1" strike="noStrike">
                <a:solidFill>
                  <a:srgbClr val="4682dc"/>
                </a:solidFill>
                <a:latin typeface="Aptos"/>
                <a:ea typeface="Aptos"/>
              </a:rPr>
              <a:t>→ </a:t>
            </a:r>
            <a:r>
              <a:rPr b="1" lang="en-US" sz="850" spc="-1" strike="noStrike">
                <a:solidFill>
                  <a:srgbClr val="4682dc"/>
                </a:solidFill>
                <a:latin typeface="Aptos"/>
                <a:ea typeface="Aptos"/>
              </a:rPr>
              <a:t>MSCA Operation / Repositioning</a:t>
            </a:r>
            <a:endParaRPr b="0" lang="en-US" sz="8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IN chip"/>
          <p:cNvSpPr/>
          <p:nvPr/>
        </p:nvSpPr>
        <p:spPr>
          <a:xfrm>
            <a:off x="4480560" y="4389120"/>
            <a:ext cx="1580760" cy="574920"/>
          </a:xfrm>
          <a:prstGeom prst="roundRect">
            <a:avLst>
              <a:gd name="adj" fmla="val 12000"/>
            </a:avLst>
          </a:prstGeom>
          <a:solidFill>
            <a:srgbClr val="f4fbf9"/>
          </a:solidFill>
          <a:ln w="13970">
            <a:solidFill>
              <a:srgbClr val="007b8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45720" tIns="27360" bIns="18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680" spc="-1" strike="noStrike">
                <a:solidFill>
                  <a:srgbClr val="007b82"/>
                </a:solidFill>
                <a:latin typeface="Aptos"/>
                <a:ea typeface="Aptos"/>
              </a:rPr>
              <a:t>IN ↑  to EA</a:t>
            </a:r>
            <a:endParaRPr b="0" lang="en-US" sz="6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51"/>
              </a:spcBef>
            </a:pPr>
            <a:r>
              <a:rPr b="0" lang="en-US" sz="690" spc="-1" strike="noStrike">
                <a:solidFill>
                  <a:srgbClr val="007b82"/>
                </a:solidFill>
                <a:latin typeface="Aptos"/>
                <a:ea typeface="Aptos"/>
              </a:rPr>
              <a:t>result and execution status · drift / telemetry · verifiable action record</a:t>
            </a:r>
            <a:endParaRPr b="0" lang="en-US" sz="6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OUT chip"/>
          <p:cNvSpPr/>
          <p:nvPr/>
        </p:nvSpPr>
        <p:spPr>
          <a:xfrm>
            <a:off x="6126480" y="4389120"/>
            <a:ext cx="1580760" cy="574920"/>
          </a:xfrm>
          <a:prstGeom prst="roundRect">
            <a:avLst>
              <a:gd name="adj" fmla="val 12000"/>
            </a:avLst>
          </a:prstGeom>
          <a:solidFill>
            <a:srgbClr val="fff8f2"/>
          </a:solidFill>
          <a:ln w="13970">
            <a:solidFill>
              <a:srgbClr val="c176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45720" tIns="27360" bIns="18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680" spc="-1" strike="noStrike">
                <a:solidFill>
                  <a:srgbClr val="c17629"/>
                </a:solidFill>
                <a:latin typeface="Aptos"/>
                <a:ea typeface="Aptos"/>
              </a:rPr>
              <a:t>OUT ↓  from EA</a:t>
            </a:r>
            <a:endParaRPr b="0" lang="en-US" sz="6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51"/>
              </a:spcBef>
            </a:pPr>
            <a:r>
              <a:rPr b="0" lang="en-US" sz="690" spc="-1" strike="noStrike">
                <a:solidFill>
                  <a:srgbClr val="c17629"/>
                </a:solidFill>
                <a:latin typeface="Aptos"/>
                <a:ea typeface="Aptos"/>
              </a:rPr>
              <a:t>outcome reconciliation · qualified effect state · F8 statement for record</a:t>
            </a:r>
            <a:endParaRPr b="0" lang="en-US" sz="6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Subsystem Execution"/>
          <p:cNvSpPr/>
          <p:nvPr/>
        </p:nvSpPr>
        <p:spPr>
          <a:xfrm>
            <a:off x="4480560" y="5029200"/>
            <a:ext cx="3226680" cy="73044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7780">
            <a:solidFill>
              <a:srgbClr val="a8b4c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82440" rIns="73080" tIns="45000" bIns="27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80" spc="-1" strike="noStrike">
                <a:solidFill>
                  <a:srgbClr val="282828"/>
                </a:solidFill>
                <a:latin typeface="Aptos"/>
                <a:ea typeface="Aptos"/>
              </a:rPr>
              <a:t>Execution / Outcome / Audit</a:t>
            </a:r>
            <a:endParaRPr b="0" lang="en-US" sz="9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99"/>
              </a:spcBef>
            </a:pPr>
            <a:r>
              <a:rPr b="0" lang="en-US" sz="760" spc="-1" strike="noStrike">
                <a:solidFill>
                  <a:srgbClr val="5d6572"/>
                </a:solidFill>
                <a:latin typeface="Aptos"/>
                <a:ea typeface="Aptos"/>
              </a:rPr>
              <a:t>Tools, outcomes, telemetry and action records.</a:t>
            </a:r>
            <a:endParaRPr b="0" lang="en-US" sz="76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201"/>
              </a:spcBef>
            </a:pPr>
            <a:r>
              <a:rPr b="1" lang="en-US" sz="720" spc="-1" strike="noStrike">
                <a:solidFill>
                  <a:srgbClr val="007b82"/>
                </a:solidFill>
                <a:latin typeface="Aptos"/>
                <a:ea typeface="Aptos"/>
              </a:rPr>
              <a:t>04 · O3 · O5 · IF-S7 · IF-S8</a:t>
            </a:r>
            <a:endParaRPr b="0" lang="en-US" sz="7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Legend frame"/>
          <p:cNvSpPr/>
          <p:nvPr/>
        </p:nvSpPr>
        <p:spPr>
          <a:xfrm>
            <a:off x="384120" y="6035040"/>
            <a:ext cx="10331640" cy="383040"/>
          </a:xfrm>
          <a:prstGeom prst="roundRect">
            <a:avLst>
              <a:gd name="adj" fmla="val 12000"/>
            </a:avLst>
          </a:prstGeom>
          <a:solidFill>
            <a:srgbClr val="fafafa"/>
          </a:solidFill>
          <a:ln w="9525">
            <a:solidFill>
              <a:srgbClr val="d7dce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64080" rIns="6408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69" name="Legend"/>
          <p:cNvSpPr/>
          <p:nvPr/>
        </p:nvSpPr>
        <p:spPr>
          <a:xfrm>
            <a:off x="502920" y="6062400"/>
            <a:ext cx="10148760" cy="34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8360" rIns="18360" tIns="9000" bIns="9000" anchor="ctr">
            <a:noAutofit/>
          </a:bodyPr>
          <a:p>
            <a:pPr defTabSz="914400">
              <a:lnSpc>
                <a:spcPct val="100000"/>
              </a:lnSpc>
            </a:pPr>
            <a:r>
              <a:rPr b="1" lang="en-US" sz="780" spc="-1" strike="noStrike">
                <a:solidFill>
                  <a:srgbClr val="007b82"/>
                </a:solidFill>
                <a:latin typeface="Aptos"/>
                <a:ea typeface="Aptos"/>
              </a:rPr>
              <a:t>IN · to EA </a:t>
            </a:r>
            <a:r>
              <a:rPr b="0" lang="en-US" sz="740" spc="-1" strike="noStrike">
                <a:solidFill>
                  <a:srgbClr val="5d6572"/>
                </a:solidFill>
                <a:latin typeface="Aptos"/>
                <a:ea typeface="Aptos"/>
              </a:rPr>
              <a:t>inputs listed in doc 04 for that interface   </a:t>
            </a:r>
            <a:r>
              <a:rPr b="1" lang="en-US" sz="780" spc="-1" strike="noStrike">
                <a:solidFill>
                  <a:srgbClr val="c17629"/>
                </a:solidFill>
                <a:latin typeface="Aptos"/>
                <a:ea typeface="Aptos"/>
              </a:rPr>
              <a:t>OUT · from EA </a:t>
            </a:r>
            <a:r>
              <a:rPr b="0" lang="en-US" sz="740" spc="-1" strike="noStrike">
                <a:solidFill>
                  <a:srgbClr val="5d6572"/>
                </a:solidFill>
                <a:latin typeface="Aptos"/>
                <a:ea typeface="Aptos"/>
              </a:rPr>
              <a:t>EA outputs to that function   </a:t>
            </a:r>
            <a:r>
              <a:rPr b="1" lang="en-US" sz="780" spc="-1" strike="noStrike">
                <a:solidFill>
                  <a:srgbClr val="007b82"/>
                </a:solidFill>
                <a:latin typeface="Aptos"/>
                <a:ea typeface="Aptos"/>
              </a:rPr>
              <a:t>04 · codes </a:t>
            </a:r>
            <a:r>
              <a:rPr b="0" lang="en-US" sz="740" spc="-1" strike="noStrike">
                <a:solidFill>
                  <a:srgbClr val="5d6572"/>
                </a:solidFill>
                <a:latin typeface="Aptos"/>
                <a:ea typeface="Aptos"/>
              </a:rPr>
              <a:t>interface IDs O1–O6 / IF-S1–S13</a:t>
            </a:r>
            <a:endParaRPr b="0" lang="en-US" sz="74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99"/>
              </a:spcBef>
            </a:pPr>
            <a:r>
              <a:rPr b="0" i="1" lang="en-US" sz="700" spc="-1" strike="noStrike">
                <a:solidFill>
                  <a:srgbClr val="5d6572"/>
                </a:solidFill>
                <a:latin typeface="Aptos"/>
                <a:ea typeface="Aptos"/>
              </a:rPr>
              <a:t>Not shown: O4 context / memory / retrieval, IF-S9 evaluation, IF-S10 privacy. Final P1/P2/P3 closure belongs to MSCA Operation/Repositioning.</a:t>
            </a:r>
            <a:endParaRPr b="0" lang="en-US" sz="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TextBox 126"/>
          <p:cNvSpPr/>
          <p:nvPr/>
        </p:nvSpPr>
        <p:spPr>
          <a:xfrm>
            <a:off x="1332000" y="6510600"/>
            <a:ext cx="2034720" cy="10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680" spc="-1" strike="noStrike">
                <a:solidFill>
                  <a:srgbClr val="727a86"/>
                </a:solidFill>
                <a:latin typeface="Calibri"/>
                <a:ea typeface="Calibri"/>
              </a:rPr>
              <a:t>CORPUS ↗  </a:t>
            </a:r>
            <a:r>
              <a:rPr b="0" lang="en-US" sz="680" spc="-1" strike="noStrike" u="sng">
                <a:solidFill>
                  <a:srgbClr val="0563c1"/>
                </a:solidFill>
                <a:uFillTx/>
                <a:latin typeface="Calibri"/>
                <a:ea typeface="Calibri"/>
                <a:hlinkClick r:id="rId2"/>
              </a:rPr>
              <a:t>04 · General Functional Interfaces</a:t>
            </a:r>
            <a:endParaRPr b="0" lang="en-US" sz="68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Box 1"/>
          <p:cNvSpPr/>
          <p:nvPr/>
        </p:nvSpPr>
        <p:spPr>
          <a:xfrm>
            <a:off x="255960" y="182880"/>
            <a:ext cx="9874440" cy="30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t">
            <a:sp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72" name="TextBox 2"/>
          <p:cNvSpPr/>
          <p:nvPr/>
        </p:nvSpPr>
        <p:spPr>
          <a:xfrm>
            <a:off x="255960" y="502920"/>
            <a:ext cx="10971720" cy="16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t">
            <a:sp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73" name="Rounded Rectangle 3"/>
          <p:cNvSpPr/>
          <p:nvPr/>
        </p:nvSpPr>
        <p:spPr>
          <a:xfrm>
            <a:off x="320040" y="822960"/>
            <a:ext cx="2175120" cy="76809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7780">
            <a:solidFill>
              <a:srgbClr val="7a4fba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6320" rIns="76320" tIns="22860" bIns="22860" anchor="t">
            <a:noAutofit/>
          </a:bodyPr>
          <a:p>
            <a:pPr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lang="en-US" sz="1030" spc="-1" strike="noStrike">
                <a:solidFill>
                  <a:srgbClr val="282828"/>
                </a:solidFill>
                <a:latin typeface="Aptos"/>
                <a:ea typeface="Aptos"/>
              </a:rPr>
              <a:t>Human / Institutional</a:t>
            </a:r>
            <a:endParaRPr b="0" lang="en-US" sz="103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lang="en-US" sz="720" spc="-1" strike="noStrike">
                <a:solidFill>
                  <a:srgbClr val="282828"/>
                </a:solidFill>
                <a:latin typeface="Aptos"/>
                <a:ea typeface="Aptos"/>
              </a:rPr>
              <a:t>Governance</a:t>
            </a:r>
            <a:endParaRPr b="0" lang="en-US" sz="72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0" lang="en-US" sz="720" spc="-1" strike="noStrike">
                <a:solidFill>
                  <a:srgbClr val="5d6572"/>
                </a:solidFill>
                <a:latin typeface="Aptos"/>
                <a:ea typeface="Aptos"/>
              </a:rPr>
              <a:t>Objectives, rights, legitimacy, accountability,</a:t>
            </a:r>
            <a:endParaRPr b="0" lang="en-US" sz="72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0" lang="en-US" sz="720" spc="-1" strike="noStrike">
                <a:solidFill>
                  <a:srgbClr val="5d6572"/>
                </a:solidFill>
                <a:latin typeface="Aptos"/>
                <a:ea typeface="Aptos"/>
              </a:rPr>
              <a:t>legal / organizational constraints.</a:t>
            </a:r>
            <a:endParaRPr b="0" lang="en-US" sz="7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Rounded Rectangle 4"/>
          <p:cNvSpPr/>
          <p:nvPr/>
        </p:nvSpPr>
        <p:spPr>
          <a:xfrm>
            <a:off x="2862000" y="822960"/>
            <a:ext cx="2175120" cy="76809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7780">
            <a:solidFill>
              <a:srgbClr val="5d6572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6320" rIns="76320" tIns="22860" bIns="22860" anchor="t">
            <a:noAutofit/>
          </a:bodyPr>
          <a:p>
            <a:pPr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lang="en-US" sz="1030" spc="-1" strike="noStrike">
                <a:solidFill>
                  <a:srgbClr val="282828"/>
                </a:solidFill>
                <a:latin typeface="Aptos"/>
                <a:ea typeface="Aptos"/>
              </a:rPr>
              <a:t>Privacy / Data</a:t>
            </a:r>
            <a:endParaRPr b="0" lang="en-US" sz="103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lang="en-US" sz="720" spc="-1" strike="noStrike">
                <a:solidFill>
                  <a:srgbClr val="282828"/>
                </a:solidFill>
                <a:latin typeface="Aptos"/>
                <a:ea typeface="Aptos"/>
              </a:rPr>
              <a:t>Governance</a:t>
            </a:r>
            <a:endParaRPr b="0" lang="en-US" sz="72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0" lang="en-US" sz="720" spc="-1" strike="noStrike">
                <a:solidFill>
                  <a:srgbClr val="5d6572"/>
                </a:solidFill>
                <a:latin typeface="Aptos"/>
                <a:ea typeface="Aptos"/>
              </a:rPr>
              <a:t>Consent, disclosure limits, data minimization,</a:t>
            </a:r>
            <a:endParaRPr b="0" lang="en-US" sz="72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0" lang="en-US" sz="720" spc="-1" strike="noStrike">
                <a:solidFill>
                  <a:srgbClr val="5d6572"/>
                </a:solidFill>
                <a:latin typeface="Aptos"/>
                <a:ea typeface="Aptos"/>
              </a:rPr>
              <a:t>correlation and privacy boundaries.</a:t>
            </a:r>
            <a:endParaRPr b="0" lang="en-US" sz="7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Rounded Rectangle 5"/>
          <p:cNvSpPr/>
          <p:nvPr/>
        </p:nvSpPr>
        <p:spPr>
          <a:xfrm>
            <a:off x="5413320" y="822960"/>
            <a:ext cx="2175120" cy="76809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7780">
            <a:solidFill>
              <a:srgbClr val="7a4fba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6320" rIns="76320" tIns="22860" bIns="22860" anchor="t">
            <a:noAutofit/>
          </a:bodyPr>
          <a:p>
            <a:pPr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lang="en-US" sz="1030" spc="-1" strike="noStrike">
                <a:solidFill>
                  <a:srgbClr val="282828"/>
                </a:solidFill>
                <a:latin typeface="Aptos"/>
                <a:ea typeface="Aptos"/>
              </a:rPr>
              <a:t>Organization / Roles /</a:t>
            </a:r>
            <a:endParaRPr b="0" lang="en-US" sz="103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lang="en-US" sz="720" spc="-1" strike="noStrike">
                <a:solidFill>
                  <a:srgbClr val="282828"/>
                </a:solidFill>
                <a:latin typeface="Aptos"/>
                <a:ea typeface="Aptos"/>
              </a:rPr>
              <a:t>Membership</a:t>
            </a:r>
            <a:endParaRPr b="0" lang="en-US" sz="72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0" lang="en-US" sz="720" spc="-1" strike="noStrike">
                <a:solidFill>
                  <a:srgbClr val="5d6572"/>
                </a:solidFill>
                <a:latin typeface="Aptos"/>
                <a:ea typeface="Aptos"/>
              </a:rPr>
              <a:t>Organizational role models, membership,</a:t>
            </a:r>
            <a:endParaRPr b="0" lang="en-US" sz="72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0" lang="en-US" sz="720" spc="-1" strike="noStrike">
                <a:solidFill>
                  <a:srgbClr val="5d6572"/>
                </a:solidFill>
                <a:latin typeface="Aptos"/>
                <a:ea typeface="Aptos"/>
              </a:rPr>
              <a:t>ownership and participation context.</a:t>
            </a:r>
            <a:endParaRPr b="0" lang="en-US" sz="7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Rounded Rectangle 6"/>
          <p:cNvSpPr/>
          <p:nvPr/>
        </p:nvSpPr>
        <p:spPr>
          <a:xfrm>
            <a:off x="7955280" y="822960"/>
            <a:ext cx="2175120" cy="76809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7780">
            <a:solidFill>
              <a:srgbClr val="4682dc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6320" rIns="76320" tIns="22860" bIns="22860" anchor="t">
            <a:noAutofit/>
          </a:bodyPr>
          <a:p>
            <a:pPr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lang="en-US" sz="1030" spc="-1" strike="noStrike">
                <a:solidFill>
                  <a:srgbClr val="282828"/>
                </a:solidFill>
                <a:latin typeface="Aptos"/>
                <a:ea typeface="Aptos"/>
              </a:rPr>
              <a:t>Standards / Profiles /</a:t>
            </a:r>
            <a:endParaRPr b="0" lang="en-US" sz="103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lang="en-US" sz="720" spc="-1" strike="noStrike">
                <a:solidFill>
                  <a:srgbClr val="282828"/>
                </a:solidFill>
                <a:latin typeface="Aptos"/>
                <a:ea typeface="Aptos"/>
              </a:rPr>
              <a:t>Conformance</a:t>
            </a:r>
            <a:endParaRPr b="0" lang="en-US" sz="72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0" lang="en-US" sz="720" spc="-1" strike="noStrike">
                <a:solidFill>
                  <a:srgbClr val="5d6572"/>
                </a:solidFill>
                <a:latin typeface="Aptos"/>
                <a:ea typeface="Aptos"/>
              </a:rPr>
              <a:t>Versioned profiles, schemas, interoperability</a:t>
            </a:r>
            <a:endParaRPr b="0" lang="en-US" sz="72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0" lang="en-US" sz="720" spc="-1" strike="noStrike">
                <a:solidFill>
                  <a:srgbClr val="5d6572"/>
                </a:solidFill>
                <a:latin typeface="Aptos"/>
                <a:ea typeface="Aptos"/>
              </a:rPr>
              <a:t>mappings and conformance fixtures.</a:t>
            </a:r>
            <a:endParaRPr b="0" lang="en-US" sz="7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Rounded Rectangle 19"/>
          <p:cNvSpPr/>
          <p:nvPr/>
        </p:nvSpPr>
        <p:spPr>
          <a:xfrm>
            <a:off x="311040" y="1810440"/>
            <a:ext cx="2083680" cy="5659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7780">
            <a:solidFill>
              <a:srgbClr val="4682dc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6320" rIns="76320" tIns="76320" bIns="7632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80" spc="-1" strike="noStrike">
                <a:solidFill>
                  <a:srgbClr val="282828"/>
                </a:solidFill>
                <a:latin typeface="Aptos"/>
                <a:ea typeface="Aptos"/>
              </a:rPr>
              <a:t>Identity / Principal Binding</a:t>
            </a:r>
            <a:endParaRPr b="0" lang="en-US" sz="9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Rounded Rectangle 21"/>
          <p:cNvSpPr/>
          <p:nvPr/>
        </p:nvSpPr>
        <p:spPr>
          <a:xfrm>
            <a:off x="311040" y="2587680"/>
            <a:ext cx="2083680" cy="5659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7780">
            <a:solidFill>
              <a:srgbClr val="4682dc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6320" rIns="76320" tIns="76320" bIns="7632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80" spc="-1" strike="noStrike">
                <a:solidFill>
                  <a:srgbClr val="282828"/>
                </a:solidFill>
                <a:latin typeface="Aptos"/>
                <a:ea typeface="Aptos"/>
              </a:rPr>
              <a:t>Delegated Authority / Capability</a:t>
            </a:r>
            <a:endParaRPr b="0" lang="en-US" sz="9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Rounded Rectangle 23"/>
          <p:cNvSpPr/>
          <p:nvPr/>
        </p:nvSpPr>
        <p:spPr>
          <a:xfrm>
            <a:off x="311040" y="3364920"/>
            <a:ext cx="2083680" cy="5659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7780">
            <a:solidFill>
              <a:srgbClr val="4682dc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6320" rIns="76320" tIns="76320" bIns="7632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80" spc="-1" strike="noStrike">
                <a:solidFill>
                  <a:srgbClr val="282828"/>
                </a:solidFill>
                <a:latin typeface="Aptos"/>
                <a:ea typeface="Aptos"/>
              </a:rPr>
              <a:t>Policy / Intent / Authorization</a:t>
            </a:r>
            <a:endParaRPr b="0" lang="en-US" sz="9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Rounded Rectangle 25"/>
          <p:cNvSpPr/>
          <p:nvPr/>
        </p:nvSpPr>
        <p:spPr>
          <a:xfrm>
            <a:off x="311040" y="4142160"/>
            <a:ext cx="2083680" cy="5659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7780">
            <a:solidFill>
              <a:srgbClr val="c17629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6320" rIns="76320" tIns="76320" bIns="7632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80" spc="-1" strike="noStrike">
                <a:solidFill>
                  <a:srgbClr val="282828"/>
                </a:solidFill>
                <a:latin typeface="Aptos"/>
                <a:ea typeface="Aptos"/>
              </a:rPr>
              <a:t>Remote Attestation / Runtime Integrity</a:t>
            </a:r>
            <a:endParaRPr b="0" lang="en-US" sz="9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Rounded Rectangle 27"/>
          <p:cNvSpPr/>
          <p:nvPr/>
        </p:nvSpPr>
        <p:spPr>
          <a:xfrm>
            <a:off x="311040" y="4919400"/>
            <a:ext cx="2083680" cy="5659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7780">
            <a:solidFill>
              <a:srgbClr val="5d6572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6320" rIns="76320" tIns="76320" bIns="7632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80" spc="-1" strike="noStrike">
                <a:solidFill>
                  <a:srgbClr val="282828"/>
                </a:solidFill>
                <a:latin typeface="Aptos"/>
                <a:ea typeface="Aptos"/>
              </a:rPr>
              <a:t>Agent Discovery / Capabilities</a:t>
            </a:r>
            <a:endParaRPr b="0" lang="en-US" sz="9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Rounded Rectangle 29"/>
          <p:cNvSpPr/>
          <p:nvPr/>
        </p:nvSpPr>
        <p:spPr>
          <a:xfrm>
            <a:off x="311040" y="5696640"/>
            <a:ext cx="2083680" cy="5659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7780">
            <a:solidFill>
              <a:srgbClr val="5d6572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6320" rIns="76320" tIns="76320" bIns="7632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80" spc="-1" strike="noStrike">
                <a:solidFill>
                  <a:srgbClr val="282828"/>
                </a:solidFill>
                <a:latin typeface="Aptos"/>
                <a:ea typeface="Aptos"/>
              </a:rPr>
              <a:t>Memory / Context Provenance</a:t>
            </a:r>
            <a:endParaRPr b="0" lang="en-US" sz="9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Rounded Rectangle 31"/>
          <p:cNvSpPr/>
          <p:nvPr/>
        </p:nvSpPr>
        <p:spPr>
          <a:xfrm>
            <a:off x="9555480" y="1810440"/>
            <a:ext cx="2239200" cy="5659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7780">
            <a:solidFill>
              <a:srgbClr val="5d6572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6320" rIns="76320" tIns="76320" bIns="7632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80" spc="-1" strike="noStrike">
                <a:solidFill>
                  <a:srgbClr val="282828"/>
                </a:solidFill>
                <a:latin typeface="Aptos"/>
                <a:ea typeface="Aptos"/>
              </a:rPr>
              <a:t>A2A / Messaging / Interoperability</a:t>
            </a:r>
            <a:endParaRPr b="0" lang="en-US" sz="9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Rounded Rectangle 33"/>
          <p:cNvSpPr/>
          <p:nvPr/>
        </p:nvSpPr>
        <p:spPr>
          <a:xfrm>
            <a:off x="9555480" y="2587680"/>
            <a:ext cx="2239200" cy="5659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7780">
            <a:solidFill>
              <a:srgbClr val="c17629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6320" rIns="76320" tIns="76320" bIns="7632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80" spc="-1" strike="noStrike">
                <a:solidFill>
                  <a:srgbClr val="282828"/>
                </a:solidFill>
                <a:latin typeface="Aptos"/>
                <a:ea typeface="Aptos"/>
              </a:rPr>
              <a:t>Trust / Reputation / Corroboration</a:t>
            </a:r>
            <a:endParaRPr b="0" lang="en-US" sz="9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Rounded Rectangle 35"/>
          <p:cNvSpPr/>
          <p:nvPr/>
        </p:nvSpPr>
        <p:spPr>
          <a:xfrm>
            <a:off x="9555480" y="3364920"/>
            <a:ext cx="2239200" cy="5659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7780">
            <a:solidFill>
              <a:srgbClr val="c17629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6320" rIns="76320" tIns="76320" bIns="7632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80" spc="-1" strike="noStrike">
                <a:solidFill>
                  <a:srgbClr val="282828"/>
                </a:solidFill>
                <a:latin typeface="Aptos"/>
                <a:ea typeface="Aptos"/>
              </a:rPr>
              <a:t>Shared Signals / Warnings</a:t>
            </a:r>
            <a:endParaRPr b="0" lang="en-US" sz="9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Rounded Rectangle 37"/>
          <p:cNvSpPr/>
          <p:nvPr/>
        </p:nvSpPr>
        <p:spPr>
          <a:xfrm>
            <a:off x="9555480" y="4142160"/>
            <a:ext cx="2239200" cy="5659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7780">
            <a:solidFill>
              <a:srgbClr val="c17629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6320" rIns="76320" tIns="76320" bIns="7632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80" spc="-1" strike="noStrike">
                <a:solidFill>
                  <a:srgbClr val="282828"/>
                </a:solidFill>
                <a:latin typeface="Aptos"/>
                <a:ea typeface="Aptos"/>
              </a:rPr>
              <a:t>Defense / Blast Radius / Containment</a:t>
            </a:r>
            <a:endParaRPr b="0" lang="en-US" sz="9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Rounded Rectangle 39"/>
          <p:cNvSpPr/>
          <p:nvPr/>
        </p:nvSpPr>
        <p:spPr>
          <a:xfrm>
            <a:off x="9555480" y="4919400"/>
            <a:ext cx="2239200" cy="5659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7780">
            <a:solidFill>
              <a:srgbClr val="c17629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6320" rIns="76320" tIns="76320" bIns="7632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80" spc="-1" strike="noStrike">
                <a:solidFill>
                  <a:srgbClr val="282828"/>
                </a:solidFill>
                <a:latin typeface="Aptos"/>
                <a:ea typeface="Aptos"/>
              </a:rPr>
              <a:t>Incentives / Accountability / Inspection</a:t>
            </a:r>
            <a:endParaRPr b="0" lang="en-US" sz="9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Rounded Rectangle 41"/>
          <p:cNvSpPr/>
          <p:nvPr/>
        </p:nvSpPr>
        <p:spPr>
          <a:xfrm>
            <a:off x="9555480" y="5696640"/>
            <a:ext cx="2239200" cy="5659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7780">
            <a:solidFill>
              <a:srgbClr val="4682dc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6320" rIns="76320" tIns="76320" bIns="7632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80" spc="-1" strike="noStrike">
                <a:solidFill>
                  <a:srgbClr val="282828"/>
                </a:solidFill>
                <a:latin typeface="Aptos"/>
                <a:ea typeface="Aptos"/>
              </a:rPr>
              <a:t>Lifecycle / Session / Resolution</a:t>
            </a:r>
            <a:endParaRPr b="0" lang="en-US" sz="9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Rounded Rectangle 43"/>
          <p:cNvSpPr/>
          <p:nvPr/>
        </p:nvSpPr>
        <p:spPr>
          <a:xfrm>
            <a:off x="2761560" y="5687640"/>
            <a:ext cx="1324800" cy="6022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7780">
            <a:solidFill>
              <a:srgbClr val="c65d4e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63360" rIns="63360" tIns="63360" bIns="63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80" spc="-1" strike="noStrike">
                <a:solidFill>
                  <a:srgbClr val="282828"/>
                </a:solidFill>
                <a:latin typeface="Aptos"/>
                <a:ea typeface="Aptos"/>
              </a:rPr>
              <a:t>Tool &amp; Action</a:t>
            </a:r>
            <a:endParaRPr b="0" lang="en-US" sz="9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en-US" sz="800" spc="-1" strike="noStrike">
                <a:solidFill>
                  <a:srgbClr val="282828"/>
                </a:solidFill>
                <a:latin typeface="Aptos"/>
                <a:ea typeface="Aptos"/>
              </a:rPr>
              <a:t>Execution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Rounded Rectangle 44"/>
          <p:cNvSpPr/>
          <p:nvPr/>
        </p:nvSpPr>
        <p:spPr>
          <a:xfrm>
            <a:off x="4316040" y="5687640"/>
            <a:ext cx="1324800" cy="6022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7780">
            <a:solidFill>
              <a:srgbClr val="c65d4e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63360" rIns="63360" tIns="63360" bIns="63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80" spc="-1" strike="noStrike">
                <a:solidFill>
                  <a:srgbClr val="282828"/>
                </a:solidFill>
                <a:latin typeface="Aptos"/>
                <a:ea typeface="Aptos"/>
              </a:rPr>
              <a:t>Human</a:t>
            </a:r>
            <a:endParaRPr b="0" lang="en-US" sz="9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en-US" sz="800" spc="-1" strike="noStrike">
                <a:solidFill>
                  <a:srgbClr val="282828"/>
                </a:solidFill>
                <a:latin typeface="Aptos"/>
                <a:ea typeface="Aptos"/>
              </a:rPr>
              <a:t>Oversight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Rounded Rectangle 45"/>
          <p:cNvSpPr/>
          <p:nvPr/>
        </p:nvSpPr>
        <p:spPr>
          <a:xfrm>
            <a:off x="5906880" y="5687640"/>
            <a:ext cx="1324800" cy="6022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7780">
            <a:solidFill>
              <a:srgbClr val="c17629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63360" rIns="63360" tIns="63360" bIns="63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80" spc="-1" strike="noStrike">
                <a:solidFill>
                  <a:srgbClr val="282828"/>
                </a:solidFill>
                <a:latin typeface="Aptos"/>
                <a:ea typeface="Aptos"/>
              </a:rPr>
              <a:t>Observability /</a:t>
            </a:r>
            <a:endParaRPr b="0" lang="en-US" sz="9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en-US" sz="800" spc="-1" strike="noStrike">
                <a:solidFill>
                  <a:srgbClr val="282828"/>
                </a:solidFill>
                <a:latin typeface="Aptos"/>
                <a:ea typeface="Aptos"/>
              </a:rPr>
              <a:t>Telemetry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Rounded Rectangle 46"/>
          <p:cNvSpPr/>
          <p:nvPr/>
        </p:nvSpPr>
        <p:spPr>
          <a:xfrm>
            <a:off x="7525440" y="5687640"/>
            <a:ext cx="1324800" cy="6022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7780">
            <a:solidFill>
              <a:srgbClr val="4682dc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63360" rIns="63360" tIns="63360" bIns="6336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980" spc="-1" strike="noStrike">
                <a:solidFill>
                  <a:srgbClr val="282828"/>
                </a:solidFill>
                <a:latin typeface="Aptos"/>
                <a:ea typeface="Aptos"/>
              </a:rPr>
              <a:t>Execution</a:t>
            </a:r>
            <a:endParaRPr b="0" lang="en-US" sz="98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en-US" sz="800" spc="-1" strike="noStrike">
                <a:solidFill>
                  <a:srgbClr val="282828"/>
                </a:solidFill>
                <a:latin typeface="Aptos"/>
                <a:ea typeface="Aptos"/>
              </a:rPr>
              <a:t>Outcome / Receipts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TextBox 47"/>
          <p:cNvSpPr/>
          <p:nvPr/>
        </p:nvSpPr>
        <p:spPr>
          <a:xfrm>
            <a:off x="2724840" y="6400800"/>
            <a:ext cx="6902640" cy="14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t">
            <a:sp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194" name="Rectangle 48"/>
          <p:cNvSpPr/>
          <p:nvPr/>
        </p:nvSpPr>
        <p:spPr>
          <a:xfrm>
            <a:off x="0" y="0"/>
            <a:ext cx="12190680" cy="785160"/>
          </a:xfrm>
          <a:prstGeom prst="rect">
            <a:avLst/>
          </a:prstGeom>
          <a:solidFill>
            <a:srgbClr val="f8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195" name="TextBox 49"/>
          <p:cNvSpPr/>
          <p:nvPr/>
        </p:nvSpPr>
        <p:spPr>
          <a:xfrm>
            <a:off x="292680" y="237600"/>
            <a:ext cx="10971720" cy="35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8160" rIns="38160" tIns="25560" bIns="2556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00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1"/>
              </a:rPr>
              <a:t>Ecosystem Positioning Architecture — Extended Situational Core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TextBox 50"/>
          <p:cNvSpPr/>
          <p:nvPr/>
        </p:nvSpPr>
        <p:spPr>
          <a:xfrm>
            <a:off x="292680" y="530280"/>
            <a:ext cx="10971720" cy="20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8160" rIns="38160" tIns="25560" bIns="2556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20" spc="-1" strike="noStrike">
                <a:solidFill>
                  <a:srgbClr val="5d6572"/>
                </a:solidFill>
                <a:latin typeface="Aptos"/>
                <a:ea typeface="Aptos"/>
              </a:rPr>
              <a:t>Agentic-AI, decentralized-identity (DIF) and ecosystem-defense components around one core: Ecosystem Positioning.</a:t>
            </a:r>
            <a:endParaRPr b="0" lang="en-US" sz="10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Rectangle 54"/>
          <p:cNvSpPr/>
          <p:nvPr/>
        </p:nvSpPr>
        <p:spPr>
          <a:xfrm>
            <a:off x="0" y="6327720"/>
            <a:ext cx="12190680" cy="529200"/>
          </a:xfrm>
          <a:prstGeom prst="rect">
            <a:avLst/>
          </a:prstGeom>
          <a:solidFill>
            <a:srgbClr val="f8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198" name="TextBox 55"/>
          <p:cNvSpPr/>
          <p:nvPr/>
        </p:nvSpPr>
        <p:spPr>
          <a:xfrm>
            <a:off x="2834640" y="6382440"/>
            <a:ext cx="6536880" cy="31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8160" rIns="38160" tIns="25560" bIns="2556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880" spc="-1" strike="noStrike">
                <a:solidFill>
                  <a:srgbClr val="5d6572"/>
                </a:solidFill>
                <a:latin typeface="Aptos"/>
                <a:ea typeface="Aptos"/>
              </a:rPr>
              <a:t>Reading rule: outer boxes are familiar agentic-AI capabilities. Positioning composes their decision-relevant state into a participant-local frame and requests requalification; owners decide.</a:t>
            </a:r>
            <a:endParaRPr b="0" lang="en-US" sz="8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TextBox 56"/>
          <p:cNvSpPr/>
          <p:nvPr/>
        </p:nvSpPr>
        <p:spPr>
          <a:xfrm>
            <a:off x="11018520" y="6546960"/>
            <a:ext cx="31896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0" lang="en-US" sz="850" spc="-1" strike="noStrike">
                <a:solidFill>
                  <a:srgbClr val="5d6775"/>
                </a:solidFill>
                <a:latin typeface="Aptos"/>
                <a:ea typeface="Aptos"/>
              </a:rPr>
              <a:t>6</a:t>
            </a:r>
            <a:endParaRPr b="0" lang="en-US" sz="8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Spoke L"/>
          <p:cNvSpPr/>
          <p:nvPr/>
        </p:nvSpPr>
        <p:spPr>
          <a:xfrm>
            <a:off x="2395440" y="2093760"/>
            <a:ext cx="1975320" cy="329400"/>
          </a:xfrm>
          <a:prstGeom prst="line">
            <a:avLst/>
          </a:prstGeom>
          <a:ln w="12700">
            <a:solidFill>
              <a:srgbClr val="a0a8b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01" name="Spoke R"/>
          <p:cNvSpPr/>
          <p:nvPr/>
        </p:nvSpPr>
        <p:spPr>
          <a:xfrm flipH="1">
            <a:off x="7571160" y="2093760"/>
            <a:ext cx="1984320" cy="329400"/>
          </a:xfrm>
          <a:prstGeom prst="line">
            <a:avLst/>
          </a:prstGeom>
          <a:ln w="12700">
            <a:solidFill>
              <a:srgbClr val="a0a8b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02" name="Spoke L"/>
          <p:cNvSpPr/>
          <p:nvPr/>
        </p:nvSpPr>
        <p:spPr>
          <a:xfrm>
            <a:off x="2395440" y="2871000"/>
            <a:ext cx="1975320" cy="360"/>
          </a:xfrm>
          <a:prstGeom prst="line">
            <a:avLst/>
          </a:prstGeom>
          <a:ln w="12700">
            <a:solidFill>
              <a:srgbClr val="a0a8b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03" name="Spoke R"/>
          <p:cNvSpPr/>
          <p:nvPr/>
        </p:nvSpPr>
        <p:spPr>
          <a:xfrm flipH="1">
            <a:off x="7571160" y="2871000"/>
            <a:ext cx="1984320" cy="360"/>
          </a:xfrm>
          <a:prstGeom prst="line">
            <a:avLst/>
          </a:prstGeom>
          <a:ln w="12700">
            <a:solidFill>
              <a:srgbClr val="a0a8b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04" name="Spoke L"/>
          <p:cNvSpPr/>
          <p:nvPr/>
        </p:nvSpPr>
        <p:spPr>
          <a:xfrm>
            <a:off x="2395440" y="3648240"/>
            <a:ext cx="1975320" cy="360"/>
          </a:xfrm>
          <a:prstGeom prst="line">
            <a:avLst/>
          </a:prstGeom>
          <a:ln w="12700">
            <a:solidFill>
              <a:srgbClr val="a0a8b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05" name="Spoke R"/>
          <p:cNvSpPr/>
          <p:nvPr/>
        </p:nvSpPr>
        <p:spPr>
          <a:xfrm flipH="1">
            <a:off x="7571160" y="3648240"/>
            <a:ext cx="1984320" cy="360"/>
          </a:xfrm>
          <a:prstGeom prst="line">
            <a:avLst/>
          </a:prstGeom>
          <a:ln w="12700">
            <a:solidFill>
              <a:srgbClr val="a0a8b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06" name="Spoke L"/>
          <p:cNvSpPr/>
          <p:nvPr/>
        </p:nvSpPr>
        <p:spPr>
          <a:xfrm>
            <a:off x="2395440" y="4425480"/>
            <a:ext cx="1975320" cy="360"/>
          </a:xfrm>
          <a:prstGeom prst="line">
            <a:avLst/>
          </a:prstGeom>
          <a:ln w="12700">
            <a:solidFill>
              <a:srgbClr val="a0a8b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07" name="Spoke R"/>
          <p:cNvSpPr/>
          <p:nvPr/>
        </p:nvSpPr>
        <p:spPr>
          <a:xfrm flipH="1">
            <a:off x="7571160" y="4425480"/>
            <a:ext cx="1984320" cy="360"/>
          </a:xfrm>
          <a:prstGeom prst="line">
            <a:avLst/>
          </a:prstGeom>
          <a:ln w="12700">
            <a:solidFill>
              <a:srgbClr val="a0a8b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08" name="Spoke L"/>
          <p:cNvSpPr/>
          <p:nvPr/>
        </p:nvSpPr>
        <p:spPr>
          <a:xfrm flipV="1">
            <a:off x="2395440" y="4635720"/>
            <a:ext cx="1975320" cy="567000"/>
          </a:xfrm>
          <a:prstGeom prst="line">
            <a:avLst/>
          </a:prstGeom>
          <a:ln w="12700">
            <a:solidFill>
              <a:srgbClr val="a0a8b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09" name="Spoke R"/>
          <p:cNvSpPr/>
          <p:nvPr/>
        </p:nvSpPr>
        <p:spPr>
          <a:xfrm flipH="1" flipV="1">
            <a:off x="7571160" y="4635720"/>
            <a:ext cx="1984320" cy="567000"/>
          </a:xfrm>
          <a:prstGeom prst="line">
            <a:avLst/>
          </a:prstGeom>
          <a:ln w="12700">
            <a:solidFill>
              <a:srgbClr val="a0a8b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10" name="Spoke L"/>
          <p:cNvSpPr/>
          <p:nvPr/>
        </p:nvSpPr>
        <p:spPr>
          <a:xfrm flipV="1">
            <a:off x="2395440" y="4635720"/>
            <a:ext cx="1975320" cy="1344240"/>
          </a:xfrm>
          <a:prstGeom prst="line">
            <a:avLst/>
          </a:prstGeom>
          <a:ln w="12700">
            <a:solidFill>
              <a:srgbClr val="a0a8b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11" name="Spoke R"/>
          <p:cNvSpPr/>
          <p:nvPr/>
        </p:nvSpPr>
        <p:spPr>
          <a:xfrm flipH="1" flipV="1">
            <a:off x="7571160" y="4635720"/>
            <a:ext cx="1984320" cy="1344240"/>
          </a:xfrm>
          <a:prstGeom prst="line">
            <a:avLst/>
          </a:prstGeom>
          <a:ln w="12700">
            <a:solidFill>
              <a:srgbClr val="a0a8b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12" name="Spoke T"/>
          <p:cNvSpPr/>
          <p:nvPr/>
        </p:nvSpPr>
        <p:spPr>
          <a:xfrm>
            <a:off x="1407960" y="1499400"/>
            <a:ext cx="3328560" cy="603720"/>
          </a:xfrm>
          <a:prstGeom prst="line">
            <a:avLst/>
          </a:prstGeom>
          <a:ln w="12700">
            <a:solidFill>
              <a:srgbClr val="a0a8b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13" name="Spoke T"/>
          <p:cNvSpPr/>
          <p:nvPr/>
        </p:nvSpPr>
        <p:spPr>
          <a:xfrm>
            <a:off x="3949920" y="1499400"/>
            <a:ext cx="786600" cy="603720"/>
          </a:xfrm>
          <a:prstGeom prst="line">
            <a:avLst/>
          </a:prstGeom>
          <a:ln w="12700">
            <a:solidFill>
              <a:srgbClr val="a0a8b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14" name="Spoke T"/>
          <p:cNvSpPr/>
          <p:nvPr/>
        </p:nvSpPr>
        <p:spPr>
          <a:xfrm>
            <a:off x="6501240" y="1499400"/>
            <a:ext cx="360" cy="603720"/>
          </a:xfrm>
          <a:prstGeom prst="line">
            <a:avLst/>
          </a:prstGeom>
          <a:ln w="12700">
            <a:solidFill>
              <a:srgbClr val="a0a8b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15" name="Spoke T"/>
          <p:cNvSpPr/>
          <p:nvPr/>
        </p:nvSpPr>
        <p:spPr>
          <a:xfrm flipH="1">
            <a:off x="7205400" y="1499400"/>
            <a:ext cx="1837800" cy="603720"/>
          </a:xfrm>
          <a:prstGeom prst="line">
            <a:avLst/>
          </a:prstGeom>
          <a:ln w="12700">
            <a:solidFill>
              <a:srgbClr val="a0a8b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16" name="Spoke B"/>
          <p:cNvSpPr/>
          <p:nvPr/>
        </p:nvSpPr>
        <p:spPr>
          <a:xfrm flipV="1">
            <a:off x="3424320" y="4955760"/>
            <a:ext cx="1312200" cy="731520"/>
          </a:xfrm>
          <a:prstGeom prst="line">
            <a:avLst/>
          </a:prstGeom>
          <a:ln w="12700">
            <a:solidFill>
              <a:srgbClr val="a0a8b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17" name="Spoke B"/>
          <p:cNvSpPr/>
          <p:nvPr/>
        </p:nvSpPr>
        <p:spPr>
          <a:xfrm flipV="1">
            <a:off x="4978800" y="4955760"/>
            <a:ext cx="360" cy="731520"/>
          </a:xfrm>
          <a:prstGeom prst="line">
            <a:avLst/>
          </a:prstGeom>
          <a:ln w="12700">
            <a:solidFill>
              <a:srgbClr val="a0a8b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18" name="Spoke B"/>
          <p:cNvSpPr/>
          <p:nvPr/>
        </p:nvSpPr>
        <p:spPr>
          <a:xfrm flipV="1">
            <a:off x="6569640" y="4955760"/>
            <a:ext cx="360" cy="731520"/>
          </a:xfrm>
          <a:prstGeom prst="line">
            <a:avLst/>
          </a:prstGeom>
          <a:ln w="12700">
            <a:solidFill>
              <a:srgbClr val="a0a8b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19" name="Spoke B"/>
          <p:cNvSpPr/>
          <p:nvPr/>
        </p:nvSpPr>
        <p:spPr>
          <a:xfrm flipH="1" flipV="1">
            <a:off x="7205400" y="4955760"/>
            <a:ext cx="982800" cy="731520"/>
          </a:xfrm>
          <a:prstGeom prst="line">
            <a:avLst/>
          </a:prstGeom>
          <a:ln w="12700">
            <a:solidFill>
              <a:srgbClr val="a0a8b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20" name="Hub Ecosystem Positioning"/>
          <p:cNvSpPr/>
          <p:nvPr/>
        </p:nvSpPr>
        <p:spPr>
          <a:xfrm>
            <a:off x="4370760" y="2103120"/>
            <a:ext cx="3199320" cy="2851920"/>
          </a:xfrm>
          <a:prstGeom prst="roundRect">
            <a:avLst>
              <a:gd name="adj" fmla="val 10000"/>
            </a:avLst>
          </a:prstGeom>
          <a:solidFill>
            <a:srgbClr val="ecf4f9"/>
          </a:solidFill>
          <a:ln w="27940">
            <a:solidFill>
              <a:srgbClr val="4682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64080" rIns="6408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21" name="Hub title"/>
          <p:cNvSpPr/>
          <p:nvPr/>
        </p:nvSpPr>
        <p:spPr>
          <a:xfrm>
            <a:off x="4462200" y="2194560"/>
            <a:ext cx="30164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8360" rIns="18360" tIns="9000" bIns="9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400" spc="-1" strike="noStrike" u="sng">
                <a:solidFill>
                  <a:srgbClr val="0563c1"/>
                </a:solidFill>
                <a:uFillTx/>
                <a:latin typeface="Aptos"/>
                <a:ea typeface="Aptos"/>
                <a:hlinkClick r:id="rId2"/>
              </a:rPr>
              <a:t>Ecosystem Positioning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Hub description"/>
          <p:cNvSpPr/>
          <p:nvPr/>
        </p:nvSpPr>
        <p:spPr>
          <a:xfrm>
            <a:off x="4535280" y="2505600"/>
            <a:ext cx="2870280" cy="30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8360" rIns="18360" tIns="9000" bIns="9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760" spc="-1" strike="noStrike">
                <a:solidFill>
                  <a:srgbClr val="5d6572"/>
                </a:solidFill>
                <a:latin typeface="Aptos"/>
                <a:ea typeface="Aptos"/>
              </a:rPr>
              <a:t>Participant-local core: qualifies state, maps opportunity, requests transition; owners decide / act.</a:t>
            </a:r>
            <a:endParaRPr b="0" lang="en-US" sz="76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Cycle arc 1"/>
          <p:cNvSpPr/>
          <p:nvPr/>
        </p:nvSpPr>
        <p:spPr>
          <a:xfrm>
            <a:off x="5422320" y="3173040"/>
            <a:ext cx="1096200" cy="1096200"/>
          </a:xfrm>
          <a:prstGeom prst="arc">
            <a:avLst>
              <a:gd name="adj1" fmla="val 16920000"/>
              <a:gd name="adj2" fmla="val 20880000"/>
            </a:avLst>
          </a:prstGeom>
          <a:noFill/>
          <a:ln w="44450">
            <a:solidFill>
              <a:srgbClr val="007b82"/>
            </a:solidFill>
            <a:round/>
            <a:tailEnd len="sm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24" name="Cycle arc 2"/>
          <p:cNvSpPr/>
          <p:nvPr/>
        </p:nvSpPr>
        <p:spPr>
          <a:xfrm>
            <a:off x="5422320" y="3173040"/>
            <a:ext cx="1096200" cy="1096200"/>
          </a:xfrm>
          <a:prstGeom prst="arc">
            <a:avLst>
              <a:gd name="adj1" fmla="val 720000"/>
              <a:gd name="adj2" fmla="val 4680000"/>
            </a:avLst>
          </a:prstGeom>
          <a:noFill/>
          <a:ln w="44450">
            <a:solidFill>
              <a:srgbClr val="4682dc"/>
            </a:solidFill>
            <a:round/>
            <a:tailEnd len="sm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25" name="Cycle arc 3"/>
          <p:cNvSpPr/>
          <p:nvPr/>
        </p:nvSpPr>
        <p:spPr>
          <a:xfrm>
            <a:off x="5422320" y="3173040"/>
            <a:ext cx="1096200" cy="1096200"/>
          </a:xfrm>
          <a:prstGeom prst="arc">
            <a:avLst>
              <a:gd name="adj1" fmla="val 6120000"/>
              <a:gd name="adj2" fmla="val 10080000"/>
            </a:avLst>
          </a:prstGeom>
          <a:noFill/>
          <a:ln w="44450">
            <a:solidFill>
              <a:srgbClr val="c17629"/>
            </a:solidFill>
            <a:round/>
            <a:tailEnd len="sm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26" name="Cycle arc 4"/>
          <p:cNvSpPr/>
          <p:nvPr/>
        </p:nvSpPr>
        <p:spPr>
          <a:xfrm>
            <a:off x="5422320" y="3173040"/>
            <a:ext cx="1096200" cy="1096200"/>
          </a:xfrm>
          <a:prstGeom prst="arc">
            <a:avLst>
              <a:gd name="adj1" fmla="val 11520000"/>
              <a:gd name="adj2" fmla="val 15480000"/>
            </a:avLst>
          </a:prstGeom>
          <a:noFill/>
          <a:ln w="44450">
            <a:solidFill>
              <a:srgbClr val="1f2c4a"/>
            </a:solidFill>
            <a:round/>
            <a:tailEnd len="sm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27" name="Cycle centre"/>
          <p:cNvSpPr/>
          <p:nvPr/>
        </p:nvSpPr>
        <p:spPr>
          <a:xfrm>
            <a:off x="5513760" y="3566160"/>
            <a:ext cx="913320" cy="30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8360" rIns="18360" tIns="9000" bIns="9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1300" spc="-1" strike="noStrike">
                <a:solidFill>
                  <a:srgbClr val="4682dc"/>
                </a:solidFill>
                <a:latin typeface="Aptos"/>
                <a:ea typeface="Aptos"/>
              </a:rPr>
              <a:t>↻</a:t>
            </a:r>
            <a:endParaRPr b="0" lang="en-US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Stage Requalify"/>
          <p:cNvSpPr/>
          <p:nvPr/>
        </p:nvSpPr>
        <p:spPr>
          <a:xfrm>
            <a:off x="5577840" y="2880360"/>
            <a:ext cx="785160" cy="218520"/>
          </a:xfrm>
          <a:prstGeom prst="roundRect">
            <a:avLst>
              <a:gd name="adj" fmla="val 50000"/>
            </a:avLst>
          </a:prstGeom>
          <a:solidFill>
            <a:srgbClr val="007b8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8360" rIns="18360" tIns="0" bIns="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780" spc="-1" strike="noStrike">
                <a:solidFill>
                  <a:srgbClr val="ffffff"/>
                </a:solidFill>
                <a:latin typeface="Aptos"/>
                <a:ea typeface="Aptos"/>
              </a:rPr>
              <a:t>Requalify</a:t>
            </a:r>
            <a:endParaRPr b="0" lang="en-US" sz="78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9" name="Stage Reposition"/>
          <p:cNvSpPr/>
          <p:nvPr/>
        </p:nvSpPr>
        <p:spPr>
          <a:xfrm>
            <a:off x="6602040" y="3611880"/>
            <a:ext cx="785160" cy="218520"/>
          </a:xfrm>
          <a:prstGeom prst="roundRect">
            <a:avLst>
              <a:gd name="adj" fmla="val 50000"/>
            </a:avLst>
          </a:prstGeom>
          <a:solidFill>
            <a:srgbClr val="4682d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8360" rIns="18360" tIns="0" bIns="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780" spc="-1" strike="noStrike">
                <a:solidFill>
                  <a:srgbClr val="ffffff"/>
                </a:solidFill>
                <a:latin typeface="Aptos"/>
                <a:ea typeface="Aptos"/>
              </a:rPr>
              <a:t>Request</a:t>
            </a:r>
            <a:endParaRPr b="0" lang="en-US" sz="78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0" name="Stage Act"/>
          <p:cNvSpPr/>
          <p:nvPr/>
        </p:nvSpPr>
        <p:spPr>
          <a:xfrm>
            <a:off x="5719680" y="4343400"/>
            <a:ext cx="501840" cy="218520"/>
          </a:xfrm>
          <a:prstGeom prst="roundRect">
            <a:avLst>
              <a:gd name="adj" fmla="val 50000"/>
            </a:avLst>
          </a:prstGeom>
          <a:solidFill>
            <a:srgbClr val="c1762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8360" rIns="18360" tIns="0" bIns="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780" spc="-1" strike="noStrike">
                <a:solidFill>
                  <a:srgbClr val="ffffff"/>
                </a:solidFill>
                <a:latin typeface="Aptos"/>
                <a:ea typeface="Aptos"/>
              </a:rPr>
              <a:t>Act</a:t>
            </a:r>
            <a:endParaRPr b="0" lang="en-US" sz="78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1" name="Stage Observe"/>
          <p:cNvSpPr/>
          <p:nvPr/>
        </p:nvSpPr>
        <p:spPr>
          <a:xfrm>
            <a:off x="4553640" y="3611880"/>
            <a:ext cx="785160" cy="218520"/>
          </a:xfrm>
          <a:prstGeom prst="roundRect">
            <a:avLst>
              <a:gd name="adj" fmla="val 50000"/>
            </a:avLst>
          </a:prstGeom>
          <a:solidFill>
            <a:srgbClr val="1f2c4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8360" rIns="18360" tIns="0" bIns="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780" spc="-1" strike="noStrike">
                <a:solidFill>
                  <a:srgbClr val="ffffff"/>
                </a:solidFill>
                <a:latin typeface="Aptos"/>
                <a:ea typeface="Aptos"/>
              </a:rPr>
              <a:t>Observe</a:t>
            </a:r>
            <a:endParaRPr b="0" lang="en-US" sz="78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2" name="Cycle caption"/>
          <p:cNvSpPr/>
          <p:nvPr/>
        </p:nvSpPr>
        <p:spPr>
          <a:xfrm>
            <a:off x="4507920" y="4663440"/>
            <a:ext cx="2925000" cy="21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8360" rIns="18360" tIns="9000" bIns="900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0" i="1" lang="en-US" sz="740" spc="-1" strike="noStrike">
                <a:solidFill>
                  <a:srgbClr val="4682dc"/>
                </a:solidFill>
                <a:latin typeface="Aptos"/>
                <a:ea typeface="Aptos"/>
              </a:rPr>
              <a:t>event / threshold / schedule driven · no global controller</a:t>
            </a:r>
            <a:endParaRPr b="0" lang="en-US" sz="7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TextBox 133"/>
          <p:cNvSpPr/>
          <p:nvPr/>
        </p:nvSpPr>
        <p:spPr>
          <a:xfrm>
            <a:off x="1098360" y="6510600"/>
            <a:ext cx="2502360" cy="10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680" spc="-1" strike="noStrike">
                <a:solidFill>
                  <a:srgbClr val="727a86"/>
                </a:solidFill>
                <a:latin typeface="Calibri"/>
                <a:ea typeface="Calibri"/>
              </a:rPr>
              <a:t>CORPUS ↗  </a:t>
            </a:r>
            <a:r>
              <a:rPr b="0" lang="en-US" sz="680" spc="-1" strike="noStrike" u="sng">
                <a:solidFill>
                  <a:srgbClr val="0563c1"/>
                </a:solidFill>
                <a:uFillTx/>
                <a:latin typeface="Calibri"/>
                <a:ea typeface="Calibri"/>
                <a:hlinkClick r:id="rId3"/>
              </a:rPr>
              <a:t>Canonical topology</a:t>
            </a:r>
            <a:r>
              <a:rPr b="0" lang="en-US" sz="680" spc="-1" strike="noStrike">
                <a:solidFill>
                  <a:srgbClr val="727a86"/>
                </a:solidFill>
                <a:latin typeface="Calibri"/>
                <a:ea typeface="Calibri"/>
              </a:rPr>
              <a:t>  ·  </a:t>
            </a:r>
            <a:r>
              <a:rPr b="0" lang="en-US" sz="680" spc="-1" strike="noStrike" u="sng">
                <a:solidFill>
                  <a:srgbClr val="0563c1"/>
                </a:solidFill>
                <a:uFillTx/>
                <a:latin typeface="Calibri"/>
                <a:ea typeface="Calibri"/>
                <a:hlinkClick r:id="rId4"/>
              </a:rPr>
              <a:t>Ecosystem Positioning</a:t>
            </a:r>
            <a:endParaRPr b="0" lang="en-US" sz="68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TextBox 1"/>
          <p:cNvSpPr/>
          <p:nvPr/>
        </p:nvSpPr>
        <p:spPr>
          <a:xfrm>
            <a:off x="567000" y="164520"/>
            <a:ext cx="3382200" cy="12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850" spc="-1" strike="noStrike">
                <a:solidFill>
                  <a:srgbClr val="1f2d3d"/>
                </a:solidFill>
                <a:latin typeface="Consolas"/>
                <a:ea typeface="Consolas"/>
              </a:rPr>
              <a:t>FG-TIDA APPLICATION</a:t>
            </a:r>
            <a:endParaRPr b="0" lang="en-US" sz="8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TextBox 2"/>
          <p:cNvSpPr/>
          <p:nvPr/>
        </p:nvSpPr>
        <p:spPr>
          <a:xfrm>
            <a:off x="10716840" y="164520"/>
            <a:ext cx="684720" cy="12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0" lang="en-US" sz="850" spc="-1" strike="noStrike">
                <a:solidFill>
                  <a:srgbClr val="1f2d3d"/>
                </a:solidFill>
                <a:latin typeface="Consolas"/>
                <a:ea typeface="Consolas"/>
              </a:rPr>
              <a:t>§ A</a:t>
            </a:r>
            <a:endParaRPr b="0" lang="en-US" sz="8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Rectangle 3"/>
          <p:cNvSpPr/>
          <p:nvPr/>
        </p:nvSpPr>
        <p:spPr>
          <a:xfrm>
            <a:off x="567000" y="457200"/>
            <a:ext cx="10834560" cy="9720"/>
          </a:xfrm>
          <a:prstGeom prst="rect">
            <a:avLst/>
          </a:prstGeom>
          <a:solidFill>
            <a:srgbClr val="24355b"/>
          </a:solidFill>
          <a:ln>
            <a:solidFill>
              <a:srgbClr val="24355b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4200" bIns="-342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37" name="TextBox 4"/>
          <p:cNvSpPr/>
          <p:nvPr/>
        </p:nvSpPr>
        <p:spPr>
          <a:xfrm>
            <a:off x="567000" y="640080"/>
            <a:ext cx="10514520" cy="35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350" spc="-1" strike="noStrike" u="sng">
                <a:solidFill>
                  <a:srgbClr val="0563c1"/>
                </a:solidFill>
                <a:uFillTx/>
                <a:latin typeface="Cambria"/>
                <a:ea typeface="Cambria"/>
                <a:hlinkClick r:id="rId1"/>
              </a:rPr>
              <a:t>FG-TIDA — bounded application of the architecture</a:t>
            </a:r>
            <a:endParaRPr b="0" lang="en-US" sz="2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TextBox 5"/>
          <p:cNvSpPr/>
          <p:nvPr/>
        </p:nvSpPr>
        <p:spPr>
          <a:xfrm>
            <a:off x="567000" y="1078920"/>
            <a:ext cx="10514520" cy="34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120" spc="-1" strike="noStrike">
                <a:solidFill>
                  <a:srgbClr val="5d6775"/>
                </a:solidFill>
                <a:latin typeface="Calibri"/>
                <a:ea typeface="Calibri"/>
              </a:rPr>
              <a:t>The architecture is being projected into FG-TIDA as an explicit, evidence-bounded application route — without turning the general corpus into an FG-TIDA-specific design.</a:t>
            </a:r>
            <a:endParaRPr b="0" lang="en-US" sz="11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Rounded Rectangle 6"/>
          <p:cNvSpPr/>
          <p:nvPr/>
        </p:nvSpPr>
        <p:spPr>
          <a:xfrm>
            <a:off x="567000" y="1664280"/>
            <a:ext cx="6536880" cy="34005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2d9e2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40" name="Rectangle 7"/>
          <p:cNvSpPr/>
          <p:nvPr/>
        </p:nvSpPr>
        <p:spPr>
          <a:xfrm>
            <a:off x="567000" y="1664280"/>
            <a:ext cx="49320" cy="3400560"/>
          </a:xfrm>
          <a:prstGeom prst="rect">
            <a:avLst/>
          </a:prstGeom>
          <a:solidFill>
            <a:srgbClr val="00848a"/>
          </a:solidFill>
          <a:ln>
            <a:solidFill>
              <a:srgbClr val="00848a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41" name="TextBox 8"/>
          <p:cNvSpPr/>
          <p:nvPr/>
        </p:nvSpPr>
        <p:spPr>
          <a:xfrm>
            <a:off x="731520" y="1810440"/>
            <a:ext cx="6207840" cy="19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300" spc="-1" strike="noStrike">
                <a:solidFill>
                  <a:srgbClr val="24355b"/>
                </a:solidFill>
                <a:latin typeface="Cambria"/>
                <a:ea typeface="Cambria"/>
              </a:rPr>
              <a:t>What is being applied</a:t>
            </a:r>
            <a:endParaRPr b="0" lang="en-US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TextBox 9"/>
          <p:cNvSpPr/>
          <p:nvPr/>
        </p:nvSpPr>
        <p:spPr>
          <a:xfrm>
            <a:off x="731520" y="2139840"/>
            <a:ext cx="6207840" cy="122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00" spc="-1" strike="noStrike">
                <a:solidFill>
                  <a:srgbClr val="1f2d3d"/>
                </a:solidFill>
                <a:latin typeface="Calibri"/>
                <a:ea typeface="Calibri"/>
              </a:rPr>
              <a:t>Ecosystem Positioning supplies the participant-local architecture: awareness, positioning, signalling and bounded repositioning.</a:t>
            </a:r>
            <a:br>
              <a:rPr sz="1000"/>
            </a:br>
            <a:br>
              <a:rPr sz="1000"/>
            </a:br>
            <a:r>
              <a:rPr b="0" lang="en-US" sz="1000" spc="-1" strike="noStrike">
                <a:solidFill>
                  <a:srgbClr val="1f2d3d"/>
                </a:solidFill>
                <a:latin typeface="Calibri"/>
                <a:ea typeface="Calibri"/>
              </a:rPr>
              <a:t>Ecosystem Awareness supplies the canonical requirements, epistemic qualification and programme-independent interface layer.</a:t>
            </a:r>
            <a:br>
              <a:rPr sz="1000"/>
            </a:br>
            <a:br>
              <a:rPr sz="1000"/>
            </a:br>
            <a:r>
              <a:rPr b="0" lang="en-US" sz="1000" spc="-1" strike="noStrike">
                <a:solidFill>
                  <a:srgbClr val="1f2d3d"/>
                </a:solidFill>
                <a:latin typeface="Calibri"/>
                <a:ea typeface="Calibri"/>
              </a:rPr>
              <a:t>The FG-TIDA package then projects that general layer into a standards-facing application: charter/specification preparation, cross-Theme interfaces, cases, tests and provenance.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Rounded Rectangle 10"/>
          <p:cNvSpPr/>
          <p:nvPr/>
        </p:nvSpPr>
        <p:spPr>
          <a:xfrm>
            <a:off x="841320" y="4187880"/>
            <a:ext cx="1663200" cy="5659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240">
            <a:solidFill>
              <a:srgbClr val="24355b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44" name="TextBox 11"/>
          <p:cNvSpPr/>
          <p:nvPr/>
        </p:nvSpPr>
        <p:spPr>
          <a:xfrm>
            <a:off x="914400" y="4270320"/>
            <a:ext cx="1516680" cy="24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800" spc="-1" strike="noStrike">
                <a:solidFill>
                  <a:srgbClr val="24355b"/>
                </a:solidFill>
                <a:latin typeface="Consolas"/>
                <a:ea typeface="Consolas"/>
              </a:rPr>
              <a:t>ECOSYSTEM</a:t>
            </a:r>
            <a:br>
              <a:rPr sz="800"/>
            </a:br>
            <a:r>
              <a:rPr b="1" lang="en-US" sz="800" spc="-1" strike="noStrike">
                <a:solidFill>
                  <a:srgbClr val="24355b"/>
                </a:solidFill>
                <a:latin typeface="Consolas"/>
                <a:ea typeface="Consolas"/>
              </a:rPr>
              <a:t>POSITIONING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TextBox 12"/>
          <p:cNvSpPr/>
          <p:nvPr/>
        </p:nvSpPr>
        <p:spPr>
          <a:xfrm>
            <a:off x="914400" y="4553640"/>
            <a:ext cx="1516680" cy="11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730" spc="-1" strike="noStrike">
                <a:solidFill>
                  <a:srgbClr val="5d6775"/>
                </a:solidFill>
                <a:latin typeface="Calibri"/>
                <a:ea typeface="Calibri"/>
              </a:rPr>
              <a:t>architecture</a:t>
            </a:r>
            <a:endParaRPr b="0" lang="en-US" sz="73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TextBox 13"/>
          <p:cNvSpPr/>
          <p:nvPr/>
        </p:nvSpPr>
        <p:spPr>
          <a:xfrm>
            <a:off x="2541960" y="4389120"/>
            <a:ext cx="227520" cy="16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24355b"/>
                </a:solidFill>
                <a:latin typeface="Calibri"/>
                <a:ea typeface="Calibri"/>
              </a:rPr>
              <a:t>→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Rounded Rectangle 14"/>
          <p:cNvSpPr/>
          <p:nvPr/>
        </p:nvSpPr>
        <p:spPr>
          <a:xfrm>
            <a:off x="2834640" y="4187880"/>
            <a:ext cx="1663200" cy="5659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240">
            <a:solidFill>
              <a:srgbClr val="00848a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48" name="TextBox 15"/>
          <p:cNvSpPr/>
          <p:nvPr/>
        </p:nvSpPr>
        <p:spPr>
          <a:xfrm>
            <a:off x="2907720" y="4270320"/>
            <a:ext cx="1516680" cy="24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800" spc="-1" strike="noStrike">
                <a:solidFill>
                  <a:srgbClr val="00848a"/>
                </a:solidFill>
                <a:latin typeface="Consolas"/>
                <a:ea typeface="Consolas"/>
              </a:rPr>
              <a:t>ECOSYSTEM</a:t>
            </a:r>
            <a:br>
              <a:rPr sz="800"/>
            </a:br>
            <a:r>
              <a:rPr b="1" lang="en-US" sz="800" spc="-1" strike="noStrike">
                <a:solidFill>
                  <a:srgbClr val="00848a"/>
                </a:solidFill>
                <a:latin typeface="Consolas"/>
                <a:ea typeface="Consolas"/>
              </a:rPr>
              <a:t>AWARENESS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TextBox 16"/>
          <p:cNvSpPr/>
          <p:nvPr/>
        </p:nvSpPr>
        <p:spPr>
          <a:xfrm>
            <a:off x="2907720" y="4553640"/>
            <a:ext cx="1516680" cy="11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730" spc="-1" strike="noStrike">
                <a:solidFill>
                  <a:srgbClr val="5d6775"/>
                </a:solidFill>
                <a:latin typeface="Calibri"/>
                <a:ea typeface="Calibri"/>
              </a:rPr>
              <a:t>requirements + 04</a:t>
            </a:r>
            <a:endParaRPr b="0" lang="en-US" sz="73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TextBox 17"/>
          <p:cNvSpPr/>
          <p:nvPr/>
        </p:nvSpPr>
        <p:spPr>
          <a:xfrm>
            <a:off x="4535280" y="4389120"/>
            <a:ext cx="227520" cy="16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24355b"/>
                </a:solidFill>
                <a:latin typeface="Calibri"/>
                <a:ea typeface="Calibri"/>
              </a:rPr>
              <a:t>→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Rounded Rectangle 18"/>
          <p:cNvSpPr/>
          <p:nvPr/>
        </p:nvSpPr>
        <p:spPr>
          <a:xfrm>
            <a:off x="4827960" y="4187880"/>
            <a:ext cx="1663200" cy="5659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240">
            <a:solidFill>
              <a:srgbClr val="d07800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52" name="TextBox 19"/>
          <p:cNvSpPr/>
          <p:nvPr/>
        </p:nvSpPr>
        <p:spPr>
          <a:xfrm>
            <a:off x="4901040" y="4270320"/>
            <a:ext cx="1516680" cy="24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800" spc="-1" strike="noStrike">
                <a:solidFill>
                  <a:srgbClr val="d07800"/>
                </a:solidFill>
                <a:latin typeface="Consolas"/>
                <a:ea typeface="Consolas"/>
              </a:rPr>
              <a:t>FG-TIDA</a:t>
            </a:r>
            <a:br>
              <a:rPr sz="800"/>
            </a:br>
            <a:r>
              <a:rPr b="1" lang="en-US" sz="800" spc="-1" strike="noStrike">
                <a:solidFill>
                  <a:srgbClr val="d07800"/>
                </a:solidFill>
                <a:latin typeface="Consolas"/>
                <a:ea typeface="Consolas"/>
              </a:rPr>
              <a:t>APPLICATION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TextBox 20"/>
          <p:cNvSpPr/>
          <p:nvPr/>
        </p:nvSpPr>
        <p:spPr>
          <a:xfrm>
            <a:off x="4901040" y="4553640"/>
            <a:ext cx="1516680" cy="11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730" spc="-1" strike="noStrike">
                <a:solidFill>
                  <a:srgbClr val="5d6775"/>
                </a:solidFill>
                <a:latin typeface="Calibri"/>
                <a:ea typeface="Calibri"/>
              </a:rPr>
              <a:t>bounded projection</a:t>
            </a:r>
            <a:endParaRPr b="0" lang="en-US" sz="73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Rounded Rectangle 21"/>
          <p:cNvSpPr/>
          <p:nvPr/>
        </p:nvSpPr>
        <p:spPr>
          <a:xfrm>
            <a:off x="7333560" y="1664280"/>
            <a:ext cx="4068000" cy="34005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2d9e2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55" name="Rectangle 22"/>
          <p:cNvSpPr/>
          <p:nvPr/>
        </p:nvSpPr>
        <p:spPr>
          <a:xfrm>
            <a:off x="7333560" y="1664280"/>
            <a:ext cx="49320" cy="3400560"/>
          </a:xfrm>
          <a:prstGeom prst="rect">
            <a:avLst/>
          </a:prstGeom>
          <a:solidFill>
            <a:srgbClr val="d07800"/>
          </a:solidFill>
          <a:ln>
            <a:solidFill>
              <a:srgbClr val="d07800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56" name="TextBox 23"/>
          <p:cNvSpPr/>
          <p:nvPr/>
        </p:nvSpPr>
        <p:spPr>
          <a:xfrm>
            <a:off x="7498080" y="1810440"/>
            <a:ext cx="3738960" cy="19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300" spc="-1" strike="noStrike">
                <a:solidFill>
                  <a:srgbClr val="24355b"/>
                </a:solidFill>
                <a:latin typeface="Cambria"/>
                <a:ea typeface="Cambria"/>
              </a:rPr>
              <a:t>Bounded by design</a:t>
            </a:r>
            <a:endParaRPr b="0" lang="en-US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TextBox 24"/>
          <p:cNvSpPr/>
          <p:nvPr/>
        </p:nvSpPr>
        <p:spPr>
          <a:xfrm>
            <a:off x="7498080" y="2139840"/>
            <a:ext cx="3738960" cy="183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00" spc="-1" strike="noStrike">
                <a:solidFill>
                  <a:srgbClr val="1f2d3d"/>
                </a:solidFill>
                <a:latin typeface="Calibri"/>
                <a:ea typeface="Calibri"/>
              </a:rPr>
              <a:t>• </a:t>
            </a:r>
            <a:r>
              <a:rPr b="0" lang="en-US" sz="1000" spc="-1" strike="noStrike">
                <a:solidFill>
                  <a:srgbClr val="1f2d3d"/>
                </a:solidFill>
                <a:latin typeface="Calibri"/>
                <a:ea typeface="Calibri"/>
              </a:rPr>
              <a:t>04 remains programme-independent.</a:t>
            </a:r>
            <a:br>
              <a:rPr sz="1000"/>
            </a:br>
            <a:br>
              <a:rPr sz="1000"/>
            </a:br>
            <a:r>
              <a:rPr b="0" lang="en-US" sz="1000" spc="-1" strike="noStrike">
                <a:solidFill>
                  <a:srgbClr val="1f2d3d"/>
                </a:solidFill>
                <a:latin typeface="Calibri"/>
                <a:ea typeface="Calibri"/>
              </a:rPr>
              <a:t>• 05 is the ideal FG-TIDA projection: the maximum coherent target mapping.</a:t>
            </a:r>
            <a:br>
              <a:rPr sz="1000"/>
            </a:br>
            <a:br>
              <a:rPr sz="1000"/>
            </a:br>
            <a:r>
              <a:rPr b="0" lang="en-US" sz="1000" spc="-1" strike="noStrike">
                <a:solidFill>
                  <a:srgbClr val="1f2d3d"/>
                </a:solidFill>
                <a:latin typeface="Calibri"/>
                <a:ea typeface="Calibri"/>
              </a:rPr>
              <a:t>• 05A is the current-state bridge: only what the public / contributor-confirmed record presently supports; the rest remains candidate, test-only or not established.</a:t>
            </a:r>
            <a:br>
              <a:rPr sz="1000"/>
            </a:br>
            <a:br>
              <a:rPr sz="1000"/>
            </a:br>
            <a:r>
              <a:rPr b="0" lang="en-US" sz="1000" spc="-1" strike="noStrike">
                <a:solidFill>
                  <a:srgbClr val="1f2d3d"/>
                </a:solidFill>
                <a:latin typeface="Calibri"/>
                <a:ea typeface="Calibri"/>
              </a:rPr>
              <a:t>• Charter and specification preparation do not imply FG-TIDA adoption, an established Working Group, an ITU-T deliverable or institutional endorsement.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TextBox 25"/>
          <p:cNvSpPr/>
          <p:nvPr/>
        </p:nvSpPr>
        <p:spPr>
          <a:xfrm>
            <a:off x="567000" y="5321880"/>
            <a:ext cx="2742120" cy="12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20" spc="-1" strike="noStrike">
                <a:solidFill>
                  <a:srgbClr val="24355b"/>
                </a:solidFill>
                <a:latin typeface="Consolas"/>
                <a:ea typeface="Consolas"/>
              </a:rPr>
              <a:t>THREE DIRECT ROUTES</a:t>
            </a:r>
            <a:endParaRPr b="0" lang="en-US" sz="8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Rounded Rectangle 26"/>
          <p:cNvSpPr/>
          <p:nvPr/>
        </p:nvSpPr>
        <p:spPr>
          <a:xfrm>
            <a:off x="567000" y="5559480"/>
            <a:ext cx="3382200" cy="419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3970">
            <a:solidFill>
              <a:srgbClr val="24355b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60" name="TextBox 27"/>
          <p:cNvSpPr/>
          <p:nvPr/>
        </p:nvSpPr>
        <p:spPr>
          <a:xfrm>
            <a:off x="621720" y="5721840"/>
            <a:ext cx="3272400" cy="13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860" spc="-1" strike="noStrike" u="sng">
                <a:solidFill>
                  <a:srgbClr val="0563c1"/>
                </a:solidFill>
                <a:uFillTx/>
                <a:latin typeface="Calibri"/>
                <a:ea typeface="Calibri"/>
                <a:hlinkClick r:id="rId2"/>
              </a:rPr>
              <a:t>Ecosystem Positioning →</a:t>
            </a:r>
            <a:endParaRPr b="0" lang="en-US" sz="86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Rounded Rectangle 28"/>
          <p:cNvSpPr/>
          <p:nvPr/>
        </p:nvSpPr>
        <p:spPr>
          <a:xfrm>
            <a:off x="4407480" y="5559480"/>
            <a:ext cx="3382200" cy="419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3970">
            <a:solidFill>
              <a:srgbClr val="00848a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62" name="TextBox 29"/>
          <p:cNvSpPr/>
          <p:nvPr/>
        </p:nvSpPr>
        <p:spPr>
          <a:xfrm>
            <a:off x="4462200" y="5721840"/>
            <a:ext cx="3272400" cy="13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860" spc="-1" strike="noStrike" u="sng">
                <a:solidFill>
                  <a:srgbClr val="0563c1"/>
                </a:solidFill>
                <a:uFillTx/>
                <a:latin typeface="Calibri"/>
                <a:ea typeface="Calibri"/>
                <a:hlinkClick r:id="rId3"/>
              </a:rPr>
              <a:t>Ecosystem Awareness →</a:t>
            </a:r>
            <a:endParaRPr b="0" lang="en-US" sz="86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Rounded Rectangle 30"/>
          <p:cNvSpPr/>
          <p:nvPr/>
        </p:nvSpPr>
        <p:spPr>
          <a:xfrm>
            <a:off x="8247960" y="5559480"/>
            <a:ext cx="3153600" cy="419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3970">
            <a:solidFill>
              <a:srgbClr val="d07800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64" name="TextBox 31"/>
          <p:cNvSpPr/>
          <p:nvPr/>
        </p:nvSpPr>
        <p:spPr>
          <a:xfrm>
            <a:off x="8302680" y="5721840"/>
            <a:ext cx="3043800" cy="13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860" spc="-1" strike="noStrike" u="sng">
                <a:solidFill>
                  <a:srgbClr val="0563c1"/>
                </a:solidFill>
                <a:uFillTx/>
                <a:latin typeface="Calibri"/>
                <a:ea typeface="Calibri"/>
                <a:hlinkClick r:id="rId4"/>
              </a:rPr>
              <a:t>FG-TIDA application package →</a:t>
            </a:r>
            <a:endParaRPr b="0" lang="en-US" sz="86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Rectangle 32"/>
          <p:cNvSpPr/>
          <p:nvPr/>
        </p:nvSpPr>
        <p:spPr>
          <a:xfrm>
            <a:off x="567000" y="6236280"/>
            <a:ext cx="10834560" cy="9720"/>
          </a:xfrm>
          <a:prstGeom prst="rect">
            <a:avLst/>
          </a:prstGeom>
          <a:solidFill>
            <a:srgbClr val="24355b"/>
          </a:solidFill>
          <a:ln>
            <a:solidFill>
              <a:srgbClr val="24355b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4200" bIns="-342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66" name="TextBox 33"/>
          <p:cNvSpPr/>
          <p:nvPr/>
        </p:nvSpPr>
        <p:spPr>
          <a:xfrm>
            <a:off x="3931920" y="6355080"/>
            <a:ext cx="393084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720" spc="-1" strike="noStrike">
                <a:solidFill>
                  <a:srgbClr val="5d6775"/>
                </a:solidFill>
                <a:latin typeface="Consolas"/>
                <a:ea typeface="Consolas"/>
              </a:rPr>
              <a:t>Ecosystem Positioning · bounded FG-TIDA application</a:t>
            </a:r>
            <a:endParaRPr b="0" lang="en-US" sz="7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TextBox 34"/>
          <p:cNvSpPr/>
          <p:nvPr/>
        </p:nvSpPr>
        <p:spPr>
          <a:xfrm>
            <a:off x="11045880" y="6355080"/>
            <a:ext cx="273240" cy="12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0" lang="en-US" sz="850" spc="-1" strike="noStrike">
                <a:solidFill>
                  <a:srgbClr val="5d6775"/>
                </a:solidFill>
                <a:latin typeface="Aptos"/>
                <a:ea typeface="Aptos"/>
              </a:rPr>
              <a:t>7</a:t>
            </a:r>
            <a:endParaRPr b="0" lang="en-US" sz="8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TextBox 35"/>
          <p:cNvSpPr/>
          <p:nvPr/>
        </p:nvSpPr>
        <p:spPr>
          <a:xfrm>
            <a:off x="1444680" y="6510600"/>
            <a:ext cx="1809360" cy="10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680" spc="-1" strike="noStrike">
                <a:solidFill>
                  <a:srgbClr val="727a86"/>
                </a:solidFill>
                <a:latin typeface="Calibri"/>
                <a:ea typeface="Calibri"/>
              </a:rPr>
              <a:t>CORPUS ↗  </a:t>
            </a:r>
            <a:r>
              <a:rPr b="0" lang="en-US" sz="680" spc="-1" strike="noStrike" u="sng">
                <a:solidFill>
                  <a:srgbClr val="0563c1"/>
                </a:solidFill>
                <a:uFillTx/>
                <a:latin typeface="Calibri"/>
                <a:ea typeface="Calibri"/>
                <a:hlinkClick r:id="rId5"/>
              </a:rPr>
              <a:t>FG-TIDA application package</a:t>
            </a:r>
            <a:endParaRPr b="0" lang="en-US" sz="68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TextBox 1"/>
          <p:cNvSpPr/>
          <p:nvPr/>
        </p:nvSpPr>
        <p:spPr>
          <a:xfrm>
            <a:off x="585360" y="155520"/>
            <a:ext cx="3199320" cy="22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860" spc="-1" strike="noStrike">
                <a:solidFill>
                  <a:srgbClr val="5d6775"/>
                </a:solidFill>
                <a:latin typeface="Consolas"/>
                <a:ea typeface="Consolas"/>
              </a:rPr>
              <a:t>CURRENT STATE</a:t>
            </a:r>
            <a:endParaRPr b="0" lang="en-US" sz="86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TextBox 2"/>
          <p:cNvSpPr/>
          <p:nvPr/>
        </p:nvSpPr>
        <p:spPr>
          <a:xfrm>
            <a:off x="10561320" y="155520"/>
            <a:ext cx="684720" cy="22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0" lang="en-US" sz="860" spc="-1" strike="noStrike">
                <a:solidFill>
                  <a:srgbClr val="5d6775"/>
                </a:solidFill>
                <a:latin typeface="Consolas"/>
                <a:ea typeface="Consolas"/>
              </a:rPr>
              <a:t>§ A1</a:t>
            </a:r>
            <a:endParaRPr b="0" lang="en-US" sz="86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Rectangle 3"/>
          <p:cNvSpPr/>
          <p:nvPr/>
        </p:nvSpPr>
        <p:spPr>
          <a:xfrm>
            <a:off x="585360" y="457200"/>
            <a:ext cx="10825560" cy="9720"/>
          </a:xfrm>
          <a:prstGeom prst="rect">
            <a:avLst/>
          </a:prstGeom>
          <a:solidFill>
            <a:srgbClr val="24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4200" bIns="-342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72" name="Rectangle 4"/>
          <p:cNvSpPr/>
          <p:nvPr/>
        </p:nvSpPr>
        <p:spPr>
          <a:xfrm>
            <a:off x="585360" y="511920"/>
            <a:ext cx="10825560" cy="4320"/>
          </a:xfrm>
          <a:prstGeom prst="rect">
            <a:avLst/>
          </a:prstGeom>
          <a:solidFill>
            <a:srgbClr val="24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9600" bIns="-396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73" name="TextBox 5"/>
          <p:cNvSpPr/>
          <p:nvPr/>
        </p:nvSpPr>
        <p:spPr>
          <a:xfrm>
            <a:off x="621720" y="694800"/>
            <a:ext cx="10605960" cy="44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350" spc="-1" strike="noStrike">
                <a:solidFill>
                  <a:srgbClr val="24355b"/>
                </a:solidFill>
                <a:latin typeface="Cambria"/>
                <a:ea typeface="Cambria"/>
              </a:rPr>
              <a:t>What exists today — beyond the architecture diagram</a:t>
            </a:r>
            <a:endParaRPr b="0" lang="en-US" sz="2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TextBox 6"/>
          <p:cNvSpPr/>
          <p:nvPr/>
        </p:nvSpPr>
        <p:spPr>
          <a:xfrm>
            <a:off x="621720" y="1152000"/>
            <a:ext cx="10514520" cy="25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70" spc="-1" strike="noStrike">
                <a:solidFill>
                  <a:srgbClr val="5d6775"/>
                </a:solidFill>
                <a:latin typeface="Aptos"/>
                <a:ea typeface="Aptos"/>
              </a:rPr>
              <a:t>Working hypothesis, but not paper-only: canonical artefacts, executable harnesses and a standards-facing contribution route already exist.</a:t>
            </a:r>
            <a:endParaRPr b="0" lang="en-US" sz="10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Rectangle 7"/>
          <p:cNvSpPr/>
          <p:nvPr/>
        </p:nvSpPr>
        <p:spPr>
          <a:xfrm>
            <a:off x="585360" y="6446520"/>
            <a:ext cx="10825560" cy="9720"/>
          </a:xfrm>
          <a:prstGeom prst="rect">
            <a:avLst/>
          </a:prstGeom>
          <a:solidFill>
            <a:srgbClr val="24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4200" bIns="-342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76" name="TextBox 8"/>
          <p:cNvSpPr/>
          <p:nvPr/>
        </p:nvSpPr>
        <p:spPr>
          <a:xfrm>
            <a:off x="567000" y="6510600"/>
            <a:ext cx="5211000" cy="20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770" spc="-1" strike="noStrike">
                <a:solidFill>
                  <a:srgbClr val="5d6775"/>
                </a:solidFill>
                <a:latin typeface="Aptos"/>
                <a:ea typeface="Aptos"/>
              </a:rPr>
              <a:t>CORPUS ↗  00 · 04 · 05/05A · 00K/A1–A6 · CASE-EXTENSION · FG-TIDA package</a:t>
            </a:r>
            <a:endParaRPr b="0" lang="en-US" sz="7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TextBox 9"/>
          <p:cNvSpPr/>
          <p:nvPr/>
        </p:nvSpPr>
        <p:spPr>
          <a:xfrm>
            <a:off x="4343400" y="6510600"/>
            <a:ext cx="3656520" cy="20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760" spc="-1" strike="noStrike">
                <a:solidFill>
                  <a:srgbClr val="5d6775"/>
                </a:solidFill>
                <a:latin typeface="Aptos"/>
                <a:ea typeface="Aptos"/>
              </a:rPr>
              <a:t>Ecosystem Positioning · canonical working proposal</a:t>
            </a:r>
            <a:endParaRPr b="0" lang="en-US" sz="76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TextBox 10"/>
          <p:cNvSpPr/>
          <p:nvPr/>
        </p:nvSpPr>
        <p:spPr>
          <a:xfrm>
            <a:off x="11018520" y="6510600"/>
            <a:ext cx="22752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0" lang="en-US" sz="850" spc="-1" strike="noStrike">
                <a:solidFill>
                  <a:srgbClr val="5d6775"/>
                </a:solidFill>
                <a:latin typeface="Aptos"/>
                <a:ea typeface="Aptos"/>
              </a:rPr>
              <a:t>8</a:t>
            </a:r>
            <a:endParaRPr b="0" lang="en-US" sz="8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Rounded Rectangle 11"/>
          <p:cNvSpPr/>
          <p:nvPr/>
        </p:nvSpPr>
        <p:spPr>
          <a:xfrm>
            <a:off x="621720" y="1664280"/>
            <a:ext cx="3382200" cy="3180960"/>
          </a:xfrm>
          <a:prstGeom prst="roundRect">
            <a:avLst>
              <a:gd name="adj" fmla="val 16667"/>
            </a:avLst>
          </a:prstGeom>
          <a:solidFill>
            <a:srgbClr val="e8f6f5"/>
          </a:solidFill>
          <a:ln w="10160">
            <a:solidFill>
              <a:srgbClr val="d9dfe7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80" name="Rectangle 12"/>
          <p:cNvSpPr/>
          <p:nvPr/>
        </p:nvSpPr>
        <p:spPr>
          <a:xfrm>
            <a:off x="621720" y="1664280"/>
            <a:ext cx="49320" cy="3180960"/>
          </a:xfrm>
          <a:prstGeom prst="rect">
            <a:avLst/>
          </a:prstGeom>
          <a:solidFill>
            <a:srgbClr val="0084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81" name="TextBox 13"/>
          <p:cNvSpPr/>
          <p:nvPr/>
        </p:nvSpPr>
        <p:spPr>
          <a:xfrm>
            <a:off x="822960" y="1847160"/>
            <a:ext cx="2970720" cy="23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939" spc="-1" strike="noStrike">
                <a:solidFill>
                  <a:srgbClr val="00848a"/>
                </a:solidFill>
                <a:latin typeface="Consolas"/>
                <a:ea typeface="Consolas"/>
              </a:rPr>
              <a:t>CANONICAL ARTEFACTS</a:t>
            </a:r>
            <a:endParaRPr b="0" lang="en-US" sz="93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TextBox 14"/>
          <p:cNvSpPr/>
          <p:nvPr/>
        </p:nvSpPr>
        <p:spPr>
          <a:xfrm>
            <a:off x="822960" y="2258640"/>
            <a:ext cx="2970720" cy="11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20" spc="-1" strike="noStrike">
                <a:solidFill>
                  <a:srgbClr val="1f2d3d"/>
                </a:solidFill>
                <a:latin typeface="Aptos"/>
                <a:ea typeface="Aptos"/>
              </a:rPr>
              <a:t>• </a:t>
            </a:r>
            <a:r>
              <a:rPr b="0" lang="en-US" sz="1020" spc="-1" strike="noStrike">
                <a:solidFill>
                  <a:srgbClr val="1f2d3d"/>
                </a:solidFill>
                <a:latin typeface="Aptos"/>
                <a:ea typeface="Aptos"/>
              </a:rPr>
              <a:t>00 · S1–S14 / T1–T4 / KPI contract</a:t>
            </a:r>
            <a:br>
              <a:rPr sz="1020"/>
            </a:br>
            <a:r>
              <a:rPr b="0" lang="en-US" sz="1020" spc="-1" strike="noStrike">
                <a:solidFill>
                  <a:srgbClr val="1f2d3d"/>
                </a:solidFill>
                <a:latin typeface="Aptos"/>
                <a:ea typeface="Aptos"/>
              </a:rPr>
              <a:t>• 04 · programme-independent interfaces</a:t>
            </a:r>
            <a:br>
              <a:rPr sz="1020"/>
            </a:br>
            <a:r>
              <a:rPr b="0" lang="en-US" sz="1020" spc="-1" strike="noStrike">
                <a:solidFill>
                  <a:srgbClr val="1f2d3d"/>
                </a:solidFill>
                <a:latin typeface="Aptos"/>
                <a:ea typeface="Aptos"/>
              </a:rPr>
              <a:t>• 05 · ideal FG-TIDA projection</a:t>
            </a:r>
            <a:br>
              <a:rPr sz="1020"/>
            </a:br>
            <a:r>
              <a:rPr b="0" lang="en-US" sz="1020" spc="-1" strike="noStrike">
                <a:solidFill>
                  <a:srgbClr val="1f2d3d"/>
                </a:solidFill>
                <a:latin typeface="Aptos"/>
                <a:ea typeface="Aptos"/>
              </a:rPr>
              <a:t>• 05A · current-state evidence bridge</a:t>
            </a:r>
            <a:br>
              <a:rPr sz="1020"/>
            </a:br>
            <a:r>
              <a:rPr b="0" lang="en-US" sz="1020" spc="-1" strike="noStrike">
                <a:solidFill>
                  <a:srgbClr val="1f2d3d"/>
                </a:solidFill>
                <a:latin typeface="Aptos"/>
                <a:ea typeface="Aptos"/>
              </a:rPr>
              <a:t>• draft charter / specification preparation</a:t>
            </a:r>
            <a:br>
              <a:rPr sz="1020"/>
            </a:br>
            <a:r>
              <a:rPr b="0" lang="en-US" sz="1020" spc="-1" strike="noStrike">
                <a:solidFill>
                  <a:srgbClr val="1f2d3d"/>
                </a:solidFill>
                <a:latin typeface="Aptos"/>
                <a:ea typeface="Aptos"/>
              </a:rPr>
              <a:t>• six Success Model Cases + extensibility profiles</a:t>
            </a:r>
            <a:endParaRPr b="0" lang="en-US" sz="10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Rounded Rectangle 15"/>
          <p:cNvSpPr/>
          <p:nvPr/>
        </p:nvSpPr>
        <p:spPr>
          <a:xfrm>
            <a:off x="4160520" y="1664280"/>
            <a:ext cx="3382200" cy="3180960"/>
          </a:xfrm>
          <a:prstGeom prst="roundRect">
            <a:avLst>
              <a:gd name="adj" fmla="val 16667"/>
            </a:avLst>
          </a:prstGeom>
          <a:solidFill>
            <a:srgbClr val="e9f2fb"/>
          </a:solidFill>
          <a:ln w="10160">
            <a:solidFill>
              <a:srgbClr val="d9dfe7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84" name="Rectangle 16"/>
          <p:cNvSpPr/>
          <p:nvPr/>
        </p:nvSpPr>
        <p:spPr>
          <a:xfrm>
            <a:off x="4160520" y="1664280"/>
            <a:ext cx="49320" cy="3180960"/>
          </a:xfrm>
          <a:prstGeom prst="rect">
            <a:avLst/>
          </a:prstGeom>
          <a:solidFill>
            <a:srgbClr val="2f6f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85" name="TextBox 17"/>
          <p:cNvSpPr/>
          <p:nvPr/>
        </p:nvSpPr>
        <p:spPr>
          <a:xfrm>
            <a:off x="4361760" y="1847160"/>
            <a:ext cx="2970720" cy="23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939" spc="-1" strike="noStrike">
                <a:solidFill>
                  <a:srgbClr val="2f6fb2"/>
                </a:solidFill>
                <a:latin typeface="Consolas"/>
                <a:ea typeface="Consolas"/>
              </a:rPr>
              <a:t>EXECUTABLE EVIDENCE</a:t>
            </a:r>
            <a:endParaRPr b="0" lang="en-US" sz="93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TextBox 18"/>
          <p:cNvSpPr/>
          <p:nvPr/>
        </p:nvSpPr>
        <p:spPr>
          <a:xfrm>
            <a:off x="4361760" y="2258640"/>
            <a:ext cx="2970720" cy="11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20" spc="-1" strike="noStrike">
                <a:solidFill>
                  <a:srgbClr val="1f2d3d"/>
                </a:solidFill>
                <a:latin typeface="Aptos"/>
                <a:ea typeface="Aptos"/>
              </a:rPr>
              <a:t>• </a:t>
            </a:r>
            <a:r>
              <a:rPr b="0" lang="en-US" sz="1020" spc="-1" strike="noStrike">
                <a:solidFill>
                  <a:srgbClr val="1f2d3d"/>
                </a:solidFill>
                <a:latin typeface="Aptos"/>
                <a:ea typeface="Aptos"/>
              </a:rPr>
              <a:t>00E–00J quality-plan routes</a:t>
            </a:r>
            <a:br>
              <a:rPr sz="1020"/>
            </a:br>
            <a:r>
              <a:rPr b="0" lang="en-US" sz="1020" spc="-1" strike="noStrike">
                <a:solidFill>
                  <a:srgbClr val="1f2d3d"/>
                </a:solidFill>
                <a:latin typeface="Aptos"/>
                <a:ea typeface="Aptos"/>
              </a:rPr>
              <a:t>• A1–A6 ablation harnesses</a:t>
            </a:r>
            <a:br>
              <a:rPr sz="1020"/>
            </a:br>
            <a:r>
              <a:rPr b="0" lang="en-US" sz="1020" spc="-1" strike="noStrike">
                <a:solidFill>
                  <a:srgbClr val="1f2d3d"/>
                </a:solidFill>
                <a:latin typeface="Aptos"/>
                <a:ea typeface="Aptos"/>
              </a:rPr>
              <a:t>• 379 registered symbolic tests</a:t>
            </a:r>
            <a:br>
              <a:rPr sz="1020"/>
            </a:br>
            <a:r>
              <a:rPr b="0" lang="en-US" sz="1020" spc="-1" strike="noStrike">
                <a:solidFill>
                  <a:srgbClr val="1f2d3d"/>
                </a:solidFill>
                <a:latin typeface="Aptos"/>
                <a:ea typeface="Aptos"/>
              </a:rPr>
              <a:t>• A22 full-cube certificate</a:t>
            </a:r>
            <a:br>
              <a:rPr sz="1020"/>
            </a:br>
            <a:r>
              <a:rPr b="0" lang="en-US" sz="1020" spc="-1" strike="noStrike">
                <a:solidFill>
                  <a:srgbClr val="1f2d3d"/>
                </a:solidFill>
                <a:latin typeface="Aptos"/>
                <a:ea typeface="Aptos"/>
              </a:rPr>
              <a:t>• A23 65,536-state conformance check</a:t>
            </a:r>
            <a:br>
              <a:rPr sz="1020"/>
            </a:br>
            <a:r>
              <a:rPr b="0" lang="en-US" sz="1020" spc="-1" strike="noStrike">
                <a:solidFill>
                  <a:srgbClr val="1f2d3d"/>
                </a:solidFill>
                <a:latin typeface="Aptos"/>
                <a:ea typeface="Aptos"/>
              </a:rPr>
              <a:t>• TRACE / CLOSURE / CASE-EXTENSION registries</a:t>
            </a:r>
            <a:endParaRPr b="0" lang="en-US" sz="10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Rounded Rectangle 19"/>
          <p:cNvSpPr/>
          <p:nvPr/>
        </p:nvSpPr>
        <p:spPr>
          <a:xfrm>
            <a:off x="7699320" y="1664280"/>
            <a:ext cx="3583440" cy="3180960"/>
          </a:xfrm>
          <a:prstGeom prst="roundRect">
            <a:avLst>
              <a:gd name="adj" fmla="val 16667"/>
            </a:avLst>
          </a:prstGeom>
          <a:solidFill>
            <a:srgbClr val="fbf1e5"/>
          </a:solidFill>
          <a:ln w="10160">
            <a:solidFill>
              <a:srgbClr val="d9dfe7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88" name="Rectangle 20"/>
          <p:cNvSpPr/>
          <p:nvPr/>
        </p:nvSpPr>
        <p:spPr>
          <a:xfrm>
            <a:off x="7699320" y="1664280"/>
            <a:ext cx="49320" cy="3180960"/>
          </a:xfrm>
          <a:prstGeom prst="rect">
            <a:avLst/>
          </a:prstGeom>
          <a:solidFill>
            <a:srgbClr val="d07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89" name="TextBox 21"/>
          <p:cNvSpPr/>
          <p:nvPr/>
        </p:nvSpPr>
        <p:spPr>
          <a:xfrm>
            <a:off x="7900560" y="1847160"/>
            <a:ext cx="3171960" cy="23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939" spc="-1" strike="noStrike">
                <a:solidFill>
                  <a:srgbClr val="d07800"/>
                </a:solidFill>
                <a:latin typeface="Consolas"/>
                <a:ea typeface="Consolas"/>
              </a:rPr>
              <a:t>STANDARDS-FACING WORK</a:t>
            </a:r>
            <a:endParaRPr b="0" lang="en-US" sz="93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TextBox 22"/>
          <p:cNvSpPr/>
          <p:nvPr/>
        </p:nvSpPr>
        <p:spPr>
          <a:xfrm>
            <a:off x="7900560" y="2258640"/>
            <a:ext cx="3171960" cy="148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20" spc="-1" strike="noStrike">
                <a:solidFill>
                  <a:srgbClr val="1f2d3d"/>
                </a:solidFill>
                <a:latin typeface="Aptos"/>
                <a:ea typeface="Aptos"/>
              </a:rPr>
              <a:t>• </a:t>
            </a:r>
            <a:r>
              <a:rPr b="0" lang="en-US" sz="1020" spc="-1" strike="noStrike">
                <a:solidFill>
                  <a:srgbClr val="1f2d3d"/>
                </a:solidFill>
                <a:latin typeface="Aptos"/>
                <a:ea typeface="Aptos"/>
              </a:rPr>
              <a:t>FG-TIDA contribution package</a:t>
            </a:r>
            <a:br>
              <a:rPr sz="1020"/>
            </a:br>
            <a:r>
              <a:rPr b="0" lang="en-US" sz="1020" spc="-1" strike="noStrike">
                <a:solidFill>
                  <a:srgbClr val="1f2d3d"/>
                </a:solidFill>
                <a:latin typeface="Aptos"/>
                <a:ea typeface="Aptos"/>
              </a:rPr>
              <a:t>• Theme #13 architectural contribution route</a:t>
            </a:r>
            <a:br>
              <a:rPr sz="1020"/>
            </a:br>
            <a:r>
              <a:rPr b="0" lang="en-US" sz="1020" spc="-1" strike="noStrike">
                <a:solidFill>
                  <a:srgbClr val="1f2d3d"/>
                </a:solidFill>
                <a:latin typeface="Aptos"/>
                <a:ea typeface="Aptos"/>
              </a:rPr>
              <a:t>• cross-Theme interfaces, cases, tests &amp; provenance</a:t>
            </a:r>
            <a:br>
              <a:rPr sz="1020"/>
            </a:br>
            <a:r>
              <a:rPr b="0" lang="en-US" sz="1020" spc="-1" strike="noStrike">
                <a:solidFill>
                  <a:srgbClr val="1f2d3d"/>
                </a:solidFill>
                <a:latin typeface="Aptos"/>
                <a:ea typeface="Aptos"/>
              </a:rPr>
              <a:t>• harness / testbed paths for independent implementation</a:t>
            </a:r>
            <a:br>
              <a:rPr sz="1020"/>
            </a:br>
            <a:r>
              <a:rPr b="0" lang="en-US" sz="1020" spc="-1" strike="noStrike">
                <a:solidFill>
                  <a:srgbClr val="1f2d3d"/>
                </a:solidFill>
                <a:latin typeface="Aptos"/>
                <a:ea typeface="Aptos"/>
              </a:rPr>
              <a:t>• current-state vs ideal mapping kept explicit</a:t>
            </a:r>
            <a:br>
              <a:rPr sz="1020"/>
            </a:br>
            <a:r>
              <a:rPr b="0" lang="en-US" sz="1020" spc="-1" strike="noStrike">
                <a:solidFill>
                  <a:srgbClr val="1f2d3d"/>
                </a:solidFill>
                <a:latin typeface="Aptos"/>
                <a:ea typeface="Aptos"/>
              </a:rPr>
              <a:t>• no claim of formal ITU adoption or endorsement</a:t>
            </a:r>
            <a:endParaRPr b="0" lang="en-US" sz="102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TextBox 23"/>
          <p:cNvSpPr/>
          <p:nvPr/>
        </p:nvSpPr>
        <p:spPr>
          <a:xfrm>
            <a:off x="658440" y="5074920"/>
            <a:ext cx="2102040" cy="23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930" spc="-1" strike="noStrike">
                <a:solidFill>
                  <a:srgbClr val="24355b"/>
                </a:solidFill>
                <a:latin typeface="Consolas"/>
                <a:ea typeface="Consolas"/>
              </a:rPr>
              <a:t>DEVELOPMENT PATH</a:t>
            </a:r>
            <a:endParaRPr b="0" lang="en-US" sz="93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Rounded Rectangle 24"/>
          <p:cNvSpPr/>
          <p:nvPr/>
        </p:nvSpPr>
        <p:spPr>
          <a:xfrm>
            <a:off x="658440" y="5431680"/>
            <a:ext cx="1964880" cy="5018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240">
            <a:solidFill>
              <a:srgbClr val="24355b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93" name="TextBox 25"/>
          <p:cNvSpPr/>
          <p:nvPr/>
        </p:nvSpPr>
        <p:spPr>
          <a:xfrm>
            <a:off x="731520" y="5543640"/>
            <a:ext cx="1818720" cy="22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880" spc="-1" strike="noStrike">
                <a:solidFill>
                  <a:srgbClr val="24355b"/>
                </a:solidFill>
                <a:latin typeface="Aptos"/>
                <a:ea typeface="Aptos"/>
              </a:rPr>
              <a:t>Architecture hypothesis</a:t>
            </a:r>
            <a:endParaRPr b="0" lang="en-US" sz="8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TextBox 26"/>
          <p:cNvSpPr/>
          <p:nvPr/>
        </p:nvSpPr>
        <p:spPr>
          <a:xfrm>
            <a:off x="2642760" y="5523120"/>
            <a:ext cx="24588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400" spc="-1" strike="noStrike">
                <a:solidFill>
                  <a:srgbClr val="5d6775"/>
                </a:solidFill>
                <a:latin typeface="Aptos"/>
                <a:ea typeface="Aptos"/>
              </a:rPr>
              <a:t>→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Rounded Rectangle 27"/>
          <p:cNvSpPr/>
          <p:nvPr/>
        </p:nvSpPr>
        <p:spPr>
          <a:xfrm>
            <a:off x="2935080" y="5431680"/>
            <a:ext cx="2239200" cy="5018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240">
            <a:solidFill>
              <a:srgbClr val="2f6fb2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96" name="TextBox 28"/>
          <p:cNvSpPr/>
          <p:nvPr/>
        </p:nvSpPr>
        <p:spPr>
          <a:xfrm>
            <a:off x="3008520" y="5477040"/>
            <a:ext cx="2093040" cy="35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880" spc="-1" strike="noStrike">
                <a:solidFill>
                  <a:srgbClr val="2f6fb2"/>
                </a:solidFill>
                <a:latin typeface="Aptos"/>
                <a:ea typeface="Aptos"/>
              </a:rPr>
              <a:t>Frozen case / requirement route</a:t>
            </a:r>
            <a:endParaRPr b="0" lang="en-US" sz="8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TextBox 29"/>
          <p:cNvSpPr/>
          <p:nvPr/>
        </p:nvSpPr>
        <p:spPr>
          <a:xfrm>
            <a:off x="5193720" y="5523120"/>
            <a:ext cx="24588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400" spc="-1" strike="noStrike">
                <a:solidFill>
                  <a:srgbClr val="5d6775"/>
                </a:solidFill>
                <a:latin typeface="Aptos"/>
                <a:ea typeface="Aptos"/>
              </a:rPr>
              <a:t>→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Rounded Rectangle 30"/>
          <p:cNvSpPr/>
          <p:nvPr/>
        </p:nvSpPr>
        <p:spPr>
          <a:xfrm>
            <a:off x="5486400" y="5431680"/>
            <a:ext cx="1782000" cy="5018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240">
            <a:solidFill>
              <a:srgbClr val="00848a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99" name="TextBox 31"/>
          <p:cNvSpPr/>
          <p:nvPr/>
        </p:nvSpPr>
        <p:spPr>
          <a:xfrm>
            <a:off x="5559480" y="5543640"/>
            <a:ext cx="1635840" cy="22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880" spc="-1" strike="noStrike">
                <a:solidFill>
                  <a:srgbClr val="00848a"/>
                </a:solidFill>
                <a:latin typeface="Aptos"/>
                <a:ea typeface="Aptos"/>
              </a:rPr>
              <a:t>Executable harness</a:t>
            </a:r>
            <a:endParaRPr b="0" lang="en-US" sz="8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TextBox 32"/>
          <p:cNvSpPr/>
          <p:nvPr/>
        </p:nvSpPr>
        <p:spPr>
          <a:xfrm>
            <a:off x="7287840" y="5523120"/>
            <a:ext cx="24588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400" spc="-1" strike="noStrike">
                <a:solidFill>
                  <a:srgbClr val="5d6775"/>
                </a:solidFill>
                <a:latin typeface="Aptos"/>
                <a:ea typeface="Aptos"/>
              </a:rPr>
              <a:t>→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Rounded Rectangle 33"/>
          <p:cNvSpPr/>
          <p:nvPr/>
        </p:nvSpPr>
        <p:spPr>
          <a:xfrm>
            <a:off x="7580520" y="5431680"/>
            <a:ext cx="2102040" cy="5018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240">
            <a:solidFill>
              <a:srgbClr val="c86e14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302" name="TextBox 34"/>
          <p:cNvSpPr/>
          <p:nvPr/>
        </p:nvSpPr>
        <p:spPr>
          <a:xfrm>
            <a:off x="7653600" y="5477040"/>
            <a:ext cx="1955880" cy="35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880" spc="-1" strike="noStrike">
                <a:solidFill>
                  <a:srgbClr val="c86e14"/>
                </a:solidFill>
                <a:latin typeface="Aptos"/>
                <a:ea typeface="Aptos"/>
              </a:rPr>
              <a:t>Interoperable implementation</a:t>
            </a:r>
            <a:endParaRPr b="0" lang="en-US" sz="8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TextBox 35"/>
          <p:cNvSpPr/>
          <p:nvPr/>
        </p:nvSpPr>
        <p:spPr>
          <a:xfrm>
            <a:off x="9701640" y="5523120"/>
            <a:ext cx="24588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400" spc="-1" strike="noStrike">
                <a:solidFill>
                  <a:srgbClr val="5d6775"/>
                </a:solidFill>
                <a:latin typeface="Aptos"/>
                <a:ea typeface="Aptos"/>
              </a:rPr>
              <a:t>→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Rounded Rectangle 36"/>
          <p:cNvSpPr/>
          <p:nvPr/>
        </p:nvSpPr>
        <p:spPr>
          <a:xfrm>
            <a:off x="9994320" y="5431680"/>
            <a:ext cx="2056320" cy="5018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240">
            <a:solidFill>
              <a:srgbClr val="1f2d3d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305" name="TextBox 37"/>
          <p:cNvSpPr/>
          <p:nvPr/>
        </p:nvSpPr>
        <p:spPr>
          <a:xfrm>
            <a:off x="10067400" y="5543640"/>
            <a:ext cx="1910160" cy="22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880" spc="-1" strike="noStrike">
                <a:solidFill>
                  <a:srgbClr val="1f2d3d"/>
                </a:solidFill>
                <a:latin typeface="Aptos"/>
                <a:ea typeface="Aptos"/>
              </a:rPr>
              <a:t>Independent replication</a:t>
            </a:r>
            <a:endParaRPr b="0" lang="en-US" sz="8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TextBox 38"/>
          <p:cNvSpPr/>
          <p:nvPr/>
        </p:nvSpPr>
        <p:spPr>
          <a:xfrm>
            <a:off x="667440" y="6126480"/>
            <a:ext cx="10560240" cy="22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860" spc="-1" strike="noStrike">
                <a:solidFill>
                  <a:srgbClr val="5d6775"/>
                </a:solidFill>
                <a:latin typeface="Consolas"/>
                <a:ea typeface="Consolas"/>
              </a:rPr>
              <a:t>STATUS BOUNDARY  ·  contributed ≠ adopted   ·   tested ≠ production-proven   ·   working architecture remains falsifiable</a:t>
            </a:r>
            <a:endParaRPr b="0" lang="en-US" sz="86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mbria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</a:schemeClr>
            </a:gs>
            <a:gs pos="50000">
              <a:schemeClr val="phClr">
                <a:tint val="73000"/>
                <a:lumMod val="105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50000">
              <a:schemeClr val="phClr">
                <a:shade val="100000"/>
                <a:lumMod val="100000"/>
              </a:schemeClr>
            </a:gs>
            <a:gs pos="100000">
              <a:schemeClr val="phClr">
                <a:shade val="78000"/>
                <a:lumMod val="99000"/>
              </a:schemeClr>
            </a:gs>
          </a:gsLst>
          <a:lin ang="5400000" scaled="0"/>
          <a:tileRect l="0" t="0" r="0" b="0"/>
        </a:gradFill>
      </a:fillStyleLst>
      <a:lnStyleLst>
        <a:ln w="6350">
          <a:prstDash val="solid"/>
        </a:ln>
        <a:ln w="12700">
          <a:prstDash val="solid"/>
        </a:ln>
        <a:ln w="190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mbria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</a:schemeClr>
            </a:gs>
            <a:gs pos="50000">
              <a:schemeClr val="phClr">
                <a:tint val="73000"/>
                <a:lumMod val="105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50000">
              <a:schemeClr val="phClr">
                <a:shade val="100000"/>
                <a:lumMod val="100000"/>
              </a:schemeClr>
            </a:gs>
            <a:gs pos="100000">
              <a:schemeClr val="phClr">
                <a:shade val="78000"/>
                <a:lumMod val="99000"/>
              </a:schemeClr>
            </a:gs>
          </a:gsLst>
          <a:lin ang="5400000" scaled="0"/>
          <a:tileRect l="0" t="0" r="0" b="0"/>
        </a:gradFill>
      </a:fillStyleLst>
      <a:lnStyleLst>
        <a:ln w="6350">
          <a:prstDash val="solid"/>
        </a:ln>
        <a:ln w="12700">
          <a:prstDash val="solid"/>
        </a:ln>
        <a:ln w="190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2026-09-27T10:23:55Z</dcterms:created>
  <dc:creator>Walnut Exporter</dc:creator>
  <dc:description/>
  <dc:language>en-US</dc:language>
  <cp:lastModifiedBy>Walnut Exporter</cp:lastModifiedBy>
  <dcterms:modified xsi:type="dcterms:W3CDTF">2026-09-27T10:23:55Z</dcterms:modified>
  <cp:revision>0</cp:revision>
  <dc:subject/>
  <dc:title>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Converted Presentation</vt:lpwstr>
  </property>
</Properties>
</file>