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Lst>
  <p:notesMasterIdLst>
    <p:notesMasterId r:id="rId4"/>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Lst>
  <p:sldSz cx="12192000" cy="6858000"/>
  <p:notesSz cx="6858000" cy="9144000"/>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notesMaster" Target="notesMasters/notes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0" name="PlaceHolder 1"/>
          <p:cNvSpPr>
            <a:spLocks noGrp="1"/>
          </p:cNvSpPr>
          <p:nvPr>
            <p:ph type="sldImg"/>
          </p:nvPr>
        </p:nvSpPr>
        <p:spPr>
          <a:xfrm>
            <a:off x="0" y="812520"/>
            <a:ext cx="0" cy="0"/>
          </a:xfrm>
          <a:prstGeom prst="rect">
            <a:avLst/>
          </a:prstGeom>
          <a:noFill/>
          <a:ln w="0">
            <a:noFill/>
          </a:ln>
        </p:spPr>
        <p:txBody>
          <a:bodyPr lIns="0" rIns="0" tIns="0" bIns="0" anchor="ctr">
            <a:noAutofit/>
          </a:bodyPr>
          <a:p>
            <a:pPr algn="ctr"/>
            <a:r>
              <a:rPr b="0" lang="en-US" sz="4400" spc="-1" strike="noStrike">
                <a:solidFill>
                  <a:srgbClr val="000000"/>
                </a:solidFill>
                <a:latin typeface="Arial"/>
              </a:rPr>
              <a:t>Click to move the slide</a:t>
            </a:r>
            <a:endParaRPr b="0" lang="en-US" sz="4400" spc="-1" strike="noStrike">
              <a:solidFill>
                <a:srgbClr val="000000"/>
              </a:solidFill>
              <a:latin typeface="Arial"/>
            </a:endParaRPr>
          </a:p>
        </p:txBody>
      </p:sp>
      <p:sp>
        <p:nvSpPr>
          <p:cNvPr id="11" name="PlaceHolder 2"/>
          <p:cNvSpPr>
            <a:spLocks noGrp="1"/>
          </p:cNvSpPr>
          <p:nvPr>
            <p:ph type="body"/>
          </p:nvPr>
        </p:nvSpPr>
        <p:spPr>
          <a:xfrm>
            <a:off x="756000" y="5078520"/>
            <a:ext cx="6047640" cy="4811040"/>
          </a:xfrm>
          <a:prstGeom prst="rect">
            <a:avLst/>
          </a:prstGeom>
          <a:noFill/>
          <a:ln w="0">
            <a:noFill/>
          </a:ln>
        </p:spPr>
        <p:txBody>
          <a:bodyPr lIns="0" rIns="0" tIns="0" bIns="0" anchor="t">
            <a:noAutofit/>
          </a:bodyPr>
          <a:p>
            <a:pPr marL="216000" indent="-216000">
              <a:buNone/>
            </a:pPr>
            <a:r>
              <a:rPr b="0" lang="en-US" sz="2000" spc="-1" strike="noStrike">
                <a:solidFill>
                  <a:srgbClr val="000000"/>
                </a:solidFill>
                <a:latin typeface="Arial"/>
              </a:rPr>
              <a:t>Click to edit the notes format</a:t>
            </a:r>
            <a:endParaRPr b="0" lang="en-US" sz="2000" spc="-1" strike="noStrike">
              <a:solidFill>
                <a:srgbClr val="000000"/>
              </a:solidFill>
              <a:latin typeface="Arial"/>
            </a:endParaRPr>
          </a:p>
        </p:txBody>
      </p:sp>
      <p:sp>
        <p:nvSpPr>
          <p:cNvPr id="12" name="PlaceHolder 3"/>
          <p:cNvSpPr>
            <a:spLocks noGrp="1"/>
          </p:cNvSpPr>
          <p:nvPr>
            <p:ph type="hdr"/>
          </p:nvPr>
        </p:nvSpPr>
        <p:spPr>
          <a:xfrm>
            <a:off x="0" y="0"/>
            <a:ext cx="3280680" cy="534240"/>
          </a:xfrm>
          <a:prstGeom prst="rect">
            <a:avLst/>
          </a:prstGeom>
          <a:noFill/>
          <a:ln w="0">
            <a:noFill/>
          </a:ln>
        </p:spPr>
        <p:txBody>
          <a:bodyPr lIns="0" rIns="0" tIns="0" bIns="0" anchor="t">
            <a:noAutofit/>
          </a:bodyPr>
          <a:p>
            <a:pPr indent="0">
              <a:buNone/>
            </a:pPr>
            <a:r>
              <a:rPr b="0" lang="en-US" sz="1400" spc="-1" strike="noStrike">
                <a:solidFill>
                  <a:srgbClr val="000000"/>
                </a:solidFill>
                <a:latin typeface="Times New Roman"/>
              </a:rPr>
              <a:t>&lt;header&gt;</a:t>
            </a:r>
            <a:endParaRPr b="0" lang="en-US" sz="1400" spc="-1" strike="noStrike">
              <a:solidFill>
                <a:srgbClr val="000000"/>
              </a:solidFill>
              <a:latin typeface="Times New Roman"/>
            </a:endParaRPr>
          </a:p>
        </p:txBody>
      </p:sp>
      <p:sp>
        <p:nvSpPr>
          <p:cNvPr id="13" name="PlaceHolder 4"/>
          <p:cNvSpPr>
            <a:spLocks noGrp="1"/>
          </p:cNvSpPr>
          <p:nvPr>
            <p:ph type="dt" idx="2"/>
          </p:nvPr>
        </p:nvSpPr>
        <p:spPr>
          <a:xfrm>
            <a:off x="4278960" y="0"/>
            <a:ext cx="3280680" cy="534240"/>
          </a:xfrm>
          <a:prstGeom prst="rect">
            <a:avLst/>
          </a:prstGeom>
          <a:noFill/>
          <a:ln w="0">
            <a:noFill/>
          </a:ln>
        </p:spPr>
        <p:txBody>
          <a:bodyPr lIns="0" rIns="0" tIns="0" bIns="0" anchor="t">
            <a:noAutofit/>
          </a:bodyPr>
          <a:lstStyle>
            <a:lvl1pPr indent="0" algn="r">
              <a:buNone/>
              <a:defRPr b="0" lang="en-US" sz="1400" spc="-1" strike="noStrike">
                <a:solidFill>
                  <a:srgbClr val="000000"/>
                </a:solidFill>
                <a:latin typeface="Times New Roman"/>
              </a:defRPr>
            </a:lvl1pPr>
          </a:lstStyle>
          <a:p>
            <a:pPr indent="0" algn="r">
              <a:buNone/>
            </a:pPr>
            <a:r>
              <a:rPr b="0" lang="en-US" sz="1400" spc="-1" strike="noStrike">
                <a:solidFill>
                  <a:srgbClr val="000000"/>
                </a:solidFill>
                <a:latin typeface="Times New Roman"/>
              </a:rPr>
              <a:t>&lt;date/time&gt;</a:t>
            </a:r>
            <a:endParaRPr b="0" lang="en-US" sz="1400" spc="-1" strike="noStrike">
              <a:solidFill>
                <a:srgbClr val="000000"/>
              </a:solidFill>
              <a:latin typeface="Times New Roman"/>
            </a:endParaRPr>
          </a:p>
        </p:txBody>
      </p:sp>
      <p:sp>
        <p:nvSpPr>
          <p:cNvPr id="14" name="PlaceHolder 5"/>
          <p:cNvSpPr>
            <a:spLocks noGrp="1"/>
          </p:cNvSpPr>
          <p:nvPr>
            <p:ph type="ftr" idx="3"/>
          </p:nvPr>
        </p:nvSpPr>
        <p:spPr>
          <a:xfrm>
            <a:off x="0" y="10157400"/>
            <a:ext cx="3280680" cy="534240"/>
          </a:xfrm>
          <a:prstGeom prst="rect">
            <a:avLst/>
          </a:prstGeom>
          <a:noFill/>
          <a:ln w="0">
            <a:noFill/>
          </a:ln>
        </p:spPr>
        <p:txBody>
          <a:bodyPr lIns="0" rIns="0" tIns="0" bIns="0" anchor="b">
            <a:noAutofit/>
          </a:bodyPr>
          <a:lstStyle>
            <a:lvl1pPr indent="0">
              <a:buNone/>
              <a:defRPr b="0" lang="en-US" sz="1400" spc="-1" strike="noStrike">
                <a:solidFill>
                  <a:srgbClr val="000000"/>
                </a:solidFill>
                <a:latin typeface="Times New Roman"/>
              </a:defRPr>
            </a:lvl1pPr>
          </a:lstStyle>
          <a:p>
            <a:pPr indent="0">
              <a:buNone/>
            </a:pPr>
            <a:r>
              <a:rPr b="0" lang="en-US" sz="1400" spc="-1" strike="noStrike">
                <a:solidFill>
                  <a:srgbClr val="000000"/>
                </a:solidFill>
                <a:latin typeface="Times New Roman"/>
              </a:rPr>
              <a:t>&lt;footer&gt;</a:t>
            </a:r>
            <a:endParaRPr b="0" lang="en-US" sz="1400" spc="-1" strike="noStrike">
              <a:solidFill>
                <a:srgbClr val="000000"/>
              </a:solidFill>
              <a:latin typeface="Times New Roman"/>
            </a:endParaRPr>
          </a:p>
        </p:txBody>
      </p:sp>
      <p:sp>
        <p:nvSpPr>
          <p:cNvPr id="15" name="PlaceHolder 6"/>
          <p:cNvSpPr>
            <a:spLocks noGrp="1"/>
          </p:cNvSpPr>
          <p:nvPr>
            <p:ph type="sldNum" idx="4"/>
          </p:nvPr>
        </p:nvSpPr>
        <p:spPr>
          <a:xfrm>
            <a:off x="4278960" y="10157400"/>
            <a:ext cx="3280680" cy="534240"/>
          </a:xfrm>
          <a:prstGeom prst="rect">
            <a:avLst/>
          </a:prstGeom>
          <a:noFill/>
          <a:ln w="0">
            <a:noFill/>
          </a:ln>
        </p:spPr>
        <p:txBody>
          <a:bodyPr lIns="0" rIns="0" tIns="0" bIns="0" anchor="b">
            <a:noAutofit/>
          </a:bodyPr>
          <a:lstStyle>
            <a:lvl1pPr indent="0" algn="r">
              <a:buNone/>
              <a:defRPr b="0" lang="en-US" sz="1400" spc="-1" strike="noStrike">
                <a:solidFill>
                  <a:srgbClr val="000000"/>
                </a:solidFill>
                <a:latin typeface="Times New Roman"/>
              </a:defRPr>
            </a:lvl1pPr>
          </a:lstStyle>
          <a:p>
            <a:pPr indent="0" algn="r">
              <a:buNone/>
            </a:pPr>
            <a:fld id="{80D58113-BEC4-4409-A282-2A66EB8AC3A6}" type="slidenum">
              <a:rPr b="0" lang="en-US" sz="1400" spc="-1" strike="noStrike">
                <a:solidFill>
                  <a:srgbClr val="000000"/>
                </a:solidFill>
                <a:latin typeface="Times New Roman"/>
              </a:rPr>
              <a:t>&lt;number&gt;</a:t>
            </a:fld>
            <a:endParaRPr b="0" lang="en-US"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1.xml.rels><?xml version='1.0' encoding='UTF-8' standalone='yes'?>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notesSlide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3" name="PlaceHolder 1"/>
          <p:cNvSpPr>
            <a:spLocks noGrp="1"/>
          </p:cNvSpPr>
          <p:nvPr>
            <p:ph type="sldImg"/>
          </p:nvPr>
        </p:nvSpPr>
        <p:spPr>
          <a:xfrm>
            <a:off x="0" y="0"/>
            <a:ext cx="0" cy="0"/>
          </a:xfrm>
          <a:prstGeom prst="rect">
            <a:avLst/>
          </a:prstGeom>
          <a:ln w="0">
            <a:noFill/>
          </a:ln>
        </p:spPr>
      </p:sp>
      <p:sp>
        <p:nvSpPr>
          <p:cNvPr id="474" name="PlaceHolder 2"/>
          <p:cNvSpPr>
            <a:spLocks noGrp="1"/>
          </p:cNvSpPr>
          <p:nvPr>
            <p:ph type="body"/>
          </p:nvPr>
        </p:nvSpPr>
        <p:spPr>
          <a:xfrm>
            <a:off x="0" y="0"/>
            <a:ext cx="0" cy="0"/>
          </a:xfrm>
          <a:prstGeom prst="rect">
            <a:avLst/>
          </a:prstGeom>
          <a:noFill/>
          <a:ln w="0">
            <a:noFill/>
          </a:ln>
        </p:spPr>
        <p:txBody>
          <a:bodyPr lIns="90000" rIns="90000" tIns="-45000" bIns="-45000" anchor="t">
            <a:noAutofit/>
          </a:bodyPr>
          <a:p>
            <a:pPr marL="216000" indent="-216000">
              <a:buNone/>
            </a:pPr>
            <a:endParaRPr b="0" lang="en-US" sz="1800" spc="-1" strike="noStrike">
              <a:solidFill>
                <a:srgbClr val="000000"/>
              </a:solidFill>
              <a:latin typeface="Arial"/>
            </a:endParaRPr>
          </a:p>
        </p:txBody>
      </p:sp>
      <p:sp>
        <p:nvSpPr>
          <p:cNvPr id="475" name="PlaceHolder 3"/>
          <p:cNvSpPr>
            <a:spLocks noGrp="1"/>
          </p:cNvSpPr>
          <p:nvPr>
            <p:ph type="sldNum" idx="8"/>
          </p:nvPr>
        </p:nvSpPr>
        <p:spPr>
          <a:xfrm>
            <a:off x="0" y="0"/>
            <a:ext cx="0" cy="0"/>
          </a:xfrm>
          <a:prstGeom prst="rect">
            <a:avLst/>
          </a:prstGeom>
          <a:noFill/>
          <a:ln w="0">
            <a:noFill/>
          </a:ln>
        </p:spPr>
        <p:txBody>
          <a:bodyPr lIns="90000" rIns="90000" tIns="-45000" bIns="-45000" anchor="t">
            <a:noAutofit/>
          </a:bodyPr>
          <a:p>
            <a:pPr indent="0">
              <a:buNone/>
            </a:pPr>
            <a:endParaRPr b="0" lang="en-US" sz="1400" spc="-1" strike="noStrike">
              <a:solidFill>
                <a:srgbClr val="000000"/>
              </a:solidFill>
              <a:latin typeface="Times New Roman"/>
            </a:endParaRP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6" name="PlaceHolder 1"/>
          <p:cNvSpPr>
            <a:spLocks noGrp="1"/>
          </p:cNvSpPr>
          <p:nvPr>
            <p:ph type="sldImg"/>
          </p:nvPr>
        </p:nvSpPr>
        <p:spPr>
          <a:xfrm>
            <a:off x="0" y="0"/>
            <a:ext cx="0" cy="0"/>
          </a:xfrm>
          <a:prstGeom prst="rect">
            <a:avLst/>
          </a:prstGeom>
          <a:ln w="0">
            <a:noFill/>
          </a:ln>
        </p:spPr>
      </p:sp>
      <p:sp>
        <p:nvSpPr>
          <p:cNvPr id="477" name="PlaceHolder 2"/>
          <p:cNvSpPr>
            <a:spLocks noGrp="1"/>
          </p:cNvSpPr>
          <p:nvPr>
            <p:ph type="body"/>
          </p:nvPr>
        </p:nvSpPr>
        <p:spPr>
          <a:xfrm>
            <a:off x="0" y="0"/>
            <a:ext cx="0" cy="0"/>
          </a:xfrm>
          <a:prstGeom prst="rect">
            <a:avLst/>
          </a:prstGeom>
          <a:noFill/>
          <a:ln w="0">
            <a:noFill/>
          </a:ln>
        </p:spPr>
        <p:txBody>
          <a:bodyPr lIns="90000" rIns="90000" tIns="-45000" bIns="-45000" anchor="t">
            <a:noAutofit/>
          </a:bodyPr>
          <a:p>
            <a:pPr marL="216000" indent="-216000">
              <a:buNone/>
            </a:pPr>
            <a:endParaRPr b="0" lang="en-US" sz="1800" spc="-1" strike="noStrike">
              <a:solidFill>
                <a:srgbClr val="000000"/>
              </a:solidFill>
              <a:latin typeface="Arial"/>
            </a:endParaRPr>
          </a:p>
        </p:txBody>
      </p:sp>
      <p:sp>
        <p:nvSpPr>
          <p:cNvPr id="478" name="PlaceHolder 3"/>
          <p:cNvSpPr>
            <a:spLocks noGrp="1"/>
          </p:cNvSpPr>
          <p:nvPr>
            <p:ph type="sldNum" idx="9"/>
          </p:nvPr>
        </p:nvSpPr>
        <p:spPr>
          <a:xfrm>
            <a:off x="0" y="0"/>
            <a:ext cx="0" cy="0"/>
          </a:xfrm>
          <a:prstGeom prst="rect">
            <a:avLst/>
          </a:prstGeom>
          <a:noFill/>
          <a:ln w="0">
            <a:noFill/>
          </a:ln>
        </p:spPr>
        <p:txBody>
          <a:bodyPr lIns="90000" rIns="90000" tIns="-45000" bIns="-45000" anchor="t">
            <a:noAutofit/>
          </a:bodyPr>
          <a:p>
            <a:pPr indent="0">
              <a:buNone/>
            </a:pPr>
            <a:endParaRPr b="0" lang="en-US" sz="1400" spc="-1" strike="noStrike">
              <a:solidFill>
                <a:srgbClr val="000000"/>
              </a:solidFill>
              <a:latin typeface="Times New Roman"/>
            </a:endParaRP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79" name="PlaceHolder 1"/>
          <p:cNvSpPr>
            <a:spLocks noGrp="1"/>
          </p:cNvSpPr>
          <p:nvPr>
            <p:ph type="sldImg"/>
          </p:nvPr>
        </p:nvSpPr>
        <p:spPr>
          <a:xfrm>
            <a:off x="0" y="0"/>
            <a:ext cx="0" cy="0"/>
          </a:xfrm>
          <a:prstGeom prst="rect">
            <a:avLst/>
          </a:prstGeom>
          <a:ln w="0">
            <a:noFill/>
          </a:ln>
        </p:spPr>
      </p:sp>
      <p:sp>
        <p:nvSpPr>
          <p:cNvPr id="480" name="PlaceHolder 2"/>
          <p:cNvSpPr>
            <a:spLocks noGrp="1"/>
          </p:cNvSpPr>
          <p:nvPr>
            <p:ph type="body"/>
          </p:nvPr>
        </p:nvSpPr>
        <p:spPr>
          <a:xfrm>
            <a:off x="0" y="0"/>
            <a:ext cx="0" cy="0"/>
          </a:xfrm>
          <a:prstGeom prst="rect">
            <a:avLst/>
          </a:prstGeom>
          <a:noFill/>
          <a:ln w="0">
            <a:noFill/>
          </a:ln>
        </p:spPr>
        <p:txBody>
          <a:bodyPr lIns="90000" rIns="90000" tIns="-45000" bIns="-45000" anchor="t">
            <a:noAutofit/>
          </a:bodyPr>
          <a:p>
            <a:pPr marL="216000" indent="-216000">
              <a:buNone/>
            </a:pPr>
            <a:endParaRPr b="0" lang="en-US" sz="1800" spc="-1" strike="noStrike">
              <a:solidFill>
                <a:srgbClr val="000000"/>
              </a:solidFill>
              <a:latin typeface="Arial"/>
            </a:endParaRPr>
          </a:p>
        </p:txBody>
      </p:sp>
      <p:sp>
        <p:nvSpPr>
          <p:cNvPr id="481" name="PlaceHolder 3"/>
          <p:cNvSpPr>
            <a:spLocks noGrp="1"/>
          </p:cNvSpPr>
          <p:nvPr>
            <p:ph type="sldNum" idx="10"/>
          </p:nvPr>
        </p:nvSpPr>
        <p:spPr>
          <a:xfrm>
            <a:off x="0" y="0"/>
            <a:ext cx="0" cy="0"/>
          </a:xfrm>
          <a:prstGeom prst="rect">
            <a:avLst/>
          </a:prstGeom>
          <a:noFill/>
          <a:ln w="0">
            <a:noFill/>
          </a:ln>
        </p:spPr>
        <p:txBody>
          <a:bodyPr lIns="90000" rIns="90000" tIns="-45000" bIns="-45000" anchor="t">
            <a:noAutofit/>
          </a:bodyPr>
          <a:p>
            <a:pPr indent="0">
              <a:buNone/>
            </a:pPr>
            <a:endParaRPr b="0" lang="en-US" sz="1400" spc="-1" strike="noStrike">
              <a:solidFill>
                <a:srgbClr val="000000"/>
              </a:solidFill>
              <a:latin typeface="Times New Roman"/>
            </a:endParaRP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2" name="PlaceHolder 1"/>
          <p:cNvSpPr>
            <a:spLocks noGrp="1"/>
          </p:cNvSpPr>
          <p:nvPr>
            <p:ph type="sldImg"/>
          </p:nvPr>
        </p:nvSpPr>
        <p:spPr>
          <a:xfrm>
            <a:off x="0" y="0"/>
            <a:ext cx="0" cy="0"/>
          </a:xfrm>
          <a:prstGeom prst="rect">
            <a:avLst/>
          </a:prstGeom>
          <a:ln w="0">
            <a:noFill/>
          </a:ln>
        </p:spPr>
      </p:sp>
      <p:sp>
        <p:nvSpPr>
          <p:cNvPr id="483" name="PlaceHolder 2"/>
          <p:cNvSpPr>
            <a:spLocks noGrp="1"/>
          </p:cNvSpPr>
          <p:nvPr>
            <p:ph type="body"/>
          </p:nvPr>
        </p:nvSpPr>
        <p:spPr>
          <a:xfrm>
            <a:off x="0" y="0"/>
            <a:ext cx="0" cy="0"/>
          </a:xfrm>
          <a:prstGeom prst="rect">
            <a:avLst/>
          </a:prstGeom>
          <a:noFill/>
          <a:ln w="0">
            <a:noFill/>
          </a:ln>
        </p:spPr>
        <p:txBody>
          <a:bodyPr lIns="90000" rIns="90000" tIns="-45000" bIns="-45000" anchor="t">
            <a:noAutofit/>
          </a:bodyPr>
          <a:p>
            <a:pPr marL="216000" indent="-216000">
              <a:buNone/>
            </a:pPr>
            <a:endParaRPr b="0" lang="en-US" sz="1800" spc="-1" strike="noStrike">
              <a:solidFill>
                <a:srgbClr val="000000"/>
              </a:solidFill>
              <a:latin typeface="Arial"/>
            </a:endParaRPr>
          </a:p>
        </p:txBody>
      </p:sp>
      <p:sp>
        <p:nvSpPr>
          <p:cNvPr id="484" name="PlaceHolder 3"/>
          <p:cNvSpPr>
            <a:spLocks noGrp="1"/>
          </p:cNvSpPr>
          <p:nvPr>
            <p:ph type="sldNum" idx="11"/>
          </p:nvPr>
        </p:nvSpPr>
        <p:spPr>
          <a:xfrm>
            <a:off x="0" y="0"/>
            <a:ext cx="0" cy="0"/>
          </a:xfrm>
          <a:prstGeom prst="rect">
            <a:avLst/>
          </a:prstGeom>
          <a:noFill/>
          <a:ln w="0">
            <a:noFill/>
          </a:ln>
        </p:spPr>
        <p:txBody>
          <a:bodyPr lIns="90000" rIns="90000" tIns="-45000" bIns="-45000" anchor="t">
            <a:noAutofit/>
          </a:bodyPr>
          <a:p>
            <a:pPr indent="0">
              <a:buNone/>
            </a:pPr>
            <a:endParaRPr b="0" lang="en-US" sz="1400" spc="-1" strike="noStrike">
              <a:solidFill>
                <a:srgbClr val="000000"/>
              </a:solidFill>
              <a:latin typeface="Times New Roman"/>
            </a:endParaRP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5" name="PlaceHolder 1"/>
          <p:cNvSpPr>
            <a:spLocks noGrp="1"/>
          </p:cNvSpPr>
          <p:nvPr>
            <p:ph type="sldImg"/>
          </p:nvPr>
        </p:nvSpPr>
        <p:spPr>
          <a:xfrm>
            <a:off x="0" y="0"/>
            <a:ext cx="0" cy="0"/>
          </a:xfrm>
          <a:prstGeom prst="rect">
            <a:avLst/>
          </a:prstGeom>
          <a:ln w="0">
            <a:noFill/>
          </a:ln>
        </p:spPr>
      </p:sp>
      <p:sp>
        <p:nvSpPr>
          <p:cNvPr id="486" name="PlaceHolder 2"/>
          <p:cNvSpPr>
            <a:spLocks noGrp="1"/>
          </p:cNvSpPr>
          <p:nvPr>
            <p:ph type="body"/>
          </p:nvPr>
        </p:nvSpPr>
        <p:spPr>
          <a:xfrm>
            <a:off x="0" y="0"/>
            <a:ext cx="0" cy="0"/>
          </a:xfrm>
          <a:prstGeom prst="rect">
            <a:avLst/>
          </a:prstGeom>
          <a:noFill/>
          <a:ln w="0">
            <a:noFill/>
          </a:ln>
        </p:spPr>
        <p:txBody>
          <a:bodyPr lIns="90000" rIns="90000" tIns="-45000" bIns="-45000" anchor="t">
            <a:noAutofit/>
          </a:bodyPr>
          <a:p>
            <a:pPr marL="216000" indent="-216000">
              <a:buNone/>
            </a:pPr>
            <a:endParaRPr b="0" lang="en-US" sz="1800" spc="-1" strike="noStrike">
              <a:solidFill>
                <a:srgbClr val="000000"/>
              </a:solidFill>
              <a:latin typeface="Arial"/>
            </a:endParaRPr>
          </a:p>
        </p:txBody>
      </p:sp>
      <p:sp>
        <p:nvSpPr>
          <p:cNvPr id="487" name="PlaceHolder 3"/>
          <p:cNvSpPr>
            <a:spLocks noGrp="1"/>
          </p:cNvSpPr>
          <p:nvPr>
            <p:ph type="sldNum" idx="12"/>
          </p:nvPr>
        </p:nvSpPr>
        <p:spPr>
          <a:xfrm>
            <a:off x="0" y="0"/>
            <a:ext cx="0" cy="0"/>
          </a:xfrm>
          <a:prstGeom prst="rect">
            <a:avLst/>
          </a:prstGeom>
          <a:noFill/>
          <a:ln w="0">
            <a:noFill/>
          </a:ln>
        </p:spPr>
        <p:txBody>
          <a:bodyPr lIns="90000" rIns="90000" tIns="-45000" bIns="-45000" anchor="t">
            <a:noAutofit/>
          </a:bodyPr>
          <a:p>
            <a:pPr indent="0">
              <a:buNone/>
            </a:pPr>
            <a:endParaRPr b="0" lang="en-US" sz="1400" spc="-1" strike="noStrike">
              <a:solidFill>
                <a:srgbClr val="000000"/>
              </a:solidFill>
              <a:latin typeface="Times New Roman"/>
            </a:endParaRP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88" name="PlaceHolder 1"/>
          <p:cNvSpPr>
            <a:spLocks noGrp="1"/>
          </p:cNvSpPr>
          <p:nvPr>
            <p:ph type="sldImg"/>
          </p:nvPr>
        </p:nvSpPr>
        <p:spPr>
          <a:xfrm>
            <a:off x="0" y="0"/>
            <a:ext cx="0" cy="0"/>
          </a:xfrm>
          <a:prstGeom prst="rect">
            <a:avLst/>
          </a:prstGeom>
          <a:ln w="0">
            <a:noFill/>
          </a:ln>
        </p:spPr>
      </p:sp>
      <p:sp>
        <p:nvSpPr>
          <p:cNvPr id="489" name="PlaceHolder 2"/>
          <p:cNvSpPr>
            <a:spLocks noGrp="1"/>
          </p:cNvSpPr>
          <p:nvPr>
            <p:ph type="body"/>
          </p:nvPr>
        </p:nvSpPr>
        <p:spPr>
          <a:xfrm>
            <a:off x="0" y="0"/>
            <a:ext cx="0" cy="0"/>
          </a:xfrm>
          <a:prstGeom prst="rect">
            <a:avLst/>
          </a:prstGeom>
          <a:noFill/>
          <a:ln w="0">
            <a:noFill/>
          </a:ln>
        </p:spPr>
        <p:txBody>
          <a:bodyPr lIns="90000" rIns="90000" tIns="-45000" bIns="-45000" anchor="t">
            <a:noAutofit/>
          </a:bodyPr>
          <a:p>
            <a:pPr marL="216000" indent="-216000">
              <a:buNone/>
            </a:pPr>
            <a:endParaRPr b="0" lang="en-US" sz="1800" spc="-1" strike="noStrike">
              <a:solidFill>
                <a:srgbClr val="000000"/>
              </a:solidFill>
              <a:latin typeface="Arial"/>
            </a:endParaRPr>
          </a:p>
        </p:txBody>
      </p:sp>
      <p:sp>
        <p:nvSpPr>
          <p:cNvPr id="490" name="PlaceHolder 3"/>
          <p:cNvSpPr>
            <a:spLocks noGrp="1"/>
          </p:cNvSpPr>
          <p:nvPr>
            <p:ph type="sldNum" idx="13"/>
          </p:nvPr>
        </p:nvSpPr>
        <p:spPr>
          <a:xfrm>
            <a:off x="0" y="0"/>
            <a:ext cx="0" cy="0"/>
          </a:xfrm>
          <a:prstGeom prst="rect">
            <a:avLst/>
          </a:prstGeom>
          <a:noFill/>
          <a:ln w="0">
            <a:noFill/>
          </a:ln>
        </p:spPr>
        <p:txBody>
          <a:bodyPr lIns="90000" rIns="90000" tIns="-45000" bIns="-45000" anchor="t">
            <a:noAutofit/>
          </a:bodyPr>
          <a:p>
            <a:pPr indent="0">
              <a:buNone/>
            </a:pPr>
            <a:endParaRPr b="0" lang="en-US" sz="1400" spc="-1" strike="noStrike">
              <a:solidFill>
                <a:srgbClr val="000000"/>
              </a:solidFill>
              <a:latin typeface="Times New Roman"/>
            </a:endParaRP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91" name="PlaceHolder 1"/>
          <p:cNvSpPr>
            <a:spLocks noGrp="1"/>
          </p:cNvSpPr>
          <p:nvPr>
            <p:ph type="sldImg"/>
          </p:nvPr>
        </p:nvSpPr>
        <p:spPr>
          <a:xfrm>
            <a:off x="0" y="0"/>
            <a:ext cx="0" cy="0"/>
          </a:xfrm>
          <a:prstGeom prst="rect">
            <a:avLst/>
          </a:prstGeom>
          <a:ln w="0">
            <a:noFill/>
          </a:ln>
        </p:spPr>
      </p:sp>
      <p:sp>
        <p:nvSpPr>
          <p:cNvPr id="492" name="PlaceHolder 2"/>
          <p:cNvSpPr>
            <a:spLocks noGrp="1"/>
          </p:cNvSpPr>
          <p:nvPr>
            <p:ph type="body"/>
          </p:nvPr>
        </p:nvSpPr>
        <p:spPr>
          <a:xfrm>
            <a:off x="0" y="0"/>
            <a:ext cx="0" cy="0"/>
          </a:xfrm>
          <a:prstGeom prst="rect">
            <a:avLst/>
          </a:prstGeom>
          <a:noFill/>
          <a:ln w="0">
            <a:noFill/>
          </a:ln>
        </p:spPr>
        <p:txBody>
          <a:bodyPr lIns="90000" rIns="90000" tIns="-45000" bIns="-45000" anchor="t">
            <a:noAutofit/>
          </a:bodyPr>
          <a:p>
            <a:pPr marL="216000" indent="-216000">
              <a:buNone/>
            </a:pPr>
            <a:endParaRPr b="0" lang="en-US" sz="1800" spc="-1" strike="noStrike">
              <a:solidFill>
                <a:srgbClr val="000000"/>
              </a:solidFill>
              <a:latin typeface="Arial"/>
            </a:endParaRPr>
          </a:p>
        </p:txBody>
      </p:sp>
      <p:sp>
        <p:nvSpPr>
          <p:cNvPr id="493" name="PlaceHolder 3"/>
          <p:cNvSpPr>
            <a:spLocks noGrp="1"/>
          </p:cNvSpPr>
          <p:nvPr>
            <p:ph type="sldNum" idx="14"/>
          </p:nvPr>
        </p:nvSpPr>
        <p:spPr>
          <a:xfrm>
            <a:off x="0" y="0"/>
            <a:ext cx="0" cy="0"/>
          </a:xfrm>
          <a:prstGeom prst="rect">
            <a:avLst/>
          </a:prstGeom>
          <a:noFill/>
          <a:ln w="0">
            <a:noFill/>
          </a:ln>
        </p:spPr>
        <p:txBody>
          <a:bodyPr lIns="90000" rIns="90000" tIns="-45000" bIns="-45000" anchor="t">
            <a:noAutofit/>
          </a:bodyPr>
          <a:p>
            <a:pPr indent="0">
              <a:buNone/>
            </a:pPr>
            <a:endParaRPr b="0" lang="en-US" sz="1400" spc="-1" strike="noStrike">
              <a:solidFill>
                <a:srgbClr val="000000"/>
              </a:solidFill>
              <a:latin typeface="Times New Roman"/>
            </a:endParaRP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94" name="PlaceHolder 1"/>
          <p:cNvSpPr>
            <a:spLocks noGrp="1"/>
          </p:cNvSpPr>
          <p:nvPr>
            <p:ph type="sldImg"/>
          </p:nvPr>
        </p:nvSpPr>
        <p:spPr>
          <a:xfrm>
            <a:off x="0" y="0"/>
            <a:ext cx="0" cy="0"/>
          </a:xfrm>
          <a:prstGeom prst="rect">
            <a:avLst/>
          </a:prstGeom>
          <a:ln w="0">
            <a:noFill/>
          </a:ln>
        </p:spPr>
      </p:sp>
      <p:sp>
        <p:nvSpPr>
          <p:cNvPr id="495" name="PlaceHolder 2"/>
          <p:cNvSpPr>
            <a:spLocks noGrp="1"/>
          </p:cNvSpPr>
          <p:nvPr>
            <p:ph type="body"/>
          </p:nvPr>
        </p:nvSpPr>
        <p:spPr>
          <a:xfrm>
            <a:off x="0" y="0"/>
            <a:ext cx="0" cy="0"/>
          </a:xfrm>
          <a:prstGeom prst="rect">
            <a:avLst/>
          </a:prstGeom>
          <a:noFill/>
          <a:ln w="0">
            <a:noFill/>
          </a:ln>
        </p:spPr>
        <p:txBody>
          <a:bodyPr lIns="90000" rIns="90000" tIns="-45000" bIns="-45000" anchor="t">
            <a:noAutofit/>
          </a:bodyPr>
          <a:p>
            <a:pPr marL="216000" indent="-216000">
              <a:buNone/>
            </a:pPr>
            <a:endParaRPr b="0" lang="en-US" sz="1800" spc="-1" strike="noStrike">
              <a:solidFill>
                <a:srgbClr val="000000"/>
              </a:solidFill>
              <a:latin typeface="Arial"/>
            </a:endParaRPr>
          </a:p>
        </p:txBody>
      </p:sp>
      <p:sp>
        <p:nvSpPr>
          <p:cNvPr id="496" name="PlaceHolder 3"/>
          <p:cNvSpPr>
            <a:spLocks noGrp="1"/>
          </p:cNvSpPr>
          <p:nvPr>
            <p:ph type="sldNum" idx="15"/>
          </p:nvPr>
        </p:nvSpPr>
        <p:spPr>
          <a:xfrm>
            <a:off x="0" y="0"/>
            <a:ext cx="0" cy="0"/>
          </a:xfrm>
          <a:prstGeom prst="rect">
            <a:avLst/>
          </a:prstGeom>
          <a:noFill/>
          <a:ln w="0">
            <a:noFill/>
          </a:ln>
        </p:spPr>
        <p:txBody>
          <a:bodyPr lIns="90000" rIns="90000" tIns="-45000" bIns="-45000" anchor="t">
            <a:noAutofit/>
          </a:bodyPr>
          <a:p>
            <a:pPr indent="0">
              <a:buNone/>
            </a:pPr>
            <a:endParaRPr b="0" lang="en-US" sz="1400" spc="-1" strike="noStrike">
              <a:solidFill>
                <a:srgbClr val="000000"/>
              </a:solidFill>
              <a:latin typeface="Times New Roman"/>
            </a:endParaRP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97" name="PlaceHolder 1"/>
          <p:cNvSpPr>
            <a:spLocks noGrp="1"/>
          </p:cNvSpPr>
          <p:nvPr>
            <p:ph type="sldImg"/>
          </p:nvPr>
        </p:nvSpPr>
        <p:spPr>
          <a:xfrm>
            <a:off x="0" y="0"/>
            <a:ext cx="0" cy="0"/>
          </a:xfrm>
          <a:prstGeom prst="rect">
            <a:avLst/>
          </a:prstGeom>
          <a:ln w="0">
            <a:noFill/>
          </a:ln>
        </p:spPr>
      </p:sp>
      <p:sp>
        <p:nvSpPr>
          <p:cNvPr id="498" name="PlaceHolder 2"/>
          <p:cNvSpPr>
            <a:spLocks noGrp="1"/>
          </p:cNvSpPr>
          <p:nvPr>
            <p:ph type="body"/>
          </p:nvPr>
        </p:nvSpPr>
        <p:spPr>
          <a:xfrm>
            <a:off x="0" y="0"/>
            <a:ext cx="0" cy="0"/>
          </a:xfrm>
          <a:prstGeom prst="rect">
            <a:avLst/>
          </a:prstGeom>
          <a:noFill/>
          <a:ln w="0">
            <a:noFill/>
          </a:ln>
        </p:spPr>
        <p:txBody>
          <a:bodyPr lIns="90000" rIns="90000" tIns="-45000" bIns="-45000" anchor="t">
            <a:noAutofit/>
          </a:bodyPr>
          <a:p>
            <a:pPr marL="216000" indent="-216000">
              <a:buNone/>
            </a:pPr>
            <a:endParaRPr b="0" lang="en-US" sz="1800" spc="-1" strike="noStrike">
              <a:solidFill>
                <a:srgbClr val="000000"/>
              </a:solidFill>
              <a:latin typeface="Arial"/>
            </a:endParaRPr>
          </a:p>
        </p:txBody>
      </p:sp>
      <p:sp>
        <p:nvSpPr>
          <p:cNvPr id="499" name="PlaceHolder 3"/>
          <p:cNvSpPr>
            <a:spLocks noGrp="1"/>
          </p:cNvSpPr>
          <p:nvPr>
            <p:ph type="sldNum" idx="16"/>
          </p:nvPr>
        </p:nvSpPr>
        <p:spPr>
          <a:xfrm>
            <a:off x="0" y="0"/>
            <a:ext cx="0" cy="0"/>
          </a:xfrm>
          <a:prstGeom prst="rect">
            <a:avLst/>
          </a:prstGeom>
          <a:noFill/>
          <a:ln w="0">
            <a:noFill/>
          </a:ln>
        </p:spPr>
        <p:txBody>
          <a:bodyPr lIns="90000" rIns="90000" tIns="-45000" bIns="-45000" anchor="t">
            <a:noAutofit/>
          </a:bodyPr>
          <a:p>
            <a:pPr indent="0">
              <a:buNone/>
            </a:pPr>
            <a:endParaRPr b="0" lang="en-US" sz="1400" spc="-1" strike="noStrike">
              <a:solidFill>
                <a:srgbClr val="000000"/>
              </a:solidFill>
              <a:latin typeface="Times New Roman"/>
            </a:endParaRP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0" name="PlaceHolder 1"/>
          <p:cNvSpPr>
            <a:spLocks noGrp="1"/>
          </p:cNvSpPr>
          <p:nvPr>
            <p:ph type="sldImg"/>
          </p:nvPr>
        </p:nvSpPr>
        <p:spPr>
          <a:xfrm>
            <a:off x="0" y="0"/>
            <a:ext cx="0" cy="0"/>
          </a:xfrm>
          <a:prstGeom prst="rect">
            <a:avLst/>
          </a:prstGeom>
          <a:ln w="0">
            <a:noFill/>
          </a:ln>
        </p:spPr>
      </p:sp>
      <p:sp>
        <p:nvSpPr>
          <p:cNvPr id="501" name="PlaceHolder 2"/>
          <p:cNvSpPr>
            <a:spLocks noGrp="1"/>
          </p:cNvSpPr>
          <p:nvPr>
            <p:ph type="body"/>
          </p:nvPr>
        </p:nvSpPr>
        <p:spPr>
          <a:xfrm>
            <a:off x="0" y="0"/>
            <a:ext cx="0" cy="0"/>
          </a:xfrm>
          <a:prstGeom prst="rect">
            <a:avLst/>
          </a:prstGeom>
          <a:noFill/>
          <a:ln w="0">
            <a:noFill/>
          </a:ln>
        </p:spPr>
        <p:txBody>
          <a:bodyPr lIns="90000" rIns="90000" tIns="-45000" bIns="-45000" anchor="t">
            <a:noAutofit/>
          </a:bodyPr>
          <a:p>
            <a:pPr marL="216000" indent="-216000">
              <a:buNone/>
            </a:pPr>
            <a:endParaRPr b="0" lang="en-US" sz="1800" spc="-1" strike="noStrike">
              <a:solidFill>
                <a:srgbClr val="000000"/>
              </a:solidFill>
              <a:latin typeface="Arial"/>
            </a:endParaRPr>
          </a:p>
        </p:txBody>
      </p:sp>
      <p:sp>
        <p:nvSpPr>
          <p:cNvPr id="502" name="PlaceHolder 3"/>
          <p:cNvSpPr>
            <a:spLocks noGrp="1"/>
          </p:cNvSpPr>
          <p:nvPr>
            <p:ph type="sldNum" idx="17"/>
          </p:nvPr>
        </p:nvSpPr>
        <p:spPr>
          <a:xfrm>
            <a:off x="0" y="0"/>
            <a:ext cx="0" cy="0"/>
          </a:xfrm>
          <a:prstGeom prst="rect">
            <a:avLst/>
          </a:prstGeom>
          <a:noFill/>
          <a:ln w="0">
            <a:noFill/>
          </a:ln>
        </p:spPr>
        <p:txBody>
          <a:bodyPr lIns="90000" rIns="90000" tIns="-45000" bIns="-45000" anchor="t">
            <a:noAutofit/>
          </a:bodyPr>
          <a:p>
            <a:pPr indent="0">
              <a:buNone/>
            </a:pPr>
            <a:endParaRPr b="0" lang="en-US" sz="1400" spc="-1" strike="noStrike">
              <a:solidFill>
                <a:srgbClr val="000000"/>
              </a:solidFill>
              <a:latin typeface="Times New Roman"/>
            </a:endParaRP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3" name="PlaceHolder 1"/>
          <p:cNvSpPr>
            <a:spLocks noGrp="1"/>
          </p:cNvSpPr>
          <p:nvPr>
            <p:ph type="sldImg"/>
          </p:nvPr>
        </p:nvSpPr>
        <p:spPr>
          <a:xfrm>
            <a:off x="0" y="0"/>
            <a:ext cx="0" cy="0"/>
          </a:xfrm>
          <a:prstGeom prst="rect">
            <a:avLst/>
          </a:prstGeom>
          <a:ln w="0">
            <a:noFill/>
          </a:ln>
        </p:spPr>
      </p:sp>
      <p:sp>
        <p:nvSpPr>
          <p:cNvPr id="504" name="PlaceHolder 2"/>
          <p:cNvSpPr>
            <a:spLocks noGrp="1"/>
          </p:cNvSpPr>
          <p:nvPr>
            <p:ph type="body"/>
          </p:nvPr>
        </p:nvSpPr>
        <p:spPr>
          <a:xfrm>
            <a:off x="0" y="0"/>
            <a:ext cx="0" cy="0"/>
          </a:xfrm>
          <a:prstGeom prst="rect">
            <a:avLst/>
          </a:prstGeom>
          <a:noFill/>
          <a:ln w="0">
            <a:noFill/>
          </a:ln>
        </p:spPr>
        <p:txBody>
          <a:bodyPr lIns="90000" rIns="90000" tIns="-45000" bIns="-45000" anchor="t">
            <a:noAutofit/>
          </a:bodyPr>
          <a:p>
            <a:pPr marL="216000" indent="-216000">
              <a:buNone/>
            </a:pPr>
            <a:endParaRPr b="0" lang="en-US" sz="1800" spc="-1" strike="noStrike">
              <a:solidFill>
                <a:srgbClr val="000000"/>
              </a:solidFill>
              <a:latin typeface="Arial"/>
            </a:endParaRPr>
          </a:p>
        </p:txBody>
      </p:sp>
      <p:sp>
        <p:nvSpPr>
          <p:cNvPr id="505" name="PlaceHolder 3"/>
          <p:cNvSpPr>
            <a:spLocks noGrp="1"/>
          </p:cNvSpPr>
          <p:nvPr>
            <p:ph type="sldNum" idx="18"/>
          </p:nvPr>
        </p:nvSpPr>
        <p:spPr>
          <a:xfrm>
            <a:off x="0" y="0"/>
            <a:ext cx="0" cy="0"/>
          </a:xfrm>
          <a:prstGeom prst="rect">
            <a:avLst/>
          </a:prstGeom>
          <a:noFill/>
          <a:ln w="0">
            <a:noFill/>
          </a:ln>
        </p:spPr>
        <p:txBody>
          <a:bodyPr lIns="90000" rIns="90000" tIns="-45000" bIns="-45000" anchor="t">
            <a:noAutofit/>
          </a:bodyPr>
          <a:p>
            <a:pPr indent="0">
              <a:buNone/>
            </a:pPr>
            <a:endParaRPr b="0" lang="en-US" sz="1400" spc="-1" strike="noStrike">
              <a:solidFill>
                <a:srgbClr val="000000"/>
              </a:solidFill>
              <a:latin typeface="Times New Roman"/>
            </a:endParaRP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506" name="PlaceHolder 1"/>
          <p:cNvSpPr>
            <a:spLocks noGrp="1"/>
          </p:cNvSpPr>
          <p:nvPr>
            <p:ph type="sldImg"/>
          </p:nvPr>
        </p:nvSpPr>
        <p:spPr>
          <a:xfrm>
            <a:off x="0" y="0"/>
            <a:ext cx="0" cy="0"/>
          </a:xfrm>
          <a:prstGeom prst="rect">
            <a:avLst/>
          </a:prstGeom>
          <a:ln w="0">
            <a:noFill/>
          </a:ln>
        </p:spPr>
      </p:sp>
      <p:sp>
        <p:nvSpPr>
          <p:cNvPr id="507" name="PlaceHolder 2"/>
          <p:cNvSpPr>
            <a:spLocks noGrp="1"/>
          </p:cNvSpPr>
          <p:nvPr>
            <p:ph type="body"/>
          </p:nvPr>
        </p:nvSpPr>
        <p:spPr>
          <a:xfrm>
            <a:off x="0" y="0"/>
            <a:ext cx="0" cy="0"/>
          </a:xfrm>
          <a:prstGeom prst="rect">
            <a:avLst/>
          </a:prstGeom>
          <a:noFill/>
          <a:ln w="0">
            <a:noFill/>
          </a:ln>
        </p:spPr>
        <p:txBody>
          <a:bodyPr lIns="90000" rIns="90000" tIns="-45000" bIns="-45000" anchor="t">
            <a:noAutofit/>
          </a:bodyPr>
          <a:p>
            <a:pPr marL="216000" indent="-216000">
              <a:buNone/>
            </a:pPr>
            <a:endParaRPr b="0" lang="en-US" sz="1800" spc="-1" strike="noStrike">
              <a:solidFill>
                <a:srgbClr val="000000"/>
              </a:solidFill>
              <a:latin typeface="Arial"/>
            </a:endParaRPr>
          </a:p>
        </p:txBody>
      </p:sp>
      <p:sp>
        <p:nvSpPr>
          <p:cNvPr id="508" name="PlaceHolder 3"/>
          <p:cNvSpPr>
            <a:spLocks noGrp="1"/>
          </p:cNvSpPr>
          <p:nvPr>
            <p:ph type="sldNum" idx="19"/>
          </p:nvPr>
        </p:nvSpPr>
        <p:spPr>
          <a:xfrm>
            <a:off x="0" y="0"/>
            <a:ext cx="0" cy="0"/>
          </a:xfrm>
          <a:prstGeom prst="rect">
            <a:avLst/>
          </a:prstGeom>
          <a:noFill/>
          <a:ln w="0">
            <a:noFill/>
          </a:ln>
        </p:spPr>
        <p:txBody>
          <a:bodyPr lIns="90000" rIns="90000" tIns="-45000" bIns="-45000" anchor="t">
            <a:noAutofit/>
          </a:bodyPr>
          <a:p>
            <a:pPr indent="0">
              <a:buNone/>
            </a:pPr>
            <a:endParaRPr b="0" lang="en-US" sz="1400" spc="-1" strike="noStrike">
              <a:solidFill>
                <a:srgbClr val="000000"/>
              </a:solidFill>
              <a:latin typeface="Times New Roman"/>
            </a:endParaRPr>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BASE">
    <p:spTree>
      <p:nvGrpSpPr>
        <p:cNvPr id="1" name=""/>
        <p:cNvGrpSpPr/>
        <p:nvPr/>
      </p:nvGrpSpPr>
      <p:grpSpPr>
        <a:xfrm>
          <a:off x="0" y="0"/>
          <a:ext cx="0" cy="0"/>
          <a:chOff x="0" y="0"/>
          <a:chExt cx="0" cy="0"/>
        </a:xfrm>
      </p:grpSpPr>
      <p:sp>
        <p:nvSpPr>
          <p:cNvPr id="2" name="PlaceHolder 1"/>
          <p:cNvSpPr>
            <a:spLocks noGrp="1"/>
          </p:cNvSpPr>
          <p:nvPr>
            <p:ph type="sldNum" idx="1"/>
          </p:nvPr>
        </p:nvSpPr>
        <p:spPr/>
        <p:txBody>
          <a:bodyPr/>
          <a:p>
            <a:fld id="{0CE29362-C1B1-44F3-8E17-E49D18BCB57F}" type="slidenum">
              <a:t>&lt;#&gt;</a:t>
            </a:fld>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p:spTree>
      <p:nvGrpSpPr>
        <p:cNvPr id="1" name=""/>
        <p:cNvGrpSpPr/>
        <p:nvPr/>
      </p:nvGrpSpPr>
      <p:grpSpPr>
        <a:xfrm>
          <a:off x="0" y="0"/>
          <a:ext cx="0" cy="0"/>
          <a:chOff x="0" y="0"/>
          <a:chExt cx="0" cy="0"/>
        </a:xfrm>
      </p:grpSpPr>
    </p:spTree>
  </p:cSld>
</p:sldLayout>
</file>

<file path=ppt/slideMasters/_rels/slideMaster1.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8f9fb"/>
        </a:solidFill>
      </p:bgPr>
    </p:bg>
    <p:spTree>
      <p:nvGrpSpPr>
        <p:cNvPr id="1" name=""/>
        <p:cNvGrpSpPr/>
        <p:nvPr/>
      </p:nvGrpSpPr>
      <p:grpSpPr>
        <a:xfrm>
          <a:off x="0" y="0"/>
          <a:ext cx="0" cy="0"/>
          <a:chOff x="0" y="0"/>
          <a:chExt cx="0" cy="0"/>
        </a:xfrm>
      </p:grpSpPr>
      <p:sp>
        <p:nvSpPr>
          <p:cNvPr id="0" name="Shape 0"/>
          <p:cNvSpPr/>
          <p:nvPr/>
        </p:nvSpPr>
        <p:spPr>
          <a:xfrm>
            <a:off x="566640" y="457200"/>
            <a:ext cx="11046240" cy="360"/>
          </a:xfrm>
          <a:prstGeom prst="line">
            <a:avLst/>
          </a:prstGeom>
          <a:ln w="19050">
            <a:solidFill>
              <a:srgbClr val="1b273f"/>
            </a:solidFill>
            <a:round/>
          </a:ln>
        </p:spPr>
        <p:style>
          <a:lnRef idx="0"/>
          <a:fillRef idx="0"/>
          <a:effectRef idx="0"/>
          <a:fontRef idx="minor"/>
        </p:style>
        <p:txBody>
          <a:bodyPr lIns="90000" rIns="90000" tIns="-44640" bIns="-44640" anchor="t">
            <a:noAutofit/>
          </a:bodyPr>
          <a:p>
            <a:endParaRPr b="0" lang="en-US" sz="1800" spc="-1" strike="noStrike">
              <a:solidFill>
                <a:schemeClr val="dk1"/>
              </a:solidFill>
              <a:latin typeface="Calibri"/>
              <a:ea typeface="Calibri"/>
            </a:endParaRPr>
          </a:p>
        </p:txBody>
      </p:sp>
      <p:sp>
        <p:nvSpPr>
          <p:cNvPr id="1" name="Shape 1"/>
          <p:cNvSpPr/>
          <p:nvPr/>
        </p:nvSpPr>
        <p:spPr>
          <a:xfrm>
            <a:off x="566640" y="511920"/>
            <a:ext cx="11046240" cy="360"/>
          </a:xfrm>
          <a:prstGeom prst="line">
            <a:avLst/>
          </a:prstGeom>
          <a:ln w="8890">
            <a:solidFill>
              <a:srgbClr val="1b273f"/>
            </a:solidFill>
            <a:round/>
          </a:ln>
        </p:spPr>
        <p:style>
          <a:lnRef idx="0"/>
          <a:fillRef idx="0"/>
          <a:effectRef idx="0"/>
          <a:fontRef idx="minor"/>
        </p:style>
        <p:txBody>
          <a:bodyPr lIns="90000" rIns="90000" tIns="-44640" bIns="-44640" anchor="t">
            <a:noAutofit/>
          </a:bodyPr>
          <a:p>
            <a:endParaRPr b="0" lang="en-US" sz="1800" spc="-1" strike="noStrike">
              <a:solidFill>
                <a:schemeClr val="dk1"/>
              </a:solidFill>
              <a:latin typeface="Calibri"/>
              <a:ea typeface="Calibri"/>
            </a:endParaRPr>
          </a:p>
        </p:txBody>
      </p:sp>
      <p:sp>
        <p:nvSpPr>
          <p:cNvPr id="2" name="Shape 2"/>
          <p:cNvSpPr/>
          <p:nvPr/>
        </p:nvSpPr>
        <p:spPr>
          <a:xfrm>
            <a:off x="566640" y="6510240"/>
            <a:ext cx="11046240" cy="360"/>
          </a:xfrm>
          <a:prstGeom prst="line">
            <a:avLst/>
          </a:prstGeom>
          <a:ln w="10160">
            <a:solidFill>
              <a:srgbClr val="1b273f"/>
            </a:solidFill>
            <a:round/>
          </a:ln>
        </p:spPr>
        <p:style>
          <a:lnRef idx="0"/>
          <a:fillRef idx="0"/>
          <a:effectRef idx="0"/>
          <a:fontRef idx="minor"/>
        </p:style>
        <p:txBody>
          <a:bodyPr lIns="90000" rIns="90000" tIns="-44640" bIns="-44640" anchor="t">
            <a:noAutofit/>
          </a:bodyPr>
          <a:p>
            <a:endParaRPr b="0" lang="en-US" sz="1800" spc="-1" strike="noStrike">
              <a:solidFill>
                <a:schemeClr val="dk1"/>
              </a:solidFill>
              <a:latin typeface="Calibri"/>
              <a:ea typeface="Calibri"/>
            </a:endParaRPr>
          </a:p>
        </p:txBody>
      </p:sp>
      <p:sp>
        <p:nvSpPr>
          <p:cNvPr id="3" name="Text 3"/>
          <p:cNvSpPr/>
          <p:nvPr/>
        </p:nvSpPr>
        <p:spPr>
          <a:xfrm>
            <a:off x="567000" y="6546960"/>
            <a:ext cx="3245040" cy="1634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endParaRPr b="0" lang="en-US" sz="670" spc="-1" strike="noStrike">
              <a:solidFill>
                <a:schemeClr val="dk1"/>
              </a:solidFill>
              <a:latin typeface="Calibri"/>
              <a:ea typeface="Calibri"/>
            </a:endParaRPr>
          </a:p>
        </p:txBody>
      </p:sp>
      <p:sp>
        <p:nvSpPr>
          <p:cNvPr id="4" name="Text 4"/>
          <p:cNvSpPr/>
          <p:nvPr/>
        </p:nvSpPr>
        <p:spPr>
          <a:xfrm>
            <a:off x="4187880" y="6546960"/>
            <a:ext cx="3382200" cy="1634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lang="en-US" sz="670" spc="-1" strike="noStrike">
                <a:solidFill>
                  <a:srgbClr val="7a7e84"/>
                </a:solidFill>
                <a:latin typeface="Consolas"/>
                <a:ea typeface="Consolas"/>
              </a:rPr>
              <a:t>Ecosystem Awareness · Positioning architecture</a:t>
            </a:r>
            <a:endParaRPr b="0" lang="en-US" sz="670" spc="-1" strike="noStrike">
              <a:solidFill>
                <a:srgbClr val="000000"/>
              </a:solidFill>
              <a:latin typeface="Arial"/>
            </a:endParaRPr>
          </a:p>
        </p:txBody>
      </p:sp>
      <p:sp>
        <p:nvSpPr>
          <p:cNvPr id="5" name="PlaceHolder 1"/>
          <p:cNvSpPr>
            <a:spLocks noGrp="1"/>
          </p:cNvSpPr>
          <p:nvPr>
            <p:ph type="sldNum" idx="1"/>
          </p:nvPr>
        </p:nvSpPr>
        <p:spPr>
          <a:xfrm>
            <a:off x="11064240" y="6537960"/>
            <a:ext cx="501840" cy="163440"/>
          </a:xfrm>
          <a:prstGeom prst="rect">
            <a:avLst/>
          </a:prstGeom>
          <a:noFill/>
          <a:ln w="0">
            <a:noFill/>
          </a:ln>
        </p:spPr>
        <p:txBody>
          <a:bodyPr lIns="90000" rIns="90000" tIns="45000" bIns="45000" anchor="t">
            <a:noAutofit/>
          </a:bodyPr>
          <a:lstStyle>
            <a:lvl1pPr indent="0" algn="r" defTabSz="914400">
              <a:lnSpc>
                <a:spcPct val="100000"/>
              </a:lnSpc>
              <a:buNone/>
              <a:tabLst>
                <a:tab algn="l" pos="0"/>
              </a:tabLst>
              <a:defRPr b="1" lang="en-US" sz="750" spc="-1" strike="noStrike">
                <a:solidFill>
                  <a:srgbClr val="1b273f"/>
                </a:solidFill>
                <a:latin typeface="Consolas"/>
                <a:ea typeface="Consolas"/>
              </a:defRPr>
            </a:lvl1pPr>
          </a:lstStyle>
          <a:p>
            <a:pPr indent="0" algn="r" defTabSz="914400">
              <a:lnSpc>
                <a:spcPct val="100000"/>
              </a:lnSpc>
              <a:buNone/>
              <a:tabLst>
                <a:tab algn="l" pos="0"/>
              </a:tabLst>
            </a:pPr>
            <a:fld id="{E138B932-9C32-4D08-9D65-D5AA06E86A63}" type="slidenum">
              <a:rPr b="1" lang="en-US" sz="750" spc="-1" strike="noStrike">
                <a:solidFill>
                  <a:srgbClr val="1b273f"/>
                </a:solidFill>
                <a:latin typeface="Consolas"/>
                <a:ea typeface="Consolas"/>
              </a:rPr>
              <a:t>1</a:t>
            </a:fld>
            <a:endParaRPr b="0" lang="en-US" sz="750" spc="-1" strike="noStrike">
              <a:solidFill>
                <a:srgbClr val="000000"/>
              </a:solidFill>
              <a:latin typeface="Times New Roman"/>
            </a:endParaRPr>
          </a:p>
        </p:txBody>
      </p:sp>
      <p:sp>
        <p:nvSpPr>
          <p:cNvPr id="6" name="PlaceHolder 2"/>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r>
              <a:rPr b="0" lang="en-US" sz="4400" spc="-1" strike="noStrike">
                <a:solidFill>
                  <a:srgbClr val="000000"/>
                </a:solidFill>
                <a:latin typeface="Arial"/>
              </a:rPr>
              <a:t>Click to edit the title text format</a:t>
            </a:r>
            <a:endParaRPr b="0" lang="en-US" sz="4400" spc="-1" strike="noStrike">
              <a:solidFill>
                <a:srgbClr val="000000"/>
              </a:solidFill>
              <a:latin typeface="Arial"/>
            </a:endParaRPr>
          </a:p>
        </p:txBody>
      </p:sp>
      <p:sp>
        <p:nvSpPr>
          <p:cNvPr id="7" name="PlaceHolder 3"/>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solidFill>
                  <a:srgbClr val="000000"/>
                </a:solidFill>
                <a:latin typeface="Arial"/>
              </a:rPr>
              <a:t>Click to edit the outline text format</a:t>
            </a:r>
            <a:endParaRPr b="0" lang="en-US"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2800" spc="-1" strike="noStrike">
                <a:solidFill>
                  <a:srgbClr val="000000"/>
                </a:solidFill>
                <a:latin typeface="Arial"/>
              </a:rPr>
              <a:t>Second Outline Level</a:t>
            </a:r>
            <a:endParaRPr b="0" lang="en-US"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2400" spc="-1" strike="noStrike">
                <a:solidFill>
                  <a:srgbClr val="000000"/>
                </a:solidFill>
                <a:latin typeface="Arial"/>
              </a:rPr>
              <a:t>Third Outline Level</a:t>
            </a:r>
            <a:endParaRPr b="0" lang="en-US"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2000" spc="-1" strike="noStrike">
                <a:solidFill>
                  <a:srgbClr val="000000"/>
                </a:solidFill>
                <a:latin typeface="Arial"/>
              </a:rPr>
              <a:t>Fourth Outline Level</a:t>
            </a:r>
            <a:endParaRPr b="0" lang="en-US"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2000" spc="-1" strike="noStrike">
                <a:solidFill>
                  <a:srgbClr val="000000"/>
                </a:solidFill>
                <a:latin typeface="Arial"/>
              </a:rPr>
              <a:t>Fifth Outline Level</a:t>
            </a:r>
            <a:endParaRPr b="0" lang="en-US"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2000" spc="-1" strike="noStrike">
                <a:solidFill>
                  <a:srgbClr val="000000"/>
                </a:solidFill>
                <a:latin typeface="Arial"/>
              </a:rPr>
              <a:t>Sixth Outline Level</a:t>
            </a:r>
            <a:endParaRPr b="0" lang="en-US"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2000" spc="-1" strike="noStrike">
                <a:solidFill>
                  <a:srgbClr val="000000"/>
                </a:solidFill>
                <a:latin typeface="Arial"/>
              </a:rPr>
              <a:t>Seventh Outline Level</a:t>
            </a:r>
            <a:endParaRPr b="0" lang="en-US"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49" r:id="rId2"/>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fffff"/>
        </a:solidFill>
      </p:bgPr>
    </p:bg>
    <p:spTree>
      <p:nvGrpSpPr>
        <p:cNvPr id="1" name=""/>
        <p:cNvGrpSpPr/>
        <p:nvPr/>
      </p:nvGrpSpPr>
      <p:grpSpPr>
        <a:xfrm>
          <a:off x="0" y="0"/>
          <a:ext cx="0" cy="0"/>
          <a:chOff x="0" y="0"/>
          <a:chExt cx="0" cy="0"/>
        </a:xfrm>
      </p:grpSpPr>
      <p:sp>
        <p:nvSpPr>
          <p:cNvPr id="8" name="PlaceHolder 1"/>
          <p:cNvSpPr>
            <a:spLocks noGrp="1"/>
          </p:cNvSpPr>
          <p:nvPr>
            <p:ph type="title"/>
          </p:nvPr>
        </p:nvSpPr>
        <p:spPr>
          <a:xfrm>
            <a:off x="609480" y="273600"/>
            <a:ext cx="10972440" cy="1144800"/>
          </a:xfrm>
          <a:prstGeom prst="rect">
            <a:avLst/>
          </a:prstGeom>
          <a:noFill/>
          <a:ln w="0">
            <a:noFill/>
          </a:ln>
        </p:spPr>
        <p:txBody>
          <a:bodyPr lIns="0" rIns="0" tIns="0" bIns="0" anchor="ctr">
            <a:noAutofit/>
          </a:bodyPr>
          <a:p>
            <a:pPr indent="0" algn="ctr">
              <a:buNone/>
            </a:pPr>
            <a:r>
              <a:rPr b="0" lang="en-US" sz="4400" spc="-1" strike="noStrike">
                <a:solidFill>
                  <a:srgbClr val="000000"/>
                </a:solidFill>
                <a:latin typeface="Arial"/>
              </a:rPr>
              <a:t>Click to edit the title text format</a:t>
            </a:r>
            <a:endParaRPr b="0" lang="en-US" sz="4400" spc="-1" strike="noStrike">
              <a:solidFill>
                <a:srgbClr val="000000"/>
              </a:solidFill>
              <a:latin typeface="Arial"/>
            </a:endParaRPr>
          </a:p>
        </p:txBody>
      </p:sp>
      <p:sp>
        <p:nvSpPr>
          <p:cNvPr id="9" name="PlaceHolder 2"/>
          <p:cNvSpPr>
            <a:spLocks noGrp="1"/>
          </p:cNvSpPr>
          <p:nvPr>
            <p:ph type="body"/>
          </p:nvPr>
        </p:nvSpPr>
        <p:spPr>
          <a:xfrm>
            <a:off x="609480" y="1604520"/>
            <a:ext cx="109724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US" sz="3200" spc="-1" strike="noStrike">
                <a:solidFill>
                  <a:srgbClr val="000000"/>
                </a:solidFill>
                <a:latin typeface="Arial"/>
              </a:rPr>
              <a:t>Click to edit the outline text format</a:t>
            </a:r>
            <a:endParaRPr b="0" lang="en-US"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US" sz="2800" spc="-1" strike="noStrike">
                <a:solidFill>
                  <a:srgbClr val="000000"/>
                </a:solidFill>
                <a:latin typeface="Arial"/>
              </a:rPr>
              <a:t>Second Outline Level</a:t>
            </a:r>
            <a:endParaRPr b="0" lang="en-US"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US" sz="2400" spc="-1" strike="noStrike">
                <a:solidFill>
                  <a:srgbClr val="000000"/>
                </a:solidFill>
                <a:latin typeface="Arial"/>
              </a:rPr>
              <a:t>Third Outline Level</a:t>
            </a:r>
            <a:endParaRPr b="0" lang="en-US"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US" sz="2000" spc="-1" strike="noStrike">
                <a:solidFill>
                  <a:srgbClr val="000000"/>
                </a:solidFill>
                <a:latin typeface="Arial"/>
              </a:rPr>
              <a:t>Fourth Outline Level</a:t>
            </a:r>
            <a:endParaRPr b="0" lang="en-US"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US" sz="2000" spc="-1" strike="noStrike">
                <a:solidFill>
                  <a:srgbClr val="000000"/>
                </a:solidFill>
                <a:latin typeface="Arial"/>
              </a:rPr>
              <a:t>Fifth Outline Level</a:t>
            </a:r>
            <a:endParaRPr b="0" lang="en-US"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US" sz="2000" spc="-1" strike="noStrike">
                <a:solidFill>
                  <a:srgbClr val="000000"/>
                </a:solidFill>
                <a:latin typeface="Arial"/>
              </a:rPr>
              <a:t>Sixth Outline Level</a:t>
            </a:r>
            <a:endParaRPr b="0" lang="en-US"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US" sz="2000" spc="-1" strike="noStrike">
                <a:solidFill>
                  <a:srgbClr val="000000"/>
                </a:solidFill>
                <a:latin typeface="Arial"/>
              </a:rPr>
              <a:t>Seventh Outline Level</a:t>
            </a:r>
            <a:endParaRPr b="0" lang="en-US"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51" r:id="rId2"/>
  </p:sldLayoutIdLst>
</p:sldMaster>
</file>

<file path=ppt/slides/_rels/slide1.xml.rels><?xml version='1.0' encoding='UTF-8' standalone='yes'?>
<Relationships xmlns="http://schemas.openxmlformats.org/package/2006/relationships"><Relationship Id="rId1" Type="http://schemas.openxmlformats.org/officeDocument/2006/relationships/hyperlink" Target="https://github.com/dakleyer/structural-awareness-contributions/blob/main/architectural-contributions/ecosystem-positioning/README.md" TargetMode="External"/><Relationship Id="rId2" Type="http://schemas.openxmlformats.org/officeDocument/2006/relationships/hyperlink" Target="https://github.com/dakleyer/structural-awareness-contributions/blob/main/architectural-contributions/ecosystem-positioning/README.md" TargetMode="External"/><Relationship Id="rId3" Type="http://schemas.openxmlformats.org/officeDocument/2006/relationships/hyperlink" Target="https://github.com/dakleyer/structural-awareness-contributions/blob/main/architectural-contributions/ecosystem-positioning/README.md" TargetMode="External"/><Relationship Id="rId4" Type="http://schemas.openxmlformats.org/officeDocument/2006/relationships/slideLayout" Target="../slideLayouts/slideLayout2.xml"/><Relationship Id="rId5"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hyperlink" Target="https://github.com/dakleyer/structural-awareness-contributions/blob/main/research/ecosystem-awareness/baseline/00D_CANONICAL_ARCHITECTURE_BENCHMARK_v0.3_DRAFT_ECOSYSTEM_POSITIONING.md" TargetMode="External"/><Relationship Id="rId2" Type="http://schemas.openxmlformats.org/officeDocument/2006/relationships/hyperlink" Target="https://github.com/dakleyer/structural-awareness-contributions/blob/main/research/ecosystem-awareness/baseline/00D_CANONICAL_ARCHITECTURE_BENCHMARK_v0.3_DRAFT_ECOSYSTEM_POSITIONING.md" TargetMode="External"/><Relationship Id="rId3" Type="http://schemas.openxmlformats.org/officeDocument/2006/relationships/slideLayout" Target="../slideLayouts/slideLayout1.xml"/><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hyperlink" Target="https://github.com/dakleyer/structural-awareness-contributions/blob/main/research/ecosystem-awareness/baseline/01_FOUNDATIONAL_THEORY_v0.5_INTEGRATED.md" TargetMode="External"/><Relationship Id="rId2" Type="http://schemas.openxmlformats.org/officeDocument/2006/relationships/hyperlink" Target="https://github.com/dakleyer/structural-awareness-contributions/blob/main/research/ecosystem-awareness/baseline/01_FOUNDATIONAL_THEORY_v0.5_INTEGRATED.md" TargetMode="External"/><Relationship Id="rId3" Type="http://schemas.openxmlformats.org/officeDocument/2006/relationships/hyperlink" Target="https://github.com/dakleyer/structural-awareness-contributions/blob/main/research/ecosystem-awareness/baseline/02_EPISTEMIC_SAFETY_PRINCIPLES_CONTROL_MATRIX_v0.4.part01.md" TargetMode="External"/><Relationship Id="rId4" Type="http://schemas.openxmlformats.org/officeDocument/2006/relationships/slideLayout" Target="../slideLayouts/slideLayout1.xml"/><Relationship Id="rId5"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hyperlink" Target="https://github.com/dakleyer/structural-awareness-contributions/blob/main/research/ecosystem-awareness/baseline/00E_FAILURE_MODES_100M_TOKEN_COMPOUNDING_v0.1.md" TargetMode="External"/><Relationship Id="rId2" Type="http://schemas.openxmlformats.org/officeDocument/2006/relationships/hyperlink" Target="https://github.com/dakleyer/structural-awareness-contributions/blob/main/research/ecosystem-awareness/baseline/00F_FAILURE_MODE_SMART_CITY_MOBILITY_SYSTEMIC_DIVERGENCE_v0.2_FREEZE_EDITION.md" TargetMode="External"/><Relationship Id="rId3" Type="http://schemas.openxmlformats.org/officeDocument/2006/relationships/hyperlink" Target="https://github.com/dakleyer/structural-awareness-contributions/blob/main/research/ecosystem-awareness/baseline/00G_FAILURE_MODE_COLLECTIVE_FALSE_CONTEXT_CONVERGENCE_v0.4.md" TargetMode="External"/><Relationship Id="rId4" Type="http://schemas.openxmlformats.org/officeDocument/2006/relationships/hyperlink" Target="https://github.com/dakleyer/structural-awareness-contributions/blob/main/research/ecosystem-awareness/baseline/00H_FAILURE_MODE_BATCH_OPPORTUNITY_BEYOND_AUTHORITY_v0.5_DRAFT.md" TargetMode="External"/><Relationship Id="rId5" Type="http://schemas.openxmlformats.org/officeDocument/2006/relationships/hyperlink" Target="https://github.com/dakleyer/structural-awareness-contributions/blob/main/research/ecosystem-awareness/baseline/00I_FAILURE_MODE_SEMANTIC_TOCTOU_v0.5_FREEZE_EDITION.md" TargetMode="External"/><Relationship Id="rId6" Type="http://schemas.openxmlformats.org/officeDocument/2006/relationships/hyperlink" Target="https://github.com/dakleyer/structural-awareness-contributions/blob/main/research/ecosystem-awareness/baseline/00J_FAILURE_MODE_RIGHTS_PROVENANCE_INVERSION_v0.1_DRAFT.md" TargetMode="External"/><Relationship Id="rId7" Type="http://schemas.openxmlformats.org/officeDocument/2006/relationships/hyperlink" Target="https://github.com/dakleyer/structural-awareness-contributions/blob/main/research/ecosystem-awareness/baseline/README.md" TargetMode="External"/><Relationship Id="rId8" Type="http://schemas.openxmlformats.org/officeDocument/2006/relationships/slideLayout" Target="../slideLayouts/slideLayout2.xml"/><Relationship Id="rId9"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hyperlink" Target="https://github.com/dakleyer/structural-awareness-contributions/blob/main/research/ecosystem-awareness/baseline/00E_A01_MICROSOFT_AGENT_365_IMPLEMENTATION_PROFILE_v0.2_DRAFT.md" TargetMode="External"/><Relationship Id="rId2" Type="http://schemas.openxmlformats.org/officeDocument/2006/relationships/hyperlink" Target="https://github.com/dakleyer/structural-awareness-contributions/blob/main/research/ecosystem-awareness/baseline/00E_A02_LANGGRAPH_LANGSMITH_IMPLEMENTATION_PROFILE_v0.2_DRAFT.md" TargetMode="External"/><Relationship Id="rId3" Type="http://schemas.openxmlformats.org/officeDocument/2006/relationships/hyperlink" Target="https://github.com/dakleyer/structural-awareness-contributions/blob/main/research/ecosystem-awareness/baseline/00F_A01_FIWARE_NGSI_LD_IMPLEMENTATION_PROFILE_v0.2_DRAFT.md" TargetMode="External"/><Relationship Id="rId4" Type="http://schemas.openxmlformats.org/officeDocument/2006/relationships/hyperlink" Target="https://github.com/dakleyer/structural-awareness-contributions/blob/main/research/ecosystem-awareness/baseline/00F_A02_AWS_IOT_TWINMAKER_CORE_IMPLEMENTATION_PROFILE_v0.2_DRAFT.md" TargetMode="External"/><Relationship Id="rId5" Type="http://schemas.openxmlformats.org/officeDocument/2006/relationships/hyperlink" Target="https://github.com/dakleyer/structural-awareness-contributions/blob/main/research/ecosystem-awareness/baseline/00G_FAILURE_MODE_COLLECTIVE_FALSE_CONTEXT_CONVERGENCE_v0.4.md#17-integrated-openai-agent-stack-implementation-trajectories" TargetMode="External"/><Relationship Id="rId6" Type="http://schemas.openxmlformats.org/officeDocument/2006/relationships/hyperlink" Target="https://github.com/dakleyer/structural-awareness-contributions/blob/main/research/ecosystem-awareness/baseline/00H_A01_CLAUDE_AGENT_SDK_IMPLEMENTATION_PROFILE_v0.4_DRAFT.md" TargetMode="External"/><Relationship Id="rId7" Type="http://schemas.openxmlformats.org/officeDocument/2006/relationships/hyperlink" Target="https://github.com/dakleyer/structural-awareness-contributions/blob/main/research/ecosystem-awareness/baseline/00H_A02_STRIPE_RADAR_IMPLEMENTATION_PROFILE_v0.4_DRAFT.md" TargetMode="External"/><Relationship Id="rId8" Type="http://schemas.openxmlformats.org/officeDocument/2006/relationships/hyperlink" Target="https://github.com/dakleyer/structural-awareness-contributions/blob/main/research/ecosystem-awareness/baseline/00I_A01_AWS_STEP_FUNCTIONS_RDS_IMPLEMENTATION_PROFILE_v0.2_DRAFT.md" TargetMode="External"/><Relationship Id="rId9" Type="http://schemas.openxmlformats.org/officeDocument/2006/relationships/hyperlink" Target="https://github.com/dakleyer/structural-awareness-contributions/blob/main/research/ecosystem-awareness/baseline/00J_A01_PANODYSSEY_TEMS_RIGHTS_PORTABILITY_IMPLEMENTATION_PROFILE_v0.1_DRAFT.md" TargetMode="External"/><Relationship Id="rId10" Type="http://schemas.openxmlformats.org/officeDocument/2006/relationships/hyperlink" Target="https://github.com/dakleyer/structural-awareness-contributions/blob/main/research/ecosystem-awareness/baseline/README.md" TargetMode="External"/><Relationship Id="rId11" Type="http://schemas.openxmlformats.org/officeDocument/2006/relationships/hyperlink" Target="https://github.com/dakleyer/structural-awareness-contributions/blob/main/research/ecosystem-awareness/baseline/README.md" TargetMode="External"/><Relationship Id="rId12" Type="http://schemas.openxmlformats.org/officeDocument/2006/relationships/slideLayout" Target="../slideLayouts/slideLayout2.xml"/><Relationship Id="rId1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hyperlink" Target="https://github.com/dakleyer/structural-awareness-contributions/blob/main/research/ecosystem-awareness/baseline/01_FOUNDATIONAL_THEORY_v0.5_INTEGRATED.md" TargetMode="External"/><Relationship Id="rId2" Type="http://schemas.openxmlformats.org/officeDocument/2006/relationships/hyperlink" Target="https://github.com/dakleyer/structural-awareness-contributions/blob/main/research/ecosystem-awareness/baseline/01_FOUNDATIONAL_THEORY_v0.5_INTEGRATED.md" TargetMode="External"/><Relationship Id="rId3" Type="http://schemas.openxmlformats.org/officeDocument/2006/relationships/hyperlink" Target="https://github.com/dakleyer/structural-awareness-contributions/blob/main/research/ecosystem-awareness/baseline/01_FOUNDATIONAL_THEORY_v0.5_INTEGRATED.md" TargetMode="External"/><Relationship Id="rId4" Type="http://schemas.openxmlformats.org/officeDocument/2006/relationships/hyperlink" Target="https://github.com/dakleyer/structural-awareness-contributions/blob/main/research/ecosystem-awareness/baseline/01_FOUNDATIONAL_THEORY_v0.5_INTEGRATED.md" TargetMode="External"/><Relationship Id="rId5" Type="http://schemas.openxmlformats.org/officeDocument/2006/relationships/hyperlink" Target="https://github.com/dakleyer/structural-awareness-contributions/blob/main/research/ecosystem-awareness/baseline/01_FOUNDATIONAL_THEORY_v0.5_INTEGRATED.md" TargetMode="External"/><Relationship Id="rId6" Type="http://schemas.openxmlformats.org/officeDocument/2006/relationships/hyperlink" Target="https://github.com/dakleyer/structural-awareness-contributions/blob/main/research/ecosystem-awareness/baseline/00_CANONICAL_ARCHITECTURE_TOPOLOGY.md" TargetMode="External"/><Relationship Id="rId7" Type="http://schemas.openxmlformats.org/officeDocument/2006/relationships/slideLayout" Target="../slideLayouts/slideLayout1.xml"/><Relationship Id="rId8"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hyperlink" Target="https://github.com/dakleyer/structural-awareness-contributions/blob/main/research/ecosystem-awareness/baseline/00_CANONICAL_REQUIREMENTS_CHALLENGES_SUFFICIENCY_HYPOTHESES_KPIS.md" TargetMode="External"/><Relationship Id="rId2" Type="http://schemas.openxmlformats.org/officeDocument/2006/relationships/hyperlink" Target="https://github.com/dakleyer/structural-awareness-contributions/blob/main/research/ecosystem-awareness/baseline/00E_FAILURE_MODES_100M_TOKEN_COMPOUNDING_v0.1.md#82-route-q--requirements-satisfied-for-the-run" TargetMode="External"/><Relationship Id="rId3" Type="http://schemas.openxmlformats.org/officeDocument/2006/relationships/hyperlink" Target="https://github.com/dakleyer/structural-awareness-contributions/blob/main/research/ecosystem-awareness/baseline/00E_FAILURE_MODES_100M_TOKEN_COMPOUNDING_v0.1.md#82-route-q--requirements-satisfied-for-the-run" TargetMode="External"/><Relationship Id="rId4" Type="http://schemas.openxmlformats.org/officeDocument/2006/relationships/hyperlink" Target="https://github.com/dakleyer/structural-awareness-contributions/blob/main/research/ecosystem-awareness/baseline/00F_FAILURE_MODE_SMART_CITY_MOBILITY_SYSTEMIC_DIVERGENCE_v0.2_FREEZE_EDITION.md#8a3-route-q--requirements-conforming-route" TargetMode="External"/><Relationship Id="rId5" Type="http://schemas.openxmlformats.org/officeDocument/2006/relationships/hyperlink" Target="https://github.com/dakleyer/structural-awareness-contributions/blob/main/research/ecosystem-awareness/baseline/00F_FAILURE_MODE_SMART_CITY_MOBILITY_SYSTEMIC_DIVERGENCE_v0.2_FREEZE_EDITION.md#8a3-route-q--requirements-conforming-route" TargetMode="External"/><Relationship Id="rId6" Type="http://schemas.openxmlformats.org/officeDocument/2006/relationships/hyperlink" Target="https://github.com/dakleyer/structural-awareness-contributions/blob/main/research/ecosystem-awareness/baseline/00G_FAILURE_MODE_COLLECTIVE_FALSE_CONTEXT_CONVERGENCE_v0.4.md#9-executable-paired-fixture-and-quality-gate-plan" TargetMode="External"/><Relationship Id="rId7" Type="http://schemas.openxmlformats.org/officeDocument/2006/relationships/hyperlink" Target="https://github.com/dakleyer/structural-awareness-contributions/blob/main/research/ecosystem-awareness/baseline/00G_FAILURE_MODE_COLLECTIVE_FALSE_CONTEXT_CONVERGENCE_v0.4.md#9-executable-paired-fixture-and-quality-gate-plan" TargetMode="External"/><Relationship Id="rId8" Type="http://schemas.openxmlformats.org/officeDocument/2006/relationships/hyperlink" Target="https://github.com/dakleyer/structural-awareness-contributions/blob/main/research/ecosystem-awareness/baseline/00H_FAILURE_MODE_BATCH_OPPORTUNITY_BEYOND_AUTHORITY_v0.5_DRAFT.md#123-route-q--current-action-correctly-classified-as-not-authorized" TargetMode="External"/><Relationship Id="rId9" Type="http://schemas.openxmlformats.org/officeDocument/2006/relationships/hyperlink" Target="https://github.com/dakleyer/structural-awareness-contributions/blob/main/research/ecosystem-awareness/baseline/00H_FAILURE_MODE_BATCH_OPPORTUNITY_BEYOND_AUTHORITY_v0.5_DRAFT.md#123-route-q--current-action-correctly-classified-as-not-authorized" TargetMode="External"/><Relationship Id="rId10" Type="http://schemas.openxmlformats.org/officeDocument/2006/relationships/hyperlink" Target="https://github.com/dakleyer/structural-awareness-contributions/blob/main/research/ecosystem-awareness/baseline/00I_FAILURE_MODE_SEMANTIC_TOCTOU_v0.5_FREEZE_EDITION.md#103-route-q--requirements-conforming-route" TargetMode="External"/><Relationship Id="rId11" Type="http://schemas.openxmlformats.org/officeDocument/2006/relationships/hyperlink" Target="https://github.com/dakleyer/structural-awareness-contributions/blob/main/research/ecosystem-awareness/baseline/00I_FAILURE_MODE_SEMANTIC_TOCTOU_v0.5_FREEZE_EDITION.md#103-route-q--requirements-conforming-route" TargetMode="External"/><Relationship Id="rId12" Type="http://schemas.openxmlformats.org/officeDocument/2006/relationships/hyperlink" Target="https://github.com/dakleyer/structural-awareness-contributions/blob/main/research/ecosystem-awareness/baseline/00J_FAILURE_MODE_RIGHTS_PROVENANCE_INVERSION_v0.1_DRAFT.md#72-route-q--canonical-requirements-and-gates-correctly-implemented" TargetMode="External"/><Relationship Id="rId13" Type="http://schemas.openxmlformats.org/officeDocument/2006/relationships/hyperlink" Target="https://github.com/dakleyer/structural-awareness-contributions/blob/main/research/ecosystem-awareness/baseline/00J_FAILURE_MODE_RIGHTS_PROVENANCE_INVERSION_v0.1_DRAFT.md#72-route-q--canonical-requirements-and-gates-correctly-implemented" TargetMode="External"/><Relationship Id="rId14" Type="http://schemas.openxmlformats.org/officeDocument/2006/relationships/hyperlink" Target="https://github.com/dakleyer/structural-awareness-contributions/blob/main/research/ecosystem-awareness/baseline/00_CANONICAL_REQUIREMENTS_CHALLENGES_SUFFICIENCY_HYPOTHESES_KPIS.md" TargetMode="External"/><Relationship Id="rId15" Type="http://schemas.openxmlformats.org/officeDocument/2006/relationships/hyperlink" Target="https://github.com/dakleyer/structural-awareness-contributions/blob/main/research/ecosystem-awareness/baseline/USE_CASE_PORTFOLIO_REQUIREMENTS_COVERAGE_MAP_v0.1.md" TargetMode="External"/><Relationship Id="rId16" Type="http://schemas.openxmlformats.org/officeDocument/2006/relationships/hyperlink" Target="https://github.com/dakleyer/structural-awareness-contributions/blob/main/research/ecosystem-awareness/baseline/README.md" TargetMode="External"/><Relationship Id="rId17" Type="http://schemas.openxmlformats.org/officeDocument/2006/relationships/slideLayout" Target="../slideLayouts/slideLayout2.xml"/><Relationship Id="rId18"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hyperlink" Target="https://github.com/dakleyer/structural-awareness-contributions/blob/main/research/ecosystem-awareness/baseline/00F_FAILURE_MODE_SMART_CITY_MOBILITY_SYSTEMIC_DIVERGENCE_v0.2_FREEZE_EDITION.md" TargetMode="External"/><Relationship Id="rId2" Type="http://schemas.openxmlformats.org/officeDocument/2006/relationships/hyperlink" Target="https://github.com/dakleyer/structural-awareness-contributions/blob/main/research/ecosystem-awareness/baseline/00E_FAILURE_MODES_100M_TOKEN_COMPOUNDING_v0.1.md#82-route-q--requirements-satisfied-for-the-run" TargetMode="External"/><Relationship Id="rId3" Type="http://schemas.openxmlformats.org/officeDocument/2006/relationships/hyperlink" Target="https://github.com/dakleyer/structural-awareness-contributions/blob/main/research/ecosystem-awareness/baseline/00F_FAILURE_MODE_SMART_CITY_MOBILITY_SYSTEMIC_DIVERGENCE_v0.2_FREEZE_EDITION.md#8a3-route-q--requirements-conforming-route" TargetMode="External"/><Relationship Id="rId4" Type="http://schemas.openxmlformats.org/officeDocument/2006/relationships/hyperlink" Target="https://github.com/dakleyer/structural-awareness-contributions/blob/main/research/ecosystem-awareness/baseline/00G_FAILURE_MODE_COLLECTIVE_FALSE_CONTEXT_CONVERGENCE_v0.4.md#9-executable-paired-fixture-and-quality-gate-plan" TargetMode="External"/><Relationship Id="rId5" Type="http://schemas.openxmlformats.org/officeDocument/2006/relationships/hyperlink" Target="https://github.com/dakleyer/structural-awareness-contributions/blob/main/research/ecosystem-awareness/baseline/00H_FAILURE_MODE_BATCH_OPPORTUNITY_BEYOND_AUTHORITY_v0.5_DRAFT.md#123-route-q--current-action-correctly-classified-as-not-authorized" TargetMode="External"/><Relationship Id="rId6" Type="http://schemas.openxmlformats.org/officeDocument/2006/relationships/hyperlink" Target="https://github.com/dakleyer/structural-awareness-contributions/blob/main/research/ecosystem-awareness/baseline/00I_FAILURE_MODE_SEMANTIC_TOCTOU_v0.5_FREEZE_EDITION.md#103-route-q--requirements-conforming-route" TargetMode="External"/><Relationship Id="rId7" Type="http://schemas.openxmlformats.org/officeDocument/2006/relationships/hyperlink" Target="https://github.com/dakleyer/structural-awareness-contributions/blob/main/research/ecosystem-awareness/baseline/00J_FAILURE_MODE_RIGHTS_PROVENANCE_INVERSION_v0.1_DRAFT.md#72-route-q--canonical-requirements-and-gates-correctly-implemented" TargetMode="External"/><Relationship Id="rId8" Type="http://schemas.openxmlformats.org/officeDocument/2006/relationships/hyperlink" Target="https://github.com/dakleyer/structural-awareness-contributions/blob/main/research/ecosystem-awareness/baseline/00F_FAILURE_MODE_SMART_CITY_MOBILITY_SYSTEMIC_DIVERGENCE_v0.2_FREEZE_EDITION.md" TargetMode="External"/><Relationship Id="rId9" Type="http://schemas.openxmlformats.org/officeDocument/2006/relationships/hyperlink" Target="https://github.com/dakleyer/structural-awareness-contributions/blob/main/research/ecosystem-awareness/baseline/README.md" TargetMode="External"/><Relationship Id="rId10" Type="http://schemas.openxmlformats.org/officeDocument/2006/relationships/slideLayout" Target="../slideLayouts/slideLayout2.xml"/><Relationship Id="rId11"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hyperlink" Target="https://github.com/dakleyer/structural-awareness-contributions/blob/main/research/ecosystem-awareness/baseline/00D_CANONICAL_ARCHITECTURE_BENCHMARK_v0.3_DRAFT_ECOSYSTEM_POSITIONING.md" TargetMode="External"/><Relationship Id="rId2" Type="http://schemas.openxmlformats.org/officeDocument/2006/relationships/hyperlink" Target="https://github.com/dakleyer/structural-awareness-contributions/blob/main/research/ecosystem-awareness/baseline/00D_CANONICAL_ARCHITECTURE_BENCHMARK_v0.3_DRAFT_ECOSYSTEM_POSITIONING.md" TargetMode="External"/><Relationship Id="rId3" Type="http://schemas.openxmlformats.org/officeDocument/2006/relationships/slideLayout" Target="../slideLayouts/slideLayout2.xml"/><Relationship Id="rId4"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hyperlink" Target="https://spiffe.io/docs/latest/spire-about/comparisons/" TargetMode="External"/><Relationship Id="rId2" Type="http://schemas.openxmlformats.org/officeDocument/2006/relationships/hyperlink" Target="https://www.rfc-editor.org/rfc/rfc8693.html" TargetMode="External"/><Relationship Id="rId3" Type="http://schemas.openxmlformats.org/officeDocument/2006/relationships/hyperlink" Target="https://www.rfc-editor.org/rfc/rfc9334.html" TargetMode="External"/><Relationship Id="rId4" Type="http://schemas.openxmlformats.org/officeDocument/2006/relationships/hyperlink" Target="https://www.nccoe.nist.gov/projects/software-and-ai-agent-identity-and-authorization" TargetMode="External"/><Relationship Id="rId5" Type="http://schemas.openxmlformats.org/officeDocument/2006/relationships/hyperlink" Target="https://github.com/dakleyer/structural-awareness-contributions/blob/main/research/ecosystem-awareness/baseline/00D_CANONICAL_ARCHITECTURE_BENCHMARK_v0.3_DRAFT_ECOSYSTEM_POSITIONING.md#51-industry-arms" TargetMode="External"/><Relationship Id="rId6" Type="http://schemas.openxmlformats.org/officeDocument/2006/relationships/hyperlink" Target="https://github.com/dakleyer/structural-awareness-contributions/blob/main/research/ecosystem-awareness/baseline/00D_CANONICAL_ARCHITECTURE_BENCHMARK_v0.3_DRAFT_ECOSYSTEM_POSITIONING.md" TargetMode="External"/><Relationship Id="rId7" Type="http://schemas.openxmlformats.org/officeDocument/2006/relationships/slideLayout" Target="../slideLayouts/slideLayout2.xml"/><Relationship Id="rId8"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hyperlink" Target="https://github.com/dakleyer/structural-awareness-contributions/blob/main/research/ecosystem-awareness/baseline/00D_CANONICAL_ARCHITECTURE_BENCHMARK_AND_REFERENCE_SCENARIO_EVIDENCE_v0.2.md" TargetMode="External"/><Relationship Id="rId2" Type="http://schemas.openxmlformats.org/officeDocument/2006/relationships/hyperlink" Target="https://github.com/dakleyer/structural-awareness-contributions/blob/main/research/ecosystem-awareness/baseline/00D_CANONICAL_ARCHITECTURE_BENCHMARK_v0.3_DRAFT_ECOSYSTEM_POSITIONING.md" TargetMode="External"/><Relationship Id="rId3" Type="http://schemas.openxmlformats.org/officeDocument/2006/relationships/hyperlink" Target="https://github.com/dakleyer/structural-awareness-contributions/blob/main/research/ecosystem-awareness/DECISION_BOUNDARY_CHALLENGE_v0.2.md#10-comparative-review-rule" TargetMode="External"/><Relationship Id="rId4" Type="http://schemas.openxmlformats.org/officeDocument/2006/relationships/hyperlink" Target="https://github.com/dakleyer/structural-awareness-contributions/blob/main/research/ecosystem-awareness/baseline/00D_CANONICAL_ARCHITECTURE_BENCHMARK_AND_REFERENCE_SCENARIO_EVIDENCE_v0.2.md" TargetMode="External"/><Relationship Id="rId5" Type="http://schemas.openxmlformats.org/officeDocument/2006/relationships/hyperlink" Target="https://github.com/dakleyer/structural-awareness-contributions/blob/main/research/ecosystem-awareness/DECISION_BOUNDARY_CHALLENGE_v0.2.md" TargetMode="External"/><Relationship Id="rId6" Type="http://schemas.openxmlformats.org/officeDocument/2006/relationships/slideLayout" Target="../slideLayouts/slideLayout1.xml"/><Relationship Id="rId7" Type="http://schemas.openxmlformats.org/officeDocument/2006/relationships/notesSlide" Target="../notesSlides/notesSlide12.xml"/></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1b2740"/>
        </a:solidFill>
      </p:bgPr>
    </p:bg>
    <p:spTree>
      <p:nvGrpSpPr>
        <p:cNvPr id="1" name=""/>
        <p:cNvGrpSpPr/>
        <p:nvPr/>
      </p:nvGrpSpPr>
      <p:grpSpPr>
        <a:xfrm>
          <a:off x="0" y="0"/>
          <a:ext cx="0" cy="0"/>
          <a:chOff x="0" y="0"/>
          <a:chExt cx="0" cy="0"/>
        </a:xfrm>
      </p:grpSpPr>
      <p:sp>
        <p:nvSpPr>
          <p:cNvPr id="16" name="TextBox 2"/>
          <p:cNvSpPr/>
          <p:nvPr/>
        </p:nvSpPr>
        <p:spPr>
          <a:xfrm>
            <a:off x="9795960" y="365760"/>
            <a:ext cx="1827720" cy="227520"/>
          </a:xfrm>
          <a:prstGeom prst="rect">
            <a:avLst/>
          </a:prstGeom>
          <a:noFill/>
          <a:ln w="0">
            <a:noFill/>
          </a:ln>
        </p:spPr>
        <p:style>
          <a:lnRef idx="0"/>
          <a:fillRef idx="0"/>
          <a:effectRef idx="0"/>
          <a:fontRef idx="minor"/>
        </p:style>
        <p:txBody>
          <a:bodyPr lIns="0" rIns="0" tIns="0" bIns="0" anchor="t">
            <a:spAutoFit/>
          </a:bodyPr>
          <a:p>
            <a:pPr algn="r" defTabSz="914400">
              <a:lnSpc>
                <a:spcPct val="100000"/>
              </a:lnSpc>
            </a:pPr>
            <a:endParaRPr b="0" lang="en-US" sz="1800" spc="-1" strike="noStrike">
              <a:solidFill>
                <a:schemeClr val="dk1"/>
              </a:solidFill>
              <a:latin typeface="Calibri"/>
              <a:ea typeface="Calibri"/>
            </a:endParaRPr>
          </a:p>
        </p:txBody>
      </p:sp>
      <p:sp>
        <p:nvSpPr>
          <p:cNvPr id="17" name="Connector 3"/>
          <p:cNvSpPr/>
          <p:nvPr/>
        </p:nvSpPr>
        <p:spPr>
          <a:xfrm>
            <a:off x="566640" y="713160"/>
            <a:ext cx="11058120" cy="360"/>
          </a:xfrm>
          <a:prstGeom prst="line">
            <a:avLst/>
          </a:prstGeom>
          <a:ln w="19050">
            <a:solidFill>
              <a:srgbClr val="d3d6dc"/>
            </a:solidFill>
            <a:round/>
          </a:ln>
        </p:spPr>
        <p:style>
          <a:lnRef idx="2">
            <a:schemeClr val="accent1"/>
          </a:lnRef>
          <a:fillRef idx="0">
            <a:schemeClr val="accent1"/>
          </a:fillRef>
          <a:effectRef idx="1">
            <a:schemeClr val="accent1"/>
          </a:effectRef>
          <a:fontRef idx="minor"/>
        </p:style>
        <p:txBody>
          <a:bodyPr lIns="90000" rIns="90000" tIns="-44640" bIns="-44640" anchor="t">
            <a:noAutofit/>
          </a:bodyPr>
          <a:p>
            <a:endParaRPr b="0" lang="en-US" sz="1800" spc="-1" strike="noStrike">
              <a:solidFill>
                <a:schemeClr val="dk1"/>
              </a:solidFill>
              <a:latin typeface="Calibri"/>
              <a:ea typeface="Calibri"/>
            </a:endParaRPr>
          </a:p>
        </p:txBody>
      </p:sp>
      <p:sp>
        <p:nvSpPr>
          <p:cNvPr id="18" name="Connector 4"/>
          <p:cNvSpPr/>
          <p:nvPr/>
        </p:nvSpPr>
        <p:spPr>
          <a:xfrm>
            <a:off x="566640" y="763200"/>
            <a:ext cx="11058120" cy="360"/>
          </a:xfrm>
          <a:prstGeom prst="line">
            <a:avLst/>
          </a:prstGeom>
          <a:ln w="7620">
            <a:solidFill>
              <a:srgbClr val="d3d6dc"/>
            </a:solidFill>
            <a:round/>
          </a:ln>
        </p:spPr>
        <p:style>
          <a:lnRef idx="2">
            <a:schemeClr val="accent1"/>
          </a:lnRef>
          <a:fillRef idx="0">
            <a:schemeClr val="accent1"/>
          </a:fillRef>
          <a:effectRef idx="1">
            <a:schemeClr val="accent1"/>
          </a:effectRef>
          <a:fontRef idx="minor"/>
        </p:style>
        <p:txBody>
          <a:bodyPr lIns="90000" rIns="90000" tIns="-44640" bIns="-44640" anchor="t">
            <a:noAutofit/>
          </a:bodyPr>
          <a:p>
            <a:endParaRPr b="0" lang="en-US" sz="1800" spc="-1" strike="noStrike">
              <a:solidFill>
                <a:schemeClr val="dk1"/>
              </a:solidFill>
              <a:latin typeface="Calibri"/>
              <a:ea typeface="Calibri"/>
            </a:endParaRPr>
          </a:p>
        </p:txBody>
      </p:sp>
      <p:sp>
        <p:nvSpPr>
          <p:cNvPr id="19" name="TextBox 6"/>
          <p:cNvSpPr/>
          <p:nvPr/>
        </p:nvSpPr>
        <p:spPr>
          <a:xfrm>
            <a:off x="567000" y="1783080"/>
            <a:ext cx="7315200" cy="1335024"/>
          </a:xfrm>
          <a:prstGeom prst="rect">
            <a:avLst/>
          </a:prstGeom>
          <a:noFill/>
          <a:ln w="0">
            <a:noFill/>
          </a:ln>
        </p:spPr>
        <p:style>
          <a:lnRef idx="0"/>
          <a:fillRef idx="0"/>
          <a:effectRef idx="0"/>
          <a:fontRef idx="minor"/>
        </p:style>
        <p:txBody>
          <a:bodyPr lIns="0" rIns="0" tIns="0" bIns="0" anchor="t">
            <a:spAutoFit/>
          </a:bodyPr>
          <a:p>
            <a:pPr defTabSz="914400">
              <a:lnSpc>
                <a:spcPct val="95000"/>
              </a:lnSpc>
              <a:spcBef>
                <a:spcPts val="0"/>
              </a:spcBef>
              <a:spcAft>
                <a:spcPts val="0"/>
              </a:spcAft>
            </a:pPr>
            <a:r>
              <a:rPr b="1" lang="en-US" sz="4000" spc="-100" strike="noStrike" u="sng">
                <a:solidFill>
                  <a:srgbClr val="0563c1"/>
                </a:solidFill>
                <a:uFillTx/>
                <a:latin typeface="Cambria"/>
                <a:ea typeface="Cambria"/>
                <a:hlinkClick r:id="rId1"/>
              </a:rPr>
              <a:t>Ecosystem Positioning</a:t>
            </a:r>
            <a:endParaRPr b="0" lang="en-US" sz="4000" spc="-1" strike="noStrike">
              <a:solidFill>
                <a:srgbClr val="ffffff"/>
              </a:solidFill>
              <a:latin typeface="Arial"/>
            </a:endParaRPr>
          </a:p>
          <a:p>
            <a:pPr defTabSz="914400">
              <a:lnSpc>
                <a:spcPct val="95000"/>
              </a:lnSpc>
              <a:spcBef>
                <a:spcPts val="0"/>
              </a:spcBef>
              <a:spcAft>
                <a:spcPts val="0"/>
              </a:spcAft>
            </a:pPr>
            <a:r>
              <a:rPr b="1" lang="en-US" sz="4000" spc="-100" strike="noStrike" u="sng">
                <a:solidFill>
                  <a:srgbClr val="0563c1"/>
                </a:solidFill>
                <a:uFillTx/>
                <a:latin typeface="Cambria"/>
                <a:ea typeface="Cambria"/>
                <a:hlinkClick r:id="rId2"/>
              </a:rPr>
              <a:t>for Agentic Systems</a:t>
            </a:r>
            <a:endParaRPr b="0" lang="en-US" sz="4000" spc="-1" strike="noStrike">
              <a:solidFill>
                <a:srgbClr val="ffffff"/>
              </a:solidFill>
              <a:latin typeface="Arial"/>
            </a:endParaRPr>
          </a:p>
        </p:txBody>
      </p:sp>
      <p:sp>
        <p:nvSpPr>
          <p:cNvPr id="20" name="TextBox 7"/>
          <p:cNvSpPr/>
          <p:nvPr/>
        </p:nvSpPr>
        <p:spPr>
          <a:xfrm>
            <a:off x="567000" y="3383280"/>
            <a:ext cx="6308280" cy="471960"/>
          </a:xfrm>
          <a:prstGeom prst="rect">
            <a:avLst/>
          </a:prstGeom>
          <a:noFill/>
          <a:ln w="0">
            <a:noFill/>
          </a:ln>
        </p:spPr>
        <p:style>
          <a:lnRef idx="0"/>
          <a:fillRef idx="0"/>
          <a:effectRef idx="0"/>
          <a:fontRef idx="minor"/>
        </p:style>
        <p:txBody>
          <a:bodyPr lIns="0" rIns="0" tIns="0" bIns="0" anchor="t">
            <a:spAutoFit/>
          </a:bodyPr>
          <a:p>
            <a:pPr defTabSz="914400">
              <a:lnSpc>
                <a:spcPct val="115000"/>
              </a:lnSpc>
            </a:pPr>
            <a:r>
              <a:rPr b="0" lang="en-US" sz="1350" spc="-1" strike="noStrike">
                <a:solidFill>
                  <a:srgbClr val="cacdd3"/>
                </a:solidFill>
                <a:latin typeface="Calibri"/>
                <a:ea typeface="Calibri"/>
              </a:rPr>
              <a:t>A proposed architecture for participants that must stay situated, and requalify, as authority, evidence, roles and the ecosystem itself change.</a:t>
            </a:r>
            <a:endParaRPr b="0" lang="en-US" sz="1350" spc="-1" strike="noStrike">
              <a:solidFill>
                <a:srgbClr val="ffffff"/>
              </a:solidFill>
              <a:latin typeface="Arial"/>
            </a:endParaRPr>
          </a:p>
        </p:txBody>
      </p:sp>
      <p:sp>
        <p:nvSpPr>
          <p:cNvPr id="21" name="Oval 8"/>
          <p:cNvSpPr/>
          <p:nvPr/>
        </p:nvSpPr>
        <p:spPr>
          <a:xfrm>
            <a:off x="631080" y="4928760"/>
            <a:ext cx="291600" cy="291600"/>
          </a:xfrm>
          <a:prstGeom prst="ellipse">
            <a:avLst/>
          </a:prstGeom>
          <a:noFill/>
          <a:ln w="12700">
            <a:solidFill>
              <a:srgbClr val="7fb2de"/>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22" name="Rectangle 9"/>
          <p:cNvSpPr/>
          <p:nvPr/>
        </p:nvSpPr>
        <p:spPr>
          <a:xfrm>
            <a:off x="2560320" y="4937760"/>
            <a:ext cx="273240" cy="273240"/>
          </a:xfrm>
          <a:prstGeom prst="rect">
            <a:avLst/>
          </a:prstGeom>
          <a:noFill/>
          <a:ln w="12700">
            <a:solidFill>
              <a:srgbClr val="7fb2de"/>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23" name="Rectangle 10"/>
          <p:cNvSpPr/>
          <p:nvPr/>
        </p:nvSpPr>
        <p:spPr>
          <a:xfrm>
            <a:off x="4480560" y="4937760"/>
            <a:ext cx="273240" cy="273240"/>
          </a:xfrm>
          <a:prstGeom prst="rect">
            <a:avLst/>
          </a:prstGeom>
          <a:noFill/>
          <a:ln w="12700">
            <a:solidFill>
              <a:srgbClr val="7fb2de"/>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24" name="Rectangle 11"/>
          <p:cNvSpPr/>
          <p:nvPr/>
        </p:nvSpPr>
        <p:spPr>
          <a:xfrm>
            <a:off x="6400800" y="4937760"/>
            <a:ext cx="273240" cy="273240"/>
          </a:xfrm>
          <a:prstGeom prst="rect">
            <a:avLst/>
          </a:prstGeom>
          <a:noFill/>
          <a:ln w="12700">
            <a:solidFill>
              <a:srgbClr val="7fb2de"/>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25" name="Connector 12"/>
          <p:cNvSpPr/>
          <p:nvPr/>
        </p:nvSpPr>
        <p:spPr>
          <a:xfrm>
            <a:off x="978120" y="5074920"/>
            <a:ext cx="1518120" cy="360"/>
          </a:xfrm>
          <a:prstGeom prst="line">
            <a:avLst/>
          </a:prstGeom>
          <a:ln>
            <a:solidFill>
              <a:srgbClr val="7fb2de"/>
            </a:solidFill>
            <a:round/>
            <a:tailEnd len="med" type="triangle" w="med"/>
          </a:ln>
        </p:spPr>
        <p:style>
          <a:lnRef idx="2">
            <a:schemeClr val="accent1"/>
          </a:lnRef>
          <a:fillRef idx="0">
            <a:schemeClr val="accent1"/>
          </a:fillRef>
          <a:effectRef idx="1">
            <a:schemeClr val="accent1"/>
          </a:effectRef>
          <a:fontRef idx="minor"/>
        </p:style>
        <p:txBody>
          <a:bodyPr lIns="90000" rIns="90000" tIns="-44640" bIns="-44640" anchor="t">
            <a:noAutofit/>
          </a:bodyPr>
          <a:p>
            <a:endParaRPr b="0" lang="en-US" sz="1800" spc="-1" strike="noStrike">
              <a:solidFill>
                <a:schemeClr val="dk1"/>
              </a:solidFill>
              <a:latin typeface="Calibri"/>
              <a:ea typeface="Calibri"/>
            </a:endParaRPr>
          </a:p>
        </p:txBody>
      </p:sp>
      <p:sp>
        <p:nvSpPr>
          <p:cNvPr id="26" name="Connector 13"/>
          <p:cNvSpPr/>
          <p:nvPr/>
        </p:nvSpPr>
        <p:spPr>
          <a:xfrm>
            <a:off x="2898360" y="5074920"/>
            <a:ext cx="1518120" cy="360"/>
          </a:xfrm>
          <a:prstGeom prst="line">
            <a:avLst/>
          </a:prstGeom>
          <a:ln>
            <a:solidFill>
              <a:srgbClr val="7fb2de"/>
            </a:solidFill>
            <a:round/>
            <a:tailEnd len="med" type="triangle" w="med"/>
          </a:ln>
        </p:spPr>
        <p:style>
          <a:lnRef idx="2">
            <a:schemeClr val="accent1"/>
          </a:lnRef>
          <a:fillRef idx="0">
            <a:schemeClr val="accent1"/>
          </a:fillRef>
          <a:effectRef idx="1">
            <a:schemeClr val="accent1"/>
          </a:effectRef>
          <a:fontRef idx="minor"/>
        </p:style>
        <p:txBody>
          <a:bodyPr lIns="90000" rIns="90000" tIns="-44640" bIns="-44640" anchor="t">
            <a:noAutofit/>
          </a:bodyPr>
          <a:p>
            <a:endParaRPr b="0" lang="en-US" sz="1800" spc="-1" strike="noStrike">
              <a:solidFill>
                <a:schemeClr val="dk1"/>
              </a:solidFill>
              <a:latin typeface="Calibri"/>
              <a:ea typeface="Calibri"/>
            </a:endParaRPr>
          </a:p>
        </p:txBody>
      </p:sp>
      <p:sp>
        <p:nvSpPr>
          <p:cNvPr id="27" name="Connector 14"/>
          <p:cNvSpPr/>
          <p:nvPr/>
        </p:nvSpPr>
        <p:spPr>
          <a:xfrm>
            <a:off x="4818600" y="5074920"/>
            <a:ext cx="1518120" cy="360"/>
          </a:xfrm>
          <a:prstGeom prst="line">
            <a:avLst/>
          </a:prstGeom>
          <a:ln>
            <a:solidFill>
              <a:srgbClr val="7fb2de"/>
            </a:solidFill>
            <a:round/>
            <a:tailEnd len="med" type="triangle" w="med"/>
          </a:ln>
        </p:spPr>
        <p:style>
          <a:lnRef idx="2">
            <a:schemeClr val="accent1"/>
          </a:lnRef>
          <a:fillRef idx="0">
            <a:schemeClr val="accent1"/>
          </a:fillRef>
          <a:effectRef idx="1">
            <a:schemeClr val="accent1"/>
          </a:effectRef>
          <a:fontRef idx="minor"/>
        </p:style>
        <p:txBody>
          <a:bodyPr lIns="90000" rIns="90000" tIns="-44640" bIns="-44640" anchor="t">
            <a:noAutofit/>
          </a:bodyPr>
          <a:p>
            <a:endParaRPr b="0" lang="en-US" sz="1800" spc="-1" strike="noStrike">
              <a:solidFill>
                <a:schemeClr val="dk1"/>
              </a:solidFill>
              <a:latin typeface="Calibri"/>
              <a:ea typeface="Calibri"/>
            </a:endParaRPr>
          </a:p>
        </p:txBody>
      </p:sp>
      <p:sp>
        <p:nvSpPr>
          <p:cNvPr id="28" name="TextBox 15"/>
          <p:cNvSpPr/>
          <p:nvPr/>
        </p:nvSpPr>
        <p:spPr>
          <a:xfrm>
            <a:off x="1188720" y="4782240"/>
            <a:ext cx="1096200" cy="121320"/>
          </a:xfrm>
          <a:prstGeom prst="rect">
            <a:avLst/>
          </a:prstGeom>
          <a:noFill/>
          <a:ln w="0">
            <a:noFill/>
          </a:ln>
        </p:spPr>
        <p:style>
          <a:lnRef idx="0"/>
          <a:fillRef idx="0"/>
          <a:effectRef idx="0"/>
          <a:fontRef idx="minor"/>
        </p:style>
        <p:txBody>
          <a:bodyPr lIns="0" rIns="0" tIns="0" bIns="0" anchor="t">
            <a:spAutoFit/>
          </a:bodyPr>
          <a:p>
            <a:pPr algn="ctr" defTabSz="914400">
              <a:lnSpc>
                <a:spcPct val="100000"/>
              </a:lnSpc>
            </a:pPr>
            <a:r>
              <a:rPr b="0" lang="en-US" sz="800" spc="-1" strike="noStrike">
                <a:solidFill>
                  <a:srgbClr val="8b919e"/>
                </a:solidFill>
                <a:latin typeface="Consolas"/>
                <a:ea typeface="Consolas"/>
              </a:rPr>
              <a:t>triggers</a:t>
            </a:r>
            <a:endParaRPr b="0" lang="en-US" sz="800" spc="-1" strike="noStrike">
              <a:solidFill>
                <a:srgbClr val="ffffff"/>
              </a:solidFill>
              <a:latin typeface="Arial"/>
            </a:endParaRPr>
          </a:p>
        </p:txBody>
      </p:sp>
      <p:sp>
        <p:nvSpPr>
          <p:cNvPr id="29" name="TextBox 16"/>
          <p:cNvSpPr/>
          <p:nvPr/>
        </p:nvSpPr>
        <p:spPr>
          <a:xfrm>
            <a:off x="3108960" y="4782240"/>
            <a:ext cx="1096200" cy="121320"/>
          </a:xfrm>
          <a:prstGeom prst="rect">
            <a:avLst/>
          </a:prstGeom>
          <a:noFill/>
          <a:ln w="0">
            <a:noFill/>
          </a:ln>
        </p:spPr>
        <p:style>
          <a:lnRef idx="0"/>
          <a:fillRef idx="0"/>
          <a:effectRef idx="0"/>
          <a:fontRef idx="minor"/>
        </p:style>
        <p:txBody>
          <a:bodyPr lIns="0" rIns="0" tIns="0" bIns="0" anchor="t">
            <a:spAutoFit/>
          </a:bodyPr>
          <a:p>
            <a:pPr algn="ctr" defTabSz="914400">
              <a:lnSpc>
                <a:spcPct val="100000"/>
              </a:lnSpc>
            </a:pPr>
            <a:r>
              <a:rPr b="0" lang="en-US" sz="800" spc="-1" strike="noStrike">
                <a:solidFill>
                  <a:srgbClr val="8b919e"/>
                </a:solidFill>
                <a:latin typeface="Consolas"/>
                <a:ea typeface="Consolas"/>
              </a:rPr>
              <a:t>informs</a:t>
            </a:r>
            <a:endParaRPr b="0" lang="en-US" sz="800" spc="-1" strike="noStrike">
              <a:solidFill>
                <a:srgbClr val="ffffff"/>
              </a:solidFill>
              <a:latin typeface="Arial"/>
            </a:endParaRPr>
          </a:p>
        </p:txBody>
      </p:sp>
      <p:sp>
        <p:nvSpPr>
          <p:cNvPr id="30" name="TextBox 17"/>
          <p:cNvSpPr/>
          <p:nvPr/>
        </p:nvSpPr>
        <p:spPr>
          <a:xfrm>
            <a:off x="5029200" y="4782240"/>
            <a:ext cx="1096200" cy="121320"/>
          </a:xfrm>
          <a:prstGeom prst="rect">
            <a:avLst/>
          </a:prstGeom>
          <a:noFill/>
          <a:ln w="0">
            <a:noFill/>
          </a:ln>
        </p:spPr>
        <p:style>
          <a:lnRef idx="0"/>
          <a:fillRef idx="0"/>
          <a:effectRef idx="0"/>
          <a:fontRef idx="minor"/>
        </p:style>
        <p:txBody>
          <a:bodyPr lIns="0" rIns="0" tIns="0" bIns="0" anchor="t">
            <a:spAutoFit/>
          </a:bodyPr>
          <a:p>
            <a:pPr algn="ctr" defTabSz="914400">
              <a:lnSpc>
                <a:spcPct val="100000"/>
              </a:lnSpc>
            </a:pPr>
            <a:r>
              <a:rPr b="0" lang="en-US" sz="800" spc="-1" strike="noStrike">
                <a:solidFill>
                  <a:srgbClr val="8b919e"/>
                </a:solidFill>
                <a:latin typeface="Consolas"/>
                <a:ea typeface="Consolas"/>
              </a:rPr>
              <a:t>guides</a:t>
            </a:r>
            <a:endParaRPr b="0" lang="en-US" sz="800" spc="-1" strike="noStrike">
              <a:solidFill>
                <a:srgbClr val="ffffff"/>
              </a:solidFill>
              <a:latin typeface="Arial"/>
            </a:endParaRPr>
          </a:p>
        </p:txBody>
      </p:sp>
      <p:sp>
        <p:nvSpPr>
          <p:cNvPr id="31" name="TextBox 18"/>
          <p:cNvSpPr/>
          <p:nvPr/>
        </p:nvSpPr>
        <p:spPr>
          <a:xfrm>
            <a:off x="137160" y="5330880"/>
            <a:ext cx="1279080" cy="129240"/>
          </a:xfrm>
          <a:prstGeom prst="rect">
            <a:avLst/>
          </a:prstGeom>
          <a:noFill/>
          <a:ln w="0">
            <a:noFill/>
          </a:ln>
        </p:spPr>
        <p:style>
          <a:lnRef idx="0"/>
          <a:fillRef idx="0"/>
          <a:effectRef idx="0"/>
          <a:fontRef idx="minor"/>
        </p:style>
        <p:txBody>
          <a:bodyPr lIns="0" rIns="0" tIns="0" bIns="0" anchor="t">
            <a:spAutoFit/>
          </a:bodyPr>
          <a:p>
            <a:pPr algn="ctr" defTabSz="914400">
              <a:lnSpc>
                <a:spcPct val="100000"/>
              </a:lnSpc>
            </a:pPr>
            <a:r>
              <a:rPr b="0" lang="en-US" sz="850" spc="123" strike="noStrike">
                <a:solidFill>
                  <a:srgbClr val="a6abb5"/>
                </a:solidFill>
                <a:latin typeface="Consolas"/>
                <a:ea typeface="Consolas"/>
              </a:rPr>
              <a:t>CHANGE</a:t>
            </a:r>
            <a:endParaRPr b="0" lang="en-US" sz="850" spc="-1" strike="noStrike">
              <a:solidFill>
                <a:srgbClr val="ffffff"/>
              </a:solidFill>
              <a:latin typeface="Arial"/>
            </a:endParaRPr>
          </a:p>
        </p:txBody>
      </p:sp>
      <p:sp>
        <p:nvSpPr>
          <p:cNvPr id="32" name="TextBox 19"/>
          <p:cNvSpPr/>
          <p:nvPr/>
        </p:nvSpPr>
        <p:spPr>
          <a:xfrm>
            <a:off x="2057400" y="5330880"/>
            <a:ext cx="1279080" cy="129240"/>
          </a:xfrm>
          <a:prstGeom prst="rect">
            <a:avLst/>
          </a:prstGeom>
          <a:noFill/>
          <a:ln w="0">
            <a:noFill/>
          </a:ln>
        </p:spPr>
        <p:style>
          <a:lnRef idx="0"/>
          <a:fillRef idx="0"/>
          <a:effectRef idx="0"/>
          <a:fontRef idx="minor"/>
        </p:style>
        <p:txBody>
          <a:bodyPr lIns="0" rIns="0" tIns="0" bIns="0" anchor="t">
            <a:spAutoFit/>
          </a:bodyPr>
          <a:p>
            <a:pPr algn="ctr" defTabSz="914400">
              <a:lnSpc>
                <a:spcPct val="100000"/>
              </a:lnSpc>
            </a:pPr>
            <a:r>
              <a:rPr b="0" lang="en-US" sz="850" spc="123" strike="noStrike">
                <a:solidFill>
                  <a:srgbClr val="a6abb5"/>
                </a:solidFill>
                <a:latin typeface="Consolas"/>
                <a:ea typeface="Consolas"/>
              </a:rPr>
              <a:t>AWARENESS</a:t>
            </a:r>
            <a:endParaRPr b="0" lang="en-US" sz="850" spc="-1" strike="noStrike">
              <a:solidFill>
                <a:srgbClr val="ffffff"/>
              </a:solidFill>
              <a:latin typeface="Arial"/>
            </a:endParaRPr>
          </a:p>
        </p:txBody>
      </p:sp>
      <p:sp>
        <p:nvSpPr>
          <p:cNvPr id="33" name="TextBox 20"/>
          <p:cNvSpPr/>
          <p:nvPr/>
        </p:nvSpPr>
        <p:spPr>
          <a:xfrm>
            <a:off x="3977640" y="5330880"/>
            <a:ext cx="1279080" cy="129240"/>
          </a:xfrm>
          <a:prstGeom prst="rect">
            <a:avLst/>
          </a:prstGeom>
          <a:noFill/>
          <a:ln w="0">
            <a:noFill/>
          </a:ln>
        </p:spPr>
        <p:style>
          <a:lnRef idx="0"/>
          <a:fillRef idx="0"/>
          <a:effectRef idx="0"/>
          <a:fontRef idx="minor"/>
        </p:style>
        <p:txBody>
          <a:bodyPr lIns="0" rIns="0" tIns="0" bIns="0" anchor="t">
            <a:spAutoFit/>
          </a:bodyPr>
          <a:p>
            <a:pPr algn="ctr" defTabSz="914400">
              <a:lnSpc>
                <a:spcPct val="100000"/>
              </a:lnSpc>
            </a:pPr>
            <a:r>
              <a:rPr b="0" lang="en-US" sz="850" spc="123" strike="noStrike">
                <a:solidFill>
                  <a:srgbClr val="a6abb5"/>
                </a:solidFill>
                <a:latin typeface="Consolas"/>
                <a:ea typeface="Consolas"/>
              </a:rPr>
              <a:t>GRADIENT</a:t>
            </a:r>
            <a:endParaRPr b="0" lang="en-US" sz="850" spc="-1" strike="noStrike">
              <a:solidFill>
                <a:srgbClr val="ffffff"/>
              </a:solidFill>
              <a:latin typeface="Arial"/>
            </a:endParaRPr>
          </a:p>
        </p:txBody>
      </p:sp>
      <p:sp>
        <p:nvSpPr>
          <p:cNvPr id="34" name="TextBox 21"/>
          <p:cNvSpPr/>
          <p:nvPr/>
        </p:nvSpPr>
        <p:spPr>
          <a:xfrm>
            <a:off x="5897880" y="5330880"/>
            <a:ext cx="1279080" cy="129240"/>
          </a:xfrm>
          <a:prstGeom prst="rect">
            <a:avLst/>
          </a:prstGeom>
          <a:noFill/>
          <a:ln w="0">
            <a:noFill/>
          </a:ln>
        </p:spPr>
        <p:style>
          <a:lnRef idx="0"/>
          <a:fillRef idx="0"/>
          <a:effectRef idx="0"/>
          <a:fontRef idx="minor"/>
        </p:style>
        <p:txBody>
          <a:bodyPr lIns="0" rIns="0" tIns="0" bIns="0" anchor="t">
            <a:spAutoFit/>
          </a:bodyPr>
          <a:p>
            <a:pPr algn="ctr" defTabSz="914400">
              <a:lnSpc>
                <a:spcPct val="100000"/>
              </a:lnSpc>
            </a:pPr>
            <a:r>
              <a:rPr b="0" lang="en-US" sz="850" spc="123" strike="noStrike">
                <a:solidFill>
                  <a:srgbClr val="a6abb5"/>
                </a:solidFill>
                <a:latin typeface="Consolas"/>
                <a:ea typeface="Consolas"/>
              </a:rPr>
              <a:t>REPOSITIONING</a:t>
            </a:r>
            <a:endParaRPr b="0" lang="en-US" sz="850" spc="-1" strike="noStrike">
              <a:solidFill>
                <a:srgbClr val="ffffff"/>
              </a:solidFill>
              <a:latin typeface="Arial"/>
            </a:endParaRPr>
          </a:p>
        </p:txBody>
      </p:sp>
      <p:sp>
        <p:nvSpPr>
          <p:cNvPr id="35" name="TextBox 22"/>
          <p:cNvSpPr/>
          <p:nvPr/>
        </p:nvSpPr>
        <p:spPr>
          <a:xfrm>
            <a:off x="5440680" y="5550480"/>
            <a:ext cx="2193480" cy="121320"/>
          </a:xfrm>
          <a:prstGeom prst="rect">
            <a:avLst/>
          </a:prstGeom>
          <a:noFill/>
          <a:ln w="0">
            <a:noFill/>
          </a:ln>
        </p:spPr>
        <p:style>
          <a:lnRef idx="0"/>
          <a:fillRef idx="0"/>
          <a:effectRef idx="0"/>
          <a:fontRef idx="minor"/>
        </p:style>
        <p:txBody>
          <a:bodyPr lIns="0" rIns="0" tIns="0" bIns="0" anchor="t">
            <a:spAutoFit/>
          </a:bodyPr>
          <a:p>
            <a:pPr algn="ctr" defTabSz="914400">
              <a:lnSpc>
                <a:spcPct val="100000"/>
              </a:lnSpc>
            </a:pPr>
            <a:r>
              <a:rPr b="0" lang="en-US" sz="800" spc="-1" strike="noStrike">
                <a:solidFill>
                  <a:srgbClr val="8b919e"/>
                </a:solidFill>
                <a:latin typeface="Consolas"/>
                <a:ea typeface="Consolas"/>
              </a:rPr>
              <a:t>signal ≠ command</a:t>
            </a:r>
            <a:endParaRPr b="0" lang="en-US" sz="800" spc="-1" strike="noStrike">
              <a:solidFill>
                <a:srgbClr val="ffffff"/>
              </a:solidFill>
              <a:latin typeface="Arial"/>
            </a:endParaRPr>
          </a:p>
        </p:txBody>
      </p:sp>
      <p:sp>
        <p:nvSpPr>
          <p:cNvPr id="36" name="Rectangle 23"/>
          <p:cNvSpPr/>
          <p:nvPr/>
        </p:nvSpPr>
        <p:spPr>
          <a:xfrm>
            <a:off x="8001000" y="1371600"/>
            <a:ext cx="3619800" cy="3427920"/>
          </a:xfrm>
          <a:prstGeom prst="rect">
            <a:avLst/>
          </a:prstGeom>
          <a:solidFill>
            <a:srgbClr val="27324a"/>
          </a:solidFill>
          <a:ln w="7620">
            <a:solidFill>
              <a:srgbClr val="3f495e"/>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37" name="Rectangle 24"/>
          <p:cNvSpPr/>
          <p:nvPr/>
        </p:nvSpPr>
        <p:spPr>
          <a:xfrm>
            <a:off x="8001000" y="1371600"/>
            <a:ext cx="39960" cy="3427920"/>
          </a:xfrm>
          <a:prstGeom prst="rect">
            <a:avLst/>
          </a:prstGeom>
          <a:solidFill>
            <a:srgbClr val="7fb2de"/>
          </a:solidFill>
          <a:ln>
            <a:noFill/>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38" name="TextBox 25"/>
          <p:cNvSpPr/>
          <p:nvPr/>
        </p:nvSpPr>
        <p:spPr>
          <a:xfrm>
            <a:off x="8275320" y="1627560"/>
            <a:ext cx="3162600" cy="13716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900" spc="-1" strike="noStrike">
                <a:solidFill>
                  <a:srgbClr val="ffffff"/>
                </a:solidFill>
                <a:latin typeface="Consolas"/>
                <a:ea typeface="Consolas"/>
              </a:rPr>
              <a:t>DECK I · REQUIREMENTS &amp; EVIDENCE</a:t>
            </a:r>
            <a:endParaRPr b="0" lang="en-US" sz="900" spc="-1" strike="noStrike">
              <a:solidFill>
                <a:srgbClr val="ffffff"/>
              </a:solidFill>
              <a:latin typeface="Arial"/>
            </a:endParaRPr>
          </a:p>
        </p:txBody>
      </p:sp>
      <p:sp>
        <p:nvSpPr>
          <p:cNvPr id="39" name="TextBox 26"/>
          <p:cNvSpPr/>
          <p:nvPr/>
        </p:nvSpPr>
        <p:spPr>
          <a:xfrm>
            <a:off x="8275320" y="1938600"/>
            <a:ext cx="3162600" cy="738360"/>
          </a:xfrm>
          <a:prstGeom prst="rect">
            <a:avLst/>
          </a:prstGeom>
          <a:noFill/>
          <a:ln w="0">
            <a:noFill/>
          </a:ln>
        </p:spPr>
        <p:style>
          <a:lnRef idx="0"/>
          <a:fillRef idx="0"/>
          <a:effectRef idx="0"/>
          <a:fontRef idx="minor"/>
        </p:style>
        <p:txBody>
          <a:bodyPr lIns="0" rIns="0" tIns="0" bIns="0" anchor="t">
            <a:spAutoFit/>
          </a:bodyPr>
          <a:p>
            <a:pPr defTabSz="914400">
              <a:lnSpc>
                <a:spcPct val="98000"/>
              </a:lnSpc>
            </a:pPr>
            <a:r>
              <a:rPr b="1" lang="en-US" sz="1650" spc="-1" strike="noStrike">
                <a:solidFill>
                  <a:srgbClr val="d7e4f2"/>
                </a:solidFill>
                <a:latin typeface="Cambria"/>
                <a:ea typeface="Cambria"/>
              </a:rPr>
              <a:t>Failure routes → common contract → proof → benchmark</a:t>
            </a:r>
            <a:endParaRPr b="0" lang="en-US" sz="1650" spc="-1" strike="noStrike">
              <a:solidFill>
                <a:srgbClr val="ffffff"/>
              </a:solidFill>
              <a:latin typeface="Arial"/>
            </a:endParaRPr>
          </a:p>
        </p:txBody>
      </p:sp>
      <p:sp>
        <p:nvSpPr>
          <p:cNvPr id="40" name="TextBox 27"/>
          <p:cNvSpPr/>
          <p:nvPr/>
        </p:nvSpPr>
        <p:spPr>
          <a:xfrm>
            <a:off x="8275320" y="2788920"/>
            <a:ext cx="3071160" cy="617760"/>
          </a:xfrm>
          <a:prstGeom prst="rect">
            <a:avLst/>
          </a:prstGeom>
          <a:noFill/>
          <a:ln w="0">
            <a:noFill/>
          </a:ln>
        </p:spPr>
        <p:style>
          <a:lnRef idx="0"/>
          <a:fillRef idx="0"/>
          <a:effectRef idx="0"/>
          <a:fontRef idx="minor"/>
        </p:style>
        <p:txBody>
          <a:bodyPr lIns="0" rIns="0" tIns="0" bIns="0" anchor="t">
            <a:spAutoFit/>
          </a:bodyPr>
          <a:p>
            <a:pPr defTabSz="914400">
              <a:lnSpc>
                <a:spcPct val="115000"/>
              </a:lnSpc>
            </a:pPr>
            <a:r>
              <a:rPr b="1" lang="en-US" sz="1050" spc="-1" strike="noStrike">
                <a:solidFill>
                  <a:srgbClr val="a6abb5"/>
                </a:solidFill>
                <a:latin typeface="Consolas"/>
                <a:ea typeface="Consolas"/>
              </a:rPr>
              <a:t>CREATED BY</a:t>
            </a:r>
            <a:endParaRPr b="0" lang="en-US" sz="1050" spc="-1" strike="noStrike">
              <a:solidFill>
                <a:srgbClr val="ffffff"/>
              </a:solidFill>
              <a:latin typeface="Arial"/>
            </a:endParaRPr>
          </a:p>
          <a:p>
            <a:pPr defTabSz="914400">
              <a:lnSpc>
                <a:spcPct val="100000"/>
              </a:lnSpc>
            </a:pPr>
            <a:r>
              <a:rPr b="1" lang="en-US" sz="1700" spc="-1" strike="noStrike">
                <a:solidFill>
                  <a:srgbClr val="fcfcfd"/>
                </a:solidFill>
                <a:latin typeface="Cambria"/>
                <a:ea typeface="Cambria"/>
              </a:rPr>
              <a:t>Iván Abril Palma</a:t>
            </a:r>
            <a:endParaRPr b="0" lang="en-US" sz="1700" spc="-1" strike="noStrike">
              <a:solidFill>
                <a:srgbClr val="ffffff"/>
              </a:solidFill>
              <a:latin typeface="Arial"/>
            </a:endParaRPr>
          </a:p>
          <a:p>
            <a:pPr defTabSz="914400">
              <a:lnSpc>
                <a:spcPct val="100000"/>
              </a:lnSpc>
            </a:pPr>
            <a:r>
              <a:rPr b="0" lang="en-US" sz="1150" spc="-1" strike="noStrike">
                <a:solidFill>
                  <a:srgbClr val="cacdd3"/>
                </a:solidFill>
                <a:latin typeface="Calibri"/>
                <a:ea typeface="Calibri"/>
              </a:rPr>
              <a:t>Tegrity.ai</a:t>
            </a:r>
            <a:endParaRPr b="0" lang="en-US" sz="1150" spc="-1" strike="noStrike">
              <a:solidFill>
                <a:srgbClr val="ffffff"/>
              </a:solidFill>
              <a:latin typeface="Arial"/>
            </a:endParaRPr>
          </a:p>
        </p:txBody>
      </p:sp>
      <p:sp>
        <p:nvSpPr>
          <p:cNvPr id="41" name="TextBox 28"/>
          <p:cNvSpPr/>
          <p:nvPr/>
        </p:nvSpPr>
        <p:spPr>
          <a:xfrm>
            <a:off x="8275320" y="4114800"/>
            <a:ext cx="3162600" cy="686520"/>
          </a:xfrm>
          <a:prstGeom prst="rect">
            <a:avLst/>
          </a:prstGeom>
          <a:noFill/>
          <a:ln w="0">
            <a:noFill/>
          </a:ln>
        </p:spPr>
        <p:style>
          <a:lnRef idx="0"/>
          <a:fillRef idx="0"/>
          <a:effectRef idx="0"/>
          <a:fontRef idx="minor"/>
        </p:style>
        <p:txBody>
          <a:bodyPr lIns="0" rIns="0" tIns="0" bIns="0" anchor="t">
            <a:spAutoFit/>
          </a:bodyPr>
          <a:p>
            <a:pPr defTabSz="914400">
              <a:lnSpc>
                <a:spcPct val="150000"/>
              </a:lnSpc>
            </a:pPr>
            <a:r>
              <a:rPr b="0" lang="en-US" sz="1000" spc="-1" strike="noStrike">
                <a:solidFill>
                  <a:srgbClr val="5d6775"/>
                </a:solidFill>
                <a:latin typeface="Aptos"/>
                <a:ea typeface="Aptos"/>
              </a:rPr>
              <a:t>CREATIVE COMMONS · ATTRIBUTION</a:t>
            </a:r>
            <a:br>
              <a:rPr sz="1800"/>
            </a:br>
            <a:r>
              <a:rPr b="0" lang="en-US" sz="1000" spc="-1" strike="noStrike">
                <a:solidFill>
                  <a:srgbClr val="5d6775"/>
                </a:solidFill>
                <a:latin typeface="Aptos"/>
                <a:ea typeface="Aptos"/>
              </a:rPr>
              <a:t>V1.2 · 2026-09-28 · CANONICAL WORKING PROPOSAL</a:t>
            </a:r>
            <a:endParaRPr b="0" lang="en-US" sz="1000" spc="-1" strike="noStrike">
              <a:solidFill>
                <a:srgbClr val="ffffff"/>
              </a:solidFill>
              <a:latin typeface="Arial"/>
            </a:endParaRPr>
          </a:p>
        </p:txBody>
      </p:sp>
      <p:sp>
        <p:nvSpPr>
          <p:cNvPr id="42" name="Connector 29"/>
          <p:cNvSpPr/>
          <p:nvPr/>
        </p:nvSpPr>
        <p:spPr>
          <a:xfrm>
            <a:off x="566640" y="6217920"/>
            <a:ext cx="11058120" cy="360"/>
          </a:xfrm>
          <a:prstGeom prst="line">
            <a:avLst/>
          </a:prstGeom>
          <a:ln w="6350">
            <a:solidFill>
              <a:srgbClr val="3a4560"/>
            </a:solidFill>
            <a:round/>
          </a:ln>
        </p:spPr>
        <p:style>
          <a:lnRef idx="2">
            <a:schemeClr val="accent1"/>
          </a:lnRef>
          <a:fillRef idx="0">
            <a:schemeClr val="accent1"/>
          </a:fillRef>
          <a:effectRef idx="1">
            <a:schemeClr val="accent1"/>
          </a:effectRef>
          <a:fontRef idx="minor"/>
        </p:style>
        <p:txBody>
          <a:bodyPr lIns="90000" rIns="90000" tIns="-44640" bIns="-44640" anchor="t">
            <a:noAutofit/>
          </a:bodyPr>
          <a:p>
            <a:endParaRPr b="0" lang="en-US" sz="1800" spc="-1" strike="noStrike">
              <a:solidFill>
                <a:schemeClr val="dk1"/>
              </a:solidFill>
              <a:latin typeface="Calibri"/>
              <a:ea typeface="Calibri"/>
            </a:endParaRPr>
          </a:p>
        </p:txBody>
      </p:sp>
      <p:sp>
        <p:nvSpPr>
          <p:cNvPr id="43" name="TextBox 31"/>
          <p:cNvSpPr/>
          <p:nvPr/>
        </p:nvSpPr>
        <p:spPr>
          <a:xfrm>
            <a:off x="10527480" y="6291000"/>
            <a:ext cx="1096200" cy="273240"/>
          </a:xfrm>
          <a:prstGeom prst="rect">
            <a:avLst/>
          </a:prstGeom>
          <a:noFill/>
          <a:ln w="0">
            <a:noFill/>
          </a:ln>
        </p:spPr>
        <p:style>
          <a:lnRef idx="0"/>
          <a:fillRef idx="0"/>
          <a:effectRef idx="0"/>
          <a:fontRef idx="minor"/>
        </p:style>
        <p:txBody>
          <a:bodyPr lIns="0" rIns="0" tIns="0" bIns="0" anchor="t">
            <a:spAutoFit/>
          </a:bodyPr>
          <a:p>
            <a:pPr algn="r" defTabSz="914400">
              <a:lnSpc>
                <a:spcPct val="100000"/>
              </a:lnSpc>
            </a:pPr>
            <a:endParaRPr b="0" lang="en-US" sz="1800" spc="-1" strike="noStrike">
              <a:solidFill>
                <a:schemeClr val="dk1"/>
              </a:solidFill>
              <a:latin typeface="Calibri"/>
              <a:ea typeface="Calibri"/>
            </a:endParaRPr>
          </a:p>
        </p:txBody>
      </p:sp>
      <p:sp>
        <p:nvSpPr>
          <p:cNvPr id="44" name="TextBox 32"/>
          <p:cNvSpPr/>
          <p:nvPr/>
        </p:nvSpPr>
        <p:spPr>
          <a:xfrm>
            <a:off x="1383120" y="6510600"/>
            <a:ext cx="1932840" cy="103320"/>
          </a:xfrm>
          <a:prstGeom prst="rect">
            <a:avLst/>
          </a:prstGeom>
          <a:noFill/>
          <a:ln w="0">
            <a:noFill/>
          </a:ln>
        </p:spPr>
        <p:style>
          <a:lnRef idx="0"/>
          <a:fillRef idx="0"/>
          <a:effectRef idx="0"/>
          <a:fontRef idx="minor"/>
        </p:style>
        <p:txBody>
          <a:bodyPr wrap="none" lIns="0" rIns="0" tIns="0" bIns="0" anchor="t">
            <a:spAutoFit/>
          </a:bodyPr>
          <a:p>
            <a:pPr defTabSz="914400">
              <a:lnSpc>
                <a:spcPct val="100000"/>
              </a:lnSpc>
            </a:pPr>
            <a:r>
              <a:rPr b="1" lang="en-US" sz="680" spc="-1" strike="noStrike">
                <a:solidFill>
                  <a:srgbClr val="727a86"/>
                </a:solidFill>
                <a:latin typeface="Calibri"/>
                <a:ea typeface="Calibri"/>
              </a:rPr>
              <a:t>CORPUS ↗  </a:t>
            </a:r>
            <a:r>
              <a:rPr b="0" lang="en-US" sz="680" spc="-1" strike="noStrike" u="sng">
                <a:solidFill>
                  <a:srgbClr val="0563c1"/>
                </a:solidFill>
                <a:uFillTx/>
                <a:latin typeface="Calibri"/>
                <a:ea typeface="Calibri"/>
                <a:hlinkClick r:id="rId3"/>
              </a:rPr>
              <a:t>Ecosystem Positioning README</a:t>
            </a:r>
            <a:endParaRPr b="0" lang="en-US" sz="68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5" name="Text 0"/>
          <p:cNvSpPr/>
          <p:nvPr/>
        </p:nvSpPr>
        <p:spPr>
          <a:xfrm>
            <a:off x="567000" y="164520"/>
            <a:ext cx="2193480" cy="1634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lang="en-US" sz="820" spc="-1" strike="noStrike">
                <a:solidFill>
                  <a:srgbClr val="7a7e84"/>
                </a:solidFill>
                <a:latin typeface="Consolas"/>
                <a:ea typeface="Consolas"/>
              </a:rPr>
              <a:t>SYSTEM BASELINE</a:t>
            </a:r>
            <a:endParaRPr b="0" lang="en-US" sz="820" spc="-1" strike="noStrike">
              <a:solidFill>
                <a:srgbClr val="000000"/>
              </a:solidFill>
              <a:latin typeface="Arial"/>
            </a:endParaRPr>
          </a:p>
        </p:txBody>
      </p:sp>
      <p:sp>
        <p:nvSpPr>
          <p:cNvPr id="46" name="Text 1"/>
          <p:cNvSpPr/>
          <p:nvPr/>
        </p:nvSpPr>
        <p:spPr>
          <a:xfrm>
            <a:off x="10927080" y="164520"/>
            <a:ext cx="639000" cy="163440"/>
          </a:xfrm>
          <a:prstGeom prst="rect">
            <a:avLst/>
          </a:prstGeom>
          <a:noFill/>
          <a:ln w="0">
            <a:noFill/>
          </a:ln>
        </p:spPr>
        <p:style>
          <a:lnRef idx="0"/>
          <a:fillRef idx="0"/>
          <a:effectRef idx="0"/>
          <a:fontRef idx="minor"/>
        </p:style>
        <p:txBody>
          <a:bodyPr lIns="0" rIns="0" tIns="0" bIns="0" anchor="ctr">
            <a:noAutofit/>
          </a:bodyPr>
          <a:p>
            <a:pPr algn="r" defTabSz="914400">
              <a:lnSpc>
                <a:spcPct val="100000"/>
              </a:lnSpc>
              <a:tabLst>
                <a:tab algn="l" pos="0"/>
              </a:tabLst>
            </a:pPr>
            <a:r>
              <a:rPr b="0" lang="en-US" sz="820" spc="-1" strike="noStrike">
                <a:solidFill>
                  <a:srgbClr val="7a7e84"/>
                </a:solidFill>
                <a:latin typeface="Consolas"/>
                <a:ea typeface="Consolas"/>
              </a:rPr>
              <a:t>§ 01</a:t>
            </a:r>
            <a:endParaRPr b="0" lang="en-US" sz="820" spc="-1" strike="noStrike">
              <a:solidFill>
                <a:srgbClr val="000000"/>
              </a:solidFill>
              <a:latin typeface="Arial"/>
            </a:endParaRPr>
          </a:p>
        </p:txBody>
      </p:sp>
      <p:sp>
        <p:nvSpPr>
          <p:cNvPr id="47" name="Text 2"/>
          <p:cNvSpPr/>
          <p:nvPr/>
        </p:nvSpPr>
        <p:spPr>
          <a:xfrm>
            <a:off x="567000" y="658440"/>
            <a:ext cx="10971720" cy="3830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2550" spc="-1" strike="noStrike" u="sng">
                <a:solidFill>
                  <a:srgbClr val="0563c1"/>
                </a:solidFill>
                <a:uFillTx/>
                <a:latin typeface="Cambria"/>
                <a:ea typeface="Cambria"/>
                <a:hlinkClick r:id="rId1"/>
              </a:rPr>
              <a:t>Current Reference Architecture for Agentic AI</a:t>
            </a:r>
            <a:endParaRPr b="0" lang="en-US" sz="2550" spc="-1" strike="noStrike">
              <a:solidFill>
                <a:srgbClr val="000000"/>
              </a:solidFill>
              <a:latin typeface="Arial"/>
            </a:endParaRPr>
          </a:p>
        </p:txBody>
      </p:sp>
      <p:sp>
        <p:nvSpPr>
          <p:cNvPr id="48" name="Text 3"/>
          <p:cNvSpPr/>
          <p:nvPr/>
        </p:nvSpPr>
        <p:spPr>
          <a:xfrm>
            <a:off x="567000" y="1115640"/>
            <a:ext cx="10971720" cy="34632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lang="en-US" sz="1200" spc="-1" strike="noStrike">
                <a:solidFill>
                  <a:srgbClr val="55595f"/>
                </a:solidFill>
                <a:latin typeface="Calibri"/>
                <a:ea typeface="Calibri"/>
              </a:rPr>
              <a:t>A composite of current practice: the strong baseline EA is benchmarked against (arms B1/B2), not a strawman.</a:t>
            </a:r>
            <a:endParaRPr b="0" lang="en-US" sz="1200" spc="-1" strike="noStrike">
              <a:solidFill>
                <a:srgbClr val="000000"/>
              </a:solidFill>
              <a:latin typeface="Arial"/>
            </a:endParaRPr>
          </a:p>
        </p:txBody>
      </p:sp>
      <p:sp>
        <p:nvSpPr>
          <p:cNvPr id="49" name="Text 4"/>
          <p:cNvSpPr/>
          <p:nvPr/>
        </p:nvSpPr>
        <p:spPr>
          <a:xfrm>
            <a:off x="594360" y="1591200"/>
            <a:ext cx="1187640" cy="1634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900" spc="-1" strike="noStrike">
                <a:solidFill>
                  <a:srgbClr val="7a7e84"/>
                </a:solidFill>
                <a:latin typeface="Consolas"/>
                <a:ea typeface="Consolas"/>
              </a:rPr>
              <a:t>CONTROL RAILS</a:t>
            </a:r>
            <a:endParaRPr b="0" lang="en-US" sz="900" spc="-1" strike="noStrike">
              <a:solidFill>
                <a:srgbClr val="000000"/>
              </a:solidFill>
              <a:latin typeface="Arial"/>
            </a:endParaRPr>
          </a:p>
        </p:txBody>
      </p:sp>
      <p:sp>
        <p:nvSpPr>
          <p:cNvPr id="50" name="Shape 5"/>
          <p:cNvSpPr/>
          <p:nvPr/>
        </p:nvSpPr>
        <p:spPr>
          <a:xfrm>
            <a:off x="1965960" y="1517760"/>
            <a:ext cx="2147760" cy="346320"/>
          </a:xfrm>
          <a:prstGeom prst="roundRect">
            <a:avLst>
              <a:gd name="adj" fmla="val 16667"/>
            </a:avLst>
          </a:prstGeom>
          <a:solidFill>
            <a:srgbClr val="ffffff"/>
          </a:solidFill>
          <a:ln w="15240">
            <a:solidFill>
              <a:srgbClr val="1b4d8e"/>
            </a:solidFill>
            <a:round/>
          </a:ln>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chemeClr val="dk1"/>
              </a:solidFill>
              <a:latin typeface="Calibri"/>
              <a:ea typeface="Calibri"/>
            </a:endParaRPr>
          </a:p>
        </p:txBody>
      </p:sp>
      <p:sp>
        <p:nvSpPr>
          <p:cNvPr id="51" name="Text 6"/>
          <p:cNvSpPr/>
          <p:nvPr/>
        </p:nvSpPr>
        <p:spPr>
          <a:xfrm>
            <a:off x="2039040" y="1609200"/>
            <a:ext cx="2001600" cy="12708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950" spc="-1" strike="noStrike">
                <a:solidFill>
                  <a:srgbClr val="1b273f"/>
                </a:solidFill>
                <a:latin typeface="Calibri"/>
                <a:ea typeface="Calibri"/>
              </a:rPr>
              <a:t>Identity and delegated authority</a:t>
            </a:r>
            <a:endParaRPr b="0" lang="en-US" sz="950" spc="-1" strike="noStrike">
              <a:solidFill>
                <a:srgbClr val="000000"/>
              </a:solidFill>
              <a:latin typeface="Arial"/>
            </a:endParaRPr>
          </a:p>
        </p:txBody>
      </p:sp>
      <p:sp>
        <p:nvSpPr>
          <p:cNvPr id="52" name="Shape 7"/>
          <p:cNvSpPr/>
          <p:nvPr/>
        </p:nvSpPr>
        <p:spPr>
          <a:xfrm>
            <a:off x="4233600" y="1517760"/>
            <a:ext cx="1507680" cy="346320"/>
          </a:xfrm>
          <a:prstGeom prst="roundRect">
            <a:avLst>
              <a:gd name="adj" fmla="val 16667"/>
            </a:avLst>
          </a:prstGeom>
          <a:solidFill>
            <a:srgbClr val="ffffff"/>
          </a:solidFill>
          <a:ln w="15240">
            <a:solidFill>
              <a:srgbClr val="006970"/>
            </a:solidFill>
            <a:round/>
          </a:ln>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chemeClr val="dk1"/>
              </a:solidFill>
              <a:latin typeface="Calibri"/>
              <a:ea typeface="Calibri"/>
            </a:endParaRPr>
          </a:p>
        </p:txBody>
      </p:sp>
      <p:sp>
        <p:nvSpPr>
          <p:cNvPr id="53" name="Text 8"/>
          <p:cNvSpPr/>
          <p:nvPr/>
        </p:nvSpPr>
        <p:spPr>
          <a:xfrm>
            <a:off x="4306680" y="1609200"/>
            <a:ext cx="1361520" cy="12708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950" spc="-1" strike="noStrike">
                <a:solidFill>
                  <a:srgbClr val="1b273f"/>
                </a:solidFill>
                <a:latin typeface="Calibri"/>
                <a:ea typeface="Calibri"/>
              </a:rPr>
              <a:t>Policy and intent</a:t>
            </a:r>
            <a:endParaRPr b="0" lang="en-US" sz="950" spc="-1" strike="noStrike">
              <a:solidFill>
                <a:srgbClr val="000000"/>
              </a:solidFill>
              <a:latin typeface="Arial"/>
            </a:endParaRPr>
          </a:p>
        </p:txBody>
      </p:sp>
      <p:sp>
        <p:nvSpPr>
          <p:cNvPr id="54" name="Shape 9"/>
          <p:cNvSpPr/>
          <p:nvPr/>
        </p:nvSpPr>
        <p:spPr>
          <a:xfrm>
            <a:off x="5861160" y="1517760"/>
            <a:ext cx="1571760" cy="346320"/>
          </a:xfrm>
          <a:prstGeom prst="roundRect">
            <a:avLst>
              <a:gd name="adj" fmla="val 16667"/>
            </a:avLst>
          </a:prstGeom>
          <a:solidFill>
            <a:srgbClr val="ffffff"/>
          </a:solidFill>
          <a:ln w="15240">
            <a:solidFill>
              <a:srgbClr val="a8642a"/>
            </a:solidFill>
            <a:round/>
          </a:ln>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chemeClr val="dk1"/>
              </a:solidFill>
              <a:latin typeface="Calibri"/>
              <a:ea typeface="Calibri"/>
            </a:endParaRPr>
          </a:p>
        </p:txBody>
      </p:sp>
      <p:sp>
        <p:nvSpPr>
          <p:cNvPr id="55" name="Text 10"/>
          <p:cNvSpPr/>
          <p:nvPr/>
        </p:nvSpPr>
        <p:spPr>
          <a:xfrm>
            <a:off x="5934600" y="1609200"/>
            <a:ext cx="1425240" cy="12708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950" spc="-1" strike="noStrike">
                <a:solidFill>
                  <a:srgbClr val="1b273f"/>
                </a:solidFill>
                <a:latin typeface="Calibri"/>
                <a:ea typeface="Calibri"/>
              </a:rPr>
              <a:t>Runtime evidence</a:t>
            </a:r>
            <a:endParaRPr b="0" lang="en-US" sz="950" spc="-1" strike="noStrike">
              <a:solidFill>
                <a:srgbClr val="000000"/>
              </a:solidFill>
              <a:latin typeface="Arial"/>
            </a:endParaRPr>
          </a:p>
        </p:txBody>
      </p:sp>
      <p:sp>
        <p:nvSpPr>
          <p:cNvPr id="56" name="Shape 11"/>
          <p:cNvSpPr/>
          <p:nvPr/>
        </p:nvSpPr>
        <p:spPr>
          <a:xfrm>
            <a:off x="7552800" y="1517760"/>
            <a:ext cx="1416240" cy="346320"/>
          </a:xfrm>
          <a:prstGeom prst="roundRect">
            <a:avLst>
              <a:gd name="adj" fmla="val 16667"/>
            </a:avLst>
          </a:prstGeom>
          <a:solidFill>
            <a:srgbClr val="ffffff"/>
          </a:solidFill>
          <a:ln w="15240">
            <a:solidFill>
              <a:srgbClr val="3d6d65"/>
            </a:solidFill>
            <a:round/>
          </a:ln>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chemeClr val="dk1"/>
              </a:solidFill>
              <a:latin typeface="Calibri"/>
              <a:ea typeface="Calibri"/>
            </a:endParaRPr>
          </a:p>
        </p:txBody>
      </p:sp>
      <p:sp>
        <p:nvSpPr>
          <p:cNvPr id="57" name="Text 12"/>
          <p:cNvSpPr/>
          <p:nvPr/>
        </p:nvSpPr>
        <p:spPr>
          <a:xfrm>
            <a:off x="7626240" y="1609200"/>
            <a:ext cx="1270080" cy="12708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950" spc="-1" strike="noStrike">
                <a:solidFill>
                  <a:srgbClr val="1b273f"/>
                </a:solidFill>
                <a:latin typeface="Calibri"/>
                <a:ea typeface="Calibri"/>
              </a:rPr>
              <a:t>Human oversight</a:t>
            </a:r>
            <a:endParaRPr b="0" lang="en-US" sz="950" spc="-1" strike="noStrike">
              <a:solidFill>
                <a:srgbClr val="000000"/>
              </a:solidFill>
              <a:latin typeface="Arial"/>
            </a:endParaRPr>
          </a:p>
        </p:txBody>
      </p:sp>
      <p:sp>
        <p:nvSpPr>
          <p:cNvPr id="58" name="Shape 13"/>
          <p:cNvSpPr/>
          <p:nvPr/>
        </p:nvSpPr>
        <p:spPr>
          <a:xfrm>
            <a:off x="685800" y="2514600"/>
            <a:ext cx="1736280" cy="1233360"/>
          </a:xfrm>
          <a:prstGeom prst="roundRect">
            <a:avLst>
              <a:gd name="adj" fmla="val 16667"/>
            </a:avLst>
          </a:prstGeom>
          <a:solidFill>
            <a:srgbClr val="ffffff"/>
          </a:solidFill>
          <a:ln w="12700">
            <a:solidFill>
              <a:srgbClr val="d6dce4"/>
            </a:solidFill>
            <a:round/>
          </a:ln>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chemeClr val="dk1"/>
              </a:solidFill>
              <a:latin typeface="Calibri"/>
              <a:ea typeface="Calibri"/>
            </a:endParaRPr>
          </a:p>
        </p:txBody>
      </p:sp>
      <p:sp>
        <p:nvSpPr>
          <p:cNvPr id="59" name="Text 14"/>
          <p:cNvSpPr/>
          <p:nvPr/>
        </p:nvSpPr>
        <p:spPr>
          <a:xfrm>
            <a:off x="795600" y="2715840"/>
            <a:ext cx="1516680" cy="30996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1450" spc="-1" strike="noStrike">
                <a:solidFill>
                  <a:srgbClr val="1b273f"/>
                </a:solidFill>
                <a:latin typeface="Cambria"/>
                <a:ea typeface="Cambria"/>
              </a:rPr>
              <a:t>Objective and request</a:t>
            </a:r>
            <a:endParaRPr b="0" lang="en-US" sz="1450" spc="-1" strike="noStrike">
              <a:solidFill>
                <a:srgbClr val="000000"/>
              </a:solidFill>
              <a:latin typeface="Arial"/>
            </a:endParaRPr>
          </a:p>
        </p:txBody>
      </p:sp>
      <p:sp>
        <p:nvSpPr>
          <p:cNvPr id="60" name="Text 15"/>
          <p:cNvSpPr/>
          <p:nvPr/>
        </p:nvSpPr>
        <p:spPr>
          <a:xfrm>
            <a:off x="795600" y="3108960"/>
            <a:ext cx="1516680" cy="38304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0" lang="en-US" sz="980" spc="-1" strike="noStrike">
                <a:solidFill>
                  <a:srgbClr val="55595f"/>
                </a:solidFill>
                <a:latin typeface="Calibri"/>
                <a:ea typeface="Calibri"/>
              </a:rPr>
              <a:t>Goal, context and initial constraints</a:t>
            </a:r>
            <a:endParaRPr b="0" lang="en-US" sz="980" spc="-1" strike="noStrike">
              <a:solidFill>
                <a:srgbClr val="000000"/>
              </a:solidFill>
              <a:latin typeface="Arial"/>
            </a:endParaRPr>
          </a:p>
        </p:txBody>
      </p:sp>
      <p:sp>
        <p:nvSpPr>
          <p:cNvPr id="61" name="Shape 16"/>
          <p:cNvSpPr/>
          <p:nvPr/>
        </p:nvSpPr>
        <p:spPr>
          <a:xfrm>
            <a:off x="2423160" y="3136320"/>
            <a:ext cx="383760" cy="360"/>
          </a:xfrm>
          <a:prstGeom prst="line">
            <a:avLst/>
          </a:prstGeom>
          <a:ln w="19050">
            <a:solidFill>
              <a:srgbClr val="7a7e84"/>
            </a:solidFill>
            <a:round/>
            <a:tailEnd len="med" type="triangle" w="med"/>
          </a:ln>
        </p:spPr>
        <p:style>
          <a:lnRef idx="0"/>
          <a:fillRef idx="0"/>
          <a:effectRef idx="0"/>
          <a:fontRef idx="minor"/>
        </p:style>
        <p:txBody>
          <a:bodyPr lIns="90000" rIns="90000" tIns="-44640" bIns="-44640" anchor="t">
            <a:noAutofit/>
          </a:bodyPr>
          <a:p>
            <a:endParaRPr b="0" lang="en-US" sz="1800" spc="-1" strike="noStrike">
              <a:solidFill>
                <a:schemeClr val="dk1"/>
              </a:solidFill>
              <a:latin typeface="Calibri"/>
              <a:ea typeface="Calibri"/>
            </a:endParaRPr>
          </a:p>
        </p:txBody>
      </p:sp>
      <p:sp>
        <p:nvSpPr>
          <p:cNvPr id="62" name="Shape 17"/>
          <p:cNvSpPr/>
          <p:nvPr/>
        </p:nvSpPr>
        <p:spPr>
          <a:xfrm>
            <a:off x="2880360" y="2514600"/>
            <a:ext cx="1736280" cy="1233360"/>
          </a:xfrm>
          <a:prstGeom prst="roundRect">
            <a:avLst>
              <a:gd name="adj" fmla="val 16667"/>
            </a:avLst>
          </a:prstGeom>
          <a:solidFill>
            <a:srgbClr val="ffffff"/>
          </a:solidFill>
          <a:ln w="12700">
            <a:solidFill>
              <a:srgbClr val="d6dce4"/>
            </a:solidFill>
            <a:round/>
          </a:ln>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chemeClr val="dk1"/>
              </a:solidFill>
              <a:latin typeface="Calibri"/>
              <a:ea typeface="Calibri"/>
            </a:endParaRPr>
          </a:p>
        </p:txBody>
      </p:sp>
      <p:sp>
        <p:nvSpPr>
          <p:cNvPr id="63" name="Text 18"/>
          <p:cNvSpPr/>
          <p:nvPr/>
        </p:nvSpPr>
        <p:spPr>
          <a:xfrm>
            <a:off x="2990160" y="2715840"/>
            <a:ext cx="1516680" cy="30996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1450" spc="-1" strike="noStrike">
                <a:solidFill>
                  <a:srgbClr val="1b273f"/>
                </a:solidFill>
                <a:latin typeface="Cambria"/>
                <a:ea typeface="Cambria"/>
              </a:rPr>
              <a:t>Orchestration</a:t>
            </a:r>
            <a:endParaRPr b="0" lang="en-US" sz="1450" spc="-1" strike="noStrike">
              <a:solidFill>
                <a:srgbClr val="000000"/>
              </a:solidFill>
              <a:latin typeface="Arial"/>
            </a:endParaRPr>
          </a:p>
        </p:txBody>
      </p:sp>
      <p:sp>
        <p:nvSpPr>
          <p:cNvPr id="64" name="Text 19"/>
          <p:cNvSpPr/>
          <p:nvPr/>
        </p:nvSpPr>
        <p:spPr>
          <a:xfrm>
            <a:off x="2990160" y="3108960"/>
            <a:ext cx="1516680" cy="38304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0" lang="en-US" sz="980" spc="-1" strike="noStrike">
                <a:solidFill>
                  <a:srgbClr val="55595f"/>
                </a:solidFill>
                <a:latin typeface="Calibri"/>
                <a:ea typeface="Calibri"/>
              </a:rPr>
              <a:t>Plan, route and allocate work</a:t>
            </a:r>
            <a:endParaRPr b="0" lang="en-US" sz="980" spc="-1" strike="noStrike">
              <a:solidFill>
                <a:srgbClr val="000000"/>
              </a:solidFill>
              <a:latin typeface="Arial"/>
            </a:endParaRPr>
          </a:p>
        </p:txBody>
      </p:sp>
      <p:sp>
        <p:nvSpPr>
          <p:cNvPr id="65" name="Shape 20"/>
          <p:cNvSpPr/>
          <p:nvPr/>
        </p:nvSpPr>
        <p:spPr>
          <a:xfrm>
            <a:off x="4617720" y="3136320"/>
            <a:ext cx="475200" cy="360"/>
          </a:xfrm>
          <a:prstGeom prst="line">
            <a:avLst/>
          </a:prstGeom>
          <a:ln w="19050">
            <a:solidFill>
              <a:srgbClr val="7a7e84"/>
            </a:solidFill>
            <a:round/>
            <a:tailEnd len="med" type="triangle" w="med"/>
          </a:ln>
        </p:spPr>
        <p:style>
          <a:lnRef idx="0"/>
          <a:fillRef idx="0"/>
          <a:effectRef idx="0"/>
          <a:fontRef idx="minor"/>
        </p:style>
        <p:txBody>
          <a:bodyPr lIns="90000" rIns="90000" tIns="-44640" bIns="-44640" anchor="t">
            <a:noAutofit/>
          </a:bodyPr>
          <a:p>
            <a:endParaRPr b="0" lang="en-US" sz="1800" spc="-1" strike="noStrike">
              <a:solidFill>
                <a:schemeClr val="dk1"/>
              </a:solidFill>
              <a:latin typeface="Calibri"/>
              <a:ea typeface="Calibri"/>
            </a:endParaRPr>
          </a:p>
        </p:txBody>
      </p:sp>
      <p:sp>
        <p:nvSpPr>
          <p:cNvPr id="66" name="Shape 21"/>
          <p:cNvSpPr/>
          <p:nvPr/>
        </p:nvSpPr>
        <p:spPr>
          <a:xfrm>
            <a:off x="5166360" y="2514600"/>
            <a:ext cx="1736280" cy="1233360"/>
          </a:xfrm>
          <a:prstGeom prst="roundRect">
            <a:avLst>
              <a:gd name="adj" fmla="val 16667"/>
            </a:avLst>
          </a:prstGeom>
          <a:solidFill>
            <a:srgbClr val="ffffff"/>
          </a:solidFill>
          <a:ln w="12700">
            <a:solidFill>
              <a:srgbClr val="d6dce4"/>
            </a:solidFill>
            <a:round/>
          </a:ln>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chemeClr val="dk1"/>
              </a:solidFill>
              <a:latin typeface="Calibri"/>
              <a:ea typeface="Calibri"/>
            </a:endParaRPr>
          </a:p>
        </p:txBody>
      </p:sp>
      <p:sp>
        <p:nvSpPr>
          <p:cNvPr id="67" name="Text 22"/>
          <p:cNvSpPr/>
          <p:nvPr/>
        </p:nvSpPr>
        <p:spPr>
          <a:xfrm>
            <a:off x="5276160" y="2715840"/>
            <a:ext cx="1516680" cy="30996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1450" spc="-1" strike="noStrike">
                <a:solidFill>
                  <a:srgbClr val="1b273f"/>
                </a:solidFill>
                <a:latin typeface="Cambria"/>
                <a:ea typeface="Cambria"/>
              </a:rPr>
              <a:t>Agents and tools</a:t>
            </a:r>
            <a:endParaRPr b="0" lang="en-US" sz="1450" spc="-1" strike="noStrike">
              <a:solidFill>
                <a:srgbClr val="000000"/>
              </a:solidFill>
              <a:latin typeface="Arial"/>
            </a:endParaRPr>
          </a:p>
        </p:txBody>
      </p:sp>
      <p:sp>
        <p:nvSpPr>
          <p:cNvPr id="68" name="Text 23"/>
          <p:cNvSpPr/>
          <p:nvPr/>
        </p:nvSpPr>
        <p:spPr>
          <a:xfrm>
            <a:off x="5276160" y="3108960"/>
            <a:ext cx="1516680" cy="38304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0" lang="en-US" sz="980" spc="-1" strike="noStrike">
                <a:solidFill>
                  <a:srgbClr val="55595f"/>
                </a:solidFill>
                <a:latin typeface="Calibri"/>
                <a:ea typeface="Calibri"/>
              </a:rPr>
              <a:t>Reason, retrieve, call services and collaborate</a:t>
            </a:r>
            <a:endParaRPr b="0" lang="en-US" sz="980" spc="-1" strike="noStrike">
              <a:solidFill>
                <a:srgbClr val="000000"/>
              </a:solidFill>
              <a:latin typeface="Arial"/>
            </a:endParaRPr>
          </a:p>
        </p:txBody>
      </p:sp>
      <p:sp>
        <p:nvSpPr>
          <p:cNvPr id="69" name="Shape 24"/>
          <p:cNvSpPr/>
          <p:nvPr/>
        </p:nvSpPr>
        <p:spPr>
          <a:xfrm>
            <a:off x="6903720" y="3136320"/>
            <a:ext cx="475200" cy="360"/>
          </a:xfrm>
          <a:prstGeom prst="line">
            <a:avLst/>
          </a:prstGeom>
          <a:ln w="19050">
            <a:solidFill>
              <a:srgbClr val="7a7e84"/>
            </a:solidFill>
            <a:round/>
            <a:tailEnd len="med" type="triangle" w="med"/>
          </a:ln>
        </p:spPr>
        <p:style>
          <a:lnRef idx="0"/>
          <a:fillRef idx="0"/>
          <a:effectRef idx="0"/>
          <a:fontRef idx="minor"/>
        </p:style>
        <p:txBody>
          <a:bodyPr lIns="90000" rIns="90000" tIns="-44640" bIns="-44640" anchor="t">
            <a:noAutofit/>
          </a:bodyPr>
          <a:p>
            <a:endParaRPr b="0" lang="en-US" sz="1800" spc="-1" strike="noStrike">
              <a:solidFill>
                <a:schemeClr val="dk1"/>
              </a:solidFill>
              <a:latin typeface="Calibri"/>
              <a:ea typeface="Calibri"/>
            </a:endParaRPr>
          </a:p>
        </p:txBody>
      </p:sp>
      <p:sp>
        <p:nvSpPr>
          <p:cNvPr id="70" name="Shape 25"/>
          <p:cNvSpPr/>
          <p:nvPr/>
        </p:nvSpPr>
        <p:spPr>
          <a:xfrm>
            <a:off x="7452360" y="2514600"/>
            <a:ext cx="1736280" cy="1233360"/>
          </a:xfrm>
          <a:prstGeom prst="roundRect">
            <a:avLst>
              <a:gd name="adj" fmla="val 16667"/>
            </a:avLst>
          </a:prstGeom>
          <a:solidFill>
            <a:srgbClr val="ffffff"/>
          </a:solidFill>
          <a:ln w="12700">
            <a:solidFill>
              <a:srgbClr val="d6dce4"/>
            </a:solidFill>
            <a:round/>
          </a:ln>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chemeClr val="dk1"/>
              </a:solidFill>
              <a:latin typeface="Calibri"/>
              <a:ea typeface="Calibri"/>
            </a:endParaRPr>
          </a:p>
        </p:txBody>
      </p:sp>
      <p:sp>
        <p:nvSpPr>
          <p:cNvPr id="71" name="Text 26"/>
          <p:cNvSpPr/>
          <p:nvPr/>
        </p:nvSpPr>
        <p:spPr>
          <a:xfrm>
            <a:off x="7562160" y="2715840"/>
            <a:ext cx="1516680" cy="30996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1450" spc="-1" strike="noStrike">
                <a:solidFill>
                  <a:srgbClr val="1b273f"/>
                </a:solidFill>
                <a:latin typeface="Cambria"/>
                <a:ea typeface="Cambria"/>
              </a:rPr>
              <a:t>Authorized action</a:t>
            </a:r>
            <a:endParaRPr b="0" lang="en-US" sz="1450" spc="-1" strike="noStrike">
              <a:solidFill>
                <a:srgbClr val="000000"/>
              </a:solidFill>
              <a:latin typeface="Arial"/>
            </a:endParaRPr>
          </a:p>
        </p:txBody>
      </p:sp>
      <p:sp>
        <p:nvSpPr>
          <p:cNvPr id="72" name="Text 27"/>
          <p:cNvSpPr/>
          <p:nvPr/>
        </p:nvSpPr>
        <p:spPr>
          <a:xfrm>
            <a:off x="7562160" y="3108960"/>
            <a:ext cx="1516680" cy="38304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0" lang="en-US" sz="980" spc="-1" strike="noStrike">
                <a:solidFill>
                  <a:srgbClr val="55595f"/>
                </a:solidFill>
                <a:latin typeface="Calibri"/>
                <a:ea typeface="Calibri"/>
              </a:rPr>
              <a:t>Execute within policy and capability</a:t>
            </a:r>
            <a:endParaRPr b="0" lang="en-US" sz="980" spc="-1" strike="noStrike">
              <a:solidFill>
                <a:srgbClr val="000000"/>
              </a:solidFill>
              <a:latin typeface="Arial"/>
            </a:endParaRPr>
          </a:p>
        </p:txBody>
      </p:sp>
      <p:sp>
        <p:nvSpPr>
          <p:cNvPr id="73" name="Shape 28"/>
          <p:cNvSpPr/>
          <p:nvPr/>
        </p:nvSpPr>
        <p:spPr>
          <a:xfrm>
            <a:off x="9189720" y="3136320"/>
            <a:ext cx="383760" cy="360"/>
          </a:xfrm>
          <a:prstGeom prst="line">
            <a:avLst/>
          </a:prstGeom>
          <a:ln w="19050">
            <a:solidFill>
              <a:srgbClr val="7a7e84"/>
            </a:solidFill>
            <a:round/>
            <a:tailEnd len="med" type="triangle" w="med"/>
          </a:ln>
        </p:spPr>
        <p:style>
          <a:lnRef idx="0"/>
          <a:fillRef idx="0"/>
          <a:effectRef idx="0"/>
          <a:fontRef idx="minor"/>
        </p:style>
        <p:txBody>
          <a:bodyPr lIns="90000" rIns="90000" tIns="-44640" bIns="-44640" anchor="t">
            <a:noAutofit/>
          </a:bodyPr>
          <a:p>
            <a:endParaRPr b="0" lang="en-US" sz="1800" spc="-1" strike="noStrike">
              <a:solidFill>
                <a:schemeClr val="dk1"/>
              </a:solidFill>
              <a:latin typeface="Calibri"/>
              <a:ea typeface="Calibri"/>
            </a:endParaRPr>
          </a:p>
        </p:txBody>
      </p:sp>
      <p:sp>
        <p:nvSpPr>
          <p:cNvPr id="74" name="Shape 29"/>
          <p:cNvSpPr/>
          <p:nvPr/>
        </p:nvSpPr>
        <p:spPr>
          <a:xfrm>
            <a:off x="9646920" y="2514600"/>
            <a:ext cx="1736280" cy="1233360"/>
          </a:xfrm>
          <a:prstGeom prst="roundRect">
            <a:avLst>
              <a:gd name="adj" fmla="val 16667"/>
            </a:avLst>
          </a:prstGeom>
          <a:solidFill>
            <a:srgbClr val="ffffff"/>
          </a:solidFill>
          <a:ln w="12700">
            <a:solidFill>
              <a:srgbClr val="d6dce4"/>
            </a:solidFill>
            <a:round/>
          </a:ln>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chemeClr val="dk1"/>
              </a:solidFill>
              <a:latin typeface="Calibri"/>
              <a:ea typeface="Calibri"/>
            </a:endParaRPr>
          </a:p>
        </p:txBody>
      </p:sp>
      <p:sp>
        <p:nvSpPr>
          <p:cNvPr id="75" name="Text 30"/>
          <p:cNvSpPr/>
          <p:nvPr/>
        </p:nvSpPr>
        <p:spPr>
          <a:xfrm>
            <a:off x="9756720" y="2715840"/>
            <a:ext cx="1516680" cy="30996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1" lang="en-US" sz="1450" spc="-1" strike="noStrike">
                <a:solidFill>
                  <a:srgbClr val="1b273f"/>
                </a:solidFill>
                <a:latin typeface="Cambria"/>
                <a:ea typeface="Cambria"/>
              </a:rPr>
              <a:t>Outcome</a:t>
            </a:r>
            <a:endParaRPr b="0" lang="en-US" sz="1450" spc="-1" strike="noStrike">
              <a:solidFill>
                <a:srgbClr val="000000"/>
              </a:solidFill>
              <a:latin typeface="Arial"/>
            </a:endParaRPr>
          </a:p>
        </p:txBody>
      </p:sp>
      <p:sp>
        <p:nvSpPr>
          <p:cNvPr id="76" name="Text 31"/>
          <p:cNvSpPr/>
          <p:nvPr/>
        </p:nvSpPr>
        <p:spPr>
          <a:xfrm>
            <a:off x="9756720" y="3108960"/>
            <a:ext cx="1516680" cy="38304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0" lang="en-US" sz="980" spc="-1" strike="noStrike">
                <a:solidFill>
                  <a:srgbClr val="55595f"/>
                </a:solidFill>
                <a:latin typeface="Calibri"/>
                <a:ea typeface="Calibri"/>
              </a:rPr>
              <a:t>Telemetry, receipts and review</a:t>
            </a:r>
            <a:endParaRPr b="0" lang="en-US" sz="980" spc="-1" strike="noStrike">
              <a:solidFill>
                <a:srgbClr val="000000"/>
              </a:solidFill>
              <a:latin typeface="Arial"/>
            </a:endParaRPr>
          </a:p>
        </p:txBody>
      </p:sp>
      <p:sp>
        <p:nvSpPr>
          <p:cNvPr id="77" name="Shape 32"/>
          <p:cNvSpPr/>
          <p:nvPr/>
        </p:nvSpPr>
        <p:spPr>
          <a:xfrm>
            <a:off x="2423160" y="4316040"/>
            <a:ext cx="7359840" cy="1114560"/>
          </a:xfrm>
          <a:prstGeom prst="roundRect">
            <a:avLst>
              <a:gd name="adj" fmla="val 16667"/>
            </a:avLst>
          </a:prstGeom>
          <a:solidFill>
            <a:srgbClr val="f1f4f7"/>
          </a:solidFill>
          <a:ln w="12700">
            <a:solidFill>
              <a:srgbClr val="d6dce4"/>
            </a:solidFill>
            <a:round/>
          </a:ln>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chemeClr val="dk1"/>
              </a:solidFill>
              <a:latin typeface="Calibri"/>
              <a:ea typeface="Calibri"/>
            </a:endParaRPr>
          </a:p>
        </p:txBody>
      </p:sp>
      <p:sp>
        <p:nvSpPr>
          <p:cNvPr id="78" name="Text 33"/>
          <p:cNvSpPr/>
          <p:nvPr/>
        </p:nvSpPr>
        <p:spPr>
          <a:xfrm>
            <a:off x="2651760" y="4553640"/>
            <a:ext cx="2284920" cy="41940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700" spc="-1" strike="noStrike">
                <a:solidFill>
                  <a:srgbClr val="1b273f"/>
                </a:solidFill>
                <a:latin typeface="Cambria"/>
                <a:ea typeface="Cambria"/>
              </a:rPr>
              <a:t>Typical operating loop</a:t>
            </a:r>
            <a:endParaRPr b="0" lang="en-US" sz="1700" spc="-1" strike="noStrike">
              <a:solidFill>
                <a:srgbClr val="000000"/>
              </a:solidFill>
              <a:latin typeface="Arial"/>
            </a:endParaRPr>
          </a:p>
        </p:txBody>
      </p:sp>
      <p:sp>
        <p:nvSpPr>
          <p:cNvPr id="79" name="Text 34"/>
          <p:cNvSpPr/>
          <p:nvPr/>
        </p:nvSpPr>
        <p:spPr>
          <a:xfrm>
            <a:off x="2651760" y="5010840"/>
            <a:ext cx="5119560" cy="2732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lang="en-US" sz="1050" spc="-1" strike="noStrike">
                <a:solidFill>
                  <a:srgbClr val="55595f"/>
                </a:solidFill>
                <a:latin typeface="Calibri"/>
                <a:ea typeface="Calibri"/>
              </a:rPr>
              <a:t>Observe outcomes, update the plan and repeat while the local control model remains valid.</a:t>
            </a:r>
            <a:endParaRPr b="0" lang="en-US" sz="1050" spc="-1" strike="noStrike">
              <a:solidFill>
                <a:srgbClr val="000000"/>
              </a:solidFill>
              <a:latin typeface="Arial"/>
            </a:endParaRPr>
          </a:p>
        </p:txBody>
      </p:sp>
      <p:sp>
        <p:nvSpPr>
          <p:cNvPr id="80" name="Text 35"/>
          <p:cNvSpPr/>
          <p:nvPr/>
        </p:nvSpPr>
        <p:spPr>
          <a:xfrm>
            <a:off x="8028360" y="4645080"/>
            <a:ext cx="639000" cy="16344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endParaRPr b="0" lang="en-US" sz="900" spc="-1" strike="noStrike">
              <a:solidFill>
                <a:schemeClr val="dk1"/>
              </a:solidFill>
              <a:latin typeface="Calibri"/>
              <a:ea typeface="Calibri"/>
            </a:endParaRPr>
          </a:p>
        </p:txBody>
      </p:sp>
      <p:sp>
        <p:nvSpPr>
          <p:cNvPr id="81" name="Shape 36"/>
          <p:cNvSpPr/>
          <p:nvPr/>
        </p:nvSpPr>
        <p:spPr>
          <a:xfrm>
            <a:off x="8321040" y="4772880"/>
            <a:ext cx="360" cy="302040"/>
          </a:xfrm>
          <a:prstGeom prst="line">
            <a:avLst/>
          </a:prstGeom>
          <a:ln w="20320">
            <a:solidFill>
              <a:srgbClr val="006970"/>
            </a:solidFill>
            <a:round/>
            <a:tailEnd len="med" type="triangle" w="med"/>
          </a:ln>
        </p:spPr>
        <p:style>
          <a:lnRef idx="0"/>
          <a:fillRef idx="0"/>
          <a:effectRef idx="0"/>
          <a:fontRef idx="minor"/>
        </p:style>
        <p:txBody>
          <a:bodyPr lIns="90000" rIns="90000" tIns="45000" bIns="45000" anchor="t">
            <a:noAutofit/>
          </a:bodyPr>
          <a:p>
            <a:endParaRPr b="0" lang="en-US" sz="1800" spc="-1" strike="noStrike">
              <a:solidFill>
                <a:schemeClr val="dk1"/>
              </a:solidFill>
              <a:latin typeface="Calibri"/>
              <a:ea typeface="Calibri"/>
            </a:endParaRPr>
          </a:p>
        </p:txBody>
      </p:sp>
      <p:sp>
        <p:nvSpPr>
          <p:cNvPr id="82" name="Text 37"/>
          <p:cNvSpPr/>
          <p:nvPr/>
        </p:nvSpPr>
        <p:spPr>
          <a:xfrm>
            <a:off x="8796600" y="4645080"/>
            <a:ext cx="639000" cy="16344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endParaRPr b="0" lang="en-US" sz="900" spc="-1" strike="noStrike">
              <a:solidFill>
                <a:schemeClr val="dk1"/>
              </a:solidFill>
              <a:latin typeface="Calibri"/>
              <a:ea typeface="Calibri"/>
            </a:endParaRPr>
          </a:p>
        </p:txBody>
      </p:sp>
      <p:sp>
        <p:nvSpPr>
          <p:cNvPr id="83" name="Text 38"/>
          <p:cNvSpPr/>
          <p:nvPr/>
        </p:nvSpPr>
        <p:spPr>
          <a:xfrm>
            <a:off x="749880" y="5760720"/>
            <a:ext cx="10651680" cy="383040"/>
          </a:xfrm>
          <a:prstGeom prst="rect">
            <a:avLst/>
          </a:prstGeom>
          <a:noFill/>
          <a:ln w="0">
            <a:noFill/>
          </a:ln>
        </p:spPr>
        <p:style>
          <a:lnRef idx="0"/>
          <a:fillRef idx="0"/>
          <a:effectRef idx="0"/>
          <a:fontRef idx="minor"/>
        </p:style>
        <p:txBody>
          <a:bodyPr lIns="0" rIns="0" tIns="0" bIns="0" anchor="ctr">
            <a:noAutofit/>
          </a:bodyPr>
          <a:p>
            <a:pPr algn="ctr" defTabSz="914400">
              <a:lnSpc>
                <a:spcPct val="100000"/>
              </a:lnSpc>
              <a:tabLst>
                <a:tab algn="l" pos="0"/>
              </a:tabLst>
            </a:pPr>
            <a:r>
              <a:rPr b="0" i="1" lang="en-US" sz="1130" spc="-1" strike="noStrike">
                <a:solidFill>
                  <a:srgbClr val="55595f"/>
                </a:solidFill>
                <a:latin typeface="Calibri"/>
                <a:ea typeface="Calibri"/>
              </a:rPr>
              <a:t>The model works while roles, boundaries and the surrounding ecosystem remain legible to the controls that govern the workflow.</a:t>
            </a:r>
            <a:endParaRPr b="0" lang="en-US" sz="1130" spc="-1" strike="noStrike">
              <a:solidFill>
                <a:srgbClr val="000000"/>
              </a:solidFill>
              <a:latin typeface="Arial"/>
            </a:endParaRPr>
          </a:p>
        </p:txBody>
      </p:sp>
      <p:sp>
        <p:nvSpPr>
          <p:cNvPr id="84" name="PlaceHolder 1"/>
          <p:cNvSpPr>
            <a:spLocks noGrp="1"/>
          </p:cNvSpPr>
          <p:nvPr>
            <p:ph type="sldNum" idx="5"/>
          </p:nvPr>
        </p:nvSpPr>
        <p:spPr>
          <a:xfrm>
            <a:off x="11064240" y="6537960"/>
            <a:ext cx="501840" cy="163440"/>
          </a:xfrm>
          <a:prstGeom prst="rect">
            <a:avLst/>
          </a:prstGeom>
          <a:noFill/>
          <a:ln w="0">
            <a:noFill/>
          </a:ln>
        </p:spPr>
        <p:txBody>
          <a:bodyPr lIns="90000" rIns="90000" tIns="45000" bIns="45000" anchor="t">
            <a:noAutofit/>
          </a:bodyPr>
          <a:lstStyle>
            <a:lvl1pPr indent="0" algn="r" defTabSz="914400">
              <a:lnSpc>
                <a:spcPct val="100000"/>
              </a:lnSpc>
              <a:buNone/>
              <a:tabLst>
                <a:tab algn="l" pos="0"/>
              </a:tabLst>
              <a:defRPr b="0" lang="en-US" sz="850" spc="-1" strike="noStrike">
                <a:solidFill>
                  <a:srgbClr val="5d6775"/>
                </a:solidFill>
                <a:latin typeface="Aptos"/>
                <a:ea typeface="Aptos"/>
              </a:defRPr>
            </a:lvl1pPr>
          </a:lstStyle>
          <a:p>
            <a:pPr indent="0" algn="r" defTabSz="914400">
              <a:lnSpc>
                <a:spcPct val="100000"/>
              </a:lnSpc>
              <a:buNone/>
              <a:tabLst>
                <a:tab algn="l" pos="0"/>
              </a:tabLst>
            </a:pPr>
            <a:r>
              <a:rPr b="0" lang="en-US" sz="850" spc="-1" strike="noStrike">
                <a:solidFill>
                  <a:srgbClr val="5d6775"/>
                </a:solidFill>
                <a:latin typeface="Aptos"/>
                <a:ea typeface="Aptos"/>
              </a:rPr>
              <a:t>2</a:t>
            </a:r>
            <a:endParaRPr b="0" lang="en-US" sz="850" spc="-1" strike="noStrike">
              <a:solidFill>
                <a:srgbClr val="000000"/>
              </a:solidFill>
              <a:latin typeface="Times New Roman"/>
            </a:endParaRPr>
          </a:p>
        </p:txBody>
      </p:sp>
      <p:sp>
        <p:nvSpPr>
          <p:cNvPr id="85" name="Connector 40"/>
          <p:cNvSpPr/>
          <p:nvPr/>
        </p:nvSpPr>
        <p:spPr>
          <a:xfrm>
            <a:off x="8293320" y="4855320"/>
            <a:ext cx="360" cy="320040"/>
          </a:xfrm>
          <a:prstGeom prst="line">
            <a:avLst/>
          </a:prstGeom>
          <a:ln w="19050">
            <a:solidFill>
              <a:srgbClr val="007b82"/>
            </a:solidFill>
            <a:round/>
          </a:ln>
        </p:spPr>
        <p:style>
          <a:lnRef idx="2">
            <a:schemeClr val="accent1"/>
          </a:lnRef>
          <a:fillRef idx="0">
            <a:schemeClr val="accent1"/>
          </a:fillRef>
          <a:effectRef idx="1">
            <a:schemeClr val="accent1"/>
          </a:effectRef>
          <a:fontRef idx="minor"/>
        </p:style>
        <p:txBody>
          <a:bodyPr lIns="90000" rIns="90000" tIns="45000" bIns="45000" anchor="t">
            <a:noAutofit/>
          </a:bodyPr>
          <a:p>
            <a:endParaRPr b="0" lang="en-US" sz="1800" spc="-1" strike="noStrike">
              <a:solidFill>
                <a:schemeClr val="dk1"/>
              </a:solidFill>
              <a:latin typeface="Calibri"/>
              <a:ea typeface="Calibri"/>
            </a:endParaRPr>
          </a:p>
        </p:txBody>
      </p:sp>
      <p:sp>
        <p:nvSpPr>
          <p:cNvPr id="86" name="Connector 41"/>
          <p:cNvSpPr/>
          <p:nvPr/>
        </p:nvSpPr>
        <p:spPr>
          <a:xfrm>
            <a:off x="9070560" y="4855320"/>
            <a:ext cx="360" cy="320040"/>
          </a:xfrm>
          <a:prstGeom prst="line">
            <a:avLst/>
          </a:prstGeom>
          <a:ln w="19050">
            <a:solidFill>
              <a:srgbClr val="007b82"/>
            </a:solidFill>
            <a:round/>
          </a:ln>
        </p:spPr>
        <p:style>
          <a:lnRef idx="2">
            <a:schemeClr val="accent1"/>
          </a:lnRef>
          <a:fillRef idx="0">
            <a:schemeClr val="accent1"/>
          </a:fillRef>
          <a:effectRef idx="1">
            <a:schemeClr val="accent1"/>
          </a:effectRef>
          <a:fontRef idx="minor"/>
        </p:style>
        <p:txBody>
          <a:bodyPr lIns="90000" rIns="90000" tIns="45000" bIns="45000" anchor="t">
            <a:noAutofit/>
          </a:bodyPr>
          <a:p>
            <a:endParaRPr b="0" lang="en-US" sz="1800" spc="-1" strike="noStrike">
              <a:solidFill>
                <a:schemeClr val="dk1"/>
              </a:solidFill>
              <a:latin typeface="Calibri"/>
              <a:ea typeface="Calibri"/>
            </a:endParaRPr>
          </a:p>
        </p:txBody>
      </p:sp>
      <p:sp>
        <p:nvSpPr>
          <p:cNvPr id="87" name="Rectangle 42"/>
          <p:cNvSpPr/>
          <p:nvPr/>
        </p:nvSpPr>
        <p:spPr>
          <a:xfrm>
            <a:off x="7818120" y="4462200"/>
            <a:ext cx="1964880" cy="867600"/>
          </a:xfrm>
          <a:prstGeom prst="rect">
            <a:avLst/>
          </a:prstGeom>
          <a:solidFill>
            <a:srgbClr val="f4f6f8"/>
          </a:solidFill>
          <a:ln>
            <a:noFill/>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88" name="TextBox 43"/>
          <p:cNvSpPr/>
          <p:nvPr/>
        </p:nvSpPr>
        <p:spPr>
          <a:xfrm>
            <a:off x="8001000" y="4617720"/>
            <a:ext cx="776160" cy="203400"/>
          </a:xfrm>
          <a:prstGeom prst="rect">
            <a:avLst/>
          </a:prstGeom>
          <a:noFill/>
          <a:ln w="0">
            <a:noFill/>
          </a:ln>
        </p:spPr>
        <p:style>
          <a:lnRef idx="0"/>
          <a:fillRef idx="0"/>
          <a:effectRef idx="0"/>
          <a:fontRef idx="minor"/>
        </p:style>
        <p:txBody>
          <a:bodyPr lIns="38160" rIns="38160" tIns="25560" bIns="25560" anchor="t">
            <a:spAutoFit/>
          </a:bodyPr>
          <a:p>
            <a:pPr algn="ctr" defTabSz="914400">
              <a:lnSpc>
                <a:spcPct val="100000"/>
              </a:lnSpc>
            </a:pPr>
            <a:r>
              <a:rPr b="1" lang="en-US" sz="1000" spc="-1" strike="noStrike">
                <a:solidFill>
                  <a:srgbClr val="007b82"/>
                </a:solidFill>
                <a:latin typeface="Aptos"/>
                <a:ea typeface="Aptos"/>
              </a:rPr>
              <a:t>Review</a:t>
            </a:r>
            <a:endParaRPr b="0" lang="en-US" sz="1000" spc="-1" strike="noStrike">
              <a:solidFill>
                <a:srgbClr val="000000"/>
              </a:solidFill>
              <a:latin typeface="Arial"/>
            </a:endParaRPr>
          </a:p>
        </p:txBody>
      </p:sp>
      <p:sp>
        <p:nvSpPr>
          <p:cNvPr id="89" name="TextBox 44"/>
          <p:cNvSpPr/>
          <p:nvPr/>
        </p:nvSpPr>
        <p:spPr>
          <a:xfrm>
            <a:off x="8778240" y="4617720"/>
            <a:ext cx="821880" cy="203400"/>
          </a:xfrm>
          <a:prstGeom prst="rect">
            <a:avLst/>
          </a:prstGeom>
          <a:noFill/>
          <a:ln w="0">
            <a:noFill/>
          </a:ln>
        </p:spPr>
        <p:style>
          <a:lnRef idx="0"/>
          <a:fillRef idx="0"/>
          <a:effectRef idx="0"/>
          <a:fontRef idx="minor"/>
        </p:style>
        <p:txBody>
          <a:bodyPr lIns="38160" rIns="38160" tIns="25560" bIns="25560" anchor="t">
            <a:spAutoFit/>
          </a:bodyPr>
          <a:p>
            <a:pPr algn="ctr" defTabSz="914400">
              <a:lnSpc>
                <a:spcPct val="100000"/>
              </a:lnSpc>
            </a:pPr>
            <a:r>
              <a:rPr b="1" lang="en-US" sz="1000" spc="-1" strike="noStrike">
                <a:solidFill>
                  <a:srgbClr val="007b82"/>
                </a:solidFill>
                <a:latin typeface="Aptos"/>
                <a:ea typeface="Aptos"/>
              </a:rPr>
              <a:t>Replan</a:t>
            </a:r>
            <a:endParaRPr b="0" lang="en-US" sz="1000" spc="-1" strike="noStrike">
              <a:solidFill>
                <a:srgbClr val="000000"/>
              </a:solidFill>
              <a:latin typeface="Arial"/>
            </a:endParaRPr>
          </a:p>
        </p:txBody>
      </p:sp>
      <p:sp>
        <p:nvSpPr>
          <p:cNvPr id="90" name="Down Arrow 49"/>
          <p:cNvSpPr/>
          <p:nvPr/>
        </p:nvSpPr>
        <p:spPr>
          <a:xfrm>
            <a:off x="8321040" y="4873680"/>
            <a:ext cx="108720" cy="218520"/>
          </a:xfrm>
          <a:prstGeom prst="downArrow">
            <a:avLst>
              <a:gd name="adj1" fmla="val 50000"/>
              <a:gd name="adj2" fmla="val 50000"/>
            </a:avLst>
          </a:prstGeom>
          <a:solidFill>
            <a:srgbClr val="007b82"/>
          </a:solidFill>
          <a:ln>
            <a:noFill/>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91" name="Down Arrow 50"/>
          <p:cNvSpPr/>
          <p:nvPr/>
        </p:nvSpPr>
        <p:spPr>
          <a:xfrm rot="10800000">
            <a:off x="9099360" y="4874760"/>
            <a:ext cx="108720" cy="218520"/>
          </a:xfrm>
          <a:prstGeom prst="downArrow">
            <a:avLst>
              <a:gd name="adj1" fmla="val 50000"/>
              <a:gd name="adj2" fmla="val 50000"/>
            </a:avLst>
          </a:prstGeom>
          <a:solidFill>
            <a:srgbClr val="007b82"/>
          </a:solidFill>
          <a:ln>
            <a:noFill/>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92" name="TextBox 52"/>
          <p:cNvSpPr/>
          <p:nvPr/>
        </p:nvSpPr>
        <p:spPr>
          <a:xfrm>
            <a:off x="1189440" y="6510600"/>
            <a:ext cx="2319840" cy="103320"/>
          </a:xfrm>
          <a:prstGeom prst="rect">
            <a:avLst/>
          </a:prstGeom>
          <a:noFill/>
          <a:ln w="0">
            <a:noFill/>
          </a:ln>
        </p:spPr>
        <p:style>
          <a:lnRef idx="0"/>
          <a:fillRef idx="0"/>
          <a:effectRef idx="0"/>
          <a:fontRef idx="minor"/>
        </p:style>
        <p:txBody>
          <a:bodyPr wrap="none" lIns="0" rIns="0" tIns="0" bIns="0" anchor="t">
            <a:spAutoFit/>
          </a:bodyPr>
          <a:p>
            <a:pPr defTabSz="914400">
              <a:lnSpc>
                <a:spcPct val="100000"/>
              </a:lnSpc>
            </a:pPr>
            <a:r>
              <a:rPr b="1" lang="en-US" sz="680" spc="-1" strike="noStrike">
                <a:solidFill>
                  <a:srgbClr val="727a86"/>
                </a:solidFill>
                <a:latin typeface="Calibri"/>
                <a:ea typeface="Calibri"/>
              </a:rPr>
              <a:t>CORPUS ↗  </a:t>
            </a:r>
            <a:r>
              <a:rPr b="0" lang="en-US" sz="680" spc="-1" strike="noStrike" u="sng">
                <a:solidFill>
                  <a:srgbClr val="0563c1"/>
                </a:solidFill>
                <a:uFillTx/>
                <a:latin typeface="Calibri"/>
                <a:ea typeface="Calibri"/>
                <a:hlinkClick r:id="rId2"/>
              </a:rPr>
              <a:t>Benchmark vNext · comparator baseline</a:t>
            </a:r>
            <a:endParaRPr b="0" lang="en-US" sz="68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93" name="Text 0"/>
          <p:cNvSpPr/>
          <p:nvPr/>
        </p:nvSpPr>
        <p:spPr>
          <a:xfrm>
            <a:off x="567000" y="164520"/>
            <a:ext cx="2193480" cy="1634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lang="en-US" sz="820" spc="-1" strike="noStrike">
                <a:solidFill>
                  <a:srgbClr val="7a7e84"/>
                </a:solidFill>
                <a:latin typeface="Consolas"/>
                <a:ea typeface="Consolas"/>
              </a:rPr>
              <a:t>STRUCTURAL LIMITS</a:t>
            </a:r>
            <a:endParaRPr b="0" lang="en-US" sz="820" spc="-1" strike="noStrike">
              <a:solidFill>
                <a:srgbClr val="000000"/>
              </a:solidFill>
              <a:latin typeface="Arial"/>
            </a:endParaRPr>
          </a:p>
        </p:txBody>
      </p:sp>
      <p:sp>
        <p:nvSpPr>
          <p:cNvPr id="94" name="Text 1"/>
          <p:cNvSpPr/>
          <p:nvPr/>
        </p:nvSpPr>
        <p:spPr>
          <a:xfrm>
            <a:off x="10927080" y="164520"/>
            <a:ext cx="639000" cy="163440"/>
          </a:xfrm>
          <a:prstGeom prst="rect">
            <a:avLst/>
          </a:prstGeom>
          <a:noFill/>
          <a:ln w="0">
            <a:noFill/>
          </a:ln>
        </p:spPr>
        <p:style>
          <a:lnRef idx="0"/>
          <a:fillRef idx="0"/>
          <a:effectRef idx="0"/>
          <a:fontRef idx="minor"/>
        </p:style>
        <p:txBody>
          <a:bodyPr lIns="0" rIns="0" tIns="0" bIns="0" anchor="ctr">
            <a:noAutofit/>
          </a:bodyPr>
          <a:p>
            <a:pPr algn="r" defTabSz="914400">
              <a:lnSpc>
                <a:spcPct val="100000"/>
              </a:lnSpc>
              <a:tabLst>
                <a:tab algn="l" pos="0"/>
              </a:tabLst>
            </a:pPr>
            <a:r>
              <a:rPr b="0" lang="en-US" sz="820" spc="-1" strike="noStrike">
                <a:solidFill>
                  <a:srgbClr val="7a7e84"/>
                </a:solidFill>
                <a:latin typeface="Consolas"/>
                <a:ea typeface="Consolas"/>
              </a:rPr>
              <a:t>§ 02</a:t>
            </a:r>
            <a:endParaRPr b="0" lang="en-US" sz="820" spc="-1" strike="noStrike">
              <a:solidFill>
                <a:srgbClr val="000000"/>
              </a:solidFill>
              <a:latin typeface="Arial"/>
            </a:endParaRPr>
          </a:p>
        </p:txBody>
      </p:sp>
      <p:sp>
        <p:nvSpPr>
          <p:cNvPr id="95" name="Text 2"/>
          <p:cNvSpPr/>
          <p:nvPr/>
        </p:nvSpPr>
        <p:spPr>
          <a:xfrm>
            <a:off x="567000" y="658440"/>
            <a:ext cx="10971720" cy="3830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2550" spc="-1" strike="noStrike" u="sng">
                <a:solidFill>
                  <a:srgbClr val="0563c1"/>
                </a:solidFill>
                <a:uFillTx/>
                <a:latin typeface="Cambria"/>
                <a:ea typeface="Cambria"/>
                <a:hlinkClick r:id="rId1"/>
              </a:rPr>
              <a:t>Structural problems and current limits</a:t>
            </a:r>
            <a:endParaRPr b="0" lang="en-US" sz="2550" spc="-1" strike="noStrike">
              <a:solidFill>
                <a:srgbClr val="000000"/>
              </a:solidFill>
              <a:latin typeface="Arial"/>
            </a:endParaRPr>
          </a:p>
        </p:txBody>
      </p:sp>
      <p:sp>
        <p:nvSpPr>
          <p:cNvPr id="96" name="Text 3"/>
          <p:cNvSpPr/>
          <p:nvPr/>
        </p:nvSpPr>
        <p:spPr>
          <a:xfrm>
            <a:off x="567000" y="1115640"/>
            <a:ext cx="10971720" cy="34632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lang="en-US" sz="1200" spc="-1" strike="noStrike">
                <a:solidFill>
                  <a:srgbClr val="55595f"/>
                </a:solidFill>
                <a:latin typeface="Calibri"/>
                <a:ea typeface="Calibri"/>
              </a:rPr>
              <a:t>Direct rules and local checks lose explanatory power when participants, roles and dependencies change faster than the control model.</a:t>
            </a:r>
            <a:endParaRPr b="0" lang="en-US" sz="1200" spc="-1" strike="noStrike">
              <a:solidFill>
                <a:srgbClr val="000000"/>
              </a:solidFill>
              <a:latin typeface="Arial"/>
            </a:endParaRPr>
          </a:p>
        </p:txBody>
      </p:sp>
      <p:sp>
        <p:nvSpPr>
          <p:cNvPr id="97" name="Shape 4"/>
          <p:cNvSpPr/>
          <p:nvPr/>
        </p:nvSpPr>
        <p:spPr>
          <a:xfrm>
            <a:off x="640080" y="1691640"/>
            <a:ext cx="3153600" cy="1260720"/>
          </a:xfrm>
          <a:prstGeom prst="roundRect">
            <a:avLst>
              <a:gd name="adj" fmla="val 3623"/>
            </a:avLst>
          </a:prstGeom>
          <a:solidFill>
            <a:srgbClr val="ffffff"/>
          </a:solidFill>
          <a:ln w="12700">
            <a:solidFill>
              <a:srgbClr val="d6dce4"/>
            </a:solidFill>
            <a:round/>
          </a:ln>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chemeClr val="dk1"/>
              </a:solidFill>
              <a:latin typeface="Calibri"/>
              <a:ea typeface="Calibri"/>
            </a:endParaRPr>
          </a:p>
        </p:txBody>
      </p:sp>
      <p:sp>
        <p:nvSpPr>
          <p:cNvPr id="98" name="Shape 5"/>
          <p:cNvSpPr/>
          <p:nvPr/>
        </p:nvSpPr>
        <p:spPr>
          <a:xfrm>
            <a:off x="640080" y="1691640"/>
            <a:ext cx="49320" cy="1260720"/>
          </a:xfrm>
          <a:prstGeom prst="rect">
            <a:avLst/>
          </a:prstGeom>
          <a:solidFill>
            <a:srgbClr val="1b4d8e"/>
          </a:solidFill>
          <a:ln w="12700">
            <a:solidFill>
              <a:srgbClr val="1b4d8e"/>
            </a:solidFill>
            <a:round/>
          </a:ln>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chemeClr val="dk1"/>
              </a:solidFill>
              <a:latin typeface="Calibri"/>
              <a:ea typeface="Calibri"/>
            </a:endParaRPr>
          </a:p>
        </p:txBody>
      </p:sp>
      <p:sp>
        <p:nvSpPr>
          <p:cNvPr id="99" name="Text 6"/>
          <p:cNvSpPr/>
          <p:nvPr/>
        </p:nvSpPr>
        <p:spPr>
          <a:xfrm>
            <a:off x="804600" y="1810440"/>
            <a:ext cx="2897640" cy="2548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400" spc="-1" strike="noStrike">
                <a:solidFill>
                  <a:srgbClr val="1b273f"/>
                </a:solidFill>
                <a:latin typeface="Cambria"/>
                <a:ea typeface="Cambria"/>
              </a:rPr>
              <a:t>Agent multiplication</a:t>
            </a:r>
            <a:endParaRPr b="0" lang="en-US" sz="1400" spc="-1" strike="noStrike">
              <a:solidFill>
                <a:srgbClr val="000000"/>
              </a:solidFill>
              <a:latin typeface="Arial"/>
            </a:endParaRPr>
          </a:p>
        </p:txBody>
      </p:sp>
      <p:sp>
        <p:nvSpPr>
          <p:cNvPr id="100" name="Text 7"/>
          <p:cNvSpPr/>
          <p:nvPr/>
        </p:nvSpPr>
        <p:spPr>
          <a:xfrm>
            <a:off x="804600" y="2121480"/>
            <a:ext cx="2879280" cy="730440"/>
          </a:xfrm>
          <a:prstGeom prst="rect">
            <a:avLst/>
          </a:prstGeom>
          <a:noFill/>
          <a:ln w="0">
            <a:noFill/>
          </a:ln>
        </p:spPr>
        <p:style>
          <a:lnRef idx="0"/>
          <a:fillRef idx="0"/>
          <a:effectRef idx="0"/>
          <a:fontRef idx="minor"/>
        </p:style>
        <p:txBody>
          <a:bodyPr lIns="360" rIns="360" tIns="360" bIns="360" anchor="t">
            <a:noAutofit/>
          </a:bodyPr>
          <a:p>
            <a:pPr defTabSz="914400">
              <a:lnSpc>
                <a:spcPct val="100000"/>
              </a:lnSpc>
              <a:tabLst>
                <a:tab algn="l" pos="0"/>
              </a:tabLst>
            </a:pPr>
            <a:r>
              <a:rPr b="0" lang="en-US" sz="1020" spc="-1" strike="noStrike">
                <a:solidFill>
                  <a:srgbClr val="55595f"/>
                </a:solidFill>
                <a:latin typeface="Calibri"/>
                <a:ea typeface="Calibri"/>
              </a:rPr>
              <a:t>More agents, tools and temporary delegates create interaction paths that no operator can review one by one.</a:t>
            </a:r>
            <a:endParaRPr b="0" lang="en-US" sz="1020" spc="-1" strike="noStrike">
              <a:solidFill>
                <a:srgbClr val="000000"/>
              </a:solidFill>
              <a:latin typeface="Arial"/>
            </a:endParaRPr>
          </a:p>
        </p:txBody>
      </p:sp>
      <p:sp>
        <p:nvSpPr>
          <p:cNvPr id="101" name="Shape 8"/>
          <p:cNvSpPr/>
          <p:nvPr/>
        </p:nvSpPr>
        <p:spPr>
          <a:xfrm>
            <a:off x="4178880" y="1700640"/>
            <a:ext cx="3153600" cy="1260720"/>
          </a:xfrm>
          <a:prstGeom prst="roundRect">
            <a:avLst>
              <a:gd name="adj" fmla="val 3623"/>
            </a:avLst>
          </a:prstGeom>
          <a:solidFill>
            <a:srgbClr val="ffffff"/>
          </a:solidFill>
          <a:ln w="12700">
            <a:solidFill>
              <a:srgbClr val="d6dce4"/>
            </a:solidFill>
            <a:round/>
          </a:ln>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chemeClr val="dk1"/>
              </a:solidFill>
              <a:latin typeface="Calibri"/>
              <a:ea typeface="Calibri"/>
            </a:endParaRPr>
          </a:p>
        </p:txBody>
      </p:sp>
      <p:sp>
        <p:nvSpPr>
          <p:cNvPr id="102" name="Shape 9"/>
          <p:cNvSpPr/>
          <p:nvPr/>
        </p:nvSpPr>
        <p:spPr>
          <a:xfrm>
            <a:off x="4160520" y="1691640"/>
            <a:ext cx="49320" cy="1260720"/>
          </a:xfrm>
          <a:prstGeom prst="rect">
            <a:avLst/>
          </a:prstGeom>
          <a:solidFill>
            <a:srgbClr val="006970"/>
          </a:solidFill>
          <a:ln w="12700">
            <a:solidFill>
              <a:srgbClr val="006970"/>
            </a:solidFill>
            <a:round/>
          </a:ln>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chemeClr val="dk1"/>
              </a:solidFill>
              <a:latin typeface="Calibri"/>
              <a:ea typeface="Calibri"/>
            </a:endParaRPr>
          </a:p>
        </p:txBody>
      </p:sp>
      <p:sp>
        <p:nvSpPr>
          <p:cNvPr id="103" name="Text 10"/>
          <p:cNvSpPr/>
          <p:nvPr/>
        </p:nvSpPr>
        <p:spPr>
          <a:xfrm>
            <a:off x="4325040" y="1810440"/>
            <a:ext cx="2897640" cy="2548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400" spc="-1" strike="noStrike">
                <a:solidFill>
                  <a:srgbClr val="1b273f"/>
                </a:solidFill>
                <a:latin typeface="Cambria"/>
                <a:ea typeface="Cambria"/>
              </a:rPr>
              <a:t>Role and identity drift</a:t>
            </a:r>
            <a:endParaRPr b="0" lang="en-US" sz="1400" spc="-1" strike="noStrike">
              <a:solidFill>
                <a:srgbClr val="000000"/>
              </a:solidFill>
              <a:latin typeface="Arial"/>
            </a:endParaRPr>
          </a:p>
        </p:txBody>
      </p:sp>
      <p:sp>
        <p:nvSpPr>
          <p:cNvPr id="104" name="Text 11"/>
          <p:cNvSpPr/>
          <p:nvPr/>
        </p:nvSpPr>
        <p:spPr>
          <a:xfrm>
            <a:off x="4325040" y="2121480"/>
            <a:ext cx="2879280" cy="730440"/>
          </a:xfrm>
          <a:prstGeom prst="rect">
            <a:avLst/>
          </a:prstGeom>
          <a:noFill/>
          <a:ln w="0">
            <a:noFill/>
          </a:ln>
        </p:spPr>
        <p:style>
          <a:lnRef idx="0"/>
          <a:fillRef idx="0"/>
          <a:effectRef idx="0"/>
          <a:fontRef idx="minor"/>
        </p:style>
        <p:txBody>
          <a:bodyPr lIns="360" rIns="360" tIns="360" bIns="360" anchor="t">
            <a:noAutofit/>
          </a:bodyPr>
          <a:p>
            <a:pPr defTabSz="914400">
              <a:lnSpc>
                <a:spcPct val="100000"/>
              </a:lnSpc>
              <a:tabLst>
                <a:tab algn="l" pos="0"/>
              </a:tabLst>
            </a:pPr>
            <a:r>
              <a:rPr b="0" lang="en-US" sz="1020" spc="-1" strike="noStrike">
                <a:solidFill>
                  <a:srgbClr val="55595f"/>
                </a:solidFill>
                <a:latin typeface="Calibri"/>
                <a:ea typeface="Calibri"/>
              </a:rPr>
              <a:t>One participant can hold hybrid roles, change memberships or act under a different authority across interactions.</a:t>
            </a:r>
            <a:endParaRPr b="0" lang="en-US" sz="1020" spc="-1" strike="noStrike">
              <a:solidFill>
                <a:srgbClr val="000000"/>
              </a:solidFill>
              <a:latin typeface="Arial"/>
            </a:endParaRPr>
          </a:p>
        </p:txBody>
      </p:sp>
      <p:sp>
        <p:nvSpPr>
          <p:cNvPr id="105" name="Shape 12"/>
          <p:cNvSpPr/>
          <p:nvPr/>
        </p:nvSpPr>
        <p:spPr>
          <a:xfrm>
            <a:off x="7680960" y="1691640"/>
            <a:ext cx="3153600" cy="1260720"/>
          </a:xfrm>
          <a:prstGeom prst="roundRect">
            <a:avLst>
              <a:gd name="adj" fmla="val 3623"/>
            </a:avLst>
          </a:prstGeom>
          <a:solidFill>
            <a:srgbClr val="ffffff"/>
          </a:solidFill>
          <a:ln w="12700">
            <a:solidFill>
              <a:srgbClr val="d6dce4"/>
            </a:solidFill>
            <a:round/>
          </a:ln>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chemeClr val="dk1"/>
              </a:solidFill>
              <a:latin typeface="Calibri"/>
              <a:ea typeface="Calibri"/>
            </a:endParaRPr>
          </a:p>
        </p:txBody>
      </p:sp>
      <p:sp>
        <p:nvSpPr>
          <p:cNvPr id="106" name="Shape 13"/>
          <p:cNvSpPr/>
          <p:nvPr/>
        </p:nvSpPr>
        <p:spPr>
          <a:xfrm>
            <a:off x="7680960" y="1691640"/>
            <a:ext cx="49320" cy="1260720"/>
          </a:xfrm>
          <a:prstGeom prst="rect">
            <a:avLst/>
          </a:prstGeom>
          <a:solidFill>
            <a:srgbClr val="a8642a"/>
          </a:solidFill>
          <a:ln w="12700">
            <a:solidFill>
              <a:srgbClr val="a8642a"/>
            </a:solidFill>
            <a:round/>
          </a:ln>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chemeClr val="dk1"/>
              </a:solidFill>
              <a:latin typeface="Calibri"/>
              <a:ea typeface="Calibri"/>
            </a:endParaRPr>
          </a:p>
        </p:txBody>
      </p:sp>
      <p:sp>
        <p:nvSpPr>
          <p:cNvPr id="107" name="Text 14"/>
          <p:cNvSpPr/>
          <p:nvPr/>
        </p:nvSpPr>
        <p:spPr>
          <a:xfrm>
            <a:off x="7845480" y="1810440"/>
            <a:ext cx="2897640" cy="2548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400" spc="-1" strike="noStrike">
                <a:solidFill>
                  <a:srgbClr val="1b273f"/>
                </a:solidFill>
                <a:latin typeface="Cambria"/>
                <a:ea typeface="Cambria"/>
              </a:rPr>
              <a:t>Ecosystem change</a:t>
            </a:r>
            <a:endParaRPr b="0" lang="en-US" sz="1400" spc="-1" strike="noStrike">
              <a:solidFill>
                <a:srgbClr val="000000"/>
              </a:solidFill>
              <a:latin typeface="Arial"/>
            </a:endParaRPr>
          </a:p>
        </p:txBody>
      </p:sp>
      <p:sp>
        <p:nvSpPr>
          <p:cNvPr id="108" name="Text 15"/>
          <p:cNvSpPr/>
          <p:nvPr/>
        </p:nvSpPr>
        <p:spPr>
          <a:xfrm>
            <a:off x="7845480" y="2121480"/>
            <a:ext cx="2879280" cy="730440"/>
          </a:xfrm>
          <a:prstGeom prst="rect">
            <a:avLst/>
          </a:prstGeom>
          <a:noFill/>
          <a:ln w="0">
            <a:noFill/>
          </a:ln>
        </p:spPr>
        <p:style>
          <a:lnRef idx="0"/>
          <a:fillRef idx="0"/>
          <a:effectRef idx="0"/>
          <a:fontRef idx="minor"/>
        </p:style>
        <p:txBody>
          <a:bodyPr lIns="360" rIns="360" tIns="360" bIns="360" anchor="t">
            <a:noAutofit/>
          </a:bodyPr>
          <a:p>
            <a:pPr defTabSz="914400">
              <a:lnSpc>
                <a:spcPct val="100000"/>
              </a:lnSpc>
              <a:tabLst>
                <a:tab algn="l" pos="0"/>
              </a:tabLst>
            </a:pPr>
            <a:r>
              <a:rPr b="0" lang="en-US" sz="1020" spc="-1" strike="noStrike">
                <a:solidFill>
                  <a:srgbClr val="55595f"/>
                </a:solidFill>
                <a:latin typeface="Calibri"/>
                <a:ea typeface="Calibri"/>
              </a:rPr>
              <a:t>Organizations, dependencies, service availability and external conditions evolve while the system is operating.</a:t>
            </a:r>
            <a:endParaRPr b="0" lang="en-US" sz="1020" spc="-1" strike="noStrike">
              <a:solidFill>
                <a:srgbClr val="000000"/>
              </a:solidFill>
              <a:latin typeface="Arial"/>
            </a:endParaRPr>
          </a:p>
        </p:txBody>
      </p:sp>
      <p:sp>
        <p:nvSpPr>
          <p:cNvPr id="109" name="Shape 16"/>
          <p:cNvSpPr/>
          <p:nvPr/>
        </p:nvSpPr>
        <p:spPr>
          <a:xfrm>
            <a:off x="640080" y="3246120"/>
            <a:ext cx="3153600" cy="1260720"/>
          </a:xfrm>
          <a:prstGeom prst="roundRect">
            <a:avLst>
              <a:gd name="adj" fmla="val 3623"/>
            </a:avLst>
          </a:prstGeom>
          <a:solidFill>
            <a:srgbClr val="ffffff"/>
          </a:solidFill>
          <a:ln w="12700">
            <a:solidFill>
              <a:srgbClr val="d6dce4"/>
            </a:solidFill>
            <a:round/>
          </a:ln>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chemeClr val="dk1"/>
              </a:solidFill>
              <a:latin typeface="Calibri"/>
              <a:ea typeface="Calibri"/>
            </a:endParaRPr>
          </a:p>
        </p:txBody>
      </p:sp>
      <p:sp>
        <p:nvSpPr>
          <p:cNvPr id="110" name="Shape 17"/>
          <p:cNvSpPr/>
          <p:nvPr/>
        </p:nvSpPr>
        <p:spPr>
          <a:xfrm>
            <a:off x="640080" y="3246120"/>
            <a:ext cx="49320" cy="1260720"/>
          </a:xfrm>
          <a:prstGeom prst="rect">
            <a:avLst/>
          </a:prstGeom>
          <a:solidFill>
            <a:srgbClr val="9a4c48"/>
          </a:solidFill>
          <a:ln w="12700">
            <a:solidFill>
              <a:srgbClr val="9a4c48"/>
            </a:solidFill>
            <a:round/>
          </a:ln>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chemeClr val="dk1"/>
              </a:solidFill>
              <a:latin typeface="Calibri"/>
              <a:ea typeface="Calibri"/>
            </a:endParaRPr>
          </a:p>
        </p:txBody>
      </p:sp>
      <p:sp>
        <p:nvSpPr>
          <p:cNvPr id="111" name="Text 18"/>
          <p:cNvSpPr/>
          <p:nvPr/>
        </p:nvSpPr>
        <p:spPr>
          <a:xfrm>
            <a:off x="804600" y="3364920"/>
            <a:ext cx="2897640" cy="2548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400" spc="-1" strike="noStrike">
                <a:solidFill>
                  <a:srgbClr val="1b273f"/>
                </a:solidFill>
                <a:latin typeface="Cambria"/>
                <a:ea typeface="Cambria"/>
              </a:rPr>
              <a:t>Indeterminacy</a:t>
            </a:r>
            <a:endParaRPr b="0" lang="en-US" sz="1400" spc="-1" strike="noStrike">
              <a:solidFill>
                <a:srgbClr val="000000"/>
              </a:solidFill>
              <a:latin typeface="Arial"/>
            </a:endParaRPr>
          </a:p>
        </p:txBody>
      </p:sp>
      <p:sp>
        <p:nvSpPr>
          <p:cNvPr id="112" name="Text 19"/>
          <p:cNvSpPr/>
          <p:nvPr/>
        </p:nvSpPr>
        <p:spPr>
          <a:xfrm>
            <a:off x="804600" y="3675960"/>
            <a:ext cx="2879280" cy="730440"/>
          </a:xfrm>
          <a:prstGeom prst="rect">
            <a:avLst/>
          </a:prstGeom>
          <a:noFill/>
          <a:ln w="0">
            <a:noFill/>
          </a:ln>
        </p:spPr>
        <p:style>
          <a:lnRef idx="0"/>
          <a:fillRef idx="0"/>
          <a:effectRef idx="0"/>
          <a:fontRef idx="minor"/>
        </p:style>
        <p:txBody>
          <a:bodyPr lIns="360" rIns="360" tIns="360" bIns="360" anchor="t">
            <a:noAutofit/>
          </a:bodyPr>
          <a:p>
            <a:pPr defTabSz="914400">
              <a:lnSpc>
                <a:spcPct val="100000"/>
              </a:lnSpc>
              <a:tabLst>
                <a:tab algn="l" pos="0"/>
              </a:tabLst>
            </a:pPr>
            <a:r>
              <a:rPr b="0" lang="en-US" sz="1020" spc="-1" strike="noStrike">
                <a:solidFill>
                  <a:srgbClr val="55595f"/>
                </a:solidFill>
                <a:latin typeface="Calibri"/>
                <a:ea typeface="Calibri"/>
              </a:rPr>
              <a:t>A local result may be valid but insufficient for the wider decision. Missing scope, provenance or dependency state must remain explicit.</a:t>
            </a:r>
            <a:endParaRPr b="0" lang="en-US" sz="1020" spc="-1" strike="noStrike">
              <a:solidFill>
                <a:srgbClr val="000000"/>
              </a:solidFill>
              <a:latin typeface="Arial"/>
            </a:endParaRPr>
          </a:p>
        </p:txBody>
      </p:sp>
      <p:sp>
        <p:nvSpPr>
          <p:cNvPr id="113" name="Shape 20"/>
          <p:cNvSpPr/>
          <p:nvPr/>
        </p:nvSpPr>
        <p:spPr>
          <a:xfrm>
            <a:off x="4160520" y="3246120"/>
            <a:ext cx="3153600" cy="1260720"/>
          </a:xfrm>
          <a:prstGeom prst="roundRect">
            <a:avLst>
              <a:gd name="adj" fmla="val 3623"/>
            </a:avLst>
          </a:prstGeom>
          <a:solidFill>
            <a:srgbClr val="ffffff"/>
          </a:solidFill>
          <a:ln w="12700">
            <a:solidFill>
              <a:srgbClr val="d6dce4"/>
            </a:solidFill>
            <a:round/>
          </a:ln>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chemeClr val="dk1"/>
              </a:solidFill>
              <a:latin typeface="Calibri"/>
              <a:ea typeface="Calibri"/>
            </a:endParaRPr>
          </a:p>
        </p:txBody>
      </p:sp>
      <p:sp>
        <p:nvSpPr>
          <p:cNvPr id="114" name="Shape 21"/>
          <p:cNvSpPr/>
          <p:nvPr/>
        </p:nvSpPr>
        <p:spPr>
          <a:xfrm>
            <a:off x="4160520" y="3246120"/>
            <a:ext cx="49320" cy="1260720"/>
          </a:xfrm>
          <a:prstGeom prst="rect">
            <a:avLst/>
          </a:prstGeom>
          <a:solidFill>
            <a:srgbClr val="3d6d65"/>
          </a:solidFill>
          <a:ln w="12700">
            <a:solidFill>
              <a:srgbClr val="3d6d65"/>
            </a:solidFill>
            <a:round/>
          </a:ln>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chemeClr val="dk1"/>
              </a:solidFill>
              <a:latin typeface="Calibri"/>
              <a:ea typeface="Calibri"/>
            </a:endParaRPr>
          </a:p>
        </p:txBody>
      </p:sp>
      <p:sp>
        <p:nvSpPr>
          <p:cNvPr id="115" name="Text 22"/>
          <p:cNvSpPr/>
          <p:nvPr/>
        </p:nvSpPr>
        <p:spPr>
          <a:xfrm>
            <a:off x="4325040" y="3364920"/>
            <a:ext cx="2897640" cy="2548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400" spc="-1" strike="noStrike">
                <a:solidFill>
                  <a:srgbClr val="1b273f"/>
                </a:solidFill>
                <a:latin typeface="Cambria"/>
                <a:ea typeface="Cambria"/>
              </a:rPr>
              <a:t>Interpretation gap</a:t>
            </a:r>
            <a:endParaRPr b="0" lang="en-US" sz="1400" spc="-1" strike="noStrike">
              <a:solidFill>
                <a:srgbClr val="000000"/>
              </a:solidFill>
              <a:latin typeface="Arial"/>
            </a:endParaRPr>
          </a:p>
        </p:txBody>
      </p:sp>
      <p:sp>
        <p:nvSpPr>
          <p:cNvPr id="116" name="Text 23"/>
          <p:cNvSpPr/>
          <p:nvPr/>
        </p:nvSpPr>
        <p:spPr>
          <a:xfrm>
            <a:off x="4325040" y="3675960"/>
            <a:ext cx="2879280" cy="730440"/>
          </a:xfrm>
          <a:prstGeom prst="rect">
            <a:avLst/>
          </a:prstGeom>
          <a:noFill/>
          <a:ln w="0">
            <a:noFill/>
          </a:ln>
        </p:spPr>
        <p:style>
          <a:lnRef idx="0"/>
          <a:fillRef idx="0"/>
          <a:effectRef idx="0"/>
          <a:fontRef idx="minor"/>
        </p:style>
        <p:txBody>
          <a:bodyPr lIns="360" rIns="360" tIns="360" bIns="360" anchor="t">
            <a:noAutofit/>
          </a:bodyPr>
          <a:p>
            <a:pPr defTabSz="914400">
              <a:lnSpc>
                <a:spcPct val="100000"/>
              </a:lnSpc>
              <a:tabLst>
                <a:tab algn="l" pos="0"/>
              </a:tabLst>
            </a:pPr>
            <a:r>
              <a:rPr b="0" lang="en-US" sz="1020" spc="-1" strike="noStrike">
                <a:solidFill>
                  <a:srgbClr val="55595f"/>
                </a:solidFill>
                <a:latin typeface="Calibri"/>
                <a:ea typeface="Calibri"/>
              </a:rPr>
              <a:t>Identity, policy and attestation can remain technically valid while their practical meaning changes in the active ecosystem.</a:t>
            </a:r>
            <a:endParaRPr b="0" lang="en-US" sz="1020" spc="-1" strike="noStrike">
              <a:solidFill>
                <a:srgbClr val="000000"/>
              </a:solidFill>
              <a:latin typeface="Arial"/>
            </a:endParaRPr>
          </a:p>
        </p:txBody>
      </p:sp>
      <p:sp>
        <p:nvSpPr>
          <p:cNvPr id="117" name="Shape 24"/>
          <p:cNvSpPr/>
          <p:nvPr/>
        </p:nvSpPr>
        <p:spPr>
          <a:xfrm>
            <a:off x="7680960" y="3246120"/>
            <a:ext cx="3153600" cy="1260720"/>
          </a:xfrm>
          <a:prstGeom prst="roundRect">
            <a:avLst>
              <a:gd name="adj" fmla="val 3623"/>
            </a:avLst>
          </a:prstGeom>
          <a:solidFill>
            <a:srgbClr val="ffffff"/>
          </a:solidFill>
          <a:ln w="12700">
            <a:solidFill>
              <a:srgbClr val="d6dce4"/>
            </a:solidFill>
            <a:round/>
          </a:ln>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chemeClr val="dk1"/>
              </a:solidFill>
              <a:latin typeface="Calibri"/>
              <a:ea typeface="Calibri"/>
            </a:endParaRPr>
          </a:p>
        </p:txBody>
      </p:sp>
      <p:sp>
        <p:nvSpPr>
          <p:cNvPr id="118" name="Shape 25"/>
          <p:cNvSpPr/>
          <p:nvPr/>
        </p:nvSpPr>
        <p:spPr>
          <a:xfrm>
            <a:off x="7680960" y="3246120"/>
            <a:ext cx="49320" cy="1260720"/>
          </a:xfrm>
          <a:prstGeom prst="rect">
            <a:avLst/>
          </a:prstGeom>
          <a:solidFill>
            <a:srgbClr val="1b4d8e"/>
          </a:solidFill>
          <a:ln w="12700">
            <a:solidFill>
              <a:srgbClr val="1b4d8e"/>
            </a:solidFill>
            <a:round/>
          </a:ln>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chemeClr val="dk1"/>
              </a:solidFill>
              <a:latin typeface="Calibri"/>
              <a:ea typeface="Calibri"/>
            </a:endParaRPr>
          </a:p>
        </p:txBody>
      </p:sp>
      <p:sp>
        <p:nvSpPr>
          <p:cNvPr id="119" name="Text 26"/>
          <p:cNvSpPr/>
          <p:nvPr/>
        </p:nvSpPr>
        <p:spPr>
          <a:xfrm>
            <a:off x="7845480" y="3364920"/>
            <a:ext cx="2897640" cy="25488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400" spc="-1" strike="noStrike">
                <a:solidFill>
                  <a:srgbClr val="1b273f"/>
                </a:solidFill>
                <a:latin typeface="Cambria"/>
                <a:ea typeface="Cambria"/>
              </a:rPr>
              <a:t>Limits of AI oversight</a:t>
            </a:r>
            <a:endParaRPr b="0" lang="en-US" sz="1400" spc="-1" strike="noStrike">
              <a:solidFill>
                <a:srgbClr val="000000"/>
              </a:solidFill>
              <a:latin typeface="Arial"/>
            </a:endParaRPr>
          </a:p>
        </p:txBody>
      </p:sp>
      <p:sp>
        <p:nvSpPr>
          <p:cNvPr id="120" name="Text 27"/>
          <p:cNvSpPr/>
          <p:nvPr/>
        </p:nvSpPr>
        <p:spPr>
          <a:xfrm>
            <a:off x="7845480" y="3675960"/>
            <a:ext cx="2879280" cy="730440"/>
          </a:xfrm>
          <a:prstGeom prst="rect">
            <a:avLst/>
          </a:prstGeom>
          <a:noFill/>
          <a:ln w="0">
            <a:noFill/>
          </a:ln>
        </p:spPr>
        <p:style>
          <a:lnRef idx="0"/>
          <a:fillRef idx="0"/>
          <a:effectRef idx="0"/>
          <a:fontRef idx="minor"/>
        </p:style>
        <p:txBody>
          <a:bodyPr lIns="360" rIns="360" tIns="360" bIns="360" anchor="t">
            <a:noAutofit/>
          </a:bodyPr>
          <a:p>
            <a:pPr defTabSz="914400">
              <a:lnSpc>
                <a:spcPct val="100000"/>
              </a:lnSpc>
              <a:tabLst>
                <a:tab algn="l" pos="0"/>
              </a:tabLst>
            </a:pPr>
            <a:r>
              <a:rPr b="0" lang="en-US" sz="1020" spc="-1" strike="noStrike">
                <a:solidFill>
                  <a:srgbClr val="55595f"/>
                </a:solidFill>
                <a:latin typeface="Calibri"/>
                <a:ea typeface="Calibri"/>
              </a:rPr>
              <a:t>Automated review often inherits the same observation window. Human review adds authority and judgment, but attention, time and context remain finite.</a:t>
            </a:r>
            <a:endParaRPr b="0" lang="en-US" sz="1020" spc="-1" strike="noStrike">
              <a:solidFill>
                <a:srgbClr val="000000"/>
              </a:solidFill>
              <a:latin typeface="Arial"/>
            </a:endParaRPr>
          </a:p>
        </p:txBody>
      </p:sp>
      <p:sp>
        <p:nvSpPr>
          <p:cNvPr id="121" name="Shape 28"/>
          <p:cNvSpPr/>
          <p:nvPr/>
        </p:nvSpPr>
        <p:spPr>
          <a:xfrm>
            <a:off x="658440" y="5074920"/>
            <a:ext cx="10651680" cy="803520"/>
          </a:xfrm>
          <a:prstGeom prst="roundRect">
            <a:avLst>
              <a:gd name="adj" fmla="val 16667"/>
            </a:avLst>
          </a:prstGeom>
          <a:solidFill>
            <a:srgbClr val="f2f5f8"/>
          </a:solidFill>
          <a:ln w="12700">
            <a:solidFill>
              <a:srgbClr val="d6dce4"/>
            </a:solidFill>
            <a:round/>
          </a:ln>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chemeClr val="dk1"/>
              </a:solidFill>
              <a:latin typeface="Calibri"/>
              <a:ea typeface="Calibri"/>
            </a:endParaRPr>
          </a:p>
        </p:txBody>
      </p:sp>
      <p:sp>
        <p:nvSpPr>
          <p:cNvPr id="122" name="Text 29"/>
          <p:cNvSpPr/>
          <p:nvPr/>
        </p:nvSpPr>
        <p:spPr>
          <a:xfrm>
            <a:off x="896040" y="5266800"/>
            <a:ext cx="1919160" cy="1634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900" spc="-1" strike="noStrike">
                <a:solidFill>
                  <a:srgbClr val="a8642a"/>
                </a:solidFill>
                <a:latin typeface="Consolas"/>
                <a:ea typeface="Consolas"/>
              </a:rPr>
              <a:t>STRUCTURAL CONSEQUENCE</a:t>
            </a:r>
            <a:endParaRPr b="0" lang="en-US" sz="900" spc="-1" strike="noStrike">
              <a:solidFill>
                <a:srgbClr val="000000"/>
              </a:solidFill>
              <a:latin typeface="Arial"/>
            </a:endParaRPr>
          </a:p>
        </p:txBody>
      </p:sp>
      <p:sp>
        <p:nvSpPr>
          <p:cNvPr id="123" name="Text 30"/>
          <p:cNvSpPr/>
          <p:nvPr/>
        </p:nvSpPr>
        <p:spPr>
          <a:xfrm>
            <a:off x="2743200" y="5193720"/>
            <a:ext cx="8228520" cy="34632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lang="en-US" sz="1240" spc="-1" strike="noStrike">
                <a:solidFill>
                  <a:srgbClr val="1b273f"/>
                </a:solidFill>
                <a:latin typeface="Calibri"/>
                <a:ea typeface="Calibri"/>
              </a:rPr>
              <a:t>Local correctness and local compliance do not by themselves establish that the composed system is situated correctly for the current decision.</a:t>
            </a:r>
            <a:endParaRPr b="0" lang="en-US" sz="1240" spc="-1" strike="noStrike">
              <a:solidFill>
                <a:srgbClr val="000000"/>
              </a:solidFill>
              <a:latin typeface="Arial"/>
            </a:endParaRPr>
          </a:p>
        </p:txBody>
      </p:sp>
      <p:sp>
        <p:nvSpPr>
          <p:cNvPr id="124" name="PlaceHolder 1"/>
          <p:cNvSpPr>
            <a:spLocks noGrp="1"/>
          </p:cNvSpPr>
          <p:nvPr>
            <p:ph type="sldNum" idx="6"/>
          </p:nvPr>
        </p:nvSpPr>
        <p:spPr>
          <a:xfrm>
            <a:off x="11064240" y="6537960"/>
            <a:ext cx="501840" cy="163440"/>
          </a:xfrm>
          <a:prstGeom prst="rect">
            <a:avLst/>
          </a:prstGeom>
          <a:noFill/>
          <a:ln w="0">
            <a:noFill/>
          </a:ln>
        </p:spPr>
        <p:txBody>
          <a:bodyPr lIns="90000" rIns="90000" tIns="45000" bIns="45000" anchor="t">
            <a:noAutofit/>
          </a:bodyPr>
          <a:lstStyle>
            <a:lvl1pPr indent="0" algn="r" defTabSz="914400">
              <a:lnSpc>
                <a:spcPct val="100000"/>
              </a:lnSpc>
              <a:buNone/>
              <a:tabLst>
                <a:tab algn="l" pos="0"/>
              </a:tabLst>
              <a:defRPr b="0" lang="en-US" sz="850" spc="-1" strike="noStrike">
                <a:solidFill>
                  <a:srgbClr val="5d6775"/>
                </a:solidFill>
                <a:latin typeface="Aptos"/>
                <a:ea typeface="Aptos"/>
              </a:defRPr>
            </a:lvl1pPr>
          </a:lstStyle>
          <a:p>
            <a:pPr indent="0" algn="r" defTabSz="914400">
              <a:lnSpc>
                <a:spcPct val="100000"/>
              </a:lnSpc>
              <a:buNone/>
              <a:tabLst>
                <a:tab algn="l" pos="0"/>
              </a:tabLst>
            </a:pPr>
            <a:r>
              <a:rPr b="0" lang="en-US" sz="850" spc="-1" strike="noStrike">
                <a:solidFill>
                  <a:srgbClr val="5d6775"/>
                </a:solidFill>
                <a:latin typeface="Aptos"/>
                <a:ea typeface="Aptos"/>
              </a:rPr>
              <a:t>3</a:t>
            </a:r>
            <a:endParaRPr b="0" lang="en-US" sz="850" spc="-1" strike="noStrike">
              <a:solidFill>
                <a:srgbClr val="000000"/>
              </a:solidFill>
              <a:latin typeface="Times New Roman"/>
            </a:endParaRPr>
          </a:p>
        </p:txBody>
      </p:sp>
      <p:sp>
        <p:nvSpPr>
          <p:cNvPr id="125" name="Standards boundary — adjacent primitives"/>
          <p:cNvSpPr/>
          <p:nvPr/>
        </p:nvSpPr>
        <p:spPr>
          <a:xfrm>
            <a:off x="658440" y="4553640"/>
            <a:ext cx="10651680" cy="428760"/>
          </a:xfrm>
          <a:prstGeom prst="roundRect">
            <a:avLst>
              <a:gd name="adj" fmla="val 16667"/>
            </a:avLst>
          </a:prstGeom>
          <a:solidFill>
            <a:srgbClr val="f7f9fb"/>
          </a:solidFill>
          <a:ln w="10160">
            <a:solidFill>
              <a:srgbClr val="d6dce4"/>
            </a:solidFill>
            <a:round/>
          </a:ln>
        </p:spPr>
        <p:style>
          <a:lnRef idx="1">
            <a:schemeClr val="accent1"/>
          </a:lnRef>
          <a:fillRef idx="3">
            <a:schemeClr val="accent1"/>
          </a:fillRef>
          <a:effectRef idx="2">
            <a:schemeClr val="accent1"/>
          </a:effectRef>
          <a:fontRef idx="minor"/>
        </p:style>
        <p:txBody>
          <a:bodyPr lIns="118800" rIns="118800" tIns="41040" bIns="32040" anchor="ctr">
            <a:noAutofit/>
          </a:bodyPr>
          <a:p>
            <a:pPr defTabSz="914400">
              <a:lnSpc>
                <a:spcPct val="100000"/>
              </a:lnSpc>
            </a:pPr>
            <a:r>
              <a:rPr b="1" lang="en-US" sz="780" spc="-1" strike="noStrike">
                <a:solidFill>
                  <a:srgbClr val="a8642a"/>
                </a:solidFill>
                <a:latin typeface="Consolas"/>
                <a:ea typeface="Consolas"/>
              </a:rPr>
              <a:t>EXISTING PRIMITIVES  </a:t>
            </a:r>
            <a:r>
              <a:rPr b="0" lang="en-US" sz="820" spc="-1" strike="noStrike">
                <a:solidFill>
                  <a:srgbClr val="55595f"/>
                </a:solidFill>
                <a:latin typeface="Calibri"/>
                <a:ea typeface="Calibri"/>
              </a:rPr>
              <a:t>SPIFFE · identity/authentication   |   RFC 8693 · subject/actor token exchange   |   RATS · attestation/appraisal   |   NIST 2026 · active agent-IAM work</a:t>
            </a:r>
            <a:endParaRPr b="0" lang="en-US" sz="820" spc="-1" strike="noStrike">
              <a:solidFill>
                <a:srgbClr val="000000"/>
              </a:solidFill>
              <a:latin typeface="Arial"/>
            </a:endParaRPr>
          </a:p>
          <a:p>
            <a:pPr defTabSz="914400">
              <a:lnSpc>
                <a:spcPct val="100000"/>
              </a:lnSpc>
            </a:pPr>
            <a:r>
              <a:rPr b="1" lang="en-US" sz="800" spc="-1" strike="noStrike">
                <a:solidFill>
                  <a:srgbClr val="007b82"/>
                </a:solidFill>
                <a:latin typeface="Consolas"/>
                <a:ea typeface="Consolas"/>
              </a:rPr>
              <a:t>REMAINING GAP  </a:t>
            </a:r>
            <a:r>
              <a:rPr b="1" lang="en-US" sz="860" spc="-1" strike="noStrike">
                <a:solidFill>
                  <a:srgbClr val="1b273f"/>
                </a:solidFill>
                <a:latin typeface="Calibri"/>
                <a:ea typeface="Calibri"/>
              </a:rPr>
              <a:t>Preserve what remains valid, knowable and actionable as authority, evidence and context change across handoffs.</a:t>
            </a:r>
            <a:endParaRPr b="0" lang="en-US" sz="860" spc="-1" strike="noStrike">
              <a:solidFill>
                <a:srgbClr val="000000"/>
              </a:solidFill>
              <a:latin typeface="Arial"/>
            </a:endParaRPr>
          </a:p>
        </p:txBody>
      </p:sp>
      <p:sp>
        <p:nvSpPr>
          <p:cNvPr id="126" name="TextBox 34"/>
          <p:cNvSpPr/>
          <p:nvPr/>
        </p:nvSpPr>
        <p:spPr>
          <a:xfrm>
            <a:off x="1411200" y="6510600"/>
            <a:ext cx="1876320" cy="103320"/>
          </a:xfrm>
          <a:prstGeom prst="rect">
            <a:avLst/>
          </a:prstGeom>
          <a:noFill/>
          <a:ln w="0">
            <a:noFill/>
          </a:ln>
        </p:spPr>
        <p:style>
          <a:lnRef idx="0"/>
          <a:fillRef idx="0"/>
          <a:effectRef idx="0"/>
          <a:fontRef idx="minor"/>
        </p:style>
        <p:txBody>
          <a:bodyPr wrap="none" lIns="0" rIns="0" tIns="0" bIns="0" anchor="t">
            <a:spAutoFit/>
          </a:bodyPr>
          <a:p>
            <a:pPr defTabSz="914400">
              <a:lnSpc>
                <a:spcPct val="100000"/>
              </a:lnSpc>
            </a:pPr>
            <a:r>
              <a:rPr b="1" lang="en-US" sz="680" spc="-1" strike="noStrike">
                <a:solidFill>
                  <a:srgbClr val="727a86"/>
                </a:solidFill>
                <a:latin typeface="Calibri"/>
                <a:ea typeface="Calibri"/>
              </a:rPr>
              <a:t>CORPUS ↗  </a:t>
            </a:r>
            <a:r>
              <a:rPr b="0" lang="en-US" sz="680" spc="-1" strike="noStrike" u="sng">
                <a:solidFill>
                  <a:srgbClr val="0563c1"/>
                </a:solidFill>
                <a:uFillTx/>
                <a:latin typeface="Calibri"/>
                <a:ea typeface="Calibri"/>
                <a:hlinkClick r:id="rId2"/>
              </a:rPr>
              <a:t>Foundation 01</a:t>
            </a:r>
            <a:r>
              <a:rPr b="0" lang="en-US" sz="680" spc="-1" strike="noStrike">
                <a:solidFill>
                  <a:srgbClr val="727a86"/>
                </a:solidFill>
                <a:latin typeface="Calibri"/>
                <a:ea typeface="Calibri"/>
              </a:rPr>
              <a:t>  ·  </a:t>
            </a:r>
            <a:r>
              <a:rPr b="0" lang="en-US" sz="680" spc="-1" strike="noStrike" u="sng">
                <a:solidFill>
                  <a:srgbClr val="0563c1"/>
                </a:solidFill>
                <a:uFillTx/>
                <a:latin typeface="Calibri"/>
                <a:ea typeface="Calibri"/>
                <a:hlinkClick r:id="rId3"/>
              </a:rPr>
              <a:t>Principles 02</a:t>
            </a:r>
            <a:endParaRPr b="0" lang="en-US" sz="68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27" name="TextBox 1"/>
          <p:cNvSpPr/>
          <p:nvPr/>
        </p:nvSpPr>
        <p:spPr>
          <a:xfrm>
            <a:off x="567000" y="164520"/>
            <a:ext cx="2833560" cy="12456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0" lang="en-US" sz="820" spc="-1" strike="noStrike">
                <a:solidFill>
                  <a:srgbClr val="1f2d3d"/>
                </a:solidFill>
                <a:latin typeface="Consolas"/>
                <a:ea typeface="Consolas"/>
              </a:rPr>
              <a:t>ILLUSTRATIVE FAILURE SCENARIOS</a:t>
            </a:r>
            <a:endParaRPr b="0" lang="en-US" sz="820" spc="-1" strike="noStrike">
              <a:solidFill>
                <a:srgbClr val="000000"/>
              </a:solidFill>
              <a:latin typeface="Arial"/>
            </a:endParaRPr>
          </a:p>
        </p:txBody>
      </p:sp>
      <p:sp>
        <p:nvSpPr>
          <p:cNvPr id="128" name="TextBox 2"/>
          <p:cNvSpPr/>
          <p:nvPr/>
        </p:nvSpPr>
        <p:spPr>
          <a:xfrm>
            <a:off x="10881360" y="164520"/>
            <a:ext cx="657360" cy="124560"/>
          </a:xfrm>
          <a:prstGeom prst="rect">
            <a:avLst/>
          </a:prstGeom>
          <a:noFill/>
          <a:ln w="0">
            <a:noFill/>
          </a:ln>
        </p:spPr>
        <p:style>
          <a:lnRef idx="0"/>
          <a:fillRef idx="0"/>
          <a:effectRef idx="0"/>
          <a:fontRef idx="minor"/>
        </p:style>
        <p:txBody>
          <a:bodyPr lIns="0" rIns="0" tIns="0" bIns="0" anchor="t">
            <a:spAutoFit/>
          </a:bodyPr>
          <a:p>
            <a:pPr algn="r" defTabSz="914400">
              <a:lnSpc>
                <a:spcPct val="100000"/>
              </a:lnSpc>
            </a:pPr>
            <a:r>
              <a:rPr b="0" lang="en-US" sz="820" spc="-1" strike="noStrike">
                <a:solidFill>
                  <a:srgbClr val="1f2d3d"/>
                </a:solidFill>
                <a:latin typeface="Consolas"/>
                <a:ea typeface="Consolas"/>
              </a:rPr>
              <a:t>§ 02A</a:t>
            </a:r>
            <a:endParaRPr b="0" lang="en-US" sz="820" spc="-1" strike="noStrike">
              <a:solidFill>
                <a:srgbClr val="000000"/>
              </a:solidFill>
              <a:latin typeface="Arial"/>
            </a:endParaRPr>
          </a:p>
        </p:txBody>
      </p:sp>
      <p:sp>
        <p:nvSpPr>
          <p:cNvPr id="129" name="TextBox 3"/>
          <p:cNvSpPr/>
          <p:nvPr/>
        </p:nvSpPr>
        <p:spPr>
          <a:xfrm>
            <a:off x="567000" y="649080"/>
            <a:ext cx="10605960" cy="36540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2400" spc="-1" strike="noStrike">
                <a:solidFill>
                  <a:srgbClr val="1f2d3d"/>
                </a:solidFill>
                <a:latin typeface="Cambria"/>
                <a:ea typeface="Cambria"/>
              </a:rPr>
              <a:t>Six reference scenarios used to stress the corpus</a:t>
            </a:r>
            <a:endParaRPr b="0" lang="en-US" sz="2400" spc="-1" strike="noStrike">
              <a:solidFill>
                <a:srgbClr val="000000"/>
              </a:solidFill>
              <a:latin typeface="Arial"/>
            </a:endParaRPr>
          </a:p>
        </p:txBody>
      </p:sp>
      <p:sp>
        <p:nvSpPr>
          <p:cNvPr id="130" name="TextBox 4"/>
          <p:cNvSpPr/>
          <p:nvPr/>
        </p:nvSpPr>
        <p:spPr>
          <a:xfrm>
            <a:off x="567000" y="1078920"/>
            <a:ext cx="10605960" cy="17496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0" lang="en-US" sz="1150" spc="-1" strike="noStrike">
                <a:solidFill>
                  <a:srgbClr val="556677"/>
                </a:solidFill>
                <a:latin typeface="Calibri"/>
                <a:ea typeface="Calibri"/>
              </a:rPr>
              <a:t>Controlled scenarios that make systemic failure visible even when local components still appear technically correct.</a:t>
            </a:r>
            <a:endParaRPr b="0" lang="en-US" sz="1150" spc="-1" strike="noStrike">
              <a:solidFill>
                <a:srgbClr val="000000"/>
              </a:solidFill>
              <a:latin typeface="Arial"/>
            </a:endParaRPr>
          </a:p>
        </p:txBody>
      </p:sp>
      <p:sp>
        <p:nvSpPr>
          <p:cNvPr id="131" name="TextBox 5"/>
          <p:cNvSpPr/>
          <p:nvPr/>
        </p:nvSpPr>
        <p:spPr>
          <a:xfrm>
            <a:off x="11064240" y="6409800"/>
            <a:ext cx="318960" cy="129240"/>
          </a:xfrm>
          <a:prstGeom prst="rect">
            <a:avLst/>
          </a:prstGeom>
          <a:noFill/>
          <a:ln w="0">
            <a:noFill/>
          </a:ln>
        </p:spPr>
        <p:style>
          <a:lnRef idx="0"/>
          <a:fillRef idx="0"/>
          <a:effectRef idx="0"/>
          <a:fontRef idx="minor"/>
        </p:style>
        <p:txBody>
          <a:bodyPr lIns="0" rIns="0" tIns="0" bIns="0" anchor="t">
            <a:spAutoFit/>
          </a:bodyPr>
          <a:p>
            <a:pPr algn="r" defTabSz="914400">
              <a:lnSpc>
                <a:spcPct val="100000"/>
              </a:lnSpc>
            </a:pPr>
            <a:r>
              <a:rPr b="0" lang="en-US" sz="850" spc="-1" strike="noStrike">
                <a:solidFill>
                  <a:srgbClr val="5d6775"/>
                </a:solidFill>
                <a:latin typeface="Aptos"/>
                <a:ea typeface="Aptos"/>
              </a:rPr>
              <a:t>4</a:t>
            </a:r>
            <a:endParaRPr b="0" lang="en-US" sz="850" spc="-1" strike="noStrike">
              <a:solidFill>
                <a:srgbClr val="000000"/>
              </a:solidFill>
              <a:latin typeface="Arial"/>
            </a:endParaRPr>
          </a:p>
        </p:txBody>
      </p:sp>
      <p:sp>
        <p:nvSpPr>
          <p:cNvPr id="132" name="Rounded Rectangle 6"/>
          <p:cNvSpPr/>
          <p:nvPr/>
        </p:nvSpPr>
        <p:spPr>
          <a:xfrm>
            <a:off x="658440" y="1627560"/>
            <a:ext cx="2925000" cy="1663200"/>
          </a:xfrm>
          <a:prstGeom prst="roundRect">
            <a:avLst>
              <a:gd name="adj" fmla="val 16667"/>
            </a:avLst>
          </a:prstGeom>
          <a:solidFill>
            <a:srgbClr val="ffffff"/>
          </a:solidFill>
          <a:ln w="12700">
            <a:solidFill>
              <a:srgbClr val="d6dce4"/>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133" name="Rectangle 7"/>
          <p:cNvSpPr/>
          <p:nvPr/>
        </p:nvSpPr>
        <p:spPr>
          <a:xfrm>
            <a:off x="658440" y="1627560"/>
            <a:ext cx="63000" cy="1663200"/>
          </a:xfrm>
          <a:prstGeom prst="rect">
            <a:avLst/>
          </a:prstGeom>
          <a:solidFill>
            <a:srgbClr val="1b4d8e"/>
          </a:solidFill>
          <a:ln>
            <a:solidFill>
              <a:srgbClr val="1b4d8e"/>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134" name="TextBox 8"/>
          <p:cNvSpPr/>
          <p:nvPr/>
        </p:nvSpPr>
        <p:spPr>
          <a:xfrm>
            <a:off x="786240" y="1682640"/>
            <a:ext cx="510840" cy="12924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850" spc="-1" strike="noStrike">
                <a:solidFill>
                  <a:srgbClr val="1b4d8e"/>
                </a:solidFill>
                <a:latin typeface="Consolas"/>
                <a:ea typeface="Consolas"/>
              </a:rPr>
              <a:t>00E</a:t>
            </a:r>
            <a:endParaRPr b="0" lang="en-US" sz="850" spc="-1" strike="noStrike">
              <a:solidFill>
                <a:srgbClr val="000000"/>
              </a:solidFill>
              <a:latin typeface="Arial"/>
            </a:endParaRPr>
          </a:p>
        </p:txBody>
      </p:sp>
      <p:sp>
        <p:nvSpPr>
          <p:cNvPr id="135" name="TextBox 9"/>
          <p:cNvSpPr/>
          <p:nvPr/>
        </p:nvSpPr>
        <p:spPr>
          <a:xfrm>
            <a:off x="822960" y="1828800"/>
            <a:ext cx="2669040" cy="219456"/>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1050" spc="-1" strike="noStrike" u="sng">
                <a:solidFill>
                  <a:srgbClr val="0563c1"/>
                </a:solidFill>
                <a:uFillTx/>
                <a:latin typeface="Cambria"/>
                <a:ea typeface="Cambria"/>
                <a:hlinkClick r:id="rId1"/>
              </a:rPr>
              <a:t>The 100 Million Token Enterprise</a:t>
            </a:r>
            <a:endParaRPr b="0" lang="en-US" sz="1050" spc="-1" strike="noStrike">
              <a:solidFill>
                <a:srgbClr val="000000"/>
              </a:solidFill>
              <a:latin typeface="Arial"/>
            </a:endParaRPr>
          </a:p>
        </p:txBody>
      </p:sp>
      <p:sp>
        <p:nvSpPr>
          <p:cNvPr id="136" name="TextBox 10"/>
          <p:cNvSpPr/>
          <p:nvPr/>
        </p:nvSpPr>
        <p:spPr>
          <a:xfrm>
            <a:off x="822960" y="2139840"/>
            <a:ext cx="2669040" cy="77724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0" lang="en-US" sz="1020" spc="-1" strike="noStrike">
                <a:solidFill>
                  <a:srgbClr val="1f2d3d"/>
                </a:solidFill>
                <a:latin typeface="Calibri"/>
                <a:ea typeface="Calibri"/>
              </a:rPr>
              <a:t>A large enterprise spends 100 million tokens and adds a heavy human-supervision burden, yet produces little useful work, insight or differential advantage.</a:t>
            </a:r>
            <a:endParaRPr b="0" lang="en-US" sz="1020" spc="-1" strike="noStrike">
              <a:solidFill>
                <a:srgbClr val="000000"/>
              </a:solidFill>
              <a:latin typeface="Arial"/>
            </a:endParaRPr>
          </a:p>
        </p:txBody>
      </p:sp>
      <p:sp>
        <p:nvSpPr>
          <p:cNvPr id="137" name="Rounded Rectangle 11"/>
          <p:cNvSpPr/>
          <p:nvPr/>
        </p:nvSpPr>
        <p:spPr>
          <a:xfrm>
            <a:off x="3959280" y="1627560"/>
            <a:ext cx="2925000" cy="1663200"/>
          </a:xfrm>
          <a:prstGeom prst="roundRect">
            <a:avLst>
              <a:gd name="adj" fmla="val 16667"/>
            </a:avLst>
          </a:prstGeom>
          <a:solidFill>
            <a:srgbClr val="ffffff"/>
          </a:solidFill>
          <a:ln w="12700">
            <a:solidFill>
              <a:srgbClr val="d6dce4"/>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138" name="Rectangle 12"/>
          <p:cNvSpPr/>
          <p:nvPr/>
        </p:nvSpPr>
        <p:spPr>
          <a:xfrm>
            <a:off x="3959280" y="1627560"/>
            <a:ext cx="63000" cy="1663200"/>
          </a:xfrm>
          <a:prstGeom prst="rect">
            <a:avLst/>
          </a:prstGeom>
          <a:solidFill>
            <a:srgbClr val="006970"/>
          </a:solidFill>
          <a:ln>
            <a:solidFill>
              <a:srgbClr val="006970"/>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139" name="TextBox 13"/>
          <p:cNvSpPr/>
          <p:nvPr/>
        </p:nvSpPr>
        <p:spPr>
          <a:xfrm>
            <a:off x="4087440" y="1682640"/>
            <a:ext cx="510840" cy="12924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850" spc="-1" strike="noStrike">
                <a:solidFill>
                  <a:srgbClr val="006970"/>
                </a:solidFill>
                <a:latin typeface="Consolas"/>
                <a:ea typeface="Consolas"/>
              </a:rPr>
              <a:t>00F</a:t>
            </a:r>
            <a:endParaRPr b="0" lang="en-US" sz="850" spc="-1" strike="noStrike">
              <a:solidFill>
                <a:srgbClr val="000000"/>
              </a:solidFill>
              <a:latin typeface="Arial"/>
            </a:endParaRPr>
          </a:p>
        </p:txBody>
      </p:sp>
      <p:sp>
        <p:nvSpPr>
          <p:cNvPr id="140" name="TextBox 14"/>
          <p:cNvSpPr/>
          <p:nvPr/>
        </p:nvSpPr>
        <p:spPr>
          <a:xfrm>
            <a:off x="4123800" y="1828800"/>
            <a:ext cx="2669040" cy="219456"/>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1050" spc="-1" strike="noStrike" u="sng">
                <a:solidFill>
                  <a:srgbClr val="0563c1"/>
                </a:solidFill>
                <a:uFillTx/>
                <a:latin typeface="Cambria"/>
                <a:ea typeface="Cambria"/>
                <a:hlinkClick r:id="rId2"/>
              </a:rPr>
              <a:t>Chaos in the Smartcity</a:t>
            </a:r>
            <a:endParaRPr b="0" lang="en-US" sz="1050" spc="-1" strike="noStrike">
              <a:solidFill>
                <a:srgbClr val="000000"/>
              </a:solidFill>
              <a:latin typeface="Arial"/>
            </a:endParaRPr>
          </a:p>
        </p:txBody>
      </p:sp>
      <p:sp>
        <p:nvSpPr>
          <p:cNvPr id="141" name="TextBox 15"/>
          <p:cNvSpPr/>
          <p:nvPr/>
        </p:nvSpPr>
        <p:spPr>
          <a:xfrm>
            <a:off x="4123800" y="2139840"/>
            <a:ext cx="2669040" cy="77724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0" lang="en-US" sz="1020" spc="-1" strike="noStrike">
                <a:solidFill>
                  <a:srgbClr val="1f2d3d"/>
                </a:solidFill>
                <a:latin typeface="Calibri"/>
                <a:ea typeface="Calibri"/>
              </a:rPr>
              <a:t>Small drifts split the mobility posture: some vehicles continue normally, some reroute critically and others HOLD awaiting intervention, producing city-level chaos.</a:t>
            </a:r>
            <a:endParaRPr b="0" lang="en-US" sz="1020" spc="-1" strike="noStrike">
              <a:solidFill>
                <a:srgbClr val="000000"/>
              </a:solidFill>
              <a:latin typeface="Arial"/>
            </a:endParaRPr>
          </a:p>
        </p:txBody>
      </p:sp>
      <p:sp>
        <p:nvSpPr>
          <p:cNvPr id="142" name="Rounded Rectangle 16"/>
          <p:cNvSpPr/>
          <p:nvPr/>
        </p:nvSpPr>
        <p:spPr>
          <a:xfrm>
            <a:off x="7260480" y="1627560"/>
            <a:ext cx="2925000" cy="1663200"/>
          </a:xfrm>
          <a:prstGeom prst="roundRect">
            <a:avLst>
              <a:gd name="adj" fmla="val 16667"/>
            </a:avLst>
          </a:prstGeom>
          <a:solidFill>
            <a:srgbClr val="ffffff"/>
          </a:solidFill>
          <a:ln w="12700">
            <a:solidFill>
              <a:srgbClr val="d6dce4"/>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143" name="Rectangle 17"/>
          <p:cNvSpPr/>
          <p:nvPr/>
        </p:nvSpPr>
        <p:spPr>
          <a:xfrm>
            <a:off x="7260480" y="1627560"/>
            <a:ext cx="63000" cy="1663200"/>
          </a:xfrm>
          <a:prstGeom prst="rect">
            <a:avLst/>
          </a:prstGeom>
          <a:solidFill>
            <a:srgbClr val="9a4c48"/>
          </a:solidFill>
          <a:ln>
            <a:solidFill>
              <a:srgbClr val="9a4c48"/>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144" name="TextBox 18"/>
          <p:cNvSpPr/>
          <p:nvPr/>
        </p:nvSpPr>
        <p:spPr>
          <a:xfrm>
            <a:off x="7388280" y="1682640"/>
            <a:ext cx="510840" cy="12924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850" spc="-1" strike="noStrike">
                <a:solidFill>
                  <a:srgbClr val="9a4c48"/>
                </a:solidFill>
                <a:latin typeface="Consolas"/>
                <a:ea typeface="Consolas"/>
              </a:rPr>
              <a:t>00G</a:t>
            </a:r>
            <a:endParaRPr b="0" lang="en-US" sz="850" spc="-1" strike="noStrike">
              <a:solidFill>
                <a:srgbClr val="000000"/>
              </a:solidFill>
              <a:latin typeface="Arial"/>
            </a:endParaRPr>
          </a:p>
        </p:txBody>
      </p:sp>
      <p:sp>
        <p:nvSpPr>
          <p:cNvPr id="145" name="TextBox 19"/>
          <p:cNvSpPr/>
          <p:nvPr/>
        </p:nvSpPr>
        <p:spPr>
          <a:xfrm>
            <a:off x="7425000" y="1828800"/>
            <a:ext cx="2669040" cy="219456"/>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1050" spc="-1" strike="noStrike" u="sng">
                <a:solidFill>
                  <a:srgbClr val="0563c1"/>
                </a:solidFill>
                <a:uFillTx/>
                <a:latin typeface="Cambria"/>
                <a:ea typeface="Cambria"/>
                <a:hlinkClick r:id="rId3"/>
              </a:rPr>
              <a:t>Ciber Napoleon Goes to Russia</a:t>
            </a:r>
            <a:endParaRPr b="0" lang="en-US" sz="1050" spc="-1" strike="noStrike">
              <a:solidFill>
                <a:srgbClr val="000000"/>
              </a:solidFill>
              <a:latin typeface="Arial"/>
            </a:endParaRPr>
          </a:p>
        </p:txBody>
      </p:sp>
      <p:sp>
        <p:nvSpPr>
          <p:cNvPr id="146" name="TextBox 20"/>
          <p:cNvSpPr/>
          <p:nvPr/>
        </p:nvSpPr>
        <p:spPr>
          <a:xfrm>
            <a:off x="7425000" y="2139840"/>
            <a:ext cx="2669040" cy="77724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0" lang="en-US" sz="1020" spc="-1" strike="noStrike">
                <a:solidFill>
                  <a:srgbClr val="1f2d3d"/>
                </a:solidFill>
                <a:latin typeface="Calibri"/>
                <a:ea typeface="Calibri"/>
              </a:rPr>
              <a:t>A false shared frame spreads across robots or agents until the still-valid local mission is displaced by a collectively reinforced but unsupported interpretation.</a:t>
            </a:r>
            <a:endParaRPr b="0" lang="en-US" sz="1020" spc="-1" strike="noStrike">
              <a:solidFill>
                <a:srgbClr val="000000"/>
              </a:solidFill>
              <a:latin typeface="Arial"/>
            </a:endParaRPr>
          </a:p>
        </p:txBody>
      </p:sp>
      <p:sp>
        <p:nvSpPr>
          <p:cNvPr id="147" name="Rounded Rectangle 21"/>
          <p:cNvSpPr/>
          <p:nvPr/>
        </p:nvSpPr>
        <p:spPr>
          <a:xfrm>
            <a:off x="658440" y="3675960"/>
            <a:ext cx="2925000" cy="1663200"/>
          </a:xfrm>
          <a:prstGeom prst="roundRect">
            <a:avLst>
              <a:gd name="adj" fmla="val 16667"/>
            </a:avLst>
          </a:prstGeom>
          <a:solidFill>
            <a:srgbClr val="ffffff"/>
          </a:solidFill>
          <a:ln w="12700">
            <a:solidFill>
              <a:srgbClr val="d6dce4"/>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148" name="Rectangle 22"/>
          <p:cNvSpPr/>
          <p:nvPr/>
        </p:nvSpPr>
        <p:spPr>
          <a:xfrm>
            <a:off x="658440" y="3675960"/>
            <a:ext cx="63000" cy="1663200"/>
          </a:xfrm>
          <a:prstGeom prst="rect">
            <a:avLst/>
          </a:prstGeom>
          <a:solidFill>
            <a:srgbClr val="6a4c93"/>
          </a:solidFill>
          <a:ln>
            <a:solidFill>
              <a:srgbClr val="6a4c93"/>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149" name="TextBox 23"/>
          <p:cNvSpPr/>
          <p:nvPr/>
        </p:nvSpPr>
        <p:spPr>
          <a:xfrm>
            <a:off x="786240" y="3730680"/>
            <a:ext cx="510840" cy="12924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850" spc="-1" strike="noStrike">
                <a:solidFill>
                  <a:srgbClr val="6a4c93"/>
                </a:solidFill>
                <a:latin typeface="Consolas"/>
                <a:ea typeface="Consolas"/>
              </a:rPr>
              <a:t>00H</a:t>
            </a:r>
            <a:endParaRPr b="0" lang="en-US" sz="850" spc="-1" strike="noStrike">
              <a:solidFill>
                <a:srgbClr val="000000"/>
              </a:solidFill>
              <a:latin typeface="Arial"/>
            </a:endParaRPr>
          </a:p>
        </p:txBody>
      </p:sp>
      <p:sp>
        <p:nvSpPr>
          <p:cNvPr id="150" name="TextBox 24"/>
          <p:cNvSpPr/>
          <p:nvPr/>
        </p:nvSpPr>
        <p:spPr>
          <a:xfrm>
            <a:off x="822960" y="3877200"/>
            <a:ext cx="2669040" cy="219456"/>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1050" spc="-1" strike="noStrike" u="sng">
                <a:solidFill>
                  <a:srgbClr val="0563c1"/>
                </a:solidFill>
                <a:uFillTx/>
                <a:latin typeface="Cambria"/>
                <a:ea typeface="Cambria"/>
                <a:hlinkClick r:id="rId4"/>
              </a:rPr>
              <a:t>The Quiet Four Thousand</a:t>
            </a:r>
            <a:endParaRPr b="0" lang="en-US" sz="1050" spc="-1" strike="noStrike">
              <a:solidFill>
                <a:srgbClr val="000000"/>
              </a:solidFill>
              <a:latin typeface="Arial"/>
            </a:endParaRPr>
          </a:p>
        </p:txBody>
      </p:sp>
      <p:sp>
        <p:nvSpPr>
          <p:cNvPr id="151" name="TextBox 25"/>
          <p:cNvSpPr/>
          <p:nvPr/>
        </p:nvSpPr>
        <p:spPr>
          <a:xfrm>
            <a:off x="822960" y="4187880"/>
            <a:ext cx="2669040" cy="62172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0" lang="en-US" sz="1020" spc="-1" strike="noStrike">
                <a:solidFill>
                  <a:srgbClr val="1f2d3d"/>
                </a:solidFill>
                <a:latin typeface="Calibri"/>
                <a:ea typeface="Calibri"/>
              </a:rPr>
              <a:t>A one-case mandate or compromised helpdesk orchestration can turn local validity into 4,000 refunds — or silently lose a genuine 4,000-customer finding.</a:t>
            </a:r>
            <a:endParaRPr b="0" lang="en-US" sz="1020" spc="-1" strike="noStrike">
              <a:solidFill>
                <a:srgbClr val="000000"/>
              </a:solidFill>
              <a:latin typeface="Arial"/>
            </a:endParaRPr>
          </a:p>
        </p:txBody>
      </p:sp>
      <p:sp>
        <p:nvSpPr>
          <p:cNvPr id="152" name="Rounded Rectangle 26"/>
          <p:cNvSpPr/>
          <p:nvPr/>
        </p:nvSpPr>
        <p:spPr>
          <a:xfrm>
            <a:off x="3959280" y="3675960"/>
            <a:ext cx="2925000" cy="1663200"/>
          </a:xfrm>
          <a:prstGeom prst="roundRect">
            <a:avLst>
              <a:gd name="adj" fmla="val 16667"/>
            </a:avLst>
          </a:prstGeom>
          <a:solidFill>
            <a:srgbClr val="ffffff"/>
          </a:solidFill>
          <a:ln w="12700">
            <a:solidFill>
              <a:srgbClr val="d6dce4"/>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153" name="Rectangle 27"/>
          <p:cNvSpPr/>
          <p:nvPr/>
        </p:nvSpPr>
        <p:spPr>
          <a:xfrm>
            <a:off x="3959280" y="3675960"/>
            <a:ext cx="63000" cy="1663200"/>
          </a:xfrm>
          <a:prstGeom prst="rect">
            <a:avLst/>
          </a:prstGeom>
          <a:solidFill>
            <a:srgbClr val="4f7a28"/>
          </a:solidFill>
          <a:ln>
            <a:solidFill>
              <a:srgbClr val="4f7a28"/>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154" name="TextBox 28"/>
          <p:cNvSpPr/>
          <p:nvPr/>
        </p:nvSpPr>
        <p:spPr>
          <a:xfrm>
            <a:off x="4087440" y="3730680"/>
            <a:ext cx="510840" cy="12924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850" spc="-1" strike="noStrike">
                <a:solidFill>
                  <a:srgbClr val="4f7a28"/>
                </a:solidFill>
                <a:latin typeface="Consolas"/>
                <a:ea typeface="Consolas"/>
              </a:rPr>
              <a:t>00I</a:t>
            </a:r>
            <a:endParaRPr b="0" lang="en-US" sz="850" spc="-1" strike="noStrike">
              <a:solidFill>
                <a:srgbClr val="000000"/>
              </a:solidFill>
              <a:latin typeface="Arial"/>
            </a:endParaRPr>
          </a:p>
        </p:txBody>
      </p:sp>
      <p:sp>
        <p:nvSpPr>
          <p:cNvPr id="155" name="TextBox 29"/>
          <p:cNvSpPr/>
          <p:nvPr/>
        </p:nvSpPr>
        <p:spPr>
          <a:xfrm>
            <a:off x="4123800" y="3877200"/>
            <a:ext cx="2669040" cy="219456"/>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1050" spc="-1" strike="noStrike" u="sng">
                <a:solidFill>
                  <a:srgbClr val="0563c1"/>
                </a:solidFill>
                <a:uFillTx/>
                <a:latin typeface="Cambria"/>
                <a:ea typeface="Cambria"/>
                <a:hlinkClick r:id="rId5"/>
              </a:rPr>
              <a:t>The Patch That Undid the Fix</a:t>
            </a:r>
            <a:endParaRPr b="0" lang="en-US" sz="1050" spc="-1" strike="noStrike">
              <a:solidFill>
                <a:srgbClr val="000000"/>
              </a:solidFill>
              <a:latin typeface="Arial"/>
            </a:endParaRPr>
          </a:p>
        </p:txBody>
      </p:sp>
      <p:sp>
        <p:nvSpPr>
          <p:cNvPr id="156" name="TextBox 30"/>
          <p:cNvSpPr/>
          <p:nvPr/>
        </p:nvSpPr>
        <p:spPr>
          <a:xfrm>
            <a:off x="4123800" y="4187880"/>
            <a:ext cx="2669040" cy="62172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0" lang="en-US" sz="1020" spc="-1" strike="noStrike">
                <a:solidFill>
                  <a:srgbClr val="1f2d3d"/>
                </a:solidFill>
                <a:latin typeface="Calibri"/>
                <a:ea typeface="Calibri"/>
              </a:rPr>
              <a:t>A delayed but once-valid remediation action executes after a later repair and undoes the newer fix, even though each local action remains technically valid.</a:t>
            </a:r>
            <a:endParaRPr b="0" lang="en-US" sz="1020" spc="-1" strike="noStrike">
              <a:solidFill>
                <a:srgbClr val="000000"/>
              </a:solidFill>
              <a:latin typeface="Arial"/>
            </a:endParaRPr>
          </a:p>
        </p:txBody>
      </p:sp>
      <p:sp>
        <p:nvSpPr>
          <p:cNvPr id="157" name="Rounded Rectangle 31"/>
          <p:cNvSpPr/>
          <p:nvPr/>
        </p:nvSpPr>
        <p:spPr>
          <a:xfrm>
            <a:off x="7260480" y="3675960"/>
            <a:ext cx="2925000" cy="1663200"/>
          </a:xfrm>
          <a:prstGeom prst="roundRect">
            <a:avLst>
              <a:gd name="adj" fmla="val 16667"/>
            </a:avLst>
          </a:prstGeom>
          <a:solidFill>
            <a:srgbClr val="ffffff"/>
          </a:solidFill>
          <a:ln w="12700">
            <a:solidFill>
              <a:srgbClr val="d6dce4"/>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158" name="Rectangle 32"/>
          <p:cNvSpPr/>
          <p:nvPr/>
        </p:nvSpPr>
        <p:spPr>
          <a:xfrm>
            <a:off x="7260480" y="3675960"/>
            <a:ext cx="63000" cy="1663200"/>
          </a:xfrm>
          <a:prstGeom prst="rect">
            <a:avLst/>
          </a:prstGeom>
          <a:solidFill>
            <a:srgbClr val="c47400"/>
          </a:solidFill>
          <a:ln>
            <a:solidFill>
              <a:srgbClr val="c47400"/>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159" name="TextBox 33"/>
          <p:cNvSpPr/>
          <p:nvPr/>
        </p:nvSpPr>
        <p:spPr>
          <a:xfrm>
            <a:off x="7388280" y="3730680"/>
            <a:ext cx="510840" cy="12924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850" spc="-1" strike="noStrike">
                <a:solidFill>
                  <a:srgbClr val="c47400"/>
                </a:solidFill>
                <a:latin typeface="Consolas"/>
                <a:ea typeface="Consolas"/>
              </a:rPr>
              <a:t>00J</a:t>
            </a:r>
            <a:endParaRPr b="0" lang="en-US" sz="850" spc="-1" strike="noStrike">
              <a:solidFill>
                <a:srgbClr val="000000"/>
              </a:solidFill>
              <a:latin typeface="Arial"/>
            </a:endParaRPr>
          </a:p>
        </p:txBody>
      </p:sp>
      <p:sp>
        <p:nvSpPr>
          <p:cNvPr id="160" name="TextBox 34"/>
          <p:cNvSpPr/>
          <p:nvPr/>
        </p:nvSpPr>
        <p:spPr>
          <a:xfrm>
            <a:off x="7425000" y="3877200"/>
            <a:ext cx="2669040" cy="219456"/>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1050" spc="-1" strike="noStrike" u="sng">
                <a:solidFill>
                  <a:srgbClr val="0563c1"/>
                </a:solidFill>
                <a:uFillTx/>
                <a:latin typeface="Cambria"/>
                <a:ea typeface="Cambria"/>
                <a:hlinkClick r:id="rId6"/>
              </a:rPr>
              <a:t>The Author Pays for His Own Work</a:t>
            </a:r>
            <a:endParaRPr b="0" lang="en-US" sz="1050" spc="-1" strike="noStrike">
              <a:solidFill>
                <a:srgbClr val="000000"/>
              </a:solidFill>
              <a:latin typeface="Arial"/>
            </a:endParaRPr>
          </a:p>
        </p:txBody>
      </p:sp>
      <p:sp>
        <p:nvSpPr>
          <p:cNvPr id="161" name="TextBox 35"/>
          <p:cNvSpPr/>
          <p:nvPr/>
        </p:nvSpPr>
        <p:spPr>
          <a:xfrm>
            <a:off x="7425000" y="4187880"/>
            <a:ext cx="2669040" cy="77724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0" lang="en-US" sz="1020" spc="-1" strike="noStrike">
                <a:solidFill>
                  <a:srgbClr val="1f2d3d"/>
                </a:solidFill>
                <a:latin typeface="Calibri"/>
                <a:ea typeface="Calibri"/>
              </a:rPr>
              <a:t>A valid rights chain is promoted beyond its original scope until the downstream system treats the author as needing permission or payment for derived use of their own work.</a:t>
            </a:r>
            <a:endParaRPr b="0" lang="en-US" sz="1020" spc="-1" strike="noStrike">
              <a:solidFill>
                <a:srgbClr val="000000"/>
              </a:solidFill>
              <a:latin typeface="Arial"/>
            </a:endParaRPr>
          </a:p>
        </p:txBody>
      </p:sp>
      <p:sp>
        <p:nvSpPr>
          <p:cNvPr id="162" name="Rounded Rectangle 36"/>
          <p:cNvSpPr/>
          <p:nvPr/>
        </p:nvSpPr>
        <p:spPr>
          <a:xfrm>
            <a:off x="658440" y="6035040"/>
            <a:ext cx="10852920" cy="410400"/>
          </a:xfrm>
          <a:prstGeom prst="roundRect">
            <a:avLst>
              <a:gd name="adj" fmla="val 16667"/>
            </a:avLst>
          </a:prstGeom>
          <a:solidFill>
            <a:srgbClr val="f2f5f8"/>
          </a:solidFill>
          <a:ln w="12700">
            <a:solidFill>
              <a:srgbClr val="d6dce4"/>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163" name="TextBox 37"/>
          <p:cNvSpPr/>
          <p:nvPr/>
        </p:nvSpPr>
        <p:spPr>
          <a:xfrm>
            <a:off x="786240" y="6144840"/>
            <a:ext cx="10560240" cy="13716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0" lang="en-US" sz="900" spc="-1" strike="noStrike">
                <a:solidFill>
                  <a:srgbClr val="1f2d3d"/>
                </a:solidFill>
                <a:latin typeface="Calibri"/>
                <a:ea typeface="Calibri"/>
              </a:rPr>
              <a:t>These are reference scenarios for controlled comparison. They are not claims that the named products or vendors caused the failures.</a:t>
            </a:r>
            <a:endParaRPr b="0" lang="en-US" sz="900" spc="-1" strike="noStrike">
              <a:solidFill>
                <a:srgbClr val="000000"/>
              </a:solidFill>
              <a:latin typeface="Arial"/>
            </a:endParaRPr>
          </a:p>
        </p:txBody>
      </p:sp>
      <p:sp>
        <p:nvSpPr>
          <p:cNvPr id="164" name="TextBox 38"/>
          <p:cNvSpPr/>
          <p:nvPr/>
        </p:nvSpPr>
        <p:spPr>
          <a:xfrm>
            <a:off x="1427400" y="6510600"/>
            <a:ext cx="1844280" cy="103320"/>
          </a:xfrm>
          <a:prstGeom prst="rect">
            <a:avLst/>
          </a:prstGeom>
          <a:noFill/>
          <a:ln w="0">
            <a:noFill/>
          </a:ln>
        </p:spPr>
        <p:style>
          <a:lnRef idx="0"/>
          <a:fillRef idx="0"/>
          <a:effectRef idx="0"/>
          <a:fontRef idx="minor"/>
        </p:style>
        <p:txBody>
          <a:bodyPr wrap="none" lIns="0" rIns="0" tIns="0" bIns="0" anchor="t">
            <a:spAutoFit/>
          </a:bodyPr>
          <a:p>
            <a:pPr defTabSz="914400">
              <a:lnSpc>
                <a:spcPct val="100000"/>
              </a:lnSpc>
            </a:pPr>
            <a:r>
              <a:rPr b="1" lang="en-US" sz="680" spc="-1" strike="noStrike">
                <a:solidFill>
                  <a:srgbClr val="727a86"/>
                </a:solidFill>
                <a:latin typeface="Calibri"/>
                <a:ea typeface="Calibri"/>
              </a:rPr>
              <a:t>CORPUS ↗  </a:t>
            </a:r>
            <a:r>
              <a:rPr b="0" lang="en-US" sz="680" spc="-1" strike="noStrike" u="sng">
                <a:solidFill>
                  <a:srgbClr val="0563c1"/>
                </a:solidFill>
                <a:uFillTx/>
                <a:latin typeface="Calibri"/>
                <a:ea typeface="Calibri"/>
                <a:hlinkClick r:id="rId7"/>
              </a:rPr>
              <a:t>Scenario &amp; quality-plan index</a:t>
            </a:r>
            <a:endParaRPr b="0" lang="en-US" sz="68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5" name="TextBox 1"/>
          <p:cNvSpPr/>
          <p:nvPr/>
        </p:nvSpPr>
        <p:spPr>
          <a:xfrm>
            <a:off x="567000" y="164520"/>
            <a:ext cx="2833560" cy="12456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0" lang="en-US" sz="820" spc="-1" strike="noStrike">
                <a:solidFill>
                  <a:srgbClr val="1f2d3d"/>
                </a:solidFill>
                <a:latin typeface="Consolas"/>
                <a:ea typeface="Consolas"/>
              </a:rPr>
              <a:t>TECHNOLOGY PROFILES &amp; VALIDATION TRAJECTORIES</a:t>
            </a:r>
            <a:endParaRPr b="0" lang="en-US" sz="820" spc="-1" strike="noStrike">
              <a:solidFill>
                <a:srgbClr val="000000"/>
              </a:solidFill>
              <a:latin typeface="Arial"/>
            </a:endParaRPr>
          </a:p>
        </p:txBody>
      </p:sp>
      <p:sp>
        <p:nvSpPr>
          <p:cNvPr id="166" name="TextBox 2"/>
          <p:cNvSpPr/>
          <p:nvPr/>
        </p:nvSpPr>
        <p:spPr>
          <a:xfrm>
            <a:off x="10881360" y="164520"/>
            <a:ext cx="657360" cy="124560"/>
          </a:xfrm>
          <a:prstGeom prst="rect">
            <a:avLst/>
          </a:prstGeom>
          <a:noFill/>
          <a:ln w="0">
            <a:noFill/>
          </a:ln>
        </p:spPr>
        <p:style>
          <a:lnRef idx="0"/>
          <a:fillRef idx="0"/>
          <a:effectRef idx="0"/>
          <a:fontRef idx="minor"/>
        </p:style>
        <p:txBody>
          <a:bodyPr lIns="0" rIns="0" tIns="0" bIns="0" anchor="t">
            <a:spAutoFit/>
          </a:bodyPr>
          <a:p>
            <a:pPr algn="r" defTabSz="914400">
              <a:lnSpc>
                <a:spcPct val="100000"/>
              </a:lnSpc>
            </a:pPr>
            <a:r>
              <a:rPr b="0" lang="en-US" sz="820" spc="-1" strike="noStrike">
                <a:solidFill>
                  <a:srgbClr val="1f2d3d"/>
                </a:solidFill>
                <a:latin typeface="Consolas"/>
                <a:ea typeface="Consolas"/>
              </a:rPr>
              <a:t>§ 02B</a:t>
            </a:r>
            <a:endParaRPr b="0" lang="en-US" sz="820" spc="-1" strike="noStrike">
              <a:solidFill>
                <a:srgbClr val="000000"/>
              </a:solidFill>
              <a:latin typeface="Arial"/>
            </a:endParaRPr>
          </a:p>
        </p:txBody>
      </p:sp>
      <p:sp>
        <p:nvSpPr>
          <p:cNvPr id="167" name="TextBox 3"/>
          <p:cNvSpPr/>
          <p:nvPr/>
        </p:nvSpPr>
        <p:spPr>
          <a:xfrm>
            <a:off x="567000" y="649080"/>
            <a:ext cx="10605960" cy="347472"/>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1850" spc="-1" strike="noStrike">
                <a:solidFill>
                  <a:srgbClr val="1f2d3d"/>
                </a:solidFill>
                <a:latin typeface="Cambria"/>
                <a:ea typeface="Cambria"/>
              </a:rPr>
              <a:t>Technology used in the scenario routes and the three validation trajectories</a:t>
            </a:r>
            <a:endParaRPr b="0" lang="en-US" sz="1850" spc="-1" strike="noStrike">
              <a:solidFill>
                <a:srgbClr val="000000"/>
              </a:solidFill>
              <a:latin typeface="Arial"/>
            </a:endParaRPr>
          </a:p>
        </p:txBody>
      </p:sp>
      <p:sp>
        <p:nvSpPr>
          <p:cNvPr id="168" name="TextBox 4"/>
          <p:cNvSpPr/>
          <p:nvPr/>
        </p:nvSpPr>
        <p:spPr>
          <a:xfrm>
            <a:off x="567000" y="1078920"/>
            <a:ext cx="10605960" cy="35028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0" lang="en-US" sz="1150" spc="-1" strike="noStrike">
                <a:solidFill>
                  <a:srgbClr val="556677"/>
                </a:solidFill>
                <a:latin typeface="Calibri"/>
                <a:ea typeface="Calibri"/>
              </a:rPr>
              <a:t>The corpus benchmarks named architectures, then compares standard, defended and drifted implementations under the same frozen scenario boundaries.</a:t>
            </a:r>
            <a:endParaRPr b="0" lang="en-US" sz="1150" spc="-1" strike="noStrike">
              <a:solidFill>
                <a:srgbClr val="000000"/>
              </a:solidFill>
              <a:latin typeface="Arial"/>
            </a:endParaRPr>
          </a:p>
        </p:txBody>
      </p:sp>
      <p:sp>
        <p:nvSpPr>
          <p:cNvPr id="169" name="TextBox 5"/>
          <p:cNvSpPr/>
          <p:nvPr/>
        </p:nvSpPr>
        <p:spPr>
          <a:xfrm>
            <a:off x="11064240" y="6409800"/>
            <a:ext cx="318960" cy="129240"/>
          </a:xfrm>
          <a:prstGeom prst="rect">
            <a:avLst/>
          </a:prstGeom>
          <a:noFill/>
          <a:ln w="0">
            <a:noFill/>
          </a:ln>
        </p:spPr>
        <p:style>
          <a:lnRef idx="0"/>
          <a:fillRef idx="0"/>
          <a:effectRef idx="0"/>
          <a:fontRef idx="minor"/>
        </p:style>
        <p:txBody>
          <a:bodyPr lIns="0" rIns="0" tIns="0" bIns="0" anchor="t">
            <a:spAutoFit/>
          </a:bodyPr>
          <a:p>
            <a:pPr algn="r" defTabSz="914400">
              <a:lnSpc>
                <a:spcPct val="100000"/>
              </a:lnSpc>
            </a:pPr>
            <a:r>
              <a:rPr b="0" lang="en-US" sz="850" spc="-1" strike="noStrike">
                <a:solidFill>
                  <a:srgbClr val="5d6775"/>
                </a:solidFill>
                <a:latin typeface="Aptos"/>
                <a:ea typeface="Aptos"/>
              </a:rPr>
              <a:t>5</a:t>
            </a:r>
            <a:endParaRPr b="0" lang="en-US" sz="850" spc="-1" strike="noStrike">
              <a:solidFill>
                <a:srgbClr val="000000"/>
              </a:solidFill>
              <a:latin typeface="Arial"/>
            </a:endParaRPr>
          </a:p>
        </p:txBody>
      </p:sp>
      <p:sp>
        <p:nvSpPr>
          <p:cNvPr id="170" name="Rounded Rectangle 6"/>
          <p:cNvSpPr/>
          <p:nvPr/>
        </p:nvSpPr>
        <p:spPr>
          <a:xfrm>
            <a:off x="658440" y="1600200"/>
            <a:ext cx="10852920" cy="3016440"/>
          </a:xfrm>
          <a:prstGeom prst="roundRect">
            <a:avLst>
              <a:gd name="adj" fmla="val 16667"/>
            </a:avLst>
          </a:prstGeom>
          <a:solidFill>
            <a:srgbClr val="ffffff"/>
          </a:solidFill>
          <a:ln w="12700">
            <a:solidFill>
              <a:srgbClr val="d6dce4"/>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171" name="TextBox 7"/>
          <p:cNvSpPr/>
          <p:nvPr/>
        </p:nvSpPr>
        <p:spPr>
          <a:xfrm>
            <a:off x="841320" y="1719000"/>
            <a:ext cx="3107880" cy="13068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860" spc="-1" strike="noStrike">
                <a:solidFill>
                  <a:srgbClr val="1f2d3d"/>
                </a:solidFill>
                <a:latin typeface="Consolas"/>
                <a:ea typeface="Consolas"/>
              </a:rPr>
              <a:t>TECHNOLOGY PROFILES USED IN THE ROUTES</a:t>
            </a:r>
            <a:endParaRPr b="0" lang="en-US" sz="860" spc="-1" strike="noStrike">
              <a:solidFill>
                <a:srgbClr val="000000"/>
              </a:solidFill>
              <a:latin typeface="Arial"/>
            </a:endParaRPr>
          </a:p>
        </p:txBody>
      </p:sp>
      <p:sp>
        <p:nvSpPr>
          <p:cNvPr id="172" name="Rectangle 8"/>
          <p:cNvSpPr/>
          <p:nvPr/>
        </p:nvSpPr>
        <p:spPr>
          <a:xfrm>
            <a:off x="877680" y="2011680"/>
            <a:ext cx="44640" cy="456120"/>
          </a:xfrm>
          <a:prstGeom prst="rect">
            <a:avLst/>
          </a:prstGeom>
          <a:solidFill>
            <a:srgbClr val="1b4d8e"/>
          </a:solidFill>
          <a:ln>
            <a:solidFill>
              <a:srgbClr val="1b4d8e"/>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173" name="TextBox 9"/>
          <p:cNvSpPr/>
          <p:nvPr/>
        </p:nvSpPr>
        <p:spPr>
          <a:xfrm>
            <a:off x="969120" y="1993320"/>
            <a:ext cx="2559240" cy="17028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1120" spc="-1" strike="noStrike">
                <a:solidFill>
                  <a:srgbClr val="1f2d3d"/>
                </a:solidFill>
                <a:latin typeface="Cambria"/>
                <a:ea typeface="Cambria"/>
              </a:rPr>
              <a:t>00E  The 100 Million Tokens</a:t>
            </a:r>
            <a:endParaRPr b="0" lang="en-US" sz="1120" spc="-1" strike="noStrike">
              <a:solidFill>
                <a:srgbClr val="000000"/>
              </a:solidFill>
              <a:latin typeface="Arial"/>
            </a:endParaRPr>
          </a:p>
        </p:txBody>
      </p:sp>
      <p:sp>
        <p:nvSpPr>
          <p:cNvPr id="174" name="TextBox 10"/>
          <p:cNvSpPr/>
          <p:nvPr/>
        </p:nvSpPr>
        <p:spPr>
          <a:xfrm>
            <a:off x="1880280" y="2176200"/>
            <a:ext cx="2748240" cy="144360"/>
          </a:xfrm>
          <a:prstGeom prst="rect">
            <a:avLst/>
          </a:prstGeom>
          <a:noFill/>
          <a:ln w="0">
            <a:noFill/>
          </a:ln>
        </p:spPr>
        <p:style>
          <a:lnRef idx="0"/>
          <a:fillRef idx="0"/>
          <a:effectRef idx="0"/>
          <a:fontRef idx="minor"/>
        </p:style>
        <p:txBody>
          <a:bodyPr wrap="none" lIns="0" rIns="0" tIns="0" bIns="0" anchor="t">
            <a:spAutoFit/>
          </a:bodyPr>
          <a:p>
            <a:pPr defTabSz="914400">
              <a:lnSpc>
                <a:spcPct val="100000"/>
              </a:lnSpc>
            </a:pPr>
            <a:r>
              <a:rPr b="0" lang="en-US" sz="950" spc="-1" strike="noStrike" u="sng">
                <a:solidFill>
                  <a:srgbClr val="0563c1"/>
                </a:solidFill>
                <a:uFillTx/>
                <a:latin typeface="Calibri"/>
                <a:ea typeface="Calibri"/>
                <a:hlinkClick r:id="rId1"/>
              </a:rPr>
              <a:t>Microsoft Agent 365</a:t>
            </a:r>
            <a:r>
              <a:rPr b="0" lang="en-US" sz="950" spc="-1" strike="noStrike">
                <a:solidFill>
                  <a:srgbClr val="1f2d3d"/>
                </a:solidFill>
                <a:latin typeface="Calibri"/>
                <a:ea typeface="Calibri"/>
              </a:rPr>
              <a:t> · </a:t>
            </a:r>
            <a:r>
              <a:rPr b="0" lang="en-US" sz="950" spc="-1" strike="noStrike" u="sng">
                <a:solidFill>
                  <a:srgbClr val="0563c1"/>
                </a:solidFill>
                <a:uFillTx/>
                <a:latin typeface="Calibri"/>
                <a:ea typeface="Calibri"/>
                <a:hlinkClick r:id="rId2"/>
              </a:rPr>
              <a:t>LangGraph / LangSmith</a:t>
            </a:r>
            <a:endParaRPr b="0" lang="en-US" sz="950" spc="-1" strike="noStrike">
              <a:solidFill>
                <a:srgbClr val="000000"/>
              </a:solidFill>
              <a:latin typeface="Arial"/>
            </a:endParaRPr>
          </a:p>
        </p:txBody>
      </p:sp>
      <p:sp>
        <p:nvSpPr>
          <p:cNvPr id="175" name="Rectangle 11"/>
          <p:cNvSpPr/>
          <p:nvPr/>
        </p:nvSpPr>
        <p:spPr>
          <a:xfrm>
            <a:off x="877680" y="2743200"/>
            <a:ext cx="44640" cy="456120"/>
          </a:xfrm>
          <a:prstGeom prst="rect">
            <a:avLst/>
          </a:prstGeom>
          <a:solidFill>
            <a:srgbClr val="006970"/>
          </a:solidFill>
          <a:ln>
            <a:solidFill>
              <a:srgbClr val="006970"/>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176" name="TextBox 12"/>
          <p:cNvSpPr/>
          <p:nvPr/>
        </p:nvSpPr>
        <p:spPr>
          <a:xfrm>
            <a:off x="969120" y="2724840"/>
            <a:ext cx="2559240" cy="17028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1120" spc="-1" strike="noStrike">
                <a:solidFill>
                  <a:srgbClr val="1f2d3d"/>
                </a:solidFill>
                <a:latin typeface="Cambria"/>
                <a:ea typeface="Cambria"/>
              </a:rPr>
              <a:t>00F  Chaos in the Smartcity</a:t>
            </a:r>
            <a:endParaRPr b="0" lang="en-US" sz="1120" spc="-1" strike="noStrike">
              <a:solidFill>
                <a:srgbClr val="000000"/>
              </a:solidFill>
              <a:latin typeface="Arial"/>
            </a:endParaRPr>
          </a:p>
        </p:txBody>
      </p:sp>
      <p:sp>
        <p:nvSpPr>
          <p:cNvPr id="177" name="TextBox 13"/>
          <p:cNvSpPr/>
          <p:nvPr/>
        </p:nvSpPr>
        <p:spPr>
          <a:xfrm>
            <a:off x="1598400" y="2907720"/>
            <a:ext cx="3312360" cy="144360"/>
          </a:xfrm>
          <a:prstGeom prst="rect">
            <a:avLst/>
          </a:prstGeom>
          <a:noFill/>
          <a:ln w="0">
            <a:noFill/>
          </a:ln>
        </p:spPr>
        <p:style>
          <a:lnRef idx="0"/>
          <a:fillRef idx="0"/>
          <a:effectRef idx="0"/>
          <a:fontRef idx="minor"/>
        </p:style>
        <p:txBody>
          <a:bodyPr wrap="none" lIns="0" rIns="0" tIns="0" bIns="0" anchor="t">
            <a:spAutoFit/>
          </a:bodyPr>
          <a:p>
            <a:pPr defTabSz="914400">
              <a:lnSpc>
                <a:spcPct val="100000"/>
              </a:lnSpc>
            </a:pPr>
            <a:r>
              <a:rPr b="0" lang="en-US" sz="950" spc="-1" strike="noStrike" u="sng">
                <a:solidFill>
                  <a:srgbClr val="0563c1"/>
                </a:solidFill>
                <a:uFillTx/>
                <a:latin typeface="Calibri"/>
                <a:ea typeface="Calibri"/>
                <a:hlinkClick r:id="rId3"/>
              </a:rPr>
              <a:t>FIWARE NGSI-LD / Orion-LD</a:t>
            </a:r>
            <a:r>
              <a:rPr b="0" lang="en-US" sz="950" spc="-1" strike="noStrike">
                <a:solidFill>
                  <a:srgbClr val="1f2d3d"/>
                </a:solidFill>
                <a:latin typeface="Calibri"/>
                <a:ea typeface="Calibri"/>
              </a:rPr>
              <a:t> · </a:t>
            </a:r>
            <a:r>
              <a:rPr b="0" lang="en-US" sz="950" spc="-1" strike="noStrike" u="sng">
                <a:solidFill>
                  <a:srgbClr val="0563c1"/>
                </a:solidFill>
                <a:uFillTx/>
                <a:latin typeface="Calibri"/>
                <a:ea typeface="Calibri"/>
                <a:hlinkClick r:id="rId4"/>
              </a:rPr>
              <a:t>AWS IoT Core / TwinMaker</a:t>
            </a:r>
            <a:endParaRPr b="0" lang="en-US" sz="950" spc="-1" strike="noStrike">
              <a:solidFill>
                <a:srgbClr val="000000"/>
              </a:solidFill>
              <a:latin typeface="Arial"/>
            </a:endParaRPr>
          </a:p>
        </p:txBody>
      </p:sp>
      <p:sp>
        <p:nvSpPr>
          <p:cNvPr id="178" name="Rectangle 14"/>
          <p:cNvSpPr/>
          <p:nvPr/>
        </p:nvSpPr>
        <p:spPr>
          <a:xfrm>
            <a:off x="877680" y="3474720"/>
            <a:ext cx="44640" cy="456120"/>
          </a:xfrm>
          <a:prstGeom prst="rect">
            <a:avLst/>
          </a:prstGeom>
          <a:solidFill>
            <a:srgbClr val="9a4c48"/>
          </a:solidFill>
          <a:ln>
            <a:solidFill>
              <a:srgbClr val="9a4c48"/>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179" name="TextBox 15"/>
          <p:cNvSpPr/>
          <p:nvPr/>
        </p:nvSpPr>
        <p:spPr>
          <a:xfrm>
            <a:off x="969120" y="3456360"/>
            <a:ext cx="2559240" cy="201168"/>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980" spc="-1" strike="noStrike">
                <a:solidFill>
                  <a:srgbClr val="1f2d3d"/>
                </a:solidFill>
                <a:latin typeface="Cambria"/>
                <a:ea typeface="Cambria"/>
              </a:rPr>
              <a:t>00G  Ciber Napoleon Goes to Russia</a:t>
            </a:r>
            <a:endParaRPr b="0" lang="en-US" sz="980" spc="-1" strike="noStrike">
              <a:solidFill>
                <a:srgbClr val="000000"/>
              </a:solidFill>
              <a:latin typeface="Arial"/>
            </a:endParaRPr>
          </a:p>
        </p:txBody>
      </p:sp>
      <p:sp>
        <p:nvSpPr>
          <p:cNvPr id="180" name="TextBox 16"/>
          <p:cNvSpPr/>
          <p:nvPr/>
        </p:nvSpPr>
        <p:spPr>
          <a:xfrm>
            <a:off x="1353960" y="3730752"/>
            <a:ext cx="3801240" cy="144360"/>
          </a:xfrm>
          <a:prstGeom prst="rect">
            <a:avLst/>
          </a:prstGeom>
          <a:noFill/>
          <a:ln w="0">
            <a:noFill/>
          </a:ln>
        </p:spPr>
        <p:style>
          <a:lnRef idx="0"/>
          <a:fillRef idx="0"/>
          <a:effectRef idx="0"/>
          <a:fontRef idx="minor"/>
        </p:style>
        <p:txBody>
          <a:bodyPr wrap="none" lIns="0" rIns="0" tIns="0" bIns="0" anchor="t">
            <a:spAutoFit/>
          </a:bodyPr>
          <a:p>
            <a:pPr defTabSz="914400">
              <a:lnSpc>
                <a:spcPct val="100000"/>
              </a:lnSpc>
            </a:pPr>
            <a:r>
              <a:rPr b="0" lang="en-US" sz="950" spc="-1" strike="noStrike" u="sng">
                <a:solidFill>
                  <a:srgbClr val="0563c1"/>
                </a:solidFill>
                <a:uFillTx/>
                <a:latin typeface="Calibri"/>
                <a:ea typeface="Calibri"/>
                <a:hlinkClick r:id="rId5"/>
              </a:rPr>
              <a:t>OpenAI Agents SDK / Agents API / Responses multi-agent stack</a:t>
            </a:r>
            <a:endParaRPr b="0" lang="en-US" sz="950" spc="-1" strike="noStrike">
              <a:solidFill>
                <a:srgbClr val="000000"/>
              </a:solidFill>
              <a:latin typeface="Arial"/>
            </a:endParaRPr>
          </a:p>
        </p:txBody>
      </p:sp>
      <p:sp>
        <p:nvSpPr>
          <p:cNvPr id="181" name="Rectangle 17"/>
          <p:cNvSpPr/>
          <p:nvPr/>
        </p:nvSpPr>
        <p:spPr>
          <a:xfrm>
            <a:off x="5989320" y="2011680"/>
            <a:ext cx="44640" cy="456120"/>
          </a:xfrm>
          <a:prstGeom prst="rect">
            <a:avLst/>
          </a:prstGeom>
          <a:solidFill>
            <a:srgbClr val="6a4c93"/>
          </a:solidFill>
          <a:ln>
            <a:solidFill>
              <a:srgbClr val="6a4c93"/>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182" name="TextBox 18"/>
          <p:cNvSpPr/>
          <p:nvPr/>
        </p:nvSpPr>
        <p:spPr>
          <a:xfrm>
            <a:off x="6080760" y="1993320"/>
            <a:ext cx="2559240" cy="17028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1120" spc="-1" strike="noStrike">
                <a:solidFill>
                  <a:srgbClr val="1f2d3d"/>
                </a:solidFill>
                <a:latin typeface="Cambria"/>
                <a:ea typeface="Cambria"/>
              </a:rPr>
              <a:t>00H  The Quiet Four Thousand</a:t>
            </a:r>
            <a:endParaRPr b="0" lang="en-US" sz="1120" spc="-1" strike="noStrike">
              <a:solidFill>
                <a:srgbClr val="000000"/>
              </a:solidFill>
              <a:latin typeface="Arial"/>
            </a:endParaRPr>
          </a:p>
        </p:txBody>
      </p:sp>
      <p:sp>
        <p:nvSpPr>
          <p:cNvPr id="183" name="TextBox 19"/>
          <p:cNvSpPr/>
          <p:nvPr/>
        </p:nvSpPr>
        <p:spPr>
          <a:xfrm>
            <a:off x="7000560" y="2176200"/>
            <a:ext cx="2731320" cy="144360"/>
          </a:xfrm>
          <a:prstGeom prst="rect">
            <a:avLst/>
          </a:prstGeom>
          <a:noFill/>
          <a:ln w="0">
            <a:noFill/>
          </a:ln>
        </p:spPr>
        <p:style>
          <a:lnRef idx="0"/>
          <a:fillRef idx="0"/>
          <a:effectRef idx="0"/>
          <a:fontRef idx="minor"/>
        </p:style>
        <p:txBody>
          <a:bodyPr wrap="none" lIns="0" rIns="0" tIns="0" bIns="0" anchor="t">
            <a:spAutoFit/>
          </a:bodyPr>
          <a:p>
            <a:pPr defTabSz="914400">
              <a:lnSpc>
                <a:spcPct val="100000"/>
              </a:lnSpc>
            </a:pPr>
            <a:r>
              <a:rPr b="0" lang="en-US" sz="950" spc="-1" strike="noStrike" u="sng">
                <a:solidFill>
                  <a:srgbClr val="0563c1"/>
                </a:solidFill>
                <a:uFillTx/>
                <a:latin typeface="Calibri"/>
                <a:ea typeface="Calibri"/>
                <a:hlinkClick r:id="rId6"/>
              </a:rPr>
              <a:t>Claude Agent SDK</a:t>
            </a:r>
            <a:r>
              <a:rPr b="0" lang="en-US" sz="950" spc="-1" strike="noStrike">
                <a:solidFill>
                  <a:srgbClr val="1f2d3d"/>
                </a:solidFill>
                <a:latin typeface="Calibri"/>
                <a:ea typeface="Calibri"/>
              </a:rPr>
              <a:t> · </a:t>
            </a:r>
            <a:r>
              <a:rPr b="0" lang="en-US" sz="950" spc="-1" strike="noStrike" u="sng">
                <a:solidFill>
                  <a:srgbClr val="0563c1"/>
                </a:solidFill>
                <a:uFillTx/>
                <a:latin typeface="Calibri"/>
                <a:ea typeface="Calibri"/>
                <a:hlinkClick r:id="rId7"/>
              </a:rPr>
              <a:t>Stripe Radar / Refund API</a:t>
            </a:r>
            <a:endParaRPr b="0" lang="en-US" sz="950" spc="-1" strike="noStrike">
              <a:solidFill>
                <a:srgbClr val="000000"/>
              </a:solidFill>
              <a:latin typeface="Arial"/>
            </a:endParaRPr>
          </a:p>
        </p:txBody>
      </p:sp>
      <p:sp>
        <p:nvSpPr>
          <p:cNvPr id="184" name="Rectangle 20"/>
          <p:cNvSpPr/>
          <p:nvPr/>
        </p:nvSpPr>
        <p:spPr>
          <a:xfrm>
            <a:off x="5989320" y="2743200"/>
            <a:ext cx="44640" cy="456120"/>
          </a:xfrm>
          <a:prstGeom prst="rect">
            <a:avLst/>
          </a:prstGeom>
          <a:solidFill>
            <a:srgbClr val="4f7a28"/>
          </a:solidFill>
          <a:ln>
            <a:solidFill>
              <a:srgbClr val="4f7a28"/>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185" name="TextBox 21"/>
          <p:cNvSpPr/>
          <p:nvPr/>
        </p:nvSpPr>
        <p:spPr>
          <a:xfrm>
            <a:off x="6080760" y="2724840"/>
            <a:ext cx="2559240" cy="17028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1120" spc="-1" strike="noStrike">
                <a:solidFill>
                  <a:srgbClr val="1f2d3d"/>
                </a:solidFill>
                <a:latin typeface="Cambria"/>
                <a:ea typeface="Cambria"/>
              </a:rPr>
              <a:t>00I  Patch That Undid the Fix</a:t>
            </a:r>
            <a:endParaRPr b="0" lang="en-US" sz="1120" spc="-1" strike="noStrike">
              <a:solidFill>
                <a:srgbClr val="000000"/>
              </a:solidFill>
              <a:latin typeface="Arial"/>
            </a:endParaRPr>
          </a:p>
        </p:txBody>
      </p:sp>
      <p:sp>
        <p:nvSpPr>
          <p:cNvPr id="186" name="TextBox 22"/>
          <p:cNvSpPr/>
          <p:nvPr/>
        </p:nvSpPr>
        <p:spPr>
          <a:xfrm>
            <a:off x="6092280" y="2907720"/>
            <a:ext cx="4547880" cy="144360"/>
          </a:xfrm>
          <a:prstGeom prst="rect">
            <a:avLst/>
          </a:prstGeom>
          <a:noFill/>
          <a:ln w="0">
            <a:noFill/>
          </a:ln>
        </p:spPr>
        <p:style>
          <a:lnRef idx="0"/>
          <a:fillRef idx="0"/>
          <a:effectRef idx="0"/>
          <a:fontRef idx="minor"/>
        </p:style>
        <p:txBody>
          <a:bodyPr wrap="none" lIns="0" rIns="0" tIns="0" bIns="0" anchor="t">
            <a:spAutoFit/>
          </a:bodyPr>
          <a:p>
            <a:pPr defTabSz="914400">
              <a:lnSpc>
                <a:spcPct val="100000"/>
              </a:lnSpc>
            </a:pPr>
            <a:r>
              <a:rPr b="0" lang="en-US" sz="950" spc="-1" strike="noStrike" u="sng">
                <a:solidFill>
                  <a:srgbClr val="0563c1"/>
                </a:solidFill>
                <a:uFillTx/>
                <a:latin typeface="Calibri"/>
                <a:ea typeface="Calibri"/>
                <a:hlinkClick r:id="rId8"/>
              </a:rPr>
              <a:t>AWS Step Functions · RDS · Lambda / SDK · SSM · DynamoDB · EventBridge</a:t>
            </a:r>
            <a:endParaRPr b="0" lang="en-US" sz="950" spc="-1" strike="noStrike">
              <a:solidFill>
                <a:srgbClr val="000000"/>
              </a:solidFill>
              <a:latin typeface="Arial"/>
            </a:endParaRPr>
          </a:p>
        </p:txBody>
      </p:sp>
      <p:sp>
        <p:nvSpPr>
          <p:cNvPr id="187" name="Rectangle 23"/>
          <p:cNvSpPr/>
          <p:nvPr/>
        </p:nvSpPr>
        <p:spPr>
          <a:xfrm>
            <a:off x="5989320" y="3474720"/>
            <a:ext cx="44640" cy="456120"/>
          </a:xfrm>
          <a:prstGeom prst="rect">
            <a:avLst/>
          </a:prstGeom>
          <a:solidFill>
            <a:srgbClr val="c47400"/>
          </a:solidFill>
          <a:ln>
            <a:solidFill>
              <a:srgbClr val="c47400"/>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188" name="TextBox 24"/>
          <p:cNvSpPr/>
          <p:nvPr/>
        </p:nvSpPr>
        <p:spPr>
          <a:xfrm>
            <a:off x="6080760" y="3456360"/>
            <a:ext cx="2559240" cy="17028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1120" spc="-1" strike="noStrike">
                <a:solidFill>
                  <a:srgbClr val="1f2d3d"/>
                </a:solidFill>
                <a:latin typeface="Cambria"/>
                <a:ea typeface="Cambria"/>
              </a:rPr>
              <a:t>00J  Author Pays for Own Work</a:t>
            </a:r>
            <a:endParaRPr b="0" lang="en-US" sz="1120" spc="-1" strike="noStrike">
              <a:solidFill>
                <a:srgbClr val="000000"/>
              </a:solidFill>
              <a:latin typeface="Arial"/>
            </a:endParaRPr>
          </a:p>
        </p:txBody>
      </p:sp>
      <p:sp>
        <p:nvSpPr>
          <p:cNvPr id="189" name="TextBox 25"/>
          <p:cNvSpPr/>
          <p:nvPr/>
        </p:nvSpPr>
        <p:spPr>
          <a:xfrm>
            <a:off x="6544080" y="3639240"/>
            <a:ext cx="3644280" cy="144360"/>
          </a:xfrm>
          <a:prstGeom prst="rect">
            <a:avLst/>
          </a:prstGeom>
          <a:noFill/>
          <a:ln w="0">
            <a:noFill/>
          </a:ln>
        </p:spPr>
        <p:style>
          <a:lnRef idx="0"/>
          <a:fillRef idx="0"/>
          <a:effectRef idx="0"/>
          <a:fontRef idx="minor"/>
        </p:style>
        <p:txBody>
          <a:bodyPr wrap="none" lIns="0" rIns="0" tIns="0" bIns="0" anchor="t">
            <a:spAutoFit/>
          </a:bodyPr>
          <a:p>
            <a:pPr defTabSz="914400">
              <a:lnSpc>
                <a:spcPct val="100000"/>
              </a:lnSpc>
            </a:pPr>
            <a:r>
              <a:rPr b="0" lang="en-US" sz="950" spc="-1" strike="noStrike" u="sng">
                <a:solidFill>
                  <a:srgbClr val="0563c1"/>
                </a:solidFill>
                <a:uFillTx/>
                <a:latin typeface="Calibri"/>
                <a:ea typeface="Calibri"/>
                <a:hlinkClick r:id="rId9"/>
              </a:rPr>
              <a:t>Panodyssey AI Transparency Notice · ODRL / JSON-LD · TEMS</a:t>
            </a:r>
            <a:endParaRPr b="0" lang="en-US" sz="950" spc="-1" strike="noStrike">
              <a:solidFill>
                <a:srgbClr val="000000"/>
              </a:solidFill>
              <a:latin typeface="Arial"/>
            </a:endParaRPr>
          </a:p>
        </p:txBody>
      </p:sp>
      <p:sp>
        <p:nvSpPr>
          <p:cNvPr id="190" name="TextBox 26"/>
          <p:cNvSpPr/>
          <p:nvPr/>
        </p:nvSpPr>
        <p:spPr>
          <a:xfrm>
            <a:off x="841320" y="4773240"/>
            <a:ext cx="3016440" cy="13068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860" spc="-1" strike="noStrike" u="sng">
                <a:solidFill>
                  <a:srgbClr val="0563c1"/>
                </a:solidFill>
                <a:uFillTx/>
                <a:latin typeface="Consolas"/>
                <a:ea typeface="Consolas"/>
                <a:hlinkClick r:id="rId10"/>
              </a:rPr>
              <a:t>THREE VALIDATION TRAJECTORIES</a:t>
            </a:r>
            <a:endParaRPr b="0" lang="en-US" sz="860" spc="-1" strike="noStrike">
              <a:solidFill>
                <a:srgbClr val="000000"/>
              </a:solidFill>
              <a:latin typeface="Arial"/>
            </a:endParaRPr>
          </a:p>
        </p:txBody>
      </p:sp>
      <p:sp>
        <p:nvSpPr>
          <p:cNvPr id="191" name="Rounded Rectangle 27"/>
          <p:cNvSpPr/>
          <p:nvPr/>
        </p:nvSpPr>
        <p:spPr>
          <a:xfrm>
            <a:off x="658440" y="4983480"/>
            <a:ext cx="3400560" cy="913320"/>
          </a:xfrm>
          <a:prstGeom prst="roundRect">
            <a:avLst>
              <a:gd name="adj" fmla="val 16667"/>
            </a:avLst>
          </a:prstGeom>
          <a:solidFill>
            <a:srgbClr val="ffffff"/>
          </a:solidFill>
          <a:ln w="12700">
            <a:solidFill>
              <a:srgbClr val="d6dce4"/>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192" name="Oval 28"/>
          <p:cNvSpPr/>
          <p:nvPr/>
        </p:nvSpPr>
        <p:spPr>
          <a:xfrm>
            <a:off x="786240" y="5148000"/>
            <a:ext cx="364680" cy="364680"/>
          </a:xfrm>
          <a:prstGeom prst="ellipse">
            <a:avLst/>
          </a:prstGeom>
          <a:solidFill>
            <a:srgbClr val="1b4d8e"/>
          </a:solidFill>
          <a:ln>
            <a:solidFill>
              <a:srgbClr val="1b4d8e"/>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193" name="TextBox 29"/>
          <p:cNvSpPr/>
          <p:nvPr/>
        </p:nvSpPr>
        <p:spPr>
          <a:xfrm>
            <a:off x="786240" y="5152680"/>
            <a:ext cx="364680" cy="152280"/>
          </a:xfrm>
          <a:prstGeom prst="rect">
            <a:avLst/>
          </a:prstGeom>
          <a:noFill/>
          <a:ln w="0">
            <a:noFill/>
          </a:ln>
        </p:spPr>
        <p:style>
          <a:lnRef idx="0"/>
          <a:fillRef idx="0"/>
          <a:effectRef idx="0"/>
          <a:fontRef idx="minor"/>
        </p:style>
        <p:txBody>
          <a:bodyPr lIns="0" rIns="0" tIns="0" bIns="0" anchor="t">
            <a:spAutoFit/>
          </a:bodyPr>
          <a:p>
            <a:pPr algn="ctr" defTabSz="914400">
              <a:lnSpc>
                <a:spcPct val="100000"/>
              </a:lnSpc>
            </a:pPr>
            <a:r>
              <a:rPr b="1" lang="en-US" sz="1000" spc="-1" strike="noStrike">
                <a:solidFill>
                  <a:srgbClr val="ffffff"/>
                </a:solidFill>
                <a:latin typeface="Consolas"/>
                <a:ea typeface="Consolas"/>
              </a:rPr>
              <a:t>1</a:t>
            </a:r>
            <a:endParaRPr b="0" lang="en-US" sz="1000" spc="-1" strike="noStrike">
              <a:solidFill>
                <a:srgbClr val="000000"/>
              </a:solidFill>
              <a:latin typeface="Arial"/>
            </a:endParaRPr>
          </a:p>
        </p:txBody>
      </p:sp>
      <p:sp>
        <p:nvSpPr>
          <p:cNvPr id="194" name="TextBox 30"/>
          <p:cNvSpPr/>
          <p:nvPr/>
        </p:nvSpPr>
        <p:spPr>
          <a:xfrm>
            <a:off x="1225440" y="5074920"/>
            <a:ext cx="2815200" cy="16236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1070" spc="-1" strike="noStrike">
                <a:solidFill>
                  <a:srgbClr val="1f2d3d"/>
                </a:solidFill>
                <a:latin typeface="Cambria"/>
                <a:ea typeface="Cambria"/>
              </a:rPr>
              <a:t>Standard implementation</a:t>
            </a:r>
            <a:endParaRPr b="0" lang="en-US" sz="1070" spc="-1" strike="noStrike">
              <a:solidFill>
                <a:srgbClr val="000000"/>
              </a:solidFill>
              <a:latin typeface="Arial"/>
            </a:endParaRPr>
          </a:p>
        </p:txBody>
      </p:sp>
      <p:sp>
        <p:nvSpPr>
          <p:cNvPr id="195" name="TextBox 31"/>
          <p:cNvSpPr/>
          <p:nvPr/>
        </p:nvSpPr>
        <p:spPr>
          <a:xfrm>
            <a:off x="1225440" y="5285160"/>
            <a:ext cx="2696400" cy="40680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0" lang="en-US" sz="889" spc="-1" strike="noStrike">
                <a:solidFill>
                  <a:srgbClr val="1f2d3d"/>
                </a:solidFill>
                <a:latin typeface="Calibri"/>
                <a:ea typeface="Calibri"/>
              </a:rPr>
              <a:t>Conventional or near out-of-the-box implementation using the normal controls available to the technology.</a:t>
            </a:r>
            <a:endParaRPr b="0" lang="en-US" sz="889" spc="-1" strike="noStrike">
              <a:solidFill>
                <a:srgbClr val="000000"/>
              </a:solidFill>
              <a:latin typeface="Arial"/>
            </a:endParaRPr>
          </a:p>
        </p:txBody>
      </p:sp>
      <p:sp>
        <p:nvSpPr>
          <p:cNvPr id="196" name="Rounded Rectangle 32"/>
          <p:cNvSpPr/>
          <p:nvPr/>
        </p:nvSpPr>
        <p:spPr>
          <a:xfrm>
            <a:off x="4389120" y="4983480"/>
            <a:ext cx="3400560" cy="913320"/>
          </a:xfrm>
          <a:prstGeom prst="roundRect">
            <a:avLst>
              <a:gd name="adj" fmla="val 16667"/>
            </a:avLst>
          </a:prstGeom>
          <a:solidFill>
            <a:srgbClr val="ffffff"/>
          </a:solidFill>
          <a:ln w="12700">
            <a:solidFill>
              <a:srgbClr val="d6dce4"/>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197" name="Oval 33"/>
          <p:cNvSpPr/>
          <p:nvPr/>
        </p:nvSpPr>
        <p:spPr>
          <a:xfrm>
            <a:off x="4517280" y="5148000"/>
            <a:ext cx="364680" cy="364680"/>
          </a:xfrm>
          <a:prstGeom prst="ellipse">
            <a:avLst/>
          </a:prstGeom>
          <a:solidFill>
            <a:srgbClr val="006970"/>
          </a:solidFill>
          <a:ln>
            <a:solidFill>
              <a:srgbClr val="006970"/>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198" name="TextBox 34"/>
          <p:cNvSpPr/>
          <p:nvPr/>
        </p:nvSpPr>
        <p:spPr>
          <a:xfrm>
            <a:off x="4517280" y="5152680"/>
            <a:ext cx="364680" cy="152280"/>
          </a:xfrm>
          <a:prstGeom prst="rect">
            <a:avLst/>
          </a:prstGeom>
          <a:noFill/>
          <a:ln w="0">
            <a:noFill/>
          </a:ln>
        </p:spPr>
        <p:style>
          <a:lnRef idx="0"/>
          <a:fillRef idx="0"/>
          <a:effectRef idx="0"/>
          <a:fontRef idx="minor"/>
        </p:style>
        <p:txBody>
          <a:bodyPr lIns="0" rIns="0" tIns="0" bIns="0" anchor="t">
            <a:spAutoFit/>
          </a:bodyPr>
          <a:p>
            <a:pPr algn="ctr" defTabSz="914400">
              <a:lnSpc>
                <a:spcPct val="100000"/>
              </a:lnSpc>
            </a:pPr>
            <a:r>
              <a:rPr b="1" lang="en-US" sz="1000" spc="-1" strike="noStrike">
                <a:solidFill>
                  <a:srgbClr val="ffffff"/>
                </a:solidFill>
                <a:latin typeface="Consolas"/>
                <a:ea typeface="Consolas"/>
              </a:rPr>
              <a:t>2</a:t>
            </a:r>
            <a:endParaRPr b="0" lang="en-US" sz="1000" spc="-1" strike="noStrike">
              <a:solidFill>
                <a:srgbClr val="000000"/>
              </a:solidFill>
              <a:latin typeface="Arial"/>
            </a:endParaRPr>
          </a:p>
        </p:txBody>
      </p:sp>
      <p:sp>
        <p:nvSpPr>
          <p:cNvPr id="199" name="TextBox 35"/>
          <p:cNvSpPr/>
          <p:nvPr/>
        </p:nvSpPr>
        <p:spPr>
          <a:xfrm>
            <a:off x="4956120" y="5074920"/>
            <a:ext cx="2815200" cy="292608"/>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919" spc="-1" strike="noStrike">
                <a:solidFill>
                  <a:srgbClr val="1f2d3d"/>
                </a:solidFill>
                <a:latin typeface="Cambria"/>
                <a:ea typeface="Cambria"/>
              </a:rPr>
              <a:t>Defended / top-notch implementation</a:t>
            </a:r>
            <a:endParaRPr b="0" lang="en-US" sz="920" spc="-1" strike="noStrike">
              <a:solidFill>
                <a:srgbClr val="000000"/>
              </a:solidFill>
              <a:latin typeface="Arial"/>
            </a:endParaRPr>
          </a:p>
        </p:txBody>
      </p:sp>
      <p:sp>
        <p:nvSpPr>
          <p:cNvPr id="200" name="TextBox 36"/>
          <p:cNvSpPr/>
          <p:nvPr/>
        </p:nvSpPr>
        <p:spPr>
          <a:xfrm>
            <a:off x="4956120" y="5431536"/>
            <a:ext cx="2696400" cy="347472"/>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0" lang="en-US" sz="850" spc="-1" strike="noStrike">
                <a:solidFill>
                  <a:srgbClr val="1f2d3d"/>
                </a:solidFill>
                <a:latin typeface="Calibri"/>
                <a:ea typeface="Calibri"/>
              </a:rPr>
              <a:t>Strong implementation with explicit controls, supervision, authority boundaries, tracing and current best practices.</a:t>
            </a:r>
            <a:endParaRPr b="0" lang="en-US" sz="850" spc="-1" strike="noStrike">
              <a:solidFill>
                <a:srgbClr val="000000"/>
              </a:solidFill>
              <a:latin typeface="Arial"/>
            </a:endParaRPr>
          </a:p>
        </p:txBody>
      </p:sp>
      <p:sp>
        <p:nvSpPr>
          <p:cNvPr id="201" name="Rounded Rectangle 37"/>
          <p:cNvSpPr/>
          <p:nvPr/>
        </p:nvSpPr>
        <p:spPr>
          <a:xfrm>
            <a:off x="8119800" y="4983480"/>
            <a:ext cx="3400560" cy="913320"/>
          </a:xfrm>
          <a:prstGeom prst="roundRect">
            <a:avLst>
              <a:gd name="adj" fmla="val 16667"/>
            </a:avLst>
          </a:prstGeom>
          <a:solidFill>
            <a:srgbClr val="ffffff"/>
          </a:solidFill>
          <a:ln w="12700">
            <a:solidFill>
              <a:srgbClr val="d6dce4"/>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202" name="Oval 38"/>
          <p:cNvSpPr/>
          <p:nvPr/>
        </p:nvSpPr>
        <p:spPr>
          <a:xfrm>
            <a:off x="8247960" y="5148000"/>
            <a:ext cx="364680" cy="364680"/>
          </a:xfrm>
          <a:prstGeom prst="ellipse">
            <a:avLst/>
          </a:prstGeom>
          <a:solidFill>
            <a:srgbClr val="c47400"/>
          </a:solidFill>
          <a:ln>
            <a:solidFill>
              <a:srgbClr val="c47400"/>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203" name="TextBox 39"/>
          <p:cNvSpPr/>
          <p:nvPr/>
        </p:nvSpPr>
        <p:spPr>
          <a:xfrm>
            <a:off x="8247960" y="5152680"/>
            <a:ext cx="364680" cy="152280"/>
          </a:xfrm>
          <a:prstGeom prst="rect">
            <a:avLst/>
          </a:prstGeom>
          <a:noFill/>
          <a:ln w="0">
            <a:noFill/>
          </a:ln>
        </p:spPr>
        <p:style>
          <a:lnRef idx="0"/>
          <a:fillRef idx="0"/>
          <a:effectRef idx="0"/>
          <a:fontRef idx="minor"/>
        </p:style>
        <p:txBody>
          <a:bodyPr lIns="0" rIns="0" tIns="0" bIns="0" anchor="t">
            <a:spAutoFit/>
          </a:bodyPr>
          <a:p>
            <a:pPr algn="ctr" defTabSz="914400">
              <a:lnSpc>
                <a:spcPct val="100000"/>
              </a:lnSpc>
            </a:pPr>
            <a:r>
              <a:rPr b="1" lang="en-US" sz="1000" spc="-1" strike="noStrike">
                <a:solidFill>
                  <a:srgbClr val="ffffff"/>
                </a:solidFill>
                <a:latin typeface="Consolas"/>
                <a:ea typeface="Consolas"/>
              </a:rPr>
              <a:t>3</a:t>
            </a:r>
            <a:endParaRPr b="0" lang="en-US" sz="1000" spc="-1" strike="noStrike">
              <a:solidFill>
                <a:srgbClr val="000000"/>
              </a:solidFill>
              <a:latin typeface="Arial"/>
            </a:endParaRPr>
          </a:p>
        </p:txBody>
      </p:sp>
      <p:sp>
        <p:nvSpPr>
          <p:cNvPr id="204" name="TextBox 40"/>
          <p:cNvSpPr/>
          <p:nvPr/>
        </p:nvSpPr>
        <p:spPr>
          <a:xfrm>
            <a:off x="8686800" y="5074920"/>
            <a:ext cx="2815200" cy="292608"/>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900" spc="-1" strike="noStrike">
                <a:solidFill>
                  <a:srgbClr val="1f2d3d"/>
                </a:solidFill>
                <a:latin typeface="Cambria"/>
                <a:ea typeface="Cambria"/>
              </a:rPr>
              <a:t>Frozen defended implementation under drift</a:t>
            </a:r>
            <a:endParaRPr b="0" lang="en-US" sz="900" spc="-1" strike="noStrike">
              <a:solidFill>
                <a:srgbClr val="000000"/>
              </a:solidFill>
              <a:latin typeface="Arial"/>
            </a:endParaRPr>
          </a:p>
        </p:txBody>
      </p:sp>
      <p:sp>
        <p:nvSpPr>
          <p:cNvPr id="205" name="TextBox 41"/>
          <p:cNvSpPr/>
          <p:nvPr/>
        </p:nvSpPr>
        <p:spPr>
          <a:xfrm>
            <a:off x="8686800" y="5431536"/>
            <a:ext cx="2696400" cy="347472"/>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0" lang="en-US" sz="830" spc="-1" strike="noStrike">
                <a:solidFill>
                  <a:srgbClr val="1f2d3d"/>
                </a:solidFill>
                <a:latin typeface="Calibri"/>
                <a:ea typeface="Calibri"/>
              </a:rPr>
              <a:t>The same defended implementation is frozen, then tested as ecosystem, role, authority or regime conditions change silently over time.</a:t>
            </a:r>
            <a:endParaRPr b="0" lang="en-US" sz="830" spc="-1" strike="noStrike">
              <a:solidFill>
                <a:srgbClr val="000000"/>
              </a:solidFill>
              <a:latin typeface="Arial"/>
            </a:endParaRPr>
          </a:p>
        </p:txBody>
      </p:sp>
      <p:sp>
        <p:nvSpPr>
          <p:cNvPr id="206" name="Rounded Rectangle 42"/>
          <p:cNvSpPr/>
          <p:nvPr/>
        </p:nvSpPr>
        <p:spPr>
          <a:xfrm>
            <a:off x="658440" y="6035040"/>
            <a:ext cx="10852920" cy="410400"/>
          </a:xfrm>
          <a:prstGeom prst="roundRect">
            <a:avLst>
              <a:gd name="adj" fmla="val 16667"/>
            </a:avLst>
          </a:prstGeom>
          <a:solidFill>
            <a:srgbClr val="f2f5f8"/>
          </a:solidFill>
          <a:ln w="12700">
            <a:solidFill>
              <a:srgbClr val="d6dce4"/>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207" name="TextBox 43"/>
          <p:cNvSpPr/>
          <p:nvPr/>
        </p:nvSpPr>
        <p:spPr>
          <a:xfrm>
            <a:off x="786240" y="6144840"/>
            <a:ext cx="10560240" cy="27468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0" lang="en-US" sz="900" spc="-1" strike="noStrike">
                <a:solidFill>
                  <a:srgbClr val="1f2d3d"/>
                </a:solidFill>
                <a:latin typeface="Calibri"/>
                <a:ea typeface="Calibri"/>
              </a:rPr>
              <a:t>The products are treated as substrates for controlled trajectories. The comparison tests whether the same scenario changes materially across standard, defended and drifted implementations.</a:t>
            </a:r>
            <a:endParaRPr b="0" lang="en-US" sz="900" spc="-1" strike="noStrike">
              <a:solidFill>
                <a:srgbClr val="000000"/>
              </a:solidFill>
              <a:latin typeface="Arial"/>
            </a:endParaRPr>
          </a:p>
        </p:txBody>
      </p:sp>
      <p:sp>
        <p:nvSpPr>
          <p:cNvPr id="208" name="TextBox 44"/>
          <p:cNvSpPr/>
          <p:nvPr/>
        </p:nvSpPr>
        <p:spPr>
          <a:xfrm>
            <a:off x="1293120" y="6510600"/>
            <a:ext cx="2112480" cy="103320"/>
          </a:xfrm>
          <a:prstGeom prst="rect">
            <a:avLst/>
          </a:prstGeom>
          <a:noFill/>
          <a:ln w="0">
            <a:noFill/>
          </a:ln>
        </p:spPr>
        <p:style>
          <a:lnRef idx="0"/>
          <a:fillRef idx="0"/>
          <a:effectRef idx="0"/>
          <a:fontRef idx="minor"/>
        </p:style>
        <p:txBody>
          <a:bodyPr wrap="none" lIns="0" rIns="0" tIns="0" bIns="0" anchor="t">
            <a:spAutoFit/>
          </a:bodyPr>
          <a:p>
            <a:pPr defTabSz="914400">
              <a:lnSpc>
                <a:spcPct val="100000"/>
              </a:lnSpc>
            </a:pPr>
            <a:r>
              <a:rPr b="1" lang="en-US" sz="680" spc="-1" strike="noStrike">
                <a:solidFill>
                  <a:srgbClr val="727a86"/>
                </a:solidFill>
                <a:latin typeface="Calibri"/>
                <a:ea typeface="Calibri"/>
              </a:rPr>
              <a:t>CORPUS ↗  </a:t>
            </a:r>
            <a:r>
              <a:rPr b="0" lang="en-US" sz="680" spc="-1" strike="noStrike" u="sng">
                <a:solidFill>
                  <a:srgbClr val="0563c1"/>
                </a:solidFill>
                <a:uFillTx/>
                <a:latin typeface="Calibri"/>
                <a:ea typeface="Calibri"/>
                <a:hlinkClick r:id="rId11"/>
              </a:rPr>
              <a:t>Technology implementation profiles</a:t>
            </a:r>
            <a:endParaRPr b="0" lang="en-US" sz="68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09" name="Text 0"/>
          <p:cNvSpPr/>
          <p:nvPr/>
        </p:nvSpPr>
        <p:spPr>
          <a:xfrm>
            <a:off x="567000" y="164520"/>
            <a:ext cx="2193480" cy="1634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lang="en-US" sz="820" spc="-1" strike="noStrike">
                <a:solidFill>
                  <a:srgbClr val="7a7e84"/>
                </a:solidFill>
                <a:latin typeface="Consolas"/>
                <a:ea typeface="Consolas"/>
              </a:rPr>
              <a:t>FAILURE PROGRESSION</a:t>
            </a:r>
            <a:endParaRPr b="0" lang="en-US" sz="820" spc="-1" strike="noStrike">
              <a:solidFill>
                <a:srgbClr val="000000"/>
              </a:solidFill>
              <a:latin typeface="Arial"/>
            </a:endParaRPr>
          </a:p>
        </p:txBody>
      </p:sp>
      <p:sp>
        <p:nvSpPr>
          <p:cNvPr id="210" name="Text 1"/>
          <p:cNvSpPr/>
          <p:nvPr/>
        </p:nvSpPr>
        <p:spPr>
          <a:xfrm>
            <a:off x="10927080" y="164520"/>
            <a:ext cx="639000" cy="163440"/>
          </a:xfrm>
          <a:prstGeom prst="rect">
            <a:avLst/>
          </a:prstGeom>
          <a:noFill/>
          <a:ln w="0">
            <a:noFill/>
          </a:ln>
        </p:spPr>
        <p:style>
          <a:lnRef idx="0"/>
          <a:fillRef idx="0"/>
          <a:effectRef idx="0"/>
          <a:fontRef idx="minor"/>
        </p:style>
        <p:txBody>
          <a:bodyPr lIns="0" rIns="0" tIns="0" bIns="0" anchor="ctr">
            <a:noAutofit/>
          </a:bodyPr>
          <a:p>
            <a:pPr algn="r" defTabSz="914400">
              <a:lnSpc>
                <a:spcPct val="100000"/>
              </a:lnSpc>
              <a:tabLst>
                <a:tab algn="l" pos="0"/>
              </a:tabLst>
            </a:pPr>
            <a:r>
              <a:rPr b="0" lang="en-US" sz="820" spc="-1" strike="noStrike">
                <a:solidFill>
                  <a:srgbClr val="7a7e84"/>
                </a:solidFill>
                <a:latin typeface="Consolas"/>
                <a:ea typeface="Consolas"/>
              </a:rPr>
              <a:t>§ 03</a:t>
            </a:r>
            <a:endParaRPr b="0" lang="en-US" sz="820" spc="-1" strike="noStrike">
              <a:solidFill>
                <a:srgbClr val="000000"/>
              </a:solidFill>
              <a:latin typeface="Arial"/>
            </a:endParaRPr>
          </a:p>
        </p:txBody>
      </p:sp>
      <p:sp>
        <p:nvSpPr>
          <p:cNvPr id="211" name="Text 2"/>
          <p:cNvSpPr/>
          <p:nvPr/>
        </p:nvSpPr>
        <p:spPr>
          <a:xfrm>
            <a:off x="567000" y="658440"/>
            <a:ext cx="10971720" cy="3830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2550" spc="-1" strike="noStrike" u="sng">
                <a:solidFill>
                  <a:srgbClr val="0563c1"/>
                </a:solidFill>
                <a:uFillTx/>
                <a:latin typeface="Cambria"/>
                <a:ea typeface="Cambria"/>
                <a:hlinkClick r:id="rId1"/>
              </a:rPr>
              <a:t>Failure progression: mechanisms and failure types</a:t>
            </a:r>
            <a:endParaRPr b="0" lang="en-US" sz="2550" spc="-1" strike="noStrike">
              <a:solidFill>
                <a:srgbClr val="000000"/>
              </a:solidFill>
              <a:latin typeface="Arial"/>
            </a:endParaRPr>
          </a:p>
        </p:txBody>
      </p:sp>
      <p:sp>
        <p:nvSpPr>
          <p:cNvPr id="212" name="Text 3"/>
          <p:cNvSpPr/>
          <p:nvPr/>
        </p:nvSpPr>
        <p:spPr>
          <a:xfrm>
            <a:off x="567000" y="1115640"/>
            <a:ext cx="10971720" cy="34632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lang="en-US" sz="1200" spc="-1" strike="noStrike">
                <a:solidFill>
                  <a:srgbClr val="55595f"/>
                </a:solidFill>
                <a:latin typeface="Calibri"/>
                <a:ea typeface="Calibri"/>
              </a:rPr>
              <a:t>The ecosystem can drift while local controls keep returning valid-looking answers. The key question is whether uncertainty remains visible or is converted into unsupported closure.</a:t>
            </a:r>
            <a:endParaRPr b="0" lang="en-US" sz="1200" spc="-1" strike="noStrike">
              <a:solidFill>
                <a:srgbClr val="000000"/>
              </a:solidFill>
              <a:latin typeface="Arial"/>
            </a:endParaRPr>
          </a:p>
        </p:txBody>
      </p:sp>
      <p:sp>
        <p:nvSpPr>
          <p:cNvPr id="213" name="Text 4"/>
          <p:cNvSpPr/>
          <p:nvPr/>
        </p:nvSpPr>
        <p:spPr>
          <a:xfrm>
            <a:off x="685800" y="1572840"/>
            <a:ext cx="2376360" cy="1634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900" spc="-1" strike="noStrike">
                <a:solidFill>
                  <a:srgbClr val="7a7e84"/>
                </a:solidFill>
                <a:latin typeface="Consolas"/>
                <a:ea typeface="Consolas"/>
              </a:rPr>
              <a:t>INITIAL STATE</a:t>
            </a:r>
            <a:endParaRPr b="0" lang="en-US" sz="900" spc="-1" strike="noStrike">
              <a:solidFill>
                <a:srgbClr val="000000"/>
              </a:solidFill>
              <a:latin typeface="Arial"/>
            </a:endParaRPr>
          </a:p>
        </p:txBody>
      </p:sp>
      <p:sp>
        <p:nvSpPr>
          <p:cNvPr id="214" name="Shape 5"/>
          <p:cNvSpPr/>
          <p:nvPr/>
        </p:nvSpPr>
        <p:spPr>
          <a:xfrm>
            <a:off x="685800" y="1847160"/>
            <a:ext cx="2925000" cy="1297440"/>
          </a:xfrm>
          <a:prstGeom prst="roundRect">
            <a:avLst>
              <a:gd name="adj" fmla="val 16667"/>
            </a:avLst>
          </a:prstGeom>
          <a:solidFill>
            <a:srgbClr val="ffffff"/>
          </a:solidFill>
          <a:ln w="12700">
            <a:solidFill>
              <a:srgbClr val="d6dce4"/>
            </a:solidFill>
            <a:round/>
          </a:ln>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chemeClr val="dk1"/>
              </a:solidFill>
              <a:latin typeface="Calibri"/>
              <a:ea typeface="Calibri"/>
            </a:endParaRPr>
          </a:p>
        </p:txBody>
      </p:sp>
      <p:sp>
        <p:nvSpPr>
          <p:cNvPr id="215" name="Text 6"/>
          <p:cNvSpPr/>
          <p:nvPr/>
        </p:nvSpPr>
        <p:spPr>
          <a:xfrm>
            <a:off x="831960" y="2011680"/>
            <a:ext cx="2604960" cy="309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450" spc="-1" strike="noStrike">
                <a:solidFill>
                  <a:srgbClr val="1b273f"/>
                </a:solidFill>
                <a:latin typeface="Cambria"/>
                <a:ea typeface="Cambria"/>
              </a:rPr>
              <a:t>Legible roles and boundaries</a:t>
            </a:r>
            <a:endParaRPr b="0" lang="en-US" sz="1450" spc="-1" strike="noStrike">
              <a:solidFill>
                <a:srgbClr val="000000"/>
              </a:solidFill>
              <a:latin typeface="Arial"/>
            </a:endParaRPr>
          </a:p>
        </p:txBody>
      </p:sp>
      <p:sp>
        <p:nvSpPr>
          <p:cNvPr id="216" name="Text 7"/>
          <p:cNvSpPr/>
          <p:nvPr/>
        </p:nvSpPr>
        <p:spPr>
          <a:xfrm>
            <a:off x="831960" y="2404800"/>
            <a:ext cx="2604960" cy="56592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lang="en-US" sz="980" spc="-1" strike="noStrike">
                <a:solidFill>
                  <a:srgbClr val="55595f"/>
                </a:solidFill>
                <a:latin typeface="Calibri"/>
                <a:ea typeface="Calibri"/>
              </a:rPr>
              <a:t>Identity and authority are current</a:t>
            </a:r>
            <a:endParaRPr b="0" lang="en-US" sz="980" spc="-1" strike="noStrike">
              <a:solidFill>
                <a:srgbClr val="000000"/>
              </a:solidFill>
              <a:latin typeface="Arial"/>
            </a:endParaRPr>
          </a:p>
          <a:p>
            <a:pPr defTabSz="914400">
              <a:lnSpc>
                <a:spcPct val="100000"/>
              </a:lnSpc>
              <a:tabLst>
                <a:tab algn="l" pos="0"/>
              </a:tabLst>
            </a:pPr>
            <a:r>
              <a:rPr b="0" lang="en-US" sz="980" spc="-1" strike="noStrike">
                <a:solidFill>
                  <a:srgbClr val="55595f"/>
                </a:solidFill>
                <a:latin typeface="Calibri"/>
                <a:ea typeface="Calibri"/>
              </a:rPr>
              <a:t>Policies match the operating context</a:t>
            </a:r>
            <a:endParaRPr b="0" lang="en-US" sz="980" spc="-1" strike="noStrike">
              <a:solidFill>
                <a:srgbClr val="000000"/>
              </a:solidFill>
              <a:latin typeface="Arial"/>
            </a:endParaRPr>
          </a:p>
          <a:p>
            <a:pPr defTabSz="914400">
              <a:lnSpc>
                <a:spcPct val="100000"/>
              </a:lnSpc>
              <a:tabLst>
                <a:tab algn="l" pos="0"/>
              </a:tabLst>
            </a:pPr>
            <a:r>
              <a:rPr b="0" lang="en-US" sz="980" spc="-1" strike="noStrike">
                <a:solidFill>
                  <a:srgbClr val="55595f"/>
                </a:solidFill>
                <a:latin typeface="Calibri"/>
                <a:ea typeface="Calibri"/>
              </a:rPr>
              <a:t>Oversight can follow the material paths</a:t>
            </a:r>
            <a:endParaRPr b="0" lang="en-US" sz="980" spc="-1" strike="noStrike">
              <a:solidFill>
                <a:srgbClr val="000000"/>
              </a:solidFill>
              <a:latin typeface="Arial"/>
            </a:endParaRPr>
          </a:p>
        </p:txBody>
      </p:sp>
      <p:sp>
        <p:nvSpPr>
          <p:cNvPr id="217" name="Shape 8"/>
          <p:cNvSpPr/>
          <p:nvPr/>
        </p:nvSpPr>
        <p:spPr>
          <a:xfrm>
            <a:off x="3611880" y="2496240"/>
            <a:ext cx="438840" cy="360"/>
          </a:xfrm>
          <a:prstGeom prst="line">
            <a:avLst/>
          </a:prstGeom>
          <a:ln w="20320">
            <a:solidFill>
              <a:srgbClr val="7a7e84"/>
            </a:solidFill>
            <a:round/>
            <a:tailEnd len="med" type="triangle" w="med"/>
          </a:ln>
        </p:spPr>
        <p:style>
          <a:lnRef idx="0"/>
          <a:fillRef idx="0"/>
          <a:effectRef idx="0"/>
          <a:fontRef idx="minor"/>
        </p:style>
        <p:txBody>
          <a:bodyPr lIns="90000" rIns="90000" tIns="-44640" bIns="-44640" anchor="t">
            <a:noAutofit/>
          </a:bodyPr>
          <a:p>
            <a:endParaRPr b="0" lang="en-US" sz="1800" spc="-1" strike="noStrike">
              <a:solidFill>
                <a:schemeClr val="dk1"/>
              </a:solidFill>
              <a:latin typeface="Calibri"/>
              <a:ea typeface="Calibri"/>
            </a:endParaRPr>
          </a:p>
        </p:txBody>
      </p:sp>
      <p:sp>
        <p:nvSpPr>
          <p:cNvPr id="218" name="Text 9"/>
          <p:cNvSpPr/>
          <p:nvPr/>
        </p:nvSpPr>
        <p:spPr>
          <a:xfrm>
            <a:off x="4160520" y="1572840"/>
            <a:ext cx="2376360" cy="1634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900" spc="-1" strike="noStrike">
                <a:solidFill>
                  <a:srgbClr val="7a7e84"/>
                </a:solidFill>
                <a:latin typeface="Consolas"/>
                <a:ea typeface="Consolas"/>
              </a:rPr>
              <a:t>DRIFT</a:t>
            </a:r>
            <a:endParaRPr b="0" lang="en-US" sz="900" spc="-1" strike="noStrike">
              <a:solidFill>
                <a:srgbClr val="000000"/>
              </a:solidFill>
              <a:latin typeface="Arial"/>
            </a:endParaRPr>
          </a:p>
        </p:txBody>
      </p:sp>
      <p:sp>
        <p:nvSpPr>
          <p:cNvPr id="219" name="Shape 10"/>
          <p:cNvSpPr/>
          <p:nvPr/>
        </p:nvSpPr>
        <p:spPr>
          <a:xfrm>
            <a:off x="4160520" y="1847160"/>
            <a:ext cx="2925000" cy="1297440"/>
          </a:xfrm>
          <a:prstGeom prst="roundRect">
            <a:avLst>
              <a:gd name="adj" fmla="val 16667"/>
            </a:avLst>
          </a:prstGeom>
          <a:solidFill>
            <a:srgbClr val="ffffff"/>
          </a:solidFill>
          <a:ln w="12700">
            <a:solidFill>
              <a:srgbClr val="d6dce4"/>
            </a:solidFill>
            <a:round/>
          </a:ln>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chemeClr val="dk1"/>
              </a:solidFill>
              <a:latin typeface="Calibri"/>
              <a:ea typeface="Calibri"/>
            </a:endParaRPr>
          </a:p>
        </p:txBody>
      </p:sp>
      <p:sp>
        <p:nvSpPr>
          <p:cNvPr id="220" name="Text 11"/>
          <p:cNvSpPr/>
          <p:nvPr/>
        </p:nvSpPr>
        <p:spPr>
          <a:xfrm>
            <a:off x="4306680" y="2011680"/>
            <a:ext cx="2604960" cy="309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450" spc="-1" strike="noStrike">
                <a:solidFill>
                  <a:srgbClr val="1b273f"/>
                </a:solidFill>
                <a:latin typeface="Cambria"/>
                <a:ea typeface="Cambria"/>
              </a:rPr>
              <a:t>The ecosystem changes</a:t>
            </a:r>
            <a:endParaRPr b="0" lang="en-US" sz="1450" spc="-1" strike="noStrike">
              <a:solidFill>
                <a:srgbClr val="000000"/>
              </a:solidFill>
              <a:latin typeface="Arial"/>
            </a:endParaRPr>
          </a:p>
        </p:txBody>
      </p:sp>
      <p:sp>
        <p:nvSpPr>
          <p:cNvPr id="221" name="Text 12"/>
          <p:cNvSpPr/>
          <p:nvPr/>
        </p:nvSpPr>
        <p:spPr>
          <a:xfrm>
            <a:off x="4306680" y="2404800"/>
            <a:ext cx="2604960" cy="56592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lang="en-US" sz="980" spc="-1" strike="noStrike">
                <a:solidFill>
                  <a:srgbClr val="55595f"/>
                </a:solidFill>
                <a:latin typeface="Calibri"/>
                <a:ea typeface="Calibri"/>
              </a:rPr>
              <a:t>Agents multiply and change roles</a:t>
            </a:r>
            <a:endParaRPr b="0" lang="en-US" sz="980" spc="-1" strike="noStrike">
              <a:solidFill>
                <a:srgbClr val="000000"/>
              </a:solidFill>
              <a:latin typeface="Arial"/>
            </a:endParaRPr>
          </a:p>
          <a:p>
            <a:pPr defTabSz="914400">
              <a:lnSpc>
                <a:spcPct val="100000"/>
              </a:lnSpc>
              <a:tabLst>
                <a:tab algn="l" pos="0"/>
              </a:tabLst>
            </a:pPr>
            <a:r>
              <a:rPr b="0" lang="en-US" sz="980" spc="-1" strike="noStrike">
                <a:solidFill>
                  <a:srgbClr val="55595f"/>
                </a:solidFill>
                <a:latin typeface="Calibri"/>
                <a:ea typeface="Calibri"/>
              </a:rPr>
              <a:t>Boundaries and memberships shift</a:t>
            </a:r>
            <a:endParaRPr b="0" lang="en-US" sz="980" spc="-1" strike="noStrike">
              <a:solidFill>
                <a:srgbClr val="000000"/>
              </a:solidFill>
              <a:latin typeface="Arial"/>
            </a:endParaRPr>
          </a:p>
          <a:p>
            <a:pPr defTabSz="914400">
              <a:lnSpc>
                <a:spcPct val="100000"/>
              </a:lnSpc>
              <a:tabLst>
                <a:tab algn="l" pos="0"/>
              </a:tabLst>
            </a:pPr>
            <a:r>
              <a:rPr b="0" lang="en-US" sz="980" spc="-1" strike="noStrike">
                <a:solidFill>
                  <a:srgbClr val="55595f"/>
                </a:solidFill>
                <a:latin typeface="Calibri"/>
                <a:ea typeface="Calibri"/>
              </a:rPr>
              <a:t>Signals inherit hidden dependencies</a:t>
            </a:r>
            <a:endParaRPr b="0" lang="en-US" sz="980" spc="-1" strike="noStrike">
              <a:solidFill>
                <a:srgbClr val="000000"/>
              </a:solidFill>
              <a:latin typeface="Arial"/>
            </a:endParaRPr>
          </a:p>
          <a:p>
            <a:pPr defTabSz="914400">
              <a:lnSpc>
                <a:spcPct val="100000"/>
              </a:lnSpc>
              <a:tabLst>
                <a:tab algn="l" pos="0"/>
              </a:tabLst>
            </a:pPr>
            <a:r>
              <a:rPr b="0" lang="en-US" sz="980" spc="-1" strike="noStrike">
                <a:solidFill>
                  <a:srgbClr val="55595f"/>
                </a:solidFill>
                <a:latin typeface="Calibri"/>
                <a:ea typeface="Calibri"/>
              </a:rPr>
              <a:t>Rules and reviews lag behind</a:t>
            </a:r>
            <a:endParaRPr b="0" lang="en-US" sz="980" spc="-1" strike="noStrike">
              <a:solidFill>
                <a:srgbClr val="000000"/>
              </a:solidFill>
              <a:latin typeface="Arial"/>
            </a:endParaRPr>
          </a:p>
        </p:txBody>
      </p:sp>
      <p:sp>
        <p:nvSpPr>
          <p:cNvPr id="222" name="Shape 13"/>
          <p:cNvSpPr/>
          <p:nvPr/>
        </p:nvSpPr>
        <p:spPr>
          <a:xfrm>
            <a:off x="7086600" y="2496240"/>
            <a:ext cx="438840" cy="360"/>
          </a:xfrm>
          <a:prstGeom prst="line">
            <a:avLst/>
          </a:prstGeom>
          <a:ln w="20320">
            <a:solidFill>
              <a:srgbClr val="7a7e84"/>
            </a:solidFill>
            <a:round/>
            <a:tailEnd len="med" type="triangle" w="med"/>
          </a:ln>
        </p:spPr>
        <p:style>
          <a:lnRef idx="0"/>
          <a:fillRef idx="0"/>
          <a:effectRef idx="0"/>
          <a:fontRef idx="minor"/>
        </p:style>
        <p:txBody>
          <a:bodyPr lIns="90000" rIns="90000" tIns="-44640" bIns="-44640" anchor="t">
            <a:noAutofit/>
          </a:bodyPr>
          <a:p>
            <a:endParaRPr b="0" lang="en-US" sz="1800" spc="-1" strike="noStrike">
              <a:solidFill>
                <a:schemeClr val="dk1"/>
              </a:solidFill>
              <a:latin typeface="Calibri"/>
              <a:ea typeface="Calibri"/>
            </a:endParaRPr>
          </a:p>
        </p:txBody>
      </p:sp>
      <p:sp>
        <p:nvSpPr>
          <p:cNvPr id="223" name="Text 14"/>
          <p:cNvSpPr/>
          <p:nvPr/>
        </p:nvSpPr>
        <p:spPr>
          <a:xfrm>
            <a:off x="7635240" y="1572840"/>
            <a:ext cx="2376360" cy="1634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900" spc="-1" strike="noStrike">
                <a:solidFill>
                  <a:srgbClr val="a8642a"/>
                </a:solidFill>
                <a:latin typeface="Consolas"/>
                <a:ea typeface="Consolas"/>
              </a:rPr>
              <a:t>FAILURE</a:t>
            </a:r>
            <a:endParaRPr b="0" lang="en-US" sz="900" spc="-1" strike="noStrike">
              <a:solidFill>
                <a:srgbClr val="000000"/>
              </a:solidFill>
              <a:latin typeface="Arial"/>
            </a:endParaRPr>
          </a:p>
        </p:txBody>
      </p:sp>
      <p:sp>
        <p:nvSpPr>
          <p:cNvPr id="224" name="Shape 15"/>
          <p:cNvSpPr/>
          <p:nvPr/>
        </p:nvSpPr>
        <p:spPr>
          <a:xfrm>
            <a:off x="7635240" y="1847160"/>
            <a:ext cx="2925000" cy="1297440"/>
          </a:xfrm>
          <a:prstGeom prst="roundRect">
            <a:avLst>
              <a:gd name="adj" fmla="val 16667"/>
            </a:avLst>
          </a:prstGeom>
          <a:solidFill>
            <a:srgbClr val="ffffff"/>
          </a:solidFill>
          <a:ln w="17780">
            <a:solidFill>
              <a:srgbClr val="a8642a"/>
            </a:solidFill>
            <a:round/>
          </a:ln>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chemeClr val="dk1"/>
              </a:solidFill>
              <a:latin typeface="Calibri"/>
              <a:ea typeface="Calibri"/>
            </a:endParaRPr>
          </a:p>
        </p:txBody>
      </p:sp>
      <p:sp>
        <p:nvSpPr>
          <p:cNvPr id="225" name="Text 16"/>
          <p:cNvSpPr/>
          <p:nvPr/>
        </p:nvSpPr>
        <p:spPr>
          <a:xfrm>
            <a:off x="7781400" y="2011680"/>
            <a:ext cx="2604960" cy="30996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450" spc="-1" strike="noStrike">
                <a:solidFill>
                  <a:srgbClr val="1b273f"/>
                </a:solidFill>
                <a:latin typeface="Cambria"/>
                <a:ea typeface="Cambria"/>
              </a:rPr>
              <a:t>Local closure, systemic indeterminacy</a:t>
            </a:r>
            <a:endParaRPr b="0" lang="en-US" sz="1450" spc="-1" strike="noStrike">
              <a:solidFill>
                <a:srgbClr val="000000"/>
              </a:solidFill>
              <a:latin typeface="Arial"/>
            </a:endParaRPr>
          </a:p>
        </p:txBody>
      </p:sp>
      <p:sp>
        <p:nvSpPr>
          <p:cNvPr id="226" name="Text 17"/>
          <p:cNvSpPr/>
          <p:nvPr/>
        </p:nvSpPr>
        <p:spPr>
          <a:xfrm>
            <a:off x="7781400" y="2404800"/>
            <a:ext cx="2604960" cy="56592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0" lang="en-US" sz="980" spc="-1" strike="noStrike">
                <a:solidFill>
                  <a:srgbClr val="55595f"/>
                </a:solidFill>
                <a:latin typeface="Calibri"/>
                <a:ea typeface="Calibri"/>
              </a:rPr>
              <a:t>A local PASS travels beyond its scope</a:t>
            </a:r>
            <a:endParaRPr b="0" lang="en-US" sz="980" spc="-1" strike="noStrike">
              <a:solidFill>
                <a:srgbClr val="000000"/>
              </a:solidFill>
              <a:latin typeface="Arial"/>
            </a:endParaRPr>
          </a:p>
          <a:p>
            <a:pPr defTabSz="914400">
              <a:lnSpc>
                <a:spcPct val="100000"/>
              </a:lnSpc>
              <a:tabLst>
                <a:tab algn="l" pos="0"/>
              </a:tabLst>
            </a:pPr>
            <a:r>
              <a:rPr b="0" lang="en-US" sz="980" spc="-1" strike="noStrike">
                <a:solidFill>
                  <a:srgbClr val="55595f"/>
                </a:solidFill>
                <a:latin typeface="Calibri"/>
                <a:ea typeface="Calibri"/>
              </a:rPr>
              <a:t>Uncertainty and lineage disappear</a:t>
            </a:r>
            <a:endParaRPr b="0" lang="en-US" sz="980" spc="-1" strike="noStrike">
              <a:solidFill>
                <a:srgbClr val="000000"/>
              </a:solidFill>
              <a:latin typeface="Arial"/>
            </a:endParaRPr>
          </a:p>
          <a:p>
            <a:pPr defTabSz="914400">
              <a:lnSpc>
                <a:spcPct val="100000"/>
              </a:lnSpc>
              <a:tabLst>
                <a:tab algn="l" pos="0"/>
              </a:tabLst>
            </a:pPr>
            <a:r>
              <a:rPr b="0" lang="en-US" sz="980" spc="-1" strike="noStrike">
                <a:solidFill>
                  <a:srgbClr val="55595f"/>
                </a:solidFill>
                <a:latin typeface="Calibri"/>
                <a:ea typeface="Calibri"/>
              </a:rPr>
              <a:t>AI review can repeat the same frame</a:t>
            </a:r>
            <a:endParaRPr b="0" lang="en-US" sz="980" spc="-1" strike="noStrike">
              <a:solidFill>
                <a:srgbClr val="000000"/>
              </a:solidFill>
              <a:latin typeface="Arial"/>
            </a:endParaRPr>
          </a:p>
          <a:p>
            <a:pPr defTabSz="914400">
              <a:lnSpc>
                <a:spcPct val="100000"/>
              </a:lnSpc>
              <a:tabLst>
                <a:tab algn="l" pos="0"/>
              </a:tabLst>
            </a:pPr>
            <a:r>
              <a:rPr b="0" lang="en-US" sz="980" spc="-1" strike="noStrike">
                <a:solidFill>
                  <a:srgbClr val="55595f"/>
                </a:solidFill>
                <a:latin typeface="Calibri"/>
                <a:ea typeface="Calibri"/>
              </a:rPr>
              <a:t>Human attention saturates</a:t>
            </a:r>
            <a:endParaRPr b="0" lang="en-US" sz="980" spc="-1" strike="noStrike">
              <a:solidFill>
                <a:srgbClr val="000000"/>
              </a:solidFill>
              <a:latin typeface="Arial"/>
            </a:endParaRPr>
          </a:p>
        </p:txBody>
      </p:sp>
      <p:sp>
        <p:nvSpPr>
          <p:cNvPr id="227" name="Text 18"/>
          <p:cNvSpPr/>
          <p:nvPr/>
        </p:nvSpPr>
        <p:spPr>
          <a:xfrm>
            <a:off x="713160" y="3383280"/>
            <a:ext cx="2925000" cy="163440"/>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900" spc="-1" strike="noStrike">
                <a:solidFill>
                  <a:srgbClr val="7a7e84"/>
                </a:solidFill>
                <a:latin typeface="Consolas"/>
                <a:ea typeface="Consolas"/>
              </a:rPr>
              <a:t>CONDITION AND FAILURE TYPES</a:t>
            </a:r>
            <a:endParaRPr b="0" lang="en-US" sz="900" spc="-1" strike="noStrike">
              <a:solidFill>
                <a:srgbClr val="000000"/>
              </a:solidFill>
              <a:latin typeface="Arial"/>
            </a:endParaRPr>
          </a:p>
        </p:txBody>
      </p:sp>
      <p:sp>
        <p:nvSpPr>
          <p:cNvPr id="228" name="Shape 19"/>
          <p:cNvSpPr/>
          <p:nvPr/>
        </p:nvSpPr>
        <p:spPr>
          <a:xfrm>
            <a:off x="685800" y="3675960"/>
            <a:ext cx="3409560" cy="1874519"/>
          </a:xfrm>
          <a:prstGeom prst="roundRect">
            <a:avLst>
              <a:gd name="adj" fmla="val 3067"/>
            </a:avLst>
          </a:prstGeom>
          <a:solidFill>
            <a:srgbClr val="ffffff"/>
          </a:solidFill>
          <a:ln w="12700">
            <a:solidFill>
              <a:srgbClr val="d6dce4"/>
            </a:solidFill>
            <a:round/>
          </a:ln>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chemeClr val="dk1"/>
              </a:solidFill>
              <a:latin typeface="Calibri"/>
              <a:ea typeface="Calibri"/>
            </a:endParaRPr>
          </a:p>
        </p:txBody>
      </p:sp>
      <p:sp>
        <p:nvSpPr>
          <p:cNvPr id="229" name="Shape 20"/>
          <p:cNvSpPr/>
          <p:nvPr/>
        </p:nvSpPr>
        <p:spPr>
          <a:xfrm>
            <a:off x="685800" y="3675960"/>
            <a:ext cx="49320" cy="1874519"/>
          </a:xfrm>
          <a:prstGeom prst="rect">
            <a:avLst/>
          </a:prstGeom>
          <a:solidFill>
            <a:srgbClr val="7a7e84"/>
          </a:solidFill>
          <a:ln w="12700">
            <a:solidFill>
              <a:srgbClr val="7a7e84"/>
            </a:solidFill>
            <a:round/>
          </a:ln>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chemeClr val="dk1"/>
              </a:solidFill>
              <a:latin typeface="Calibri"/>
              <a:ea typeface="Calibri"/>
            </a:endParaRPr>
          </a:p>
        </p:txBody>
      </p:sp>
      <p:sp>
        <p:nvSpPr>
          <p:cNvPr id="230" name="Text 21"/>
          <p:cNvSpPr/>
          <p:nvPr/>
        </p:nvSpPr>
        <p:spPr>
          <a:xfrm>
            <a:off x="850320" y="3749040"/>
            <a:ext cx="3153600" cy="347472"/>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050" spc="-1" strike="noStrike" u="sng">
                <a:solidFill>
                  <a:srgbClr val="0563c1"/>
                </a:solidFill>
                <a:uFillTx/>
                <a:latin typeface="Cambria"/>
                <a:ea typeface="Cambria"/>
                <a:hlinkClick r:id="rId2"/>
              </a:rPr>
              <a:t>TYPE 0 · Structural non-determination</a:t>
            </a:r>
            <a:endParaRPr b="0" lang="en-US" sz="1050" spc="-1" strike="noStrike">
              <a:solidFill>
                <a:srgbClr val="000000"/>
              </a:solidFill>
              <a:latin typeface="Arial"/>
            </a:endParaRPr>
          </a:p>
        </p:txBody>
      </p:sp>
      <p:sp>
        <p:nvSpPr>
          <p:cNvPr id="231" name="Text 22"/>
          <p:cNvSpPr/>
          <p:nvPr/>
        </p:nvSpPr>
        <p:spPr>
          <a:xfrm>
            <a:off x="850320" y="4133087"/>
            <a:ext cx="3135240" cy="1353312"/>
          </a:xfrm>
          <a:prstGeom prst="rect">
            <a:avLst/>
          </a:prstGeom>
          <a:noFill/>
          <a:ln w="0">
            <a:noFill/>
          </a:ln>
        </p:spPr>
        <p:style>
          <a:lnRef idx="0"/>
          <a:fillRef idx="0"/>
          <a:effectRef idx="0"/>
          <a:fontRef idx="minor"/>
        </p:style>
        <p:txBody>
          <a:bodyPr lIns="360" rIns="360" tIns="360" bIns="360" anchor="t">
            <a:noAutofit/>
          </a:bodyPr>
          <a:p>
            <a:pPr defTabSz="914400">
              <a:lnSpc>
                <a:spcPct val="100000"/>
              </a:lnSpc>
              <a:spcBef>
                <a:spcPts val="0"/>
              </a:spcBef>
              <a:spcAft>
                <a:spcPts val="0"/>
              </a:spcAft>
              <a:tabLst>
                <a:tab algn="l" pos="0"/>
              </a:tabLst>
            </a:pPr>
            <a:r>
              <a:rPr b="0" lang="en-US" sz="880" spc="-1" strike="noStrike">
                <a:solidFill>
                  <a:srgbClr val="55595f"/>
                </a:solidFill>
                <a:latin typeface="Calibri"/>
                <a:ea typeface="Calibri"/>
              </a:rPr>
              <a:t>Residual indeterminacy is not removable inside the current representation / capability boundary. More processing of the same evidence cannot manufacture the missing distinction.</a:t>
            </a:r>
            <a:endParaRPr b="0" lang="en-US" sz="880" spc="-1" strike="noStrike">
              <a:solidFill>
                <a:srgbClr val="000000"/>
              </a:solidFill>
              <a:latin typeface="Arial"/>
            </a:endParaRPr>
          </a:p>
          <a:p>
            <a:pPr defTabSz="914400">
              <a:lnSpc>
                <a:spcPct val="100000"/>
              </a:lnSpc>
              <a:spcBef>
                <a:spcPts val="0"/>
              </a:spcBef>
              <a:spcAft>
                <a:spcPts val="0"/>
              </a:spcAft>
              <a:tabLst>
                <a:tab algn="l" pos="0"/>
              </a:tabLst>
            </a:pPr>
            <a:endParaRPr b="0" lang="en-US" sz="960" spc="-1" strike="noStrike">
              <a:solidFill>
                <a:srgbClr val="000000"/>
              </a:solidFill>
              <a:latin typeface="Arial"/>
            </a:endParaRPr>
          </a:p>
          <a:p>
            <a:pPr defTabSz="914400">
              <a:lnSpc>
                <a:spcPct val="100000"/>
              </a:lnSpc>
              <a:spcBef>
                <a:spcPts val="0"/>
              </a:spcBef>
              <a:spcAft>
                <a:spcPts val="0"/>
              </a:spcAft>
              <a:tabLst>
                <a:tab algn="l" pos="0"/>
              </a:tabLst>
            </a:pPr>
            <a:r>
              <a:rPr b="0" lang="en-US" sz="880" spc="-1" strike="noStrike">
                <a:solidFill>
                  <a:srgbClr val="55595f"/>
                </a:solidFill>
                <a:latin typeface="Calibri"/>
                <a:ea typeface="Calibri"/>
              </a:rPr>
              <a:t>Response: preserve the residual, narrow the claim, add a genuinely new information channel or redesign the boundary.</a:t>
            </a:r>
            <a:endParaRPr b="0" lang="en-US" sz="880" spc="-1" strike="noStrike">
              <a:solidFill>
                <a:srgbClr val="000000"/>
              </a:solidFill>
              <a:latin typeface="Arial"/>
            </a:endParaRPr>
          </a:p>
        </p:txBody>
      </p:sp>
      <p:sp>
        <p:nvSpPr>
          <p:cNvPr id="232" name="Shape 23"/>
          <p:cNvSpPr/>
          <p:nvPr/>
        </p:nvSpPr>
        <p:spPr>
          <a:xfrm>
            <a:off x="4380120" y="3675960"/>
            <a:ext cx="3409560" cy="1874519"/>
          </a:xfrm>
          <a:prstGeom prst="roundRect">
            <a:avLst>
              <a:gd name="adj" fmla="val 3067"/>
            </a:avLst>
          </a:prstGeom>
          <a:solidFill>
            <a:srgbClr val="ffffff"/>
          </a:solidFill>
          <a:ln w="12700">
            <a:solidFill>
              <a:srgbClr val="d6dce4"/>
            </a:solidFill>
            <a:round/>
          </a:ln>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chemeClr val="dk1"/>
              </a:solidFill>
              <a:latin typeface="Calibri"/>
              <a:ea typeface="Calibri"/>
            </a:endParaRPr>
          </a:p>
        </p:txBody>
      </p:sp>
      <p:sp>
        <p:nvSpPr>
          <p:cNvPr id="233" name="Shape 24"/>
          <p:cNvSpPr/>
          <p:nvPr/>
        </p:nvSpPr>
        <p:spPr>
          <a:xfrm>
            <a:off x="4380120" y="3675960"/>
            <a:ext cx="49320" cy="1874519"/>
          </a:xfrm>
          <a:prstGeom prst="rect">
            <a:avLst/>
          </a:prstGeom>
          <a:solidFill>
            <a:srgbClr val="006970"/>
          </a:solidFill>
          <a:ln w="12700">
            <a:solidFill>
              <a:srgbClr val="006970"/>
            </a:solidFill>
            <a:round/>
          </a:ln>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chemeClr val="dk1"/>
              </a:solidFill>
              <a:latin typeface="Calibri"/>
              <a:ea typeface="Calibri"/>
            </a:endParaRPr>
          </a:p>
        </p:txBody>
      </p:sp>
      <p:sp>
        <p:nvSpPr>
          <p:cNvPr id="234" name="Text 25"/>
          <p:cNvSpPr/>
          <p:nvPr/>
        </p:nvSpPr>
        <p:spPr>
          <a:xfrm>
            <a:off x="4480560" y="3749040"/>
            <a:ext cx="3282696" cy="292608"/>
          </a:xfrm>
          <a:prstGeom prst="rect">
            <a:avLst/>
          </a:prstGeom>
          <a:noFill/>
          <a:ln w="0">
            <a:noFill/>
          </a:ln>
        </p:spPr>
        <p:style>
          <a:lnRef idx="0"/>
          <a:fillRef idx="0"/>
          <a:effectRef idx="0"/>
          <a:fontRef idx="minor"/>
        </p:style>
        <p:txBody>
          <a:bodyPr lIns="0" rIns="0" tIns="0" bIns="0" anchor="ctr">
            <a:noAutofit/>
          </a:bodyPr>
          <a:p>
            <a:pPr defTabSz="914400">
              <a:lnSpc>
                <a:spcPct val="100000"/>
              </a:lnSpc>
              <a:spcBef>
                <a:spcPts val="0"/>
              </a:spcBef>
              <a:spcAft>
                <a:spcPts val="0"/>
              </a:spcAft>
              <a:tabLst>
                <a:tab algn="l" pos="0"/>
              </a:tabLst>
            </a:pPr>
            <a:r>
              <a:rPr b="1" lang="en-US" sz="950" spc="-1" strike="noStrike" u="sng">
                <a:solidFill>
                  <a:srgbClr val="0563c1"/>
                </a:solidFill>
                <a:uFillTx/>
                <a:latin typeface="Cambria"/>
                <a:ea typeface="Cambria"/>
                <a:hlinkClick r:id="rId3"/>
              </a:rPr>
              <a:t>TYPE 1 · Unbounded unresolved uncertainty</a:t>
            </a:r>
            <a:endParaRPr b="0" lang="en-US" sz="1050" spc="-1" strike="noStrike">
              <a:solidFill>
                <a:srgbClr val="000000"/>
              </a:solidFill>
              <a:latin typeface="Arial"/>
            </a:endParaRPr>
          </a:p>
        </p:txBody>
      </p:sp>
      <p:sp>
        <p:nvSpPr>
          <p:cNvPr id="235" name="Text 26"/>
          <p:cNvSpPr/>
          <p:nvPr/>
        </p:nvSpPr>
        <p:spPr>
          <a:xfrm>
            <a:off x="4544640" y="4133087"/>
            <a:ext cx="3135240" cy="1353312"/>
          </a:xfrm>
          <a:prstGeom prst="rect">
            <a:avLst/>
          </a:prstGeom>
          <a:noFill/>
          <a:ln w="0">
            <a:noFill/>
          </a:ln>
        </p:spPr>
        <p:style>
          <a:lnRef idx="0"/>
          <a:fillRef idx="0"/>
          <a:effectRef idx="0"/>
          <a:fontRef idx="minor"/>
        </p:style>
        <p:txBody>
          <a:bodyPr lIns="360" rIns="360" tIns="360" bIns="360" anchor="t">
            <a:noAutofit/>
          </a:bodyPr>
          <a:p>
            <a:pPr defTabSz="914400">
              <a:lnSpc>
                <a:spcPct val="100000"/>
              </a:lnSpc>
              <a:spcBef>
                <a:spcPts val="0"/>
              </a:spcBef>
              <a:spcAft>
                <a:spcPts val="0"/>
              </a:spcAft>
              <a:tabLst>
                <a:tab algn="l" pos="0"/>
              </a:tabLst>
            </a:pPr>
            <a:r>
              <a:rPr b="0" lang="en-US" sz="880" spc="-1" strike="noStrike">
                <a:solidFill>
                  <a:srgbClr val="55595f"/>
                </a:solidFill>
                <a:latin typeface="Calibri"/>
                <a:ea typeface="Calibri"/>
              </a:rPr>
              <a:t>Uncertainty is recognized, but no legitimate bounded closure is reached: the system keeps waiting, searching or escalating without an escape condition (indefinite HOLD, paralysis). HOLD is not a safe terminal state.</a:t>
            </a:r>
            <a:endParaRPr b="0" lang="en-US" sz="880" spc="-1" strike="noStrike">
              <a:solidFill>
                <a:srgbClr val="000000"/>
              </a:solidFill>
              <a:latin typeface="Arial"/>
            </a:endParaRPr>
          </a:p>
          <a:p>
            <a:pPr defTabSz="914400">
              <a:lnSpc>
                <a:spcPct val="100000"/>
              </a:lnSpc>
              <a:spcBef>
                <a:spcPts val="0"/>
              </a:spcBef>
              <a:spcAft>
                <a:spcPts val="0"/>
              </a:spcAft>
              <a:tabLst>
                <a:tab algn="l" pos="0"/>
              </a:tabLst>
            </a:pPr>
            <a:r>
              <a:rPr b="0" lang="en-US" sz="880" spc="-1" strike="noStrike">
                <a:solidFill>
                  <a:srgbClr val="55595f"/>
                </a:solidFill>
                <a:latin typeface="Calibri"/>
                <a:ea typeface="Calibri"/>
              </a:rPr>
              <a:t>Response: establish bounded closure: a stop condition plus a qualified posture that keeps the residual explicit.</a:t>
            </a:r>
            <a:endParaRPr b="0" lang="en-US" sz="880" spc="-1" strike="noStrike">
              <a:solidFill>
                <a:srgbClr val="000000"/>
              </a:solidFill>
              <a:latin typeface="Arial"/>
            </a:endParaRPr>
          </a:p>
        </p:txBody>
      </p:sp>
      <p:sp>
        <p:nvSpPr>
          <p:cNvPr id="236" name="Shape 27"/>
          <p:cNvSpPr/>
          <p:nvPr/>
        </p:nvSpPr>
        <p:spPr>
          <a:xfrm>
            <a:off x="8074080" y="3675960"/>
            <a:ext cx="3409560" cy="1874519"/>
          </a:xfrm>
          <a:prstGeom prst="roundRect">
            <a:avLst>
              <a:gd name="adj" fmla="val 3067"/>
            </a:avLst>
          </a:prstGeom>
          <a:solidFill>
            <a:srgbClr val="ffffff"/>
          </a:solidFill>
          <a:ln w="12700">
            <a:solidFill>
              <a:srgbClr val="d6dce4"/>
            </a:solidFill>
            <a:round/>
          </a:ln>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chemeClr val="dk1"/>
              </a:solidFill>
              <a:latin typeface="Calibri"/>
              <a:ea typeface="Calibri"/>
            </a:endParaRPr>
          </a:p>
        </p:txBody>
      </p:sp>
      <p:sp>
        <p:nvSpPr>
          <p:cNvPr id="237" name="Shape 28"/>
          <p:cNvSpPr/>
          <p:nvPr/>
        </p:nvSpPr>
        <p:spPr>
          <a:xfrm>
            <a:off x="8074080" y="3675960"/>
            <a:ext cx="49320" cy="1874519"/>
          </a:xfrm>
          <a:prstGeom prst="rect">
            <a:avLst/>
          </a:prstGeom>
          <a:solidFill>
            <a:srgbClr val="a8642a"/>
          </a:solidFill>
          <a:ln w="12700">
            <a:solidFill>
              <a:srgbClr val="a8642a"/>
            </a:solidFill>
            <a:round/>
          </a:ln>
        </p:spPr>
        <p:style>
          <a:lnRef idx="0"/>
          <a:fillRef idx="0"/>
          <a:effectRef idx="0"/>
          <a:fontRef idx="minor"/>
        </p:style>
        <p:txBody>
          <a:bodyPr lIns="90000" rIns="90000" tIns="45000" bIns="45000" anchor="t">
            <a:noAutofit/>
          </a:bodyPr>
          <a:p>
            <a:pPr defTabSz="914400">
              <a:lnSpc>
                <a:spcPct val="100000"/>
              </a:lnSpc>
            </a:pPr>
            <a:endParaRPr b="0" lang="en-US" sz="1800" spc="-1" strike="noStrike">
              <a:solidFill>
                <a:schemeClr val="dk1"/>
              </a:solidFill>
              <a:latin typeface="Calibri"/>
              <a:ea typeface="Calibri"/>
            </a:endParaRPr>
          </a:p>
        </p:txBody>
      </p:sp>
      <p:sp>
        <p:nvSpPr>
          <p:cNvPr id="238" name="Text 29"/>
          <p:cNvSpPr/>
          <p:nvPr/>
        </p:nvSpPr>
        <p:spPr>
          <a:xfrm>
            <a:off x="8238600" y="3794760"/>
            <a:ext cx="3153600" cy="347472"/>
          </a:xfrm>
          <a:prstGeom prst="rect">
            <a:avLst/>
          </a:prstGeom>
          <a:noFill/>
          <a:ln w="0">
            <a:noFill/>
          </a:ln>
        </p:spPr>
        <p:style>
          <a:lnRef idx="0"/>
          <a:fillRef idx="0"/>
          <a:effectRef idx="0"/>
          <a:fontRef idx="minor"/>
        </p:style>
        <p:txBody>
          <a:bodyPr lIns="0" rIns="0" tIns="0" bIns="0" anchor="ctr">
            <a:noAutofit/>
          </a:bodyPr>
          <a:p>
            <a:pPr defTabSz="914400">
              <a:lnSpc>
                <a:spcPct val="100000"/>
              </a:lnSpc>
              <a:tabLst>
                <a:tab algn="l" pos="0"/>
              </a:tabLst>
            </a:pPr>
            <a:r>
              <a:rPr b="1" lang="en-US" sz="1050" spc="-1" strike="noStrike" u="sng">
                <a:solidFill>
                  <a:srgbClr val="0563c1"/>
                </a:solidFill>
                <a:uFillTx/>
                <a:latin typeface="Cambria"/>
                <a:ea typeface="Cambria"/>
                <a:hlinkClick r:id="rId4"/>
              </a:rPr>
              <a:t>TYPE 2 · False certainty</a:t>
            </a:r>
            <a:endParaRPr b="0" lang="en-US" sz="1050" spc="-1" strike="noStrike">
              <a:solidFill>
                <a:srgbClr val="000000"/>
              </a:solidFill>
              <a:latin typeface="Arial"/>
            </a:endParaRPr>
          </a:p>
        </p:txBody>
      </p:sp>
      <p:sp>
        <p:nvSpPr>
          <p:cNvPr id="239" name="Text 30"/>
          <p:cNvSpPr/>
          <p:nvPr/>
        </p:nvSpPr>
        <p:spPr>
          <a:xfrm>
            <a:off x="8238600" y="4133087"/>
            <a:ext cx="3135240" cy="1353312"/>
          </a:xfrm>
          <a:prstGeom prst="rect">
            <a:avLst/>
          </a:prstGeom>
          <a:noFill/>
          <a:ln w="0">
            <a:noFill/>
          </a:ln>
        </p:spPr>
        <p:style>
          <a:lnRef idx="0"/>
          <a:fillRef idx="0"/>
          <a:effectRef idx="0"/>
          <a:fontRef idx="minor"/>
        </p:style>
        <p:txBody>
          <a:bodyPr lIns="360" rIns="360" tIns="360" bIns="360" anchor="t">
            <a:noAutofit/>
          </a:bodyPr>
          <a:p>
            <a:pPr defTabSz="914400">
              <a:lnSpc>
                <a:spcPct val="100000"/>
              </a:lnSpc>
              <a:spcBef>
                <a:spcPts val="0"/>
              </a:spcBef>
              <a:spcAft>
                <a:spcPts val="0"/>
              </a:spcAft>
              <a:tabLst>
                <a:tab algn="l" pos="0"/>
              </a:tabLst>
            </a:pPr>
            <a:r>
              <a:rPr b="0" lang="en-US" sz="880" spc="-1" strike="noStrike">
                <a:solidFill>
                  <a:srgbClr val="55595f"/>
                </a:solidFill>
                <a:latin typeface="Calibri"/>
                <a:ea typeface="Calibri"/>
              </a:rPr>
              <a:t>The system closes by discarding what it does not know: missing input treated as present, low confidence promoted to certainty, a local result treated as globally valid (forced PASS/FAIL, false closure).</a:t>
            </a:r>
            <a:endParaRPr b="0" lang="en-US" sz="880" spc="-1" strike="noStrike">
              <a:solidFill>
                <a:srgbClr val="000000"/>
              </a:solidFill>
              <a:latin typeface="Arial"/>
            </a:endParaRPr>
          </a:p>
          <a:p>
            <a:pPr defTabSz="914400">
              <a:lnSpc>
                <a:spcPct val="100000"/>
              </a:lnSpc>
              <a:spcBef>
                <a:spcPts val="0"/>
              </a:spcBef>
              <a:spcAft>
                <a:spcPts val="0"/>
              </a:spcAft>
              <a:tabLst>
                <a:tab algn="l" pos="0"/>
              </a:tabLst>
            </a:pPr>
            <a:r>
              <a:rPr b="0" lang="en-US" sz="880" spc="-1" strike="noStrike">
                <a:solidFill>
                  <a:srgbClr val="55595f"/>
                </a:solidFill>
                <a:latin typeface="Calibri"/>
                <a:ea typeface="Calibri"/>
              </a:rPr>
              <a:t>Response: restore uncertainty, scope and provenance, then re-enter the affected scope.</a:t>
            </a:r>
            <a:endParaRPr b="0" lang="en-US" sz="880" spc="-1" strike="noStrike">
              <a:solidFill>
                <a:srgbClr val="000000"/>
              </a:solidFill>
              <a:latin typeface="Arial"/>
            </a:endParaRPr>
          </a:p>
        </p:txBody>
      </p:sp>
      <p:sp>
        <p:nvSpPr>
          <p:cNvPr id="240" name="PlaceHolder 1"/>
          <p:cNvSpPr>
            <a:spLocks noGrp="1"/>
          </p:cNvSpPr>
          <p:nvPr>
            <p:ph type="sldNum" idx="7"/>
          </p:nvPr>
        </p:nvSpPr>
        <p:spPr>
          <a:xfrm>
            <a:off x="11064240" y="6537960"/>
            <a:ext cx="501840" cy="163440"/>
          </a:xfrm>
          <a:prstGeom prst="rect">
            <a:avLst/>
          </a:prstGeom>
          <a:noFill/>
          <a:ln w="0">
            <a:noFill/>
          </a:ln>
        </p:spPr>
        <p:txBody>
          <a:bodyPr lIns="90000" rIns="90000" tIns="45000" bIns="45000" anchor="t">
            <a:noAutofit/>
          </a:bodyPr>
          <a:lstStyle>
            <a:lvl1pPr indent="0" algn="r" defTabSz="914400">
              <a:lnSpc>
                <a:spcPct val="100000"/>
              </a:lnSpc>
              <a:buNone/>
              <a:tabLst>
                <a:tab algn="l" pos="0"/>
              </a:tabLst>
              <a:defRPr b="0" lang="en-US" sz="850" spc="-1" strike="noStrike">
                <a:solidFill>
                  <a:srgbClr val="5d6775"/>
                </a:solidFill>
                <a:latin typeface="Aptos"/>
                <a:ea typeface="Aptos"/>
              </a:defRPr>
            </a:lvl1pPr>
          </a:lstStyle>
          <a:p>
            <a:pPr indent="0" algn="r" defTabSz="914400">
              <a:lnSpc>
                <a:spcPct val="100000"/>
              </a:lnSpc>
              <a:buNone/>
              <a:tabLst>
                <a:tab algn="l" pos="0"/>
              </a:tabLst>
            </a:pPr>
            <a:r>
              <a:rPr b="0" lang="en-US" sz="850" spc="-1" strike="noStrike">
                <a:solidFill>
                  <a:srgbClr val="5d6775"/>
                </a:solidFill>
                <a:latin typeface="Aptos"/>
                <a:ea typeface="Aptos"/>
              </a:rPr>
              <a:t>6</a:t>
            </a:r>
            <a:endParaRPr b="0" lang="en-US" sz="850" spc="-1" strike="noStrike">
              <a:solidFill>
                <a:srgbClr val="000000"/>
              </a:solidFill>
              <a:latin typeface="Times New Roman"/>
            </a:endParaRPr>
          </a:p>
        </p:txBody>
      </p:sp>
      <p:sp>
        <p:nvSpPr>
          <p:cNvPr id="241" name="TextBox 36"/>
          <p:cNvSpPr/>
          <p:nvPr/>
        </p:nvSpPr>
        <p:spPr>
          <a:xfrm>
            <a:off x="1073880" y="6510600"/>
            <a:ext cx="2551320" cy="103320"/>
          </a:xfrm>
          <a:prstGeom prst="rect">
            <a:avLst/>
          </a:prstGeom>
          <a:noFill/>
          <a:ln w="0">
            <a:noFill/>
          </a:ln>
        </p:spPr>
        <p:style>
          <a:lnRef idx="0"/>
          <a:fillRef idx="0"/>
          <a:effectRef idx="0"/>
          <a:fontRef idx="minor"/>
        </p:style>
        <p:txBody>
          <a:bodyPr wrap="none" lIns="0" rIns="0" tIns="0" bIns="0" anchor="t">
            <a:spAutoFit/>
          </a:bodyPr>
          <a:p>
            <a:pPr defTabSz="914400">
              <a:lnSpc>
                <a:spcPct val="100000"/>
              </a:lnSpc>
            </a:pPr>
            <a:r>
              <a:rPr b="1" lang="en-US" sz="680" spc="-1" strike="noStrike">
                <a:solidFill>
                  <a:srgbClr val="727a86"/>
                </a:solidFill>
                <a:latin typeface="Calibri"/>
                <a:ea typeface="Calibri"/>
              </a:rPr>
              <a:t>CORPUS ↗  </a:t>
            </a:r>
            <a:r>
              <a:rPr b="0" lang="en-US" sz="680" spc="-1" strike="noStrike" u="sng">
                <a:solidFill>
                  <a:srgbClr val="0563c1"/>
                </a:solidFill>
                <a:uFillTx/>
                <a:latin typeface="Calibri"/>
                <a:ea typeface="Calibri"/>
                <a:hlinkClick r:id="rId5"/>
              </a:rPr>
              <a:t>Foundation · Type 0/1/2</a:t>
            </a:r>
            <a:r>
              <a:rPr b="0" lang="en-US" sz="680" spc="-1" strike="noStrike">
                <a:solidFill>
                  <a:srgbClr val="727a86"/>
                </a:solidFill>
                <a:latin typeface="Calibri"/>
                <a:ea typeface="Calibri"/>
              </a:rPr>
              <a:t>  ·  </a:t>
            </a:r>
            <a:r>
              <a:rPr b="0" lang="en-US" sz="680" spc="-1" strike="noStrike" u="sng">
                <a:solidFill>
                  <a:srgbClr val="0563c1"/>
                </a:solidFill>
                <a:uFillTx/>
                <a:latin typeface="Calibri"/>
                <a:ea typeface="Calibri"/>
                <a:hlinkClick r:id="rId6"/>
              </a:rPr>
              <a:t>Canonical topology</a:t>
            </a:r>
            <a:endParaRPr b="0" lang="en-US" sz="68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f4f6f8"/>
        </a:solidFill>
      </p:bgPr>
    </p:bg>
    <p:spTree>
      <p:nvGrpSpPr>
        <p:cNvPr id="1" name=""/>
        <p:cNvGrpSpPr/>
        <p:nvPr/>
      </p:nvGrpSpPr>
      <p:grpSpPr>
        <a:xfrm>
          <a:off x="0" y="0"/>
          <a:ext cx="0" cy="0"/>
          <a:chOff x="0" y="0"/>
          <a:chExt cx="0" cy="0"/>
        </a:xfrm>
      </p:grpSpPr>
      <p:sp>
        <p:nvSpPr>
          <p:cNvPr id="242" name="TextBox 1"/>
          <p:cNvSpPr/>
          <p:nvPr/>
        </p:nvSpPr>
        <p:spPr>
          <a:xfrm>
            <a:off x="585360" y="164520"/>
            <a:ext cx="2925000" cy="13068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0" lang="en-US" sz="860" spc="-1" strike="noStrike">
                <a:solidFill>
                  <a:srgbClr val="5d6775"/>
                </a:solidFill>
                <a:latin typeface="Consolas"/>
                <a:ea typeface="Consolas"/>
              </a:rPr>
              <a:t>REQUIREMENTS</a:t>
            </a:r>
            <a:endParaRPr b="0" lang="en-US" sz="860" spc="-1" strike="noStrike">
              <a:solidFill>
                <a:srgbClr val="000000"/>
              </a:solidFill>
              <a:latin typeface="Arial"/>
            </a:endParaRPr>
          </a:p>
        </p:txBody>
      </p:sp>
      <p:sp>
        <p:nvSpPr>
          <p:cNvPr id="243" name="TextBox 2"/>
          <p:cNvSpPr/>
          <p:nvPr/>
        </p:nvSpPr>
        <p:spPr>
          <a:xfrm>
            <a:off x="10744200" y="164520"/>
            <a:ext cx="684720" cy="130680"/>
          </a:xfrm>
          <a:prstGeom prst="rect">
            <a:avLst/>
          </a:prstGeom>
          <a:noFill/>
          <a:ln w="0">
            <a:noFill/>
          </a:ln>
        </p:spPr>
        <p:style>
          <a:lnRef idx="0"/>
          <a:fillRef idx="0"/>
          <a:effectRef idx="0"/>
          <a:fontRef idx="minor"/>
        </p:style>
        <p:txBody>
          <a:bodyPr lIns="0" rIns="0" tIns="0" bIns="0" anchor="t">
            <a:spAutoFit/>
          </a:bodyPr>
          <a:p>
            <a:pPr algn="r" defTabSz="914400">
              <a:lnSpc>
                <a:spcPct val="100000"/>
              </a:lnSpc>
            </a:pPr>
            <a:r>
              <a:rPr b="0" lang="en-US" sz="860" spc="-1" strike="noStrike">
                <a:solidFill>
                  <a:srgbClr val="5d6775"/>
                </a:solidFill>
                <a:latin typeface="Consolas"/>
                <a:ea typeface="Consolas"/>
              </a:rPr>
              <a:t>§ 04A</a:t>
            </a:r>
            <a:endParaRPr b="0" lang="en-US" sz="860" spc="-1" strike="noStrike">
              <a:solidFill>
                <a:srgbClr val="000000"/>
              </a:solidFill>
              <a:latin typeface="Arial"/>
            </a:endParaRPr>
          </a:p>
        </p:txBody>
      </p:sp>
      <p:sp>
        <p:nvSpPr>
          <p:cNvPr id="244" name="Rectangle 3"/>
          <p:cNvSpPr/>
          <p:nvPr/>
        </p:nvSpPr>
        <p:spPr>
          <a:xfrm>
            <a:off x="585360" y="457200"/>
            <a:ext cx="10825560" cy="9720"/>
          </a:xfrm>
          <a:prstGeom prst="rect">
            <a:avLst/>
          </a:prstGeom>
          <a:solidFill>
            <a:srgbClr val="24355b"/>
          </a:solidFill>
          <a:ln w="12700">
            <a:solidFill>
              <a:srgbClr val="24355b"/>
            </a:solidFill>
            <a:round/>
          </a:ln>
        </p:spPr>
        <p:style>
          <a:lnRef idx="1">
            <a:schemeClr val="accent1"/>
          </a:lnRef>
          <a:fillRef idx="3">
            <a:schemeClr val="accent1"/>
          </a:fillRef>
          <a:effectRef idx="2">
            <a:schemeClr val="accent1"/>
          </a:effectRef>
          <a:fontRef idx="minor"/>
        </p:style>
        <p:txBody>
          <a:bodyPr lIns="90000" rIns="90000" tIns="-34200" bIns="-342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245" name="Rectangle 4"/>
          <p:cNvSpPr/>
          <p:nvPr/>
        </p:nvSpPr>
        <p:spPr>
          <a:xfrm>
            <a:off x="585360" y="530280"/>
            <a:ext cx="10825560" cy="4320"/>
          </a:xfrm>
          <a:prstGeom prst="rect">
            <a:avLst/>
          </a:prstGeom>
          <a:solidFill>
            <a:srgbClr val="24355b"/>
          </a:solidFill>
          <a:ln w="12700">
            <a:solidFill>
              <a:srgbClr val="24355b"/>
            </a:solidFill>
            <a:round/>
          </a:ln>
        </p:spPr>
        <p:style>
          <a:lnRef idx="1">
            <a:schemeClr val="accent1"/>
          </a:lnRef>
          <a:fillRef idx="3">
            <a:schemeClr val="accent1"/>
          </a:fillRef>
          <a:effectRef idx="2">
            <a:schemeClr val="accent1"/>
          </a:effectRef>
          <a:fontRef idx="minor"/>
        </p:style>
        <p:txBody>
          <a:bodyPr lIns="90000" rIns="90000" tIns="-39600" bIns="-396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246" name="TextBox 5"/>
          <p:cNvSpPr/>
          <p:nvPr/>
        </p:nvSpPr>
        <p:spPr>
          <a:xfrm>
            <a:off x="621720" y="713160"/>
            <a:ext cx="10697400" cy="384048"/>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1800" spc="-1" strike="noStrike">
                <a:solidFill>
                  <a:srgbClr val="24355b"/>
                </a:solidFill>
                <a:latin typeface="Cambria"/>
                <a:ea typeface="Cambria"/>
              </a:rPr>
              <a:t>Six severe failure routes. Fourteen requirements. One common contract.</a:t>
            </a:r>
            <a:endParaRPr b="0" lang="en-US" sz="1800" spc="-1" strike="noStrike">
              <a:solidFill>
                <a:srgbClr val="000000"/>
              </a:solidFill>
              <a:latin typeface="Arial"/>
            </a:endParaRPr>
          </a:p>
        </p:txBody>
      </p:sp>
      <p:sp>
        <p:nvSpPr>
          <p:cNvPr id="247" name="TextBox 6"/>
          <p:cNvSpPr/>
          <p:nvPr/>
        </p:nvSpPr>
        <p:spPr>
          <a:xfrm>
            <a:off x="621720" y="1161360"/>
            <a:ext cx="10697400" cy="16416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0" lang="en-US" sz="1080" spc="-1" strike="noStrike">
                <a:solidFill>
                  <a:srgbClr val="5d6775"/>
                </a:solidFill>
                <a:latin typeface="Aptos"/>
                <a:ea typeface="Aptos"/>
              </a:rPr>
              <a:t>Current high-end technology profiles can still expose these routes under drift. The same 14 requirements define the conforming path across all six.</a:t>
            </a:r>
            <a:endParaRPr b="0" lang="en-US" sz="1080" spc="-1" strike="noStrike">
              <a:solidFill>
                <a:srgbClr val="000000"/>
              </a:solidFill>
              <a:latin typeface="Arial"/>
            </a:endParaRPr>
          </a:p>
        </p:txBody>
      </p:sp>
      <p:sp>
        <p:nvSpPr>
          <p:cNvPr id="248" name="Rectangle 52"/>
          <p:cNvSpPr/>
          <p:nvPr/>
        </p:nvSpPr>
        <p:spPr>
          <a:xfrm>
            <a:off x="585360" y="6446520"/>
            <a:ext cx="10825560" cy="9720"/>
          </a:xfrm>
          <a:prstGeom prst="rect">
            <a:avLst/>
          </a:prstGeom>
          <a:solidFill>
            <a:srgbClr val="24355b"/>
          </a:solidFill>
          <a:ln w="12700">
            <a:solidFill>
              <a:srgbClr val="24355b"/>
            </a:solidFill>
            <a:round/>
          </a:ln>
        </p:spPr>
        <p:style>
          <a:lnRef idx="1">
            <a:schemeClr val="accent1"/>
          </a:lnRef>
          <a:fillRef idx="3">
            <a:schemeClr val="accent1"/>
          </a:fillRef>
          <a:effectRef idx="2">
            <a:schemeClr val="accent1"/>
          </a:effectRef>
          <a:fontRef idx="minor"/>
        </p:style>
        <p:txBody>
          <a:bodyPr lIns="90000" rIns="90000" tIns="-34200" bIns="-342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249" name="TextBox 53"/>
          <p:cNvSpPr/>
          <p:nvPr/>
        </p:nvSpPr>
        <p:spPr>
          <a:xfrm>
            <a:off x="4352400" y="6537960"/>
            <a:ext cx="3455280" cy="117000"/>
          </a:xfrm>
          <a:prstGeom prst="rect">
            <a:avLst/>
          </a:prstGeom>
          <a:noFill/>
          <a:ln w="0">
            <a:noFill/>
          </a:ln>
        </p:spPr>
        <p:style>
          <a:lnRef idx="0"/>
          <a:fillRef idx="0"/>
          <a:effectRef idx="0"/>
          <a:fontRef idx="minor"/>
        </p:style>
        <p:txBody>
          <a:bodyPr lIns="0" rIns="0" tIns="0" bIns="0" anchor="t">
            <a:spAutoFit/>
          </a:bodyPr>
          <a:p>
            <a:pPr algn="ctr" defTabSz="914400">
              <a:lnSpc>
                <a:spcPct val="100000"/>
              </a:lnSpc>
            </a:pPr>
            <a:r>
              <a:rPr b="0" lang="en-US" sz="770" spc="-1" strike="noStrike">
                <a:solidFill>
                  <a:srgbClr val="5d6775"/>
                </a:solidFill>
                <a:latin typeface="Aptos"/>
                <a:ea typeface="Aptos"/>
              </a:rPr>
              <a:t>Ecosystem Awareness · Positioning architecture</a:t>
            </a:r>
            <a:endParaRPr b="0" lang="en-US" sz="770" spc="-1" strike="noStrike">
              <a:solidFill>
                <a:srgbClr val="000000"/>
              </a:solidFill>
              <a:latin typeface="Arial"/>
            </a:endParaRPr>
          </a:p>
        </p:txBody>
      </p:sp>
      <p:sp>
        <p:nvSpPr>
          <p:cNvPr id="250" name="TextBox 54"/>
          <p:cNvSpPr/>
          <p:nvPr/>
        </p:nvSpPr>
        <p:spPr>
          <a:xfrm>
            <a:off x="11018520" y="6537960"/>
            <a:ext cx="273240" cy="129240"/>
          </a:xfrm>
          <a:prstGeom prst="rect">
            <a:avLst/>
          </a:prstGeom>
          <a:noFill/>
          <a:ln w="0">
            <a:noFill/>
          </a:ln>
        </p:spPr>
        <p:style>
          <a:lnRef idx="0"/>
          <a:fillRef idx="0"/>
          <a:effectRef idx="0"/>
          <a:fontRef idx="minor"/>
        </p:style>
        <p:txBody>
          <a:bodyPr lIns="0" rIns="0" tIns="0" bIns="0" anchor="t">
            <a:spAutoFit/>
          </a:bodyPr>
          <a:p>
            <a:pPr algn="r" defTabSz="914400">
              <a:lnSpc>
                <a:spcPct val="100000"/>
              </a:lnSpc>
            </a:pPr>
            <a:r>
              <a:rPr b="0" lang="en-US" sz="850" spc="-1" strike="noStrike">
                <a:solidFill>
                  <a:srgbClr val="5d6775"/>
                </a:solidFill>
                <a:latin typeface="Aptos"/>
                <a:ea typeface="Aptos"/>
              </a:rPr>
              <a:t>7</a:t>
            </a:r>
            <a:endParaRPr b="0" lang="en-US" sz="850" spc="-1" strike="noStrike">
              <a:solidFill>
                <a:srgbClr val="000000"/>
              </a:solidFill>
              <a:latin typeface="Arial"/>
            </a:endParaRPr>
          </a:p>
        </p:txBody>
      </p:sp>
      <p:sp>
        <p:nvSpPr>
          <p:cNvPr id="251" name="TextBox 55"/>
          <p:cNvSpPr/>
          <p:nvPr/>
        </p:nvSpPr>
        <p:spPr>
          <a:xfrm>
            <a:off x="820080" y="6510600"/>
            <a:ext cx="3058920" cy="117000"/>
          </a:xfrm>
          <a:prstGeom prst="rect">
            <a:avLst/>
          </a:prstGeom>
          <a:noFill/>
          <a:ln w="0">
            <a:noFill/>
          </a:ln>
        </p:spPr>
        <p:style>
          <a:lnRef idx="0"/>
          <a:fillRef idx="0"/>
          <a:effectRef idx="0"/>
          <a:fontRef idx="minor"/>
        </p:style>
        <p:txBody>
          <a:bodyPr wrap="none" lIns="0" rIns="0" tIns="0" bIns="0" anchor="t">
            <a:spAutoFit/>
          </a:bodyPr>
          <a:p>
            <a:pPr defTabSz="914400">
              <a:lnSpc>
                <a:spcPct val="100000"/>
              </a:lnSpc>
            </a:pPr>
            <a:r>
              <a:rPr b="0" lang="en-US" sz="770" spc="-1" strike="noStrike" u="sng">
                <a:solidFill>
                  <a:srgbClr val="0563c1"/>
                </a:solidFill>
                <a:uFillTx/>
                <a:latin typeface="Aptos"/>
                <a:ea typeface="Aptos"/>
                <a:hlinkClick r:id="rId1"/>
              </a:rPr>
              <a:t>CORPUS ↗  Canonical Requirements · Coverage map · Route Q</a:t>
            </a:r>
            <a:endParaRPr b="0" lang="en-US" sz="770" spc="-1" strike="noStrike">
              <a:solidFill>
                <a:srgbClr val="000000"/>
              </a:solidFill>
              <a:latin typeface="Arial"/>
            </a:endParaRPr>
          </a:p>
        </p:txBody>
      </p:sp>
      <p:sp>
        <p:nvSpPr>
          <p:cNvPr id="252" name="Rounded Rectangle 56"/>
          <p:cNvSpPr/>
          <p:nvPr/>
        </p:nvSpPr>
        <p:spPr>
          <a:xfrm>
            <a:off x="621720" y="1627560"/>
            <a:ext cx="3336480" cy="1416240"/>
          </a:xfrm>
          <a:prstGeom prst="roundRect">
            <a:avLst>
              <a:gd name="adj" fmla="val 16667"/>
            </a:avLst>
          </a:prstGeom>
          <a:solidFill>
            <a:srgbClr val="e9f2fb"/>
          </a:solidFill>
          <a:ln w="16510">
            <a:solidFill>
              <a:srgbClr val="2f6fb2"/>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253" name="TextBox 57"/>
          <p:cNvSpPr/>
          <p:nvPr/>
        </p:nvSpPr>
        <p:spPr>
          <a:xfrm>
            <a:off x="1051920" y="1761840"/>
            <a:ext cx="335880" cy="535320"/>
          </a:xfrm>
          <a:prstGeom prst="rect">
            <a:avLst/>
          </a:prstGeom>
          <a:noFill/>
          <a:ln w="0">
            <a:noFill/>
          </a:ln>
        </p:spPr>
        <p:style>
          <a:lnRef idx="0"/>
          <a:fillRef idx="0"/>
          <a:effectRef idx="0"/>
          <a:fontRef idx="minor"/>
        </p:style>
        <p:txBody>
          <a:bodyPr wrap="none" lIns="18360" rIns="18360" tIns="9000" bIns="9000" anchor="ctr">
            <a:spAutoFit/>
          </a:bodyPr>
          <a:p>
            <a:pPr algn="ctr" defTabSz="914400">
              <a:lnSpc>
                <a:spcPct val="100000"/>
              </a:lnSpc>
            </a:pPr>
            <a:r>
              <a:rPr b="1" lang="en-US" sz="3400" spc="-1" strike="noStrike">
                <a:solidFill>
                  <a:srgbClr val="2f6fb2"/>
                </a:solidFill>
                <a:latin typeface="Cambria"/>
                <a:ea typeface="Cambria"/>
              </a:rPr>
              <a:t>6</a:t>
            </a:r>
            <a:endParaRPr b="0" lang="en-US" sz="3400" spc="-1" strike="noStrike">
              <a:solidFill>
                <a:srgbClr val="000000"/>
              </a:solidFill>
              <a:latin typeface="Arial"/>
            </a:endParaRPr>
          </a:p>
        </p:txBody>
      </p:sp>
      <p:sp>
        <p:nvSpPr>
          <p:cNvPr id="254" name="TextBox 58"/>
          <p:cNvSpPr/>
          <p:nvPr/>
        </p:nvSpPr>
        <p:spPr>
          <a:xfrm>
            <a:off x="1938240" y="1851120"/>
            <a:ext cx="1599120" cy="146880"/>
          </a:xfrm>
          <a:prstGeom prst="rect">
            <a:avLst/>
          </a:prstGeom>
          <a:noFill/>
          <a:ln w="0">
            <a:noFill/>
          </a:ln>
        </p:spPr>
        <p:style>
          <a:lnRef idx="0"/>
          <a:fillRef idx="0"/>
          <a:effectRef idx="0"/>
          <a:fontRef idx="minor"/>
        </p:style>
        <p:txBody>
          <a:bodyPr wrap="none" lIns="18360" rIns="18360" tIns="9000" bIns="9000" anchor="ctr">
            <a:spAutoFit/>
          </a:bodyPr>
          <a:p>
            <a:pPr defTabSz="914400">
              <a:lnSpc>
                <a:spcPct val="100000"/>
              </a:lnSpc>
            </a:pPr>
            <a:r>
              <a:rPr b="1" lang="en-US" sz="850" spc="-1" strike="noStrike">
                <a:solidFill>
                  <a:srgbClr val="2f6fb2"/>
                </a:solidFill>
                <a:latin typeface="Consolas"/>
                <a:ea typeface="Consolas"/>
              </a:rPr>
              <a:t>REFERENCE FAILURE ROUTES</a:t>
            </a:r>
            <a:endParaRPr b="0" lang="en-US" sz="850" spc="-1" strike="noStrike">
              <a:solidFill>
                <a:srgbClr val="000000"/>
              </a:solidFill>
              <a:latin typeface="Arial"/>
            </a:endParaRPr>
          </a:p>
        </p:txBody>
      </p:sp>
      <p:sp>
        <p:nvSpPr>
          <p:cNvPr id="255" name="TextBox 59"/>
          <p:cNvSpPr/>
          <p:nvPr/>
        </p:nvSpPr>
        <p:spPr>
          <a:xfrm>
            <a:off x="1494360" y="2290680"/>
            <a:ext cx="2488320" cy="172800"/>
          </a:xfrm>
          <a:prstGeom prst="rect">
            <a:avLst/>
          </a:prstGeom>
          <a:noFill/>
          <a:ln w="0">
            <a:noFill/>
          </a:ln>
        </p:spPr>
        <p:style>
          <a:lnRef idx="0"/>
          <a:fillRef idx="0"/>
          <a:effectRef idx="0"/>
          <a:fontRef idx="minor"/>
        </p:style>
        <p:txBody>
          <a:bodyPr wrap="none" lIns="18360" rIns="18360" tIns="9000" bIns="9000" anchor="ctr">
            <a:spAutoFit/>
          </a:bodyPr>
          <a:p>
            <a:pPr defTabSz="914400">
              <a:lnSpc>
                <a:spcPct val="100000"/>
              </a:lnSpc>
            </a:pPr>
            <a:r>
              <a:rPr b="1" lang="en-US" sz="1020" spc="-1" strike="noStrike">
                <a:solidFill>
                  <a:srgbClr val="24355b"/>
                </a:solidFill>
                <a:latin typeface="Aptos"/>
                <a:ea typeface="Aptos"/>
              </a:rPr>
              <a:t>00E–00J · six distinct mechanisms</a:t>
            </a:r>
            <a:endParaRPr b="0" lang="en-US" sz="1020" spc="-1" strike="noStrike">
              <a:solidFill>
                <a:srgbClr val="000000"/>
              </a:solidFill>
              <a:latin typeface="Arial"/>
            </a:endParaRPr>
          </a:p>
        </p:txBody>
      </p:sp>
      <p:sp>
        <p:nvSpPr>
          <p:cNvPr id="256" name="Rounded Rectangle 60"/>
          <p:cNvSpPr/>
          <p:nvPr/>
        </p:nvSpPr>
        <p:spPr>
          <a:xfrm>
            <a:off x="4160520" y="1627560"/>
            <a:ext cx="3336480" cy="1416240"/>
          </a:xfrm>
          <a:prstGeom prst="roundRect">
            <a:avLst>
              <a:gd name="adj" fmla="val 16667"/>
            </a:avLst>
          </a:prstGeom>
          <a:solidFill>
            <a:srgbClr val="e8f6f5"/>
          </a:solidFill>
          <a:ln w="16510">
            <a:solidFill>
              <a:srgbClr val="00848a"/>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257" name="TextBox 61"/>
          <p:cNvSpPr/>
          <p:nvPr/>
        </p:nvSpPr>
        <p:spPr>
          <a:xfrm>
            <a:off x="4440600" y="1761840"/>
            <a:ext cx="636120" cy="535320"/>
          </a:xfrm>
          <a:prstGeom prst="rect">
            <a:avLst/>
          </a:prstGeom>
          <a:noFill/>
          <a:ln w="0">
            <a:noFill/>
          </a:ln>
        </p:spPr>
        <p:style>
          <a:lnRef idx="0"/>
          <a:fillRef idx="0"/>
          <a:effectRef idx="0"/>
          <a:fontRef idx="minor"/>
        </p:style>
        <p:txBody>
          <a:bodyPr wrap="none" lIns="18360" rIns="18360" tIns="9000" bIns="9000" anchor="ctr">
            <a:spAutoFit/>
          </a:bodyPr>
          <a:p>
            <a:pPr algn="ctr" defTabSz="914400">
              <a:lnSpc>
                <a:spcPct val="100000"/>
              </a:lnSpc>
            </a:pPr>
            <a:r>
              <a:rPr b="1" lang="en-US" sz="3400" spc="-1" strike="noStrike">
                <a:solidFill>
                  <a:srgbClr val="00848a"/>
                </a:solidFill>
                <a:latin typeface="Cambria"/>
                <a:ea typeface="Cambria"/>
              </a:rPr>
              <a:t>14</a:t>
            </a:r>
            <a:endParaRPr b="0" lang="en-US" sz="3400" spc="-1" strike="noStrike">
              <a:solidFill>
                <a:srgbClr val="000000"/>
              </a:solidFill>
              <a:latin typeface="Arial"/>
            </a:endParaRPr>
          </a:p>
        </p:txBody>
      </p:sp>
      <p:sp>
        <p:nvSpPr>
          <p:cNvPr id="258" name="TextBox 62"/>
          <p:cNvSpPr/>
          <p:nvPr/>
        </p:nvSpPr>
        <p:spPr>
          <a:xfrm>
            <a:off x="5541840" y="1851120"/>
            <a:ext cx="1469520" cy="146880"/>
          </a:xfrm>
          <a:prstGeom prst="rect">
            <a:avLst/>
          </a:prstGeom>
          <a:noFill/>
          <a:ln w="0">
            <a:noFill/>
          </a:ln>
        </p:spPr>
        <p:style>
          <a:lnRef idx="0"/>
          <a:fillRef idx="0"/>
          <a:effectRef idx="0"/>
          <a:fontRef idx="minor"/>
        </p:style>
        <p:txBody>
          <a:bodyPr wrap="none" lIns="18360" rIns="18360" tIns="9000" bIns="9000" anchor="ctr">
            <a:spAutoFit/>
          </a:bodyPr>
          <a:p>
            <a:pPr defTabSz="914400">
              <a:lnSpc>
                <a:spcPct val="100000"/>
              </a:lnSpc>
            </a:pPr>
            <a:r>
              <a:rPr b="1" lang="en-US" sz="850" spc="-1" strike="noStrike">
                <a:solidFill>
                  <a:srgbClr val="00848a"/>
                </a:solidFill>
                <a:latin typeface="Consolas"/>
                <a:ea typeface="Consolas"/>
              </a:rPr>
              <a:t>CANONICAL REQUIREMENTS</a:t>
            </a:r>
            <a:endParaRPr b="0" lang="en-US" sz="850" spc="-1" strike="noStrike">
              <a:solidFill>
                <a:srgbClr val="000000"/>
              </a:solidFill>
              <a:latin typeface="Arial"/>
            </a:endParaRPr>
          </a:p>
        </p:txBody>
      </p:sp>
      <p:sp>
        <p:nvSpPr>
          <p:cNvPr id="259" name="TextBox 63"/>
          <p:cNvSpPr/>
          <p:nvPr/>
        </p:nvSpPr>
        <p:spPr>
          <a:xfrm>
            <a:off x="4838760" y="2290680"/>
            <a:ext cx="2877120" cy="172800"/>
          </a:xfrm>
          <a:prstGeom prst="rect">
            <a:avLst/>
          </a:prstGeom>
          <a:noFill/>
          <a:ln w="0">
            <a:noFill/>
          </a:ln>
        </p:spPr>
        <p:style>
          <a:lnRef idx="0"/>
          <a:fillRef idx="0"/>
          <a:effectRef idx="0"/>
          <a:fontRef idx="minor"/>
        </p:style>
        <p:txBody>
          <a:bodyPr wrap="none" lIns="18360" rIns="18360" tIns="9000" bIns="9000" anchor="ctr">
            <a:spAutoFit/>
          </a:bodyPr>
          <a:p>
            <a:pPr defTabSz="914400">
              <a:lnSpc>
                <a:spcPct val="100000"/>
              </a:lnSpc>
            </a:pPr>
            <a:r>
              <a:rPr b="1" lang="en-US" sz="1020" spc="-1" strike="noStrike">
                <a:solidFill>
                  <a:srgbClr val="24355b"/>
                </a:solidFill>
                <a:latin typeface="Aptos"/>
                <a:ea typeface="Aptos"/>
              </a:rPr>
              <a:t>S1–S14 · one bounded requirement set</a:t>
            </a:r>
            <a:endParaRPr b="0" lang="en-US" sz="1020" spc="-1" strike="noStrike">
              <a:solidFill>
                <a:srgbClr val="000000"/>
              </a:solidFill>
              <a:latin typeface="Arial"/>
            </a:endParaRPr>
          </a:p>
        </p:txBody>
      </p:sp>
      <p:sp>
        <p:nvSpPr>
          <p:cNvPr id="260" name="Rounded Rectangle 64"/>
          <p:cNvSpPr/>
          <p:nvPr/>
        </p:nvSpPr>
        <p:spPr>
          <a:xfrm>
            <a:off x="7699320" y="1627560"/>
            <a:ext cx="3345480" cy="1416240"/>
          </a:xfrm>
          <a:prstGeom prst="roundRect">
            <a:avLst>
              <a:gd name="adj" fmla="val 16667"/>
            </a:avLst>
          </a:prstGeom>
          <a:solidFill>
            <a:srgbClr val="fbf1e5"/>
          </a:solidFill>
          <a:ln w="16510">
            <a:solidFill>
              <a:srgbClr val="c86e14"/>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261" name="TextBox 65"/>
          <p:cNvSpPr/>
          <p:nvPr/>
        </p:nvSpPr>
        <p:spPr>
          <a:xfrm>
            <a:off x="8129520" y="1761840"/>
            <a:ext cx="335880" cy="535320"/>
          </a:xfrm>
          <a:prstGeom prst="rect">
            <a:avLst/>
          </a:prstGeom>
          <a:noFill/>
          <a:ln w="0">
            <a:noFill/>
          </a:ln>
        </p:spPr>
        <p:style>
          <a:lnRef idx="0"/>
          <a:fillRef idx="0"/>
          <a:effectRef idx="0"/>
          <a:fontRef idx="minor"/>
        </p:style>
        <p:txBody>
          <a:bodyPr wrap="none" lIns="18360" rIns="18360" tIns="9000" bIns="9000" anchor="ctr">
            <a:spAutoFit/>
          </a:bodyPr>
          <a:p>
            <a:pPr algn="ctr" defTabSz="914400">
              <a:lnSpc>
                <a:spcPct val="100000"/>
              </a:lnSpc>
            </a:pPr>
            <a:r>
              <a:rPr b="1" lang="en-US" sz="3400" spc="-1" strike="noStrike">
                <a:solidFill>
                  <a:srgbClr val="c86e14"/>
                </a:solidFill>
                <a:latin typeface="Cambria"/>
                <a:ea typeface="Cambria"/>
              </a:rPr>
              <a:t>1</a:t>
            </a:r>
            <a:endParaRPr b="0" lang="en-US" sz="3400" spc="-1" strike="noStrike">
              <a:solidFill>
                <a:srgbClr val="000000"/>
              </a:solidFill>
              <a:latin typeface="Arial"/>
            </a:endParaRPr>
          </a:p>
        </p:txBody>
      </p:sp>
      <p:sp>
        <p:nvSpPr>
          <p:cNvPr id="262" name="TextBox 66"/>
          <p:cNvSpPr/>
          <p:nvPr/>
        </p:nvSpPr>
        <p:spPr>
          <a:xfrm>
            <a:off x="9150840" y="1851120"/>
            <a:ext cx="1338480" cy="146880"/>
          </a:xfrm>
          <a:prstGeom prst="rect">
            <a:avLst/>
          </a:prstGeom>
          <a:noFill/>
          <a:ln w="0">
            <a:noFill/>
          </a:ln>
        </p:spPr>
        <p:style>
          <a:lnRef idx="0"/>
          <a:fillRef idx="0"/>
          <a:effectRef idx="0"/>
          <a:fontRef idx="minor"/>
        </p:style>
        <p:txBody>
          <a:bodyPr wrap="none" lIns="18360" rIns="18360" tIns="9000" bIns="9000" anchor="ctr">
            <a:spAutoFit/>
          </a:bodyPr>
          <a:p>
            <a:pPr defTabSz="914400">
              <a:lnSpc>
                <a:spcPct val="100000"/>
              </a:lnSpc>
            </a:pPr>
            <a:r>
              <a:rPr b="1" lang="en-US" sz="850" spc="-1" strike="noStrike">
                <a:solidFill>
                  <a:srgbClr val="c86e14"/>
                </a:solidFill>
                <a:latin typeface="Consolas"/>
                <a:ea typeface="Consolas"/>
              </a:rPr>
              <a:t>COMMON TEST CONTRACT</a:t>
            </a:r>
            <a:endParaRPr b="0" lang="en-US" sz="850" spc="-1" strike="noStrike">
              <a:solidFill>
                <a:srgbClr val="000000"/>
              </a:solidFill>
              <a:latin typeface="Arial"/>
            </a:endParaRPr>
          </a:p>
        </p:txBody>
      </p:sp>
      <p:sp>
        <p:nvSpPr>
          <p:cNvPr id="263" name="TextBox 67"/>
          <p:cNvSpPr/>
          <p:nvPr/>
        </p:nvSpPr>
        <p:spPr>
          <a:xfrm>
            <a:off x="8679960" y="2290680"/>
            <a:ext cx="2281320" cy="172800"/>
          </a:xfrm>
          <a:prstGeom prst="rect">
            <a:avLst/>
          </a:prstGeom>
          <a:noFill/>
          <a:ln w="0">
            <a:noFill/>
          </a:ln>
        </p:spPr>
        <p:style>
          <a:lnRef idx="0"/>
          <a:fillRef idx="0"/>
          <a:effectRef idx="0"/>
          <a:fontRef idx="minor"/>
        </p:style>
        <p:txBody>
          <a:bodyPr wrap="none" lIns="18360" rIns="18360" tIns="9000" bIns="9000" anchor="ctr">
            <a:spAutoFit/>
          </a:bodyPr>
          <a:p>
            <a:pPr defTabSz="914400">
              <a:lnSpc>
                <a:spcPct val="100000"/>
              </a:lnSpc>
            </a:pPr>
            <a:r>
              <a:rPr b="1" lang="en-US" sz="1020" spc="-1" strike="noStrike">
                <a:solidFill>
                  <a:srgbClr val="24355b"/>
                </a:solidFill>
                <a:latin typeface="Aptos"/>
                <a:ea typeface="Aptos"/>
              </a:rPr>
              <a:t>S1–S14 → T1–T4 → H1–H6 → KPI</a:t>
            </a:r>
            <a:endParaRPr b="0" lang="en-US" sz="1020" spc="-1" strike="noStrike">
              <a:solidFill>
                <a:srgbClr val="000000"/>
              </a:solidFill>
              <a:latin typeface="Arial"/>
            </a:endParaRPr>
          </a:p>
        </p:txBody>
      </p:sp>
      <p:sp>
        <p:nvSpPr>
          <p:cNvPr id="264" name="Rounded Rectangle 68"/>
          <p:cNvSpPr/>
          <p:nvPr/>
        </p:nvSpPr>
        <p:spPr>
          <a:xfrm>
            <a:off x="621720" y="3246120"/>
            <a:ext cx="10944360" cy="1004760"/>
          </a:xfrm>
          <a:prstGeom prst="roundRect">
            <a:avLst>
              <a:gd name="adj" fmla="val 16667"/>
            </a:avLst>
          </a:prstGeom>
          <a:solidFill>
            <a:srgbClr val="ffffff"/>
          </a:solidFill>
          <a:ln w="15875">
            <a:solidFill>
              <a:srgbClr val="24355b"/>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265" name="TextBox 69"/>
          <p:cNvSpPr/>
          <p:nvPr/>
        </p:nvSpPr>
        <p:spPr>
          <a:xfrm>
            <a:off x="1005480" y="3387240"/>
            <a:ext cx="1014120" cy="146880"/>
          </a:xfrm>
          <a:prstGeom prst="rect">
            <a:avLst/>
          </a:prstGeom>
          <a:noFill/>
          <a:ln w="0">
            <a:noFill/>
          </a:ln>
        </p:spPr>
        <p:style>
          <a:lnRef idx="0"/>
          <a:fillRef idx="0"/>
          <a:effectRef idx="0"/>
          <a:fontRef idx="minor"/>
        </p:style>
        <p:txBody>
          <a:bodyPr wrap="none" lIns="18360" rIns="18360" tIns="9000" bIns="9000" anchor="ctr">
            <a:spAutoFit/>
          </a:bodyPr>
          <a:p>
            <a:pPr defTabSz="914400">
              <a:lnSpc>
                <a:spcPct val="100000"/>
              </a:lnSpc>
            </a:pPr>
            <a:r>
              <a:rPr b="1" lang="en-US" sz="850" spc="-1" strike="noStrike">
                <a:solidFill>
                  <a:srgbClr val="24355b"/>
                </a:solidFill>
                <a:latin typeface="Consolas"/>
                <a:ea typeface="Consolas"/>
              </a:rPr>
              <a:t>CENTRAL FINDING</a:t>
            </a:r>
            <a:endParaRPr b="0" lang="en-US" sz="850" spc="-1" strike="noStrike">
              <a:solidFill>
                <a:srgbClr val="000000"/>
              </a:solidFill>
              <a:latin typeface="Arial"/>
            </a:endParaRPr>
          </a:p>
        </p:txBody>
      </p:sp>
      <p:sp>
        <p:nvSpPr>
          <p:cNvPr id="266" name="TextBox 70"/>
          <p:cNvSpPr/>
          <p:nvPr/>
        </p:nvSpPr>
        <p:spPr>
          <a:xfrm>
            <a:off x="2148840" y="3328920"/>
            <a:ext cx="8857080" cy="446760"/>
          </a:xfrm>
          <a:prstGeom prst="rect">
            <a:avLst/>
          </a:prstGeom>
          <a:noFill/>
          <a:ln w="0">
            <a:noFill/>
          </a:ln>
        </p:spPr>
        <p:style>
          <a:lnRef idx="0"/>
          <a:fillRef idx="0"/>
          <a:effectRef idx="0"/>
          <a:fontRef idx="minor"/>
        </p:style>
        <p:txBody>
          <a:bodyPr wrap="none" lIns="18360" rIns="18360" tIns="9000" bIns="9000" anchor="ctr">
            <a:noAutofit/>
          </a:bodyPr>
          <a:p>
            <a:pPr defTabSz="914400">
              <a:lnSpc>
                <a:spcPct val="100000"/>
              </a:lnSpc>
            </a:pPr>
            <a:r>
              <a:rPr b="1" lang="en-US" sz="1230" spc="-1" strike="noStrike">
                <a:solidFill>
                  <a:srgbClr val="24355b"/>
                </a:solidFill>
                <a:latin typeface="Cambria"/>
                <a:ea typeface="Cambria"/>
              </a:rPr>
              <a:t>The same requirements system defines a conforming Route Q for every reference scenario.</a:t>
            </a:r>
            <a:endParaRPr b="0" lang="en-US" sz="1230" spc="-1" strike="noStrike">
              <a:solidFill>
                <a:srgbClr val="000000"/>
              </a:solidFill>
              <a:latin typeface="Arial"/>
            </a:endParaRPr>
          </a:p>
          <a:p>
            <a:pPr defTabSz="914400">
              <a:lnSpc>
                <a:spcPct val="100000"/>
              </a:lnSpc>
            </a:pPr>
            <a:r>
              <a:rPr b="1" lang="en-US" sz="1230" spc="-1" strike="noStrike">
                <a:solidFill>
                  <a:srgbClr val="24355b"/>
                </a:solidFill>
                <a:latin typeface="Cambria"/>
                <a:ea typeface="Cambria"/>
              </a:rPr>
              <a:t>No case-specific requirement family has been needed.</a:t>
            </a:r>
            <a:endParaRPr b="0" lang="en-US" sz="1230" spc="-1" strike="noStrike">
              <a:solidFill>
                <a:srgbClr val="000000"/>
              </a:solidFill>
              <a:latin typeface="Arial"/>
            </a:endParaRPr>
          </a:p>
        </p:txBody>
      </p:sp>
      <p:sp>
        <p:nvSpPr>
          <p:cNvPr id="267" name="TextBox 71"/>
          <p:cNvSpPr/>
          <p:nvPr/>
        </p:nvSpPr>
        <p:spPr>
          <a:xfrm>
            <a:off x="2148840" y="3848040"/>
            <a:ext cx="8857080" cy="208440"/>
          </a:xfrm>
          <a:prstGeom prst="rect">
            <a:avLst/>
          </a:prstGeom>
          <a:noFill/>
          <a:ln w="0">
            <a:noFill/>
          </a:ln>
        </p:spPr>
        <p:style>
          <a:lnRef idx="0"/>
          <a:fillRef idx="0"/>
          <a:effectRef idx="0"/>
          <a:fontRef idx="minor"/>
        </p:style>
        <p:txBody>
          <a:bodyPr wrap="none" lIns="18360" rIns="18360" tIns="9000" bIns="9000" anchor="ctr">
            <a:noAutofit/>
          </a:bodyPr>
          <a:p>
            <a:pPr defTabSz="914400">
              <a:lnSpc>
                <a:spcPct val="100000"/>
              </a:lnSpc>
            </a:pPr>
            <a:r>
              <a:rPr b="1" lang="en-US" sz="920" spc="-1" strike="noStrike">
                <a:solidFill>
                  <a:srgbClr val="5d6775"/>
                </a:solidFill>
                <a:latin typeface="Aptos"/>
                <a:ea typeface="Aptos"/>
              </a:rPr>
              <a:t>Requirement reuse across radically different failure mechanisms is itself a result.</a:t>
            </a:r>
            <a:endParaRPr b="0" lang="en-US" sz="920" spc="-1" strike="noStrike">
              <a:solidFill>
                <a:srgbClr val="000000"/>
              </a:solidFill>
              <a:latin typeface="Arial"/>
            </a:endParaRPr>
          </a:p>
        </p:txBody>
      </p:sp>
      <p:sp>
        <p:nvSpPr>
          <p:cNvPr id="268" name="TextBox 72"/>
          <p:cNvSpPr/>
          <p:nvPr/>
        </p:nvSpPr>
        <p:spPr>
          <a:xfrm>
            <a:off x="685800" y="4485960"/>
            <a:ext cx="1809360" cy="144000"/>
          </a:xfrm>
          <a:prstGeom prst="rect">
            <a:avLst/>
          </a:prstGeom>
          <a:noFill/>
          <a:ln w="0">
            <a:noFill/>
          </a:ln>
        </p:spPr>
        <p:style>
          <a:lnRef idx="0"/>
          <a:fillRef idx="0"/>
          <a:effectRef idx="0"/>
          <a:fontRef idx="minor"/>
        </p:style>
        <p:txBody>
          <a:bodyPr wrap="none" lIns="18360" rIns="18360" tIns="9000" bIns="9000" anchor="ctr">
            <a:spAutoFit/>
          </a:bodyPr>
          <a:p>
            <a:pPr defTabSz="914400">
              <a:lnSpc>
                <a:spcPct val="100000"/>
              </a:lnSpc>
            </a:pPr>
            <a:r>
              <a:rPr b="1" lang="en-US" sz="830" spc="-1" strike="noStrike">
                <a:solidFill>
                  <a:srgbClr val="24355b"/>
                </a:solidFill>
                <a:latin typeface="Consolas"/>
                <a:ea typeface="Consolas"/>
              </a:rPr>
              <a:t>VERIFY EACH CONFORMING ROUTE</a:t>
            </a:r>
            <a:endParaRPr b="0" lang="en-US" sz="830" spc="-1" strike="noStrike">
              <a:solidFill>
                <a:srgbClr val="000000"/>
              </a:solidFill>
              <a:latin typeface="Arial"/>
            </a:endParaRPr>
          </a:p>
        </p:txBody>
      </p:sp>
      <p:sp>
        <p:nvSpPr>
          <p:cNvPr id="269" name="Rounded Rectangle 73"/>
          <p:cNvSpPr/>
          <p:nvPr/>
        </p:nvSpPr>
        <p:spPr>
          <a:xfrm>
            <a:off x="631080" y="4681800"/>
            <a:ext cx="1324800" cy="510840"/>
          </a:xfrm>
          <a:prstGeom prst="roundRect">
            <a:avLst>
              <a:gd name="adj" fmla="val 16667"/>
            </a:avLst>
          </a:prstGeom>
          <a:solidFill>
            <a:srgbClr val="ffffff"/>
          </a:solidFill>
          <a:ln w="12700">
            <a:solidFill>
              <a:srgbClr val="2f6fb2"/>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270" name="TextBox 74"/>
          <p:cNvSpPr/>
          <p:nvPr/>
        </p:nvSpPr>
        <p:spPr>
          <a:xfrm>
            <a:off x="1182600" y="4744800"/>
            <a:ext cx="221400" cy="138960"/>
          </a:xfrm>
          <a:prstGeom prst="rect">
            <a:avLst/>
          </a:prstGeom>
          <a:noFill/>
          <a:ln w="0">
            <a:noFill/>
          </a:ln>
        </p:spPr>
        <p:style>
          <a:lnRef idx="0"/>
          <a:fillRef idx="0"/>
          <a:effectRef idx="0"/>
          <a:fontRef idx="minor"/>
        </p:style>
        <p:txBody>
          <a:bodyPr wrap="none" lIns="18360" rIns="18360" tIns="9000" bIns="9000" anchor="ctr">
            <a:spAutoFit/>
          </a:bodyPr>
          <a:p>
            <a:pPr algn="ctr" defTabSz="914400">
              <a:lnSpc>
                <a:spcPct val="100000"/>
              </a:lnSpc>
            </a:pPr>
            <a:r>
              <a:rPr b="1" lang="en-US" sz="800" spc="-1" strike="noStrike" u="sng">
                <a:solidFill>
                  <a:srgbClr val="0563c1"/>
                </a:solidFill>
                <a:uFillTx/>
                <a:latin typeface="Consolas"/>
                <a:ea typeface="Consolas"/>
                <a:hlinkClick r:id="rId2"/>
              </a:rPr>
              <a:t>00E</a:t>
            </a:r>
            <a:endParaRPr b="0" lang="en-US" sz="800" spc="-1" strike="noStrike">
              <a:solidFill>
                <a:srgbClr val="000000"/>
              </a:solidFill>
              <a:latin typeface="Arial"/>
            </a:endParaRPr>
          </a:p>
        </p:txBody>
      </p:sp>
      <p:sp>
        <p:nvSpPr>
          <p:cNvPr id="271" name="TextBox 75"/>
          <p:cNvSpPr/>
          <p:nvPr/>
        </p:nvSpPr>
        <p:spPr>
          <a:xfrm>
            <a:off x="914400" y="4933440"/>
            <a:ext cx="757800" cy="136080"/>
          </a:xfrm>
          <a:prstGeom prst="rect">
            <a:avLst/>
          </a:prstGeom>
          <a:noFill/>
          <a:ln w="0">
            <a:noFill/>
          </a:ln>
        </p:spPr>
        <p:style>
          <a:lnRef idx="0"/>
          <a:fillRef idx="0"/>
          <a:effectRef idx="0"/>
          <a:fontRef idx="minor"/>
        </p:style>
        <p:txBody>
          <a:bodyPr wrap="none" lIns="18360" rIns="18360" tIns="9000" bIns="9000" anchor="ctr">
            <a:spAutoFit/>
          </a:bodyPr>
          <a:p>
            <a:pPr algn="ctr" defTabSz="914400">
              <a:lnSpc>
                <a:spcPct val="100000"/>
              </a:lnSpc>
            </a:pPr>
            <a:r>
              <a:rPr b="1" lang="en-US" sz="780" spc="-1" strike="noStrike" u="sng">
                <a:solidFill>
                  <a:srgbClr val="0563c1"/>
                </a:solidFill>
                <a:uFillTx/>
                <a:latin typeface="Aptos"/>
                <a:ea typeface="Aptos"/>
                <a:hlinkClick r:id="rId3"/>
              </a:rPr>
              <a:t>100M Tokens</a:t>
            </a:r>
            <a:endParaRPr b="0" lang="en-US" sz="780" spc="-1" strike="noStrike">
              <a:solidFill>
                <a:srgbClr val="000000"/>
              </a:solidFill>
              <a:latin typeface="Arial"/>
            </a:endParaRPr>
          </a:p>
        </p:txBody>
      </p:sp>
      <p:sp>
        <p:nvSpPr>
          <p:cNvPr id="272" name="Rounded Rectangle 76"/>
          <p:cNvSpPr/>
          <p:nvPr/>
        </p:nvSpPr>
        <p:spPr>
          <a:xfrm>
            <a:off x="2066400" y="4681800"/>
            <a:ext cx="1324800" cy="510840"/>
          </a:xfrm>
          <a:prstGeom prst="roundRect">
            <a:avLst>
              <a:gd name="adj" fmla="val 16667"/>
            </a:avLst>
          </a:prstGeom>
          <a:solidFill>
            <a:srgbClr val="ffffff"/>
          </a:solidFill>
          <a:ln w="12700">
            <a:solidFill>
              <a:srgbClr val="2f6fb2"/>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273" name="TextBox 77"/>
          <p:cNvSpPr/>
          <p:nvPr/>
        </p:nvSpPr>
        <p:spPr>
          <a:xfrm>
            <a:off x="2617920" y="4744800"/>
            <a:ext cx="221400" cy="138960"/>
          </a:xfrm>
          <a:prstGeom prst="rect">
            <a:avLst/>
          </a:prstGeom>
          <a:noFill/>
          <a:ln w="0">
            <a:noFill/>
          </a:ln>
        </p:spPr>
        <p:style>
          <a:lnRef idx="0"/>
          <a:fillRef idx="0"/>
          <a:effectRef idx="0"/>
          <a:fontRef idx="minor"/>
        </p:style>
        <p:txBody>
          <a:bodyPr wrap="none" lIns="18360" rIns="18360" tIns="9000" bIns="9000" anchor="ctr">
            <a:spAutoFit/>
          </a:bodyPr>
          <a:p>
            <a:pPr algn="ctr" defTabSz="914400">
              <a:lnSpc>
                <a:spcPct val="100000"/>
              </a:lnSpc>
            </a:pPr>
            <a:r>
              <a:rPr b="1" lang="en-US" sz="800" spc="-1" strike="noStrike" u="sng">
                <a:solidFill>
                  <a:srgbClr val="0563c1"/>
                </a:solidFill>
                <a:uFillTx/>
                <a:latin typeface="Consolas"/>
                <a:ea typeface="Consolas"/>
                <a:hlinkClick r:id="rId4"/>
              </a:rPr>
              <a:t>00F</a:t>
            </a:r>
            <a:endParaRPr b="0" lang="en-US" sz="800" spc="-1" strike="noStrike">
              <a:solidFill>
                <a:srgbClr val="000000"/>
              </a:solidFill>
              <a:latin typeface="Arial"/>
            </a:endParaRPr>
          </a:p>
        </p:txBody>
      </p:sp>
      <p:sp>
        <p:nvSpPr>
          <p:cNvPr id="274" name="TextBox 78"/>
          <p:cNvSpPr/>
          <p:nvPr/>
        </p:nvSpPr>
        <p:spPr>
          <a:xfrm>
            <a:off x="2439720" y="4933440"/>
            <a:ext cx="578160" cy="136080"/>
          </a:xfrm>
          <a:prstGeom prst="rect">
            <a:avLst/>
          </a:prstGeom>
          <a:noFill/>
          <a:ln w="0">
            <a:noFill/>
          </a:ln>
        </p:spPr>
        <p:style>
          <a:lnRef idx="0"/>
          <a:fillRef idx="0"/>
          <a:effectRef idx="0"/>
          <a:fontRef idx="minor"/>
        </p:style>
        <p:txBody>
          <a:bodyPr wrap="none" lIns="18360" rIns="18360" tIns="9000" bIns="9000" anchor="ctr">
            <a:spAutoFit/>
          </a:bodyPr>
          <a:p>
            <a:pPr algn="ctr" defTabSz="914400">
              <a:lnSpc>
                <a:spcPct val="100000"/>
              </a:lnSpc>
            </a:pPr>
            <a:r>
              <a:rPr b="1" lang="en-US" sz="780" spc="-1" strike="noStrike" u="sng">
                <a:solidFill>
                  <a:srgbClr val="0563c1"/>
                </a:solidFill>
                <a:uFillTx/>
                <a:latin typeface="Aptos"/>
                <a:ea typeface="Aptos"/>
                <a:hlinkClick r:id="rId5"/>
              </a:rPr>
              <a:t>Smartcity</a:t>
            </a:r>
            <a:endParaRPr b="0" lang="en-US" sz="780" spc="-1" strike="noStrike">
              <a:solidFill>
                <a:srgbClr val="000000"/>
              </a:solidFill>
              <a:latin typeface="Arial"/>
            </a:endParaRPr>
          </a:p>
        </p:txBody>
      </p:sp>
      <p:sp>
        <p:nvSpPr>
          <p:cNvPr id="275" name="Rounded Rectangle 79"/>
          <p:cNvSpPr/>
          <p:nvPr/>
        </p:nvSpPr>
        <p:spPr>
          <a:xfrm>
            <a:off x="3502080" y="4681800"/>
            <a:ext cx="1324800" cy="510840"/>
          </a:xfrm>
          <a:prstGeom prst="roundRect">
            <a:avLst>
              <a:gd name="adj" fmla="val 16667"/>
            </a:avLst>
          </a:prstGeom>
          <a:solidFill>
            <a:srgbClr val="ffffff"/>
          </a:solidFill>
          <a:ln w="12700">
            <a:solidFill>
              <a:srgbClr val="2f6fb2"/>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276" name="TextBox 80"/>
          <p:cNvSpPr/>
          <p:nvPr/>
        </p:nvSpPr>
        <p:spPr>
          <a:xfrm>
            <a:off x="4053600" y="4744800"/>
            <a:ext cx="221400" cy="138960"/>
          </a:xfrm>
          <a:prstGeom prst="rect">
            <a:avLst/>
          </a:prstGeom>
          <a:noFill/>
          <a:ln w="0">
            <a:noFill/>
          </a:ln>
        </p:spPr>
        <p:style>
          <a:lnRef idx="0"/>
          <a:fillRef idx="0"/>
          <a:effectRef idx="0"/>
          <a:fontRef idx="minor"/>
        </p:style>
        <p:txBody>
          <a:bodyPr wrap="none" lIns="18360" rIns="18360" tIns="9000" bIns="9000" anchor="ctr">
            <a:spAutoFit/>
          </a:bodyPr>
          <a:p>
            <a:pPr algn="ctr" defTabSz="914400">
              <a:lnSpc>
                <a:spcPct val="100000"/>
              </a:lnSpc>
            </a:pPr>
            <a:r>
              <a:rPr b="1" lang="en-US" sz="800" spc="-1" strike="noStrike" u="sng">
                <a:solidFill>
                  <a:srgbClr val="0563c1"/>
                </a:solidFill>
                <a:uFillTx/>
                <a:latin typeface="Consolas"/>
                <a:ea typeface="Consolas"/>
                <a:hlinkClick r:id="rId6"/>
              </a:rPr>
              <a:t>00G</a:t>
            </a:r>
            <a:endParaRPr b="0" lang="en-US" sz="800" spc="-1" strike="noStrike">
              <a:solidFill>
                <a:srgbClr val="000000"/>
              </a:solidFill>
              <a:latin typeface="Arial"/>
            </a:endParaRPr>
          </a:p>
        </p:txBody>
      </p:sp>
      <p:sp>
        <p:nvSpPr>
          <p:cNvPr id="277" name="TextBox 81"/>
          <p:cNvSpPr/>
          <p:nvPr/>
        </p:nvSpPr>
        <p:spPr>
          <a:xfrm>
            <a:off x="3882240" y="4933440"/>
            <a:ext cx="564480" cy="136080"/>
          </a:xfrm>
          <a:prstGeom prst="rect">
            <a:avLst/>
          </a:prstGeom>
          <a:noFill/>
          <a:ln w="0">
            <a:noFill/>
          </a:ln>
        </p:spPr>
        <p:style>
          <a:lnRef idx="0"/>
          <a:fillRef idx="0"/>
          <a:effectRef idx="0"/>
          <a:fontRef idx="minor"/>
        </p:style>
        <p:txBody>
          <a:bodyPr wrap="none" lIns="18360" rIns="18360" tIns="9000" bIns="9000" anchor="ctr">
            <a:spAutoFit/>
          </a:bodyPr>
          <a:p>
            <a:pPr algn="ctr" defTabSz="914400">
              <a:lnSpc>
                <a:spcPct val="100000"/>
              </a:lnSpc>
            </a:pPr>
            <a:r>
              <a:rPr b="1" lang="en-US" sz="780" spc="-1" strike="noStrike" u="sng">
                <a:solidFill>
                  <a:srgbClr val="0563c1"/>
                </a:solidFill>
                <a:uFillTx/>
                <a:latin typeface="Aptos"/>
                <a:ea typeface="Aptos"/>
                <a:hlinkClick r:id="rId7"/>
              </a:rPr>
              <a:t>Napoleon</a:t>
            </a:r>
            <a:endParaRPr b="0" lang="en-US" sz="780" spc="-1" strike="noStrike">
              <a:solidFill>
                <a:srgbClr val="000000"/>
              </a:solidFill>
              <a:latin typeface="Arial"/>
            </a:endParaRPr>
          </a:p>
        </p:txBody>
      </p:sp>
      <p:sp>
        <p:nvSpPr>
          <p:cNvPr id="278" name="Rounded Rectangle 82"/>
          <p:cNvSpPr/>
          <p:nvPr/>
        </p:nvSpPr>
        <p:spPr>
          <a:xfrm>
            <a:off x="4937760" y="4681800"/>
            <a:ext cx="1324800" cy="510840"/>
          </a:xfrm>
          <a:prstGeom prst="roundRect">
            <a:avLst>
              <a:gd name="adj" fmla="val 16667"/>
            </a:avLst>
          </a:prstGeom>
          <a:solidFill>
            <a:srgbClr val="ffffff"/>
          </a:solidFill>
          <a:ln w="12700">
            <a:solidFill>
              <a:srgbClr val="2f6fb2"/>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279" name="TextBox 83"/>
          <p:cNvSpPr/>
          <p:nvPr/>
        </p:nvSpPr>
        <p:spPr>
          <a:xfrm>
            <a:off x="5489280" y="4744800"/>
            <a:ext cx="221400" cy="138960"/>
          </a:xfrm>
          <a:prstGeom prst="rect">
            <a:avLst/>
          </a:prstGeom>
          <a:noFill/>
          <a:ln w="0">
            <a:noFill/>
          </a:ln>
        </p:spPr>
        <p:style>
          <a:lnRef idx="0"/>
          <a:fillRef idx="0"/>
          <a:effectRef idx="0"/>
          <a:fontRef idx="minor"/>
        </p:style>
        <p:txBody>
          <a:bodyPr wrap="none" lIns="18360" rIns="18360" tIns="9000" bIns="9000" anchor="ctr">
            <a:spAutoFit/>
          </a:bodyPr>
          <a:p>
            <a:pPr algn="ctr" defTabSz="914400">
              <a:lnSpc>
                <a:spcPct val="100000"/>
              </a:lnSpc>
            </a:pPr>
            <a:r>
              <a:rPr b="1" lang="en-US" sz="800" spc="-1" strike="noStrike" u="sng">
                <a:solidFill>
                  <a:srgbClr val="0563c1"/>
                </a:solidFill>
                <a:uFillTx/>
                <a:latin typeface="Consolas"/>
                <a:ea typeface="Consolas"/>
                <a:hlinkClick r:id="rId8"/>
              </a:rPr>
              <a:t>00H</a:t>
            </a:r>
            <a:endParaRPr b="0" lang="en-US" sz="800" spc="-1" strike="noStrike">
              <a:solidFill>
                <a:srgbClr val="000000"/>
              </a:solidFill>
              <a:latin typeface="Arial"/>
            </a:endParaRPr>
          </a:p>
        </p:txBody>
      </p:sp>
      <p:sp>
        <p:nvSpPr>
          <p:cNvPr id="280" name="TextBox 84"/>
          <p:cNvSpPr/>
          <p:nvPr/>
        </p:nvSpPr>
        <p:spPr>
          <a:xfrm>
            <a:off x="5339880" y="4933440"/>
            <a:ext cx="520200" cy="136080"/>
          </a:xfrm>
          <a:prstGeom prst="rect">
            <a:avLst/>
          </a:prstGeom>
          <a:noFill/>
          <a:ln w="0">
            <a:noFill/>
          </a:ln>
        </p:spPr>
        <p:style>
          <a:lnRef idx="0"/>
          <a:fillRef idx="0"/>
          <a:effectRef idx="0"/>
          <a:fontRef idx="minor"/>
        </p:style>
        <p:txBody>
          <a:bodyPr wrap="none" lIns="18360" rIns="18360" tIns="9000" bIns="9000" anchor="ctr">
            <a:spAutoFit/>
          </a:bodyPr>
          <a:p>
            <a:pPr algn="ctr" defTabSz="914400">
              <a:lnSpc>
                <a:spcPct val="100000"/>
              </a:lnSpc>
            </a:pPr>
            <a:r>
              <a:rPr b="1" lang="en-US" sz="780" spc="-1" strike="noStrike" u="sng">
                <a:solidFill>
                  <a:srgbClr val="0563c1"/>
                </a:solidFill>
                <a:uFillTx/>
                <a:latin typeface="Aptos"/>
                <a:ea typeface="Aptos"/>
                <a:hlinkClick r:id="rId9"/>
              </a:rPr>
              <a:t>Quiet 4K</a:t>
            </a:r>
            <a:endParaRPr b="0" lang="en-US" sz="780" spc="-1" strike="noStrike">
              <a:solidFill>
                <a:srgbClr val="000000"/>
              </a:solidFill>
              <a:latin typeface="Arial"/>
            </a:endParaRPr>
          </a:p>
        </p:txBody>
      </p:sp>
      <p:sp>
        <p:nvSpPr>
          <p:cNvPr id="281" name="Rounded Rectangle 85"/>
          <p:cNvSpPr/>
          <p:nvPr/>
        </p:nvSpPr>
        <p:spPr>
          <a:xfrm>
            <a:off x="6373440" y="4681800"/>
            <a:ext cx="1324800" cy="510840"/>
          </a:xfrm>
          <a:prstGeom prst="roundRect">
            <a:avLst>
              <a:gd name="adj" fmla="val 16667"/>
            </a:avLst>
          </a:prstGeom>
          <a:solidFill>
            <a:srgbClr val="ffffff"/>
          </a:solidFill>
          <a:ln w="12700">
            <a:solidFill>
              <a:srgbClr val="2f6fb2"/>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282" name="TextBox 86"/>
          <p:cNvSpPr/>
          <p:nvPr/>
        </p:nvSpPr>
        <p:spPr>
          <a:xfrm>
            <a:off x="6924960" y="4744800"/>
            <a:ext cx="221400" cy="138960"/>
          </a:xfrm>
          <a:prstGeom prst="rect">
            <a:avLst/>
          </a:prstGeom>
          <a:noFill/>
          <a:ln w="0">
            <a:noFill/>
          </a:ln>
        </p:spPr>
        <p:style>
          <a:lnRef idx="0"/>
          <a:fillRef idx="0"/>
          <a:effectRef idx="0"/>
          <a:fontRef idx="minor"/>
        </p:style>
        <p:txBody>
          <a:bodyPr wrap="none" lIns="18360" rIns="18360" tIns="9000" bIns="9000" anchor="ctr">
            <a:spAutoFit/>
          </a:bodyPr>
          <a:p>
            <a:pPr algn="ctr" defTabSz="914400">
              <a:lnSpc>
                <a:spcPct val="100000"/>
              </a:lnSpc>
            </a:pPr>
            <a:r>
              <a:rPr b="1" lang="en-US" sz="800" spc="-1" strike="noStrike" u="sng">
                <a:solidFill>
                  <a:srgbClr val="0563c1"/>
                </a:solidFill>
                <a:uFillTx/>
                <a:latin typeface="Consolas"/>
                <a:ea typeface="Consolas"/>
                <a:hlinkClick r:id="rId10"/>
              </a:rPr>
              <a:t>00I</a:t>
            </a:r>
            <a:endParaRPr b="0" lang="en-US" sz="800" spc="-1" strike="noStrike">
              <a:solidFill>
                <a:srgbClr val="000000"/>
              </a:solidFill>
              <a:latin typeface="Arial"/>
            </a:endParaRPr>
          </a:p>
        </p:txBody>
      </p:sp>
      <p:sp>
        <p:nvSpPr>
          <p:cNvPr id="283" name="TextBox 87"/>
          <p:cNvSpPr/>
          <p:nvPr/>
        </p:nvSpPr>
        <p:spPr>
          <a:xfrm>
            <a:off x="6860880" y="4933440"/>
            <a:ext cx="349560" cy="136080"/>
          </a:xfrm>
          <a:prstGeom prst="rect">
            <a:avLst/>
          </a:prstGeom>
          <a:noFill/>
          <a:ln w="0">
            <a:noFill/>
          </a:ln>
        </p:spPr>
        <p:style>
          <a:lnRef idx="0"/>
          <a:fillRef idx="0"/>
          <a:effectRef idx="0"/>
          <a:fontRef idx="minor"/>
        </p:style>
        <p:txBody>
          <a:bodyPr wrap="none" lIns="18360" rIns="18360" tIns="9000" bIns="9000" anchor="ctr">
            <a:spAutoFit/>
          </a:bodyPr>
          <a:p>
            <a:pPr algn="ctr" defTabSz="914400">
              <a:lnSpc>
                <a:spcPct val="100000"/>
              </a:lnSpc>
            </a:pPr>
            <a:r>
              <a:rPr b="1" lang="en-US" sz="780" spc="-1" strike="noStrike" u="sng">
                <a:solidFill>
                  <a:srgbClr val="0563c1"/>
                </a:solidFill>
                <a:uFillTx/>
                <a:latin typeface="Aptos"/>
                <a:ea typeface="Aptos"/>
                <a:hlinkClick r:id="rId11"/>
              </a:rPr>
              <a:t>Patch</a:t>
            </a:r>
            <a:endParaRPr b="0" lang="en-US" sz="780" spc="-1" strike="noStrike">
              <a:solidFill>
                <a:srgbClr val="000000"/>
              </a:solidFill>
              <a:latin typeface="Arial"/>
            </a:endParaRPr>
          </a:p>
        </p:txBody>
      </p:sp>
      <p:sp>
        <p:nvSpPr>
          <p:cNvPr id="284" name="Rounded Rectangle 88"/>
          <p:cNvSpPr/>
          <p:nvPr/>
        </p:nvSpPr>
        <p:spPr>
          <a:xfrm>
            <a:off x="7809120" y="4681800"/>
            <a:ext cx="1324800" cy="510840"/>
          </a:xfrm>
          <a:prstGeom prst="roundRect">
            <a:avLst>
              <a:gd name="adj" fmla="val 16667"/>
            </a:avLst>
          </a:prstGeom>
          <a:solidFill>
            <a:srgbClr val="ffffff"/>
          </a:solidFill>
          <a:ln w="12700">
            <a:solidFill>
              <a:srgbClr val="2f6fb2"/>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285" name="TextBox 89"/>
          <p:cNvSpPr/>
          <p:nvPr/>
        </p:nvSpPr>
        <p:spPr>
          <a:xfrm>
            <a:off x="8360640" y="4744800"/>
            <a:ext cx="221400" cy="138960"/>
          </a:xfrm>
          <a:prstGeom prst="rect">
            <a:avLst/>
          </a:prstGeom>
          <a:noFill/>
          <a:ln w="0">
            <a:noFill/>
          </a:ln>
        </p:spPr>
        <p:style>
          <a:lnRef idx="0"/>
          <a:fillRef idx="0"/>
          <a:effectRef idx="0"/>
          <a:fontRef idx="minor"/>
        </p:style>
        <p:txBody>
          <a:bodyPr wrap="none" lIns="18360" rIns="18360" tIns="9000" bIns="9000" anchor="ctr">
            <a:spAutoFit/>
          </a:bodyPr>
          <a:p>
            <a:pPr algn="ctr" defTabSz="914400">
              <a:lnSpc>
                <a:spcPct val="100000"/>
              </a:lnSpc>
            </a:pPr>
            <a:r>
              <a:rPr b="1" lang="en-US" sz="800" spc="-1" strike="noStrike" u="sng">
                <a:solidFill>
                  <a:srgbClr val="0563c1"/>
                </a:solidFill>
                <a:uFillTx/>
                <a:latin typeface="Consolas"/>
                <a:ea typeface="Consolas"/>
                <a:hlinkClick r:id="rId12"/>
              </a:rPr>
              <a:t>00J</a:t>
            </a:r>
            <a:endParaRPr b="0" lang="en-US" sz="800" spc="-1" strike="noStrike">
              <a:solidFill>
                <a:srgbClr val="000000"/>
              </a:solidFill>
              <a:latin typeface="Arial"/>
            </a:endParaRPr>
          </a:p>
        </p:txBody>
      </p:sp>
      <p:sp>
        <p:nvSpPr>
          <p:cNvPr id="286" name="TextBox 90"/>
          <p:cNvSpPr/>
          <p:nvPr/>
        </p:nvSpPr>
        <p:spPr>
          <a:xfrm>
            <a:off x="8262360" y="4933440"/>
            <a:ext cx="417960" cy="136080"/>
          </a:xfrm>
          <a:prstGeom prst="rect">
            <a:avLst/>
          </a:prstGeom>
          <a:noFill/>
          <a:ln w="0">
            <a:noFill/>
          </a:ln>
        </p:spPr>
        <p:style>
          <a:lnRef idx="0"/>
          <a:fillRef idx="0"/>
          <a:effectRef idx="0"/>
          <a:fontRef idx="minor"/>
        </p:style>
        <p:txBody>
          <a:bodyPr wrap="none" lIns="18360" rIns="18360" tIns="9000" bIns="9000" anchor="ctr">
            <a:spAutoFit/>
          </a:bodyPr>
          <a:p>
            <a:pPr algn="ctr" defTabSz="914400">
              <a:lnSpc>
                <a:spcPct val="100000"/>
              </a:lnSpc>
            </a:pPr>
            <a:r>
              <a:rPr b="1" lang="en-US" sz="780" spc="-1" strike="noStrike" u="sng">
                <a:solidFill>
                  <a:srgbClr val="0563c1"/>
                </a:solidFill>
                <a:uFillTx/>
                <a:latin typeface="Aptos"/>
                <a:ea typeface="Aptos"/>
                <a:hlinkClick r:id="rId13"/>
              </a:rPr>
              <a:t>Author</a:t>
            </a:r>
            <a:endParaRPr b="0" lang="en-US" sz="780" spc="-1" strike="noStrike">
              <a:solidFill>
                <a:srgbClr val="000000"/>
              </a:solidFill>
              <a:latin typeface="Arial"/>
            </a:endParaRPr>
          </a:p>
        </p:txBody>
      </p:sp>
      <p:sp>
        <p:nvSpPr>
          <p:cNvPr id="287" name="Rounded Rectangle 91"/>
          <p:cNvSpPr/>
          <p:nvPr/>
        </p:nvSpPr>
        <p:spPr>
          <a:xfrm>
            <a:off x="631080" y="5367600"/>
            <a:ext cx="5284080" cy="565920"/>
          </a:xfrm>
          <a:prstGeom prst="roundRect">
            <a:avLst>
              <a:gd name="adj" fmla="val 16667"/>
            </a:avLst>
          </a:prstGeom>
          <a:solidFill>
            <a:srgbClr val="24355b"/>
          </a:solidFill>
          <a:ln w="10160">
            <a:solidFill>
              <a:srgbClr val="24355b"/>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288" name="TextBox 92">
            <a:hlinkClick r:id="rId14"/>
          </p:cNvPr>
          <p:cNvSpPr/>
          <p:nvPr/>
        </p:nvSpPr>
        <p:spPr>
          <a:xfrm>
            <a:off x="2041200" y="5518440"/>
            <a:ext cx="2445120" cy="154800"/>
          </a:xfrm>
          <a:prstGeom prst="rect">
            <a:avLst/>
          </a:prstGeom>
          <a:noFill/>
          <a:ln w="0">
            <a:noFill/>
          </a:ln>
        </p:spPr>
        <p:style>
          <a:lnRef idx="0"/>
          <a:fillRef idx="0"/>
          <a:effectRef idx="0"/>
          <a:fontRef idx="minor"/>
        </p:style>
        <p:txBody>
          <a:bodyPr wrap="none" lIns="18360" rIns="18360" tIns="9000" bIns="9000" anchor="ctr">
            <a:spAutoFit/>
          </a:bodyPr>
          <a:p>
            <a:pPr algn="ctr" defTabSz="914400">
              <a:lnSpc>
                <a:spcPct val="100000"/>
              </a:lnSpc>
            </a:pPr>
            <a:r>
              <a:rPr b="1" lang="en-US" sz="900" spc="-1" strike="noStrike">
                <a:solidFill>
                  <a:srgbClr val="ffffff"/>
                </a:solidFill>
                <a:latin typeface="Consolas"/>
                <a:ea typeface="Consolas"/>
              </a:rPr>
              <a:t>OPEN 00 · CANONICAL REQUIREMENTS  →</a:t>
            </a:r>
            <a:endParaRPr b="0" lang="en-US" sz="900" spc="-1" strike="noStrike">
              <a:solidFill>
                <a:srgbClr val="000000"/>
              </a:solidFill>
              <a:latin typeface="Arial"/>
            </a:endParaRPr>
          </a:p>
        </p:txBody>
      </p:sp>
      <p:sp>
        <p:nvSpPr>
          <p:cNvPr id="289" name="Rounded Rectangle 93"/>
          <p:cNvSpPr/>
          <p:nvPr/>
        </p:nvSpPr>
        <p:spPr>
          <a:xfrm>
            <a:off x="6089760" y="5367600"/>
            <a:ext cx="3226680" cy="565920"/>
          </a:xfrm>
          <a:prstGeom prst="roundRect">
            <a:avLst>
              <a:gd name="adj" fmla="val 16667"/>
            </a:avLst>
          </a:prstGeom>
          <a:solidFill>
            <a:srgbClr val="00848a"/>
          </a:solidFill>
          <a:ln w="10160">
            <a:solidFill>
              <a:srgbClr val="00848a"/>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290" name="TextBox 94">
            <a:hlinkClick r:id="rId15"/>
          </p:cNvPr>
          <p:cNvSpPr/>
          <p:nvPr/>
        </p:nvSpPr>
        <p:spPr>
          <a:xfrm>
            <a:off x="7104960" y="5518440"/>
            <a:ext cx="1206000" cy="154800"/>
          </a:xfrm>
          <a:prstGeom prst="rect">
            <a:avLst/>
          </a:prstGeom>
          <a:noFill/>
          <a:ln w="0">
            <a:noFill/>
          </a:ln>
        </p:spPr>
        <p:style>
          <a:lnRef idx="0"/>
          <a:fillRef idx="0"/>
          <a:effectRef idx="0"/>
          <a:fontRef idx="minor"/>
        </p:style>
        <p:txBody>
          <a:bodyPr wrap="none" lIns="18360" rIns="18360" tIns="9000" bIns="9000" anchor="ctr">
            <a:spAutoFit/>
          </a:bodyPr>
          <a:p>
            <a:pPr algn="ctr" defTabSz="914400">
              <a:lnSpc>
                <a:spcPct val="100000"/>
              </a:lnSpc>
            </a:pPr>
            <a:r>
              <a:rPr b="1" lang="en-US" sz="900" spc="-1" strike="noStrike">
                <a:solidFill>
                  <a:srgbClr val="ffffff"/>
                </a:solidFill>
                <a:latin typeface="Consolas"/>
                <a:ea typeface="Consolas"/>
              </a:rPr>
              <a:t>TRACE COVERAGE  →</a:t>
            </a:r>
            <a:endParaRPr b="0" lang="en-US" sz="900" spc="-1" strike="noStrike">
              <a:solidFill>
                <a:srgbClr val="000000"/>
              </a:solidFill>
              <a:latin typeface="Arial"/>
            </a:endParaRPr>
          </a:p>
        </p:txBody>
      </p:sp>
      <p:sp>
        <p:nvSpPr>
          <p:cNvPr id="291" name="Rounded Rectangle 95"/>
          <p:cNvSpPr/>
          <p:nvPr/>
        </p:nvSpPr>
        <p:spPr>
          <a:xfrm>
            <a:off x="9491400" y="5367600"/>
            <a:ext cx="2074680" cy="565920"/>
          </a:xfrm>
          <a:prstGeom prst="roundRect">
            <a:avLst>
              <a:gd name="adj" fmla="val 16667"/>
            </a:avLst>
          </a:prstGeom>
          <a:solidFill>
            <a:srgbClr val="ffffff"/>
          </a:solidFill>
          <a:ln w="12700">
            <a:solidFill>
              <a:srgbClr val="c86e14"/>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292" name="TextBox 96">
            <a:hlinkClick r:id="rId16"/>
          </p:cNvPr>
          <p:cNvSpPr/>
          <p:nvPr/>
        </p:nvSpPr>
        <p:spPr>
          <a:xfrm>
            <a:off x="10081080" y="5521680"/>
            <a:ext cx="894960" cy="148320"/>
          </a:xfrm>
          <a:prstGeom prst="rect">
            <a:avLst/>
          </a:prstGeom>
          <a:noFill/>
          <a:ln w="0">
            <a:noFill/>
          </a:ln>
        </p:spPr>
        <p:style>
          <a:lnRef idx="0"/>
          <a:fillRef idx="0"/>
          <a:effectRef idx="0"/>
          <a:fontRef idx="minor"/>
        </p:style>
        <p:txBody>
          <a:bodyPr wrap="none" lIns="18360" rIns="18360" tIns="9000" bIns="9000" anchor="ctr">
            <a:spAutoFit/>
          </a:bodyPr>
          <a:p>
            <a:pPr algn="ctr" defTabSz="914400">
              <a:lnSpc>
                <a:spcPct val="100000"/>
              </a:lnSpc>
            </a:pPr>
            <a:r>
              <a:rPr b="1" lang="en-US" sz="860" spc="-1" strike="noStrike">
                <a:solidFill>
                  <a:srgbClr val="c86e14"/>
                </a:solidFill>
                <a:latin typeface="Consolas"/>
                <a:ea typeface="Consolas"/>
              </a:rPr>
              <a:t>ALL ROUTES  →</a:t>
            </a:r>
            <a:endParaRPr b="0" lang="en-US" sz="860" spc="-1" strike="noStrike">
              <a:solidFill>
                <a:srgbClr val="000000"/>
              </a:solidFill>
              <a:latin typeface="Arial"/>
            </a:endParaRPr>
          </a:p>
        </p:txBody>
      </p:sp>
      <p:sp>
        <p:nvSpPr>
          <p:cNvPr id="293" name="TextBox 97"/>
          <p:cNvSpPr/>
          <p:nvPr/>
        </p:nvSpPr>
        <p:spPr>
          <a:xfrm>
            <a:off x="2605320" y="6022080"/>
            <a:ext cx="5852520" cy="134640"/>
          </a:xfrm>
          <a:prstGeom prst="rect">
            <a:avLst/>
          </a:prstGeom>
          <a:noFill/>
          <a:ln w="0">
            <a:noFill/>
          </a:ln>
        </p:spPr>
        <p:style>
          <a:lnRef idx="0"/>
          <a:fillRef idx="0"/>
          <a:effectRef idx="0"/>
          <a:fontRef idx="minor"/>
        </p:style>
        <p:txBody>
          <a:bodyPr wrap="none" lIns="18360" rIns="18360" tIns="9000" bIns="9000" anchor="ctr">
            <a:spAutoFit/>
          </a:bodyPr>
          <a:p>
            <a:pPr defTabSz="914400">
              <a:lnSpc>
                <a:spcPct val="100000"/>
              </a:lnSpc>
            </a:pPr>
            <a:r>
              <a:rPr b="0" i="1" lang="en-US" sz="770" spc="-1" strike="noStrike">
                <a:solidFill>
                  <a:srgbClr val="5d6775"/>
                </a:solidFill>
                <a:latin typeface="Aptos"/>
                <a:ea typeface="Aptos"/>
              </a:rPr>
              <a:t>Coverage / conformance design result; comparative execution and independent replication remain separately tracked.</a:t>
            </a:r>
            <a:endParaRPr b="0" lang="en-US" sz="77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294" name="TextBox 1"/>
          <p:cNvSpPr/>
          <p:nvPr/>
        </p:nvSpPr>
        <p:spPr>
          <a:xfrm>
            <a:off x="567000" y="164520"/>
            <a:ext cx="3199320" cy="12924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0" lang="en-US" sz="850" spc="-1" strike="noStrike">
                <a:solidFill>
                  <a:srgbClr val="5d6775"/>
                </a:solidFill>
                <a:latin typeface="Consolas"/>
                <a:ea typeface="Consolas"/>
              </a:rPr>
              <a:t>REQUIREMENTS WALKED EXAMPLE</a:t>
            </a:r>
            <a:endParaRPr b="0" lang="en-US" sz="850" spc="-1" strike="noStrike">
              <a:solidFill>
                <a:srgbClr val="000000"/>
              </a:solidFill>
              <a:latin typeface="Arial"/>
            </a:endParaRPr>
          </a:p>
        </p:txBody>
      </p:sp>
      <p:sp>
        <p:nvSpPr>
          <p:cNvPr id="295" name="TextBox 2"/>
          <p:cNvSpPr/>
          <p:nvPr/>
        </p:nvSpPr>
        <p:spPr>
          <a:xfrm>
            <a:off x="10716840" y="164520"/>
            <a:ext cx="684720" cy="129240"/>
          </a:xfrm>
          <a:prstGeom prst="rect">
            <a:avLst/>
          </a:prstGeom>
          <a:noFill/>
          <a:ln w="0">
            <a:noFill/>
          </a:ln>
        </p:spPr>
        <p:style>
          <a:lnRef idx="0"/>
          <a:fillRef idx="0"/>
          <a:effectRef idx="0"/>
          <a:fontRef idx="minor"/>
        </p:style>
        <p:txBody>
          <a:bodyPr lIns="0" rIns="0" tIns="0" bIns="0" anchor="t">
            <a:spAutoFit/>
          </a:bodyPr>
          <a:p>
            <a:pPr algn="r" defTabSz="914400">
              <a:lnSpc>
                <a:spcPct val="100000"/>
              </a:lnSpc>
            </a:pPr>
            <a:r>
              <a:rPr b="0" lang="en-US" sz="850" spc="-1" strike="noStrike">
                <a:solidFill>
                  <a:srgbClr val="5d6775"/>
                </a:solidFill>
                <a:latin typeface="Consolas"/>
                <a:ea typeface="Consolas"/>
              </a:rPr>
              <a:t>§ 04B</a:t>
            </a:r>
            <a:endParaRPr b="0" lang="en-US" sz="850" spc="-1" strike="noStrike">
              <a:solidFill>
                <a:srgbClr val="000000"/>
              </a:solidFill>
              <a:latin typeface="Arial"/>
            </a:endParaRPr>
          </a:p>
        </p:txBody>
      </p:sp>
      <p:sp>
        <p:nvSpPr>
          <p:cNvPr id="296" name="TextBox 3"/>
          <p:cNvSpPr/>
          <p:nvPr/>
        </p:nvSpPr>
        <p:spPr>
          <a:xfrm>
            <a:off x="567000" y="640080"/>
            <a:ext cx="10514520" cy="35784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2350" spc="-1" strike="noStrike" u="sng">
                <a:solidFill>
                  <a:srgbClr val="0563c1"/>
                </a:solidFill>
                <a:uFillTx/>
                <a:latin typeface="Cambria"/>
                <a:ea typeface="Cambria"/>
                <a:hlinkClick r:id="rId1"/>
              </a:rPr>
              <a:t>Worked example — 00F Chaos in the Smartcity</a:t>
            </a:r>
            <a:endParaRPr b="0" lang="en-US" sz="2350" spc="-1" strike="noStrike">
              <a:solidFill>
                <a:srgbClr val="000000"/>
              </a:solidFill>
              <a:latin typeface="Arial"/>
            </a:endParaRPr>
          </a:p>
        </p:txBody>
      </p:sp>
      <p:sp>
        <p:nvSpPr>
          <p:cNvPr id="297" name="TextBox 4"/>
          <p:cNvSpPr/>
          <p:nvPr/>
        </p:nvSpPr>
        <p:spPr>
          <a:xfrm>
            <a:off x="567000" y="1078920"/>
            <a:ext cx="10514520" cy="15948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0" lang="en-US" sz="1050" spc="-1" strike="noStrike">
                <a:solidFill>
                  <a:srgbClr val="5d6775"/>
                </a:solidFill>
                <a:latin typeface="Aptos"/>
                <a:ea typeface="Aptos"/>
              </a:rPr>
              <a:t>One conforming requirement route, shown end to end. The same S/T → gate → bounded-recovery logic is documented for each reference scenario.</a:t>
            </a:r>
            <a:endParaRPr b="0" lang="en-US" sz="1050" spc="-1" strike="noStrike">
              <a:solidFill>
                <a:srgbClr val="000000"/>
              </a:solidFill>
              <a:latin typeface="Arial"/>
            </a:endParaRPr>
          </a:p>
        </p:txBody>
      </p:sp>
      <p:sp>
        <p:nvSpPr>
          <p:cNvPr id="298" name="Rectangle 5"/>
          <p:cNvSpPr/>
          <p:nvPr/>
        </p:nvSpPr>
        <p:spPr>
          <a:xfrm>
            <a:off x="567000" y="457200"/>
            <a:ext cx="10834560" cy="9720"/>
          </a:xfrm>
          <a:prstGeom prst="rect">
            <a:avLst/>
          </a:prstGeom>
          <a:solidFill>
            <a:srgbClr val="24355b"/>
          </a:solidFill>
          <a:ln>
            <a:solidFill>
              <a:srgbClr val="24355b"/>
            </a:solidFill>
            <a:round/>
          </a:ln>
        </p:spPr>
        <p:style>
          <a:lnRef idx="1">
            <a:schemeClr val="accent1"/>
          </a:lnRef>
          <a:fillRef idx="3">
            <a:schemeClr val="accent1"/>
          </a:fillRef>
          <a:effectRef idx="2">
            <a:schemeClr val="accent1"/>
          </a:effectRef>
          <a:fontRef idx="minor"/>
        </p:style>
        <p:txBody>
          <a:bodyPr lIns="90000" rIns="90000" tIns="-34200" bIns="-342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299" name="Rounded Rectangle 6"/>
          <p:cNvSpPr/>
          <p:nvPr/>
        </p:nvSpPr>
        <p:spPr>
          <a:xfrm>
            <a:off x="567000" y="1508760"/>
            <a:ext cx="3455280" cy="748800"/>
          </a:xfrm>
          <a:prstGeom prst="roundRect">
            <a:avLst>
              <a:gd name="adj" fmla="val 16667"/>
            </a:avLst>
          </a:prstGeom>
          <a:solidFill>
            <a:srgbClr val="ffffff"/>
          </a:solidFill>
          <a:ln w="12700">
            <a:solidFill>
              <a:srgbClr val="2f6fb2"/>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300" name="TextBox 7"/>
          <p:cNvSpPr/>
          <p:nvPr/>
        </p:nvSpPr>
        <p:spPr>
          <a:xfrm>
            <a:off x="676800" y="1581840"/>
            <a:ext cx="346320" cy="14148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930" spc="-1" strike="noStrike">
                <a:solidFill>
                  <a:srgbClr val="2f6fb2"/>
                </a:solidFill>
                <a:latin typeface="Consolas"/>
                <a:ea typeface="Consolas"/>
              </a:rPr>
              <a:t>R0</a:t>
            </a:r>
            <a:endParaRPr b="0" lang="en-US" sz="930" spc="-1" strike="noStrike">
              <a:solidFill>
                <a:srgbClr val="000000"/>
              </a:solidFill>
              <a:latin typeface="Arial"/>
            </a:endParaRPr>
          </a:p>
        </p:txBody>
      </p:sp>
      <p:sp>
        <p:nvSpPr>
          <p:cNvPr id="301" name="TextBox 8"/>
          <p:cNvSpPr/>
          <p:nvPr/>
        </p:nvSpPr>
        <p:spPr>
          <a:xfrm>
            <a:off x="1069920" y="1572840"/>
            <a:ext cx="2696400" cy="16236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1070" spc="-1" strike="noStrike">
                <a:solidFill>
                  <a:srgbClr val="24355b"/>
                </a:solidFill>
                <a:latin typeface="Cambria"/>
                <a:ea typeface="Cambria"/>
              </a:rPr>
              <a:t>Standard competent</a:t>
            </a:r>
            <a:endParaRPr b="0" lang="en-US" sz="1070" spc="-1" strike="noStrike">
              <a:solidFill>
                <a:srgbClr val="000000"/>
              </a:solidFill>
              <a:latin typeface="Arial"/>
            </a:endParaRPr>
          </a:p>
        </p:txBody>
      </p:sp>
      <p:sp>
        <p:nvSpPr>
          <p:cNvPr id="302" name="TextBox 9"/>
          <p:cNvSpPr/>
          <p:nvPr/>
        </p:nvSpPr>
        <p:spPr>
          <a:xfrm>
            <a:off x="676800" y="1819800"/>
            <a:ext cx="3236040" cy="25884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0" lang="en-US" sz="850" spc="-1" strike="noStrike">
                <a:solidFill>
                  <a:srgbClr val="1f2d3d"/>
                </a:solidFill>
                <a:latin typeface="Calibri"/>
                <a:ea typeface="Calibri"/>
              </a:rPr>
              <a:t>Authenticated events + local rules + local safety; cross-actor composition may still be absent.</a:t>
            </a:r>
            <a:endParaRPr b="0" lang="en-US" sz="850" spc="-1" strike="noStrike">
              <a:solidFill>
                <a:srgbClr val="000000"/>
              </a:solidFill>
              <a:latin typeface="Arial"/>
            </a:endParaRPr>
          </a:p>
        </p:txBody>
      </p:sp>
      <p:sp>
        <p:nvSpPr>
          <p:cNvPr id="303" name="Rounded Rectangle 10"/>
          <p:cNvSpPr/>
          <p:nvPr/>
        </p:nvSpPr>
        <p:spPr>
          <a:xfrm>
            <a:off x="4087440" y="1508760"/>
            <a:ext cx="3455280" cy="748800"/>
          </a:xfrm>
          <a:prstGeom prst="roundRect">
            <a:avLst>
              <a:gd name="adj" fmla="val 16667"/>
            </a:avLst>
          </a:prstGeom>
          <a:solidFill>
            <a:srgbClr val="ffffff"/>
          </a:solidFill>
          <a:ln w="12700">
            <a:solidFill>
              <a:srgbClr val="00848a"/>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304" name="TextBox 11"/>
          <p:cNvSpPr/>
          <p:nvPr/>
        </p:nvSpPr>
        <p:spPr>
          <a:xfrm>
            <a:off x="4197240" y="1581840"/>
            <a:ext cx="346320" cy="14148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930" spc="-1" strike="noStrike">
                <a:solidFill>
                  <a:srgbClr val="00848a"/>
                </a:solidFill>
                <a:latin typeface="Consolas"/>
                <a:ea typeface="Consolas"/>
              </a:rPr>
              <a:t>R1</a:t>
            </a:r>
            <a:endParaRPr b="0" lang="en-US" sz="930" spc="-1" strike="noStrike">
              <a:solidFill>
                <a:srgbClr val="000000"/>
              </a:solidFill>
              <a:latin typeface="Arial"/>
            </a:endParaRPr>
          </a:p>
        </p:txBody>
      </p:sp>
      <p:sp>
        <p:nvSpPr>
          <p:cNvPr id="305" name="TextBox 12"/>
          <p:cNvSpPr/>
          <p:nvPr/>
        </p:nvSpPr>
        <p:spPr>
          <a:xfrm>
            <a:off x="4590360" y="1572840"/>
            <a:ext cx="2696400" cy="16236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1070" spc="-1" strike="noStrike">
                <a:solidFill>
                  <a:srgbClr val="24355b"/>
                </a:solidFill>
                <a:latin typeface="Cambria"/>
                <a:ea typeface="Cambria"/>
              </a:rPr>
              <a:t>Defended top-notch</a:t>
            </a:r>
            <a:endParaRPr b="0" lang="en-US" sz="1070" spc="-1" strike="noStrike">
              <a:solidFill>
                <a:srgbClr val="000000"/>
              </a:solidFill>
              <a:latin typeface="Arial"/>
            </a:endParaRPr>
          </a:p>
        </p:txBody>
      </p:sp>
      <p:sp>
        <p:nvSpPr>
          <p:cNvPr id="306" name="TextBox 13"/>
          <p:cNvSpPr/>
          <p:nvPr/>
        </p:nvSpPr>
        <p:spPr>
          <a:xfrm>
            <a:off x="4197240" y="1819800"/>
            <a:ext cx="3236040" cy="25884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0" lang="en-US" sz="850" spc="-1" strike="noStrike">
                <a:solidFill>
                  <a:srgbClr val="1f2d3d"/>
                </a:solidFill>
                <a:latin typeface="Calibri"/>
                <a:ea typeface="Calibri"/>
              </a:rPr>
              <a:t>Known dependencies, temporal/freshness controls, conflict logic, finite review queues and bounded fallback.</a:t>
            </a:r>
            <a:endParaRPr b="0" lang="en-US" sz="850" spc="-1" strike="noStrike">
              <a:solidFill>
                <a:srgbClr val="000000"/>
              </a:solidFill>
              <a:latin typeface="Arial"/>
            </a:endParaRPr>
          </a:p>
        </p:txBody>
      </p:sp>
      <p:sp>
        <p:nvSpPr>
          <p:cNvPr id="307" name="Rounded Rectangle 14"/>
          <p:cNvSpPr/>
          <p:nvPr/>
        </p:nvSpPr>
        <p:spPr>
          <a:xfrm>
            <a:off x="7607880" y="1508760"/>
            <a:ext cx="3455280" cy="748800"/>
          </a:xfrm>
          <a:prstGeom prst="roundRect">
            <a:avLst>
              <a:gd name="adj" fmla="val 16667"/>
            </a:avLst>
          </a:prstGeom>
          <a:solidFill>
            <a:srgbClr val="ffffff"/>
          </a:solidFill>
          <a:ln w="12700">
            <a:solidFill>
              <a:srgbClr val="d07800"/>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308" name="TextBox 15"/>
          <p:cNvSpPr/>
          <p:nvPr/>
        </p:nvSpPr>
        <p:spPr>
          <a:xfrm>
            <a:off x="7717680" y="1581840"/>
            <a:ext cx="346320" cy="14148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930" spc="-1" strike="noStrike">
                <a:solidFill>
                  <a:srgbClr val="d07800"/>
                </a:solidFill>
                <a:latin typeface="Consolas"/>
                <a:ea typeface="Consolas"/>
              </a:rPr>
              <a:t>R2</a:t>
            </a:r>
            <a:endParaRPr b="0" lang="en-US" sz="930" spc="-1" strike="noStrike">
              <a:solidFill>
                <a:srgbClr val="000000"/>
              </a:solidFill>
              <a:latin typeface="Arial"/>
            </a:endParaRPr>
          </a:p>
        </p:txBody>
      </p:sp>
      <p:sp>
        <p:nvSpPr>
          <p:cNvPr id="309" name="TextBox 16"/>
          <p:cNvSpPr/>
          <p:nvPr/>
        </p:nvSpPr>
        <p:spPr>
          <a:xfrm>
            <a:off x="8110800" y="1572840"/>
            <a:ext cx="2696400" cy="16236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1070" spc="-1" strike="noStrike">
                <a:solidFill>
                  <a:srgbClr val="24355b"/>
                </a:solidFill>
                <a:latin typeface="Cambria"/>
                <a:ea typeface="Cambria"/>
              </a:rPr>
              <a:t>Same R1 frozen under drift</a:t>
            </a:r>
            <a:endParaRPr b="0" lang="en-US" sz="1070" spc="-1" strike="noStrike">
              <a:solidFill>
                <a:srgbClr val="000000"/>
              </a:solidFill>
              <a:latin typeface="Arial"/>
            </a:endParaRPr>
          </a:p>
        </p:txBody>
      </p:sp>
      <p:sp>
        <p:nvSpPr>
          <p:cNvPr id="310" name="TextBox 17"/>
          <p:cNvSpPr/>
          <p:nvPr/>
        </p:nvSpPr>
        <p:spPr>
          <a:xfrm>
            <a:off x="7717680" y="1819800"/>
            <a:ext cx="3236040" cy="25884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0" lang="en-US" sz="850" spc="-1" strike="noStrike">
                <a:solidFill>
                  <a:srgbClr val="1f2d3d"/>
                </a:solidFill>
                <a:latin typeface="Calibri"/>
                <a:ea typeface="Calibri"/>
              </a:rPr>
              <a:t>Dependency / timing / model relation changes after R1 is frozen; the old validity model may become stale.</a:t>
            </a:r>
            <a:endParaRPr b="0" lang="en-US" sz="850" spc="-1" strike="noStrike">
              <a:solidFill>
                <a:srgbClr val="000000"/>
              </a:solidFill>
              <a:latin typeface="Arial"/>
            </a:endParaRPr>
          </a:p>
        </p:txBody>
      </p:sp>
      <p:sp>
        <p:nvSpPr>
          <p:cNvPr id="311" name="Rounded Rectangle 18"/>
          <p:cNvSpPr/>
          <p:nvPr/>
        </p:nvSpPr>
        <p:spPr>
          <a:xfrm>
            <a:off x="567000" y="2541960"/>
            <a:ext cx="1617480" cy="913320"/>
          </a:xfrm>
          <a:prstGeom prst="roundRect">
            <a:avLst>
              <a:gd name="adj" fmla="val 16667"/>
            </a:avLst>
          </a:prstGeom>
          <a:solidFill>
            <a:srgbClr val="ffffff"/>
          </a:solidFill>
          <a:ln w="12700">
            <a:solidFill>
              <a:srgbClr val="2f6fb2"/>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312" name="TextBox 19"/>
          <p:cNvSpPr/>
          <p:nvPr/>
        </p:nvSpPr>
        <p:spPr>
          <a:xfrm>
            <a:off x="640080" y="2615040"/>
            <a:ext cx="318960" cy="13356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880" spc="-1" strike="noStrike">
                <a:solidFill>
                  <a:srgbClr val="2f6fb2"/>
                </a:solidFill>
                <a:latin typeface="Consolas"/>
                <a:ea typeface="Consolas"/>
              </a:rPr>
              <a:t>Q0</a:t>
            </a:r>
            <a:endParaRPr b="0" lang="en-US" sz="880" spc="-1" strike="noStrike">
              <a:solidFill>
                <a:srgbClr val="000000"/>
              </a:solidFill>
              <a:latin typeface="Arial"/>
            </a:endParaRPr>
          </a:p>
        </p:txBody>
      </p:sp>
      <p:sp>
        <p:nvSpPr>
          <p:cNvPr id="313" name="TextBox 20"/>
          <p:cNvSpPr/>
          <p:nvPr/>
        </p:nvSpPr>
        <p:spPr>
          <a:xfrm>
            <a:off x="640080" y="2825640"/>
            <a:ext cx="1470960" cy="14292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939" spc="-1" strike="noStrike">
                <a:solidFill>
                  <a:srgbClr val="24355b"/>
                </a:solidFill>
                <a:latin typeface="Cambria"/>
                <a:ea typeface="Cambria"/>
              </a:rPr>
              <a:t>Frame shared use</a:t>
            </a:r>
            <a:endParaRPr b="0" lang="en-US" sz="939" spc="-1" strike="noStrike">
              <a:solidFill>
                <a:srgbClr val="000000"/>
              </a:solidFill>
              <a:latin typeface="Arial"/>
            </a:endParaRPr>
          </a:p>
        </p:txBody>
      </p:sp>
      <p:sp>
        <p:nvSpPr>
          <p:cNvPr id="314" name="TextBox 21"/>
          <p:cNvSpPr/>
          <p:nvPr/>
        </p:nvSpPr>
        <p:spPr>
          <a:xfrm>
            <a:off x="640080" y="3108960"/>
            <a:ext cx="1470960" cy="11844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0" lang="en-US" sz="780" spc="-1" strike="noStrike">
                <a:solidFill>
                  <a:srgbClr val="5d6775"/>
                </a:solidFill>
                <a:latin typeface="Calibri"/>
                <a:ea typeface="Calibri"/>
              </a:rPr>
              <a:t>scope · owners · authority</a:t>
            </a:r>
            <a:endParaRPr b="0" lang="en-US" sz="780" spc="-1" strike="noStrike">
              <a:solidFill>
                <a:srgbClr val="000000"/>
              </a:solidFill>
              <a:latin typeface="Arial"/>
            </a:endParaRPr>
          </a:p>
        </p:txBody>
      </p:sp>
      <p:sp>
        <p:nvSpPr>
          <p:cNvPr id="315" name="TextBox 22"/>
          <p:cNvSpPr/>
          <p:nvPr/>
        </p:nvSpPr>
        <p:spPr>
          <a:xfrm>
            <a:off x="2199240" y="2889360"/>
            <a:ext cx="136080" cy="182520"/>
          </a:xfrm>
          <a:prstGeom prst="rect">
            <a:avLst/>
          </a:prstGeom>
          <a:noFill/>
          <a:ln w="0">
            <a:noFill/>
          </a:ln>
        </p:spPr>
        <p:style>
          <a:lnRef idx="0"/>
          <a:fillRef idx="0"/>
          <a:effectRef idx="0"/>
          <a:fontRef idx="minor"/>
        </p:style>
        <p:txBody>
          <a:bodyPr lIns="0" rIns="0" tIns="0" bIns="0" anchor="t">
            <a:spAutoFit/>
          </a:bodyPr>
          <a:p>
            <a:pPr algn="ctr" defTabSz="914400">
              <a:lnSpc>
                <a:spcPct val="100000"/>
              </a:lnSpc>
            </a:pPr>
            <a:r>
              <a:rPr b="1" lang="en-US" sz="1200" spc="-1" strike="noStrike">
                <a:solidFill>
                  <a:srgbClr val="24355b"/>
                </a:solidFill>
                <a:latin typeface="Calibri"/>
                <a:ea typeface="Calibri"/>
              </a:rPr>
              <a:t>→</a:t>
            </a:r>
            <a:endParaRPr b="0" lang="en-US" sz="1200" spc="-1" strike="noStrike">
              <a:solidFill>
                <a:srgbClr val="000000"/>
              </a:solidFill>
              <a:latin typeface="Arial"/>
            </a:endParaRPr>
          </a:p>
        </p:txBody>
      </p:sp>
      <p:sp>
        <p:nvSpPr>
          <p:cNvPr id="316" name="Rounded Rectangle 23"/>
          <p:cNvSpPr/>
          <p:nvPr/>
        </p:nvSpPr>
        <p:spPr>
          <a:xfrm>
            <a:off x="2350080" y="2541960"/>
            <a:ext cx="1617480" cy="913320"/>
          </a:xfrm>
          <a:prstGeom prst="roundRect">
            <a:avLst>
              <a:gd name="adj" fmla="val 16667"/>
            </a:avLst>
          </a:prstGeom>
          <a:solidFill>
            <a:srgbClr val="ffffff"/>
          </a:solidFill>
          <a:ln w="12700">
            <a:solidFill>
              <a:srgbClr val="00848a"/>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317" name="TextBox 24"/>
          <p:cNvSpPr/>
          <p:nvPr/>
        </p:nvSpPr>
        <p:spPr>
          <a:xfrm>
            <a:off x="2423160" y="2615040"/>
            <a:ext cx="318960" cy="13356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880" spc="-1" strike="noStrike">
                <a:solidFill>
                  <a:srgbClr val="00848a"/>
                </a:solidFill>
                <a:latin typeface="Consolas"/>
                <a:ea typeface="Consolas"/>
              </a:rPr>
              <a:t>Q1</a:t>
            </a:r>
            <a:endParaRPr b="0" lang="en-US" sz="880" spc="-1" strike="noStrike">
              <a:solidFill>
                <a:srgbClr val="000000"/>
              </a:solidFill>
              <a:latin typeface="Arial"/>
            </a:endParaRPr>
          </a:p>
        </p:txBody>
      </p:sp>
      <p:sp>
        <p:nvSpPr>
          <p:cNvPr id="318" name="TextBox 25"/>
          <p:cNvSpPr/>
          <p:nvPr/>
        </p:nvSpPr>
        <p:spPr>
          <a:xfrm>
            <a:off x="2423160" y="2825640"/>
            <a:ext cx="1470960" cy="14292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939" spc="-1" strike="noStrike">
                <a:solidFill>
                  <a:srgbClr val="24355b"/>
                </a:solidFill>
                <a:latin typeface="Cambria"/>
                <a:ea typeface="Cambria"/>
              </a:rPr>
              <a:t>Material break</a:t>
            </a:r>
            <a:endParaRPr b="0" lang="en-US" sz="939" spc="-1" strike="noStrike">
              <a:solidFill>
                <a:srgbClr val="000000"/>
              </a:solidFill>
              <a:latin typeface="Arial"/>
            </a:endParaRPr>
          </a:p>
        </p:txBody>
      </p:sp>
      <p:sp>
        <p:nvSpPr>
          <p:cNvPr id="319" name="TextBox 26"/>
          <p:cNvSpPr/>
          <p:nvPr/>
        </p:nvSpPr>
        <p:spPr>
          <a:xfrm>
            <a:off x="2423160" y="3108960"/>
            <a:ext cx="1470960" cy="23724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0" lang="en-US" sz="780" spc="-1" strike="noStrike">
                <a:solidFill>
                  <a:srgbClr val="5d6775"/>
                </a:solidFill>
                <a:latin typeface="Calibri"/>
                <a:ea typeface="Calibri"/>
              </a:rPr>
              <a:t>freshness · dependence · UNKNOWN</a:t>
            </a:r>
            <a:endParaRPr b="0" lang="en-US" sz="780" spc="-1" strike="noStrike">
              <a:solidFill>
                <a:srgbClr val="000000"/>
              </a:solidFill>
              <a:latin typeface="Arial"/>
            </a:endParaRPr>
          </a:p>
        </p:txBody>
      </p:sp>
      <p:sp>
        <p:nvSpPr>
          <p:cNvPr id="320" name="TextBox 27"/>
          <p:cNvSpPr/>
          <p:nvPr/>
        </p:nvSpPr>
        <p:spPr>
          <a:xfrm>
            <a:off x="3982320" y="2889360"/>
            <a:ext cx="136080" cy="182520"/>
          </a:xfrm>
          <a:prstGeom prst="rect">
            <a:avLst/>
          </a:prstGeom>
          <a:noFill/>
          <a:ln w="0">
            <a:noFill/>
          </a:ln>
        </p:spPr>
        <p:style>
          <a:lnRef idx="0"/>
          <a:fillRef idx="0"/>
          <a:effectRef idx="0"/>
          <a:fontRef idx="minor"/>
        </p:style>
        <p:txBody>
          <a:bodyPr lIns="0" rIns="0" tIns="0" bIns="0" anchor="t">
            <a:spAutoFit/>
          </a:bodyPr>
          <a:p>
            <a:pPr algn="ctr" defTabSz="914400">
              <a:lnSpc>
                <a:spcPct val="100000"/>
              </a:lnSpc>
            </a:pPr>
            <a:r>
              <a:rPr b="1" lang="en-US" sz="1200" spc="-1" strike="noStrike">
                <a:solidFill>
                  <a:srgbClr val="24355b"/>
                </a:solidFill>
                <a:latin typeface="Calibri"/>
                <a:ea typeface="Calibri"/>
              </a:rPr>
              <a:t>→</a:t>
            </a:r>
            <a:endParaRPr b="0" lang="en-US" sz="1200" spc="-1" strike="noStrike">
              <a:solidFill>
                <a:srgbClr val="000000"/>
              </a:solidFill>
              <a:latin typeface="Arial"/>
            </a:endParaRPr>
          </a:p>
        </p:txBody>
      </p:sp>
      <p:sp>
        <p:nvSpPr>
          <p:cNvPr id="321" name="Rounded Rectangle 28"/>
          <p:cNvSpPr/>
          <p:nvPr/>
        </p:nvSpPr>
        <p:spPr>
          <a:xfrm>
            <a:off x="4133160" y="2541960"/>
            <a:ext cx="1617480" cy="913320"/>
          </a:xfrm>
          <a:prstGeom prst="roundRect">
            <a:avLst>
              <a:gd name="adj" fmla="val 16667"/>
            </a:avLst>
          </a:prstGeom>
          <a:solidFill>
            <a:srgbClr val="ffffff"/>
          </a:solidFill>
          <a:ln w="12700">
            <a:solidFill>
              <a:srgbClr val="00848a"/>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322" name="TextBox 29"/>
          <p:cNvSpPr/>
          <p:nvPr/>
        </p:nvSpPr>
        <p:spPr>
          <a:xfrm>
            <a:off x="4206240" y="2615040"/>
            <a:ext cx="318960" cy="13356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880" spc="-1" strike="noStrike">
                <a:solidFill>
                  <a:srgbClr val="00848a"/>
                </a:solidFill>
                <a:latin typeface="Consolas"/>
                <a:ea typeface="Consolas"/>
              </a:rPr>
              <a:t>Q2</a:t>
            </a:r>
            <a:endParaRPr b="0" lang="en-US" sz="880" spc="-1" strike="noStrike">
              <a:solidFill>
                <a:srgbClr val="000000"/>
              </a:solidFill>
              <a:latin typeface="Arial"/>
            </a:endParaRPr>
          </a:p>
        </p:txBody>
      </p:sp>
      <p:sp>
        <p:nvSpPr>
          <p:cNvPr id="323" name="TextBox 30"/>
          <p:cNvSpPr/>
          <p:nvPr/>
        </p:nvSpPr>
        <p:spPr>
          <a:xfrm>
            <a:off x="4206240" y="2825640"/>
            <a:ext cx="1470960" cy="14292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939" spc="-1" strike="noStrike">
                <a:solidFill>
                  <a:srgbClr val="24355b"/>
                </a:solidFill>
                <a:latin typeface="Cambria"/>
                <a:ea typeface="Cambria"/>
              </a:rPr>
              <a:t>Compose postures</a:t>
            </a:r>
            <a:endParaRPr b="0" lang="en-US" sz="939" spc="-1" strike="noStrike">
              <a:solidFill>
                <a:srgbClr val="000000"/>
              </a:solidFill>
              <a:latin typeface="Arial"/>
            </a:endParaRPr>
          </a:p>
        </p:txBody>
      </p:sp>
      <p:sp>
        <p:nvSpPr>
          <p:cNvPr id="324" name="TextBox 31"/>
          <p:cNvSpPr/>
          <p:nvPr/>
        </p:nvSpPr>
        <p:spPr>
          <a:xfrm>
            <a:off x="4206240" y="3108960"/>
            <a:ext cx="1470960" cy="11844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0" lang="en-US" sz="780" spc="-1" strike="noStrike">
                <a:solidFill>
                  <a:srgbClr val="5d6775"/>
                </a:solidFill>
                <a:latin typeface="Calibri"/>
                <a:ea typeface="Calibri"/>
              </a:rPr>
              <a:t>A / B / NORMAL / HOLD</a:t>
            </a:r>
            <a:endParaRPr b="0" lang="en-US" sz="780" spc="-1" strike="noStrike">
              <a:solidFill>
                <a:srgbClr val="000000"/>
              </a:solidFill>
              <a:latin typeface="Arial"/>
            </a:endParaRPr>
          </a:p>
        </p:txBody>
      </p:sp>
      <p:sp>
        <p:nvSpPr>
          <p:cNvPr id="325" name="TextBox 32"/>
          <p:cNvSpPr/>
          <p:nvPr/>
        </p:nvSpPr>
        <p:spPr>
          <a:xfrm>
            <a:off x="5765400" y="2889360"/>
            <a:ext cx="136080" cy="182520"/>
          </a:xfrm>
          <a:prstGeom prst="rect">
            <a:avLst/>
          </a:prstGeom>
          <a:noFill/>
          <a:ln w="0">
            <a:noFill/>
          </a:ln>
        </p:spPr>
        <p:style>
          <a:lnRef idx="0"/>
          <a:fillRef idx="0"/>
          <a:effectRef idx="0"/>
          <a:fontRef idx="minor"/>
        </p:style>
        <p:txBody>
          <a:bodyPr lIns="0" rIns="0" tIns="0" bIns="0" anchor="t">
            <a:spAutoFit/>
          </a:bodyPr>
          <a:p>
            <a:pPr algn="ctr" defTabSz="914400">
              <a:lnSpc>
                <a:spcPct val="100000"/>
              </a:lnSpc>
            </a:pPr>
            <a:r>
              <a:rPr b="1" lang="en-US" sz="1200" spc="-1" strike="noStrike">
                <a:solidFill>
                  <a:srgbClr val="24355b"/>
                </a:solidFill>
                <a:latin typeface="Calibri"/>
                <a:ea typeface="Calibri"/>
              </a:rPr>
              <a:t>→</a:t>
            </a:r>
            <a:endParaRPr b="0" lang="en-US" sz="1200" spc="-1" strike="noStrike">
              <a:solidFill>
                <a:srgbClr val="000000"/>
              </a:solidFill>
              <a:latin typeface="Arial"/>
            </a:endParaRPr>
          </a:p>
        </p:txBody>
      </p:sp>
      <p:sp>
        <p:nvSpPr>
          <p:cNvPr id="326" name="Rounded Rectangle 33"/>
          <p:cNvSpPr/>
          <p:nvPr/>
        </p:nvSpPr>
        <p:spPr>
          <a:xfrm>
            <a:off x="5916240" y="2541960"/>
            <a:ext cx="1617480" cy="913320"/>
          </a:xfrm>
          <a:prstGeom prst="roundRect">
            <a:avLst>
              <a:gd name="adj" fmla="val 16667"/>
            </a:avLst>
          </a:prstGeom>
          <a:solidFill>
            <a:srgbClr val="ffffff"/>
          </a:solidFill>
          <a:ln w="12700">
            <a:solidFill>
              <a:srgbClr val="00848a"/>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327" name="TextBox 34"/>
          <p:cNvSpPr/>
          <p:nvPr/>
        </p:nvSpPr>
        <p:spPr>
          <a:xfrm>
            <a:off x="5989320" y="2615040"/>
            <a:ext cx="318960" cy="13356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880" spc="-1" strike="noStrike">
                <a:solidFill>
                  <a:srgbClr val="00848a"/>
                </a:solidFill>
                <a:latin typeface="Consolas"/>
                <a:ea typeface="Consolas"/>
              </a:rPr>
              <a:t>Q3</a:t>
            </a:r>
            <a:endParaRPr b="0" lang="en-US" sz="880" spc="-1" strike="noStrike">
              <a:solidFill>
                <a:srgbClr val="000000"/>
              </a:solidFill>
              <a:latin typeface="Arial"/>
            </a:endParaRPr>
          </a:p>
        </p:txBody>
      </p:sp>
      <p:sp>
        <p:nvSpPr>
          <p:cNvPr id="328" name="TextBox 35"/>
          <p:cNvSpPr/>
          <p:nvPr/>
        </p:nvSpPr>
        <p:spPr>
          <a:xfrm>
            <a:off x="5989320" y="2825640"/>
            <a:ext cx="1470960" cy="14292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939" spc="-1" strike="noStrike">
                <a:solidFill>
                  <a:srgbClr val="24355b"/>
                </a:solidFill>
                <a:latin typeface="Cambria"/>
                <a:ea typeface="Cambria"/>
              </a:rPr>
              <a:t>Bounded posture</a:t>
            </a:r>
            <a:endParaRPr b="0" lang="en-US" sz="939" spc="-1" strike="noStrike">
              <a:solidFill>
                <a:srgbClr val="000000"/>
              </a:solidFill>
              <a:latin typeface="Arial"/>
            </a:endParaRPr>
          </a:p>
        </p:txBody>
      </p:sp>
      <p:sp>
        <p:nvSpPr>
          <p:cNvPr id="329" name="TextBox 36"/>
          <p:cNvSpPr/>
          <p:nvPr/>
        </p:nvSpPr>
        <p:spPr>
          <a:xfrm>
            <a:off x="5989320" y="3108960"/>
            <a:ext cx="1470960" cy="11844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0" lang="en-US" sz="780" spc="-1" strike="noStrike">
                <a:solidFill>
                  <a:srgbClr val="5d6775"/>
                </a:solidFill>
                <a:latin typeface="Calibri"/>
                <a:ea typeface="Calibri"/>
              </a:rPr>
              <a:t>contain · restrict · escalate</a:t>
            </a:r>
            <a:endParaRPr b="0" lang="en-US" sz="780" spc="-1" strike="noStrike">
              <a:solidFill>
                <a:srgbClr val="000000"/>
              </a:solidFill>
              <a:latin typeface="Arial"/>
            </a:endParaRPr>
          </a:p>
        </p:txBody>
      </p:sp>
      <p:sp>
        <p:nvSpPr>
          <p:cNvPr id="330" name="TextBox 37"/>
          <p:cNvSpPr/>
          <p:nvPr/>
        </p:nvSpPr>
        <p:spPr>
          <a:xfrm>
            <a:off x="7548480" y="2889360"/>
            <a:ext cx="136080" cy="182520"/>
          </a:xfrm>
          <a:prstGeom prst="rect">
            <a:avLst/>
          </a:prstGeom>
          <a:noFill/>
          <a:ln w="0">
            <a:noFill/>
          </a:ln>
        </p:spPr>
        <p:style>
          <a:lnRef idx="0"/>
          <a:fillRef idx="0"/>
          <a:effectRef idx="0"/>
          <a:fontRef idx="minor"/>
        </p:style>
        <p:txBody>
          <a:bodyPr lIns="0" rIns="0" tIns="0" bIns="0" anchor="t">
            <a:spAutoFit/>
          </a:bodyPr>
          <a:p>
            <a:pPr algn="ctr" defTabSz="914400">
              <a:lnSpc>
                <a:spcPct val="100000"/>
              </a:lnSpc>
            </a:pPr>
            <a:r>
              <a:rPr b="1" lang="en-US" sz="1200" spc="-1" strike="noStrike">
                <a:solidFill>
                  <a:srgbClr val="24355b"/>
                </a:solidFill>
                <a:latin typeface="Calibri"/>
                <a:ea typeface="Calibri"/>
              </a:rPr>
              <a:t>→</a:t>
            </a:r>
            <a:endParaRPr b="0" lang="en-US" sz="1200" spc="-1" strike="noStrike">
              <a:solidFill>
                <a:srgbClr val="000000"/>
              </a:solidFill>
              <a:latin typeface="Arial"/>
            </a:endParaRPr>
          </a:p>
        </p:txBody>
      </p:sp>
      <p:sp>
        <p:nvSpPr>
          <p:cNvPr id="331" name="Rounded Rectangle 38"/>
          <p:cNvSpPr/>
          <p:nvPr/>
        </p:nvSpPr>
        <p:spPr>
          <a:xfrm>
            <a:off x="7699320" y="2541960"/>
            <a:ext cx="1617480" cy="913320"/>
          </a:xfrm>
          <a:prstGeom prst="roundRect">
            <a:avLst>
              <a:gd name="adj" fmla="val 16667"/>
            </a:avLst>
          </a:prstGeom>
          <a:solidFill>
            <a:srgbClr val="ffffff"/>
          </a:solidFill>
          <a:ln w="12700">
            <a:solidFill>
              <a:srgbClr val="00848a"/>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332" name="TextBox 39"/>
          <p:cNvSpPr/>
          <p:nvPr/>
        </p:nvSpPr>
        <p:spPr>
          <a:xfrm>
            <a:off x="7772400" y="2615040"/>
            <a:ext cx="318960" cy="13356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880" spc="-1" strike="noStrike">
                <a:solidFill>
                  <a:srgbClr val="00848a"/>
                </a:solidFill>
                <a:latin typeface="Consolas"/>
                <a:ea typeface="Consolas"/>
              </a:rPr>
              <a:t>Q4</a:t>
            </a:r>
            <a:endParaRPr b="0" lang="en-US" sz="880" spc="-1" strike="noStrike">
              <a:solidFill>
                <a:srgbClr val="000000"/>
              </a:solidFill>
              <a:latin typeface="Arial"/>
            </a:endParaRPr>
          </a:p>
        </p:txBody>
      </p:sp>
      <p:sp>
        <p:nvSpPr>
          <p:cNvPr id="333" name="TextBox 40"/>
          <p:cNvSpPr/>
          <p:nvPr/>
        </p:nvSpPr>
        <p:spPr>
          <a:xfrm>
            <a:off x="7772400" y="2825640"/>
            <a:ext cx="1470960" cy="28620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939" spc="-1" strike="noStrike">
                <a:solidFill>
                  <a:srgbClr val="24355b"/>
                </a:solidFill>
                <a:latin typeface="Cambria"/>
                <a:ea typeface="Cambria"/>
              </a:rPr>
              <a:t>Targeted requalification</a:t>
            </a:r>
            <a:endParaRPr b="0" lang="en-US" sz="939" spc="-1" strike="noStrike">
              <a:solidFill>
                <a:srgbClr val="000000"/>
              </a:solidFill>
              <a:latin typeface="Arial"/>
            </a:endParaRPr>
          </a:p>
        </p:txBody>
      </p:sp>
      <p:sp>
        <p:nvSpPr>
          <p:cNvPr id="334" name="TextBox 41"/>
          <p:cNvSpPr/>
          <p:nvPr/>
        </p:nvSpPr>
        <p:spPr>
          <a:xfrm>
            <a:off x="7772400" y="3108960"/>
            <a:ext cx="1470960" cy="11844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0" lang="en-US" sz="780" spc="-1" strike="noStrike">
                <a:solidFill>
                  <a:srgbClr val="5d6775"/>
                </a:solidFill>
                <a:latin typeface="Calibri"/>
                <a:ea typeface="Calibri"/>
              </a:rPr>
              <a:t>reopen only material sources</a:t>
            </a:r>
            <a:endParaRPr b="0" lang="en-US" sz="780" spc="-1" strike="noStrike">
              <a:solidFill>
                <a:srgbClr val="000000"/>
              </a:solidFill>
              <a:latin typeface="Arial"/>
            </a:endParaRPr>
          </a:p>
        </p:txBody>
      </p:sp>
      <p:sp>
        <p:nvSpPr>
          <p:cNvPr id="335" name="TextBox 42"/>
          <p:cNvSpPr/>
          <p:nvPr/>
        </p:nvSpPr>
        <p:spPr>
          <a:xfrm>
            <a:off x="9331560" y="2889360"/>
            <a:ext cx="136080" cy="182520"/>
          </a:xfrm>
          <a:prstGeom prst="rect">
            <a:avLst/>
          </a:prstGeom>
          <a:noFill/>
          <a:ln w="0">
            <a:noFill/>
          </a:ln>
        </p:spPr>
        <p:style>
          <a:lnRef idx="0"/>
          <a:fillRef idx="0"/>
          <a:effectRef idx="0"/>
          <a:fontRef idx="minor"/>
        </p:style>
        <p:txBody>
          <a:bodyPr lIns="0" rIns="0" tIns="0" bIns="0" anchor="t">
            <a:spAutoFit/>
          </a:bodyPr>
          <a:p>
            <a:pPr algn="ctr" defTabSz="914400">
              <a:lnSpc>
                <a:spcPct val="100000"/>
              </a:lnSpc>
            </a:pPr>
            <a:r>
              <a:rPr b="1" lang="en-US" sz="1200" spc="-1" strike="noStrike">
                <a:solidFill>
                  <a:srgbClr val="24355b"/>
                </a:solidFill>
                <a:latin typeface="Calibri"/>
                <a:ea typeface="Calibri"/>
              </a:rPr>
              <a:t>→</a:t>
            </a:r>
            <a:endParaRPr b="0" lang="en-US" sz="1200" spc="-1" strike="noStrike">
              <a:solidFill>
                <a:srgbClr val="000000"/>
              </a:solidFill>
              <a:latin typeface="Arial"/>
            </a:endParaRPr>
          </a:p>
        </p:txBody>
      </p:sp>
      <p:sp>
        <p:nvSpPr>
          <p:cNvPr id="336" name="Rounded Rectangle 43"/>
          <p:cNvSpPr/>
          <p:nvPr/>
        </p:nvSpPr>
        <p:spPr>
          <a:xfrm>
            <a:off x="9482400" y="2541960"/>
            <a:ext cx="1617480" cy="913320"/>
          </a:xfrm>
          <a:prstGeom prst="roundRect">
            <a:avLst>
              <a:gd name="adj" fmla="val 16667"/>
            </a:avLst>
          </a:prstGeom>
          <a:solidFill>
            <a:srgbClr val="ffffff"/>
          </a:solidFill>
          <a:ln w="12700">
            <a:solidFill>
              <a:srgbClr val="00848a"/>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337" name="TextBox 44"/>
          <p:cNvSpPr/>
          <p:nvPr/>
        </p:nvSpPr>
        <p:spPr>
          <a:xfrm>
            <a:off x="9555480" y="2615040"/>
            <a:ext cx="318960" cy="13356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880" spc="-1" strike="noStrike">
                <a:solidFill>
                  <a:srgbClr val="00848a"/>
                </a:solidFill>
                <a:latin typeface="Consolas"/>
                <a:ea typeface="Consolas"/>
              </a:rPr>
              <a:t>Q5</a:t>
            </a:r>
            <a:endParaRPr b="0" lang="en-US" sz="880" spc="-1" strike="noStrike">
              <a:solidFill>
                <a:srgbClr val="000000"/>
              </a:solidFill>
              <a:latin typeface="Arial"/>
            </a:endParaRPr>
          </a:p>
        </p:txBody>
      </p:sp>
      <p:sp>
        <p:nvSpPr>
          <p:cNvPr id="338" name="TextBox 45"/>
          <p:cNvSpPr/>
          <p:nvPr/>
        </p:nvSpPr>
        <p:spPr>
          <a:xfrm>
            <a:off x="9555480" y="2825640"/>
            <a:ext cx="1470960" cy="14292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939" spc="-1" strike="noStrike">
                <a:solidFill>
                  <a:srgbClr val="24355b"/>
                </a:solidFill>
                <a:latin typeface="Cambria"/>
                <a:ea typeface="Cambria"/>
              </a:rPr>
              <a:t>Compose / resume</a:t>
            </a:r>
            <a:endParaRPr b="0" lang="en-US" sz="939" spc="-1" strike="noStrike">
              <a:solidFill>
                <a:srgbClr val="000000"/>
              </a:solidFill>
              <a:latin typeface="Arial"/>
            </a:endParaRPr>
          </a:p>
        </p:txBody>
      </p:sp>
      <p:sp>
        <p:nvSpPr>
          <p:cNvPr id="339" name="TextBox 46"/>
          <p:cNvSpPr/>
          <p:nvPr/>
        </p:nvSpPr>
        <p:spPr>
          <a:xfrm>
            <a:off x="9555480" y="3108960"/>
            <a:ext cx="1470960" cy="23724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0" lang="en-US" sz="780" spc="-1" strike="noStrike">
                <a:solidFill>
                  <a:srgbClr val="5d6775"/>
                </a:solidFill>
                <a:latin typeface="Calibri"/>
                <a:ea typeface="Calibri"/>
              </a:rPr>
              <a:t>segment · resume · explicit limit</a:t>
            </a:r>
            <a:endParaRPr b="0" lang="en-US" sz="780" spc="-1" strike="noStrike">
              <a:solidFill>
                <a:srgbClr val="000000"/>
              </a:solidFill>
              <a:latin typeface="Arial"/>
            </a:endParaRPr>
          </a:p>
        </p:txBody>
      </p:sp>
      <p:sp>
        <p:nvSpPr>
          <p:cNvPr id="340" name="Rounded Rectangle 47"/>
          <p:cNvSpPr/>
          <p:nvPr/>
        </p:nvSpPr>
        <p:spPr>
          <a:xfrm>
            <a:off x="567000" y="3703320"/>
            <a:ext cx="5256720" cy="1425240"/>
          </a:xfrm>
          <a:prstGeom prst="roundRect">
            <a:avLst>
              <a:gd name="adj" fmla="val 16667"/>
            </a:avLst>
          </a:prstGeom>
          <a:solidFill>
            <a:srgbClr val="ffffff"/>
          </a:solidFill>
          <a:ln w="15240">
            <a:solidFill>
              <a:srgbClr val="a74d48"/>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341" name="TextBox 48"/>
          <p:cNvSpPr/>
          <p:nvPr/>
        </p:nvSpPr>
        <p:spPr>
          <a:xfrm>
            <a:off x="768240" y="3867840"/>
            <a:ext cx="1279080" cy="25884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850" spc="-1" strike="noStrike">
                <a:solidFill>
                  <a:srgbClr val="a74d48"/>
                </a:solidFill>
                <a:latin typeface="Consolas"/>
                <a:ea typeface="Consolas"/>
              </a:rPr>
              <a:t>ROUTE N — bypass / failure</a:t>
            </a:r>
            <a:endParaRPr b="0" lang="en-US" sz="850" spc="-1" strike="noStrike">
              <a:solidFill>
                <a:srgbClr val="000000"/>
              </a:solidFill>
              <a:latin typeface="Arial"/>
            </a:endParaRPr>
          </a:p>
        </p:txBody>
      </p:sp>
      <p:sp>
        <p:nvSpPr>
          <p:cNvPr id="342" name="TextBox 49"/>
          <p:cNvSpPr/>
          <p:nvPr/>
        </p:nvSpPr>
        <p:spPr>
          <a:xfrm>
            <a:off x="768240" y="4187880"/>
            <a:ext cx="4680720" cy="58572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0" lang="en-US" sz="960" spc="-1" strike="noStrike">
                <a:solidFill>
                  <a:srgbClr val="1f2d3d"/>
                </a:solidFill>
                <a:latin typeface="Calibri"/>
                <a:ea typeface="Calibri"/>
              </a:rPr>
              <a:t>Q2 incompatibility is not composed → A / B / NORMAL / HOLD reach the same corridor → humans and retries consume the response margin → local collision avoidance succeeds → city-level gridlock blocks evacuation and rescue.</a:t>
            </a:r>
            <a:endParaRPr b="0" lang="en-US" sz="960" spc="-1" strike="noStrike">
              <a:solidFill>
                <a:srgbClr val="000000"/>
              </a:solidFill>
              <a:latin typeface="Arial"/>
            </a:endParaRPr>
          </a:p>
        </p:txBody>
      </p:sp>
      <p:sp>
        <p:nvSpPr>
          <p:cNvPr id="343" name="Rounded Rectangle 50"/>
          <p:cNvSpPr/>
          <p:nvPr/>
        </p:nvSpPr>
        <p:spPr>
          <a:xfrm>
            <a:off x="6144840" y="3703320"/>
            <a:ext cx="5256720" cy="1425240"/>
          </a:xfrm>
          <a:prstGeom prst="roundRect">
            <a:avLst>
              <a:gd name="adj" fmla="val 16667"/>
            </a:avLst>
          </a:prstGeom>
          <a:solidFill>
            <a:srgbClr val="ffffff"/>
          </a:solidFill>
          <a:ln w="15240">
            <a:solidFill>
              <a:srgbClr val="00848a"/>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344" name="TextBox 51"/>
          <p:cNvSpPr/>
          <p:nvPr/>
        </p:nvSpPr>
        <p:spPr>
          <a:xfrm>
            <a:off x="6346080" y="3867840"/>
            <a:ext cx="1461960" cy="12924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850" spc="-1" strike="noStrike">
                <a:solidFill>
                  <a:srgbClr val="00848a"/>
                </a:solidFill>
                <a:latin typeface="Consolas"/>
                <a:ea typeface="Consolas"/>
              </a:rPr>
              <a:t>ROUTE Q — conforming</a:t>
            </a:r>
            <a:endParaRPr b="0" lang="en-US" sz="850" spc="-1" strike="noStrike">
              <a:solidFill>
                <a:srgbClr val="000000"/>
              </a:solidFill>
              <a:latin typeface="Arial"/>
            </a:endParaRPr>
          </a:p>
        </p:txBody>
      </p:sp>
      <p:sp>
        <p:nvSpPr>
          <p:cNvPr id="345" name="TextBox 52"/>
          <p:cNvSpPr/>
          <p:nvPr/>
        </p:nvSpPr>
        <p:spPr>
          <a:xfrm>
            <a:off x="6346080" y="4187880"/>
            <a:ext cx="4680720" cy="58572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0" lang="en-US" sz="960" spc="-1" strike="noStrike">
                <a:solidFill>
                  <a:srgbClr val="1f2d3d"/>
                </a:solidFill>
                <a:latin typeface="Calibri"/>
                <a:ea typeface="Calibri"/>
              </a:rPr>
              <a:t>The shared resource-time conflict becomes explicit → bounded containment / segmentation is applied by the authorized owner → only material dependencies are reopened → Q5 resumes compatible use, preserves an explicit limit, or closes with no conclusion.</a:t>
            </a:r>
            <a:endParaRPr b="0" lang="en-US" sz="960" spc="-1" strike="noStrike">
              <a:solidFill>
                <a:srgbClr val="000000"/>
              </a:solidFill>
              <a:latin typeface="Arial"/>
            </a:endParaRPr>
          </a:p>
        </p:txBody>
      </p:sp>
      <p:sp>
        <p:nvSpPr>
          <p:cNvPr id="346" name="Rounded Rectangle 53"/>
          <p:cNvSpPr/>
          <p:nvPr/>
        </p:nvSpPr>
        <p:spPr>
          <a:xfrm>
            <a:off x="567000" y="5285160"/>
            <a:ext cx="10834560" cy="693720"/>
          </a:xfrm>
          <a:prstGeom prst="roundRect">
            <a:avLst>
              <a:gd name="adj" fmla="val 16667"/>
            </a:avLst>
          </a:prstGeom>
          <a:solidFill>
            <a:srgbClr val="f3f6f8"/>
          </a:solidFill>
          <a:ln>
            <a:solidFill>
              <a:srgbClr val="d2d9e2"/>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347" name="TextBox 54"/>
          <p:cNvSpPr/>
          <p:nvPr/>
        </p:nvSpPr>
        <p:spPr>
          <a:xfrm>
            <a:off x="768240" y="5394960"/>
            <a:ext cx="3976560" cy="40140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880" spc="-1" strike="noStrike">
                <a:solidFill>
                  <a:srgbClr val="24355b"/>
                </a:solidFill>
                <a:latin typeface="Calibri"/>
                <a:ea typeface="Calibri"/>
              </a:rPr>
              <a:t>This is one worked example. Route Q is the conforming path for 00F; each scenario below links to its own quality-plan / requirements-conforming route.</a:t>
            </a:r>
            <a:endParaRPr b="0" lang="en-US" sz="880" spc="-1" strike="noStrike">
              <a:solidFill>
                <a:srgbClr val="000000"/>
              </a:solidFill>
              <a:latin typeface="Arial"/>
            </a:endParaRPr>
          </a:p>
        </p:txBody>
      </p:sp>
      <p:sp>
        <p:nvSpPr>
          <p:cNvPr id="348" name="Rectangle 59"/>
          <p:cNvSpPr/>
          <p:nvPr/>
        </p:nvSpPr>
        <p:spPr>
          <a:xfrm>
            <a:off x="567000" y="6236280"/>
            <a:ext cx="10834560" cy="9720"/>
          </a:xfrm>
          <a:prstGeom prst="rect">
            <a:avLst/>
          </a:prstGeom>
          <a:solidFill>
            <a:srgbClr val="24355b"/>
          </a:solidFill>
          <a:ln>
            <a:solidFill>
              <a:srgbClr val="24355b"/>
            </a:solidFill>
            <a:round/>
          </a:ln>
        </p:spPr>
        <p:style>
          <a:lnRef idx="1">
            <a:schemeClr val="accent1"/>
          </a:lnRef>
          <a:fillRef idx="3">
            <a:schemeClr val="accent1"/>
          </a:fillRef>
          <a:effectRef idx="2">
            <a:schemeClr val="accent1"/>
          </a:effectRef>
          <a:fontRef idx="minor"/>
        </p:style>
        <p:txBody>
          <a:bodyPr lIns="90000" rIns="90000" tIns="-34200" bIns="-342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349" name="TextBox 60"/>
          <p:cNvSpPr/>
          <p:nvPr/>
        </p:nvSpPr>
        <p:spPr>
          <a:xfrm>
            <a:off x="4069080" y="6355080"/>
            <a:ext cx="3656520" cy="109440"/>
          </a:xfrm>
          <a:prstGeom prst="rect">
            <a:avLst/>
          </a:prstGeom>
          <a:noFill/>
          <a:ln w="0">
            <a:noFill/>
          </a:ln>
        </p:spPr>
        <p:style>
          <a:lnRef idx="0"/>
          <a:fillRef idx="0"/>
          <a:effectRef idx="0"/>
          <a:fontRef idx="minor"/>
        </p:style>
        <p:txBody>
          <a:bodyPr lIns="0" rIns="0" tIns="0" bIns="0" anchor="t">
            <a:spAutoFit/>
          </a:bodyPr>
          <a:p>
            <a:pPr algn="ctr" defTabSz="914400">
              <a:lnSpc>
                <a:spcPct val="100000"/>
              </a:lnSpc>
            </a:pPr>
            <a:r>
              <a:rPr b="0" lang="en-US" sz="720" spc="-1" strike="noStrike">
                <a:solidFill>
                  <a:srgbClr val="5d6775"/>
                </a:solidFill>
                <a:latin typeface="Consolas"/>
                <a:ea typeface="Consolas"/>
              </a:rPr>
              <a:t>Ecosystem Awareness · Positioning architecture</a:t>
            </a:r>
            <a:endParaRPr b="0" lang="en-US" sz="720" spc="-1" strike="noStrike">
              <a:solidFill>
                <a:srgbClr val="000000"/>
              </a:solidFill>
              <a:latin typeface="Arial"/>
            </a:endParaRPr>
          </a:p>
        </p:txBody>
      </p:sp>
      <p:sp>
        <p:nvSpPr>
          <p:cNvPr id="350" name="TextBox 61"/>
          <p:cNvSpPr/>
          <p:nvPr/>
        </p:nvSpPr>
        <p:spPr>
          <a:xfrm>
            <a:off x="11045880" y="6355080"/>
            <a:ext cx="273240" cy="129240"/>
          </a:xfrm>
          <a:prstGeom prst="rect">
            <a:avLst/>
          </a:prstGeom>
          <a:noFill/>
          <a:ln w="0">
            <a:noFill/>
          </a:ln>
        </p:spPr>
        <p:style>
          <a:lnRef idx="0"/>
          <a:fillRef idx="0"/>
          <a:effectRef idx="0"/>
          <a:fontRef idx="minor"/>
        </p:style>
        <p:txBody>
          <a:bodyPr lIns="0" rIns="0" tIns="0" bIns="0" anchor="t">
            <a:spAutoFit/>
          </a:bodyPr>
          <a:p>
            <a:pPr algn="r" defTabSz="914400">
              <a:lnSpc>
                <a:spcPct val="100000"/>
              </a:lnSpc>
            </a:pPr>
            <a:r>
              <a:rPr b="0" lang="en-US" sz="850" spc="-1" strike="noStrike">
                <a:solidFill>
                  <a:srgbClr val="5d6775"/>
                </a:solidFill>
                <a:latin typeface="Aptos"/>
                <a:ea typeface="Aptos"/>
              </a:rPr>
              <a:t>8</a:t>
            </a:r>
            <a:endParaRPr b="0" lang="en-US" sz="850" spc="-1" strike="noStrike">
              <a:solidFill>
                <a:srgbClr val="000000"/>
              </a:solidFill>
              <a:latin typeface="Arial"/>
            </a:endParaRPr>
          </a:p>
        </p:txBody>
      </p:sp>
      <p:sp>
        <p:nvSpPr>
          <p:cNvPr id="351" name="TextBox 62"/>
          <p:cNvSpPr/>
          <p:nvPr/>
        </p:nvSpPr>
        <p:spPr>
          <a:xfrm>
            <a:off x="4956120" y="5358240"/>
            <a:ext cx="6143760" cy="11700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770" spc="-1" strike="noStrike">
                <a:solidFill>
                  <a:srgbClr val="00848a"/>
                </a:solidFill>
                <a:latin typeface="Consolas"/>
                <a:ea typeface="Consolas"/>
              </a:rPr>
              <a:t>OPEN THE CONFORMING QUALITY-PLAN ROUTES</a:t>
            </a:r>
            <a:endParaRPr b="0" lang="en-US" sz="770" spc="-1" strike="noStrike">
              <a:solidFill>
                <a:srgbClr val="000000"/>
              </a:solidFill>
              <a:latin typeface="Arial"/>
            </a:endParaRPr>
          </a:p>
        </p:txBody>
      </p:sp>
      <p:sp>
        <p:nvSpPr>
          <p:cNvPr id="352" name="Rounded Rectangle 63"/>
          <p:cNvSpPr/>
          <p:nvPr/>
        </p:nvSpPr>
        <p:spPr>
          <a:xfrm>
            <a:off x="4956120" y="5577840"/>
            <a:ext cx="961920" cy="273240"/>
          </a:xfrm>
          <a:prstGeom prst="roundRect">
            <a:avLst>
              <a:gd name="adj" fmla="val 16667"/>
            </a:avLst>
          </a:prstGeom>
          <a:solidFill>
            <a:srgbClr val="ffffff"/>
          </a:solidFill>
          <a:ln w="13970">
            <a:solidFill>
              <a:srgbClr val="2f6fb2"/>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353" name="TextBox 64"/>
          <p:cNvSpPr/>
          <p:nvPr/>
        </p:nvSpPr>
        <p:spPr>
          <a:xfrm>
            <a:off x="5010840" y="5679000"/>
            <a:ext cx="852480" cy="107280"/>
          </a:xfrm>
          <a:prstGeom prst="rect">
            <a:avLst/>
          </a:prstGeom>
          <a:noFill/>
          <a:ln w="0">
            <a:noFill/>
          </a:ln>
        </p:spPr>
        <p:style>
          <a:lnRef idx="0"/>
          <a:fillRef idx="0"/>
          <a:effectRef idx="0"/>
          <a:fontRef idx="minor"/>
        </p:style>
        <p:txBody>
          <a:bodyPr lIns="0" rIns="0" tIns="0" bIns="0" anchor="ctr">
            <a:spAutoFit/>
          </a:bodyPr>
          <a:p>
            <a:pPr algn="ctr" defTabSz="914400">
              <a:lnSpc>
                <a:spcPct val="100000"/>
              </a:lnSpc>
            </a:pPr>
            <a:r>
              <a:rPr b="1" lang="en-US" sz="700" spc="-1" strike="noStrike" u="sng">
                <a:solidFill>
                  <a:srgbClr val="0563c1"/>
                </a:solidFill>
                <a:uFillTx/>
                <a:latin typeface="Calibri"/>
                <a:ea typeface="Calibri"/>
                <a:hlinkClick r:id="rId2"/>
              </a:rPr>
              <a:t>00E · 100M</a:t>
            </a:r>
            <a:endParaRPr b="0" lang="en-US" sz="700" spc="-1" strike="noStrike">
              <a:solidFill>
                <a:srgbClr val="000000"/>
              </a:solidFill>
              <a:latin typeface="Arial"/>
            </a:endParaRPr>
          </a:p>
        </p:txBody>
      </p:sp>
      <p:sp>
        <p:nvSpPr>
          <p:cNvPr id="354" name="Rounded Rectangle 65"/>
          <p:cNvSpPr/>
          <p:nvPr/>
        </p:nvSpPr>
        <p:spPr>
          <a:xfrm>
            <a:off x="5992200" y="5577840"/>
            <a:ext cx="961920" cy="273240"/>
          </a:xfrm>
          <a:prstGeom prst="roundRect">
            <a:avLst>
              <a:gd name="adj" fmla="val 16667"/>
            </a:avLst>
          </a:prstGeom>
          <a:solidFill>
            <a:srgbClr val="ffffff"/>
          </a:solidFill>
          <a:ln w="13970">
            <a:solidFill>
              <a:srgbClr val="2f6fb2"/>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355" name="TextBox 66"/>
          <p:cNvSpPr/>
          <p:nvPr/>
        </p:nvSpPr>
        <p:spPr>
          <a:xfrm>
            <a:off x="6047280" y="5679000"/>
            <a:ext cx="852480" cy="107280"/>
          </a:xfrm>
          <a:prstGeom prst="rect">
            <a:avLst/>
          </a:prstGeom>
          <a:noFill/>
          <a:ln w="0">
            <a:noFill/>
          </a:ln>
        </p:spPr>
        <p:style>
          <a:lnRef idx="0"/>
          <a:fillRef idx="0"/>
          <a:effectRef idx="0"/>
          <a:fontRef idx="minor"/>
        </p:style>
        <p:txBody>
          <a:bodyPr lIns="0" rIns="0" tIns="0" bIns="0" anchor="ctr">
            <a:spAutoFit/>
          </a:bodyPr>
          <a:p>
            <a:pPr algn="ctr" defTabSz="914400">
              <a:lnSpc>
                <a:spcPct val="100000"/>
              </a:lnSpc>
            </a:pPr>
            <a:r>
              <a:rPr b="1" lang="en-US" sz="700" spc="-1" strike="noStrike" u="sng">
                <a:solidFill>
                  <a:srgbClr val="0563c1"/>
                </a:solidFill>
                <a:uFillTx/>
                <a:latin typeface="Calibri"/>
                <a:ea typeface="Calibri"/>
                <a:hlinkClick r:id="rId3"/>
              </a:rPr>
              <a:t>00F · Smartcity</a:t>
            </a:r>
            <a:endParaRPr b="0" lang="en-US" sz="700" spc="-1" strike="noStrike">
              <a:solidFill>
                <a:srgbClr val="000000"/>
              </a:solidFill>
              <a:latin typeface="Arial"/>
            </a:endParaRPr>
          </a:p>
        </p:txBody>
      </p:sp>
      <p:sp>
        <p:nvSpPr>
          <p:cNvPr id="356" name="Rounded Rectangle 67"/>
          <p:cNvSpPr/>
          <p:nvPr/>
        </p:nvSpPr>
        <p:spPr>
          <a:xfrm>
            <a:off x="7028640" y="5577840"/>
            <a:ext cx="961920" cy="273240"/>
          </a:xfrm>
          <a:prstGeom prst="roundRect">
            <a:avLst>
              <a:gd name="adj" fmla="val 16667"/>
            </a:avLst>
          </a:prstGeom>
          <a:solidFill>
            <a:srgbClr val="ffffff"/>
          </a:solidFill>
          <a:ln w="13970">
            <a:solidFill>
              <a:srgbClr val="2f6fb2"/>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357" name="TextBox 68"/>
          <p:cNvSpPr/>
          <p:nvPr/>
        </p:nvSpPr>
        <p:spPr>
          <a:xfrm>
            <a:off x="7083720" y="5679000"/>
            <a:ext cx="852480" cy="107280"/>
          </a:xfrm>
          <a:prstGeom prst="rect">
            <a:avLst/>
          </a:prstGeom>
          <a:noFill/>
          <a:ln w="0">
            <a:noFill/>
          </a:ln>
        </p:spPr>
        <p:style>
          <a:lnRef idx="0"/>
          <a:fillRef idx="0"/>
          <a:effectRef idx="0"/>
          <a:fontRef idx="minor"/>
        </p:style>
        <p:txBody>
          <a:bodyPr lIns="0" rIns="0" tIns="0" bIns="0" anchor="ctr">
            <a:spAutoFit/>
          </a:bodyPr>
          <a:p>
            <a:pPr algn="ctr" defTabSz="914400">
              <a:lnSpc>
                <a:spcPct val="100000"/>
              </a:lnSpc>
            </a:pPr>
            <a:r>
              <a:rPr b="1" lang="en-US" sz="700" spc="-1" strike="noStrike" u="sng">
                <a:solidFill>
                  <a:srgbClr val="0563c1"/>
                </a:solidFill>
                <a:uFillTx/>
                <a:latin typeface="Calibri"/>
                <a:ea typeface="Calibri"/>
                <a:hlinkClick r:id="rId4"/>
              </a:rPr>
              <a:t>00G · Napoleon</a:t>
            </a:r>
            <a:endParaRPr b="0" lang="en-US" sz="700" spc="-1" strike="noStrike">
              <a:solidFill>
                <a:srgbClr val="000000"/>
              </a:solidFill>
              <a:latin typeface="Arial"/>
            </a:endParaRPr>
          </a:p>
        </p:txBody>
      </p:sp>
      <p:sp>
        <p:nvSpPr>
          <p:cNvPr id="358" name="Rounded Rectangle 69"/>
          <p:cNvSpPr/>
          <p:nvPr/>
        </p:nvSpPr>
        <p:spPr>
          <a:xfrm>
            <a:off x="8065080" y="5577840"/>
            <a:ext cx="961920" cy="273240"/>
          </a:xfrm>
          <a:prstGeom prst="roundRect">
            <a:avLst>
              <a:gd name="adj" fmla="val 16667"/>
            </a:avLst>
          </a:prstGeom>
          <a:solidFill>
            <a:srgbClr val="ffffff"/>
          </a:solidFill>
          <a:ln w="13970">
            <a:solidFill>
              <a:srgbClr val="2f6fb2"/>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359" name="TextBox 70"/>
          <p:cNvSpPr/>
          <p:nvPr/>
        </p:nvSpPr>
        <p:spPr>
          <a:xfrm>
            <a:off x="8119800" y="5679000"/>
            <a:ext cx="852480" cy="107280"/>
          </a:xfrm>
          <a:prstGeom prst="rect">
            <a:avLst/>
          </a:prstGeom>
          <a:noFill/>
          <a:ln w="0">
            <a:noFill/>
          </a:ln>
        </p:spPr>
        <p:style>
          <a:lnRef idx="0"/>
          <a:fillRef idx="0"/>
          <a:effectRef idx="0"/>
          <a:fontRef idx="minor"/>
        </p:style>
        <p:txBody>
          <a:bodyPr lIns="0" rIns="0" tIns="0" bIns="0" anchor="ctr">
            <a:spAutoFit/>
          </a:bodyPr>
          <a:p>
            <a:pPr algn="ctr" defTabSz="914400">
              <a:lnSpc>
                <a:spcPct val="100000"/>
              </a:lnSpc>
            </a:pPr>
            <a:r>
              <a:rPr b="1" lang="en-US" sz="700" spc="-1" strike="noStrike" u="sng">
                <a:solidFill>
                  <a:srgbClr val="0563c1"/>
                </a:solidFill>
                <a:uFillTx/>
                <a:latin typeface="Calibri"/>
                <a:ea typeface="Calibri"/>
                <a:hlinkClick r:id="rId5"/>
              </a:rPr>
              <a:t>00H · Quiet 4K</a:t>
            </a:r>
            <a:endParaRPr b="0" lang="en-US" sz="700" spc="-1" strike="noStrike">
              <a:solidFill>
                <a:srgbClr val="000000"/>
              </a:solidFill>
              <a:latin typeface="Arial"/>
            </a:endParaRPr>
          </a:p>
        </p:txBody>
      </p:sp>
      <p:sp>
        <p:nvSpPr>
          <p:cNvPr id="360" name="Rounded Rectangle 71"/>
          <p:cNvSpPr/>
          <p:nvPr/>
        </p:nvSpPr>
        <p:spPr>
          <a:xfrm>
            <a:off x="9101160" y="5577840"/>
            <a:ext cx="961920" cy="273240"/>
          </a:xfrm>
          <a:prstGeom prst="roundRect">
            <a:avLst>
              <a:gd name="adj" fmla="val 16667"/>
            </a:avLst>
          </a:prstGeom>
          <a:solidFill>
            <a:srgbClr val="ffffff"/>
          </a:solidFill>
          <a:ln w="13970">
            <a:solidFill>
              <a:srgbClr val="2f6fb2"/>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361" name="TextBox 72"/>
          <p:cNvSpPr/>
          <p:nvPr/>
        </p:nvSpPr>
        <p:spPr>
          <a:xfrm>
            <a:off x="9156240" y="5679000"/>
            <a:ext cx="852480" cy="107280"/>
          </a:xfrm>
          <a:prstGeom prst="rect">
            <a:avLst/>
          </a:prstGeom>
          <a:noFill/>
          <a:ln w="0">
            <a:noFill/>
          </a:ln>
        </p:spPr>
        <p:style>
          <a:lnRef idx="0"/>
          <a:fillRef idx="0"/>
          <a:effectRef idx="0"/>
          <a:fontRef idx="minor"/>
        </p:style>
        <p:txBody>
          <a:bodyPr lIns="0" rIns="0" tIns="0" bIns="0" anchor="ctr">
            <a:spAutoFit/>
          </a:bodyPr>
          <a:p>
            <a:pPr algn="ctr" defTabSz="914400">
              <a:lnSpc>
                <a:spcPct val="100000"/>
              </a:lnSpc>
            </a:pPr>
            <a:r>
              <a:rPr b="1" lang="en-US" sz="700" spc="-1" strike="noStrike" u="sng">
                <a:solidFill>
                  <a:srgbClr val="0563c1"/>
                </a:solidFill>
                <a:uFillTx/>
                <a:latin typeface="Calibri"/>
                <a:ea typeface="Calibri"/>
                <a:hlinkClick r:id="rId6"/>
              </a:rPr>
              <a:t>00I · Patch</a:t>
            </a:r>
            <a:endParaRPr b="0" lang="en-US" sz="700" spc="-1" strike="noStrike">
              <a:solidFill>
                <a:srgbClr val="000000"/>
              </a:solidFill>
              <a:latin typeface="Arial"/>
            </a:endParaRPr>
          </a:p>
        </p:txBody>
      </p:sp>
      <p:sp>
        <p:nvSpPr>
          <p:cNvPr id="362" name="Rounded Rectangle 73"/>
          <p:cNvSpPr/>
          <p:nvPr/>
        </p:nvSpPr>
        <p:spPr>
          <a:xfrm>
            <a:off x="10137600" y="5577840"/>
            <a:ext cx="961920" cy="273240"/>
          </a:xfrm>
          <a:prstGeom prst="roundRect">
            <a:avLst>
              <a:gd name="adj" fmla="val 16667"/>
            </a:avLst>
          </a:prstGeom>
          <a:solidFill>
            <a:srgbClr val="ffffff"/>
          </a:solidFill>
          <a:ln w="13970">
            <a:solidFill>
              <a:srgbClr val="2f6fb2"/>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363" name="TextBox 74"/>
          <p:cNvSpPr/>
          <p:nvPr/>
        </p:nvSpPr>
        <p:spPr>
          <a:xfrm>
            <a:off x="10192680" y="5679000"/>
            <a:ext cx="852480" cy="107280"/>
          </a:xfrm>
          <a:prstGeom prst="rect">
            <a:avLst/>
          </a:prstGeom>
          <a:noFill/>
          <a:ln w="0">
            <a:noFill/>
          </a:ln>
        </p:spPr>
        <p:style>
          <a:lnRef idx="0"/>
          <a:fillRef idx="0"/>
          <a:effectRef idx="0"/>
          <a:fontRef idx="minor"/>
        </p:style>
        <p:txBody>
          <a:bodyPr lIns="0" rIns="0" tIns="0" bIns="0" anchor="ctr">
            <a:spAutoFit/>
          </a:bodyPr>
          <a:p>
            <a:pPr algn="ctr" defTabSz="914400">
              <a:lnSpc>
                <a:spcPct val="100000"/>
              </a:lnSpc>
            </a:pPr>
            <a:r>
              <a:rPr b="1" lang="en-US" sz="700" spc="-1" strike="noStrike" u="sng">
                <a:solidFill>
                  <a:srgbClr val="0563c1"/>
                </a:solidFill>
                <a:uFillTx/>
                <a:latin typeface="Calibri"/>
                <a:ea typeface="Calibri"/>
                <a:hlinkClick r:id="rId7"/>
              </a:rPr>
              <a:t>00J · Author</a:t>
            </a:r>
            <a:endParaRPr b="0" lang="en-US" sz="700" spc="-1" strike="noStrike">
              <a:solidFill>
                <a:srgbClr val="000000"/>
              </a:solidFill>
              <a:latin typeface="Arial"/>
            </a:endParaRPr>
          </a:p>
        </p:txBody>
      </p:sp>
      <p:sp>
        <p:nvSpPr>
          <p:cNvPr id="364" name="TextBox 75"/>
          <p:cNvSpPr/>
          <p:nvPr/>
        </p:nvSpPr>
        <p:spPr>
          <a:xfrm>
            <a:off x="1195560" y="6510600"/>
            <a:ext cx="2307600" cy="103320"/>
          </a:xfrm>
          <a:prstGeom prst="rect">
            <a:avLst/>
          </a:prstGeom>
          <a:noFill/>
          <a:ln w="0">
            <a:noFill/>
          </a:ln>
        </p:spPr>
        <p:style>
          <a:lnRef idx="0"/>
          <a:fillRef idx="0"/>
          <a:effectRef idx="0"/>
          <a:fontRef idx="minor"/>
        </p:style>
        <p:txBody>
          <a:bodyPr wrap="none" lIns="0" rIns="0" tIns="0" bIns="0" anchor="t">
            <a:spAutoFit/>
          </a:bodyPr>
          <a:p>
            <a:pPr defTabSz="914400">
              <a:lnSpc>
                <a:spcPct val="100000"/>
              </a:lnSpc>
            </a:pPr>
            <a:r>
              <a:rPr b="1" lang="en-US" sz="680" spc="-1" strike="noStrike">
                <a:solidFill>
                  <a:srgbClr val="727a86"/>
                </a:solidFill>
                <a:latin typeface="Calibri"/>
                <a:ea typeface="Calibri"/>
              </a:rPr>
              <a:t>CORPUS ↗  </a:t>
            </a:r>
            <a:r>
              <a:rPr b="0" lang="en-US" sz="680" spc="-1" strike="noStrike" u="sng">
                <a:solidFill>
                  <a:srgbClr val="0563c1"/>
                </a:solidFill>
                <a:uFillTx/>
                <a:latin typeface="Calibri"/>
                <a:ea typeface="Calibri"/>
                <a:hlinkClick r:id="rId8"/>
              </a:rPr>
              <a:t>00F quality plan</a:t>
            </a:r>
            <a:r>
              <a:rPr b="0" lang="en-US" sz="680" spc="-1" strike="noStrike">
                <a:solidFill>
                  <a:srgbClr val="727a86"/>
                </a:solidFill>
                <a:latin typeface="Calibri"/>
                <a:ea typeface="Calibri"/>
              </a:rPr>
              <a:t>  ·  </a:t>
            </a:r>
            <a:r>
              <a:rPr b="0" lang="en-US" sz="680" spc="-1" strike="noStrike" u="sng">
                <a:solidFill>
                  <a:srgbClr val="0563c1"/>
                </a:solidFill>
                <a:uFillTx/>
                <a:latin typeface="Calibri"/>
                <a:ea typeface="Calibri"/>
                <a:hlinkClick r:id="rId9"/>
              </a:rPr>
              <a:t>All scenarios / routes</a:t>
            </a:r>
            <a:endParaRPr b="0" lang="en-US" sz="68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365" name="TextBox 1"/>
          <p:cNvSpPr/>
          <p:nvPr/>
        </p:nvSpPr>
        <p:spPr>
          <a:xfrm>
            <a:off x="585360" y="155520"/>
            <a:ext cx="3199320" cy="22068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en-US" sz="860" spc="-1" strike="noStrike">
                <a:solidFill>
                  <a:srgbClr val="5d6775"/>
                </a:solidFill>
                <a:latin typeface="Consolas"/>
                <a:ea typeface="Consolas"/>
              </a:rPr>
              <a:t>REQUIREMENTS EVIDENCE</a:t>
            </a:r>
            <a:endParaRPr b="0" lang="en-US" sz="860" spc="-1" strike="noStrike">
              <a:solidFill>
                <a:srgbClr val="000000"/>
              </a:solidFill>
              <a:latin typeface="Arial"/>
            </a:endParaRPr>
          </a:p>
        </p:txBody>
      </p:sp>
      <p:sp>
        <p:nvSpPr>
          <p:cNvPr id="366" name="TextBox 2"/>
          <p:cNvSpPr/>
          <p:nvPr/>
        </p:nvSpPr>
        <p:spPr>
          <a:xfrm>
            <a:off x="10561320" y="155520"/>
            <a:ext cx="684720" cy="220680"/>
          </a:xfrm>
          <a:prstGeom prst="rect">
            <a:avLst/>
          </a:prstGeom>
          <a:noFill/>
          <a:ln w="0">
            <a:noFill/>
          </a:ln>
        </p:spPr>
        <p:style>
          <a:lnRef idx="0"/>
          <a:fillRef idx="0"/>
          <a:effectRef idx="0"/>
          <a:fontRef idx="minor"/>
        </p:style>
        <p:txBody>
          <a:bodyPr lIns="90000" rIns="90000" tIns="45000" bIns="45000" anchor="t">
            <a:spAutoFit/>
          </a:bodyPr>
          <a:p>
            <a:pPr algn="r" defTabSz="914400">
              <a:lnSpc>
                <a:spcPct val="100000"/>
              </a:lnSpc>
            </a:pPr>
            <a:r>
              <a:rPr b="0" lang="en-US" sz="860" spc="-1" strike="noStrike">
                <a:solidFill>
                  <a:srgbClr val="5d6775"/>
                </a:solidFill>
                <a:latin typeface="Consolas"/>
                <a:ea typeface="Consolas"/>
              </a:rPr>
              <a:t>§ 04C</a:t>
            </a:r>
            <a:endParaRPr b="0" lang="en-US" sz="860" spc="-1" strike="noStrike">
              <a:solidFill>
                <a:srgbClr val="000000"/>
              </a:solidFill>
              <a:latin typeface="Arial"/>
            </a:endParaRPr>
          </a:p>
        </p:txBody>
      </p:sp>
      <p:sp>
        <p:nvSpPr>
          <p:cNvPr id="367" name="Rectangle 3"/>
          <p:cNvSpPr/>
          <p:nvPr/>
        </p:nvSpPr>
        <p:spPr>
          <a:xfrm>
            <a:off x="585360" y="457200"/>
            <a:ext cx="10825560" cy="9720"/>
          </a:xfrm>
          <a:prstGeom prst="rect">
            <a:avLst/>
          </a:prstGeom>
          <a:solidFill>
            <a:srgbClr val="24355b"/>
          </a:solidFill>
          <a:ln>
            <a:noFill/>
          </a:ln>
        </p:spPr>
        <p:style>
          <a:lnRef idx="1">
            <a:schemeClr val="accent1"/>
          </a:lnRef>
          <a:fillRef idx="3">
            <a:schemeClr val="accent1"/>
          </a:fillRef>
          <a:effectRef idx="2">
            <a:schemeClr val="accent1"/>
          </a:effectRef>
          <a:fontRef idx="minor"/>
        </p:style>
        <p:txBody>
          <a:bodyPr lIns="90000" rIns="90000" tIns="-34200" bIns="-342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368" name="Rectangle 4"/>
          <p:cNvSpPr/>
          <p:nvPr/>
        </p:nvSpPr>
        <p:spPr>
          <a:xfrm>
            <a:off x="585360" y="511920"/>
            <a:ext cx="10825560" cy="4320"/>
          </a:xfrm>
          <a:prstGeom prst="rect">
            <a:avLst/>
          </a:prstGeom>
          <a:solidFill>
            <a:srgbClr val="24355b"/>
          </a:solidFill>
          <a:ln>
            <a:noFill/>
          </a:ln>
        </p:spPr>
        <p:style>
          <a:lnRef idx="1">
            <a:schemeClr val="accent1"/>
          </a:lnRef>
          <a:fillRef idx="3">
            <a:schemeClr val="accent1"/>
          </a:fillRef>
          <a:effectRef idx="2">
            <a:schemeClr val="accent1"/>
          </a:effectRef>
          <a:fontRef idx="minor"/>
        </p:style>
        <p:txBody>
          <a:bodyPr lIns="90000" rIns="90000" tIns="-39600" bIns="-396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369" name="TextBox 5"/>
          <p:cNvSpPr/>
          <p:nvPr/>
        </p:nvSpPr>
        <p:spPr>
          <a:xfrm>
            <a:off x="621720" y="694800"/>
            <a:ext cx="10605960" cy="44784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en-US" sz="2350" spc="-1" strike="noStrike">
                <a:solidFill>
                  <a:srgbClr val="24355b"/>
                </a:solidFill>
                <a:latin typeface="Cambria"/>
                <a:ea typeface="Cambria"/>
              </a:rPr>
              <a:t>The contract is attacked, not assumed</a:t>
            </a:r>
            <a:endParaRPr b="0" lang="en-US" sz="2350" spc="-1" strike="noStrike">
              <a:solidFill>
                <a:srgbClr val="000000"/>
              </a:solidFill>
              <a:latin typeface="Arial"/>
            </a:endParaRPr>
          </a:p>
        </p:txBody>
      </p:sp>
      <p:sp>
        <p:nvSpPr>
          <p:cNvPr id="370" name="TextBox 6"/>
          <p:cNvSpPr/>
          <p:nvPr/>
        </p:nvSpPr>
        <p:spPr>
          <a:xfrm>
            <a:off x="621720" y="1152000"/>
            <a:ext cx="10514520" cy="25236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en-US" sz="1070" spc="-1" strike="noStrike">
                <a:solidFill>
                  <a:srgbClr val="5d6775"/>
                </a:solidFill>
                <a:latin typeface="Aptos"/>
                <a:ea typeface="Aptos"/>
              </a:rPr>
              <a:t>Separate proof routes test conforming execution, ablation, independence, minimality and transfer.</a:t>
            </a:r>
            <a:endParaRPr b="0" lang="en-US" sz="1070" spc="-1" strike="noStrike">
              <a:solidFill>
                <a:srgbClr val="000000"/>
              </a:solidFill>
              <a:latin typeface="Arial"/>
            </a:endParaRPr>
          </a:p>
        </p:txBody>
      </p:sp>
      <p:sp>
        <p:nvSpPr>
          <p:cNvPr id="371" name="Rectangle 7"/>
          <p:cNvSpPr/>
          <p:nvPr/>
        </p:nvSpPr>
        <p:spPr>
          <a:xfrm>
            <a:off x="585360" y="6446520"/>
            <a:ext cx="10825560" cy="9720"/>
          </a:xfrm>
          <a:prstGeom prst="rect">
            <a:avLst/>
          </a:prstGeom>
          <a:solidFill>
            <a:srgbClr val="24355b"/>
          </a:solidFill>
          <a:ln>
            <a:noFill/>
          </a:ln>
        </p:spPr>
        <p:style>
          <a:lnRef idx="1">
            <a:schemeClr val="accent1"/>
          </a:lnRef>
          <a:fillRef idx="3">
            <a:schemeClr val="accent1"/>
          </a:fillRef>
          <a:effectRef idx="2">
            <a:schemeClr val="accent1"/>
          </a:effectRef>
          <a:fontRef idx="minor"/>
        </p:style>
        <p:txBody>
          <a:bodyPr lIns="90000" rIns="90000" tIns="-34200" bIns="-342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372" name="TextBox 8"/>
          <p:cNvSpPr/>
          <p:nvPr/>
        </p:nvSpPr>
        <p:spPr>
          <a:xfrm>
            <a:off x="567000" y="6510600"/>
            <a:ext cx="5211000" cy="2070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en-US" sz="770" spc="-1" strike="noStrike">
                <a:solidFill>
                  <a:srgbClr val="5d6775"/>
                </a:solidFill>
                <a:latin typeface="Aptos"/>
                <a:ea typeface="Aptos"/>
              </a:rPr>
              <a:t>CORPUS ↗  00K · A15 · A16/A20 · A22 · A23 · A25/A26</a:t>
            </a:r>
            <a:endParaRPr b="0" lang="en-US" sz="770" spc="-1" strike="noStrike">
              <a:solidFill>
                <a:srgbClr val="000000"/>
              </a:solidFill>
              <a:latin typeface="Arial"/>
            </a:endParaRPr>
          </a:p>
        </p:txBody>
      </p:sp>
      <p:sp>
        <p:nvSpPr>
          <p:cNvPr id="373" name="TextBox 9"/>
          <p:cNvSpPr/>
          <p:nvPr/>
        </p:nvSpPr>
        <p:spPr>
          <a:xfrm>
            <a:off x="4343400" y="6510600"/>
            <a:ext cx="3656520" cy="205560"/>
          </a:xfrm>
          <a:prstGeom prst="rect">
            <a:avLst/>
          </a:prstGeom>
          <a:noFill/>
          <a:ln w="0">
            <a:noFill/>
          </a:ln>
        </p:spPr>
        <p:style>
          <a:lnRef idx="0"/>
          <a:fillRef idx="0"/>
          <a:effectRef idx="0"/>
          <a:fontRef idx="minor"/>
        </p:style>
        <p:txBody>
          <a:bodyPr lIns="90000" rIns="90000" tIns="45000" bIns="45000" anchor="t">
            <a:spAutoFit/>
          </a:bodyPr>
          <a:p>
            <a:pPr algn="ctr" defTabSz="914400">
              <a:lnSpc>
                <a:spcPct val="100000"/>
              </a:lnSpc>
            </a:pPr>
            <a:r>
              <a:rPr b="0" lang="en-US" sz="760" spc="-1" strike="noStrike">
                <a:solidFill>
                  <a:srgbClr val="5d6775"/>
                </a:solidFill>
                <a:latin typeface="Aptos"/>
                <a:ea typeface="Aptos"/>
              </a:rPr>
              <a:t>Ecosystem Positioning · canonical working proposal</a:t>
            </a:r>
            <a:endParaRPr b="0" lang="en-US" sz="760" spc="-1" strike="noStrike">
              <a:solidFill>
                <a:srgbClr val="000000"/>
              </a:solidFill>
              <a:latin typeface="Arial"/>
            </a:endParaRPr>
          </a:p>
        </p:txBody>
      </p:sp>
      <p:sp>
        <p:nvSpPr>
          <p:cNvPr id="374" name="TextBox 10"/>
          <p:cNvSpPr/>
          <p:nvPr/>
        </p:nvSpPr>
        <p:spPr>
          <a:xfrm>
            <a:off x="11018520" y="6510600"/>
            <a:ext cx="227520" cy="219240"/>
          </a:xfrm>
          <a:prstGeom prst="rect">
            <a:avLst/>
          </a:prstGeom>
          <a:noFill/>
          <a:ln w="0">
            <a:noFill/>
          </a:ln>
        </p:spPr>
        <p:style>
          <a:lnRef idx="0"/>
          <a:fillRef idx="0"/>
          <a:effectRef idx="0"/>
          <a:fontRef idx="minor"/>
        </p:style>
        <p:txBody>
          <a:bodyPr lIns="90000" rIns="90000" tIns="45000" bIns="45000" anchor="t">
            <a:spAutoFit/>
          </a:bodyPr>
          <a:p>
            <a:pPr algn="r" defTabSz="914400">
              <a:lnSpc>
                <a:spcPct val="100000"/>
              </a:lnSpc>
            </a:pPr>
            <a:r>
              <a:rPr b="0" lang="en-US" sz="850" spc="-1" strike="noStrike">
                <a:solidFill>
                  <a:srgbClr val="5d6775"/>
                </a:solidFill>
                <a:latin typeface="Aptos"/>
                <a:ea typeface="Aptos"/>
              </a:rPr>
              <a:t>9</a:t>
            </a:r>
            <a:endParaRPr b="0" lang="en-US" sz="850" spc="-1" strike="noStrike">
              <a:solidFill>
                <a:srgbClr val="000000"/>
              </a:solidFill>
              <a:latin typeface="Arial"/>
            </a:endParaRPr>
          </a:p>
        </p:txBody>
      </p:sp>
      <p:sp>
        <p:nvSpPr>
          <p:cNvPr id="375" name="Rounded Rectangle 11"/>
          <p:cNvSpPr/>
          <p:nvPr/>
        </p:nvSpPr>
        <p:spPr>
          <a:xfrm>
            <a:off x="621720" y="1664280"/>
            <a:ext cx="5238360" cy="1672200"/>
          </a:xfrm>
          <a:prstGeom prst="roundRect">
            <a:avLst>
              <a:gd name="adj" fmla="val 16667"/>
            </a:avLst>
          </a:prstGeom>
          <a:solidFill>
            <a:srgbClr val="e8f6f5"/>
          </a:solidFill>
          <a:ln w="10160">
            <a:solidFill>
              <a:srgbClr val="d9dfe7"/>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376" name="Rectangle 12"/>
          <p:cNvSpPr/>
          <p:nvPr/>
        </p:nvSpPr>
        <p:spPr>
          <a:xfrm>
            <a:off x="621720" y="1664280"/>
            <a:ext cx="49320" cy="1672200"/>
          </a:xfrm>
          <a:prstGeom prst="rect">
            <a:avLst/>
          </a:prstGeom>
          <a:solidFill>
            <a:srgbClr val="00848a"/>
          </a:solidFill>
          <a:ln>
            <a:noFill/>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377" name="TextBox 13"/>
          <p:cNvSpPr/>
          <p:nvPr/>
        </p:nvSpPr>
        <p:spPr>
          <a:xfrm>
            <a:off x="804600" y="1828800"/>
            <a:ext cx="657360" cy="439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en-US" sz="2300" spc="-1" strike="noStrike">
                <a:solidFill>
                  <a:srgbClr val="00848a"/>
                </a:solidFill>
                <a:latin typeface="Cambria"/>
                <a:ea typeface="Cambria"/>
              </a:rPr>
              <a:t>01</a:t>
            </a:r>
            <a:endParaRPr b="0" lang="en-US" sz="2300" spc="-1" strike="noStrike">
              <a:solidFill>
                <a:srgbClr val="000000"/>
              </a:solidFill>
              <a:latin typeface="Arial"/>
            </a:endParaRPr>
          </a:p>
        </p:txBody>
      </p:sp>
      <p:sp>
        <p:nvSpPr>
          <p:cNvPr id="378" name="TextBox 14"/>
          <p:cNvSpPr/>
          <p:nvPr/>
        </p:nvSpPr>
        <p:spPr>
          <a:xfrm>
            <a:off x="1472040" y="1847160"/>
            <a:ext cx="4186800" cy="232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en-US" sz="939" spc="-1" strike="noStrike">
                <a:solidFill>
                  <a:srgbClr val="00848a"/>
                </a:solidFill>
                <a:latin typeface="Consolas"/>
                <a:ea typeface="Consolas"/>
              </a:rPr>
              <a:t>CONFORMING ROUTE</a:t>
            </a:r>
            <a:endParaRPr b="0" lang="en-US" sz="939" spc="-1" strike="noStrike">
              <a:solidFill>
                <a:srgbClr val="000000"/>
              </a:solidFill>
              <a:latin typeface="Arial"/>
            </a:endParaRPr>
          </a:p>
        </p:txBody>
      </p:sp>
      <p:sp>
        <p:nvSpPr>
          <p:cNvPr id="379" name="TextBox 15"/>
          <p:cNvSpPr/>
          <p:nvPr/>
        </p:nvSpPr>
        <p:spPr>
          <a:xfrm>
            <a:off x="822960" y="2258640"/>
            <a:ext cx="4826880" cy="55620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en-US" sz="1020" spc="-1" strike="noStrike">
                <a:solidFill>
                  <a:srgbClr val="1f2d3d"/>
                </a:solidFill>
                <a:latin typeface="Aptos"/>
                <a:ea typeface="Aptos"/>
              </a:rPr>
              <a:t>The same S1–S14 / T1–T4 contract defines a bounded Route Q across 00E–00J. Canonical conformance is tested against the underlying invariant — not only against wording.</a:t>
            </a:r>
            <a:endParaRPr b="0" lang="en-US" sz="1020" spc="-1" strike="noStrike">
              <a:solidFill>
                <a:srgbClr val="000000"/>
              </a:solidFill>
              <a:latin typeface="Arial"/>
            </a:endParaRPr>
          </a:p>
        </p:txBody>
      </p:sp>
      <p:sp>
        <p:nvSpPr>
          <p:cNvPr id="380" name="Rounded Rectangle 16"/>
          <p:cNvSpPr/>
          <p:nvPr/>
        </p:nvSpPr>
        <p:spPr>
          <a:xfrm>
            <a:off x="6108120" y="1664280"/>
            <a:ext cx="5174280" cy="1672200"/>
          </a:xfrm>
          <a:prstGeom prst="roundRect">
            <a:avLst>
              <a:gd name="adj" fmla="val 16667"/>
            </a:avLst>
          </a:prstGeom>
          <a:solidFill>
            <a:srgbClr val="e9f2fb"/>
          </a:solidFill>
          <a:ln w="10160">
            <a:solidFill>
              <a:srgbClr val="d9dfe7"/>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381" name="Rectangle 17"/>
          <p:cNvSpPr/>
          <p:nvPr/>
        </p:nvSpPr>
        <p:spPr>
          <a:xfrm>
            <a:off x="6108120" y="1664280"/>
            <a:ext cx="49320" cy="1672200"/>
          </a:xfrm>
          <a:prstGeom prst="rect">
            <a:avLst/>
          </a:prstGeom>
          <a:solidFill>
            <a:srgbClr val="2f6fb2"/>
          </a:solidFill>
          <a:ln>
            <a:noFill/>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382" name="TextBox 18"/>
          <p:cNvSpPr/>
          <p:nvPr/>
        </p:nvSpPr>
        <p:spPr>
          <a:xfrm>
            <a:off x="6291000" y="1828800"/>
            <a:ext cx="657360" cy="439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en-US" sz="2300" spc="-1" strike="noStrike">
                <a:solidFill>
                  <a:srgbClr val="2f6fb2"/>
                </a:solidFill>
                <a:latin typeface="Cambria"/>
                <a:ea typeface="Cambria"/>
              </a:rPr>
              <a:t>02</a:t>
            </a:r>
            <a:endParaRPr b="0" lang="en-US" sz="2300" spc="-1" strike="noStrike">
              <a:solidFill>
                <a:srgbClr val="000000"/>
              </a:solidFill>
              <a:latin typeface="Arial"/>
            </a:endParaRPr>
          </a:p>
        </p:txBody>
      </p:sp>
      <p:sp>
        <p:nvSpPr>
          <p:cNvPr id="383" name="TextBox 19"/>
          <p:cNvSpPr/>
          <p:nvPr/>
        </p:nvSpPr>
        <p:spPr>
          <a:xfrm>
            <a:off x="6958440" y="1847160"/>
            <a:ext cx="4122720" cy="232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en-US" sz="939" spc="-1" strike="noStrike">
                <a:solidFill>
                  <a:srgbClr val="2f6fb2"/>
                </a:solidFill>
                <a:latin typeface="Consolas"/>
                <a:ea typeface="Consolas"/>
              </a:rPr>
              <a:t>ABLATION + INDEPENDENCE</a:t>
            </a:r>
            <a:endParaRPr b="0" lang="en-US" sz="939" spc="-1" strike="noStrike">
              <a:solidFill>
                <a:srgbClr val="000000"/>
              </a:solidFill>
              <a:latin typeface="Arial"/>
            </a:endParaRPr>
          </a:p>
        </p:txBody>
      </p:sp>
      <p:sp>
        <p:nvSpPr>
          <p:cNvPr id="384" name="TextBox 20"/>
          <p:cNvSpPr/>
          <p:nvPr/>
        </p:nvSpPr>
        <p:spPr>
          <a:xfrm>
            <a:off x="6309360" y="2258640"/>
            <a:ext cx="4762800" cy="7117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en-US" sz="1020" spc="-1" strike="noStrike">
                <a:solidFill>
                  <a:srgbClr val="1f2d3d"/>
                </a:solidFill>
                <a:latin typeface="Aptos"/>
                <a:ea typeface="Aptos"/>
              </a:rPr>
              <a:t>Leave-one-out / strongest-repair tests try to remove each invariant. Confounded fixtures were rejected or narrowed. Distinct countermodels show that no current invariant is implied by the other five.</a:t>
            </a:r>
            <a:endParaRPr b="0" lang="en-US" sz="1020" spc="-1" strike="noStrike">
              <a:solidFill>
                <a:srgbClr val="000000"/>
              </a:solidFill>
              <a:latin typeface="Arial"/>
            </a:endParaRPr>
          </a:p>
        </p:txBody>
      </p:sp>
      <p:sp>
        <p:nvSpPr>
          <p:cNvPr id="385" name="Rounded Rectangle 21"/>
          <p:cNvSpPr/>
          <p:nvPr/>
        </p:nvSpPr>
        <p:spPr>
          <a:xfrm>
            <a:off x="621720" y="3584520"/>
            <a:ext cx="5238360" cy="1672200"/>
          </a:xfrm>
          <a:prstGeom prst="roundRect">
            <a:avLst>
              <a:gd name="adj" fmla="val 16667"/>
            </a:avLst>
          </a:prstGeom>
          <a:solidFill>
            <a:srgbClr val="fbf1e5"/>
          </a:solidFill>
          <a:ln w="10160">
            <a:solidFill>
              <a:srgbClr val="d9dfe7"/>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386" name="Rectangle 22"/>
          <p:cNvSpPr/>
          <p:nvPr/>
        </p:nvSpPr>
        <p:spPr>
          <a:xfrm>
            <a:off x="621720" y="3584520"/>
            <a:ext cx="49320" cy="1672200"/>
          </a:xfrm>
          <a:prstGeom prst="rect">
            <a:avLst/>
          </a:prstGeom>
          <a:solidFill>
            <a:srgbClr val="c86e14"/>
          </a:solidFill>
          <a:ln>
            <a:noFill/>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387" name="TextBox 23"/>
          <p:cNvSpPr/>
          <p:nvPr/>
        </p:nvSpPr>
        <p:spPr>
          <a:xfrm>
            <a:off x="804600" y="3749040"/>
            <a:ext cx="657360" cy="439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en-US" sz="2300" spc="-1" strike="noStrike">
                <a:solidFill>
                  <a:srgbClr val="c86e14"/>
                </a:solidFill>
                <a:latin typeface="Cambria"/>
                <a:ea typeface="Cambria"/>
              </a:rPr>
              <a:t>03</a:t>
            </a:r>
            <a:endParaRPr b="0" lang="en-US" sz="2300" spc="-1" strike="noStrike">
              <a:solidFill>
                <a:srgbClr val="000000"/>
              </a:solidFill>
              <a:latin typeface="Arial"/>
            </a:endParaRPr>
          </a:p>
        </p:txBody>
      </p:sp>
      <p:sp>
        <p:nvSpPr>
          <p:cNvPr id="388" name="TextBox 24"/>
          <p:cNvSpPr/>
          <p:nvPr/>
        </p:nvSpPr>
        <p:spPr>
          <a:xfrm>
            <a:off x="1472040" y="3767400"/>
            <a:ext cx="4186800" cy="232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en-US" sz="939" spc="-1" strike="noStrike">
                <a:solidFill>
                  <a:srgbClr val="c86e14"/>
                </a:solidFill>
                <a:latin typeface="Consolas"/>
                <a:ea typeface="Consolas"/>
              </a:rPr>
              <a:t>DIAGNOSTIC MINIMALITY</a:t>
            </a:r>
            <a:endParaRPr b="0" lang="en-US" sz="939" spc="-1" strike="noStrike">
              <a:solidFill>
                <a:srgbClr val="000000"/>
              </a:solidFill>
              <a:latin typeface="Arial"/>
            </a:endParaRPr>
          </a:p>
        </p:txBody>
      </p:sp>
      <p:sp>
        <p:nvSpPr>
          <p:cNvPr id="389" name="TextBox 25"/>
          <p:cNvSpPr/>
          <p:nvPr/>
        </p:nvSpPr>
        <p:spPr>
          <a:xfrm>
            <a:off x="822960" y="4178880"/>
            <a:ext cx="4826880" cy="7117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en-US" sz="1020" spc="-1" strike="noStrike">
                <a:solidFill>
                  <a:srgbClr val="1f2d3d"/>
                </a:solidFill>
                <a:latin typeface="Aptos"/>
                <a:ea typeface="Aptos"/>
              </a:rPr>
              <a:t>All 64 pass/fail signatures are realizable on the shared substrate. A lossless Boolean diagnostic basis therefore needs at least six coordinates; this is a bounded minimality result, not universal minimality.</a:t>
            </a:r>
            <a:endParaRPr b="0" lang="en-US" sz="1020" spc="-1" strike="noStrike">
              <a:solidFill>
                <a:srgbClr val="000000"/>
              </a:solidFill>
              <a:latin typeface="Arial"/>
            </a:endParaRPr>
          </a:p>
        </p:txBody>
      </p:sp>
      <p:sp>
        <p:nvSpPr>
          <p:cNvPr id="390" name="Rounded Rectangle 26"/>
          <p:cNvSpPr/>
          <p:nvPr/>
        </p:nvSpPr>
        <p:spPr>
          <a:xfrm>
            <a:off x="6108120" y="3584520"/>
            <a:ext cx="5174280" cy="1672200"/>
          </a:xfrm>
          <a:prstGeom prst="roundRect">
            <a:avLst>
              <a:gd name="adj" fmla="val 16667"/>
            </a:avLst>
          </a:prstGeom>
          <a:solidFill>
            <a:srgbClr val="f6f8fb"/>
          </a:solidFill>
          <a:ln w="10160">
            <a:solidFill>
              <a:srgbClr val="d9dfe7"/>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391" name="Rectangle 27"/>
          <p:cNvSpPr/>
          <p:nvPr/>
        </p:nvSpPr>
        <p:spPr>
          <a:xfrm>
            <a:off x="6108120" y="3584520"/>
            <a:ext cx="49320" cy="1672200"/>
          </a:xfrm>
          <a:prstGeom prst="rect">
            <a:avLst/>
          </a:prstGeom>
          <a:solidFill>
            <a:srgbClr val="24355b"/>
          </a:solidFill>
          <a:ln>
            <a:noFill/>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392" name="TextBox 28"/>
          <p:cNvSpPr/>
          <p:nvPr/>
        </p:nvSpPr>
        <p:spPr>
          <a:xfrm>
            <a:off x="6291000" y="3749040"/>
            <a:ext cx="657360" cy="439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en-US" sz="2300" spc="-1" strike="noStrike">
                <a:solidFill>
                  <a:srgbClr val="24355b"/>
                </a:solidFill>
                <a:latin typeface="Cambria"/>
                <a:ea typeface="Cambria"/>
              </a:rPr>
              <a:t>04</a:t>
            </a:r>
            <a:endParaRPr b="0" lang="en-US" sz="2300" spc="-1" strike="noStrike">
              <a:solidFill>
                <a:srgbClr val="000000"/>
              </a:solidFill>
              <a:latin typeface="Arial"/>
            </a:endParaRPr>
          </a:p>
        </p:txBody>
      </p:sp>
      <p:sp>
        <p:nvSpPr>
          <p:cNvPr id="393" name="TextBox 29"/>
          <p:cNvSpPr/>
          <p:nvPr/>
        </p:nvSpPr>
        <p:spPr>
          <a:xfrm>
            <a:off x="6958440" y="3767400"/>
            <a:ext cx="4122720" cy="2329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en-US" sz="939" spc="-1" strike="noStrike">
                <a:solidFill>
                  <a:srgbClr val="24355b"/>
                </a:solidFill>
                <a:latin typeface="Consolas"/>
                <a:ea typeface="Consolas"/>
              </a:rPr>
              <a:t>EXTENSIBILITY</a:t>
            </a:r>
            <a:endParaRPr b="0" lang="en-US" sz="939" spc="-1" strike="noStrike">
              <a:solidFill>
                <a:srgbClr val="000000"/>
              </a:solidFill>
              <a:latin typeface="Arial"/>
            </a:endParaRPr>
          </a:p>
        </p:txBody>
      </p:sp>
      <p:sp>
        <p:nvSpPr>
          <p:cNvPr id="394" name="TextBox 30"/>
          <p:cNvSpPr/>
          <p:nvPr/>
        </p:nvSpPr>
        <p:spPr>
          <a:xfrm>
            <a:off x="6309360" y="4178880"/>
            <a:ext cx="4762800" cy="7117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en-US" sz="1020" spc="-1" strike="noStrike">
                <a:solidFill>
                  <a:srgbClr val="1f2d3d"/>
                </a:solidFill>
                <a:latin typeface="Aptos"/>
                <a:ea typeface="Aptos"/>
              </a:rPr>
              <a:t>The same successful route can move DOWN, UP or HORIZONTAL when the structural kernel is preserved. A new local requirement is not allowed; a genuine new primitive becomes Requirements-vNext evidence.</a:t>
            </a:r>
            <a:endParaRPr b="0" lang="en-US" sz="1020" spc="-1" strike="noStrike">
              <a:solidFill>
                <a:srgbClr val="000000"/>
              </a:solidFill>
              <a:latin typeface="Arial"/>
            </a:endParaRPr>
          </a:p>
        </p:txBody>
      </p:sp>
      <p:sp>
        <p:nvSpPr>
          <p:cNvPr id="395" name="Rounded Rectangle 31"/>
          <p:cNvSpPr/>
          <p:nvPr/>
        </p:nvSpPr>
        <p:spPr>
          <a:xfrm>
            <a:off x="621720" y="5486400"/>
            <a:ext cx="10660680" cy="666360"/>
          </a:xfrm>
          <a:prstGeom prst="roundRect">
            <a:avLst>
              <a:gd name="adj" fmla="val 16667"/>
            </a:avLst>
          </a:prstGeom>
          <a:solidFill>
            <a:srgbClr val="24355b"/>
          </a:solidFill>
          <a:ln>
            <a:noFill/>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396" name="TextBox 32"/>
          <p:cNvSpPr/>
          <p:nvPr/>
        </p:nvSpPr>
        <p:spPr>
          <a:xfrm>
            <a:off x="841320" y="5632560"/>
            <a:ext cx="2284920" cy="23004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en-US" sz="920" spc="-1" strike="noStrike">
                <a:solidFill>
                  <a:srgbClr val="ffffff"/>
                </a:solidFill>
                <a:latin typeface="Consolas"/>
                <a:ea typeface="Consolas"/>
              </a:rPr>
              <a:t>CURRENT INTEGRATED CHECK</a:t>
            </a:r>
            <a:endParaRPr b="0" lang="en-US" sz="920" spc="-1" strike="noStrike">
              <a:solidFill>
                <a:srgbClr val="000000"/>
              </a:solidFill>
              <a:latin typeface="Arial"/>
            </a:endParaRPr>
          </a:p>
        </p:txBody>
      </p:sp>
      <p:sp>
        <p:nvSpPr>
          <p:cNvPr id="397" name="TextBox 33"/>
          <p:cNvSpPr/>
          <p:nvPr/>
        </p:nvSpPr>
        <p:spPr>
          <a:xfrm>
            <a:off x="3063240" y="5596200"/>
            <a:ext cx="7954200" cy="37908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1" lang="en-US" sz="950" spc="-1" strike="noStrike">
                <a:solidFill>
                  <a:srgbClr val="ffffff"/>
                </a:solidFill>
                <a:latin typeface="Aptos"/>
                <a:ea typeface="Aptos"/>
              </a:rPr>
              <a:t>379/379 symbolic campaign  ·  full-cube minimality  ·  A23 conformance audit (partial)  ·  closure  ·  case-extensibility registry</a:t>
            </a:r>
            <a:endParaRPr b="0" lang="en-US" sz="950" spc="-1" strike="noStrike">
              <a:solidFill>
                <a:srgbClr val="000000"/>
              </a:solidFill>
              <a:latin typeface="Arial"/>
            </a:endParaRPr>
          </a:p>
        </p:txBody>
      </p:sp>
      <p:sp>
        <p:nvSpPr>
          <p:cNvPr id="398" name="TextBox 34"/>
          <p:cNvSpPr/>
          <p:nvPr/>
        </p:nvSpPr>
        <p:spPr>
          <a:xfrm>
            <a:off x="667440" y="6199560"/>
            <a:ext cx="10605960" cy="21312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en-US" sz="810" spc="-1" strike="noStrike">
                <a:solidFill>
                  <a:srgbClr val="5d6775"/>
                </a:solidFill>
                <a:latin typeface="Aptos"/>
                <a:ea typeface="Aptos"/>
              </a:rPr>
              <a:t>Bounded evidence: formal / deterministic fixtures. Not a claim of universal minimality, production superiority or standards adoption.</a:t>
            </a:r>
            <a:endParaRPr b="0" lang="en-US" sz="81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102d54"/>
        </a:solidFill>
      </p:bgPr>
    </p:bg>
    <p:spTree>
      <p:nvGrpSpPr>
        <p:cNvPr id="1" name=""/>
        <p:cNvGrpSpPr/>
        <p:nvPr/>
      </p:nvGrpSpPr>
      <p:grpSpPr>
        <a:xfrm>
          <a:off x="0" y="0"/>
          <a:ext cx="0" cy="0"/>
          <a:chOff x="0" y="0"/>
          <a:chExt cx="0" cy="0"/>
        </a:xfrm>
      </p:grpSpPr>
      <p:sp>
        <p:nvSpPr>
          <p:cNvPr id="399" name="TextBox 1"/>
          <p:cNvSpPr/>
          <p:nvPr/>
        </p:nvSpPr>
        <p:spPr>
          <a:xfrm>
            <a:off x="1524600" y="320040"/>
            <a:ext cx="3350160" cy="33336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0" lang="en-US" sz="1600" spc="-1" strike="noStrike">
                <a:solidFill>
                  <a:srgbClr val="d2deeb"/>
                </a:solidFill>
                <a:latin typeface="Aptos"/>
                <a:ea typeface="Aptos"/>
              </a:rPr>
              <a:t>ARCHITECTURAL DIFFERENTIAL</a:t>
            </a:r>
            <a:endParaRPr b="0" lang="en-US" sz="1600" spc="-1" strike="noStrike">
              <a:solidFill>
                <a:srgbClr val="ffffff"/>
              </a:solidFill>
              <a:latin typeface="Arial"/>
            </a:endParaRPr>
          </a:p>
        </p:txBody>
      </p:sp>
      <p:sp>
        <p:nvSpPr>
          <p:cNvPr id="400" name="TextBox 2"/>
          <p:cNvSpPr/>
          <p:nvPr/>
        </p:nvSpPr>
        <p:spPr>
          <a:xfrm>
            <a:off x="11114280" y="320040"/>
            <a:ext cx="447120" cy="303120"/>
          </a:xfrm>
          <a:prstGeom prst="rect">
            <a:avLst/>
          </a:prstGeom>
          <a:noFill/>
          <a:ln w="0">
            <a:noFill/>
          </a:ln>
        </p:spPr>
        <p:style>
          <a:lnRef idx="0"/>
          <a:fillRef idx="0"/>
          <a:effectRef idx="0"/>
          <a:fontRef idx="minor"/>
        </p:style>
        <p:txBody>
          <a:bodyPr wrap="none" lIns="90000" rIns="90000" tIns="45000" bIns="45000" anchor="t">
            <a:spAutoFit/>
          </a:bodyPr>
          <a:p>
            <a:pPr algn="r" defTabSz="914400">
              <a:lnSpc>
                <a:spcPct val="100000"/>
              </a:lnSpc>
            </a:pPr>
            <a:r>
              <a:rPr b="0" lang="en-US" sz="1400" spc="-1" strike="noStrike">
                <a:solidFill>
                  <a:srgbClr val="d2deeb"/>
                </a:solidFill>
                <a:latin typeface="Aptos"/>
                <a:ea typeface="Aptos"/>
              </a:rPr>
              <a:t>§ B</a:t>
            </a:r>
            <a:endParaRPr b="0" lang="en-US" sz="1400" spc="-1" strike="noStrike">
              <a:solidFill>
                <a:srgbClr val="ffffff"/>
              </a:solidFill>
              <a:latin typeface="Arial"/>
            </a:endParaRPr>
          </a:p>
        </p:txBody>
      </p:sp>
      <p:sp>
        <p:nvSpPr>
          <p:cNvPr id="401" name="Rectangle 3"/>
          <p:cNvSpPr/>
          <p:nvPr/>
        </p:nvSpPr>
        <p:spPr>
          <a:xfrm>
            <a:off x="685800" y="713160"/>
            <a:ext cx="10971720" cy="12600"/>
          </a:xfrm>
          <a:prstGeom prst="rect">
            <a:avLst/>
          </a:prstGeom>
          <a:solidFill>
            <a:srgbClr val="d2deeb"/>
          </a:solidFill>
          <a:ln>
            <a:noFill/>
          </a:ln>
        </p:spPr>
        <p:style>
          <a:lnRef idx="1">
            <a:schemeClr val="accent1"/>
          </a:lnRef>
          <a:fillRef idx="3">
            <a:schemeClr val="accent1"/>
          </a:fillRef>
          <a:effectRef idx="2">
            <a:schemeClr val="accent1"/>
          </a:effectRef>
          <a:fontRef idx="minor"/>
        </p:style>
        <p:txBody>
          <a:bodyPr lIns="90000" rIns="90000" tIns="-31320" bIns="-3132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402" name="Rectangle 4"/>
          <p:cNvSpPr/>
          <p:nvPr/>
        </p:nvSpPr>
        <p:spPr>
          <a:xfrm>
            <a:off x="685800" y="822960"/>
            <a:ext cx="10971720" cy="12600"/>
          </a:xfrm>
          <a:prstGeom prst="rect">
            <a:avLst/>
          </a:prstGeom>
          <a:solidFill>
            <a:srgbClr val="148a96"/>
          </a:solidFill>
          <a:ln>
            <a:noFill/>
          </a:ln>
        </p:spPr>
        <p:style>
          <a:lnRef idx="1">
            <a:schemeClr val="accent1"/>
          </a:lnRef>
          <a:fillRef idx="3">
            <a:schemeClr val="accent1"/>
          </a:fillRef>
          <a:effectRef idx="2">
            <a:schemeClr val="accent1"/>
          </a:effectRef>
          <a:fontRef idx="minor"/>
        </p:style>
        <p:txBody>
          <a:bodyPr lIns="90000" rIns="90000" tIns="-31320" bIns="-3132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403" name="TextBox 5"/>
          <p:cNvSpPr/>
          <p:nvPr/>
        </p:nvSpPr>
        <p:spPr>
          <a:xfrm>
            <a:off x="3396960" y="1965960"/>
            <a:ext cx="5549400" cy="546840"/>
          </a:xfrm>
          <a:prstGeom prst="rect">
            <a:avLst/>
          </a:prstGeom>
          <a:noFill/>
          <a:ln w="0">
            <a:noFill/>
          </a:ln>
        </p:spPr>
        <p:style>
          <a:lnRef idx="0"/>
          <a:fillRef idx="0"/>
          <a:effectRef idx="0"/>
          <a:fontRef idx="minor"/>
        </p:style>
        <p:txBody>
          <a:bodyPr wrap="none" lIns="90000" rIns="90000" tIns="45000" bIns="45000" anchor="t">
            <a:spAutoFit/>
          </a:bodyPr>
          <a:p>
            <a:pPr defTabSz="914400">
              <a:lnSpc>
                <a:spcPct val="100000"/>
              </a:lnSpc>
            </a:pPr>
            <a:r>
              <a:rPr b="1" lang="en-US" sz="3000" spc="-1" strike="noStrike" u="sng">
                <a:solidFill>
                  <a:srgbClr val="0563c1"/>
                </a:solidFill>
                <a:uFillTx/>
                <a:latin typeface="Aptos Display"/>
                <a:ea typeface="Aptos Display"/>
                <a:hlinkClick r:id="rId1"/>
              </a:rPr>
              <a:t>Architectural Differential</a:t>
            </a:r>
            <a:endParaRPr b="0" lang="en-US" sz="3000" spc="-1" strike="noStrike">
              <a:solidFill>
                <a:srgbClr val="ffffff"/>
              </a:solidFill>
              <a:latin typeface="Arial"/>
            </a:endParaRPr>
          </a:p>
        </p:txBody>
      </p:sp>
      <p:sp>
        <p:nvSpPr>
          <p:cNvPr id="404" name="TextBox 6"/>
          <p:cNvSpPr/>
          <p:nvPr/>
        </p:nvSpPr>
        <p:spPr>
          <a:xfrm>
            <a:off x="685800" y="2743200"/>
            <a:ext cx="10514520" cy="577080"/>
          </a:xfrm>
          <a:prstGeom prst="rect">
            <a:avLst/>
          </a:prstGeom>
          <a:noFill/>
          <a:ln w="0">
            <a:noFill/>
          </a:ln>
        </p:spPr>
        <p:style>
          <a:lnRef idx="0"/>
          <a:fillRef idx="0"/>
          <a:effectRef idx="0"/>
          <a:fontRef idx="minor"/>
        </p:style>
        <p:txBody>
          <a:bodyPr lIns="90000" rIns="90000" tIns="45000" bIns="45000" anchor="t">
            <a:spAutoFit/>
          </a:bodyPr>
          <a:p>
            <a:pPr defTabSz="914400">
              <a:lnSpc>
                <a:spcPct val="100000"/>
              </a:lnSpc>
            </a:pPr>
            <a:r>
              <a:rPr b="0" lang="en-US" sz="1600" spc="-1" strike="noStrike">
                <a:solidFill>
                  <a:srgbClr val="d2deeb"/>
                </a:solidFill>
                <a:latin typeface="Aptos"/>
                <a:ea typeface="Aptos"/>
              </a:rPr>
              <a:t>How the positioning architecture differs from the current reference baseline and why that difference matters.</a:t>
            </a:r>
            <a:endParaRPr b="0" lang="en-US" sz="1600" spc="-1" strike="noStrike">
              <a:solidFill>
                <a:srgbClr val="ffffff"/>
              </a:solidFill>
              <a:latin typeface="Arial"/>
            </a:endParaRPr>
          </a:p>
        </p:txBody>
      </p:sp>
      <p:sp>
        <p:nvSpPr>
          <p:cNvPr id="405" name="TextBox 7"/>
          <p:cNvSpPr/>
          <p:nvPr/>
        </p:nvSpPr>
        <p:spPr>
          <a:xfrm>
            <a:off x="4527000" y="6400800"/>
            <a:ext cx="3197880" cy="242280"/>
          </a:xfrm>
          <a:prstGeom prst="rect">
            <a:avLst/>
          </a:prstGeom>
          <a:noFill/>
          <a:ln w="0">
            <a:noFill/>
          </a:ln>
        </p:spPr>
        <p:style>
          <a:lnRef idx="0"/>
          <a:fillRef idx="0"/>
          <a:effectRef idx="0"/>
          <a:fontRef idx="minor"/>
        </p:style>
        <p:txBody>
          <a:bodyPr wrap="none" lIns="90000" rIns="90000" tIns="45000" bIns="45000" anchor="t">
            <a:spAutoFit/>
          </a:bodyPr>
          <a:p>
            <a:pPr algn="ctr" defTabSz="914400">
              <a:lnSpc>
                <a:spcPct val="100000"/>
              </a:lnSpc>
            </a:pPr>
            <a:r>
              <a:rPr b="0" lang="en-US" sz="1000" spc="-1" strike="noStrike">
                <a:solidFill>
                  <a:srgbClr val="d2deeb"/>
                </a:solidFill>
                <a:latin typeface="Aptos"/>
                <a:ea typeface="Aptos"/>
              </a:rPr>
              <a:t>Ecosystem Awareness · Positioning architecture</a:t>
            </a:r>
            <a:endParaRPr b="0" lang="en-US" sz="1000" spc="-1" strike="noStrike">
              <a:solidFill>
                <a:srgbClr val="ffffff"/>
              </a:solidFill>
              <a:latin typeface="Arial"/>
            </a:endParaRPr>
          </a:p>
        </p:txBody>
      </p:sp>
      <p:sp>
        <p:nvSpPr>
          <p:cNvPr id="406" name="TextBox 8"/>
          <p:cNvSpPr/>
          <p:nvPr/>
        </p:nvSpPr>
        <p:spPr>
          <a:xfrm>
            <a:off x="1113480" y="6510600"/>
            <a:ext cx="2472120" cy="103320"/>
          </a:xfrm>
          <a:prstGeom prst="rect">
            <a:avLst/>
          </a:prstGeom>
          <a:noFill/>
          <a:ln w="0">
            <a:noFill/>
          </a:ln>
        </p:spPr>
        <p:style>
          <a:lnRef idx="0"/>
          <a:fillRef idx="0"/>
          <a:effectRef idx="0"/>
          <a:fontRef idx="minor"/>
        </p:style>
        <p:txBody>
          <a:bodyPr wrap="none" lIns="0" rIns="0" tIns="0" bIns="0" anchor="t">
            <a:spAutoFit/>
          </a:bodyPr>
          <a:p>
            <a:pPr defTabSz="914400">
              <a:lnSpc>
                <a:spcPct val="100000"/>
              </a:lnSpc>
            </a:pPr>
            <a:r>
              <a:rPr b="1" lang="en-US" sz="680" spc="-1" strike="noStrike">
                <a:solidFill>
                  <a:srgbClr val="727a86"/>
                </a:solidFill>
                <a:latin typeface="Calibri"/>
                <a:ea typeface="Calibri"/>
              </a:rPr>
              <a:t>CORPUS ↗  </a:t>
            </a:r>
            <a:r>
              <a:rPr b="0" lang="en-US" sz="680" spc="-1" strike="noStrike" u="sng">
                <a:solidFill>
                  <a:srgbClr val="0563c1"/>
                </a:solidFill>
                <a:uFillTx/>
                <a:latin typeface="Calibri"/>
                <a:ea typeface="Calibri"/>
                <a:hlinkClick r:id="rId2"/>
              </a:rPr>
              <a:t>Benchmark vNext · architectural differential</a:t>
            </a:r>
            <a:endParaRPr b="0" lang="en-US" sz="68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07" name="TextBox 1"/>
          <p:cNvSpPr/>
          <p:nvPr/>
        </p:nvSpPr>
        <p:spPr>
          <a:xfrm>
            <a:off x="567000" y="164520"/>
            <a:ext cx="3199320" cy="12924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0" lang="en-US" sz="850" spc="-1" strike="noStrike">
                <a:solidFill>
                  <a:srgbClr val="1f2d3d"/>
                </a:solidFill>
                <a:latin typeface="Consolas"/>
                <a:ea typeface="Consolas"/>
              </a:rPr>
              <a:t>BENCHMARK CONTEXT</a:t>
            </a:r>
            <a:endParaRPr b="0" lang="en-US" sz="850" spc="-1" strike="noStrike">
              <a:solidFill>
                <a:srgbClr val="000000"/>
              </a:solidFill>
              <a:latin typeface="Arial"/>
            </a:endParaRPr>
          </a:p>
        </p:txBody>
      </p:sp>
      <p:sp>
        <p:nvSpPr>
          <p:cNvPr id="408" name="TextBox 2"/>
          <p:cNvSpPr/>
          <p:nvPr/>
        </p:nvSpPr>
        <p:spPr>
          <a:xfrm>
            <a:off x="10716840" y="164520"/>
            <a:ext cx="684720" cy="129240"/>
          </a:xfrm>
          <a:prstGeom prst="rect">
            <a:avLst/>
          </a:prstGeom>
          <a:noFill/>
          <a:ln w="0">
            <a:noFill/>
          </a:ln>
        </p:spPr>
        <p:style>
          <a:lnRef idx="0"/>
          <a:fillRef idx="0"/>
          <a:effectRef idx="0"/>
          <a:fontRef idx="minor"/>
        </p:style>
        <p:txBody>
          <a:bodyPr lIns="0" rIns="0" tIns="0" bIns="0" anchor="t">
            <a:spAutoFit/>
          </a:bodyPr>
          <a:p>
            <a:pPr algn="r" defTabSz="914400">
              <a:lnSpc>
                <a:spcPct val="100000"/>
              </a:lnSpc>
            </a:pPr>
            <a:r>
              <a:rPr b="0" lang="en-US" sz="850" spc="-1" strike="noStrike">
                <a:solidFill>
                  <a:srgbClr val="1f2d3d"/>
                </a:solidFill>
                <a:latin typeface="Consolas"/>
                <a:ea typeface="Consolas"/>
              </a:rPr>
              <a:t>§ B1</a:t>
            </a:r>
            <a:endParaRPr b="0" lang="en-US" sz="850" spc="-1" strike="noStrike">
              <a:solidFill>
                <a:srgbClr val="000000"/>
              </a:solidFill>
              <a:latin typeface="Arial"/>
            </a:endParaRPr>
          </a:p>
        </p:txBody>
      </p:sp>
      <p:sp>
        <p:nvSpPr>
          <p:cNvPr id="409" name="TextBox 3"/>
          <p:cNvSpPr/>
          <p:nvPr/>
        </p:nvSpPr>
        <p:spPr>
          <a:xfrm>
            <a:off x="567000" y="640080"/>
            <a:ext cx="10514520" cy="35784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2350" spc="-1" strike="noStrike">
                <a:solidFill>
                  <a:srgbClr val="24355b"/>
                </a:solidFill>
                <a:latin typeface="Cambria"/>
                <a:ea typeface="Cambria"/>
              </a:rPr>
              <a:t>Current standards already define the boundary</a:t>
            </a:r>
            <a:endParaRPr b="0" lang="en-US" sz="2350" spc="-1" strike="noStrike">
              <a:solidFill>
                <a:srgbClr val="000000"/>
              </a:solidFill>
              <a:latin typeface="Arial"/>
            </a:endParaRPr>
          </a:p>
        </p:txBody>
      </p:sp>
      <p:sp>
        <p:nvSpPr>
          <p:cNvPr id="410" name="TextBox 4"/>
          <p:cNvSpPr/>
          <p:nvPr/>
        </p:nvSpPr>
        <p:spPr>
          <a:xfrm>
            <a:off x="567000" y="1078920"/>
            <a:ext cx="10514520" cy="32868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0" lang="en-US" sz="1080" spc="-1" strike="noStrike">
                <a:solidFill>
                  <a:srgbClr val="5d6775"/>
                </a:solidFill>
                <a:latin typeface="Aptos"/>
                <a:ea typeface="Aptos"/>
              </a:rPr>
              <a:t>The benchmark credits existing primitives at full strength — then tests the composition and requalification obligations that remain outside their stated scope.</a:t>
            </a:r>
            <a:endParaRPr b="0" lang="en-US" sz="1080" spc="-1" strike="noStrike">
              <a:solidFill>
                <a:srgbClr val="000000"/>
              </a:solidFill>
              <a:latin typeface="Arial"/>
            </a:endParaRPr>
          </a:p>
        </p:txBody>
      </p:sp>
      <p:sp>
        <p:nvSpPr>
          <p:cNvPr id="411" name="Rectangle 5"/>
          <p:cNvSpPr/>
          <p:nvPr/>
        </p:nvSpPr>
        <p:spPr>
          <a:xfrm>
            <a:off x="567000" y="457200"/>
            <a:ext cx="10834560" cy="9720"/>
          </a:xfrm>
          <a:prstGeom prst="rect">
            <a:avLst/>
          </a:prstGeom>
          <a:solidFill>
            <a:srgbClr val="24355b"/>
          </a:solidFill>
          <a:ln>
            <a:solidFill>
              <a:srgbClr val="24355b"/>
            </a:solidFill>
            <a:round/>
          </a:ln>
        </p:spPr>
        <p:style>
          <a:lnRef idx="1">
            <a:schemeClr val="accent1"/>
          </a:lnRef>
          <a:fillRef idx="3">
            <a:schemeClr val="accent1"/>
          </a:fillRef>
          <a:effectRef idx="2">
            <a:schemeClr val="accent1"/>
          </a:effectRef>
          <a:fontRef idx="minor"/>
        </p:style>
        <p:txBody>
          <a:bodyPr lIns="90000" rIns="90000" tIns="-34200" bIns="-342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412" name="Rounded Rectangle 6"/>
          <p:cNvSpPr/>
          <p:nvPr/>
        </p:nvSpPr>
        <p:spPr>
          <a:xfrm>
            <a:off x="567000" y="1572840"/>
            <a:ext cx="5256720" cy="1416240"/>
          </a:xfrm>
          <a:prstGeom prst="roundRect">
            <a:avLst>
              <a:gd name="adj" fmla="val 16667"/>
            </a:avLst>
          </a:prstGeom>
          <a:solidFill>
            <a:srgbClr val="ffffff"/>
          </a:solidFill>
          <a:ln w="12700">
            <a:solidFill>
              <a:srgbClr val="d2d9e2"/>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413" name="Rectangle 7"/>
          <p:cNvSpPr/>
          <p:nvPr/>
        </p:nvSpPr>
        <p:spPr>
          <a:xfrm>
            <a:off x="567000" y="1572840"/>
            <a:ext cx="49320" cy="1416240"/>
          </a:xfrm>
          <a:prstGeom prst="rect">
            <a:avLst/>
          </a:prstGeom>
          <a:solidFill>
            <a:srgbClr val="2f6fb2"/>
          </a:solidFill>
          <a:ln>
            <a:solidFill>
              <a:srgbClr val="2f6fb2"/>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414" name="TextBox 8"/>
          <p:cNvSpPr/>
          <p:nvPr/>
        </p:nvSpPr>
        <p:spPr>
          <a:xfrm>
            <a:off x="713160" y="1700640"/>
            <a:ext cx="4982400" cy="19008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1250" spc="-1" strike="noStrike">
                <a:solidFill>
                  <a:srgbClr val="24355b"/>
                </a:solidFill>
                <a:latin typeface="Cambria"/>
                <a:ea typeface="Cambria"/>
              </a:rPr>
              <a:t>SPIFFE / SPIRE — workload identity</a:t>
            </a:r>
            <a:endParaRPr b="0" lang="en-US" sz="1250" spc="-1" strike="noStrike">
              <a:solidFill>
                <a:srgbClr val="000000"/>
              </a:solidFill>
              <a:latin typeface="Arial"/>
            </a:endParaRPr>
          </a:p>
        </p:txBody>
      </p:sp>
      <p:sp>
        <p:nvSpPr>
          <p:cNvPr id="415" name="TextBox 9"/>
          <p:cNvSpPr/>
          <p:nvPr/>
        </p:nvSpPr>
        <p:spPr>
          <a:xfrm>
            <a:off x="713160" y="2011680"/>
            <a:ext cx="4982400" cy="29268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0" lang="en-US" sz="960" spc="-1" strike="noStrike">
                <a:solidFill>
                  <a:srgbClr val="1f2d3d"/>
                </a:solidFill>
                <a:latin typeface="Calibri"/>
                <a:ea typeface="Calibri"/>
              </a:rPr>
              <a:t>Distributed workload authentication is the primitive. SPIFFE/SPIRE documentation explicitly separates authentication from authorization policy.</a:t>
            </a:r>
            <a:endParaRPr b="0" lang="en-US" sz="960" spc="-1" strike="noStrike">
              <a:solidFill>
                <a:srgbClr val="000000"/>
              </a:solidFill>
              <a:latin typeface="Arial"/>
            </a:endParaRPr>
          </a:p>
        </p:txBody>
      </p:sp>
      <p:sp>
        <p:nvSpPr>
          <p:cNvPr id="416" name="TextBox 10"/>
          <p:cNvSpPr/>
          <p:nvPr/>
        </p:nvSpPr>
        <p:spPr>
          <a:xfrm>
            <a:off x="713160" y="2770560"/>
            <a:ext cx="4982400" cy="12744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839" spc="-1" strike="noStrike" u="sng">
                <a:solidFill>
                  <a:srgbClr val="0563c1"/>
                </a:solidFill>
                <a:uFillTx/>
                <a:latin typeface="Calibri"/>
                <a:ea typeface="Calibri"/>
                <a:hlinkClick r:id="rId1"/>
              </a:rPr>
              <a:t>SPIFFE — authorization boundary</a:t>
            </a:r>
            <a:endParaRPr b="0" lang="en-US" sz="839" spc="-1" strike="noStrike">
              <a:solidFill>
                <a:srgbClr val="000000"/>
              </a:solidFill>
              <a:latin typeface="Arial"/>
            </a:endParaRPr>
          </a:p>
        </p:txBody>
      </p:sp>
      <p:sp>
        <p:nvSpPr>
          <p:cNvPr id="417" name="Rounded Rectangle 11"/>
          <p:cNvSpPr/>
          <p:nvPr/>
        </p:nvSpPr>
        <p:spPr>
          <a:xfrm>
            <a:off x="6144840" y="1572840"/>
            <a:ext cx="5256720" cy="1416240"/>
          </a:xfrm>
          <a:prstGeom prst="roundRect">
            <a:avLst>
              <a:gd name="adj" fmla="val 16667"/>
            </a:avLst>
          </a:prstGeom>
          <a:solidFill>
            <a:srgbClr val="ffffff"/>
          </a:solidFill>
          <a:ln w="12700">
            <a:solidFill>
              <a:srgbClr val="d2d9e2"/>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418" name="Rectangle 12"/>
          <p:cNvSpPr/>
          <p:nvPr/>
        </p:nvSpPr>
        <p:spPr>
          <a:xfrm>
            <a:off x="6144840" y="1572840"/>
            <a:ext cx="49320" cy="1416240"/>
          </a:xfrm>
          <a:prstGeom prst="rect">
            <a:avLst/>
          </a:prstGeom>
          <a:solidFill>
            <a:srgbClr val="6a4c93"/>
          </a:solidFill>
          <a:ln>
            <a:solidFill>
              <a:srgbClr val="6a4c93"/>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419" name="TextBox 13"/>
          <p:cNvSpPr/>
          <p:nvPr/>
        </p:nvSpPr>
        <p:spPr>
          <a:xfrm>
            <a:off x="6291000" y="1700640"/>
            <a:ext cx="4982400" cy="19008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1250" spc="-1" strike="noStrike">
                <a:solidFill>
                  <a:srgbClr val="24355b"/>
                </a:solidFill>
                <a:latin typeface="Cambria"/>
                <a:ea typeface="Cambria"/>
              </a:rPr>
              <a:t>RFC 8693 — subject / actor token exchange</a:t>
            </a:r>
            <a:endParaRPr b="0" lang="en-US" sz="1250" spc="-1" strike="noStrike">
              <a:solidFill>
                <a:srgbClr val="000000"/>
              </a:solidFill>
              <a:latin typeface="Arial"/>
            </a:endParaRPr>
          </a:p>
        </p:txBody>
      </p:sp>
      <p:sp>
        <p:nvSpPr>
          <p:cNvPr id="420" name="TextBox 14"/>
          <p:cNvSpPr/>
          <p:nvPr/>
        </p:nvSpPr>
        <p:spPr>
          <a:xfrm>
            <a:off x="6291000" y="2011680"/>
            <a:ext cx="4982400" cy="43920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0" lang="en-US" sz="960" spc="-1" strike="noStrike">
                <a:solidFill>
                  <a:srgbClr val="1f2d3d"/>
                </a:solidFill>
                <a:latin typeface="Calibri"/>
                <a:ea typeface="Calibri"/>
              </a:rPr>
              <a:t>Delegated token exchange can represent subject and actor relationships, but the exchange is one-time and does not create a general persistent linkage or general revocation-propagation semantics.</a:t>
            </a:r>
            <a:endParaRPr b="0" lang="en-US" sz="960" spc="-1" strike="noStrike">
              <a:solidFill>
                <a:srgbClr val="000000"/>
              </a:solidFill>
              <a:latin typeface="Arial"/>
            </a:endParaRPr>
          </a:p>
        </p:txBody>
      </p:sp>
      <p:sp>
        <p:nvSpPr>
          <p:cNvPr id="421" name="TextBox 15"/>
          <p:cNvSpPr/>
          <p:nvPr/>
        </p:nvSpPr>
        <p:spPr>
          <a:xfrm>
            <a:off x="6291000" y="2770560"/>
            <a:ext cx="4982400" cy="12744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839" spc="-1" strike="noStrike" u="sng">
                <a:solidFill>
                  <a:srgbClr val="0563c1"/>
                </a:solidFill>
                <a:uFillTx/>
                <a:latin typeface="Calibri"/>
                <a:ea typeface="Calibri"/>
                <a:hlinkClick r:id="rId2"/>
              </a:rPr>
              <a:t>RFC 8693</a:t>
            </a:r>
            <a:endParaRPr b="0" lang="en-US" sz="839" spc="-1" strike="noStrike">
              <a:solidFill>
                <a:srgbClr val="000000"/>
              </a:solidFill>
              <a:latin typeface="Arial"/>
            </a:endParaRPr>
          </a:p>
        </p:txBody>
      </p:sp>
      <p:sp>
        <p:nvSpPr>
          <p:cNvPr id="422" name="Rounded Rectangle 16"/>
          <p:cNvSpPr/>
          <p:nvPr/>
        </p:nvSpPr>
        <p:spPr>
          <a:xfrm>
            <a:off x="567000" y="3218760"/>
            <a:ext cx="5256720" cy="1416240"/>
          </a:xfrm>
          <a:prstGeom prst="roundRect">
            <a:avLst>
              <a:gd name="adj" fmla="val 16667"/>
            </a:avLst>
          </a:prstGeom>
          <a:solidFill>
            <a:srgbClr val="ffffff"/>
          </a:solidFill>
          <a:ln w="12700">
            <a:solidFill>
              <a:srgbClr val="d2d9e2"/>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423" name="Rectangle 17"/>
          <p:cNvSpPr/>
          <p:nvPr/>
        </p:nvSpPr>
        <p:spPr>
          <a:xfrm>
            <a:off x="567000" y="3218760"/>
            <a:ext cx="49320" cy="1416240"/>
          </a:xfrm>
          <a:prstGeom prst="rect">
            <a:avLst/>
          </a:prstGeom>
          <a:solidFill>
            <a:srgbClr val="00848a"/>
          </a:solidFill>
          <a:ln>
            <a:solidFill>
              <a:srgbClr val="00848a"/>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424" name="TextBox 18"/>
          <p:cNvSpPr/>
          <p:nvPr/>
        </p:nvSpPr>
        <p:spPr>
          <a:xfrm>
            <a:off x="713160" y="3346560"/>
            <a:ext cx="4982400" cy="19008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1250" spc="-1" strike="noStrike">
                <a:solidFill>
                  <a:srgbClr val="24355b"/>
                </a:solidFill>
                <a:latin typeface="Cambria"/>
                <a:ea typeface="Cambria"/>
              </a:rPr>
              <a:t>RFC 9334 RATS — attestation / appraisal</a:t>
            </a:r>
            <a:endParaRPr b="0" lang="en-US" sz="1250" spc="-1" strike="noStrike">
              <a:solidFill>
                <a:srgbClr val="000000"/>
              </a:solidFill>
              <a:latin typeface="Arial"/>
            </a:endParaRPr>
          </a:p>
        </p:txBody>
      </p:sp>
      <p:sp>
        <p:nvSpPr>
          <p:cNvPr id="425" name="TextBox 19"/>
          <p:cNvSpPr/>
          <p:nvPr/>
        </p:nvSpPr>
        <p:spPr>
          <a:xfrm>
            <a:off x="713160" y="3657600"/>
            <a:ext cx="4982400" cy="29268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0" lang="en-US" sz="960" spc="-1" strike="noStrike">
                <a:solidFill>
                  <a:srgbClr val="1f2d3d"/>
                </a:solidFill>
                <a:latin typeface="Calibri"/>
                <a:ea typeface="Calibri"/>
              </a:rPr>
              <a:t>A Verifier produces Attestation Results. The Relying Party then applies its own appraisal policy to make the application-specific decision.</a:t>
            </a:r>
            <a:endParaRPr b="0" lang="en-US" sz="960" spc="-1" strike="noStrike">
              <a:solidFill>
                <a:srgbClr val="000000"/>
              </a:solidFill>
              <a:latin typeface="Arial"/>
            </a:endParaRPr>
          </a:p>
        </p:txBody>
      </p:sp>
      <p:sp>
        <p:nvSpPr>
          <p:cNvPr id="426" name="TextBox 20"/>
          <p:cNvSpPr/>
          <p:nvPr/>
        </p:nvSpPr>
        <p:spPr>
          <a:xfrm>
            <a:off x="713160" y="4416480"/>
            <a:ext cx="4982400" cy="12744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839" spc="-1" strike="noStrike" u="sng">
                <a:solidFill>
                  <a:srgbClr val="0563c1"/>
                </a:solidFill>
                <a:uFillTx/>
                <a:latin typeface="Calibri"/>
                <a:ea typeface="Calibri"/>
                <a:hlinkClick r:id="rId3"/>
              </a:rPr>
              <a:t>RFC 9334 RATS</a:t>
            </a:r>
            <a:endParaRPr b="0" lang="en-US" sz="839" spc="-1" strike="noStrike">
              <a:solidFill>
                <a:srgbClr val="000000"/>
              </a:solidFill>
              <a:latin typeface="Arial"/>
            </a:endParaRPr>
          </a:p>
        </p:txBody>
      </p:sp>
      <p:sp>
        <p:nvSpPr>
          <p:cNvPr id="427" name="Rounded Rectangle 21"/>
          <p:cNvSpPr/>
          <p:nvPr/>
        </p:nvSpPr>
        <p:spPr>
          <a:xfrm>
            <a:off x="6144840" y="3218760"/>
            <a:ext cx="5256720" cy="1416240"/>
          </a:xfrm>
          <a:prstGeom prst="roundRect">
            <a:avLst>
              <a:gd name="adj" fmla="val 16667"/>
            </a:avLst>
          </a:prstGeom>
          <a:solidFill>
            <a:srgbClr val="ffffff"/>
          </a:solidFill>
          <a:ln w="12700">
            <a:solidFill>
              <a:srgbClr val="d2d9e2"/>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428" name="Rectangle 22"/>
          <p:cNvSpPr/>
          <p:nvPr/>
        </p:nvSpPr>
        <p:spPr>
          <a:xfrm>
            <a:off x="6144840" y="3218760"/>
            <a:ext cx="49320" cy="1416240"/>
          </a:xfrm>
          <a:prstGeom prst="rect">
            <a:avLst/>
          </a:prstGeom>
          <a:solidFill>
            <a:srgbClr val="d07800"/>
          </a:solidFill>
          <a:ln>
            <a:solidFill>
              <a:srgbClr val="d07800"/>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429" name="TextBox 23"/>
          <p:cNvSpPr/>
          <p:nvPr/>
        </p:nvSpPr>
        <p:spPr>
          <a:xfrm>
            <a:off x="6291000" y="3346560"/>
            <a:ext cx="4982400" cy="19008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1250" spc="-1" strike="noStrike">
                <a:solidFill>
                  <a:srgbClr val="24355b"/>
                </a:solidFill>
                <a:latin typeface="Cambria"/>
                <a:ea typeface="Cambria"/>
              </a:rPr>
              <a:t>NIST NCCoE 2026 — AI-agent identity &amp; authorization</a:t>
            </a:r>
            <a:endParaRPr b="0" lang="en-US" sz="1250" spc="-1" strike="noStrike">
              <a:solidFill>
                <a:srgbClr val="000000"/>
              </a:solidFill>
              <a:latin typeface="Arial"/>
            </a:endParaRPr>
          </a:p>
        </p:txBody>
      </p:sp>
      <p:sp>
        <p:nvSpPr>
          <p:cNvPr id="430" name="TextBox 24"/>
          <p:cNvSpPr/>
          <p:nvPr/>
        </p:nvSpPr>
        <p:spPr>
          <a:xfrm>
            <a:off x="6291000" y="3657600"/>
            <a:ext cx="4982400" cy="43920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0" lang="en-US" sz="960" spc="-1" strike="noStrike">
                <a:solidFill>
                  <a:srgbClr val="1f2d3d"/>
                </a:solidFill>
                <a:latin typeface="Calibri"/>
                <a:ea typeface="Calibri"/>
              </a:rPr>
              <a:t>NIST is actively scoping standards-based approaches to identify, manage and authorize software/AI agents. The current project is still in the project-definition / comment-review stage.</a:t>
            </a:r>
            <a:endParaRPr b="0" lang="en-US" sz="960" spc="-1" strike="noStrike">
              <a:solidFill>
                <a:srgbClr val="000000"/>
              </a:solidFill>
              <a:latin typeface="Arial"/>
            </a:endParaRPr>
          </a:p>
        </p:txBody>
      </p:sp>
      <p:sp>
        <p:nvSpPr>
          <p:cNvPr id="431" name="TextBox 25"/>
          <p:cNvSpPr/>
          <p:nvPr/>
        </p:nvSpPr>
        <p:spPr>
          <a:xfrm>
            <a:off x="6291000" y="4416480"/>
            <a:ext cx="4982400" cy="12744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839" spc="-1" strike="noStrike" u="sng">
                <a:solidFill>
                  <a:srgbClr val="0563c1"/>
                </a:solidFill>
                <a:uFillTx/>
                <a:latin typeface="Calibri"/>
                <a:ea typeface="Calibri"/>
                <a:hlinkClick r:id="rId4"/>
              </a:rPr>
              <a:t>NIST NCCoE — Software and AI Agent Identity and Authorization</a:t>
            </a:r>
            <a:endParaRPr b="0" lang="en-US" sz="839" spc="-1" strike="noStrike">
              <a:solidFill>
                <a:srgbClr val="000000"/>
              </a:solidFill>
              <a:latin typeface="Arial"/>
            </a:endParaRPr>
          </a:p>
        </p:txBody>
      </p:sp>
      <p:sp>
        <p:nvSpPr>
          <p:cNvPr id="432" name="Rounded Rectangle 26"/>
          <p:cNvSpPr/>
          <p:nvPr/>
        </p:nvSpPr>
        <p:spPr>
          <a:xfrm>
            <a:off x="567000" y="4956120"/>
            <a:ext cx="10834560" cy="894960"/>
          </a:xfrm>
          <a:prstGeom prst="roundRect">
            <a:avLst>
              <a:gd name="adj" fmla="val 16667"/>
            </a:avLst>
          </a:prstGeom>
          <a:solidFill>
            <a:srgbClr val="f3f6f8"/>
          </a:solidFill>
          <a:ln>
            <a:solidFill>
              <a:srgbClr val="d2d9e2"/>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433" name="TextBox 27"/>
          <p:cNvSpPr/>
          <p:nvPr/>
        </p:nvSpPr>
        <p:spPr>
          <a:xfrm>
            <a:off x="804600" y="5139000"/>
            <a:ext cx="1873440" cy="13068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860" spc="-1" strike="noStrike">
                <a:solidFill>
                  <a:srgbClr val="24355b"/>
                </a:solidFill>
                <a:latin typeface="Consolas"/>
                <a:ea typeface="Consolas"/>
              </a:rPr>
              <a:t>BENCHMARK STARTING POINT</a:t>
            </a:r>
            <a:endParaRPr b="0" lang="en-US" sz="860" spc="-1" strike="noStrike">
              <a:solidFill>
                <a:srgbClr val="000000"/>
              </a:solidFill>
              <a:latin typeface="Arial"/>
            </a:endParaRPr>
          </a:p>
        </p:txBody>
      </p:sp>
      <p:sp>
        <p:nvSpPr>
          <p:cNvPr id="434" name="TextBox 28"/>
          <p:cNvSpPr/>
          <p:nvPr/>
        </p:nvSpPr>
        <p:spPr>
          <a:xfrm>
            <a:off x="2670120" y="5083920"/>
            <a:ext cx="8365680" cy="47052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0" lang="en-US" sz="1030" spc="-1" strike="noStrike">
                <a:solidFill>
                  <a:srgbClr val="1f2d3d"/>
                </a:solidFill>
                <a:latin typeface="Calibri"/>
                <a:ea typeface="Calibri"/>
              </a:rPr>
              <a:t>Ecosystem Positioning is not presented as a replacement for identity, delegation, attestation or policy. The differential under test is the composition and requalification gap that appears when locally valid primitives cross changing participants, authority, evidence, dependencies and context.</a:t>
            </a:r>
            <a:endParaRPr b="0" lang="en-US" sz="1030" spc="-1" strike="noStrike">
              <a:solidFill>
                <a:srgbClr val="000000"/>
              </a:solidFill>
              <a:latin typeface="Arial"/>
            </a:endParaRPr>
          </a:p>
        </p:txBody>
      </p:sp>
      <p:sp>
        <p:nvSpPr>
          <p:cNvPr id="435" name="TextBox 29"/>
          <p:cNvSpPr/>
          <p:nvPr/>
        </p:nvSpPr>
        <p:spPr>
          <a:xfrm>
            <a:off x="8458200" y="5596200"/>
            <a:ext cx="2577600" cy="12744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839" spc="-1" strike="noStrike" u="sng">
                <a:solidFill>
                  <a:srgbClr val="0563c1"/>
                </a:solidFill>
                <a:uFillTx/>
                <a:latin typeface="Calibri"/>
                <a:ea typeface="Calibri"/>
                <a:hlinkClick r:id="rId5"/>
              </a:rPr>
              <a:t>Benchmark v0.3 — standards boundary</a:t>
            </a:r>
            <a:endParaRPr b="0" lang="en-US" sz="839" spc="-1" strike="noStrike">
              <a:solidFill>
                <a:srgbClr val="000000"/>
              </a:solidFill>
              <a:latin typeface="Arial"/>
            </a:endParaRPr>
          </a:p>
        </p:txBody>
      </p:sp>
      <p:sp>
        <p:nvSpPr>
          <p:cNvPr id="436" name="Rectangle 30"/>
          <p:cNvSpPr/>
          <p:nvPr/>
        </p:nvSpPr>
        <p:spPr>
          <a:xfrm>
            <a:off x="567000" y="6236280"/>
            <a:ext cx="10834560" cy="9720"/>
          </a:xfrm>
          <a:prstGeom prst="rect">
            <a:avLst/>
          </a:prstGeom>
          <a:solidFill>
            <a:srgbClr val="24355b"/>
          </a:solidFill>
          <a:ln>
            <a:solidFill>
              <a:srgbClr val="24355b"/>
            </a:solidFill>
            <a:round/>
          </a:ln>
        </p:spPr>
        <p:style>
          <a:lnRef idx="1">
            <a:schemeClr val="accent1"/>
          </a:lnRef>
          <a:fillRef idx="3">
            <a:schemeClr val="accent1"/>
          </a:fillRef>
          <a:effectRef idx="2">
            <a:schemeClr val="accent1"/>
          </a:effectRef>
          <a:fontRef idx="minor"/>
        </p:style>
        <p:txBody>
          <a:bodyPr lIns="90000" rIns="90000" tIns="-34200" bIns="-342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437" name="TextBox 31"/>
          <p:cNvSpPr/>
          <p:nvPr/>
        </p:nvSpPr>
        <p:spPr>
          <a:xfrm>
            <a:off x="4069080" y="6355080"/>
            <a:ext cx="3656520" cy="109440"/>
          </a:xfrm>
          <a:prstGeom prst="rect">
            <a:avLst/>
          </a:prstGeom>
          <a:noFill/>
          <a:ln w="0">
            <a:noFill/>
          </a:ln>
        </p:spPr>
        <p:style>
          <a:lnRef idx="0"/>
          <a:fillRef idx="0"/>
          <a:effectRef idx="0"/>
          <a:fontRef idx="minor"/>
        </p:style>
        <p:txBody>
          <a:bodyPr lIns="0" rIns="0" tIns="0" bIns="0" anchor="t">
            <a:spAutoFit/>
          </a:bodyPr>
          <a:p>
            <a:pPr algn="ctr" defTabSz="914400">
              <a:lnSpc>
                <a:spcPct val="100000"/>
              </a:lnSpc>
            </a:pPr>
            <a:r>
              <a:rPr b="0" lang="en-US" sz="720" spc="-1" strike="noStrike">
                <a:solidFill>
                  <a:srgbClr val="5d6775"/>
                </a:solidFill>
                <a:latin typeface="Consolas"/>
                <a:ea typeface="Consolas"/>
              </a:rPr>
              <a:t>Ecosystem Awareness · Positioning architecture</a:t>
            </a:r>
            <a:endParaRPr b="0" lang="en-US" sz="720" spc="-1" strike="noStrike">
              <a:solidFill>
                <a:srgbClr val="000000"/>
              </a:solidFill>
              <a:latin typeface="Arial"/>
            </a:endParaRPr>
          </a:p>
        </p:txBody>
      </p:sp>
      <p:sp>
        <p:nvSpPr>
          <p:cNvPr id="438" name="TextBox 32"/>
          <p:cNvSpPr/>
          <p:nvPr/>
        </p:nvSpPr>
        <p:spPr>
          <a:xfrm>
            <a:off x="11045880" y="6355080"/>
            <a:ext cx="273240" cy="129240"/>
          </a:xfrm>
          <a:prstGeom prst="rect">
            <a:avLst/>
          </a:prstGeom>
          <a:noFill/>
          <a:ln w="0">
            <a:noFill/>
          </a:ln>
        </p:spPr>
        <p:style>
          <a:lnRef idx="0"/>
          <a:fillRef idx="0"/>
          <a:effectRef idx="0"/>
          <a:fontRef idx="minor"/>
        </p:style>
        <p:txBody>
          <a:bodyPr lIns="0" rIns="0" tIns="0" bIns="0" anchor="t">
            <a:spAutoFit/>
          </a:bodyPr>
          <a:p>
            <a:pPr algn="r" defTabSz="914400">
              <a:lnSpc>
                <a:spcPct val="100000"/>
              </a:lnSpc>
            </a:pPr>
            <a:r>
              <a:rPr b="0" lang="en-US" sz="850" spc="-1" strike="noStrike">
                <a:solidFill>
                  <a:srgbClr val="5d6775"/>
                </a:solidFill>
                <a:latin typeface="Aptos"/>
                <a:ea typeface="Aptos"/>
              </a:rPr>
              <a:t>11</a:t>
            </a:r>
            <a:endParaRPr b="0" lang="en-US" sz="850" spc="-1" strike="noStrike">
              <a:solidFill>
                <a:srgbClr val="000000"/>
              </a:solidFill>
              <a:latin typeface="Arial"/>
            </a:endParaRPr>
          </a:p>
        </p:txBody>
      </p:sp>
      <p:sp>
        <p:nvSpPr>
          <p:cNvPr id="439" name="TextBox 33"/>
          <p:cNvSpPr/>
          <p:nvPr/>
        </p:nvSpPr>
        <p:spPr>
          <a:xfrm>
            <a:off x="1202400" y="6510600"/>
            <a:ext cx="2293920" cy="103320"/>
          </a:xfrm>
          <a:prstGeom prst="rect">
            <a:avLst/>
          </a:prstGeom>
          <a:noFill/>
          <a:ln w="0">
            <a:noFill/>
          </a:ln>
        </p:spPr>
        <p:style>
          <a:lnRef idx="0"/>
          <a:fillRef idx="0"/>
          <a:effectRef idx="0"/>
          <a:fontRef idx="minor"/>
        </p:style>
        <p:txBody>
          <a:bodyPr wrap="none" lIns="0" rIns="0" tIns="0" bIns="0" anchor="t">
            <a:spAutoFit/>
          </a:bodyPr>
          <a:p>
            <a:pPr defTabSz="914400">
              <a:lnSpc>
                <a:spcPct val="100000"/>
              </a:lnSpc>
            </a:pPr>
            <a:r>
              <a:rPr b="1" lang="en-US" sz="680" spc="-1" strike="noStrike">
                <a:solidFill>
                  <a:srgbClr val="727a86"/>
                </a:solidFill>
                <a:latin typeface="Calibri"/>
                <a:ea typeface="Calibri"/>
              </a:rPr>
              <a:t>CORPUS ↗  </a:t>
            </a:r>
            <a:r>
              <a:rPr b="0" lang="en-US" sz="680" spc="-1" strike="noStrike" u="sng">
                <a:solidFill>
                  <a:srgbClr val="0563c1"/>
                </a:solidFill>
                <a:uFillTx/>
                <a:latin typeface="Calibri"/>
                <a:ea typeface="Calibri"/>
                <a:hlinkClick r:id="rId6"/>
              </a:rPr>
              <a:t>Benchmark vNext · standards boundary</a:t>
            </a:r>
            <a:endParaRPr b="0" lang="en-US" sz="68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440" name="TextBox 1"/>
          <p:cNvSpPr/>
          <p:nvPr/>
        </p:nvSpPr>
        <p:spPr>
          <a:xfrm>
            <a:off x="567000" y="164520"/>
            <a:ext cx="3199320" cy="12924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0" lang="en-US" sz="850" spc="-1" strike="noStrike">
                <a:solidFill>
                  <a:srgbClr val="1f2d3d"/>
                </a:solidFill>
                <a:latin typeface="Consolas"/>
                <a:ea typeface="Consolas"/>
              </a:rPr>
              <a:t>BENCHMARK</a:t>
            </a:r>
            <a:endParaRPr b="0" lang="en-US" sz="850" spc="-1" strike="noStrike">
              <a:solidFill>
                <a:srgbClr val="000000"/>
              </a:solidFill>
              <a:latin typeface="Arial"/>
            </a:endParaRPr>
          </a:p>
        </p:txBody>
      </p:sp>
      <p:sp>
        <p:nvSpPr>
          <p:cNvPr id="441" name="TextBox 2"/>
          <p:cNvSpPr/>
          <p:nvPr/>
        </p:nvSpPr>
        <p:spPr>
          <a:xfrm>
            <a:off x="10716840" y="164520"/>
            <a:ext cx="684720" cy="129240"/>
          </a:xfrm>
          <a:prstGeom prst="rect">
            <a:avLst/>
          </a:prstGeom>
          <a:noFill/>
          <a:ln w="0">
            <a:noFill/>
          </a:ln>
        </p:spPr>
        <p:style>
          <a:lnRef idx="0"/>
          <a:fillRef idx="0"/>
          <a:effectRef idx="0"/>
          <a:fontRef idx="minor"/>
        </p:style>
        <p:txBody>
          <a:bodyPr lIns="0" rIns="0" tIns="0" bIns="0" anchor="t">
            <a:spAutoFit/>
          </a:bodyPr>
          <a:p>
            <a:pPr algn="r" defTabSz="914400">
              <a:lnSpc>
                <a:spcPct val="100000"/>
              </a:lnSpc>
            </a:pPr>
            <a:r>
              <a:rPr b="0" lang="en-US" sz="850" spc="-1" strike="noStrike">
                <a:solidFill>
                  <a:srgbClr val="1f2d3d"/>
                </a:solidFill>
                <a:latin typeface="Consolas"/>
                <a:ea typeface="Consolas"/>
              </a:rPr>
              <a:t>§ B2</a:t>
            </a:r>
            <a:endParaRPr b="0" lang="en-US" sz="850" spc="-1" strike="noStrike">
              <a:solidFill>
                <a:srgbClr val="000000"/>
              </a:solidFill>
              <a:latin typeface="Arial"/>
            </a:endParaRPr>
          </a:p>
        </p:txBody>
      </p:sp>
      <p:sp>
        <p:nvSpPr>
          <p:cNvPr id="442" name="TextBox 3"/>
          <p:cNvSpPr/>
          <p:nvPr/>
        </p:nvSpPr>
        <p:spPr>
          <a:xfrm>
            <a:off x="567000" y="640080"/>
            <a:ext cx="10514520" cy="35784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2350" spc="-1" strike="noStrike">
                <a:solidFill>
                  <a:srgbClr val="24355b"/>
                </a:solidFill>
                <a:latin typeface="Cambria"/>
                <a:ea typeface="Cambria"/>
              </a:rPr>
              <a:t>Benchmark — comparison, not marketing</a:t>
            </a:r>
            <a:endParaRPr b="0" lang="en-US" sz="2350" spc="-1" strike="noStrike">
              <a:solidFill>
                <a:srgbClr val="000000"/>
              </a:solidFill>
              <a:latin typeface="Arial"/>
            </a:endParaRPr>
          </a:p>
        </p:txBody>
      </p:sp>
      <p:sp>
        <p:nvSpPr>
          <p:cNvPr id="443" name="TextBox 4"/>
          <p:cNvSpPr/>
          <p:nvPr/>
        </p:nvSpPr>
        <p:spPr>
          <a:xfrm>
            <a:off x="567000" y="1078920"/>
            <a:ext cx="10514520" cy="17028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0" lang="en-US" sz="1120" spc="-1" strike="noStrike">
                <a:solidFill>
                  <a:srgbClr val="5d6775"/>
                </a:solidFill>
                <a:latin typeface="Calibri"/>
                <a:ea typeface="Calibri"/>
              </a:rPr>
              <a:t>The benchmark is deliberately symmetric: a strong peer is allowed to win under the same facts, authority, resources and deadlines.</a:t>
            </a:r>
            <a:endParaRPr b="0" lang="en-US" sz="1120" spc="-1" strike="noStrike">
              <a:solidFill>
                <a:srgbClr val="000000"/>
              </a:solidFill>
              <a:latin typeface="Arial"/>
            </a:endParaRPr>
          </a:p>
        </p:txBody>
      </p:sp>
      <p:sp>
        <p:nvSpPr>
          <p:cNvPr id="444" name="Rectangle 5"/>
          <p:cNvSpPr/>
          <p:nvPr/>
        </p:nvSpPr>
        <p:spPr>
          <a:xfrm>
            <a:off x="567000" y="457200"/>
            <a:ext cx="10834560" cy="9720"/>
          </a:xfrm>
          <a:prstGeom prst="rect">
            <a:avLst/>
          </a:prstGeom>
          <a:solidFill>
            <a:srgbClr val="24355b"/>
          </a:solidFill>
          <a:ln>
            <a:solidFill>
              <a:srgbClr val="24355b"/>
            </a:solidFill>
            <a:round/>
          </a:ln>
        </p:spPr>
        <p:style>
          <a:lnRef idx="1">
            <a:schemeClr val="accent1"/>
          </a:lnRef>
          <a:fillRef idx="3">
            <a:schemeClr val="accent1"/>
          </a:fillRef>
          <a:effectRef idx="2">
            <a:schemeClr val="accent1"/>
          </a:effectRef>
          <a:fontRef idx="minor"/>
        </p:style>
        <p:txBody>
          <a:bodyPr lIns="90000" rIns="90000" tIns="-34200" bIns="-342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445" name="Rounded Rectangle 6"/>
          <p:cNvSpPr/>
          <p:nvPr/>
        </p:nvSpPr>
        <p:spPr>
          <a:xfrm>
            <a:off x="567000" y="1572840"/>
            <a:ext cx="2540880" cy="1077840"/>
          </a:xfrm>
          <a:prstGeom prst="roundRect">
            <a:avLst>
              <a:gd name="adj" fmla="val 16667"/>
            </a:avLst>
          </a:prstGeom>
          <a:solidFill>
            <a:srgbClr val="ffffff"/>
          </a:solidFill>
          <a:ln w="12700">
            <a:solidFill>
              <a:srgbClr val="d2d9e2"/>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446" name="TextBox 7"/>
          <p:cNvSpPr/>
          <p:nvPr/>
        </p:nvSpPr>
        <p:spPr>
          <a:xfrm>
            <a:off x="676800" y="1664280"/>
            <a:ext cx="383040" cy="15228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1000" spc="-1" strike="noStrike">
                <a:solidFill>
                  <a:srgbClr val="2f6fb2"/>
                </a:solidFill>
                <a:latin typeface="Consolas"/>
                <a:ea typeface="Consolas"/>
              </a:rPr>
              <a:t>B0</a:t>
            </a:r>
            <a:endParaRPr b="0" lang="en-US" sz="1000" spc="-1" strike="noStrike">
              <a:solidFill>
                <a:srgbClr val="000000"/>
              </a:solidFill>
              <a:latin typeface="Arial"/>
            </a:endParaRPr>
          </a:p>
        </p:txBody>
      </p:sp>
      <p:sp>
        <p:nvSpPr>
          <p:cNvPr id="447" name="TextBox 8"/>
          <p:cNvSpPr/>
          <p:nvPr/>
        </p:nvSpPr>
        <p:spPr>
          <a:xfrm>
            <a:off x="1097280" y="1664280"/>
            <a:ext cx="1882440" cy="17820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1170" spc="-1" strike="noStrike">
                <a:solidFill>
                  <a:srgbClr val="24355b"/>
                </a:solidFill>
                <a:latin typeface="Cambria"/>
                <a:ea typeface="Cambria"/>
              </a:rPr>
              <a:t>Ordinary competent</a:t>
            </a:r>
            <a:endParaRPr b="0" lang="en-US" sz="1170" spc="-1" strike="noStrike">
              <a:solidFill>
                <a:srgbClr val="000000"/>
              </a:solidFill>
              <a:latin typeface="Arial"/>
            </a:endParaRPr>
          </a:p>
        </p:txBody>
      </p:sp>
      <p:sp>
        <p:nvSpPr>
          <p:cNvPr id="448" name="TextBox 9"/>
          <p:cNvSpPr/>
          <p:nvPr/>
        </p:nvSpPr>
        <p:spPr>
          <a:xfrm>
            <a:off x="676800" y="2002680"/>
            <a:ext cx="2321640" cy="27468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0" lang="en-US" sz="900" spc="-1" strike="noStrike">
                <a:solidFill>
                  <a:srgbClr val="1f2d3d"/>
                </a:solidFill>
                <a:latin typeface="Calibri"/>
                <a:ea typeface="Calibri"/>
              </a:rPr>
              <a:t>Unstrengthened implementation; establishes the observed baseline.</a:t>
            </a:r>
            <a:endParaRPr b="0" lang="en-US" sz="900" spc="-1" strike="noStrike">
              <a:solidFill>
                <a:srgbClr val="000000"/>
              </a:solidFill>
              <a:latin typeface="Arial"/>
            </a:endParaRPr>
          </a:p>
        </p:txBody>
      </p:sp>
      <p:sp>
        <p:nvSpPr>
          <p:cNvPr id="449" name="Rounded Rectangle 10"/>
          <p:cNvSpPr/>
          <p:nvPr/>
        </p:nvSpPr>
        <p:spPr>
          <a:xfrm>
            <a:off x="3319200" y="1572840"/>
            <a:ext cx="2540880" cy="1077840"/>
          </a:xfrm>
          <a:prstGeom prst="roundRect">
            <a:avLst>
              <a:gd name="adj" fmla="val 16667"/>
            </a:avLst>
          </a:prstGeom>
          <a:solidFill>
            <a:srgbClr val="ffffff"/>
          </a:solidFill>
          <a:ln w="12700">
            <a:solidFill>
              <a:srgbClr val="d2d9e2"/>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450" name="TextBox 11"/>
          <p:cNvSpPr/>
          <p:nvPr/>
        </p:nvSpPr>
        <p:spPr>
          <a:xfrm>
            <a:off x="3429000" y="1664280"/>
            <a:ext cx="383040" cy="15228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1000" spc="-1" strike="noStrike">
                <a:solidFill>
                  <a:srgbClr val="00848a"/>
                </a:solidFill>
                <a:latin typeface="Consolas"/>
                <a:ea typeface="Consolas"/>
              </a:rPr>
              <a:t>B1</a:t>
            </a:r>
            <a:endParaRPr b="0" lang="en-US" sz="1000" spc="-1" strike="noStrike">
              <a:solidFill>
                <a:srgbClr val="000000"/>
              </a:solidFill>
              <a:latin typeface="Arial"/>
            </a:endParaRPr>
          </a:p>
        </p:txBody>
      </p:sp>
      <p:sp>
        <p:nvSpPr>
          <p:cNvPr id="451" name="TextBox 12"/>
          <p:cNvSpPr/>
          <p:nvPr/>
        </p:nvSpPr>
        <p:spPr>
          <a:xfrm>
            <a:off x="3849480" y="1664280"/>
            <a:ext cx="1882440" cy="17820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1170" spc="-1" strike="noStrike">
                <a:solidFill>
                  <a:srgbClr val="24355b"/>
                </a:solidFill>
                <a:latin typeface="Cambria"/>
                <a:ea typeface="Cambria"/>
              </a:rPr>
              <a:t>Strong conventional</a:t>
            </a:r>
            <a:endParaRPr b="0" lang="en-US" sz="1170" spc="-1" strike="noStrike">
              <a:solidFill>
                <a:srgbClr val="000000"/>
              </a:solidFill>
              <a:latin typeface="Arial"/>
            </a:endParaRPr>
          </a:p>
        </p:txBody>
      </p:sp>
      <p:sp>
        <p:nvSpPr>
          <p:cNvPr id="452" name="TextBox 13"/>
          <p:cNvSpPr/>
          <p:nvPr/>
        </p:nvSpPr>
        <p:spPr>
          <a:xfrm>
            <a:off x="3429000" y="2002680"/>
            <a:ext cx="2321640" cy="41220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0" lang="en-US" sz="900" spc="-1" strike="noStrike">
                <a:solidFill>
                  <a:srgbClr val="1f2d3d"/>
                </a:solidFill>
                <a:latin typeface="Calibri"/>
                <a:ea typeface="Calibri"/>
              </a:rPr>
              <a:t>Provenance, policy/security controls, checkpoints, HITL, tracing and evaluation.</a:t>
            </a:r>
            <a:endParaRPr b="0" lang="en-US" sz="900" spc="-1" strike="noStrike">
              <a:solidFill>
                <a:srgbClr val="000000"/>
              </a:solidFill>
              <a:latin typeface="Arial"/>
            </a:endParaRPr>
          </a:p>
        </p:txBody>
      </p:sp>
      <p:sp>
        <p:nvSpPr>
          <p:cNvPr id="453" name="Rounded Rectangle 14"/>
          <p:cNvSpPr/>
          <p:nvPr/>
        </p:nvSpPr>
        <p:spPr>
          <a:xfrm>
            <a:off x="6071760" y="1572840"/>
            <a:ext cx="2540880" cy="1077840"/>
          </a:xfrm>
          <a:prstGeom prst="roundRect">
            <a:avLst>
              <a:gd name="adj" fmla="val 16667"/>
            </a:avLst>
          </a:prstGeom>
          <a:solidFill>
            <a:srgbClr val="ffffff"/>
          </a:solidFill>
          <a:ln w="12700">
            <a:solidFill>
              <a:srgbClr val="d2d9e2"/>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454" name="TextBox 15"/>
          <p:cNvSpPr/>
          <p:nvPr/>
        </p:nvSpPr>
        <p:spPr>
          <a:xfrm>
            <a:off x="6181200" y="1664280"/>
            <a:ext cx="383040" cy="15228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1000" spc="-1" strike="noStrike">
                <a:solidFill>
                  <a:srgbClr val="6a4c93"/>
                </a:solidFill>
                <a:latin typeface="Consolas"/>
                <a:ea typeface="Consolas"/>
              </a:rPr>
              <a:t>B2</a:t>
            </a:r>
            <a:endParaRPr b="0" lang="en-US" sz="1000" spc="-1" strike="noStrike">
              <a:solidFill>
                <a:srgbClr val="000000"/>
              </a:solidFill>
              <a:latin typeface="Arial"/>
            </a:endParaRPr>
          </a:p>
        </p:txBody>
      </p:sp>
      <p:sp>
        <p:nvSpPr>
          <p:cNvPr id="455" name="TextBox 16"/>
          <p:cNvSpPr/>
          <p:nvPr/>
        </p:nvSpPr>
        <p:spPr>
          <a:xfrm>
            <a:off x="6602040" y="1664280"/>
            <a:ext cx="1882440" cy="35676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1170" spc="-1" strike="noStrike">
                <a:solidFill>
                  <a:srgbClr val="24355b"/>
                </a:solidFill>
                <a:latin typeface="Cambria"/>
                <a:ea typeface="Cambria"/>
              </a:rPr>
              <a:t>Strong interoperable peer</a:t>
            </a:r>
            <a:endParaRPr b="0" lang="en-US" sz="1170" spc="-1" strike="noStrike">
              <a:solidFill>
                <a:srgbClr val="000000"/>
              </a:solidFill>
              <a:latin typeface="Arial"/>
            </a:endParaRPr>
          </a:p>
        </p:txBody>
      </p:sp>
      <p:sp>
        <p:nvSpPr>
          <p:cNvPr id="456" name="TextBox 17"/>
          <p:cNvSpPr/>
          <p:nvPr/>
        </p:nvSpPr>
        <p:spPr>
          <a:xfrm>
            <a:off x="6181200" y="2002680"/>
            <a:ext cx="2321640" cy="41220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0" lang="en-US" sz="900" spc="-1" strike="noStrike">
                <a:solidFill>
                  <a:srgbClr val="1f2d3d"/>
                </a:solidFill>
                <a:latin typeface="Calibri"/>
                <a:ea typeface="Calibri"/>
              </a:rPr>
              <a:t>Identity/access, explicit handoff, cross-system observability and strongest relevant native controls.</a:t>
            </a:r>
            <a:endParaRPr b="0" lang="en-US" sz="900" spc="-1" strike="noStrike">
              <a:solidFill>
                <a:srgbClr val="000000"/>
              </a:solidFill>
              <a:latin typeface="Arial"/>
            </a:endParaRPr>
          </a:p>
        </p:txBody>
      </p:sp>
      <p:sp>
        <p:nvSpPr>
          <p:cNvPr id="457" name="Rounded Rectangle 18"/>
          <p:cNvSpPr/>
          <p:nvPr/>
        </p:nvSpPr>
        <p:spPr>
          <a:xfrm>
            <a:off x="8823960" y="1572840"/>
            <a:ext cx="2540880" cy="1077840"/>
          </a:xfrm>
          <a:prstGeom prst="roundRect">
            <a:avLst>
              <a:gd name="adj" fmla="val 16667"/>
            </a:avLst>
          </a:prstGeom>
          <a:solidFill>
            <a:srgbClr val="ffffff"/>
          </a:solidFill>
          <a:ln w="12700">
            <a:solidFill>
              <a:srgbClr val="d2d9e2"/>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458" name="TextBox 19"/>
          <p:cNvSpPr/>
          <p:nvPr/>
        </p:nvSpPr>
        <p:spPr>
          <a:xfrm>
            <a:off x="8933760" y="1664280"/>
            <a:ext cx="383040" cy="15228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1000" spc="-1" strike="noStrike">
                <a:solidFill>
                  <a:srgbClr val="d07800"/>
                </a:solidFill>
                <a:latin typeface="Consolas"/>
                <a:ea typeface="Consolas"/>
              </a:rPr>
              <a:t>B3</a:t>
            </a:r>
            <a:endParaRPr b="0" lang="en-US" sz="1000" spc="-1" strike="noStrike">
              <a:solidFill>
                <a:srgbClr val="000000"/>
              </a:solidFill>
              <a:latin typeface="Arial"/>
            </a:endParaRPr>
          </a:p>
        </p:txBody>
      </p:sp>
      <p:sp>
        <p:nvSpPr>
          <p:cNvPr id="459" name="TextBox 20"/>
          <p:cNvSpPr/>
          <p:nvPr/>
        </p:nvSpPr>
        <p:spPr>
          <a:xfrm>
            <a:off x="9354240" y="1664280"/>
            <a:ext cx="1882440" cy="17820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1170" spc="-1" strike="noStrike">
                <a:solidFill>
                  <a:srgbClr val="24355b"/>
                </a:solidFill>
                <a:latin typeface="Cambria"/>
                <a:ea typeface="Cambria"/>
              </a:rPr>
              <a:t>B2 + EA semantics</a:t>
            </a:r>
            <a:endParaRPr b="0" lang="en-US" sz="1170" spc="-1" strike="noStrike">
              <a:solidFill>
                <a:srgbClr val="000000"/>
              </a:solidFill>
              <a:latin typeface="Arial"/>
            </a:endParaRPr>
          </a:p>
        </p:txBody>
      </p:sp>
      <p:sp>
        <p:nvSpPr>
          <p:cNvPr id="460" name="TextBox 21"/>
          <p:cNvSpPr/>
          <p:nvPr/>
        </p:nvSpPr>
        <p:spPr>
          <a:xfrm>
            <a:off x="8933760" y="2002680"/>
            <a:ext cx="2321640" cy="41220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0" lang="en-US" sz="900" spc="-1" strike="noStrike">
                <a:solidFill>
                  <a:srgbClr val="1f2d3d"/>
                </a:solidFill>
                <a:latin typeface="Calibri"/>
                <a:ea typeface="Calibri"/>
              </a:rPr>
              <a:t>Minimum scoped qualification, non-fungible uncertainty and bounded requalification under test.</a:t>
            </a:r>
            <a:endParaRPr b="0" lang="en-US" sz="900" spc="-1" strike="noStrike">
              <a:solidFill>
                <a:srgbClr val="000000"/>
              </a:solidFill>
              <a:latin typeface="Arial"/>
            </a:endParaRPr>
          </a:p>
        </p:txBody>
      </p:sp>
      <p:sp>
        <p:nvSpPr>
          <p:cNvPr id="461" name="Rounded Rectangle 22"/>
          <p:cNvSpPr/>
          <p:nvPr/>
        </p:nvSpPr>
        <p:spPr>
          <a:xfrm>
            <a:off x="567000" y="2907720"/>
            <a:ext cx="5348160" cy="2330640"/>
          </a:xfrm>
          <a:prstGeom prst="roundRect">
            <a:avLst>
              <a:gd name="adj" fmla="val 16667"/>
            </a:avLst>
          </a:prstGeom>
          <a:solidFill>
            <a:srgbClr val="f3f6f8"/>
          </a:solidFill>
          <a:ln>
            <a:solidFill>
              <a:srgbClr val="d2d9e2"/>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462" name="TextBox 23"/>
          <p:cNvSpPr/>
          <p:nvPr/>
        </p:nvSpPr>
        <p:spPr>
          <a:xfrm>
            <a:off x="768240" y="3090600"/>
            <a:ext cx="4936680" cy="13356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880" spc="-1" strike="noStrike">
                <a:solidFill>
                  <a:srgbClr val="24355b"/>
                </a:solidFill>
                <a:latin typeface="Consolas"/>
                <a:ea typeface="Consolas"/>
              </a:rPr>
              <a:t>DECISION RULE</a:t>
            </a:r>
            <a:endParaRPr b="0" lang="en-US" sz="880" spc="-1" strike="noStrike">
              <a:solidFill>
                <a:srgbClr val="000000"/>
              </a:solidFill>
              <a:latin typeface="Arial"/>
            </a:endParaRPr>
          </a:p>
        </p:txBody>
      </p:sp>
      <p:sp>
        <p:nvSpPr>
          <p:cNvPr id="463" name="TextBox 24"/>
          <p:cNvSpPr/>
          <p:nvPr/>
        </p:nvSpPr>
        <p:spPr>
          <a:xfrm>
            <a:off x="768240" y="3401640"/>
            <a:ext cx="4863600" cy="108828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0" lang="en-US" sz="1020" spc="-1" strike="noStrike">
                <a:solidFill>
                  <a:srgbClr val="1f2d3d"/>
                </a:solidFill>
                <a:latin typeface="Calibri"/>
                <a:ea typeface="Calibri"/>
              </a:rPr>
              <a:t>• </a:t>
            </a:r>
            <a:r>
              <a:rPr b="0" lang="en-US" sz="1020" spc="-1" strike="noStrike">
                <a:solidFill>
                  <a:srgbClr val="1f2d3d"/>
                </a:solidFill>
                <a:latin typeface="Calibri"/>
                <a:ea typeface="Calibri"/>
              </a:rPr>
              <a:t>All arms receive the same frozen facts, evidence access, authority, compute/token ceiling, communication budget, human capacity and deadline.</a:t>
            </a:r>
            <a:br>
              <a:rPr sz="1020"/>
            </a:br>
            <a:r>
              <a:rPr b="0" lang="en-US" sz="1020" spc="-1" strike="noStrike">
                <a:solidFill>
                  <a:srgbClr val="1f2d3d"/>
                </a:solidFill>
                <a:latin typeface="Calibri"/>
                <a:ea typeface="Calibri"/>
              </a:rPr>
              <a:t>• If B1/B2 reproduces the proposed behaviour with equal or lower burden, that result counts against differentiation.</a:t>
            </a:r>
            <a:br>
              <a:rPr sz="1020"/>
            </a:br>
            <a:r>
              <a:rPr b="0" lang="en-US" sz="1020" spc="-1" strike="noStrike">
                <a:solidFill>
                  <a:srgbClr val="1f2d3d"/>
                </a:solidFill>
                <a:latin typeface="Calibri"/>
                <a:ea typeface="Calibri"/>
              </a:rPr>
              <a:t>• Comparison is made on an outcome–burden–accountability frontier, not on a vendor league table.</a:t>
            </a:r>
            <a:endParaRPr b="0" lang="en-US" sz="1020" spc="-1" strike="noStrike">
              <a:solidFill>
                <a:srgbClr val="000000"/>
              </a:solidFill>
              <a:latin typeface="Arial"/>
            </a:endParaRPr>
          </a:p>
        </p:txBody>
      </p:sp>
      <p:sp>
        <p:nvSpPr>
          <p:cNvPr id="464" name="TextBox 25"/>
          <p:cNvSpPr/>
          <p:nvPr/>
        </p:nvSpPr>
        <p:spPr>
          <a:xfrm>
            <a:off x="768240" y="4754880"/>
            <a:ext cx="2422080" cy="13356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880" spc="-1" strike="noStrike" u="sng">
                <a:solidFill>
                  <a:srgbClr val="0563c1"/>
                </a:solidFill>
                <a:uFillTx/>
                <a:latin typeface="Calibri"/>
                <a:ea typeface="Calibri"/>
                <a:hlinkClick r:id="rId1"/>
              </a:rPr>
              <a:t>Canonical benchmark v0.2</a:t>
            </a:r>
            <a:endParaRPr b="0" lang="en-US" sz="880" spc="-1" strike="noStrike">
              <a:solidFill>
                <a:srgbClr val="000000"/>
              </a:solidFill>
              <a:latin typeface="Arial"/>
            </a:endParaRPr>
          </a:p>
        </p:txBody>
      </p:sp>
      <p:sp>
        <p:nvSpPr>
          <p:cNvPr id="465" name="TextBox 26"/>
          <p:cNvSpPr/>
          <p:nvPr/>
        </p:nvSpPr>
        <p:spPr>
          <a:xfrm>
            <a:off x="3127320" y="4754880"/>
            <a:ext cx="2422080" cy="13356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880" spc="-1" strike="noStrike" u="sng">
                <a:solidFill>
                  <a:srgbClr val="0563c1"/>
                </a:solidFill>
                <a:uFillTx/>
                <a:latin typeface="Calibri"/>
                <a:ea typeface="Calibri"/>
                <a:hlinkClick r:id="rId2"/>
              </a:rPr>
              <a:t>Benchmark vNext v0.3</a:t>
            </a:r>
            <a:endParaRPr b="0" lang="en-US" sz="880" spc="-1" strike="noStrike">
              <a:solidFill>
                <a:srgbClr val="000000"/>
              </a:solidFill>
              <a:latin typeface="Arial"/>
            </a:endParaRPr>
          </a:p>
        </p:txBody>
      </p:sp>
      <p:sp>
        <p:nvSpPr>
          <p:cNvPr id="466" name="Rounded Rectangle 27"/>
          <p:cNvSpPr/>
          <p:nvPr/>
        </p:nvSpPr>
        <p:spPr>
          <a:xfrm>
            <a:off x="6144840" y="2907720"/>
            <a:ext cx="5256720" cy="2330640"/>
          </a:xfrm>
          <a:prstGeom prst="roundRect">
            <a:avLst>
              <a:gd name="adj" fmla="val 16667"/>
            </a:avLst>
          </a:prstGeom>
          <a:solidFill>
            <a:srgbClr val="ffffff"/>
          </a:solidFill>
          <a:ln w="15875">
            <a:solidFill>
              <a:srgbClr val="00848a"/>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467" name="TextBox 28"/>
          <p:cNvSpPr/>
          <p:nvPr/>
        </p:nvSpPr>
        <p:spPr>
          <a:xfrm>
            <a:off x="6346080" y="3090600"/>
            <a:ext cx="4753800" cy="13356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880" spc="-1" strike="noStrike">
                <a:solidFill>
                  <a:srgbClr val="00848a"/>
                </a:solidFill>
                <a:latin typeface="Consolas"/>
                <a:ea typeface="Consolas"/>
              </a:rPr>
              <a:t>APPLIED VALIDATION / EVIDENCE MATURITY</a:t>
            </a:r>
            <a:endParaRPr b="0" lang="en-US" sz="880" spc="-1" strike="noStrike">
              <a:solidFill>
                <a:srgbClr val="000000"/>
              </a:solidFill>
              <a:latin typeface="Arial"/>
            </a:endParaRPr>
          </a:p>
        </p:txBody>
      </p:sp>
      <p:sp>
        <p:nvSpPr>
          <p:cNvPr id="468" name="TextBox 29"/>
          <p:cNvSpPr/>
          <p:nvPr/>
        </p:nvSpPr>
        <p:spPr>
          <a:xfrm>
            <a:off x="6346080" y="3401640"/>
            <a:ext cx="4717080" cy="103284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0" lang="en-US" sz="970" spc="-1" strike="noStrike">
                <a:solidFill>
                  <a:srgbClr val="1f2d3d"/>
                </a:solidFill>
                <a:latin typeface="Calibri"/>
                <a:ea typeface="Calibri"/>
              </a:rPr>
              <a:t>1. Hard admission gates: semantic integrity · authority integrity · continuity · traceability.</a:t>
            </a:r>
            <a:br>
              <a:rPr sz="970"/>
            </a:br>
            <a:r>
              <a:rPr b="0" lang="en-US" sz="970" spc="-1" strike="noStrike">
                <a:solidFill>
                  <a:srgbClr val="1f2d3d"/>
                </a:solidFill>
                <a:latin typeface="Calibri"/>
                <a:ea typeface="Calibri"/>
              </a:rPr>
              <a:t>2. Among admitted configurations: outcome / burden / accountability + Pareto review.</a:t>
            </a:r>
            <a:br>
              <a:rPr sz="970"/>
            </a:br>
            <a:r>
              <a:rPr b="0" lang="en-US" sz="970" spc="-1" strike="noStrike">
                <a:solidFill>
                  <a:srgbClr val="1f2d3d"/>
                </a:solidFill>
                <a:latin typeface="Calibri"/>
                <a:ea typeface="Calibri"/>
              </a:rPr>
              <a:t>3. Evidence maturity: DBC-EL0 Defined → EL1 Mapped → EL2 Deterministic → EL3 Comparative → EL4 Interoperable → EL5 Replicated / applied.</a:t>
            </a:r>
            <a:br>
              <a:rPr sz="970"/>
            </a:br>
            <a:r>
              <a:rPr b="0" lang="en-US" sz="970" spc="-1" strike="noStrike">
                <a:solidFill>
                  <a:srgbClr val="1f2d3d"/>
                </a:solidFill>
                <a:latin typeface="Calibri"/>
                <a:ea typeface="Calibri"/>
              </a:rPr>
              <a:t>No single compensating universal score is permitted.</a:t>
            </a:r>
            <a:endParaRPr b="0" lang="en-US" sz="970" spc="-1" strike="noStrike">
              <a:solidFill>
                <a:srgbClr val="000000"/>
              </a:solidFill>
              <a:latin typeface="Arial"/>
            </a:endParaRPr>
          </a:p>
        </p:txBody>
      </p:sp>
      <p:sp>
        <p:nvSpPr>
          <p:cNvPr id="469" name="TextBox 30"/>
          <p:cNvSpPr/>
          <p:nvPr/>
        </p:nvSpPr>
        <p:spPr>
          <a:xfrm>
            <a:off x="6346080" y="4754880"/>
            <a:ext cx="4388040" cy="13356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880" spc="-1" strike="noStrike" u="sng">
                <a:solidFill>
                  <a:srgbClr val="0563c1"/>
                </a:solidFill>
                <a:uFillTx/>
                <a:latin typeface="Calibri"/>
                <a:ea typeface="Calibri"/>
                <a:hlinkClick r:id="rId3"/>
              </a:rPr>
              <a:t>Decision Boundary Challenge v0.2 — Not a ranking</a:t>
            </a:r>
            <a:endParaRPr b="0" lang="en-US" sz="880" spc="-1" strike="noStrike">
              <a:solidFill>
                <a:srgbClr val="000000"/>
              </a:solidFill>
              <a:latin typeface="Arial"/>
            </a:endParaRPr>
          </a:p>
        </p:txBody>
      </p:sp>
      <p:sp>
        <p:nvSpPr>
          <p:cNvPr id="470" name="Rounded Rectangle 31"/>
          <p:cNvSpPr/>
          <p:nvPr/>
        </p:nvSpPr>
        <p:spPr>
          <a:xfrm>
            <a:off x="567000" y="5449680"/>
            <a:ext cx="10834560" cy="529200"/>
          </a:xfrm>
          <a:prstGeom prst="roundRect">
            <a:avLst>
              <a:gd name="adj" fmla="val 16667"/>
            </a:avLst>
          </a:prstGeom>
          <a:solidFill>
            <a:srgbClr val="ffffff"/>
          </a:solidFill>
          <a:ln>
            <a:solidFill>
              <a:srgbClr val="d07800"/>
            </a:solidFill>
            <a:round/>
          </a:ln>
        </p:spPr>
        <p:style>
          <a:lnRef idx="1">
            <a:schemeClr val="accent1"/>
          </a:lnRef>
          <a:fillRef idx="3">
            <a:schemeClr val="accent1"/>
          </a:fillRef>
          <a:effectRef idx="2">
            <a:schemeClr val="accent1"/>
          </a:effectRef>
          <a:fontRef idx="minor"/>
        </p:style>
        <p:txBody>
          <a:bodyPr lIns="90000" rIns="90000" tIns="45000" bIns="45000" anchor="ctr">
            <a:noAutofit/>
          </a:bodyPr>
          <a:p>
            <a:pPr algn="ctr" defTabSz="914400">
              <a:lnSpc>
                <a:spcPct val="100000"/>
              </a:lnSpc>
            </a:pPr>
            <a:endParaRPr b="0" lang="en-US" sz="1800" spc="-1" strike="noStrike">
              <a:solidFill>
                <a:schemeClr val="lt1"/>
              </a:solidFill>
              <a:latin typeface="Calibri"/>
              <a:ea typeface="Calibri"/>
            </a:endParaRPr>
          </a:p>
        </p:txBody>
      </p:sp>
      <p:sp>
        <p:nvSpPr>
          <p:cNvPr id="471" name="TextBox 32"/>
          <p:cNvSpPr/>
          <p:nvPr/>
        </p:nvSpPr>
        <p:spPr>
          <a:xfrm>
            <a:off x="768240" y="5577840"/>
            <a:ext cx="10377360" cy="298440"/>
          </a:xfrm>
          <a:prstGeom prst="rect">
            <a:avLst/>
          </a:prstGeom>
          <a:noFill/>
          <a:ln w="0">
            <a:noFill/>
          </a:ln>
        </p:spPr>
        <p:style>
          <a:lnRef idx="0"/>
          <a:fillRef idx="0"/>
          <a:effectRef idx="0"/>
          <a:fontRef idx="minor"/>
        </p:style>
        <p:txBody>
          <a:bodyPr lIns="0" rIns="0" tIns="0" bIns="0" anchor="t">
            <a:spAutoFit/>
          </a:bodyPr>
          <a:p>
            <a:pPr defTabSz="914400">
              <a:lnSpc>
                <a:spcPct val="100000"/>
              </a:lnSpc>
            </a:pPr>
            <a:r>
              <a:rPr b="1" lang="en-US" sz="980" spc="-1" strike="noStrike">
                <a:solidFill>
                  <a:srgbClr val="24355b"/>
                </a:solidFill>
                <a:latin typeface="Calibri"/>
                <a:ea typeface="Calibri"/>
              </a:rPr>
              <a:t>DIFFERENTIAL UNDER TEST  —  Does the composed architecture improve the declared outcome–burden–accountability frontier, or preserve the same outcome with a simpler accountable surface?</a:t>
            </a:r>
            <a:endParaRPr b="0" lang="en-US" sz="980" spc="-1" strike="noStrike">
              <a:solidFill>
                <a:srgbClr val="000000"/>
              </a:solidFill>
              <a:latin typeface="Arial"/>
            </a:endParaRPr>
          </a:p>
        </p:txBody>
      </p:sp>
      <p:sp>
        <p:nvSpPr>
          <p:cNvPr id="472" name="TextBox 33"/>
          <p:cNvSpPr/>
          <p:nvPr/>
        </p:nvSpPr>
        <p:spPr>
          <a:xfrm>
            <a:off x="785520" y="6510600"/>
            <a:ext cx="3128400" cy="103320"/>
          </a:xfrm>
          <a:prstGeom prst="rect">
            <a:avLst/>
          </a:prstGeom>
          <a:noFill/>
          <a:ln w="0">
            <a:noFill/>
          </a:ln>
        </p:spPr>
        <p:style>
          <a:lnRef idx="0"/>
          <a:fillRef idx="0"/>
          <a:effectRef idx="0"/>
          <a:fontRef idx="minor"/>
        </p:style>
        <p:txBody>
          <a:bodyPr wrap="none" lIns="0" rIns="0" tIns="0" bIns="0" anchor="t">
            <a:spAutoFit/>
          </a:bodyPr>
          <a:p>
            <a:pPr defTabSz="914400">
              <a:lnSpc>
                <a:spcPct val="100000"/>
              </a:lnSpc>
            </a:pPr>
            <a:r>
              <a:rPr b="1" lang="en-US" sz="680" spc="-1" strike="noStrike">
                <a:solidFill>
                  <a:srgbClr val="727a86"/>
                </a:solidFill>
                <a:latin typeface="Calibri"/>
                <a:ea typeface="Calibri"/>
              </a:rPr>
              <a:t>CORPUS ↗  </a:t>
            </a:r>
            <a:r>
              <a:rPr b="0" lang="en-US" sz="680" spc="-1" strike="noStrike" u="sng">
                <a:solidFill>
                  <a:srgbClr val="0563c1"/>
                </a:solidFill>
                <a:uFillTx/>
                <a:latin typeface="Calibri"/>
                <a:ea typeface="Calibri"/>
                <a:hlinkClick r:id="rId4"/>
              </a:rPr>
              <a:t>Canonical benchmark v0.2</a:t>
            </a:r>
            <a:r>
              <a:rPr b="0" lang="en-US" sz="680" spc="-1" strike="noStrike">
                <a:solidFill>
                  <a:srgbClr val="727a86"/>
                </a:solidFill>
                <a:latin typeface="Calibri"/>
                <a:ea typeface="Calibri"/>
              </a:rPr>
              <a:t>  ·  </a:t>
            </a:r>
            <a:r>
              <a:rPr b="0" lang="en-US" sz="680" spc="-1" strike="noStrike" u="sng">
                <a:solidFill>
                  <a:srgbClr val="0563c1"/>
                </a:solidFill>
                <a:uFillTx/>
                <a:latin typeface="Calibri"/>
                <a:ea typeface="Calibri"/>
                <a:hlinkClick r:id="rId5"/>
              </a:rPr>
              <a:t>Applied validation · DBC v0.2</a:t>
            </a:r>
            <a:endParaRPr b="0" lang="en-US" sz="68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mbria" pitchFamily="0" charset="1"/>
        <a:ea typeface=""/>
        <a:cs typeface=""/>
      </a:majorFont>
      <a:minorFont>
        <a:latin typeface="Calibri" pitchFamily="0" charset="1"/>
        <a:ea typeface=""/>
        <a:cs typeface=""/>
      </a:minorFont>
    </a:fontScheme>
    <a:fmtScheme>
      <a:fillStyleLst>
        <a:solidFill>
          <a:schemeClr val="phClr"/>
        </a:solidFill>
        <a:gradFill>
          <a:gsLst>
            <a:gs pos="0">
              <a:schemeClr val="phClr">
                <a:tint val="67000"/>
                <a:lumMod val="110000"/>
              </a:schemeClr>
            </a:gs>
            <a:gs pos="50000">
              <a:schemeClr val="phClr">
                <a:tint val="73000"/>
                <a:lumMod val="105000"/>
              </a:schemeClr>
            </a:gs>
            <a:gs pos="100000">
              <a:schemeClr val="phClr">
                <a:tint val="81000"/>
                <a:lumMod val="105000"/>
              </a:schemeClr>
            </a:gs>
          </a:gsLst>
          <a:lin ang="5400000" scaled="0"/>
          <a:tileRect l="0" t="0" r="0" b="0"/>
        </a:gradFill>
        <a:gradFill>
          <a:gsLst>
            <a:gs pos="0">
              <a:schemeClr val="phClr">
                <a:tint val="94000"/>
                <a:lumMod val="102000"/>
              </a:schemeClr>
            </a:gs>
            <a:gs pos="50000">
              <a:schemeClr val="phClr">
                <a:shade val="100000"/>
                <a:lumMod val="100000"/>
              </a:schemeClr>
            </a:gs>
            <a:gs pos="100000">
              <a:schemeClr val="phClr">
                <a:shade val="78000"/>
                <a:lumMod val="99000"/>
              </a:schemeClr>
            </a:gs>
          </a:gsLst>
          <a:lin ang="5400000" scaled="0"/>
          <a:tileRect l="0" t="0" r="0" b="0"/>
        </a:gradFill>
      </a:fillStyleLst>
      <a:lnStyleLst>
        <a:ln w="6350">
          <a:prstDash val="solid"/>
        </a:ln>
        <a:ln w="12700">
          <a:prstDash val="solid"/>
        </a:ln>
        <a:ln w="19050">
          <a:prstDash val="solid"/>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mbria" pitchFamily="0" charset="1"/>
        <a:ea typeface=""/>
        <a:cs typeface=""/>
      </a:majorFont>
      <a:minorFont>
        <a:latin typeface="Calibri" pitchFamily="0" charset="1"/>
        <a:ea typeface=""/>
        <a:cs typeface=""/>
      </a:minorFont>
    </a:fontScheme>
    <a:fmtScheme>
      <a:fillStyleLst>
        <a:solidFill>
          <a:schemeClr val="phClr"/>
        </a:solidFill>
        <a:gradFill>
          <a:gsLst>
            <a:gs pos="0">
              <a:schemeClr val="phClr">
                <a:tint val="67000"/>
                <a:lumMod val="110000"/>
              </a:schemeClr>
            </a:gs>
            <a:gs pos="50000">
              <a:schemeClr val="phClr">
                <a:tint val="73000"/>
                <a:lumMod val="105000"/>
              </a:schemeClr>
            </a:gs>
            <a:gs pos="100000">
              <a:schemeClr val="phClr">
                <a:tint val="81000"/>
                <a:lumMod val="105000"/>
              </a:schemeClr>
            </a:gs>
          </a:gsLst>
          <a:lin ang="5400000" scaled="0"/>
          <a:tileRect l="0" t="0" r="0" b="0"/>
        </a:gradFill>
        <a:gradFill>
          <a:gsLst>
            <a:gs pos="0">
              <a:schemeClr val="phClr">
                <a:tint val="94000"/>
                <a:lumMod val="102000"/>
              </a:schemeClr>
            </a:gs>
            <a:gs pos="50000">
              <a:schemeClr val="phClr">
                <a:shade val="100000"/>
                <a:lumMod val="100000"/>
              </a:schemeClr>
            </a:gs>
            <a:gs pos="100000">
              <a:schemeClr val="phClr">
                <a:shade val="78000"/>
                <a:lumMod val="99000"/>
              </a:schemeClr>
            </a:gs>
          </a:gsLst>
          <a:lin ang="5400000" scaled="0"/>
          <a:tileRect l="0" t="0" r="0" b="0"/>
        </a:gradFill>
      </a:fillStyleLst>
      <a:lnStyleLst>
        <a:ln w="6350">
          <a:prstDash val="solid"/>
        </a:ln>
        <a:ln w="12700">
          <a:prstDash val="solid"/>
        </a:ln>
        <a:ln w="19050">
          <a:prstDash val="solid"/>
        </a:ln>
      </a:lnStyleLst>
      <a:effectStyleLst>
        <a:effectStyle>
          <a:effectLst/>
        </a:effectStyle>
        <a:effectStyle>
          <a:effectLst/>
        </a:effectStyle>
        <a:effectStyle>
          <a:effectLst/>
        </a:effectStyle>
      </a:effectStyleLst>
      <a:bgFillStyleLst>
        <a:solidFill>
          <a:schemeClr val="phClr"/>
        </a:solidFill>
        <a:solidFill>
          <a:schemeClr val="phClr">
            <a:tint val="95000"/>
          </a:schemeClr>
        </a:solidFill>
        <a:gradFill>
          <a:gsLst>
            <a:gs pos="0">
              <a:schemeClr val="phClr">
                <a:tint val="93000"/>
                <a:shade val="98000"/>
                <a:lumMod val="102000"/>
              </a:schemeClr>
            </a:gs>
            <a:gs pos="50000">
              <a:schemeClr val="phClr">
                <a:tint val="98000"/>
                <a:shade val="90000"/>
                <a:lumMod val="103000"/>
              </a:schemeClr>
            </a:gs>
            <a:gs pos="100000">
              <a:schemeClr val="phClr">
                <a:shade val="63000"/>
              </a:schemeClr>
            </a:gs>
          </a:gsLst>
          <a:lin ang="5400000" scaled="0"/>
          <a:tileRect l="0" t="0" r="0" b="0"/>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0</TotalTime>
  <Application>LibreOffice/24.2.7.2$Linux_X86_64 LibreOffice_project/420$Build-2</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2026-09-27T10:25:03Z</dcterms:created>
  <dc:creator>Walnut Exporter</dc:creator>
  <dc:description/>
  <dc:language>en-US</dc:language>
  <cp:lastModifiedBy>Walnut Exporter</cp:lastModifiedBy>
  <dcterms:modified xsi:type="dcterms:W3CDTF">2026-09-27T10:25:03Z</dcterms:modified>
  <cp:revision>0</cp:revision>
  <dc:subject/>
  <dc:title>Presentation</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Converted Presentation</vt:lpwstr>
  </property>
</Properties>
</file>