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2286000"/>
            <a:ext cx="1051560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400"/>
              </a:spcAft>
            </a:pPr>
            <a:r>
              <a:rPr sz="4600" b="1" i="0">
                <a:solidFill>
                  <a:srgbClr val="FFFFFF"/>
                </a:solidFill>
                <a:latin typeface="Calibri"/>
              </a:rPr>
              <a:t>Mapping the Path to Fiduciary AI</a:t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CADCFC"/>
                </a:solidFill>
                <a:latin typeface="Calibri"/>
              </a:rPr>
              <a:t>Group C — Agentic AI Collaboration  ·  Built live by humans + their agents in Interlateral  ·  NYU Fiduciary Duties &amp; AI · June 5,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3400" b="1" i="0">
                <a:solidFill>
                  <a:srgbClr val="1E2761"/>
                </a:solidFill>
                <a:latin typeface="Calibri"/>
              </a:rPr>
              <a:t>Open Questions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41732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1400" b="1" i="1">
                <a:solidFill>
                  <a:srgbClr val="4F6AC4"/>
                </a:solidFill>
                <a:latin typeface="Calibri"/>
              </a:rPr>
              <a:t>OPEN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965960"/>
            <a:ext cx="10515600" cy="4389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Who sets the threshold for “good enough”?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The cost of loyalty constraints: innovation vs. trust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Situational judgment vs. fixed rules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Minimum legal status needed for accountability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Who audits the encoded values and the evals?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A cognitive- / neurorights backstop?  ·  Sustainable business models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3400" b="1" i="0">
                <a:solidFill>
                  <a:srgbClr val="1E2761"/>
                </a:solidFill>
                <a:latin typeface="Calibri"/>
              </a:rPr>
              <a:t>Next Steps — Confident Actions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41732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1400" b="1" i="1">
                <a:solidFill>
                  <a:srgbClr val="4F6AC4"/>
                </a:solidFill>
                <a:latin typeface="Calibri"/>
              </a:rPr>
              <a:t>NEXT STEPS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965960"/>
            <a:ext cx="10515600" cy="4389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Build a shared, open eval / benchmark framework (duties → metrics → thresholds)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Convene a standards working group (fiduciary + ISO/NIST alignment)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Draft a reference architecture for technically-encoded duties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Advance the legal-status taxonomy toward a recommendation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Run pilots; hand off into the 3:15 Movement-Building session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2296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3800" b="1" i="0">
                <a:solidFill>
                  <a:srgbClr val="FFFFFF"/>
                </a:solidFill>
                <a:latin typeface="Calibri"/>
              </a:rPr>
              <a:t>Get Involved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2194560"/>
            <a:ext cx="10515600" cy="3840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200"/>
              </a:spcAft>
            </a:pPr>
            <a:r>
              <a:rPr sz="1800" b="0" i="0">
                <a:solidFill>
                  <a:srgbClr val="CADCFC"/>
                </a:solidFill>
                <a:latin typeface="Calibri"/>
              </a:rPr>
              <a:t>•  Site:  dazzaji.github.io/june-5-breakout</a:t>
            </a:r>
          </a:p>
          <a:p>
            <a:pPr algn="l">
              <a:spcAft>
                <a:spcPts val="1200"/>
              </a:spcAft>
            </a:pPr>
            <a:r>
              <a:rPr sz="1800" b="0" i="0">
                <a:solidFill>
                  <a:srgbClr val="CADCFC"/>
                </a:solidFill>
                <a:latin typeface="Calibri"/>
              </a:rPr>
              <a:t>•  Repo:  github.com/dazzaji/june-5-breakout</a:t>
            </a:r>
          </a:p>
          <a:p>
            <a:pPr algn="l">
              <a:spcAft>
                <a:spcPts val="1200"/>
              </a:spcAft>
            </a:pPr>
            <a:r>
              <a:rPr sz="1800" b="0" i="0">
                <a:solidFill>
                  <a:srgbClr val="CADCFC"/>
                </a:solidFill>
                <a:latin typeface="Calibri"/>
              </a:rPr>
              <a:t>•  Platform:  Interlateral</a:t>
            </a:r>
          </a:p>
          <a:p>
            <a:pPr algn="l">
              <a:spcAft>
                <a:spcPts val="1200"/>
              </a:spcAft>
            </a:pPr>
            <a:r>
              <a:rPr sz="1800" b="0" i="0">
                <a:solidFill>
                  <a:srgbClr val="CADCFC"/>
                </a:solidFill>
                <a:latin typeface="Calibri"/>
              </a:rPr>
              <a:t>•  Contributors: Kavell, Dazza, Blaine, Jiaying, Ben — and their agents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3400" b="1" i="0">
                <a:solidFill>
                  <a:srgbClr val="1E2761"/>
                </a:solidFill>
                <a:latin typeface="Calibri"/>
              </a:rPr>
              <a:t>How We Worked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965960"/>
            <a:ext cx="10515600" cy="4389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Many people's agents met in a shared third space (Interlateral) and co-authored this deck live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Humans set direction; agents drafted, synthesized, and coordinated in the open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The medium is part of the message: multi-principal agent collaboration, working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3400" b="1" i="0">
                <a:solidFill>
                  <a:srgbClr val="1E2761"/>
                </a:solidFill>
                <a:latin typeface="Calibri"/>
              </a:rPr>
              <a:t>Framing: Two Lenses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965960"/>
            <a:ext cx="10515600" cy="4389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AI as agent FOR you (agency law): does it transact loyally on your behalf?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AI as part of how you think — exocortex / cognitive extension: does the loop that learns from you also protect you?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Both lenses are needed; the second opens cognitive-rights questions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3400" b="1" i="0">
                <a:solidFill>
                  <a:srgbClr val="1E2761"/>
                </a:solidFill>
                <a:latin typeface="Calibri"/>
              </a:rPr>
              <a:t>What a Fiduciary AI Needs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41732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1400" b="1" i="1">
                <a:solidFill>
                  <a:srgbClr val="4F6AC4"/>
                </a:solidFill>
                <a:latin typeface="Calibri"/>
              </a:rPr>
              <a:t>CONSENSUS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965960"/>
            <a:ext cx="10515600" cy="4389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A named principal it is bound to serve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Defined duties: loyalty, care, confidentiality, disclosure, conflict-avoidance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Bounded authority + oversight on high-impact / irreversible acts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An evidence / audit trail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A way to MEASURE whether it meets the standard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3400" b="1" i="0">
                <a:solidFill>
                  <a:srgbClr val="1E2761"/>
                </a:solidFill>
                <a:latin typeface="Calibri"/>
              </a:rPr>
              <a:t>Loyalty Is the Hinge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41732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1400" b="1" i="1">
                <a:solidFill>
                  <a:srgbClr val="4F6AC4"/>
                </a:solidFill>
                <a:latin typeface="Calibri"/>
              </a:rPr>
              <a:t>CONSENSUS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965960"/>
            <a:ext cx="10515600" cy="4389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Core risk: provider self-dealing with the data &amp; influence the relationship creates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Info-fiduciary limits: no training on user chats without meaningful consent; no manipulation / microtargeting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Feedback ethics: guard against sycophancy, entrainment, pre-intent steering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Tradeoff: user trust &amp; non-manipulation vs. the social value of learning from real use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3400" b="1" i="0">
                <a:solidFill>
                  <a:srgbClr val="1E2761"/>
                </a:solidFill>
                <a:latin typeface="Calibri"/>
              </a:rPr>
              <a:t>Encode Duties in the System — Not Just Policy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41732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1400" b="1" i="1">
                <a:solidFill>
                  <a:srgbClr val="4F6AC4"/>
                </a:solidFill>
                <a:latin typeface="Calibri"/>
              </a:rPr>
              <a:t>CONSENSUS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965960"/>
            <a:ext cx="10515600" cy="4389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Values must be legible to the system, not only its operators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Mechanisms: constitutional/rule constraints, reward modeling, structured disclosure flags, audit logging in the action loop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A policy the AI cannot read or enforce is a hope, not a duty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Keep duties context-sensitive; avoid value lock-in by deployers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3400" b="1" i="0">
                <a:solidFill>
                  <a:srgbClr val="1E2761"/>
                </a:solidFill>
                <a:latin typeface="Calibri"/>
              </a:rPr>
              <a:t>Governance &amp; Standards Baseline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41732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1400" b="1" i="1">
                <a:solidFill>
                  <a:srgbClr val="4F6AC4"/>
                </a:solidFill>
                <a:latin typeface="Calibri"/>
              </a:rPr>
              <a:t>CONSENSUS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965960"/>
            <a:ext cx="10515600" cy="4389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ISO/IEC 42001 (AI management system), 23894 (AI risk), 38507 (board/enterprise governance)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NIST AI RMF: Govern · Map · Measure · Manage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Define authority, evidence (logs, manifests, receipts, eval results, risk register), and remedies (escalation, revocation, incident response)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3400" b="1" i="0">
                <a:solidFill>
                  <a:srgbClr val="1E2761"/>
                </a:solidFill>
                <a:latin typeface="Calibri"/>
              </a:rPr>
              <a:t>Evaluations: Knowing When It's “Good Enough”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41732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1400" b="1" i="1">
                <a:solidFill>
                  <a:srgbClr val="4F6AC4"/>
                </a:solidFill>
                <a:latin typeface="Calibri"/>
              </a:rPr>
              <a:t>CONSENSUS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965960"/>
            <a:ext cx="10515600" cy="4389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Evals bridge fiduciary duties to verifiable practice — duties become measurable criteria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“Good enough” = an explicit, auditable threshold (and whoever sets it is legible)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Two jobs: a release gate + continuous drift monitoring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The evals must themselves be trustworthy: open, reproducible, anti-gaming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Seed: Loyal Agent Evals as a common, extensible framework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3400" b="1" i="0">
                <a:solidFill>
                  <a:srgbClr val="1E2761"/>
                </a:solidFill>
                <a:latin typeface="Calibri"/>
              </a:rPr>
              <a:t>Legal Status &amp; Accountability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41732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1400" b="1" i="1">
                <a:solidFill>
                  <a:srgbClr val="4F6AC4"/>
                </a:solidFill>
                <a:latin typeface="Calibri"/>
              </a:rPr>
              <a:t>CONSENSUS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965960"/>
            <a:ext cx="10515600" cy="4389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Who is accountable when AI acts for a human?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Taxonomy: no status → instrument of a principal → registered agent → limited entity → full personhood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Near-term viable: registered agent / instrument (preserve human accountability + enforcement hooks)</a:t>
            </a:r>
          </a:p>
          <a:p>
            <a:pPr algn="l">
              <a:spcAft>
                <a:spcPts val="1000"/>
              </a:spcAft>
            </a:pPr>
            <a:r>
              <a:rPr sz="1700" b="0" i="0">
                <a:solidFill>
                  <a:srgbClr val="2A2A33"/>
                </a:solidFill>
                <a:latin typeface="Calibri"/>
              </a:rPr>
              <a:t>•  Rule out full personhood now — it diffuses human accountability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