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ooper Hewitt Bold" charset="1" panose="00000000000000000000"/>
      <p:regular r:id="rId20"/>
    </p:embeddedFont>
    <p:embeddedFont>
      <p:font typeface="Antic Bold" charset="1" panose="00000000000000000000"/>
      <p:regular r:id="rId21"/>
    </p:embeddedFont>
    <p:embeddedFont>
      <p:font typeface="Libre Baskerville Bold" charset="1" panose="02000000000000000000"/>
      <p:regular r:id="rId22"/>
    </p:embeddedFont>
    <p:embeddedFont>
      <p:font typeface="Libre Baskerville" charset="1" panose="02000000000000000000"/>
      <p:regular r:id="rId23"/>
    </p:embeddedFont>
    <p:embeddedFont>
      <p:font typeface="Canva Sans Bold" charset="1" panose="020B0803030501040103"/>
      <p:regular r:id="rId24"/>
    </p:embeddedFont>
    <p:embeddedFont>
      <p:font typeface="Antic" charset="1" panose="000000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2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7657143" y="-8087605"/>
            <a:ext cx="15870304" cy="17152043"/>
            <a:chOff x="-12700" y="-57150"/>
            <a:chExt cx="5106964" cy="5519420"/>
          </a:xfrm>
        </p:grpSpPr>
        <p:sp>
          <p:nvSpPr>
            <p:cNvPr name="Freeform 3" id="3"/>
            <p:cNvSpPr/>
            <p:nvPr/>
          </p:nvSpPr>
          <p:spPr>
            <a:xfrm flipH="false" flipV="false" rot="0">
              <a:off x="11910" y="58688"/>
              <a:ext cx="5080677" cy="5390903"/>
            </a:xfrm>
            <a:custGeom>
              <a:avLst/>
              <a:gdLst/>
              <a:ahLst/>
              <a:cxnLst/>
              <a:rect r="r" b="b" t="t" l="l"/>
              <a:pathLst>
                <a:path h="5390903" w="5080677">
                  <a:moveTo>
                    <a:pt x="1838" y="4505692"/>
                  </a:moveTo>
                  <a:cubicBezTo>
                    <a:pt x="-12016" y="4340592"/>
                    <a:pt x="53474" y="4167872"/>
                    <a:pt x="163044" y="4047222"/>
                  </a:cubicBezTo>
                  <a:cubicBezTo>
                    <a:pt x="304100" y="3891012"/>
                    <a:pt x="482938" y="3854182"/>
                    <a:pt x="680667" y="3831322"/>
                  </a:cubicBezTo>
                  <a:cubicBezTo>
                    <a:pt x="907364" y="3803382"/>
                    <a:pt x="1098796" y="3637012"/>
                    <a:pt x="1156730" y="3413492"/>
                  </a:cubicBezTo>
                  <a:cubicBezTo>
                    <a:pt x="1189475" y="3287762"/>
                    <a:pt x="1188215" y="3155682"/>
                    <a:pt x="1186956" y="3026142"/>
                  </a:cubicBezTo>
                  <a:cubicBezTo>
                    <a:pt x="1185696" y="2744202"/>
                    <a:pt x="1220960" y="2459722"/>
                    <a:pt x="1475364" y="2295892"/>
                  </a:cubicBezTo>
                  <a:cubicBezTo>
                    <a:pt x="1743621" y="2121902"/>
                    <a:pt x="2032030" y="2276842"/>
                    <a:pt x="2310362" y="2172702"/>
                  </a:cubicBezTo>
                  <a:cubicBezTo>
                    <a:pt x="2514389" y="2096502"/>
                    <a:pt x="2639072" y="1878062"/>
                    <a:pt x="2688189" y="1674862"/>
                  </a:cubicBezTo>
                  <a:cubicBezTo>
                    <a:pt x="2811613" y="1159242"/>
                    <a:pt x="2727232" y="580122"/>
                    <a:pt x="3198256" y="223252"/>
                  </a:cubicBezTo>
                  <a:cubicBezTo>
                    <a:pt x="3462735" y="22592"/>
                    <a:pt x="3800261" y="-58688"/>
                    <a:pt x="4121414" y="45452"/>
                  </a:cubicBezTo>
                  <a:cubicBezTo>
                    <a:pt x="4411082" y="139432"/>
                    <a:pt x="4596217" y="412482"/>
                    <a:pt x="4649113" y="705852"/>
                  </a:cubicBezTo>
                  <a:cubicBezTo>
                    <a:pt x="4676820" y="860792"/>
                    <a:pt x="4671782" y="1024622"/>
                    <a:pt x="4636518" y="1177022"/>
                  </a:cubicBezTo>
                  <a:cubicBezTo>
                    <a:pt x="4596217" y="1348472"/>
                    <a:pt x="4530727" y="1525002"/>
                    <a:pt x="4606292" y="1697722"/>
                  </a:cubicBezTo>
                  <a:cubicBezTo>
                    <a:pt x="4674301" y="1851392"/>
                    <a:pt x="4812838" y="1966962"/>
                    <a:pt x="4897219" y="2113012"/>
                  </a:cubicBezTo>
                  <a:cubicBezTo>
                    <a:pt x="4997973" y="2284462"/>
                    <a:pt x="5071020" y="2471152"/>
                    <a:pt x="5079836" y="2671812"/>
                  </a:cubicBezTo>
                  <a:cubicBezTo>
                    <a:pt x="5095055" y="3033762"/>
                    <a:pt x="4902257" y="3268712"/>
                    <a:pt x="4620146" y="3461752"/>
                  </a:cubicBezTo>
                  <a:cubicBezTo>
                    <a:pt x="4463977" y="3568432"/>
                    <a:pt x="4285139" y="3681462"/>
                    <a:pt x="4248616" y="3882122"/>
                  </a:cubicBezTo>
                  <a:cubicBezTo>
                    <a:pt x="4217130" y="4057382"/>
                    <a:pt x="4280102" y="4228832"/>
                    <a:pt x="4285139" y="4402822"/>
                  </a:cubicBezTo>
                  <a:cubicBezTo>
                    <a:pt x="4290177" y="4539982"/>
                    <a:pt x="4259951" y="4679682"/>
                    <a:pt x="4210833" y="4806682"/>
                  </a:cubicBezTo>
                  <a:cubicBezTo>
                    <a:pt x="4112598" y="5064492"/>
                    <a:pt x="3913609" y="5276582"/>
                    <a:pt x="3647870" y="5356592"/>
                  </a:cubicBezTo>
                  <a:cubicBezTo>
                    <a:pt x="3307826" y="5460732"/>
                    <a:pt x="2946371" y="5307062"/>
                    <a:pt x="2635294" y="5172442"/>
                  </a:cubicBezTo>
                  <a:cubicBezTo>
                    <a:pt x="2486682" y="5108942"/>
                    <a:pt x="2324216" y="5051792"/>
                    <a:pt x="2160491" y="5063222"/>
                  </a:cubicBezTo>
                  <a:cubicBezTo>
                    <a:pt x="1990469" y="5074652"/>
                    <a:pt x="1838078" y="5143232"/>
                    <a:pt x="1673094" y="5182602"/>
                  </a:cubicBezTo>
                  <a:cubicBezTo>
                    <a:pt x="1272597" y="5279122"/>
                    <a:pt x="877138" y="5282932"/>
                    <a:pt x="499310" y="5103862"/>
                  </a:cubicBezTo>
                  <a:cubicBezTo>
                    <a:pt x="292765" y="5006072"/>
                    <a:pt x="88738" y="4832082"/>
                    <a:pt x="20729" y="4603482"/>
                  </a:cubicBezTo>
                  <a:cubicBezTo>
                    <a:pt x="10654" y="4571732"/>
                    <a:pt x="5616" y="4538712"/>
                    <a:pt x="1838" y="4505692"/>
                  </a:cubicBezTo>
                  <a:close/>
                </a:path>
              </a:pathLst>
            </a:custGeom>
            <a:gradFill rotWithShape="true">
              <a:gsLst>
                <a:gs pos="0">
                  <a:srgbClr val="723BCD">
                    <a:alpha val="100000"/>
                  </a:srgbClr>
                </a:gs>
                <a:gs pos="100000">
                  <a:srgbClr val="A683DF">
                    <a:alpha val="100000"/>
                  </a:srgbClr>
                </a:gs>
              </a:gsLst>
              <a:lin ang="0"/>
            </a:gradFill>
          </p:spPr>
        </p:sp>
      </p:grpSp>
      <p:grpSp>
        <p:nvGrpSpPr>
          <p:cNvPr name="Group 4" id="4"/>
          <p:cNvGrpSpPr/>
          <p:nvPr/>
        </p:nvGrpSpPr>
        <p:grpSpPr>
          <a:xfrm rot="0">
            <a:off x="12649094" y="4870479"/>
            <a:ext cx="9436573" cy="10198702"/>
            <a:chOff x="-12700" y="-57150"/>
            <a:chExt cx="5106964" cy="5519420"/>
          </a:xfrm>
        </p:grpSpPr>
        <p:sp>
          <p:nvSpPr>
            <p:cNvPr name="Freeform 5" id="5"/>
            <p:cNvSpPr/>
            <p:nvPr/>
          </p:nvSpPr>
          <p:spPr>
            <a:xfrm flipH="false" flipV="false" rot="0">
              <a:off x="11910" y="58688"/>
              <a:ext cx="5080677" cy="5390903"/>
            </a:xfrm>
            <a:custGeom>
              <a:avLst/>
              <a:gdLst/>
              <a:ahLst/>
              <a:cxnLst/>
              <a:rect r="r" b="b" t="t" l="l"/>
              <a:pathLst>
                <a:path h="5390903" w="5080677">
                  <a:moveTo>
                    <a:pt x="1838" y="4505692"/>
                  </a:moveTo>
                  <a:cubicBezTo>
                    <a:pt x="-12016" y="4340592"/>
                    <a:pt x="53474" y="4167872"/>
                    <a:pt x="163044" y="4047222"/>
                  </a:cubicBezTo>
                  <a:cubicBezTo>
                    <a:pt x="304100" y="3891012"/>
                    <a:pt x="482938" y="3854182"/>
                    <a:pt x="680667" y="3831322"/>
                  </a:cubicBezTo>
                  <a:cubicBezTo>
                    <a:pt x="907364" y="3803382"/>
                    <a:pt x="1098796" y="3637012"/>
                    <a:pt x="1156730" y="3413492"/>
                  </a:cubicBezTo>
                  <a:cubicBezTo>
                    <a:pt x="1189475" y="3287762"/>
                    <a:pt x="1188215" y="3155682"/>
                    <a:pt x="1186956" y="3026142"/>
                  </a:cubicBezTo>
                  <a:cubicBezTo>
                    <a:pt x="1185696" y="2744202"/>
                    <a:pt x="1220960" y="2459722"/>
                    <a:pt x="1475364" y="2295892"/>
                  </a:cubicBezTo>
                  <a:cubicBezTo>
                    <a:pt x="1743621" y="2121902"/>
                    <a:pt x="2032030" y="2276842"/>
                    <a:pt x="2310362" y="2172702"/>
                  </a:cubicBezTo>
                  <a:cubicBezTo>
                    <a:pt x="2514389" y="2096502"/>
                    <a:pt x="2639072" y="1878062"/>
                    <a:pt x="2688189" y="1674862"/>
                  </a:cubicBezTo>
                  <a:cubicBezTo>
                    <a:pt x="2811613" y="1159242"/>
                    <a:pt x="2727232" y="580122"/>
                    <a:pt x="3198256" y="223252"/>
                  </a:cubicBezTo>
                  <a:cubicBezTo>
                    <a:pt x="3462735" y="22592"/>
                    <a:pt x="3800261" y="-58688"/>
                    <a:pt x="4121414" y="45452"/>
                  </a:cubicBezTo>
                  <a:cubicBezTo>
                    <a:pt x="4411082" y="139432"/>
                    <a:pt x="4596217" y="412482"/>
                    <a:pt x="4649113" y="705852"/>
                  </a:cubicBezTo>
                  <a:cubicBezTo>
                    <a:pt x="4676820" y="860792"/>
                    <a:pt x="4671782" y="1024622"/>
                    <a:pt x="4636518" y="1177022"/>
                  </a:cubicBezTo>
                  <a:cubicBezTo>
                    <a:pt x="4596217" y="1348472"/>
                    <a:pt x="4530727" y="1525002"/>
                    <a:pt x="4606292" y="1697722"/>
                  </a:cubicBezTo>
                  <a:cubicBezTo>
                    <a:pt x="4674301" y="1851392"/>
                    <a:pt x="4812838" y="1966962"/>
                    <a:pt x="4897219" y="2113012"/>
                  </a:cubicBezTo>
                  <a:cubicBezTo>
                    <a:pt x="4997973" y="2284462"/>
                    <a:pt x="5071020" y="2471152"/>
                    <a:pt x="5079836" y="2671812"/>
                  </a:cubicBezTo>
                  <a:cubicBezTo>
                    <a:pt x="5095055" y="3033762"/>
                    <a:pt x="4902257" y="3268712"/>
                    <a:pt x="4620146" y="3461752"/>
                  </a:cubicBezTo>
                  <a:cubicBezTo>
                    <a:pt x="4463977" y="3568432"/>
                    <a:pt x="4285139" y="3681462"/>
                    <a:pt x="4248616" y="3882122"/>
                  </a:cubicBezTo>
                  <a:cubicBezTo>
                    <a:pt x="4217130" y="4057382"/>
                    <a:pt x="4280102" y="4228832"/>
                    <a:pt x="4285139" y="4402822"/>
                  </a:cubicBezTo>
                  <a:cubicBezTo>
                    <a:pt x="4290177" y="4539982"/>
                    <a:pt x="4259951" y="4679682"/>
                    <a:pt x="4210833" y="4806682"/>
                  </a:cubicBezTo>
                  <a:cubicBezTo>
                    <a:pt x="4112598" y="5064492"/>
                    <a:pt x="3913609" y="5276582"/>
                    <a:pt x="3647870" y="5356592"/>
                  </a:cubicBezTo>
                  <a:cubicBezTo>
                    <a:pt x="3307826" y="5460732"/>
                    <a:pt x="2946371" y="5307062"/>
                    <a:pt x="2635294" y="5172442"/>
                  </a:cubicBezTo>
                  <a:cubicBezTo>
                    <a:pt x="2486682" y="5108942"/>
                    <a:pt x="2324216" y="5051792"/>
                    <a:pt x="2160491" y="5063222"/>
                  </a:cubicBezTo>
                  <a:cubicBezTo>
                    <a:pt x="1990469" y="5074652"/>
                    <a:pt x="1838078" y="5143232"/>
                    <a:pt x="1673094" y="5182602"/>
                  </a:cubicBezTo>
                  <a:cubicBezTo>
                    <a:pt x="1272597" y="5279122"/>
                    <a:pt x="877138" y="5282932"/>
                    <a:pt x="499310" y="5103862"/>
                  </a:cubicBezTo>
                  <a:cubicBezTo>
                    <a:pt x="292765" y="5006072"/>
                    <a:pt x="88738" y="4832082"/>
                    <a:pt x="20729" y="4603482"/>
                  </a:cubicBezTo>
                  <a:cubicBezTo>
                    <a:pt x="10654" y="4571732"/>
                    <a:pt x="5616" y="4538712"/>
                    <a:pt x="1838" y="4505692"/>
                  </a:cubicBezTo>
                  <a:close/>
                </a:path>
              </a:pathLst>
            </a:custGeom>
            <a:gradFill rotWithShape="true">
              <a:gsLst>
                <a:gs pos="0">
                  <a:srgbClr val="723BCD">
                    <a:alpha val="100000"/>
                  </a:srgbClr>
                </a:gs>
                <a:gs pos="100000">
                  <a:srgbClr val="A683DF">
                    <a:alpha val="100000"/>
                  </a:srgbClr>
                </a:gs>
              </a:gsLst>
              <a:lin ang="0"/>
            </a:gradFill>
          </p:spPr>
        </p:sp>
      </p:grpSp>
      <p:grpSp>
        <p:nvGrpSpPr>
          <p:cNvPr name="Group 6" id="6"/>
          <p:cNvGrpSpPr/>
          <p:nvPr/>
        </p:nvGrpSpPr>
        <p:grpSpPr>
          <a:xfrm rot="0">
            <a:off x="-1191654" y="9582150"/>
            <a:ext cx="20671308" cy="1925360"/>
            <a:chOff x="0" y="0"/>
            <a:chExt cx="5444295" cy="507091"/>
          </a:xfrm>
        </p:grpSpPr>
        <p:sp>
          <p:nvSpPr>
            <p:cNvPr name="Freeform 7" id="7"/>
            <p:cNvSpPr/>
            <p:nvPr/>
          </p:nvSpPr>
          <p:spPr>
            <a:xfrm flipH="false" flipV="false" rot="0">
              <a:off x="0" y="0"/>
              <a:ext cx="5444295" cy="507091"/>
            </a:xfrm>
            <a:custGeom>
              <a:avLst/>
              <a:gdLst/>
              <a:ahLst/>
              <a:cxnLst/>
              <a:rect r="r" b="b" t="t" l="l"/>
              <a:pathLst>
                <a:path h="507091" w="5444295">
                  <a:moveTo>
                    <a:pt x="0" y="0"/>
                  </a:moveTo>
                  <a:lnTo>
                    <a:pt x="5444295" y="0"/>
                  </a:lnTo>
                  <a:lnTo>
                    <a:pt x="5444295" y="507091"/>
                  </a:lnTo>
                  <a:lnTo>
                    <a:pt x="0" y="507091"/>
                  </a:lnTo>
                  <a:close/>
                </a:path>
              </a:pathLst>
            </a:custGeom>
            <a:solidFill>
              <a:srgbClr val="35146D"/>
            </a:solidFill>
          </p:spPr>
        </p:sp>
        <p:sp>
          <p:nvSpPr>
            <p:cNvPr name="TextBox 8" id="8"/>
            <p:cNvSpPr txBox="true"/>
            <p:nvPr/>
          </p:nvSpPr>
          <p:spPr>
            <a:xfrm>
              <a:off x="0" y="-38100"/>
              <a:ext cx="5444295" cy="5451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0431312" y="5510104"/>
            <a:ext cx="6355267" cy="972861"/>
            <a:chOff x="0" y="0"/>
            <a:chExt cx="1673815" cy="256227"/>
          </a:xfrm>
        </p:grpSpPr>
        <p:sp>
          <p:nvSpPr>
            <p:cNvPr name="Freeform 10" id="10"/>
            <p:cNvSpPr/>
            <p:nvPr/>
          </p:nvSpPr>
          <p:spPr>
            <a:xfrm flipH="false" flipV="false" rot="0">
              <a:off x="0" y="0"/>
              <a:ext cx="1673815" cy="256227"/>
            </a:xfrm>
            <a:custGeom>
              <a:avLst/>
              <a:gdLst/>
              <a:ahLst/>
              <a:cxnLst/>
              <a:rect r="r" b="b" t="t" l="l"/>
              <a:pathLst>
                <a:path h="256227" w="1673815">
                  <a:moveTo>
                    <a:pt x="6091" y="0"/>
                  </a:moveTo>
                  <a:lnTo>
                    <a:pt x="1667724" y="0"/>
                  </a:lnTo>
                  <a:cubicBezTo>
                    <a:pt x="1671088" y="0"/>
                    <a:pt x="1673815" y="2727"/>
                    <a:pt x="1673815" y="6091"/>
                  </a:cubicBezTo>
                  <a:lnTo>
                    <a:pt x="1673815" y="250136"/>
                  </a:lnTo>
                  <a:cubicBezTo>
                    <a:pt x="1673815" y="253500"/>
                    <a:pt x="1671088" y="256227"/>
                    <a:pt x="1667724" y="256227"/>
                  </a:cubicBezTo>
                  <a:lnTo>
                    <a:pt x="6091" y="256227"/>
                  </a:lnTo>
                  <a:cubicBezTo>
                    <a:pt x="2727" y="256227"/>
                    <a:pt x="0" y="253500"/>
                    <a:pt x="0" y="250136"/>
                  </a:cubicBezTo>
                  <a:lnTo>
                    <a:pt x="0" y="6091"/>
                  </a:lnTo>
                  <a:cubicBezTo>
                    <a:pt x="0" y="2727"/>
                    <a:pt x="2727" y="0"/>
                    <a:pt x="6091" y="0"/>
                  </a:cubicBezTo>
                  <a:close/>
                </a:path>
              </a:pathLst>
            </a:custGeom>
            <a:solidFill>
              <a:srgbClr val="5B5CD2">
                <a:alpha val="17647"/>
              </a:srgbClr>
            </a:solidFill>
          </p:spPr>
        </p:sp>
        <p:sp>
          <p:nvSpPr>
            <p:cNvPr name="TextBox 11" id="11"/>
            <p:cNvSpPr txBox="true"/>
            <p:nvPr/>
          </p:nvSpPr>
          <p:spPr>
            <a:xfrm>
              <a:off x="0" y="-38100"/>
              <a:ext cx="1673815" cy="294327"/>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832649" y="1760337"/>
            <a:ext cx="8788412" cy="6886919"/>
          </a:xfrm>
          <a:custGeom>
            <a:avLst/>
            <a:gdLst/>
            <a:ahLst/>
            <a:cxnLst/>
            <a:rect r="r" b="b" t="t" l="l"/>
            <a:pathLst>
              <a:path h="6886919" w="8788412">
                <a:moveTo>
                  <a:pt x="0" y="0"/>
                </a:moveTo>
                <a:lnTo>
                  <a:pt x="8788412" y="0"/>
                </a:lnTo>
                <a:lnTo>
                  <a:pt x="8788412" y="6886920"/>
                </a:lnTo>
                <a:lnTo>
                  <a:pt x="0" y="68869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3" id="13"/>
          <p:cNvSpPr/>
          <p:nvPr/>
        </p:nvSpPr>
        <p:spPr>
          <a:xfrm flipH="false" flipV="false" rot="0">
            <a:off x="1028700" y="915162"/>
            <a:ext cx="1523069" cy="227076"/>
          </a:xfrm>
          <a:custGeom>
            <a:avLst/>
            <a:gdLst/>
            <a:ahLst/>
            <a:cxnLst/>
            <a:rect r="r" b="b" t="t" l="l"/>
            <a:pathLst>
              <a:path h="227076" w="1523069">
                <a:moveTo>
                  <a:pt x="0" y="0"/>
                </a:moveTo>
                <a:lnTo>
                  <a:pt x="1523069" y="0"/>
                </a:lnTo>
                <a:lnTo>
                  <a:pt x="1523069" y="227076"/>
                </a:lnTo>
                <a:lnTo>
                  <a:pt x="0" y="2270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975655" y="6968187"/>
            <a:ext cx="911314" cy="911314"/>
          </a:xfrm>
          <a:custGeom>
            <a:avLst/>
            <a:gdLst/>
            <a:ahLst/>
            <a:cxnLst/>
            <a:rect r="r" b="b" t="t" l="l"/>
            <a:pathLst>
              <a:path h="911314" w="911314">
                <a:moveTo>
                  <a:pt x="0" y="0"/>
                </a:moveTo>
                <a:lnTo>
                  <a:pt x="911314" y="0"/>
                </a:lnTo>
                <a:lnTo>
                  <a:pt x="911314" y="911314"/>
                </a:lnTo>
                <a:lnTo>
                  <a:pt x="0" y="9113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5170999" y="8189107"/>
            <a:ext cx="1523069" cy="227076"/>
          </a:xfrm>
          <a:custGeom>
            <a:avLst/>
            <a:gdLst/>
            <a:ahLst/>
            <a:cxnLst/>
            <a:rect r="r" b="b" t="t" l="l"/>
            <a:pathLst>
              <a:path h="227076" w="1523069">
                <a:moveTo>
                  <a:pt x="0" y="0"/>
                </a:moveTo>
                <a:lnTo>
                  <a:pt x="1523069" y="0"/>
                </a:lnTo>
                <a:lnTo>
                  <a:pt x="1523069" y="227076"/>
                </a:lnTo>
                <a:lnTo>
                  <a:pt x="0" y="2270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8487061" y="2666485"/>
            <a:ext cx="8207007" cy="2843620"/>
          </a:xfrm>
          <a:prstGeom prst="rect">
            <a:avLst/>
          </a:prstGeom>
        </p:spPr>
        <p:txBody>
          <a:bodyPr anchor="t" rtlCol="false" tIns="0" lIns="0" bIns="0" rIns="0">
            <a:spAutoFit/>
          </a:bodyPr>
          <a:lstStyle/>
          <a:p>
            <a:pPr algn="r">
              <a:lnSpc>
                <a:spcPts val="10260"/>
              </a:lnSpc>
            </a:pPr>
            <a:r>
              <a:rPr lang="en-US" b="true" sz="8550">
                <a:solidFill>
                  <a:srgbClr val="5B5CD2"/>
                </a:solidFill>
                <a:latin typeface="Cooper Hewitt Bold"/>
                <a:ea typeface="Cooper Hewitt Bold"/>
                <a:cs typeface="Cooper Hewitt Bold"/>
                <a:sym typeface="Cooper Hewitt Bold"/>
              </a:rPr>
              <a:t>ETIKA </a:t>
            </a:r>
          </a:p>
          <a:p>
            <a:pPr algn="r">
              <a:lnSpc>
                <a:spcPts val="10260"/>
              </a:lnSpc>
            </a:pPr>
            <a:r>
              <a:rPr lang="en-US" b="true" sz="8550">
                <a:solidFill>
                  <a:srgbClr val="5B5CD2"/>
                </a:solidFill>
                <a:latin typeface="Cooper Hewitt Bold"/>
                <a:ea typeface="Cooper Hewitt Bold"/>
                <a:cs typeface="Cooper Hewitt Bold"/>
                <a:sym typeface="Cooper Hewitt Bold"/>
              </a:rPr>
              <a:t>PROFESI</a:t>
            </a:r>
          </a:p>
        </p:txBody>
      </p:sp>
      <p:sp>
        <p:nvSpPr>
          <p:cNvPr name="TextBox 17" id="17"/>
          <p:cNvSpPr txBox="true"/>
          <p:nvPr/>
        </p:nvSpPr>
        <p:spPr>
          <a:xfrm rot="0">
            <a:off x="10431312" y="5643327"/>
            <a:ext cx="6593008" cy="620690"/>
          </a:xfrm>
          <a:prstGeom prst="rect">
            <a:avLst/>
          </a:prstGeom>
        </p:spPr>
        <p:txBody>
          <a:bodyPr anchor="t" rtlCol="false" tIns="0" lIns="0" bIns="0" rIns="0">
            <a:spAutoFit/>
          </a:bodyPr>
          <a:lstStyle/>
          <a:p>
            <a:pPr algn="ctr">
              <a:lnSpc>
                <a:spcPts val="4914"/>
              </a:lnSpc>
              <a:spcBef>
                <a:spcPct val="0"/>
              </a:spcBef>
            </a:pPr>
            <a:r>
              <a:rPr lang="en-US" sz="3510">
                <a:solidFill>
                  <a:srgbClr val="35146D"/>
                </a:solidFill>
                <a:latin typeface="Antic Bold"/>
                <a:ea typeface="Antic Bold"/>
                <a:cs typeface="Antic Bold"/>
                <a:sym typeface="Antic Bold"/>
              </a:rPr>
              <a:t>DASAR-DASAR AKUNTANSI</a:t>
            </a:r>
          </a:p>
        </p:txBody>
      </p:sp>
      <p:grpSp>
        <p:nvGrpSpPr>
          <p:cNvPr name="Group 18" id="18"/>
          <p:cNvGrpSpPr/>
          <p:nvPr/>
        </p:nvGrpSpPr>
        <p:grpSpPr>
          <a:xfrm rot="0">
            <a:off x="14622793" y="-5250474"/>
            <a:ext cx="6325011" cy="6325011"/>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2133806" y="7866333"/>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573153" y="8664169"/>
            <a:ext cx="6325011" cy="63250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1850564" y="720854"/>
            <a:ext cx="12414143" cy="10298686"/>
          </a:xfrm>
          <a:prstGeom prst="rect">
            <a:avLst/>
          </a:prstGeom>
        </p:spPr>
      </p:pic>
      <p:sp>
        <p:nvSpPr>
          <p:cNvPr name="TextBox 9" id="9"/>
          <p:cNvSpPr txBox="true"/>
          <p:nvPr/>
        </p:nvSpPr>
        <p:spPr>
          <a:xfrm rot="0">
            <a:off x="-945828" y="488599"/>
            <a:ext cx="8488704" cy="1266825"/>
          </a:xfrm>
          <a:prstGeom prst="rect">
            <a:avLst/>
          </a:prstGeom>
        </p:spPr>
        <p:txBody>
          <a:bodyPr anchor="t" rtlCol="false" tIns="0" lIns="0" bIns="0" rIns="0">
            <a:spAutoFit/>
          </a:bodyPr>
          <a:lstStyle/>
          <a:p>
            <a:pPr algn="r" marL="0" indent="0" lvl="0">
              <a:lnSpc>
                <a:spcPts val="8402"/>
              </a:lnSpc>
              <a:spcBef>
                <a:spcPct val="0"/>
              </a:spcBef>
            </a:pPr>
            <a:r>
              <a:rPr lang="en-US" b="true" sz="7001">
                <a:solidFill>
                  <a:srgbClr val="35146D"/>
                </a:solidFill>
                <a:latin typeface="Cooper Hewitt Bold"/>
                <a:ea typeface="Cooper Hewitt Bold"/>
                <a:cs typeface="Cooper Hewitt Bold"/>
                <a:sym typeface="Cooper Hewitt Bold"/>
              </a:rPr>
              <a:t>KUISSSSSS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2133806" y="7866333"/>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573153" y="8664169"/>
            <a:ext cx="6325011" cy="63250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1633291" y="503608"/>
            <a:ext cx="15021418" cy="10733227"/>
          </a:xfrm>
          <a:prstGeom prst="rect">
            <a:avLst/>
          </a:prstGeom>
        </p:spPr>
      </p:pic>
      <p:sp>
        <p:nvSpPr>
          <p:cNvPr name="TextBox 9" id="9"/>
          <p:cNvSpPr txBox="true"/>
          <p:nvPr/>
        </p:nvSpPr>
        <p:spPr>
          <a:xfrm rot="0">
            <a:off x="-945828" y="488599"/>
            <a:ext cx="8488704" cy="1266825"/>
          </a:xfrm>
          <a:prstGeom prst="rect">
            <a:avLst/>
          </a:prstGeom>
        </p:spPr>
        <p:txBody>
          <a:bodyPr anchor="t" rtlCol="false" tIns="0" lIns="0" bIns="0" rIns="0">
            <a:spAutoFit/>
          </a:bodyPr>
          <a:lstStyle/>
          <a:p>
            <a:pPr algn="r" marL="0" indent="0" lvl="0">
              <a:lnSpc>
                <a:spcPts val="8402"/>
              </a:lnSpc>
              <a:spcBef>
                <a:spcPct val="0"/>
              </a:spcBef>
            </a:pPr>
            <a:r>
              <a:rPr lang="en-US" b="true" sz="7001">
                <a:solidFill>
                  <a:srgbClr val="35146D"/>
                </a:solidFill>
                <a:latin typeface="Cooper Hewitt Bold"/>
                <a:ea typeface="Cooper Hewitt Bold"/>
                <a:cs typeface="Cooper Hewitt Bold"/>
                <a:sym typeface="Cooper Hewitt Bold"/>
              </a:rPr>
              <a:t>KUISSSSSS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2133806" y="7866333"/>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573153" y="8664169"/>
            <a:ext cx="6325011" cy="63250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1236547" y="805590"/>
            <a:ext cx="15021418" cy="10733226"/>
          </a:xfrm>
          <a:prstGeom prst="rect">
            <a:avLst/>
          </a:prstGeom>
        </p:spPr>
      </p:pic>
      <p:sp>
        <p:nvSpPr>
          <p:cNvPr name="TextBox 9" id="9"/>
          <p:cNvSpPr txBox="true"/>
          <p:nvPr/>
        </p:nvSpPr>
        <p:spPr>
          <a:xfrm rot="0">
            <a:off x="-945828" y="488599"/>
            <a:ext cx="8488704" cy="1266825"/>
          </a:xfrm>
          <a:prstGeom prst="rect">
            <a:avLst/>
          </a:prstGeom>
        </p:spPr>
        <p:txBody>
          <a:bodyPr anchor="t" rtlCol="false" tIns="0" lIns="0" bIns="0" rIns="0">
            <a:spAutoFit/>
          </a:bodyPr>
          <a:lstStyle/>
          <a:p>
            <a:pPr algn="r" marL="0" indent="0" lvl="0">
              <a:lnSpc>
                <a:spcPts val="8402"/>
              </a:lnSpc>
              <a:spcBef>
                <a:spcPct val="0"/>
              </a:spcBef>
            </a:pPr>
            <a:r>
              <a:rPr lang="en-US" b="true" sz="7001">
                <a:solidFill>
                  <a:srgbClr val="35146D"/>
                </a:solidFill>
                <a:latin typeface="Cooper Hewitt Bold"/>
                <a:ea typeface="Cooper Hewitt Bold"/>
                <a:cs typeface="Cooper Hewitt Bold"/>
                <a:sym typeface="Cooper Hewitt Bold"/>
              </a:rPr>
              <a:t>KUISSSSSS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8001787" y="-7893743"/>
            <a:ext cx="15870304" cy="17152043"/>
            <a:chOff x="-12700" y="-57150"/>
            <a:chExt cx="5106964" cy="5519420"/>
          </a:xfrm>
        </p:grpSpPr>
        <p:sp>
          <p:nvSpPr>
            <p:cNvPr name="Freeform 3" id="3"/>
            <p:cNvSpPr/>
            <p:nvPr/>
          </p:nvSpPr>
          <p:spPr>
            <a:xfrm flipH="false" flipV="false" rot="0">
              <a:off x="11910" y="58688"/>
              <a:ext cx="5080677" cy="5390903"/>
            </a:xfrm>
            <a:custGeom>
              <a:avLst/>
              <a:gdLst/>
              <a:ahLst/>
              <a:cxnLst/>
              <a:rect r="r" b="b" t="t" l="l"/>
              <a:pathLst>
                <a:path h="5390903" w="5080677">
                  <a:moveTo>
                    <a:pt x="1838" y="4505692"/>
                  </a:moveTo>
                  <a:cubicBezTo>
                    <a:pt x="-12016" y="4340592"/>
                    <a:pt x="53474" y="4167872"/>
                    <a:pt x="163044" y="4047222"/>
                  </a:cubicBezTo>
                  <a:cubicBezTo>
                    <a:pt x="304100" y="3891012"/>
                    <a:pt x="482938" y="3854182"/>
                    <a:pt x="680667" y="3831322"/>
                  </a:cubicBezTo>
                  <a:cubicBezTo>
                    <a:pt x="907364" y="3803382"/>
                    <a:pt x="1098796" y="3637012"/>
                    <a:pt x="1156730" y="3413492"/>
                  </a:cubicBezTo>
                  <a:cubicBezTo>
                    <a:pt x="1189475" y="3287762"/>
                    <a:pt x="1188215" y="3155682"/>
                    <a:pt x="1186956" y="3026142"/>
                  </a:cubicBezTo>
                  <a:cubicBezTo>
                    <a:pt x="1185696" y="2744202"/>
                    <a:pt x="1220960" y="2459722"/>
                    <a:pt x="1475364" y="2295892"/>
                  </a:cubicBezTo>
                  <a:cubicBezTo>
                    <a:pt x="1743621" y="2121902"/>
                    <a:pt x="2032030" y="2276842"/>
                    <a:pt x="2310362" y="2172702"/>
                  </a:cubicBezTo>
                  <a:cubicBezTo>
                    <a:pt x="2514389" y="2096502"/>
                    <a:pt x="2639072" y="1878062"/>
                    <a:pt x="2688189" y="1674862"/>
                  </a:cubicBezTo>
                  <a:cubicBezTo>
                    <a:pt x="2811613" y="1159242"/>
                    <a:pt x="2727232" y="580122"/>
                    <a:pt x="3198256" y="223252"/>
                  </a:cubicBezTo>
                  <a:cubicBezTo>
                    <a:pt x="3462735" y="22592"/>
                    <a:pt x="3800261" y="-58688"/>
                    <a:pt x="4121414" y="45452"/>
                  </a:cubicBezTo>
                  <a:cubicBezTo>
                    <a:pt x="4411082" y="139432"/>
                    <a:pt x="4596217" y="412482"/>
                    <a:pt x="4649113" y="705852"/>
                  </a:cubicBezTo>
                  <a:cubicBezTo>
                    <a:pt x="4676820" y="860792"/>
                    <a:pt x="4671782" y="1024622"/>
                    <a:pt x="4636518" y="1177022"/>
                  </a:cubicBezTo>
                  <a:cubicBezTo>
                    <a:pt x="4596217" y="1348472"/>
                    <a:pt x="4530727" y="1525002"/>
                    <a:pt x="4606292" y="1697722"/>
                  </a:cubicBezTo>
                  <a:cubicBezTo>
                    <a:pt x="4674301" y="1851392"/>
                    <a:pt x="4812838" y="1966962"/>
                    <a:pt x="4897219" y="2113012"/>
                  </a:cubicBezTo>
                  <a:cubicBezTo>
                    <a:pt x="4997973" y="2284462"/>
                    <a:pt x="5071020" y="2471152"/>
                    <a:pt x="5079836" y="2671812"/>
                  </a:cubicBezTo>
                  <a:cubicBezTo>
                    <a:pt x="5095055" y="3033762"/>
                    <a:pt x="4902257" y="3268712"/>
                    <a:pt x="4620146" y="3461752"/>
                  </a:cubicBezTo>
                  <a:cubicBezTo>
                    <a:pt x="4463977" y="3568432"/>
                    <a:pt x="4285139" y="3681462"/>
                    <a:pt x="4248616" y="3882122"/>
                  </a:cubicBezTo>
                  <a:cubicBezTo>
                    <a:pt x="4217130" y="4057382"/>
                    <a:pt x="4280102" y="4228832"/>
                    <a:pt x="4285139" y="4402822"/>
                  </a:cubicBezTo>
                  <a:cubicBezTo>
                    <a:pt x="4290177" y="4539982"/>
                    <a:pt x="4259951" y="4679682"/>
                    <a:pt x="4210833" y="4806682"/>
                  </a:cubicBezTo>
                  <a:cubicBezTo>
                    <a:pt x="4112598" y="5064492"/>
                    <a:pt x="3913609" y="5276582"/>
                    <a:pt x="3647870" y="5356592"/>
                  </a:cubicBezTo>
                  <a:cubicBezTo>
                    <a:pt x="3307826" y="5460732"/>
                    <a:pt x="2946371" y="5307062"/>
                    <a:pt x="2635294" y="5172442"/>
                  </a:cubicBezTo>
                  <a:cubicBezTo>
                    <a:pt x="2486682" y="5108942"/>
                    <a:pt x="2324216" y="5051792"/>
                    <a:pt x="2160491" y="5063222"/>
                  </a:cubicBezTo>
                  <a:cubicBezTo>
                    <a:pt x="1990469" y="5074652"/>
                    <a:pt x="1838078" y="5143232"/>
                    <a:pt x="1673094" y="5182602"/>
                  </a:cubicBezTo>
                  <a:cubicBezTo>
                    <a:pt x="1272597" y="5279122"/>
                    <a:pt x="877138" y="5282932"/>
                    <a:pt x="499310" y="5103862"/>
                  </a:cubicBezTo>
                  <a:cubicBezTo>
                    <a:pt x="292765" y="5006072"/>
                    <a:pt x="88738" y="4832082"/>
                    <a:pt x="20729" y="4603482"/>
                  </a:cubicBezTo>
                  <a:cubicBezTo>
                    <a:pt x="10654" y="4571732"/>
                    <a:pt x="5616" y="4538712"/>
                    <a:pt x="1838" y="4505692"/>
                  </a:cubicBezTo>
                  <a:close/>
                </a:path>
              </a:pathLst>
            </a:custGeom>
            <a:gradFill rotWithShape="true">
              <a:gsLst>
                <a:gs pos="0">
                  <a:srgbClr val="723BCD">
                    <a:alpha val="100000"/>
                  </a:srgbClr>
                </a:gs>
                <a:gs pos="100000">
                  <a:srgbClr val="A683DF">
                    <a:alpha val="100000"/>
                  </a:srgbClr>
                </a:gs>
              </a:gsLst>
              <a:lin ang="0"/>
            </a:gradFill>
          </p:spPr>
        </p:sp>
      </p:grpSp>
      <p:grpSp>
        <p:nvGrpSpPr>
          <p:cNvPr name="Group 4" id="4"/>
          <p:cNvGrpSpPr/>
          <p:nvPr/>
        </p:nvGrpSpPr>
        <p:grpSpPr>
          <a:xfrm rot="0">
            <a:off x="13024407" y="5996535"/>
            <a:ext cx="8006368" cy="8580931"/>
            <a:chOff x="-12700" y="-57150"/>
            <a:chExt cx="5149850" cy="5519420"/>
          </a:xfrm>
        </p:grpSpPr>
        <p:sp>
          <p:nvSpPr>
            <p:cNvPr name="Freeform 5" id="5"/>
            <p:cNvSpPr/>
            <p:nvPr/>
          </p:nvSpPr>
          <p:spPr>
            <a:xfrm flipH="false" flipV="false" rot="0">
              <a:off x="12116" y="58688"/>
              <a:ext cx="5123331" cy="5390903"/>
            </a:xfrm>
            <a:custGeom>
              <a:avLst/>
              <a:gdLst/>
              <a:ahLst/>
              <a:cxnLst/>
              <a:rect r="r" b="b" t="t" l="l"/>
              <a:pathLst>
                <a:path h="5390903" w="5123331">
                  <a:moveTo>
                    <a:pt x="1854" y="4505692"/>
                  </a:moveTo>
                  <a:cubicBezTo>
                    <a:pt x="-12116" y="4340592"/>
                    <a:pt x="53924" y="4167872"/>
                    <a:pt x="164414" y="4047222"/>
                  </a:cubicBezTo>
                  <a:cubicBezTo>
                    <a:pt x="306654" y="3891012"/>
                    <a:pt x="486994" y="3854182"/>
                    <a:pt x="686384" y="3831322"/>
                  </a:cubicBezTo>
                  <a:cubicBezTo>
                    <a:pt x="914984" y="3803382"/>
                    <a:pt x="1108024" y="3637012"/>
                    <a:pt x="1166444" y="3413492"/>
                  </a:cubicBezTo>
                  <a:cubicBezTo>
                    <a:pt x="1199464" y="3287762"/>
                    <a:pt x="1198194" y="3155682"/>
                    <a:pt x="1196924" y="3026142"/>
                  </a:cubicBezTo>
                  <a:cubicBezTo>
                    <a:pt x="1195654" y="2744202"/>
                    <a:pt x="1231214" y="2459722"/>
                    <a:pt x="1487754" y="2295892"/>
                  </a:cubicBezTo>
                  <a:cubicBezTo>
                    <a:pt x="1758264" y="2121902"/>
                    <a:pt x="2049094" y="2276842"/>
                    <a:pt x="2329764" y="2172702"/>
                  </a:cubicBezTo>
                  <a:cubicBezTo>
                    <a:pt x="2535504" y="2096502"/>
                    <a:pt x="2661234" y="1878062"/>
                    <a:pt x="2710764" y="1674862"/>
                  </a:cubicBezTo>
                  <a:cubicBezTo>
                    <a:pt x="2835224" y="1159242"/>
                    <a:pt x="2750134" y="580122"/>
                    <a:pt x="3225114" y="223252"/>
                  </a:cubicBezTo>
                  <a:cubicBezTo>
                    <a:pt x="3491814" y="22592"/>
                    <a:pt x="3832174" y="-58688"/>
                    <a:pt x="4156024" y="45452"/>
                  </a:cubicBezTo>
                  <a:cubicBezTo>
                    <a:pt x="4448124" y="139432"/>
                    <a:pt x="4634814" y="412482"/>
                    <a:pt x="4688154" y="705852"/>
                  </a:cubicBezTo>
                  <a:cubicBezTo>
                    <a:pt x="4716094" y="860792"/>
                    <a:pt x="4711014" y="1024622"/>
                    <a:pt x="4675454" y="1177022"/>
                  </a:cubicBezTo>
                  <a:cubicBezTo>
                    <a:pt x="4634814" y="1348472"/>
                    <a:pt x="4568774" y="1525002"/>
                    <a:pt x="4644974" y="1697722"/>
                  </a:cubicBezTo>
                  <a:cubicBezTo>
                    <a:pt x="4713554" y="1851392"/>
                    <a:pt x="4853254" y="1966962"/>
                    <a:pt x="4938344" y="2113012"/>
                  </a:cubicBezTo>
                  <a:cubicBezTo>
                    <a:pt x="5039944" y="2284462"/>
                    <a:pt x="5113604" y="2471152"/>
                    <a:pt x="5122494" y="2671812"/>
                  </a:cubicBezTo>
                  <a:cubicBezTo>
                    <a:pt x="5137734" y="3033762"/>
                    <a:pt x="4943424" y="3268712"/>
                    <a:pt x="4658944" y="3461752"/>
                  </a:cubicBezTo>
                  <a:cubicBezTo>
                    <a:pt x="4501464" y="3568432"/>
                    <a:pt x="4321124" y="3681462"/>
                    <a:pt x="4284294" y="3882122"/>
                  </a:cubicBezTo>
                  <a:cubicBezTo>
                    <a:pt x="4252544" y="4057382"/>
                    <a:pt x="4316044" y="4228832"/>
                    <a:pt x="4321124" y="4402822"/>
                  </a:cubicBezTo>
                  <a:cubicBezTo>
                    <a:pt x="4326204" y="4539982"/>
                    <a:pt x="4295724" y="4679682"/>
                    <a:pt x="4246194" y="4806682"/>
                  </a:cubicBezTo>
                  <a:cubicBezTo>
                    <a:pt x="4147134" y="5064492"/>
                    <a:pt x="3946474" y="5276582"/>
                    <a:pt x="3678504" y="5356592"/>
                  </a:cubicBezTo>
                  <a:cubicBezTo>
                    <a:pt x="3335604" y="5460732"/>
                    <a:pt x="2971114" y="5307062"/>
                    <a:pt x="2657424" y="5172442"/>
                  </a:cubicBezTo>
                  <a:cubicBezTo>
                    <a:pt x="2507564" y="5108942"/>
                    <a:pt x="2343734" y="5051792"/>
                    <a:pt x="2178634" y="5063222"/>
                  </a:cubicBezTo>
                  <a:cubicBezTo>
                    <a:pt x="2007184" y="5074652"/>
                    <a:pt x="1853514" y="5143232"/>
                    <a:pt x="1687144" y="5182602"/>
                  </a:cubicBezTo>
                  <a:cubicBezTo>
                    <a:pt x="1283284" y="5279122"/>
                    <a:pt x="884504" y="5282932"/>
                    <a:pt x="503504" y="5103862"/>
                  </a:cubicBezTo>
                  <a:cubicBezTo>
                    <a:pt x="295224" y="5006072"/>
                    <a:pt x="89484" y="4832082"/>
                    <a:pt x="20904" y="4603482"/>
                  </a:cubicBezTo>
                  <a:cubicBezTo>
                    <a:pt x="10744" y="4571732"/>
                    <a:pt x="5664" y="4538712"/>
                    <a:pt x="1854" y="4505692"/>
                  </a:cubicBezTo>
                  <a:close/>
                </a:path>
              </a:pathLst>
            </a:custGeom>
            <a:gradFill rotWithShape="true">
              <a:gsLst>
                <a:gs pos="0">
                  <a:srgbClr val="723BCD">
                    <a:alpha val="100000"/>
                  </a:srgbClr>
                </a:gs>
                <a:gs pos="100000">
                  <a:srgbClr val="A683DF">
                    <a:alpha val="100000"/>
                  </a:srgbClr>
                </a:gs>
              </a:gsLst>
              <a:lin ang="0"/>
            </a:gradFill>
          </p:spPr>
        </p:sp>
      </p:grpSp>
      <p:sp>
        <p:nvSpPr>
          <p:cNvPr name="Freeform 6" id="6"/>
          <p:cNvSpPr/>
          <p:nvPr/>
        </p:nvSpPr>
        <p:spPr>
          <a:xfrm flipH="false" flipV="false" rot="0">
            <a:off x="9144000" y="4906547"/>
            <a:ext cx="1089987" cy="1089987"/>
          </a:xfrm>
          <a:custGeom>
            <a:avLst/>
            <a:gdLst/>
            <a:ahLst/>
            <a:cxnLst/>
            <a:rect r="r" b="b" t="t" l="l"/>
            <a:pathLst>
              <a:path h="1089987" w="1089987">
                <a:moveTo>
                  <a:pt x="0" y="0"/>
                </a:moveTo>
                <a:lnTo>
                  <a:pt x="1089987" y="0"/>
                </a:lnTo>
                <a:lnTo>
                  <a:pt x="1089987" y="1089988"/>
                </a:lnTo>
                <a:lnTo>
                  <a:pt x="0" y="1089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116579" y="1302422"/>
            <a:ext cx="1523069" cy="227076"/>
          </a:xfrm>
          <a:custGeom>
            <a:avLst/>
            <a:gdLst/>
            <a:ahLst/>
            <a:cxnLst/>
            <a:rect r="r" b="b" t="t" l="l"/>
            <a:pathLst>
              <a:path h="227076" w="1523069">
                <a:moveTo>
                  <a:pt x="0" y="0"/>
                </a:moveTo>
                <a:lnTo>
                  <a:pt x="1523069" y="0"/>
                </a:lnTo>
                <a:lnTo>
                  <a:pt x="1523069" y="227075"/>
                </a:lnTo>
                <a:lnTo>
                  <a:pt x="0" y="227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4914477" y="1391426"/>
            <a:ext cx="7900096" cy="7504148"/>
          </a:xfrm>
          <a:custGeom>
            <a:avLst/>
            <a:gdLst/>
            <a:ahLst/>
            <a:cxnLst/>
            <a:rect r="r" b="b" t="t" l="l"/>
            <a:pathLst>
              <a:path h="7504148" w="7900096">
                <a:moveTo>
                  <a:pt x="0" y="0"/>
                </a:moveTo>
                <a:lnTo>
                  <a:pt x="7900096" y="0"/>
                </a:lnTo>
                <a:lnTo>
                  <a:pt x="7900096" y="7504148"/>
                </a:lnTo>
                <a:lnTo>
                  <a:pt x="0" y="7504148"/>
                </a:lnTo>
                <a:lnTo>
                  <a:pt x="0" y="0"/>
                </a:lnTo>
                <a:close/>
              </a:path>
            </a:pathLst>
          </a:custGeom>
          <a:blipFill>
            <a:blip r:embed="rId6"/>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p:cSld>
    <p:bg>
      <p:bgPr>
        <a:solidFill>
          <a:srgbClr val="DEE6F3"/>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sp>
        <p:nvSpPr>
          <p:cNvPr name="Freeform 2" id="2"/>
          <p:cNvSpPr/>
          <p:nvPr/>
        </p:nvSpPr>
        <p:spPr>
          <a:xfrm flipH="false" flipV="false" rot="0">
            <a:off x="-1144880" y="7448000"/>
            <a:ext cx="2289760" cy="2289760"/>
          </a:xfrm>
          <a:custGeom>
            <a:avLst/>
            <a:gdLst/>
            <a:ahLst/>
            <a:cxnLst/>
            <a:rect r="r" b="b" t="t" l="l"/>
            <a:pathLst>
              <a:path h="2289760" w="2289760">
                <a:moveTo>
                  <a:pt x="0" y="0"/>
                </a:moveTo>
                <a:lnTo>
                  <a:pt x="2289760" y="0"/>
                </a:lnTo>
                <a:lnTo>
                  <a:pt x="2289760" y="2289759"/>
                </a:lnTo>
                <a:lnTo>
                  <a:pt x="0" y="2289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143120" y="1567914"/>
            <a:ext cx="2289760" cy="2289760"/>
          </a:xfrm>
          <a:custGeom>
            <a:avLst/>
            <a:gdLst/>
            <a:ahLst/>
            <a:cxnLst/>
            <a:rect r="r" b="b" t="t" l="l"/>
            <a:pathLst>
              <a:path h="2289760" w="2289760">
                <a:moveTo>
                  <a:pt x="0" y="0"/>
                </a:moveTo>
                <a:lnTo>
                  <a:pt x="2289760" y="0"/>
                </a:lnTo>
                <a:lnTo>
                  <a:pt x="2289760" y="2289759"/>
                </a:lnTo>
                <a:lnTo>
                  <a:pt x="0" y="2289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816106" y="9239250"/>
            <a:ext cx="6325011" cy="6325011"/>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527945" y="2277573"/>
            <a:ext cx="6323806" cy="5558117"/>
          </a:xfrm>
          <a:custGeom>
            <a:avLst/>
            <a:gdLst/>
            <a:ahLst/>
            <a:cxnLst/>
            <a:rect r="r" b="b" t="t" l="l"/>
            <a:pathLst>
              <a:path h="5558117" w="6323806">
                <a:moveTo>
                  <a:pt x="0" y="0"/>
                </a:moveTo>
                <a:lnTo>
                  <a:pt x="6323806" y="0"/>
                </a:lnTo>
                <a:lnTo>
                  <a:pt x="6323806" y="5558117"/>
                </a:lnTo>
                <a:lnTo>
                  <a:pt x="0" y="5558117"/>
                </a:lnTo>
                <a:lnTo>
                  <a:pt x="0" y="0"/>
                </a:lnTo>
                <a:close/>
              </a:path>
            </a:pathLst>
          </a:custGeom>
          <a:blipFill>
            <a:blip r:embed="rId4"/>
            <a:stretch>
              <a:fillRect l="-28370" t="0" r="-28370" b="0"/>
            </a:stretch>
          </a:blipFill>
        </p:spPr>
      </p:sp>
      <p:sp>
        <p:nvSpPr>
          <p:cNvPr name="Freeform 8" id="8"/>
          <p:cNvSpPr/>
          <p:nvPr/>
        </p:nvSpPr>
        <p:spPr>
          <a:xfrm flipH="false" flipV="false" rot="0">
            <a:off x="6525082" y="3540442"/>
            <a:ext cx="2653337" cy="1603058"/>
          </a:xfrm>
          <a:custGeom>
            <a:avLst/>
            <a:gdLst/>
            <a:ahLst/>
            <a:cxnLst/>
            <a:rect r="r" b="b" t="t" l="l"/>
            <a:pathLst>
              <a:path h="1603058" w="2653337">
                <a:moveTo>
                  <a:pt x="0" y="0"/>
                </a:moveTo>
                <a:lnTo>
                  <a:pt x="2653337" y="0"/>
                </a:lnTo>
                <a:lnTo>
                  <a:pt x="2653337" y="1603058"/>
                </a:lnTo>
                <a:lnTo>
                  <a:pt x="0" y="160305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0" y="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9824132" y="4008596"/>
            <a:ext cx="4875104" cy="666750"/>
          </a:xfrm>
          <a:prstGeom prst="rect">
            <a:avLst/>
          </a:prstGeom>
        </p:spPr>
        <p:txBody>
          <a:bodyPr anchor="t" rtlCol="false" tIns="0" lIns="0" bIns="0" rIns="0">
            <a:spAutoFit/>
          </a:bodyPr>
          <a:lstStyle/>
          <a:p>
            <a:pPr algn="just">
              <a:lnSpc>
                <a:spcPts val="5274"/>
              </a:lnSpc>
            </a:pPr>
            <a:r>
              <a:rPr lang="en-US" b="true" sz="4395">
                <a:solidFill>
                  <a:srgbClr val="35146D"/>
                </a:solidFill>
                <a:latin typeface="Libre Baskerville Bold"/>
                <a:ea typeface="Libre Baskerville Bold"/>
                <a:cs typeface="Libre Baskerville Bold"/>
                <a:sym typeface="Libre Baskerville Bold"/>
              </a:rPr>
              <a:t>Etika = Ethicos</a:t>
            </a:r>
          </a:p>
        </p:txBody>
      </p:sp>
      <p:sp>
        <p:nvSpPr>
          <p:cNvPr name="TextBox 11" id="11"/>
          <p:cNvSpPr txBox="true"/>
          <p:nvPr/>
        </p:nvSpPr>
        <p:spPr>
          <a:xfrm rot="0">
            <a:off x="4689848" y="479384"/>
            <a:ext cx="8122045" cy="1266825"/>
          </a:xfrm>
          <a:prstGeom prst="rect">
            <a:avLst/>
          </a:prstGeom>
        </p:spPr>
        <p:txBody>
          <a:bodyPr anchor="t" rtlCol="false" tIns="0" lIns="0" bIns="0" rIns="0">
            <a:spAutoFit/>
          </a:bodyPr>
          <a:lstStyle/>
          <a:p>
            <a:pPr algn="r">
              <a:lnSpc>
                <a:spcPts val="8402"/>
              </a:lnSpc>
            </a:pPr>
            <a:r>
              <a:rPr lang="en-US" b="true" sz="7001">
                <a:solidFill>
                  <a:srgbClr val="5B5CD2"/>
                </a:solidFill>
                <a:latin typeface="Cooper Hewitt Bold"/>
                <a:ea typeface="Cooper Hewitt Bold"/>
                <a:cs typeface="Cooper Hewitt Bold"/>
                <a:sym typeface="Cooper Hewitt Bold"/>
              </a:rPr>
              <a:t>PENGERTIAN ETIKA</a:t>
            </a:r>
          </a:p>
        </p:txBody>
      </p:sp>
      <p:sp>
        <p:nvSpPr>
          <p:cNvPr name="TextBox 12" id="12"/>
          <p:cNvSpPr txBox="true"/>
          <p:nvPr/>
        </p:nvSpPr>
        <p:spPr>
          <a:xfrm rot="0">
            <a:off x="2889033" y="8100298"/>
            <a:ext cx="3601630" cy="492582"/>
          </a:xfrm>
          <a:prstGeom prst="rect">
            <a:avLst/>
          </a:prstGeom>
        </p:spPr>
        <p:txBody>
          <a:bodyPr anchor="t" rtlCol="false" tIns="0" lIns="0" bIns="0" rIns="0">
            <a:spAutoFit/>
          </a:bodyPr>
          <a:lstStyle/>
          <a:p>
            <a:pPr algn="just">
              <a:lnSpc>
                <a:spcPts val="3896"/>
              </a:lnSpc>
            </a:pPr>
            <a:r>
              <a:rPr lang="en-US" b="true" sz="3247">
                <a:solidFill>
                  <a:srgbClr val="35146D"/>
                </a:solidFill>
                <a:latin typeface="Libre Baskerville Bold"/>
                <a:ea typeface="Libre Baskerville Bold"/>
                <a:cs typeface="Libre Baskerville Bold"/>
                <a:sym typeface="Libre Baskerville Bold"/>
              </a:rPr>
              <a:t>Bahasa yunai </a:t>
            </a:r>
          </a:p>
        </p:txBody>
      </p:sp>
      <p:sp>
        <p:nvSpPr>
          <p:cNvPr name="TextBox 13" id="13"/>
          <p:cNvSpPr txBox="true"/>
          <p:nvPr/>
        </p:nvSpPr>
        <p:spPr>
          <a:xfrm rot="0">
            <a:off x="9824132" y="4858959"/>
            <a:ext cx="6492192" cy="971550"/>
          </a:xfrm>
          <a:prstGeom prst="rect">
            <a:avLst/>
          </a:prstGeom>
        </p:spPr>
        <p:txBody>
          <a:bodyPr anchor="t" rtlCol="false" tIns="0" lIns="0" bIns="0" rIns="0">
            <a:spAutoFit/>
          </a:bodyPr>
          <a:lstStyle/>
          <a:p>
            <a:pPr algn="just">
              <a:lnSpc>
                <a:spcPts val="3896"/>
              </a:lnSpc>
            </a:pPr>
            <a:r>
              <a:rPr lang="en-US" sz="3247">
                <a:solidFill>
                  <a:srgbClr val="35146D"/>
                </a:solidFill>
                <a:latin typeface="Libre Baskerville"/>
                <a:ea typeface="Libre Baskerville"/>
                <a:cs typeface="Libre Baskerville"/>
                <a:sym typeface="Libre Baskerville"/>
              </a:rPr>
              <a:t>Artinya: kebiasaan atau adat istiadat</a:t>
            </a:r>
          </a:p>
        </p:txBody>
      </p:sp>
      <p:sp>
        <p:nvSpPr>
          <p:cNvPr name="TextBox 14" id="14"/>
          <p:cNvSpPr txBox="true"/>
          <p:nvPr/>
        </p:nvSpPr>
        <p:spPr>
          <a:xfrm rot="0">
            <a:off x="9824132" y="6004597"/>
            <a:ext cx="6691754" cy="1238250"/>
          </a:xfrm>
          <a:prstGeom prst="rect">
            <a:avLst/>
          </a:prstGeom>
        </p:spPr>
        <p:txBody>
          <a:bodyPr anchor="t" rtlCol="false" tIns="0" lIns="0" bIns="0" rIns="0">
            <a:spAutoFit/>
          </a:bodyPr>
          <a:lstStyle/>
          <a:p>
            <a:pPr algn="just">
              <a:lnSpc>
                <a:spcPts val="3239"/>
              </a:lnSpc>
            </a:pPr>
            <a:r>
              <a:rPr lang="en-US" sz="2699">
                <a:solidFill>
                  <a:srgbClr val="35146D"/>
                </a:solidFill>
                <a:latin typeface="Antic Bold"/>
                <a:ea typeface="Antic Bold"/>
                <a:cs typeface="Antic Bold"/>
                <a:sym typeface="Antic Bold"/>
              </a:rPr>
              <a:t>Atau bisa disimpulkan etika merupakan adat istiadat atau kebiasaan yang baik dan di patuhi oleh masyarakat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886787" y="9465682"/>
            <a:ext cx="20061574" cy="1839885"/>
            <a:chOff x="0" y="0"/>
            <a:chExt cx="5283707" cy="484579"/>
          </a:xfrm>
        </p:grpSpPr>
        <p:sp>
          <p:nvSpPr>
            <p:cNvPr name="Freeform 3" id="3"/>
            <p:cNvSpPr/>
            <p:nvPr/>
          </p:nvSpPr>
          <p:spPr>
            <a:xfrm flipH="false" flipV="false" rot="0">
              <a:off x="0" y="0"/>
              <a:ext cx="5283707" cy="484579"/>
            </a:xfrm>
            <a:custGeom>
              <a:avLst/>
              <a:gdLst/>
              <a:ahLst/>
              <a:cxnLst/>
              <a:rect r="r" b="b" t="t" l="l"/>
              <a:pathLst>
                <a:path h="484579" w="5283707">
                  <a:moveTo>
                    <a:pt x="0" y="0"/>
                  </a:moveTo>
                  <a:lnTo>
                    <a:pt x="5283707" y="0"/>
                  </a:lnTo>
                  <a:lnTo>
                    <a:pt x="5283707" y="484579"/>
                  </a:lnTo>
                  <a:lnTo>
                    <a:pt x="0" y="484579"/>
                  </a:ln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0" y="-38100"/>
              <a:ext cx="5283707" cy="52267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7143120" y="845520"/>
            <a:ext cx="2289760" cy="2289760"/>
          </a:xfrm>
          <a:custGeom>
            <a:avLst/>
            <a:gdLst/>
            <a:ahLst/>
            <a:cxnLst/>
            <a:rect r="r" b="b" t="t" l="l"/>
            <a:pathLst>
              <a:path h="2289760" w="2289760">
                <a:moveTo>
                  <a:pt x="0" y="0"/>
                </a:moveTo>
                <a:lnTo>
                  <a:pt x="2289760" y="0"/>
                </a:lnTo>
                <a:lnTo>
                  <a:pt x="2289760" y="2289760"/>
                </a:lnTo>
                <a:lnTo>
                  <a:pt x="0" y="2289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144880" y="845520"/>
            <a:ext cx="2289760" cy="2289760"/>
          </a:xfrm>
          <a:custGeom>
            <a:avLst/>
            <a:gdLst/>
            <a:ahLst/>
            <a:cxnLst/>
            <a:rect r="r" b="b" t="t" l="l"/>
            <a:pathLst>
              <a:path h="2289760" w="2289760">
                <a:moveTo>
                  <a:pt x="2289760" y="0"/>
                </a:moveTo>
                <a:lnTo>
                  <a:pt x="0" y="0"/>
                </a:lnTo>
                <a:lnTo>
                  <a:pt x="0" y="2289760"/>
                </a:lnTo>
                <a:lnTo>
                  <a:pt x="2289760" y="2289760"/>
                </a:lnTo>
                <a:lnTo>
                  <a:pt x="228976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4663941" y="8789407"/>
            <a:ext cx="6325011" cy="6325011"/>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2700953" y="8789407"/>
            <a:ext cx="6325011" cy="632501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410033" y="2445770"/>
            <a:ext cx="6812530" cy="681253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2184975" y="2981387"/>
            <a:ext cx="3262645" cy="4685631"/>
          </a:xfrm>
          <a:custGeom>
            <a:avLst/>
            <a:gdLst/>
            <a:ahLst/>
            <a:cxnLst/>
            <a:rect r="r" b="b" t="t" l="l"/>
            <a:pathLst>
              <a:path h="4685631" w="3262645">
                <a:moveTo>
                  <a:pt x="0" y="0"/>
                </a:moveTo>
                <a:lnTo>
                  <a:pt x="3262646" y="0"/>
                </a:lnTo>
                <a:lnTo>
                  <a:pt x="3262646" y="4685631"/>
                </a:lnTo>
                <a:lnTo>
                  <a:pt x="0" y="4685631"/>
                </a:lnTo>
                <a:lnTo>
                  <a:pt x="0" y="0"/>
                </a:lnTo>
                <a:close/>
              </a:path>
            </a:pathLst>
          </a:custGeom>
          <a:blipFill>
            <a:blip r:embed="rId4"/>
            <a:stretch>
              <a:fillRect l="0" t="0" r="0" b="0"/>
            </a:stretch>
          </a:blipFill>
        </p:spPr>
      </p:sp>
      <p:sp>
        <p:nvSpPr>
          <p:cNvPr name="TextBox 17" id="17"/>
          <p:cNvSpPr txBox="true"/>
          <p:nvPr/>
        </p:nvSpPr>
        <p:spPr>
          <a:xfrm rot="0">
            <a:off x="3378230" y="431931"/>
            <a:ext cx="11078119" cy="2333625"/>
          </a:xfrm>
          <a:prstGeom prst="rect">
            <a:avLst/>
          </a:prstGeom>
        </p:spPr>
        <p:txBody>
          <a:bodyPr anchor="t" rtlCol="false" tIns="0" lIns="0" bIns="0" rIns="0">
            <a:spAutoFit/>
          </a:bodyPr>
          <a:lstStyle/>
          <a:p>
            <a:pPr algn="ctr" marL="0" indent="0" lvl="0">
              <a:lnSpc>
                <a:spcPts val="8402"/>
              </a:lnSpc>
              <a:spcBef>
                <a:spcPct val="0"/>
              </a:spcBef>
            </a:pPr>
            <a:r>
              <a:rPr lang="en-US" b="true" sz="7001">
                <a:solidFill>
                  <a:srgbClr val="5B5CD2"/>
                </a:solidFill>
                <a:latin typeface="Cooper Hewitt Bold"/>
                <a:ea typeface="Cooper Hewitt Bold"/>
                <a:cs typeface="Cooper Hewitt Bold"/>
                <a:sym typeface="Cooper Hewitt Bold"/>
              </a:rPr>
              <a:t>ETIKA MENURUT PARA AHLI </a:t>
            </a:r>
          </a:p>
        </p:txBody>
      </p:sp>
      <p:sp>
        <p:nvSpPr>
          <p:cNvPr name="TextBox 18" id="18"/>
          <p:cNvSpPr txBox="true"/>
          <p:nvPr/>
        </p:nvSpPr>
        <p:spPr>
          <a:xfrm rot="0">
            <a:off x="7315483" y="2756031"/>
            <a:ext cx="5060945" cy="441186"/>
          </a:xfrm>
          <a:prstGeom prst="rect">
            <a:avLst/>
          </a:prstGeom>
        </p:spPr>
        <p:txBody>
          <a:bodyPr anchor="t" rtlCol="false" tIns="0" lIns="0" bIns="0" rIns="0">
            <a:spAutoFit/>
          </a:bodyPr>
          <a:lstStyle/>
          <a:p>
            <a:pPr algn="just">
              <a:lnSpc>
                <a:spcPts val="3414"/>
              </a:lnSpc>
            </a:pPr>
            <a:r>
              <a:rPr lang="en-US" b="true" sz="2845">
                <a:solidFill>
                  <a:srgbClr val="35146D"/>
                </a:solidFill>
                <a:latin typeface="Libre Baskerville Bold"/>
                <a:ea typeface="Libre Baskerville Bold"/>
                <a:cs typeface="Libre Baskerville Bold"/>
                <a:sym typeface="Libre Baskerville Bold"/>
              </a:rPr>
              <a:t>Etika sebagai sistem nilai</a:t>
            </a:r>
          </a:p>
        </p:txBody>
      </p:sp>
      <p:sp>
        <p:nvSpPr>
          <p:cNvPr name="TextBox 19" id="19"/>
          <p:cNvSpPr txBox="true"/>
          <p:nvPr/>
        </p:nvSpPr>
        <p:spPr>
          <a:xfrm rot="0">
            <a:off x="7350904" y="4423283"/>
            <a:ext cx="4515503" cy="428625"/>
          </a:xfrm>
          <a:prstGeom prst="rect">
            <a:avLst/>
          </a:prstGeom>
        </p:spPr>
        <p:txBody>
          <a:bodyPr anchor="t" rtlCol="false" tIns="0" lIns="0" bIns="0" rIns="0">
            <a:spAutoFit/>
          </a:bodyPr>
          <a:lstStyle/>
          <a:p>
            <a:pPr algn="just">
              <a:lnSpc>
                <a:spcPts val="3379"/>
              </a:lnSpc>
            </a:pPr>
            <a:r>
              <a:rPr lang="en-US" b="true" sz="2816">
                <a:solidFill>
                  <a:srgbClr val="35146D"/>
                </a:solidFill>
                <a:latin typeface="Libre Baskerville Bold"/>
                <a:ea typeface="Libre Baskerville Bold"/>
                <a:cs typeface="Libre Baskerville Bold"/>
                <a:sym typeface="Libre Baskerville Bold"/>
              </a:rPr>
              <a:t>Etika sebagai kode etik</a:t>
            </a:r>
          </a:p>
        </p:txBody>
      </p:sp>
      <p:sp>
        <p:nvSpPr>
          <p:cNvPr name="TextBox 20" id="20"/>
          <p:cNvSpPr txBox="true"/>
          <p:nvPr/>
        </p:nvSpPr>
        <p:spPr>
          <a:xfrm rot="0">
            <a:off x="7408403" y="6189350"/>
            <a:ext cx="10879597" cy="419100"/>
          </a:xfrm>
          <a:prstGeom prst="rect">
            <a:avLst/>
          </a:prstGeom>
        </p:spPr>
        <p:txBody>
          <a:bodyPr anchor="t" rtlCol="false" tIns="0" lIns="0" bIns="0" rIns="0">
            <a:spAutoFit/>
          </a:bodyPr>
          <a:lstStyle/>
          <a:p>
            <a:pPr algn="just">
              <a:lnSpc>
                <a:spcPts val="3359"/>
              </a:lnSpc>
            </a:pPr>
            <a:r>
              <a:rPr lang="en-US" b="true" sz="2799">
                <a:solidFill>
                  <a:srgbClr val="35146D"/>
                </a:solidFill>
                <a:latin typeface="Libre Baskerville Bold"/>
                <a:ea typeface="Libre Baskerville Bold"/>
                <a:cs typeface="Libre Baskerville Bold"/>
                <a:sym typeface="Libre Baskerville Bold"/>
              </a:rPr>
              <a:t>Etika sebagai ilmu atau filsafat moral</a:t>
            </a:r>
          </a:p>
        </p:txBody>
      </p:sp>
      <p:sp>
        <p:nvSpPr>
          <p:cNvPr name="TextBox 21" id="21"/>
          <p:cNvSpPr txBox="true"/>
          <p:nvPr/>
        </p:nvSpPr>
        <p:spPr>
          <a:xfrm rot="0">
            <a:off x="7408403" y="3206743"/>
            <a:ext cx="8916008" cy="1176029"/>
          </a:xfrm>
          <a:prstGeom prst="rect">
            <a:avLst/>
          </a:prstGeom>
        </p:spPr>
        <p:txBody>
          <a:bodyPr anchor="t" rtlCol="false" tIns="0" lIns="0" bIns="0" rIns="0">
            <a:spAutoFit/>
          </a:bodyPr>
          <a:lstStyle/>
          <a:p>
            <a:pPr algn="just">
              <a:lnSpc>
                <a:spcPts val="2377"/>
              </a:lnSpc>
            </a:pPr>
            <a:r>
              <a:rPr lang="en-US" sz="1981">
                <a:solidFill>
                  <a:srgbClr val="35146D"/>
                </a:solidFill>
                <a:latin typeface="Libre Baskerville"/>
                <a:ea typeface="Libre Baskerville"/>
                <a:cs typeface="Libre Baskerville"/>
                <a:sym typeface="Libre Baskerville"/>
              </a:rPr>
              <a:t>etika dipahami sebagai kumpulan nilai dan norma yang berlaku di masyarakat. Nilai-nilai ini menjadi pedoman bagi kita dalam berperilaku, misalnya bagaimana bersikap sopan, jujur, dan menghormati orang lain.</a:t>
            </a:r>
          </a:p>
        </p:txBody>
      </p:sp>
      <p:sp>
        <p:nvSpPr>
          <p:cNvPr name="TextBox 22" id="22"/>
          <p:cNvSpPr txBox="true"/>
          <p:nvPr/>
        </p:nvSpPr>
        <p:spPr>
          <a:xfrm rot="0">
            <a:off x="7408403" y="4937121"/>
            <a:ext cx="8916008" cy="1176029"/>
          </a:xfrm>
          <a:prstGeom prst="rect">
            <a:avLst/>
          </a:prstGeom>
        </p:spPr>
        <p:txBody>
          <a:bodyPr anchor="t" rtlCol="false" tIns="0" lIns="0" bIns="0" rIns="0">
            <a:spAutoFit/>
          </a:bodyPr>
          <a:lstStyle/>
          <a:p>
            <a:pPr algn="just">
              <a:lnSpc>
                <a:spcPts val="2377"/>
              </a:lnSpc>
            </a:pPr>
            <a:r>
              <a:rPr lang="en-US" sz="1981">
                <a:solidFill>
                  <a:srgbClr val="35146D"/>
                </a:solidFill>
                <a:latin typeface="Libre Baskerville"/>
                <a:ea typeface="Libre Baskerville"/>
                <a:cs typeface="Libre Baskerville"/>
                <a:sym typeface="Libre Baskerville"/>
              </a:rPr>
              <a:t>kode etik merupakan aturan yang dibuat secara resmi, khususnya dalam suatu profesi. Kode etik ini berfungsi sebagai pedoman bagi para profesional agar bekerja secara jujur, bertanggung jawab, dan tidak merugikan pihak lain.</a:t>
            </a:r>
          </a:p>
        </p:txBody>
      </p:sp>
      <p:sp>
        <p:nvSpPr>
          <p:cNvPr name="TextBox 23" id="23"/>
          <p:cNvSpPr txBox="true"/>
          <p:nvPr/>
        </p:nvSpPr>
        <p:spPr>
          <a:xfrm rot="0">
            <a:off x="7408403" y="6694175"/>
            <a:ext cx="8916008" cy="1176029"/>
          </a:xfrm>
          <a:prstGeom prst="rect">
            <a:avLst/>
          </a:prstGeom>
        </p:spPr>
        <p:txBody>
          <a:bodyPr anchor="t" rtlCol="false" tIns="0" lIns="0" bIns="0" rIns="0">
            <a:spAutoFit/>
          </a:bodyPr>
          <a:lstStyle/>
          <a:p>
            <a:pPr algn="just">
              <a:lnSpc>
                <a:spcPts val="2377"/>
              </a:lnSpc>
            </a:pPr>
            <a:r>
              <a:rPr lang="en-US" sz="1981">
                <a:solidFill>
                  <a:srgbClr val="35146D"/>
                </a:solidFill>
                <a:latin typeface="Libre Baskerville"/>
                <a:ea typeface="Libre Baskerville"/>
                <a:cs typeface="Libre Baskerville"/>
                <a:sym typeface="Libre Baskerville"/>
              </a:rPr>
              <a:t>Vetika dipelajari sebagai suatu ilmu yang membahas tentang baik dan buruk secara lebih mendalam. Etika tidak hanya melihat suatu tindakan, tetapi juga mencari alasan mengapa tindakan tersebut dianggap benar atau salah.Contoh kenapa berbohong di anggap salah </a:t>
            </a:r>
          </a:p>
        </p:txBody>
      </p:sp>
      <p:sp>
        <p:nvSpPr>
          <p:cNvPr name="TextBox 24" id="24"/>
          <p:cNvSpPr txBox="true"/>
          <p:nvPr/>
        </p:nvSpPr>
        <p:spPr>
          <a:xfrm rot="0">
            <a:off x="2875512" y="7827516"/>
            <a:ext cx="10879597" cy="419100"/>
          </a:xfrm>
          <a:prstGeom prst="rect">
            <a:avLst/>
          </a:prstGeom>
        </p:spPr>
        <p:txBody>
          <a:bodyPr anchor="t" rtlCol="false" tIns="0" lIns="0" bIns="0" rIns="0">
            <a:spAutoFit/>
          </a:bodyPr>
          <a:lstStyle/>
          <a:p>
            <a:pPr algn="just">
              <a:lnSpc>
                <a:spcPts val="3359"/>
              </a:lnSpc>
            </a:pPr>
            <a:r>
              <a:rPr lang="en-US" b="true" sz="2799">
                <a:solidFill>
                  <a:srgbClr val="FFFFFF"/>
                </a:solidFill>
                <a:latin typeface="Libre Baskerville Bold"/>
                <a:ea typeface="Libre Baskerville Bold"/>
                <a:cs typeface="Libre Baskerville Bold"/>
                <a:sym typeface="Libre Baskerville Bold"/>
              </a:rPr>
              <a:t>K. Bertens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10112598" y="-8170185"/>
            <a:ext cx="12674506" cy="13698142"/>
            <a:chOff x="-12700" y="-57150"/>
            <a:chExt cx="5106964" cy="5519420"/>
          </a:xfrm>
        </p:grpSpPr>
        <p:sp>
          <p:nvSpPr>
            <p:cNvPr name="Freeform 3" id="3"/>
            <p:cNvSpPr/>
            <p:nvPr/>
          </p:nvSpPr>
          <p:spPr>
            <a:xfrm flipH="false" flipV="false" rot="0">
              <a:off x="11910" y="58688"/>
              <a:ext cx="5080677" cy="5390903"/>
            </a:xfrm>
            <a:custGeom>
              <a:avLst/>
              <a:gdLst/>
              <a:ahLst/>
              <a:cxnLst/>
              <a:rect r="r" b="b" t="t" l="l"/>
              <a:pathLst>
                <a:path h="5390903" w="5080677">
                  <a:moveTo>
                    <a:pt x="1838" y="4505692"/>
                  </a:moveTo>
                  <a:cubicBezTo>
                    <a:pt x="-12016" y="4340592"/>
                    <a:pt x="53474" y="4167872"/>
                    <a:pt x="163044" y="4047222"/>
                  </a:cubicBezTo>
                  <a:cubicBezTo>
                    <a:pt x="304100" y="3891012"/>
                    <a:pt x="482938" y="3854182"/>
                    <a:pt x="680667" y="3831322"/>
                  </a:cubicBezTo>
                  <a:cubicBezTo>
                    <a:pt x="907364" y="3803382"/>
                    <a:pt x="1098796" y="3637012"/>
                    <a:pt x="1156730" y="3413492"/>
                  </a:cubicBezTo>
                  <a:cubicBezTo>
                    <a:pt x="1189475" y="3287762"/>
                    <a:pt x="1188215" y="3155682"/>
                    <a:pt x="1186956" y="3026142"/>
                  </a:cubicBezTo>
                  <a:cubicBezTo>
                    <a:pt x="1185696" y="2744202"/>
                    <a:pt x="1220960" y="2459722"/>
                    <a:pt x="1475364" y="2295892"/>
                  </a:cubicBezTo>
                  <a:cubicBezTo>
                    <a:pt x="1743621" y="2121902"/>
                    <a:pt x="2032030" y="2276842"/>
                    <a:pt x="2310362" y="2172702"/>
                  </a:cubicBezTo>
                  <a:cubicBezTo>
                    <a:pt x="2514389" y="2096502"/>
                    <a:pt x="2639072" y="1878062"/>
                    <a:pt x="2688189" y="1674862"/>
                  </a:cubicBezTo>
                  <a:cubicBezTo>
                    <a:pt x="2811613" y="1159242"/>
                    <a:pt x="2727232" y="580122"/>
                    <a:pt x="3198256" y="223252"/>
                  </a:cubicBezTo>
                  <a:cubicBezTo>
                    <a:pt x="3462735" y="22592"/>
                    <a:pt x="3800261" y="-58688"/>
                    <a:pt x="4121414" y="45452"/>
                  </a:cubicBezTo>
                  <a:cubicBezTo>
                    <a:pt x="4411082" y="139432"/>
                    <a:pt x="4596217" y="412482"/>
                    <a:pt x="4649113" y="705852"/>
                  </a:cubicBezTo>
                  <a:cubicBezTo>
                    <a:pt x="4676820" y="860792"/>
                    <a:pt x="4671782" y="1024622"/>
                    <a:pt x="4636518" y="1177022"/>
                  </a:cubicBezTo>
                  <a:cubicBezTo>
                    <a:pt x="4596217" y="1348472"/>
                    <a:pt x="4530727" y="1525002"/>
                    <a:pt x="4606292" y="1697722"/>
                  </a:cubicBezTo>
                  <a:cubicBezTo>
                    <a:pt x="4674301" y="1851392"/>
                    <a:pt x="4812838" y="1966962"/>
                    <a:pt x="4897219" y="2113012"/>
                  </a:cubicBezTo>
                  <a:cubicBezTo>
                    <a:pt x="4997973" y="2284462"/>
                    <a:pt x="5071020" y="2471152"/>
                    <a:pt x="5079836" y="2671812"/>
                  </a:cubicBezTo>
                  <a:cubicBezTo>
                    <a:pt x="5095055" y="3033762"/>
                    <a:pt x="4902257" y="3268712"/>
                    <a:pt x="4620146" y="3461752"/>
                  </a:cubicBezTo>
                  <a:cubicBezTo>
                    <a:pt x="4463977" y="3568432"/>
                    <a:pt x="4285139" y="3681462"/>
                    <a:pt x="4248616" y="3882122"/>
                  </a:cubicBezTo>
                  <a:cubicBezTo>
                    <a:pt x="4217130" y="4057382"/>
                    <a:pt x="4280102" y="4228832"/>
                    <a:pt x="4285139" y="4402822"/>
                  </a:cubicBezTo>
                  <a:cubicBezTo>
                    <a:pt x="4290177" y="4539982"/>
                    <a:pt x="4259951" y="4679682"/>
                    <a:pt x="4210833" y="4806682"/>
                  </a:cubicBezTo>
                  <a:cubicBezTo>
                    <a:pt x="4112598" y="5064492"/>
                    <a:pt x="3913609" y="5276582"/>
                    <a:pt x="3647870" y="5356592"/>
                  </a:cubicBezTo>
                  <a:cubicBezTo>
                    <a:pt x="3307826" y="5460732"/>
                    <a:pt x="2946371" y="5307062"/>
                    <a:pt x="2635294" y="5172442"/>
                  </a:cubicBezTo>
                  <a:cubicBezTo>
                    <a:pt x="2486682" y="5108942"/>
                    <a:pt x="2324216" y="5051792"/>
                    <a:pt x="2160491" y="5063222"/>
                  </a:cubicBezTo>
                  <a:cubicBezTo>
                    <a:pt x="1990469" y="5074652"/>
                    <a:pt x="1838078" y="5143232"/>
                    <a:pt x="1673094" y="5182602"/>
                  </a:cubicBezTo>
                  <a:cubicBezTo>
                    <a:pt x="1272597" y="5279122"/>
                    <a:pt x="877138" y="5282932"/>
                    <a:pt x="499310" y="5103862"/>
                  </a:cubicBezTo>
                  <a:cubicBezTo>
                    <a:pt x="292765" y="5006072"/>
                    <a:pt x="88738" y="4832082"/>
                    <a:pt x="20729" y="4603482"/>
                  </a:cubicBezTo>
                  <a:cubicBezTo>
                    <a:pt x="10654" y="4571732"/>
                    <a:pt x="5616" y="4538712"/>
                    <a:pt x="1838" y="4505692"/>
                  </a:cubicBezTo>
                  <a:close/>
                </a:path>
              </a:pathLst>
            </a:custGeom>
            <a:gradFill rotWithShape="true">
              <a:gsLst>
                <a:gs pos="0">
                  <a:srgbClr val="723BCD">
                    <a:alpha val="100000"/>
                  </a:srgbClr>
                </a:gs>
                <a:gs pos="100000">
                  <a:srgbClr val="A683DF">
                    <a:alpha val="100000"/>
                  </a:srgbClr>
                </a:gs>
              </a:gsLst>
              <a:lin ang="0"/>
            </a:gradFill>
          </p:spPr>
        </p:sp>
      </p:grpSp>
      <p:grpSp>
        <p:nvGrpSpPr>
          <p:cNvPr name="Group 4" id="4"/>
          <p:cNvGrpSpPr/>
          <p:nvPr/>
        </p:nvGrpSpPr>
        <p:grpSpPr>
          <a:xfrm rot="0">
            <a:off x="-886787" y="9465682"/>
            <a:ext cx="20061574" cy="1839885"/>
            <a:chOff x="0" y="0"/>
            <a:chExt cx="5283707" cy="484579"/>
          </a:xfrm>
        </p:grpSpPr>
        <p:sp>
          <p:nvSpPr>
            <p:cNvPr name="Freeform 5" id="5"/>
            <p:cNvSpPr/>
            <p:nvPr/>
          </p:nvSpPr>
          <p:spPr>
            <a:xfrm flipH="false" flipV="false" rot="0">
              <a:off x="0" y="0"/>
              <a:ext cx="5283707" cy="484579"/>
            </a:xfrm>
            <a:custGeom>
              <a:avLst/>
              <a:gdLst/>
              <a:ahLst/>
              <a:cxnLst/>
              <a:rect r="r" b="b" t="t" l="l"/>
              <a:pathLst>
                <a:path h="484579" w="5283707">
                  <a:moveTo>
                    <a:pt x="0" y="0"/>
                  </a:moveTo>
                  <a:lnTo>
                    <a:pt x="5283707" y="0"/>
                  </a:lnTo>
                  <a:lnTo>
                    <a:pt x="5283707" y="484579"/>
                  </a:lnTo>
                  <a:lnTo>
                    <a:pt x="0" y="484579"/>
                  </a:lnTo>
                  <a:close/>
                </a:path>
              </a:pathLst>
            </a:custGeom>
            <a:gradFill rotWithShape="true">
              <a:gsLst>
                <a:gs pos="0">
                  <a:srgbClr val="723BCD">
                    <a:alpha val="100000"/>
                  </a:srgbClr>
                </a:gs>
                <a:gs pos="100000">
                  <a:srgbClr val="A683DF">
                    <a:alpha val="100000"/>
                  </a:srgbClr>
                </a:gs>
              </a:gsLst>
              <a:lin ang="0"/>
            </a:gradFill>
          </p:spPr>
        </p:sp>
        <p:sp>
          <p:nvSpPr>
            <p:cNvPr name="TextBox 6" id="6"/>
            <p:cNvSpPr txBox="true"/>
            <p:nvPr/>
          </p:nvSpPr>
          <p:spPr>
            <a:xfrm>
              <a:off x="0" y="-38100"/>
              <a:ext cx="5283707" cy="522679"/>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7143120" y="914400"/>
            <a:ext cx="2289760" cy="2289760"/>
          </a:xfrm>
          <a:custGeom>
            <a:avLst/>
            <a:gdLst/>
            <a:ahLst/>
            <a:cxnLst/>
            <a:rect r="r" b="b" t="t" l="l"/>
            <a:pathLst>
              <a:path h="2289760" w="2289760">
                <a:moveTo>
                  <a:pt x="0" y="0"/>
                </a:moveTo>
                <a:lnTo>
                  <a:pt x="2289760" y="0"/>
                </a:lnTo>
                <a:lnTo>
                  <a:pt x="2289760" y="2289760"/>
                </a:lnTo>
                <a:lnTo>
                  <a:pt x="0" y="2289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27710" y="7606809"/>
            <a:ext cx="2289760" cy="2289760"/>
          </a:xfrm>
          <a:custGeom>
            <a:avLst/>
            <a:gdLst/>
            <a:ahLst/>
            <a:cxnLst/>
            <a:rect r="r" b="b" t="t" l="l"/>
            <a:pathLst>
              <a:path h="2289760" w="2289760">
                <a:moveTo>
                  <a:pt x="0" y="0"/>
                </a:moveTo>
                <a:lnTo>
                  <a:pt x="2289760" y="0"/>
                </a:lnTo>
                <a:lnTo>
                  <a:pt x="2289760" y="2289760"/>
                </a:lnTo>
                <a:lnTo>
                  <a:pt x="0" y="2289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62050" y="733425"/>
            <a:ext cx="13395347" cy="1126148"/>
          </a:xfrm>
          <a:prstGeom prst="rect">
            <a:avLst/>
          </a:prstGeom>
        </p:spPr>
        <p:txBody>
          <a:bodyPr anchor="t" rtlCol="false" tIns="0" lIns="0" bIns="0" rIns="0">
            <a:spAutoFit/>
          </a:bodyPr>
          <a:lstStyle/>
          <a:p>
            <a:pPr algn="l" marL="0" indent="0" lvl="0">
              <a:lnSpc>
                <a:spcPts val="7444"/>
              </a:lnSpc>
              <a:spcBef>
                <a:spcPct val="0"/>
              </a:spcBef>
            </a:pPr>
            <a:r>
              <a:rPr lang="en-US" b="true" sz="6203">
                <a:solidFill>
                  <a:srgbClr val="5B5CD2"/>
                </a:solidFill>
                <a:latin typeface="Cooper Hewitt Bold"/>
                <a:ea typeface="Cooper Hewitt Bold"/>
                <a:cs typeface="Cooper Hewitt Bold"/>
                <a:sym typeface="Cooper Hewitt Bold"/>
              </a:rPr>
              <a:t>JENIS ETIKA (BERDASARKAN JENIS)</a:t>
            </a:r>
          </a:p>
        </p:txBody>
      </p:sp>
      <p:grpSp>
        <p:nvGrpSpPr>
          <p:cNvPr name="Group 10" id="10"/>
          <p:cNvGrpSpPr/>
          <p:nvPr/>
        </p:nvGrpSpPr>
        <p:grpSpPr>
          <a:xfrm rot="0">
            <a:off x="1162050" y="2290585"/>
            <a:ext cx="7981950" cy="6461104"/>
            <a:chOff x="0" y="0"/>
            <a:chExt cx="2102242" cy="1701690"/>
          </a:xfrm>
        </p:grpSpPr>
        <p:sp>
          <p:nvSpPr>
            <p:cNvPr name="Freeform 11" id="11"/>
            <p:cNvSpPr/>
            <p:nvPr/>
          </p:nvSpPr>
          <p:spPr>
            <a:xfrm flipH="false" flipV="false" rot="0">
              <a:off x="0" y="0"/>
              <a:ext cx="2102242" cy="1701690"/>
            </a:xfrm>
            <a:custGeom>
              <a:avLst/>
              <a:gdLst/>
              <a:ahLst/>
              <a:cxnLst/>
              <a:rect r="r" b="b" t="t" l="l"/>
              <a:pathLst>
                <a:path h="1701690" w="2102242">
                  <a:moveTo>
                    <a:pt x="0" y="0"/>
                  </a:moveTo>
                  <a:lnTo>
                    <a:pt x="2102242" y="0"/>
                  </a:lnTo>
                  <a:lnTo>
                    <a:pt x="2102242" y="1701690"/>
                  </a:lnTo>
                  <a:lnTo>
                    <a:pt x="0" y="1701690"/>
                  </a:lnTo>
                  <a:close/>
                </a:path>
              </a:pathLst>
            </a:custGeom>
            <a:solidFill>
              <a:srgbClr val="35146D"/>
            </a:solidFill>
          </p:spPr>
        </p:sp>
        <p:sp>
          <p:nvSpPr>
            <p:cNvPr name="TextBox 12" id="12"/>
            <p:cNvSpPr txBox="true"/>
            <p:nvPr/>
          </p:nvSpPr>
          <p:spPr>
            <a:xfrm>
              <a:off x="0" y="-38100"/>
              <a:ext cx="2102242" cy="173979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9504375" y="2297405"/>
            <a:ext cx="7981950" cy="6461104"/>
            <a:chOff x="0" y="0"/>
            <a:chExt cx="2102242" cy="1701690"/>
          </a:xfrm>
        </p:grpSpPr>
        <p:sp>
          <p:nvSpPr>
            <p:cNvPr name="Freeform 14" id="14"/>
            <p:cNvSpPr/>
            <p:nvPr/>
          </p:nvSpPr>
          <p:spPr>
            <a:xfrm flipH="false" flipV="false" rot="0">
              <a:off x="0" y="0"/>
              <a:ext cx="2102242" cy="1701690"/>
            </a:xfrm>
            <a:custGeom>
              <a:avLst/>
              <a:gdLst/>
              <a:ahLst/>
              <a:cxnLst/>
              <a:rect r="r" b="b" t="t" l="l"/>
              <a:pathLst>
                <a:path h="1701690" w="2102242">
                  <a:moveTo>
                    <a:pt x="0" y="0"/>
                  </a:moveTo>
                  <a:lnTo>
                    <a:pt x="2102242" y="0"/>
                  </a:lnTo>
                  <a:lnTo>
                    <a:pt x="2102242" y="1701690"/>
                  </a:lnTo>
                  <a:lnTo>
                    <a:pt x="0" y="1701690"/>
                  </a:lnTo>
                  <a:close/>
                </a:path>
              </a:pathLst>
            </a:custGeom>
            <a:solidFill>
              <a:srgbClr val="35146D"/>
            </a:solidFill>
          </p:spPr>
        </p:sp>
        <p:sp>
          <p:nvSpPr>
            <p:cNvPr name="TextBox 15" id="15"/>
            <p:cNvSpPr txBox="true"/>
            <p:nvPr/>
          </p:nvSpPr>
          <p:spPr>
            <a:xfrm>
              <a:off x="0" y="-38100"/>
              <a:ext cx="2102242" cy="173979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2986442" y="2383640"/>
            <a:ext cx="7180093" cy="600075"/>
          </a:xfrm>
          <a:prstGeom prst="rect">
            <a:avLst/>
          </a:prstGeom>
        </p:spPr>
        <p:txBody>
          <a:bodyPr anchor="t" rtlCol="false" tIns="0" lIns="0" bIns="0" rIns="0">
            <a:spAutoFit/>
          </a:bodyPr>
          <a:lstStyle/>
          <a:p>
            <a:pPr algn="l" marL="0" indent="0" lvl="0">
              <a:lnSpc>
                <a:spcPts val="3990"/>
              </a:lnSpc>
              <a:spcBef>
                <a:spcPct val="0"/>
              </a:spcBef>
            </a:pPr>
            <a:r>
              <a:rPr lang="en-US" b="true" sz="3325">
                <a:solidFill>
                  <a:srgbClr val="FFFFFF"/>
                </a:solidFill>
                <a:latin typeface="Cooper Hewitt Bold"/>
                <a:ea typeface="Cooper Hewitt Bold"/>
                <a:cs typeface="Cooper Hewitt Bold"/>
                <a:sym typeface="Cooper Hewitt Bold"/>
              </a:rPr>
              <a:t>ETIKA DESKRIPTIF</a:t>
            </a:r>
          </a:p>
        </p:txBody>
      </p:sp>
      <p:sp>
        <p:nvSpPr>
          <p:cNvPr name="TextBox 17" id="17"/>
          <p:cNvSpPr txBox="true"/>
          <p:nvPr/>
        </p:nvSpPr>
        <p:spPr>
          <a:xfrm rot="0">
            <a:off x="11470461" y="2383640"/>
            <a:ext cx="7180093" cy="600075"/>
          </a:xfrm>
          <a:prstGeom prst="rect">
            <a:avLst/>
          </a:prstGeom>
        </p:spPr>
        <p:txBody>
          <a:bodyPr anchor="t" rtlCol="false" tIns="0" lIns="0" bIns="0" rIns="0">
            <a:spAutoFit/>
          </a:bodyPr>
          <a:lstStyle/>
          <a:p>
            <a:pPr algn="l" marL="0" indent="0" lvl="0">
              <a:lnSpc>
                <a:spcPts val="3990"/>
              </a:lnSpc>
              <a:spcBef>
                <a:spcPct val="0"/>
              </a:spcBef>
            </a:pPr>
            <a:r>
              <a:rPr lang="en-US" b="true" sz="3325">
                <a:solidFill>
                  <a:srgbClr val="FFFFFF"/>
                </a:solidFill>
                <a:latin typeface="Cooper Hewitt Bold"/>
                <a:ea typeface="Cooper Hewitt Bold"/>
                <a:cs typeface="Cooper Hewitt Bold"/>
                <a:sym typeface="Cooper Hewitt Bold"/>
              </a:rPr>
              <a:t>ETIKA NORMATIF</a:t>
            </a:r>
          </a:p>
        </p:txBody>
      </p:sp>
      <p:sp>
        <p:nvSpPr>
          <p:cNvPr name="TextBox 18" id="18"/>
          <p:cNvSpPr txBox="true"/>
          <p:nvPr/>
        </p:nvSpPr>
        <p:spPr>
          <a:xfrm rot="0">
            <a:off x="1503572" y="3213685"/>
            <a:ext cx="7298906" cy="5191125"/>
          </a:xfrm>
          <a:prstGeom prst="rect">
            <a:avLst/>
          </a:prstGeom>
        </p:spPr>
        <p:txBody>
          <a:bodyPr anchor="t" rtlCol="false" tIns="0" lIns="0" bIns="0" rIns="0">
            <a:spAutoFit/>
          </a:bodyPr>
          <a:lstStyle/>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Menggambarkan perilaku manusia</a:t>
            </a:r>
          </a:p>
          <a:p>
            <a:pPr algn="l">
              <a:lnSpc>
                <a:spcPts val="2995"/>
              </a:lnSpc>
            </a:pPr>
            <a:r>
              <a:rPr lang="en-US" sz="2496">
                <a:solidFill>
                  <a:srgbClr val="FFFFFF"/>
                </a:solidFill>
                <a:latin typeface="Libre Baskerville"/>
                <a:ea typeface="Libre Baskerville"/>
                <a:cs typeface="Libre Baskerville"/>
                <a:sym typeface="Libre Baskerville"/>
              </a:rPr>
              <a:t>Artinya etika ini hanya menjelaskan bagaimana orang bertindak dalam kehidupan sehari-hari.</a:t>
            </a:r>
          </a:p>
          <a:p>
            <a:pPr algn="l">
              <a:lnSpc>
                <a:spcPts val="2995"/>
              </a:lnSpc>
            </a:pPr>
          </a:p>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Berdasarkan fakta</a:t>
            </a:r>
          </a:p>
          <a:p>
            <a:pPr algn="l">
              <a:lnSpc>
                <a:spcPts val="2995"/>
              </a:lnSpc>
            </a:pPr>
            <a:r>
              <a:rPr lang="en-US" sz="2496">
                <a:solidFill>
                  <a:srgbClr val="FFFFFF"/>
                </a:solidFill>
                <a:latin typeface="Libre Baskerville"/>
                <a:ea typeface="Libre Baskerville"/>
                <a:cs typeface="Libre Baskerville"/>
                <a:sym typeface="Libre Baskerville"/>
              </a:rPr>
              <a:t>Penjelasan yang diberikan sesuai dengan kenyataan yang benar-benar terjadi di masyarakat, bukan pendapat.</a:t>
            </a:r>
          </a:p>
          <a:p>
            <a:pPr algn="l">
              <a:lnSpc>
                <a:spcPts val="2995"/>
              </a:lnSpc>
            </a:pPr>
          </a:p>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Tidak memberi penilaian</a:t>
            </a:r>
          </a:p>
          <a:p>
            <a:pPr algn="l">
              <a:lnSpc>
                <a:spcPts val="2995"/>
              </a:lnSpc>
            </a:pPr>
            <a:r>
              <a:rPr lang="en-US" sz="2496">
                <a:solidFill>
                  <a:srgbClr val="FFFFFF"/>
                </a:solidFill>
                <a:latin typeface="Libre Baskerville"/>
                <a:ea typeface="Libre Baskerville"/>
                <a:cs typeface="Libre Baskerville"/>
                <a:sym typeface="Libre Baskerville"/>
              </a:rPr>
              <a:t>Etika ini tidak mengatakan apakah perilaku itu baik atau buruk.</a:t>
            </a:r>
          </a:p>
          <a:p>
            <a:pPr algn="l">
              <a:lnSpc>
                <a:spcPts val="2995"/>
              </a:lnSpc>
            </a:pPr>
          </a:p>
        </p:txBody>
      </p:sp>
      <p:sp>
        <p:nvSpPr>
          <p:cNvPr name="TextBox 19" id="19"/>
          <p:cNvSpPr txBox="true"/>
          <p:nvPr/>
        </p:nvSpPr>
        <p:spPr>
          <a:xfrm rot="0">
            <a:off x="9844214" y="3213685"/>
            <a:ext cx="7298906" cy="4076700"/>
          </a:xfrm>
          <a:prstGeom prst="rect">
            <a:avLst/>
          </a:prstGeom>
        </p:spPr>
        <p:txBody>
          <a:bodyPr anchor="t" rtlCol="false" tIns="0" lIns="0" bIns="0" rIns="0">
            <a:spAutoFit/>
          </a:bodyPr>
          <a:lstStyle/>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Menentukan perilaku yang seharusnya</a:t>
            </a:r>
          </a:p>
          <a:p>
            <a:pPr algn="l">
              <a:lnSpc>
                <a:spcPts val="2995"/>
              </a:lnSpc>
            </a:pPr>
            <a:r>
              <a:rPr lang="en-US" sz="2496">
                <a:solidFill>
                  <a:srgbClr val="FFFFFF"/>
                </a:solidFill>
                <a:latin typeface="Libre Baskerville"/>
                <a:ea typeface="Libre Baskerville"/>
                <a:cs typeface="Libre Baskerville"/>
                <a:sym typeface="Libre Baskerville"/>
              </a:rPr>
              <a:t>E</a:t>
            </a:r>
            <a:r>
              <a:rPr lang="en-US" sz="2496">
                <a:solidFill>
                  <a:srgbClr val="FFFFFF"/>
                </a:solidFill>
                <a:latin typeface="Libre Baskerville"/>
                <a:ea typeface="Libre Baskerville"/>
                <a:cs typeface="Libre Baskerville"/>
                <a:sym typeface="Libre Baskerville"/>
              </a:rPr>
              <a:t>tika ini memberi tahu tindakan apa yang benar dan salah.</a:t>
            </a:r>
          </a:p>
          <a:p>
            <a:pPr algn="l">
              <a:lnSpc>
                <a:spcPts val="2995"/>
              </a:lnSpc>
            </a:pPr>
          </a:p>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Memb</a:t>
            </a:r>
            <a:r>
              <a:rPr lang="en-US" b="true" sz="2496">
                <a:solidFill>
                  <a:srgbClr val="FFFFFF"/>
                </a:solidFill>
                <a:latin typeface="Libre Baskerville Bold"/>
                <a:ea typeface="Libre Baskerville Bold"/>
                <a:cs typeface="Libre Baskerville Bold"/>
                <a:sym typeface="Libre Baskerville Bold"/>
              </a:rPr>
              <a:t>erikan norma/aturan</a:t>
            </a:r>
          </a:p>
          <a:p>
            <a:pPr algn="l">
              <a:lnSpc>
                <a:spcPts val="2995"/>
              </a:lnSpc>
            </a:pPr>
            <a:r>
              <a:rPr lang="en-US" sz="2496">
                <a:solidFill>
                  <a:srgbClr val="FFFFFF"/>
                </a:solidFill>
                <a:latin typeface="Libre Baskerville"/>
                <a:ea typeface="Libre Baskerville"/>
                <a:cs typeface="Libre Baskerville"/>
                <a:sym typeface="Libre Baskerville"/>
              </a:rPr>
              <a:t>Etik</a:t>
            </a:r>
            <a:r>
              <a:rPr lang="en-US" sz="2496">
                <a:solidFill>
                  <a:srgbClr val="FFFFFF"/>
                </a:solidFill>
                <a:latin typeface="Libre Baskerville"/>
                <a:ea typeface="Libre Baskerville"/>
                <a:cs typeface="Libre Baskerville"/>
                <a:sym typeface="Libre Baskerville"/>
              </a:rPr>
              <a:t>a ini berisi aturan yang harus diikuti.</a:t>
            </a:r>
          </a:p>
          <a:p>
            <a:pPr algn="l">
              <a:lnSpc>
                <a:spcPts val="2995"/>
              </a:lnSpc>
            </a:pPr>
          </a:p>
          <a:p>
            <a:pPr algn="l" marL="538971" indent="-269485" lvl="1">
              <a:lnSpc>
                <a:spcPts val="2995"/>
              </a:lnSpc>
              <a:buAutoNum type="arabicPeriod" startAt="1"/>
            </a:pPr>
            <a:r>
              <a:rPr lang="en-US" b="true" sz="2496">
                <a:solidFill>
                  <a:srgbClr val="FFFFFF"/>
                </a:solidFill>
                <a:latin typeface="Libre Baskerville Bold"/>
                <a:ea typeface="Libre Baskerville Bold"/>
                <a:cs typeface="Libre Baskerville Bold"/>
                <a:sym typeface="Libre Baskerville Bold"/>
              </a:rPr>
              <a:t>M</a:t>
            </a:r>
            <a:r>
              <a:rPr lang="en-US" b="true" sz="2496">
                <a:solidFill>
                  <a:srgbClr val="FFFFFF"/>
                </a:solidFill>
                <a:latin typeface="Libre Baskerville Bold"/>
                <a:ea typeface="Libre Baskerville Bold"/>
                <a:cs typeface="Libre Baskerville Bold"/>
                <a:sym typeface="Libre Baskerville Bold"/>
              </a:rPr>
              <a:t>enjadi pedoman tindakan</a:t>
            </a:r>
          </a:p>
          <a:p>
            <a:pPr algn="l">
              <a:lnSpc>
                <a:spcPts val="2995"/>
              </a:lnSpc>
            </a:pPr>
            <a:r>
              <a:rPr lang="en-US" sz="2496">
                <a:solidFill>
                  <a:srgbClr val="FFFFFF"/>
                </a:solidFill>
                <a:latin typeface="Libre Baskerville"/>
                <a:ea typeface="Libre Baskerville"/>
                <a:cs typeface="Libre Baskerville"/>
                <a:sym typeface="Libre Baskerville"/>
              </a:rPr>
              <a:t>D</a:t>
            </a:r>
            <a:r>
              <a:rPr lang="en-US" sz="2496">
                <a:solidFill>
                  <a:srgbClr val="FFFFFF"/>
                </a:solidFill>
                <a:latin typeface="Libre Baskerville"/>
                <a:ea typeface="Libre Baskerville"/>
                <a:cs typeface="Libre Baskerville"/>
                <a:sym typeface="Libre Baskerville"/>
              </a:rPr>
              <a:t>igunakan sebagai panduan dalam bersikap dan mengambil keputusan.</a:t>
            </a:r>
          </a:p>
          <a:p>
            <a:pPr algn="l">
              <a:lnSpc>
                <a:spcPts val="2995"/>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sp>
        <p:nvSpPr>
          <p:cNvPr name="Freeform 2" id="2"/>
          <p:cNvSpPr/>
          <p:nvPr/>
        </p:nvSpPr>
        <p:spPr>
          <a:xfrm flipH="false" flipV="false" rot="0">
            <a:off x="3661346" y="2413557"/>
            <a:ext cx="14626654" cy="7039077"/>
          </a:xfrm>
          <a:custGeom>
            <a:avLst/>
            <a:gdLst/>
            <a:ahLst/>
            <a:cxnLst/>
            <a:rect r="r" b="b" t="t" l="l"/>
            <a:pathLst>
              <a:path h="7039077" w="14626654">
                <a:moveTo>
                  <a:pt x="0" y="0"/>
                </a:moveTo>
                <a:lnTo>
                  <a:pt x="14626654" y="0"/>
                </a:lnTo>
                <a:lnTo>
                  <a:pt x="14626654" y="7039077"/>
                </a:lnTo>
                <a:lnTo>
                  <a:pt x="0" y="703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51634" y="3863960"/>
            <a:ext cx="5228825" cy="5038686"/>
          </a:xfrm>
          <a:custGeom>
            <a:avLst/>
            <a:gdLst/>
            <a:ahLst/>
            <a:cxnLst/>
            <a:rect r="r" b="b" t="t" l="l"/>
            <a:pathLst>
              <a:path h="5038686" w="5228825">
                <a:moveTo>
                  <a:pt x="0" y="0"/>
                </a:moveTo>
                <a:lnTo>
                  <a:pt x="5228825" y="0"/>
                </a:lnTo>
                <a:lnTo>
                  <a:pt x="5228825" y="5038686"/>
                </a:lnTo>
                <a:lnTo>
                  <a:pt x="0" y="50386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4" id="4"/>
          <p:cNvSpPr txBox="true"/>
          <p:nvPr/>
        </p:nvSpPr>
        <p:spPr>
          <a:xfrm rot="0">
            <a:off x="1144880" y="239407"/>
            <a:ext cx="13244376" cy="2333625"/>
          </a:xfrm>
          <a:prstGeom prst="rect">
            <a:avLst/>
          </a:prstGeom>
        </p:spPr>
        <p:txBody>
          <a:bodyPr anchor="t" rtlCol="false" tIns="0" lIns="0" bIns="0" rIns="0">
            <a:spAutoFit/>
          </a:bodyPr>
          <a:lstStyle/>
          <a:p>
            <a:pPr algn="l">
              <a:lnSpc>
                <a:spcPts val="8402"/>
              </a:lnSpc>
            </a:pPr>
            <a:r>
              <a:rPr lang="en-US" b="true" sz="7001">
                <a:solidFill>
                  <a:srgbClr val="5B5CD2"/>
                </a:solidFill>
                <a:latin typeface="Cooper Hewitt Bold"/>
                <a:ea typeface="Cooper Hewitt Bold"/>
                <a:cs typeface="Cooper Hewitt Bold"/>
                <a:sym typeface="Cooper Hewitt Bold"/>
              </a:rPr>
              <a:t>DEFINISI ETIKA PROFESI DAN KODE ETIK PROFESI</a:t>
            </a:r>
          </a:p>
        </p:txBody>
      </p:sp>
      <p:sp>
        <p:nvSpPr>
          <p:cNvPr name="Freeform 5" id="5"/>
          <p:cNvSpPr/>
          <p:nvPr/>
        </p:nvSpPr>
        <p:spPr>
          <a:xfrm flipH="false" flipV="false" rot="0">
            <a:off x="1642977" y="3074909"/>
            <a:ext cx="1523069" cy="227076"/>
          </a:xfrm>
          <a:custGeom>
            <a:avLst/>
            <a:gdLst/>
            <a:ahLst/>
            <a:cxnLst/>
            <a:rect r="r" b="b" t="t" l="l"/>
            <a:pathLst>
              <a:path h="227076" w="1523069">
                <a:moveTo>
                  <a:pt x="0" y="0"/>
                </a:moveTo>
                <a:lnTo>
                  <a:pt x="1523069" y="0"/>
                </a:lnTo>
                <a:lnTo>
                  <a:pt x="1523069" y="227076"/>
                </a:lnTo>
                <a:lnTo>
                  <a:pt x="0" y="2270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886787" y="9465682"/>
            <a:ext cx="20061574" cy="1839885"/>
            <a:chOff x="0" y="0"/>
            <a:chExt cx="5283707" cy="484579"/>
          </a:xfrm>
        </p:grpSpPr>
        <p:sp>
          <p:nvSpPr>
            <p:cNvPr name="Freeform 7" id="7"/>
            <p:cNvSpPr/>
            <p:nvPr/>
          </p:nvSpPr>
          <p:spPr>
            <a:xfrm flipH="false" flipV="false" rot="0">
              <a:off x="0" y="0"/>
              <a:ext cx="5283707" cy="484579"/>
            </a:xfrm>
            <a:custGeom>
              <a:avLst/>
              <a:gdLst/>
              <a:ahLst/>
              <a:cxnLst/>
              <a:rect r="r" b="b" t="t" l="l"/>
              <a:pathLst>
                <a:path h="484579" w="5283707">
                  <a:moveTo>
                    <a:pt x="0" y="0"/>
                  </a:moveTo>
                  <a:lnTo>
                    <a:pt x="5283707" y="0"/>
                  </a:lnTo>
                  <a:lnTo>
                    <a:pt x="5283707" y="484579"/>
                  </a:lnTo>
                  <a:lnTo>
                    <a:pt x="0" y="484579"/>
                  </a:lnTo>
                  <a:close/>
                </a:path>
              </a:pathLst>
            </a:custGeom>
            <a:gradFill rotWithShape="true">
              <a:gsLst>
                <a:gs pos="0">
                  <a:srgbClr val="723BCD">
                    <a:alpha val="100000"/>
                  </a:srgbClr>
                </a:gs>
                <a:gs pos="100000">
                  <a:srgbClr val="A683DF">
                    <a:alpha val="100000"/>
                  </a:srgbClr>
                </a:gs>
              </a:gsLst>
              <a:lin ang="0"/>
            </a:gradFill>
          </p:spPr>
        </p:sp>
        <p:sp>
          <p:nvSpPr>
            <p:cNvPr name="TextBox 8" id="8"/>
            <p:cNvSpPr txBox="true"/>
            <p:nvPr/>
          </p:nvSpPr>
          <p:spPr>
            <a:xfrm>
              <a:off x="0" y="-38100"/>
              <a:ext cx="5283707" cy="522679"/>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144880" y="1506232"/>
            <a:ext cx="2289760" cy="2289760"/>
          </a:xfrm>
          <a:custGeom>
            <a:avLst/>
            <a:gdLst/>
            <a:ahLst/>
            <a:cxnLst/>
            <a:rect r="r" b="b" t="t" l="l"/>
            <a:pathLst>
              <a:path h="2289760" w="2289760">
                <a:moveTo>
                  <a:pt x="0" y="0"/>
                </a:moveTo>
                <a:lnTo>
                  <a:pt x="2289760" y="0"/>
                </a:lnTo>
                <a:lnTo>
                  <a:pt x="2289760" y="2289760"/>
                </a:lnTo>
                <a:lnTo>
                  <a:pt x="0" y="22897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6275759" y="2693738"/>
            <a:ext cx="10983541" cy="6771944"/>
          </a:xfrm>
          <a:prstGeom prst="rect">
            <a:avLst/>
          </a:prstGeom>
        </p:spPr>
        <p:txBody>
          <a:bodyPr anchor="t" rtlCol="false" tIns="0" lIns="0" bIns="0" rIns="0">
            <a:spAutoFit/>
          </a:bodyPr>
          <a:lstStyle/>
          <a:p>
            <a:pPr algn="just">
              <a:lnSpc>
                <a:spcPts val="3815"/>
              </a:lnSpc>
            </a:pPr>
            <a:r>
              <a:rPr lang="en-US" sz="3179">
                <a:solidFill>
                  <a:srgbClr val="35146D"/>
                </a:solidFill>
                <a:latin typeface="Antic Bold"/>
                <a:ea typeface="Antic Bold"/>
                <a:cs typeface="Antic Bold"/>
                <a:sym typeface="Antic Bold"/>
              </a:rPr>
              <a:t>Etika profesi adalah standar perilaku yang berisi nilai, norma, dan prinsip yang harus dipegang oleh seseorang dalam pekerjaannya.</a:t>
            </a:r>
          </a:p>
          <a:p>
            <a:pPr algn="just">
              <a:lnSpc>
                <a:spcPts val="3815"/>
              </a:lnSpc>
            </a:pPr>
          </a:p>
          <a:p>
            <a:pPr algn="just">
              <a:lnSpc>
                <a:spcPts val="3815"/>
              </a:lnSpc>
            </a:pPr>
            <a:r>
              <a:rPr lang="en-US" sz="3179">
                <a:solidFill>
                  <a:srgbClr val="35146D"/>
                </a:solidFill>
                <a:latin typeface="Antic Bold"/>
                <a:ea typeface="Antic Bold"/>
                <a:cs typeface="Antic Bold"/>
                <a:sym typeface="Antic Bold"/>
              </a:rPr>
              <a:t>Prinsip umum dalam etika profesi:</a:t>
            </a:r>
          </a:p>
          <a:p>
            <a:pPr algn="just" marL="686505" indent="-343252" lvl="1">
              <a:lnSpc>
                <a:spcPts val="3815"/>
              </a:lnSpc>
              <a:buFont typeface="Arial"/>
              <a:buChar char="•"/>
            </a:pPr>
            <a:r>
              <a:rPr lang="en-US" sz="3179">
                <a:solidFill>
                  <a:srgbClr val="35146D"/>
                </a:solidFill>
                <a:latin typeface="Antic Bold"/>
                <a:ea typeface="Antic Bold"/>
                <a:cs typeface="Antic Bold"/>
                <a:sym typeface="Antic Bold"/>
              </a:rPr>
              <a:t>Tanggung jawab terhadap pekerjaan dan hasilnya</a:t>
            </a:r>
          </a:p>
          <a:p>
            <a:pPr algn="just" marL="686505" indent="-343252" lvl="1">
              <a:lnSpc>
                <a:spcPts val="3815"/>
              </a:lnSpc>
              <a:buFont typeface="Arial"/>
              <a:buChar char="•"/>
            </a:pPr>
            <a:r>
              <a:rPr lang="en-US" sz="3179">
                <a:solidFill>
                  <a:srgbClr val="35146D"/>
                </a:solidFill>
                <a:latin typeface="Antic Bold"/>
                <a:ea typeface="Antic Bold"/>
                <a:cs typeface="Antic Bold"/>
                <a:sym typeface="Antic Bold"/>
              </a:rPr>
              <a:t>Tanggung jawab terhadap dampak pekerjaan</a:t>
            </a:r>
          </a:p>
          <a:p>
            <a:pPr algn="just" marL="686505" indent="-343252" lvl="1">
              <a:lnSpc>
                <a:spcPts val="3815"/>
              </a:lnSpc>
              <a:buFont typeface="Arial"/>
              <a:buChar char="•"/>
            </a:pPr>
            <a:r>
              <a:rPr lang="en-US" sz="3179">
                <a:solidFill>
                  <a:srgbClr val="35146D"/>
                </a:solidFill>
                <a:latin typeface="Antic Bold"/>
                <a:ea typeface="Antic Bold"/>
                <a:cs typeface="Antic Bold"/>
                <a:sym typeface="Antic Bold"/>
              </a:rPr>
              <a:t>Bersikap adil dan tidak memihak</a:t>
            </a:r>
          </a:p>
          <a:p>
            <a:pPr algn="just" marL="686505" indent="-343252" lvl="1">
              <a:lnSpc>
                <a:spcPts val="3815"/>
              </a:lnSpc>
              <a:buFont typeface="Arial"/>
              <a:buChar char="•"/>
            </a:pPr>
            <a:r>
              <a:rPr lang="en-US" sz="3179">
                <a:solidFill>
                  <a:srgbClr val="35146D"/>
                </a:solidFill>
                <a:latin typeface="Antic Bold"/>
                <a:ea typeface="Antic Bold"/>
                <a:cs typeface="Antic Bold"/>
                <a:sym typeface="Antic Bold"/>
              </a:rPr>
              <a:t>Memiliki kebebasan dalam menjalankan profesi</a:t>
            </a:r>
          </a:p>
          <a:p>
            <a:pPr algn="just">
              <a:lnSpc>
                <a:spcPts val="3815"/>
              </a:lnSpc>
            </a:pPr>
          </a:p>
          <a:p>
            <a:pPr algn="just">
              <a:lnSpc>
                <a:spcPts val="3815"/>
              </a:lnSpc>
            </a:pPr>
            <a:r>
              <a:rPr lang="en-US" sz="3179">
                <a:solidFill>
                  <a:srgbClr val="35146D"/>
                </a:solidFill>
                <a:latin typeface="Antic Bold"/>
                <a:ea typeface="Antic Bold"/>
                <a:cs typeface="Antic Bold"/>
                <a:sym typeface="Antic Bold"/>
              </a:rPr>
              <a:t>Kode etik adalah bentuk konkret dari etika. Jika etika masih bersifat umum, maka kode etik menjelaskan secara rinci apa yang boleh dan tidak boleh dilakukan. </a:t>
            </a:r>
          </a:p>
          <a:p>
            <a:pPr algn="just">
              <a:lnSpc>
                <a:spcPts val="381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886787" y="9465682"/>
            <a:ext cx="20061574" cy="1839885"/>
            <a:chOff x="0" y="0"/>
            <a:chExt cx="5283707" cy="484579"/>
          </a:xfrm>
        </p:grpSpPr>
        <p:sp>
          <p:nvSpPr>
            <p:cNvPr name="Freeform 3" id="3"/>
            <p:cNvSpPr/>
            <p:nvPr/>
          </p:nvSpPr>
          <p:spPr>
            <a:xfrm flipH="false" flipV="false" rot="0">
              <a:off x="0" y="0"/>
              <a:ext cx="5283707" cy="484579"/>
            </a:xfrm>
            <a:custGeom>
              <a:avLst/>
              <a:gdLst/>
              <a:ahLst/>
              <a:cxnLst/>
              <a:rect r="r" b="b" t="t" l="l"/>
              <a:pathLst>
                <a:path h="484579" w="5283707">
                  <a:moveTo>
                    <a:pt x="0" y="0"/>
                  </a:moveTo>
                  <a:lnTo>
                    <a:pt x="5283707" y="0"/>
                  </a:lnTo>
                  <a:lnTo>
                    <a:pt x="5283707" y="484579"/>
                  </a:lnTo>
                  <a:lnTo>
                    <a:pt x="0" y="484579"/>
                  </a:ln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0" y="-38100"/>
              <a:ext cx="5283707" cy="52267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242521" y="2816545"/>
            <a:ext cx="5255509" cy="978838"/>
          </a:xfrm>
          <a:custGeom>
            <a:avLst/>
            <a:gdLst/>
            <a:ahLst/>
            <a:cxnLst/>
            <a:rect r="r" b="b" t="t" l="l"/>
            <a:pathLst>
              <a:path h="978838" w="5255509">
                <a:moveTo>
                  <a:pt x="0" y="0"/>
                </a:moveTo>
                <a:lnTo>
                  <a:pt x="5255509" y="0"/>
                </a:lnTo>
                <a:lnTo>
                  <a:pt x="5255509" y="978839"/>
                </a:lnTo>
                <a:lnTo>
                  <a:pt x="0" y="9788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68934" y="4311725"/>
            <a:ext cx="9002683" cy="3308486"/>
          </a:xfrm>
          <a:custGeom>
            <a:avLst/>
            <a:gdLst/>
            <a:ahLst/>
            <a:cxnLst/>
            <a:rect r="r" b="b" t="t" l="l"/>
            <a:pathLst>
              <a:path h="3308486" w="9002683">
                <a:moveTo>
                  <a:pt x="0" y="0"/>
                </a:moveTo>
                <a:lnTo>
                  <a:pt x="9002683" y="0"/>
                </a:lnTo>
                <a:lnTo>
                  <a:pt x="9002683" y="3308486"/>
                </a:lnTo>
                <a:lnTo>
                  <a:pt x="0" y="3308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5086824"/>
            <a:ext cx="7337457" cy="1988197"/>
          </a:xfrm>
          <a:prstGeom prst="rect">
            <a:avLst/>
          </a:prstGeom>
        </p:spPr>
        <p:txBody>
          <a:bodyPr anchor="t" rtlCol="false" tIns="0" lIns="0" bIns="0" rIns="0">
            <a:spAutoFit/>
          </a:bodyPr>
          <a:lstStyle/>
          <a:p>
            <a:pPr algn="just" marL="704037" indent="-352019" lvl="1">
              <a:lnSpc>
                <a:spcPts val="3913"/>
              </a:lnSpc>
              <a:buFont typeface="Arial"/>
              <a:buChar char="•"/>
            </a:pPr>
            <a:r>
              <a:rPr lang="en-US" sz="3260">
                <a:solidFill>
                  <a:srgbClr val="35146D"/>
                </a:solidFill>
                <a:latin typeface="Antic Bold"/>
                <a:ea typeface="Antic Bold"/>
                <a:cs typeface="Antic Bold"/>
                <a:sym typeface="Antic Bold"/>
              </a:rPr>
              <a:t>Menjaga citra dan martabat profesi</a:t>
            </a:r>
          </a:p>
          <a:p>
            <a:pPr algn="just" marL="704037" indent="-352019" lvl="1">
              <a:lnSpc>
                <a:spcPts val="3913"/>
              </a:lnSpc>
              <a:buFont typeface="Arial"/>
              <a:buChar char="•"/>
            </a:pPr>
            <a:r>
              <a:rPr lang="en-US" sz="3260">
                <a:solidFill>
                  <a:srgbClr val="35146D"/>
                </a:solidFill>
                <a:latin typeface="Antic Bold"/>
                <a:ea typeface="Antic Bold"/>
                <a:cs typeface="Antic Bold"/>
                <a:sym typeface="Antic Bold"/>
              </a:rPr>
              <a:t>Melindungi masyarakat dari kerugian</a:t>
            </a:r>
          </a:p>
          <a:p>
            <a:pPr algn="just" marL="704037" indent="-352019" lvl="1">
              <a:lnSpc>
                <a:spcPts val="3913"/>
              </a:lnSpc>
              <a:buFont typeface="Arial"/>
              <a:buChar char="•"/>
            </a:pPr>
            <a:r>
              <a:rPr lang="en-US" sz="3260">
                <a:solidFill>
                  <a:srgbClr val="35146D"/>
                </a:solidFill>
                <a:latin typeface="Antic Bold"/>
                <a:ea typeface="Antic Bold"/>
                <a:cs typeface="Antic Bold"/>
                <a:sym typeface="Antic Bold"/>
              </a:rPr>
              <a:t>Meningkatkan kualitas profesi</a:t>
            </a:r>
          </a:p>
          <a:p>
            <a:pPr algn="just">
              <a:lnSpc>
                <a:spcPts val="3913"/>
              </a:lnSpc>
            </a:pPr>
          </a:p>
        </p:txBody>
      </p:sp>
      <p:sp>
        <p:nvSpPr>
          <p:cNvPr name="Freeform 8" id="8"/>
          <p:cNvSpPr/>
          <p:nvPr/>
        </p:nvSpPr>
        <p:spPr>
          <a:xfrm flipH="false" flipV="false" rot="0">
            <a:off x="8256617" y="4311725"/>
            <a:ext cx="9002683" cy="3308486"/>
          </a:xfrm>
          <a:custGeom>
            <a:avLst/>
            <a:gdLst/>
            <a:ahLst/>
            <a:cxnLst/>
            <a:rect r="r" b="b" t="t" l="l"/>
            <a:pathLst>
              <a:path h="3308486" w="9002683">
                <a:moveTo>
                  <a:pt x="0" y="0"/>
                </a:moveTo>
                <a:lnTo>
                  <a:pt x="9002683" y="0"/>
                </a:lnTo>
                <a:lnTo>
                  <a:pt x="9002683" y="3308486"/>
                </a:lnTo>
                <a:lnTo>
                  <a:pt x="0" y="33084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752810" y="2816545"/>
            <a:ext cx="5255509" cy="978838"/>
          </a:xfrm>
          <a:custGeom>
            <a:avLst/>
            <a:gdLst/>
            <a:ahLst/>
            <a:cxnLst/>
            <a:rect r="r" b="b" t="t" l="l"/>
            <a:pathLst>
              <a:path h="978838" w="5255509">
                <a:moveTo>
                  <a:pt x="0" y="0"/>
                </a:moveTo>
                <a:lnTo>
                  <a:pt x="5255509" y="0"/>
                </a:lnTo>
                <a:lnTo>
                  <a:pt x="5255509" y="978839"/>
                </a:lnTo>
                <a:lnTo>
                  <a:pt x="0" y="9788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5927187" y="7075021"/>
            <a:ext cx="4658860" cy="2929258"/>
          </a:xfrm>
          <a:custGeom>
            <a:avLst/>
            <a:gdLst/>
            <a:ahLst/>
            <a:cxnLst/>
            <a:rect r="r" b="b" t="t" l="l"/>
            <a:pathLst>
              <a:path h="2929258" w="4658860">
                <a:moveTo>
                  <a:pt x="0" y="0"/>
                </a:moveTo>
                <a:lnTo>
                  <a:pt x="4658860" y="0"/>
                </a:lnTo>
                <a:lnTo>
                  <a:pt x="4658860" y="2929258"/>
                </a:lnTo>
                <a:lnTo>
                  <a:pt x="0" y="29292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3065127" y="576013"/>
            <a:ext cx="13375367" cy="1266825"/>
          </a:xfrm>
          <a:prstGeom prst="rect">
            <a:avLst/>
          </a:prstGeom>
        </p:spPr>
        <p:txBody>
          <a:bodyPr anchor="t" rtlCol="false" tIns="0" lIns="0" bIns="0" rIns="0">
            <a:spAutoFit/>
          </a:bodyPr>
          <a:lstStyle/>
          <a:p>
            <a:pPr algn="l">
              <a:lnSpc>
                <a:spcPts val="8402"/>
              </a:lnSpc>
            </a:pPr>
            <a:r>
              <a:rPr lang="en-US" b="true" sz="7001">
                <a:solidFill>
                  <a:srgbClr val="5B5CD2"/>
                </a:solidFill>
                <a:latin typeface="Cooper Hewitt Bold"/>
                <a:ea typeface="Cooper Hewitt Bold"/>
                <a:cs typeface="Cooper Hewitt Bold"/>
                <a:sym typeface="Cooper Hewitt Bold"/>
              </a:rPr>
              <a:t>TUJUAN DAN FUNGSI KODE ETIK</a:t>
            </a:r>
          </a:p>
        </p:txBody>
      </p:sp>
      <p:sp>
        <p:nvSpPr>
          <p:cNvPr name="TextBox 12" id="12"/>
          <p:cNvSpPr txBox="true"/>
          <p:nvPr/>
        </p:nvSpPr>
        <p:spPr>
          <a:xfrm rot="0">
            <a:off x="3065127" y="3161298"/>
            <a:ext cx="3941828" cy="549916"/>
          </a:xfrm>
          <a:prstGeom prst="rect">
            <a:avLst/>
          </a:prstGeom>
        </p:spPr>
        <p:txBody>
          <a:bodyPr anchor="t" rtlCol="false" tIns="0" lIns="0" bIns="0" rIns="0">
            <a:spAutoFit/>
          </a:bodyPr>
          <a:lstStyle/>
          <a:p>
            <a:pPr algn="ctr">
              <a:lnSpc>
                <a:spcPts val="4508"/>
              </a:lnSpc>
              <a:spcBef>
                <a:spcPct val="0"/>
              </a:spcBef>
            </a:pPr>
            <a:r>
              <a:rPr lang="en-US" b="true" sz="3220">
                <a:solidFill>
                  <a:srgbClr val="000000"/>
                </a:solidFill>
                <a:latin typeface="Canva Sans Bold"/>
                <a:ea typeface="Canva Sans Bold"/>
                <a:cs typeface="Canva Sans Bold"/>
                <a:sym typeface="Canva Sans Bold"/>
              </a:rPr>
              <a:t>TUJUAN KODE ETIK</a:t>
            </a:r>
          </a:p>
        </p:txBody>
      </p:sp>
      <p:sp>
        <p:nvSpPr>
          <p:cNvPr name="TextBox 13" id="13"/>
          <p:cNvSpPr txBox="true"/>
          <p:nvPr/>
        </p:nvSpPr>
        <p:spPr>
          <a:xfrm rot="0">
            <a:off x="10483052" y="3161298"/>
            <a:ext cx="3795026" cy="556379"/>
          </a:xfrm>
          <a:prstGeom prst="rect">
            <a:avLst/>
          </a:prstGeom>
        </p:spPr>
        <p:txBody>
          <a:bodyPr anchor="t" rtlCol="false" tIns="0" lIns="0" bIns="0" rIns="0">
            <a:spAutoFit/>
          </a:bodyPr>
          <a:lstStyle/>
          <a:p>
            <a:pPr algn="ctr">
              <a:lnSpc>
                <a:spcPts val="4508"/>
              </a:lnSpc>
              <a:spcBef>
                <a:spcPct val="0"/>
              </a:spcBef>
            </a:pPr>
            <a:r>
              <a:rPr lang="en-US" b="true" sz="3220">
                <a:solidFill>
                  <a:srgbClr val="000000"/>
                </a:solidFill>
                <a:latin typeface="Canva Sans Bold"/>
                <a:ea typeface="Canva Sans Bold"/>
                <a:cs typeface="Canva Sans Bold"/>
                <a:sym typeface="Canva Sans Bold"/>
              </a:rPr>
              <a:t>FUNGSI KODE ETIK</a:t>
            </a:r>
          </a:p>
        </p:txBody>
      </p:sp>
      <p:sp>
        <p:nvSpPr>
          <p:cNvPr name="TextBox 14" id="14"/>
          <p:cNvSpPr txBox="true"/>
          <p:nvPr/>
        </p:nvSpPr>
        <p:spPr>
          <a:xfrm rot="0">
            <a:off x="9144000" y="5461685"/>
            <a:ext cx="7337457" cy="999041"/>
          </a:xfrm>
          <a:prstGeom prst="rect">
            <a:avLst/>
          </a:prstGeom>
        </p:spPr>
        <p:txBody>
          <a:bodyPr anchor="t" rtlCol="false" tIns="0" lIns="0" bIns="0" rIns="0">
            <a:spAutoFit/>
          </a:bodyPr>
          <a:lstStyle/>
          <a:p>
            <a:pPr algn="just">
              <a:lnSpc>
                <a:spcPts val="3913"/>
              </a:lnSpc>
            </a:pPr>
            <a:r>
              <a:rPr lang="en-US" sz="3260">
                <a:solidFill>
                  <a:srgbClr val="35146D"/>
                </a:solidFill>
                <a:latin typeface="Antic Bold"/>
                <a:ea typeface="Antic Bold"/>
                <a:cs typeface="Antic Bold"/>
                <a:sym typeface="Antic Bold"/>
              </a:rPr>
              <a:t>Selain itu, kode etik juga berfungsi sebagai pedoman dan alat kontrol sosial.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3594839" y="7494151"/>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19935" y="3604994"/>
            <a:ext cx="8681083" cy="5939678"/>
            <a:chOff x="0" y="0"/>
            <a:chExt cx="2286376" cy="1564360"/>
          </a:xfrm>
        </p:grpSpPr>
        <p:sp>
          <p:nvSpPr>
            <p:cNvPr name="Freeform 6" id="6"/>
            <p:cNvSpPr/>
            <p:nvPr/>
          </p:nvSpPr>
          <p:spPr>
            <a:xfrm flipH="false" flipV="false" rot="0">
              <a:off x="0" y="0"/>
              <a:ext cx="2286376" cy="1564360"/>
            </a:xfrm>
            <a:custGeom>
              <a:avLst/>
              <a:gdLst/>
              <a:ahLst/>
              <a:cxnLst/>
              <a:rect r="r" b="b" t="t" l="l"/>
              <a:pathLst>
                <a:path h="1564360" w="2286376">
                  <a:moveTo>
                    <a:pt x="89181" y="0"/>
                  </a:moveTo>
                  <a:lnTo>
                    <a:pt x="2197194" y="0"/>
                  </a:lnTo>
                  <a:cubicBezTo>
                    <a:pt x="2220847" y="0"/>
                    <a:pt x="2243530" y="9396"/>
                    <a:pt x="2260255" y="26121"/>
                  </a:cubicBezTo>
                  <a:cubicBezTo>
                    <a:pt x="2276980" y="42845"/>
                    <a:pt x="2286376" y="65529"/>
                    <a:pt x="2286376" y="89181"/>
                  </a:cubicBezTo>
                  <a:lnTo>
                    <a:pt x="2286376" y="1475178"/>
                  </a:lnTo>
                  <a:cubicBezTo>
                    <a:pt x="2286376" y="1498831"/>
                    <a:pt x="2276980" y="1521514"/>
                    <a:pt x="2260255" y="1538239"/>
                  </a:cubicBezTo>
                  <a:cubicBezTo>
                    <a:pt x="2243530" y="1554964"/>
                    <a:pt x="2220847" y="1564360"/>
                    <a:pt x="2197194" y="1564360"/>
                  </a:cubicBezTo>
                  <a:lnTo>
                    <a:pt x="89181" y="1564360"/>
                  </a:lnTo>
                  <a:cubicBezTo>
                    <a:pt x="65529" y="1564360"/>
                    <a:pt x="42845" y="1554964"/>
                    <a:pt x="26121" y="1538239"/>
                  </a:cubicBezTo>
                  <a:cubicBezTo>
                    <a:pt x="9396" y="1521514"/>
                    <a:pt x="0" y="1498831"/>
                    <a:pt x="0" y="1475178"/>
                  </a:cubicBezTo>
                  <a:lnTo>
                    <a:pt x="0" y="89181"/>
                  </a:lnTo>
                  <a:cubicBezTo>
                    <a:pt x="0" y="65529"/>
                    <a:pt x="9396" y="42845"/>
                    <a:pt x="26121" y="26121"/>
                  </a:cubicBezTo>
                  <a:cubicBezTo>
                    <a:pt x="42845" y="9396"/>
                    <a:pt x="65529" y="0"/>
                    <a:pt x="89181" y="0"/>
                  </a:cubicBezTo>
                  <a:close/>
                </a:path>
              </a:pathLst>
            </a:custGeom>
            <a:solidFill>
              <a:srgbClr val="35146D"/>
            </a:solidFill>
          </p:spPr>
        </p:sp>
        <p:sp>
          <p:nvSpPr>
            <p:cNvPr name="TextBox 7" id="7"/>
            <p:cNvSpPr txBox="true"/>
            <p:nvPr/>
          </p:nvSpPr>
          <p:spPr>
            <a:xfrm>
              <a:off x="0" y="-38100"/>
              <a:ext cx="2286376" cy="160246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1141161" y="5951116"/>
            <a:ext cx="1523069" cy="227076"/>
          </a:xfrm>
          <a:custGeom>
            <a:avLst/>
            <a:gdLst/>
            <a:ahLst/>
            <a:cxnLst/>
            <a:rect r="r" b="b" t="t" l="l"/>
            <a:pathLst>
              <a:path h="227076" w="1523069">
                <a:moveTo>
                  <a:pt x="0" y="0"/>
                </a:moveTo>
                <a:lnTo>
                  <a:pt x="1523069" y="0"/>
                </a:lnTo>
                <a:lnTo>
                  <a:pt x="1523069" y="227076"/>
                </a:lnTo>
                <a:lnTo>
                  <a:pt x="0" y="2270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3030520" y="696280"/>
            <a:ext cx="12433585" cy="2333625"/>
          </a:xfrm>
          <a:prstGeom prst="rect">
            <a:avLst/>
          </a:prstGeom>
        </p:spPr>
        <p:txBody>
          <a:bodyPr anchor="t" rtlCol="false" tIns="0" lIns="0" bIns="0" rIns="0">
            <a:spAutoFit/>
          </a:bodyPr>
          <a:lstStyle/>
          <a:p>
            <a:pPr algn="ctr" marL="0" indent="0" lvl="0">
              <a:lnSpc>
                <a:spcPts val="8402"/>
              </a:lnSpc>
              <a:spcBef>
                <a:spcPct val="0"/>
              </a:spcBef>
            </a:pPr>
            <a:r>
              <a:rPr lang="en-US" b="true" sz="7001">
                <a:solidFill>
                  <a:srgbClr val="000000"/>
                </a:solidFill>
                <a:latin typeface="Cooper Hewitt Bold"/>
                <a:ea typeface="Cooper Hewitt Bold"/>
                <a:cs typeface="Cooper Hewitt Bold"/>
                <a:sym typeface="Cooper Hewitt Bold"/>
              </a:rPr>
              <a:t>PRINSIP ETIKA PROFESI AKUNTANSI</a:t>
            </a:r>
          </a:p>
        </p:txBody>
      </p:sp>
      <p:grpSp>
        <p:nvGrpSpPr>
          <p:cNvPr name="Group 10" id="10"/>
          <p:cNvGrpSpPr/>
          <p:nvPr/>
        </p:nvGrpSpPr>
        <p:grpSpPr>
          <a:xfrm rot="0">
            <a:off x="15464105" y="-3162711"/>
            <a:ext cx="6325011" cy="632501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2042879" y="1275811"/>
            <a:ext cx="1374587" cy="1374587"/>
          </a:xfrm>
          <a:custGeom>
            <a:avLst/>
            <a:gdLst/>
            <a:ahLst/>
            <a:cxnLst/>
            <a:rect r="r" b="b" t="t" l="l"/>
            <a:pathLst>
              <a:path h="1374587" w="1374587">
                <a:moveTo>
                  <a:pt x="0" y="0"/>
                </a:moveTo>
                <a:lnTo>
                  <a:pt x="1374587" y="0"/>
                </a:lnTo>
                <a:lnTo>
                  <a:pt x="1374587" y="1374588"/>
                </a:lnTo>
                <a:lnTo>
                  <a:pt x="0" y="13745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949623" y="7450739"/>
            <a:ext cx="1309677" cy="1309677"/>
          </a:xfrm>
          <a:custGeom>
            <a:avLst/>
            <a:gdLst/>
            <a:ahLst/>
            <a:cxnLst/>
            <a:rect r="r" b="b" t="t" l="l"/>
            <a:pathLst>
              <a:path h="1309677" w="1309677">
                <a:moveTo>
                  <a:pt x="0" y="0"/>
                </a:moveTo>
                <a:lnTo>
                  <a:pt x="1309677" y="0"/>
                </a:lnTo>
                <a:lnTo>
                  <a:pt x="1309677" y="1309677"/>
                </a:lnTo>
                <a:lnTo>
                  <a:pt x="0" y="13096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4791931" y="3169452"/>
            <a:ext cx="1523069" cy="227076"/>
          </a:xfrm>
          <a:custGeom>
            <a:avLst/>
            <a:gdLst/>
            <a:ahLst/>
            <a:cxnLst/>
            <a:rect r="r" b="b" t="t" l="l"/>
            <a:pathLst>
              <a:path h="227076" w="1523069">
                <a:moveTo>
                  <a:pt x="0" y="0"/>
                </a:moveTo>
                <a:lnTo>
                  <a:pt x="1523069" y="0"/>
                </a:lnTo>
                <a:lnTo>
                  <a:pt x="1523069" y="227076"/>
                </a:lnTo>
                <a:lnTo>
                  <a:pt x="0" y="2270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9606555" y="5192448"/>
            <a:ext cx="6115349" cy="5826259"/>
          </a:xfrm>
          <a:custGeom>
            <a:avLst/>
            <a:gdLst/>
            <a:ahLst/>
            <a:cxnLst/>
            <a:rect r="r" b="b" t="t" l="l"/>
            <a:pathLst>
              <a:path h="5826259" w="6115349">
                <a:moveTo>
                  <a:pt x="0" y="0"/>
                </a:moveTo>
                <a:lnTo>
                  <a:pt x="6115349" y="0"/>
                </a:lnTo>
                <a:lnTo>
                  <a:pt x="6115349" y="5826259"/>
                </a:lnTo>
                <a:lnTo>
                  <a:pt x="0" y="5826259"/>
                </a:lnTo>
                <a:lnTo>
                  <a:pt x="0" y="0"/>
                </a:lnTo>
                <a:close/>
              </a:path>
            </a:pathLst>
          </a:custGeom>
          <a:blipFill>
            <a:blip r:embed="rId8"/>
            <a:stretch>
              <a:fillRect l="0" t="0" r="0" b="0"/>
            </a:stretch>
          </a:blipFill>
        </p:spPr>
      </p:sp>
      <p:sp>
        <p:nvSpPr>
          <p:cNvPr name="TextBox 17" id="17"/>
          <p:cNvSpPr txBox="true"/>
          <p:nvPr/>
        </p:nvSpPr>
        <p:spPr>
          <a:xfrm rot="0">
            <a:off x="2282541" y="4279308"/>
            <a:ext cx="10070835" cy="5157896"/>
          </a:xfrm>
          <a:prstGeom prst="rect">
            <a:avLst/>
          </a:prstGeom>
        </p:spPr>
        <p:txBody>
          <a:bodyPr anchor="t" rtlCol="false" tIns="0" lIns="0" bIns="0" rIns="0">
            <a:spAutoFit/>
          </a:bodyPr>
          <a:lstStyle/>
          <a:p>
            <a:pPr algn="just" marL="911545" indent="-455772" lvl="1">
              <a:lnSpc>
                <a:spcPts val="5066"/>
              </a:lnSpc>
              <a:buFont typeface="Arial"/>
              <a:buChar char="•"/>
            </a:pPr>
            <a:r>
              <a:rPr lang="en-US" sz="4222">
                <a:solidFill>
                  <a:srgbClr val="DEE6F3"/>
                </a:solidFill>
                <a:latin typeface="Antic"/>
                <a:ea typeface="Antic"/>
                <a:cs typeface="Antic"/>
                <a:sym typeface="Antic"/>
              </a:rPr>
              <a:t>Tanggung jawab profesi</a:t>
            </a:r>
          </a:p>
          <a:p>
            <a:pPr algn="just" marL="911545" indent="-455772" lvl="1">
              <a:lnSpc>
                <a:spcPts val="5066"/>
              </a:lnSpc>
              <a:buFont typeface="Arial"/>
              <a:buChar char="•"/>
            </a:pPr>
            <a:r>
              <a:rPr lang="en-US" sz="4222">
                <a:solidFill>
                  <a:srgbClr val="DEE6F3"/>
                </a:solidFill>
                <a:latin typeface="Antic"/>
                <a:ea typeface="Antic"/>
                <a:cs typeface="Antic"/>
                <a:sym typeface="Antic"/>
              </a:rPr>
              <a:t>Kepentingan publik</a:t>
            </a:r>
          </a:p>
          <a:p>
            <a:pPr algn="just" marL="911545" indent="-455772" lvl="1">
              <a:lnSpc>
                <a:spcPts val="5066"/>
              </a:lnSpc>
              <a:buFont typeface="Arial"/>
              <a:buChar char="•"/>
            </a:pPr>
            <a:r>
              <a:rPr lang="en-US" sz="4222">
                <a:solidFill>
                  <a:srgbClr val="DEE6F3"/>
                </a:solidFill>
                <a:latin typeface="Antic"/>
                <a:ea typeface="Antic"/>
                <a:cs typeface="Antic"/>
                <a:sym typeface="Antic"/>
              </a:rPr>
              <a:t>Integritas &amp; objektivitas</a:t>
            </a:r>
          </a:p>
          <a:p>
            <a:pPr algn="just" marL="911545" indent="-455772" lvl="1">
              <a:lnSpc>
                <a:spcPts val="5066"/>
              </a:lnSpc>
              <a:buFont typeface="Arial"/>
              <a:buChar char="•"/>
            </a:pPr>
            <a:r>
              <a:rPr lang="en-US" sz="4222">
                <a:solidFill>
                  <a:srgbClr val="DEE6F3"/>
                </a:solidFill>
                <a:latin typeface="Antic"/>
                <a:ea typeface="Antic"/>
                <a:cs typeface="Antic"/>
                <a:sym typeface="Antic"/>
              </a:rPr>
              <a:t>Kompetensi &amp; kehati-hatian</a:t>
            </a:r>
          </a:p>
          <a:p>
            <a:pPr algn="just" marL="911545" indent="-455772" lvl="1">
              <a:lnSpc>
                <a:spcPts val="5066"/>
              </a:lnSpc>
              <a:buFont typeface="Arial"/>
              <a:buChar char="•"/>
            </a:pPr>
            <a:r>
              <a:rPr lang="en-US" sz="4222">
                <a:solidFill>
                  <a:srgbClr val="DEE6F3"/>
                </a:solidFill>
                <a:latin typeface="Antic"/>
                <a:ea typeface="Antic"/>
                <a:cs typeface="Antic"/>
                <a:sym typeface="Antic"/>
              </a:rPr>
              <a:t>Kerahasiaan</a:t>
            </a:r>
          </a:p>
          <a:p>
            <a:pPr algn="just" marL="911545" indent="-455772" lvl="1">
              <a:lnSpc>
                <a:spcPts val="5066"/>
              </a:lnSpc>
              <a:buFont typeface="Arial"/>
              <a:buChar char="•"/>
            </a:pPr>
            <a:r>
              <a:rPr lang="en-US" sz="4222">
                <a:solidFill>
                  <a:srgbClr val="DEE6F3"/>
                </a:solidFill>
                <a:latin typeface="Antic"/>
                <a:ea typeface="Antic"/>
                <a:cs typeface="Antic"/>
                <a:sym typeface="Antic"/>
              </a:rPr>
              <a:t>Perilaku profesional</a:t>
            </a:r>
          </a:p>
          <a:p>
            <a:pPr algn="just" marL="911545" indent="-455772" lvl="1">
              <a:lnSpc>
                <a:spcPts val="5066"/>
              </a:lnSpc>
              <a:buFont typeface="Arial"/>
              <a:buChar char="•"/>
            </a:pPr>
            <a:r>
              <a:rPr lang="en-US" sz="4222">
                <a:solidFill>
                  <a:srgbClr val="DEE6F3"/>
                </a:solidFill>
                <a:latin typeface="Antic"/>
                <a:ea typeface="Antic"/>
                <a:cs typeface="Antic"/>
                <a:sym typeface="Antic"/>
              </a:rPr>
              <a:t>Standar teknis</a:t>
            </a:r>
          </a:p>
          <a:p>
            <a:pPr algn="just">
              <a:lnSpc>
                <a:spcPts val="5066"/>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2133806" y="7866333"/>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573153" y="8664169"/>
            <a:ext cx="6325011" cy="63250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1555899" y="426225"/>
            <a:ext cx="15950126" cy="10892586"/>
          </a:xfrm>
          <a:prstGeom prst="rect">
            <a:avLst/>
          </a:prstGeom>
        </p:spPr>
      </p:pic>
      <p:sp>
        <p:nvSpPr>
          <p:cNvPr name="TextBox 9" id="9"/>
          <p:cNvSpPr txBox="true"/>
          <p:nvPr/>
        </p:nvSpPr>
        <p:spPr>
          <a:xfrm rot="0">
            <a:off x="-945828" y="488599"/>
            <a:ext cx="8488704" cy="1266825"/>
          </a:xfrm>
          <a:prstGeom prst="rect">
            <a:avLst/>
          </a:prstGeom>
        </p:spPr>
        <p:txBody>
          <a:bodyPr anchor="t" rtlCol="false" tIns="0" lIns="0" bIns="0" rIns="0">
            <a:spAutoFit/>
          </a:bodyPr>
          <a:lstStyle/>
          <a:p>
            <a:pPr algn="r" marL="0" indent="0" lvl="0">
              <a:lnSpc>
                <a:spcPts val="8402"/>
              </a:lnSpc>
              <a:spcBef>
                <a:spcPct val="0"/>
              </a:spcBef>
            </a:pPr>
            <a:r>
              <a:rPr lang="en-US" b="true" sz="7001">
                <a:solidFill>
                  <a:srgbClr val="35146D"/>
                </a:solidFill>
                <a:latin typeface="Cooper Hewitt Bold"/>
                <a:ea typeface="Cooper Hewitt Bold"/>
                <a:cs typeface="Cooper Hewitt Bold"/>
                <a:sym typeface="Cooper Hewitt Bold"/>
              </a:rPr>
              <a:t>KUISSSSSS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EE6F3"/>
        </a:solidFill>
      </p:bgPr>
    </p:bg>
    <p:spTree>
      <p:nvGrpSpPr>
        <p:cNvPr id="1" name=""/>
        <p:cNvGrpSpPr/>
        <p:nvPr/>
      </p:nvGrpSpPr>
      <p:grpSpPr>
        <a:xfrm>
          <a:off x="0" y="0"/>
          <a:ext cx="0" cy="0"/>
          <a:chOff x="0" y="0"/>
          <a:chExt cx="0" cy="0"/>
        </a:xfrm>
      </p:grpSpPr>
      <p:grpSp>
        <p:nvGrpSpPr>
          <p:cNvPr name="Group 2" id="2"/>
          <p:cNvGrpSpPr/>
          <p:nvPr/>
        </p:nvGrpSpPr>
        <p:grpSpPr>
          <a:xfrm rot="0">
            <a:off x="-2133806" y="7866333"/>
            <a:ext cx="6325011" cy="6325011"/>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723BCD">
                    <a:alpha val="100000"/>
                  </a:srgbClr>
                </a:gs>
                <a:gs pos="100000">
                  <a:srgbClr val="A683DF">
                    <a:alpha val="100000"/>
                  </a:srgbClr>
                </a:gs>
              </a:gsLst>
              <a:lin ang="0"/>
            </a:gra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573153" y="8664169"/>
            <a:ext cx="6325011" cy="632501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683DF">
                    <a:alpha val="100000"/>
                  </a:srgbClr>
                </a:gs>
                <a:gs pos="100000">
                  <a:srgbClr val="723BCD">
                    <a:alpha val="100000"/>
                  </a:srgbClr>
                </a:gs>
              </a:gsLst>
              <a:lin ang="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pic>
        <p:nvPicPr>
          <p:cNvPr name="Picture 8" id="8"/>
          <p:cNvPicPr>
            <a:picLocks noChangeAspect="true"/>
          </p:cNvPicPr>
          <p:nvPr/>
        </p:nvPicPr>
        <p:blipFill>
          <a:blip r:embed="rId2"/>
          <a:stretch>
            <a:fillRect/>
          </a:stretch>
        </p:blipFill>
        <p:spPr>
          <a:xfrm rot="0">
            <a:off x="1633291" y="503639"/>
            <a:ext cx="15021418" cy="10733165"/>
          </a:xfrm>
          <a:prstGeom prst="rect">
            <a:avLst/>
          </a:prstGeom>
        </p:spPr>
      </p:pic>
      <p:sp>
        <p:nvSpPr>
          <p:cNvPr name="TextBox 9" id="9"/>
          <p:cNvSpPr txBox="true"/>
          <p:nvPr/>
        </p:nvSpPr>
        <p:spPr>
          <a:xfrm rot="0">
            <a:off x="-945828" y="488599"/>
            <a:ext cx="8488704" cy="1266825"/>
          </a:xfrm>
          <a:prstGeom prst="rect">
            <a:avLst/>
          </a:prstGeom>
        </p:spPr>
        <p:txBody>
          <a:bodyPr anchor="t" rtlCol="false" tIns="0" lIns="0" bIns="0" rIns="0">
            <a:spAutoFit/>
          </a:bodyPr>
          <a:lstStyle/>
          <a:p>
            <a:pPr algn="r" marL="0" indent="0" lvl="0">
              <a:lnSpc>
                <a:spcPts val="8402"/>
              </a:lnSpc>
              <a:spcBef>
                <a:spcPct val="0"/>
              </a:spcBef>
            </a:pPr>
            <a:r>
              <a:rPr lang="en-US" b="true" sz="7001">
                <a:solidFill>
                  <a:srgbClr val="35146D"/>
                </a:solidFill>
                <a:latin typeface="Cooper Hewitt Bold"/>
                <a:ea typeface="Cooper Hewitt Bold"/>
                <a:cs typeface="Cooper Hewitt Bold"/>
                <a:sym typeface="Cooper Hewitt Bold"/>
              </a:rPr>
              <a:t>KUISSSSSS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DAHLcXobMmE</dc:identifier>
  <dcterms:modified xsi:type="dcterms:W3CDTF">2011-08-01T06:04:30Z</dcterms:modified>
  <cp:revision>1</cp:revision>
  <dc:title>Ungu dan Kuning Ilustrasi Manajemen Pemasaran Produk Baru Presentation</dc:title>
</cp:coreProperties>
</file>