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8288000" cy="10287000"/>
  <p:notesSz cx="6858000" cy="9144000"/>
  <p:embeddedFontLst>
    <p:embeddedFont>
      <p:font typeface="Poppins Bold" charset="1" panose="00000800000000000000"/>
      <p:regular r:id="rId36"/>
    </p:embeddedFont>
    <p:embeddedFont>
      <p:font typeface="Cerebri Medium" charset="1" panose="00000600000000000000"/>
      <p:regular r:id="rId37"/>
    </p:embeddedFont>
    <p:embeddedFont>
      <p:font typeface="Cerebri" charset="1" panose="00000500000000000000"/>
      <p:regular r:id="rId38"/>
    </p:embeddedFont>
    <p:embeddedFont>
      <p:font typeface="Gliker Bold" charset="1" panose="00000800000000000000"/>
      <p:regular r:id="rId39"/>
    </p:embeddedFont>
    <p:embeddedFont>
      <p:font typeface="Nunito Bold" charset="1" panose="0000000000000000000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3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 Id="rId5" Target="../media/image35.png" Type="http://schemas.openxmlformats.org/officeDocument/2006/relationships/image"/><Relationship Id="rId6" Target="../media/image44.png" Type="http://schemas.openxmlformats.org/officeDocument/2006/relationships/image"/><Relationship Id="rId7" Target="../media/image4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 Id="rId7" Target="../media/image41.png" Type="http://schemas.openxmlformats.org/officeDocument/2006/relationships/image"/><Relationship Id="rId8" Target="../media/image4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49.png" Type="http://schemas.openxmlformats.org/officeDocument/2006/relationships/image"/><Relationship Id="rId4" Target="../media/image35.png" Type="http://schemas.openxmlformats.org/officeDocument/2006/relationships/image"/><Relationship Id="rId5" Target="../media/image50.png" Type="http://schemas.openxmlformats.org/officeDocument/2006/relationships/image"/><Relationship Id="rId6" Target="../media/image38.png" Type="http://schemas.openxmlformats.org/officeDocument/2006/relationships/image"/><Relationship Id="rId7" Target="../media/image5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5.png" Type="http://schemas.openxmlformats.org/officeDocument/2006/relationships/image"/><Relationship Id="rId4" Target="../media/image50.png" Type="http://schemas.openxmlformats.org/officeDocument/2006/relationships/image"/><Relationship Id="rId5" Target="../media/image39.png" Type="http://schemas.openxmlformats.org/officeDocument/2006/relationships/image"/><Relationship Id="rId6" Target="../media/image46.png" Type="http://schemas.openxmlformats.org/officeDocument/2006/relationships/image"/><Relationship Id="rId7" Target="../media/image5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5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 Id="rId5" Target="../media/image35.png" Type="http://schemas.openxmlformats.org/officeDocument/2006/relationships/image"/><Relationship Id="rId6" Target="../media/image44.png" Type="http://schemas.openxmlformats.org/officeDocument/2006/relationships/image"/><Relationship Id="rId7" Target="../media/image5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 Id="rId7" Target="../media/image41.png" Type="http://schemas.openxmlformats.org/officeDocument/2006/relationships/image"/><Relationship Id="rId8" Target="../media/image5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49.png" Type="http://schemas.openxmlformats.org/officeDocument/2006/relationships/image"/><Relationship Id="rId4" Target="../media/image35.png" Type="http://schemas.openxmlformats.org/officeDocument/2006/relationships/image"/><Relationship Id="rId5" Target="../media/image50.png" Type="http://schemas.openxmlformats.org/officeDocument/2006/relationships/image"/><Relationship Id="rId6" Target="../media/image38.png" Type="http://schemas.openxmlformats.org/officeDocument/2006/relationships/image"/><Relationship Id="rId7" Target="../media/image5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5.png" Type="http://schemas.openxmlformats.org/officeDocument/2006/relationships/image"/><Relationship Id="rId4" Target="../media/image50.png" Type="http://schemas.openxmlformats.org/officeDocument/2006/relationships/image"/><Relationship Id="rId5" Target="../media/image39.png" Type="http://schemas.openxmlformats.org/officeDocument/2006/relationships/image"/><Relationship Id="rId6" Target="../media/image46.png" Type="http://schemas.openxmlformats.org/officeDocument/2006/relationships/image"/><Relationship Id="rId7" Target="../media/image5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58.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5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5.png" Type="http://schemas.openxmlformats.org/officeDocument/2006/relationships/image"/><Relationship Id="rId4" Target="../media/image50.png" Type="http://schemas.openxmlformats.org/officeDocument/2006/relationships/image"/><Relationship Id="rId5" Target="../media/image39.png" Type="http://schemas.openxmlformats.org/officeDocument/2006/relationships/image"/><Relationship Id="rId6" Target="../media/image46.png" Type="http://schemas.openxmlformats.org/officeDocument/2006/relationships/image"/><Relationship Id="rId7" Target="../media/image6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49.png" Type="http://schemas.openxmlformats.org/officeDocument/2006/relationships/image"/><Relationship Id="rId4" Target="../media/image35.png" Type="http://schemas.openxmlformats.org/officeDocument/2006/relationships/image"/><Relationship Id="rId5" Target="../media/image50.png" Type="http://schemas.openxmlformats.org/officeDocument/2006/relationships/image"/><Relationship Id="rId6" Target="../media/image38.png" Type="http://schemas.openxmlformats.org/officeDocument/2006/relationships/image"/><Relationship Id="rId7" Target="../media/image6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 Id="rId7" Target="../media/image41.png" Type="http://schemas.openxmlformats.org/officeDocument/2006/relationships/image"/><Relationship Id="rId8" Target="../media/image6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 Id="rId5" Target="../media/image35.png" Type="http://schemas.openxmlformats.org/officeDocument/2006/relationships/image"/><Relationship Id="rId6" Target="../media/image44.png" Type="http://schemas.openxmlformats.org/officeDocument/2006/relationships/image"/><Relationship Id="rId7" Target="../media/image6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embeddings/oleObject1.bin" Type="http://schemas.openxmlformats.org/officeDocument/2006/relationships/oleObjec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sp>
        <p:nvSpPr>
          <p:cNvPr name="Freeform 2" id="2"/>
          <p:cNvSpPr/>
          <p:nvPr/>
        </p:nvSpPr>
        <p:spPr>
          <a:xfrm flipH="false" flipV="false" rot="0">
            <a:off x="5200591" y="-2646322"/>
            <a:ext cx="8731768" cy="8528813"/>
          </a:xfrm>
          <a:custGeom>
            <a:avLst/>
            <a:gdLst/>
            <a:ahLst/>
            <a:cxnLst/>
            <a:rect r="r" b="b" t="t" l="l"/>
            <a:pathLst>
              <a:path h="8528813" w="8731768">
                <a:moveTo>
                  <a:pt x="0" y="0"/>
                </a:moveTo>
                <a:lnTo>
                  <a:pt x="8731768" y="0"/>
                </a:lnTo>
                <a:lnTo>
                  <a:pt x="8731768" y="8528814"/>
                </a:lnTo>
                <a:lnTo>
                  <a:pt x="0" y="8528814"/>
                </a:lnTo>
                <a:lnTo>
                  <a:pt x="0" y="0"/>
                </a:lnTo>
                <a:close/>
              </a:path>
            </a:pathLst>
          </a:custGeom>
          <a:blipFill>
            <a:blip r:embed="rId2">
              <a:alphaModFix amt="7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7360" y="2704913"/>
            <a:ext cx="18542720" cy="8626633"/>
          </a:xfrm>
          <a:custGeom>
            <a:avLst/>
            <a:gdLst/>
            <a:ahLst/>
            <a:cxnLst/>
            <a:rect r="r" b="b" t="t" l="l"/>
            <a:pathLst>
              <a:path h="8626633" w="18542720">
                <a:moveTo>
                  <a:pt x="0" y="0"/>
                </a:moveTo>
                <a:lnTo>
                  <a:pt x="18542720" y="0"/>
                </a:lnTo>
                <a:lnTo>
                  <a:pt x="18542720" y="8626633"/>
                </a:lnTo>
                <a:lnTo>
                  <a:pt x="0" y="86266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5143500"/>
            <a:ext cx="6195990" cy="1276882"/>
            <a:chOff x="0" y="0"/>
            <a:chExt cx="1631866" cy="336298"/>
          </a:xfrm>
        </p:grpSpPr>
        <p:sp>
          <p:nvSpPr>
            <p:cNvPr name="Freeform 5" id="5"/>
            <p:cNvSpPr/>
            <p:nvPr/>
          </p:nvSpPr>
          <p:spPr>
            <a:xfrm flipH="false" flipV="false" rot="0">
              <a:off x="0" y="0"/>
              <a:ext cx="1631866" cy="336298"/>
            </a:xfrm>
            <a:custGeom>
              <a:avLst/>
              <a:gdLst/>
              <a:ahLst/>
              <a:cxnLst/>
              <a:rect r="r" b="b" t="t" l="l"/>
              <a:pathLst>
                <a:path h="336298" w="1631866">
                  <a:moveTo>
                    <a:pt x="124951" y="0"/>
                  </a:moveTo>
                  <a:lnTo>
                    <a:pt x="1506915" y="0"/>
                  </a:lnTo>
                  <a:cubicBezTo>
                    <a:pt x="1575923" y="0"/>
                    <a:pt x="1631866" y="55942"/>
                    <a:pt x="1631866" y="124951"/>
                  </a:cubicBezTo>
                  <a:lnTo>
                    <a:pt x="1631866" y="211348"/>
                  </a:lnTo>
                  <a:cubicBezTo>
                    <a:pt x="1631866" y="280356"/>
                    <a:pt x="1575923" y="336298"/>
                    <a:pt x="1506915" y="336298"/>
                  </a:cubicBezTo>
                  <a:lnTo>
                    <a:pt x="124951" y="336298"/>
                  </a:lnTo>
                  <a:cubicBezTo>
                    <a:pt x="55942" y="336298"/>
                    <a:pt x="0" y="280356"/>
                    <a:pt x="0" y="211348"/>
                  </a:cubicBezTo>
                  <a:lnTo>
                    <a:pt x="0" y="124951"/>
                  </a:lnTo>
                  <a:cubicBezTo>
                    <a:pt x="0" y="55942"/>
                    <a:pt x="55942" y="0"/>
                    <a:pt x="124951" y="0"/>
                  </a:cubicBezTo>
                  <a:close/>
                </a:path>
              </a:pathLst>
            </a:custGeom>
            <a:solidFill>
              <a:srgbClr val="B5D132"/>
            </a:solidFill>
          </p:spPr>
        </p:sp>
        <p:sp>
          <p:nvSpPr>
            <p:cNvPr name="TextBox 6" id="6"/>
            <p:cNvSpPr txBox="true"/>
            <p:nvPr/>
          </p:nvSpPr>
          <p:spPr>
            <a:xfrm>
              <a:off x="0" y="-38100"/>
              <a:ext cx="1631866" cy="374398"/>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573740" y="2058424"/>
            <a:ext cx="13358619" cy="3085076"/>
          </a:xfrm>
          <a:prstGeom prst="rect">
            <a:avLst/>
          </a:prstGeom>
        </p:spPr>
        <p:txBody>
          <a:bodyPr anchor="t" rtlCol="false" tIns="0" lIns="0" bIns="0" rIns="0">
            <a:spAutoFit/>
          </a:bodyPr>
          <a:lstStyle/>
          <a:p>
            <a:pPr algn="l">
              <a:lnSpc>
                <a:spcPts val="11369"/>
              </a:lnSpc>
            </a:pPr>
            <a:r>
              <a:rPr lang="en-US" sz="11967" spc="-837" b="true">
                <a:solidFill>
                  <a:srgbClr val="055391"/>
                </a:solidFill>
                <a:latin typeface="Poppins Bold"/>
                <a:ea typeface="Poppins Bold"/>
                <a:cs typeface="Poppins Bold"/>
                <a:sym typeface="Poppins Bold"/>
              </a:rPr>
              <a:t>Konsep  Perbankan Dasar</a:t>
            </a:r>
          </a:p>
        </p:txBody>
      </p:sp>
      <p:sp>
        <p:nvSpPr>
          <p:cNvPr name="TextBox 8" id="8"/>
          <p:cNvSpPr txBox="true"/>
          <p:nvPr/>
        </p:nvSpPr>
        <p:spPr>
          <a:xfrm rot="0">
            <a:off x="-3735674" y="5340298"/>
            <a:ext cx="9528747" cy="788035"/>
          </a:xfrm>
          <a:prstGeom prst="rect">
            <a:avLst/>
          </a:prstGeom>
        </p:spPr>
        <p:txBody>
          <a:bodyPr anchor="t" rtlCol="false" tIns="0" lIns="0" bIns="0" rIns="0">
            <a:spAutoFit/>
          </a:bodyPr>
          <a:lstStyle/>
          <a:p>
            <a:pPr algn="r">
              <a:lnSpc>
                <a:spcPts val="6439"/>
              </a:lnSpc>
              <a:spcBef>
                <a:spcPct val="0"/>
              </a:spcBef>
            </a:pPr>
            <a:r>
              <a:rPr lang="en-US" b="true" sz="4599" spc="-170">
                <a:solidFill>
                  <a:srgbClr val="1C3142"/>
                </a:solidFill>
                <a:latin typeface="Cerebri Medium"/>
                <a:ea typeface="Cerebri Medium"/>
                <a:cs typeface="Cerebri Medium"/>
                <a:sym typeface="Cerebri Medium"/>
              </a:rPr>
              <a:t>Kegiatan Usaha Bank</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sp>
        <p:nvSpPr>
          <p:cNvPr name="Freeform 2" id="2"/>
          <p:cNvSpPr/>
          <p:nvPr/>
        </p:nvSpPr>
        <p:spPr>
          <a:xfrm flipH="false" flipV="false" rot="2766076">
            <a:off x="-534319" y="5628756"/>
            <a:ext cx="1068638" cy="1017878"/>
          </a:xfrm>
          <a:custGeom>
            <a:avLst/>
            <a:gdLst/>
            <a:ahLst/>
            <a:cxnLst/>
            <a:rect r="r" b="b" t="t" l="l"/>
            <a:pathLst>
              <a:path h="1017878" w="1068638">
                <a:moveTo>
                  <a:pt x="0" y="0"/>
                </a:moveTo>
                <a:lnTo>
                  <a:pt x="1068638" y="0"/>
                </a:lnTo>
                <a:lnTo>
                  <a:pt x="1068638" y="1017878"/>
                </a:lnTo>
                <a:lnTo>
                  <a:pt x="0" y="10178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749072" y="-88349"/>
            <a:ext cx="14114336" cy="12452087"/>
          </a:xfrm>
          <a:custGeom>
            <a:avLst/>
            <a:gdLst/>
            <a:ahLst/>
            <a:cxnLst/>
            <a:rect r="r" b="b" t="t" l="l"/>
            <a:pathLst>
              <a:path h="12452087" w="14114336">
                <a:moveTo>
                  <a:pt x="0" y="0"/>
                </a:moveTo>
                <a:lnTo>
                  <a:pt x="14114336" y="0"/>
                </a:lnTo>
                <a:lnTo>
                  <a:pt x="14114336" y="12452088"/>
                </a:lnTo>
                <a:lnTo>
                  <a:pt x="0" y="12452088"/>
                </a:lnTo>
                <a:lnTo>
                  <a:pt x="0" y="0"/>
                </a:lnTo>
                <a:close/>
              </a:path>
            </a:pathLst>
          </a:custGeom>
          <a:blipFill>
            <a:blip r:embed="rId4"/>
            <a:stretch>
              <a:fillRect l="-32214" t="0" r="0" b="0"/>
            </a:stretch>
          </a:blipFill>
        </p:spPr>
      </p:sp>
      <p:sp>
        <p:nvSpPr>
          <p:cNvPr name="TextBox 4" id="4"/>
          <p:cNvSpPr txBox="true"/>
          <p:nvPr/>
        </p:nvSpPr>
        <p:spPr>
          <a:xfrm rot="0">
            <a:off x="737214" y="555984"/>
            <a:ext cx="8180606" cy="2451220"/>
          </a:xfrm>
          <a:prstGeom prst="rect">
            <a:avLst/>
          </a:prstGeom>
        </p:spPr>
        <p:txBody>
          <a:bodyPr anchor="t" rtlCol="false" tIns="0" lIns="0" bIns="0" rIns="0">
            <a:spAutoFit/>
          </a:bodyPr>
          <a:lstStyle/>
          <a:p>
            <a:pPr algn="l">
              <a:lnSpc>
                <a:spcPts val="9364"/>
              </a:lnSpc>
            </a:pPr>
            <a:r>
              <a:rPr lang="en-US" sz="8287" spc="-580" b="true">
                <a:solidFill>
                  <a:srgbClr val="055391"/>
                </a:solidFill>
                <a:latin typeface="Poppins Bold"/>
                <a:ea typeface="Poppins Bold"/>
                <a:cs typeface="Poppins Bold"/>
                <a:sym typeface="Poppins Bold"/>
              </a:rPr>
              <a:t>Memberikan  pinjaman </a:t>
            </a:r>
          </a:p>
        </p:txBody>
      </p:sp>
      <p:sp>
        <p:nvSpPr>
          <p:cNvPr name="TextBox 5" id="5"/>
          <p:cNvSpPr txBox="true"/>
          <p:nvPr/>
        </p:nvSpPr>
        <p:spPr>
          <a:xfrm rot="0">
            <a:off x="737214" y="3061322"/>
            <a:ext cx="9786541" cy="2082178"/>
          </a:xfrm>
          <a:prstGeom prst="rect">
            <a:avLst/>
          </a:prstGeom>
        </p:spPr>
        <p:txBody>
          <a:bodyPr anchor="t" rtlCol="false" tIns="0" lIns="0" bIns="0" rIns="0">
            <a:spAutoFit/>
          </a:bodyPr>
          <a:lstStyle/>
          <a:p>
            <a:pPr algn="l">
              <a:lnSpc>
                <a:spcPts val="3359"/>
              </a:lnSpc>
            </a:pPr>
            <a:r>
              <a:rPr lang="en-US" sz="2399" spc="-131">
                <a:solidFill>
                  <a:srgbClr val="1C3142"/>
                </a:solidFill>
                <a:latin typeface="Cerebri"/>
                <a:ea typeface="Cerebri"/>
                <a:cs typeface="Cerebri"/>
                <a:sym typeface="Cerebri"/>
              </a:rPr>
              <a:t>Kegiatan bank syaria</a:t>
            </a:r>
            <a:r>
              <a:rPr lang="en-US" sz="2399" spc="-131">
                <a:solidFill>
                  <a:srgbClr val="1C3142"/>
                </a:solidFill>
                <a:latin typeface="Cerebri"/>
                <a:ea typeface="Cerebri"/>
                <a:cs typeface="Cerebri"/>
                <a:sym typeface="Cerebri"/>
              </a:rPr>
              <a:t>h dalam memberikan pinjaman, yaitu menyerahkan harta berupa uang atau barang kepada peminjam atau nasabah dengan tujuan mengambil manfaat dari harta yang dipinjam dan mengembalikan gantinya, atau mengambil manfaat harta yang dipinjam tanpa keharusan untuk mengembalikannya.</a:t>
            </a:r>
          </a:p>
        </p:txBody>
      </p:sp>
      <p:sp>
        <p:nvSpPr>
          <p:cNvPr name="TextBox 6" id="6"/>
          <p:cNvSpPr txBox="true"/>
          <p:nvPr/>
        </p:nvSpPr>
        <p:spPr>
          <a:xfrm rot="0">
            <a:off x="737214" y="5200650"/>
            <a:ext cx="10011858" cy="4455162"/>
          </a:xfrm>
          <a:prstGeom prst="rect">
            <a:avLst/>
          </a:prstGeom>
        </p:spPr>
        <p:txBody>
          <a:bodyPr anchor="t" rtlCol="false" tIns="0" lIns="0" bIns="0" rIns="0">
            <a:spAutoFit/>
          </a:bodyPr>
          <a:lstStyle/>
          <a:p>
            <a:pPr algn="l" marL="615293" indent="-307647" lvl="1">
              <a:lnSpc>
                <a:spcPts val="3989"/>
              </a:lnSpc>
              <a:buFont typeface="Arial"/>
              <a:buChar char="•"/>
            </a:pPr>
            <a:r>
              <a:rPr lang="en-US" sz="2849" spc="-156">
                <a:solidFill>
                  <a:srgbClr val="1C3142"/>
                </a:solidFill>
                <a:latin typeface="Cerebri"/>
                <a:ea typeface="Cerebri"/>
                <a:cs typeface="Cerebri"/>
                <a:sym typeface="Cerebri"/>
              </a:rPr>
              <a:t>Qardh, yaitu akad p</a:t>
            </a:r>
            <a:r>
              <a:rPr lang="en-US" sz="2849" spc="-156">
                <a:solidFill>
                  <a:srgbClr val="1C3142"/>
                </a:solidFill>
                <a:latin typeface="Cerebri"/>
                <a:ea typeface="Cerebri"/>
                <a:cs typeface="Cerebri"/>
                <a:sym typeface="Cerebri"/>
              </a:rPr>
              <a:t>emberian pinjaman oleh bank syariah tanpa imbalan. Peminjam mengembalikan nilai pokok dari harta pinjaman dengan jumlah dan jangka waktu yang telah disepakati.</a:t>
            </a:r>
          </a:p>
          <a:p>
            <a:pPr algn="l" marL="615293" indent="-307647" lvl="1">
              <a:lnSpc>
                <a:spcPts val="3989"/>
              </a:lnSpc>
              <a:buFont typeface="Arial"/>
              <a:buChar char="•"/>
            </a:pPr>
            <a:r>
              <a:rPr lang="en-US" sz="2849" spc="-156">
                <a:solidFill>
                  <a:srgbClr val="1C3142"/>
                </a:solidFill>
                <a:latin typeface="Cerebri"/>
                <a:ea typeface="Cerebri"/>
                <a:cs typeface="Cerebri"/>
                <a:sym typeface="Cerebri"/>
              </a:rPr>
              <a:t>Qardhul hasan, yaitu akad pemberian pinjaman yang diberikan kepada pihak yang membutuhkan dengan kriteria tertentu. Jenis pinjaman ini ditujukan untuk aktivitas sosial, seperti membantu pendanaan sektor usaha mikro, kecil, dan menengah, serta membantu kegiatan sosial tanpa harus mengembalikannya.</a:t>
            </a:r>
          </a:p>
          <a:p>
            <a:pPr algn="l">
              <a:lnSpc>
                <a:spcPts val="3989"/>
              </a:lnSpc>
            </a:pPr>
          </a:p>
        </p:txBody>
      </p:sp>
    </p:spTree>
  </p:cSld>
  <p:clrMapOvr>
    <a:masterClrMapping/>
  </p:clrMapOvr>
  <p:transition spd="fast">
    <p:wipe dir="l"/>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grpSp>
        <p:nvGrpSpPr>
          <p:cNvPr name="Group 2" id="2"/>
          <p:cNvGrpSpPr/>
          <p:nvPr/>
        </p:nvGrpSpPr>
        <p:grpSpPr>
          <a:xfrm rot="0">
            <a:off x="106466" y="2371962"/>
            <a:ext cx="18075068" cy="7915038"/>
            <a:chOff x="0" y="0"/>
            <a:chExt cx="4760512" cy="2084619"/>
          </a:xfrm>
        </p:grpSpPr>
        <p:sp>
          <p:nvSpPr>
            <p:cNvPr name="Freeform 3" id="3"/>
            <p:cNvSpPr/>
            <p:nvPr/>
          </p:nvSpPr>
          <p:spPr>
            <a:xfrm flipH="false" flipV="false" rot="0">
              <a:off x="0" y="0"/>
              <a:ext cx="4760512" cy="2084619"/>
            </a:xfrm>
            <a:custGeom>
              <a:avLst/>
              <a:gdLst/>
              <a:ahLst/>
              <a:cxnLst/>
              <a:rect r="r" b="b" t="t" l="l"/>
              <a:pathLst>
                <a:path h="2084619" w="4760512">
                  <a:moveTo>
                    <a:pt x="0" y="0"/>
                  </a:moveTo>
                  <a:lnTo>
                    <a:pt x="4760512" y="0"/>
                  </a:lnTo>
                  <a:lnTo>
                    <a:pt x="4760512" y="2084619"/>
                  </a:lnTo>
                  <a:lnTo>
                    <a:pt x="0" y="2084619"/>
                  </a:lnTo>
                  <a:close/>
                </a:path>
              </a:pathLst>
            </a:custGeom>
            <a:solidFill>
              <a:srgbClr val="055391"/>
            </a:solidFill>
          </p:spPr>
        </p:sp>
        <p:sp>
          <p:nvSpPr>
            <p:cNvPr name="TextBox 4" id="4"/>
            <p:cNvSpPr txBox="true"/>
            <p:nvPr/>
          </p:nvSpPr>
          <p:spPr>
            <a:xfrm>
              <a:off x="0" y="0"/>
              <a:ext cx="4760512" cy="2084619"/>
            </a:xfrm>
            <a:prstGeom prst="rect">
              <a:avLst/>
            </a:prstGeom>
          </p:spPr>
          <p:txBody>
            <a:bodyPr anchor="ctr" rtlCol="false" tIns="50800" lIns="50800" bIns="50800" rIns="50800"/>
            <a:lstStyle/>
            <a:p>
              <a:pPr algn="ctr">
                <a:lnSpc>
                  <a:spcPts val="3122"/>
                </a:lnSpc>
              </a:pPr>
            </a:p>
          </p:txBody>
        </p:sp>
      </p:grpSp>
      <p:grpSp>
        <p:nvGrpSpPr>
          <p:cNvPr name="Group 5" id="5"/>
          <p:cNvGrpSpPr/>
          <p:nvPr/>
        </p:nvGrpSpPr>
        <p:grpSpPr>
          <a:xfrm rot="0">
            <a:off x="0" y="0"/>
            <a:ext cx="18288000" cy="134573"/>
            <a:chOff x="0" y="0"/>
            <a:chExt cx="4816593" cy="35443"/>
          </a:xfrm>
        </p:grpSpPr>
        <p:sp>
          <p:nvSpPr>
            <p:cNvPr name="Freeform 6" id="6"/>
            <p:cNvSpPr/>
            <p:nvPr/>
          </p:nvSpPr>
          <p:spPr>
            <a:xfrm flipH="false" flipV="false" rot="0">
              <a:off x="0" y="0"/>
              <a:ext cx="4816592" cy="35443"/>
            </a:xfrm>
            <a:custGeom>
              <a:avLst/>
              <a:gdLst/>
              <a:ahLst/>
              <a:cxnLst/>
              <a:rect r="r" b="b" t="t" l="l"/>
              <a:pathLst>
                <a:path h="35443" w="4816592">
                  <a:moveTo>
                    <a:pt x="0" y="0"/>
                  </a:moveTo>
                  <a:lnTo>
                    <a:pt x="4816592" y="0"/>
                  </a:lnTo>
                  <a:lnTo>
                    <a:pt x="4816592" y="35443"/>
                  </a:lnTo>
                  <a:lnTo>
                    <a:pt x="0" y="35443"/>
                  </a:lnTo>
                  <a:close/>
                </a:path>
              </a:pathLst>
            </a:custGeom>
            <a:solidFill>
              <a:srgbClr val="055391"/>
            </a:solidFill>
          </p:spPr>
        </p:sp>
        <p:sp>
          <p:nvSpPr>
            <p:cNvPr name="TextBox 7" id="7"/>
            <p:cNvSpPr txBox="true"/>
            <p:nvPr/>
          </p:nvSpPr>
          <p:spPr>
            <a:xfrm>
              <a:off x="0" y="0"/>
              <a:ext cx="4816593" cy="35443"/>
            </a:xfrm>
            <a:prstGeom prst="rect">
              <a:avLst/>
            </a:prstGeom>
          </p:spPr>
          <p:txBody>
            <a:bodyPr anchor="ctr" rtlCol="false" tIns="50800" lIns="50800" bIns="50800" rIns="50800"/>
            <a:lstStyle/>
            <a:p>
              <a:pPr algn="ctr">
                <a:lnSpc>
                  <a:spcPts val="3122"/>
                </a:lnSpc>
              </a:pPr>
            </a:p>
          </p:txBody>
        </p:sp>
      </p:grpSp>
      <p:sp>
        <p:nvSpPr>
          <p:cNvPr name="Freeform 8" id="8"/>
          <p:cNvSpPr/>
          <p:nvPr/>
        </p:nvSpPr>
        <p:spPr>
          <a:xfrm flipH="false" flipV="false" rot="6883095">
            <a:off x="-609301" y="1310973"/>
            <a:ext cx="1218602" cy="866731"/>
          </a:xfrm>
          <a:custGeom>
            <a:avLst/>
            <a:gdLst/>
            <a:ahLst/>
            <a:cxnLst/>
            <a:rect r="r" b="b" t="t" l="l"/>
            <a:pathLst>
              <a:path h="866731" w="1218602">
                <a:moveTo>
                  <a:pt x="0" y="0"/>
                </a:moveTo>
                <a:lnTo>
                  <a:pt x="1218602" y="0"/>
                </a:lnTo>
                <a:lnTo>
                  <a:pt x="1218602" y="866730"/>
                </a:lnTo>
                <a:lnTo>
                  <a:pt x="0" y="8667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385689" y="984380"/>
            <a:ext cx="17267588" cy="759959"/>
          </a:xfrm>
          <a:prstGeom prst="rect">
            <a:avLst/>
          </a:prstGeom>
        </p:spPr>
        <p:txBody>
          <a:bodyPr anchor="t" rtlCol="false" tIns="0" lIns="0" bIns="0" rIns="0">
            <a:spAutoFit/>
          </a:bodyPr>
          <a:lstStyle/>
          <a:p>
            <a:pPr algn="ctr">
              <a:lnSpc>
                <a:spcPts val="5575"/>
              </a:lnSpc>
            </a:pPr>
            <a:r>
              <a:rPr lang="en-US" b="true" sz="4933" spc="-345">
                <a:solidFill>
                  <a:srgbClr val="055391"/>
                </a:solidFill>
                <a:latin typeface="Poppins Bold"/>
                <a:ea typeface="Poppins Bold"/>
                <a:cs typeface="Poppins Bold"/>
                <a:sym typeface="Poppins Bold"/>
              </a:rPr>
              <a:t>Menyalurkan Pembiayaan bagi hasil dan jual beli</a:t>
            </a:r>
          </a:p>
        </p:txBody>
      </p:sp>
      <p:sp>
        <p:nvSpPr>
          <p:cNvPr name="TextBox 10" id="10"/>
          <p:cNvSpPr txBox="true"/>
          <p:nvPr/>
        </p:nvSpPr>
        <p:spPr>
          <a:xfrm rot="0">
            <a:off x="648441" y="3490086"/>
            <a:ext cx="15687317" cy="704750"/>
          </a:xfrm>
          <a:prstGeom prst="rect">
            <a:avLst/>
          </a:prstGeom>
        </p:spPr>
        <p:txBody>
          <a:bodyPr anchor="t" rtlCol="false" tIns="0" lIns="0" bIns="0" rIns="0">
            <a:spAutoFit/>
          </a:bodyPr>
          <a:lstStyle/>
          <a:p>
            <a:pPr algn="l">
              <a:lnSpc>
                <a:spcPts val="2837"/>
              </a:lnSpc>
            </a:pPr>
            <a:r>
              <a:rPr lang="en-US" sz="2027" spc="-111">
                <a:solidFill>
                  <a:srgbClr val="FFFFFF"/>
                </a:solidFill>
                <a:latin typeface="Cerebri"/>
                <a:ea typeface="Cerebri"/>
                <a:cs typeface="Cerebri"/>
                <a:sym typeface="Cerebri"/>
              </a:rPr>
              <a:t>Dalam hal ini, pihak bank syariah dan nasabah membuat kesepakatan terkait persentase keuntungan yang diterima bank syariah atas pembiayaan yang dikelola oleh nasabah.</a:t>
            </a:r>
          </a:p>
        </p:txBody>
      </p:sp>
      <p:sp>
        <p:nvSpPr>
          <p:cNvPr name="TextBox 11" id="11"/>
          <p:cNvSpPr txBox="true"/>
          <p:nvPr/>
        </p:nvSpPr>
        <p:spPr>
          <a:xfrm rot="0">
            <a:off x="385689" y="2845274"/>
            <a:ext cx="10970135" cy="480063"/>
          </a:xfrm>
          <a:prstGeom prst="rect">
            <a:avLst/>
          </a:prstGeom>
        </p:spPr>
        <p:txBody>
          <a:bodyPr anchor="t" rtlCol="false" tIns="0" lIns="0" bIns="0" rIns="0">
            <a:spAutoFit/>
          </a:bodyPr>
          <a:lstStyle/>
          <a:p>
            <a:pPr algn="l" marL="615292" indent="-307646" lvl="1">
              <a:lnSpc>
                <a:spcPts val="3989"/>
              </a:lnSpc>
              <a:buAutoNum type="arabicPeriod" startAt="1"/>
            </a:pPr>
            <a:r>
              <a:rPr lang="en-US" sz="2849" spc="-156">
                <a:solidFill>
                  <a:srgbClr val="FFFFFF"/>
                </a:solidFill>
                <a:latin typeface="Cerebri"/>
                <a:ea typeface="Cerebri"/>
                <a:cs typeface="Cerebri"/>
                <a:sym typeface="Cerebri"/>
              </a:rPr>
              <a:t>bagi hasil</a:t>
            </a:r>
          </a:p>
        </p:txBody>
      </p:sp>
      <p:sp>
        <p:nvSpPr>
          <p:cNvPr name="TextBox 12" id="12"/>
          <p:cNvSpPr txBox="true"/>
          <p:nvPr/>
        </p:nvSpPr>
        <p:spPr>
          <a:xfrm rot="0">
            <a:off x="385689" y="4333493"/>
            <a:ext cx="17795845" cy="1995988"/>
          </a:xfrm>
          <a:prstGeom prst="rect">
            <a:avLst/>
          </a:prstGeom>
        </p:spPr>
        <p:txBody>
          <a:bodyPr anchor="t" rtlCol="false" tIns="0" lIns="0" bIns="0" rIns="0">
            <a:spAutoFit/>
          </a:bodyPr>
          <a:lstStyle/>
          <a:p>
            <a:pPr algn="l" marL="488964" indent="-244482" lvl="1">
              <a:lnSpc>
                <a:spcPts val="3170"/>
              </a:lnSpc>
              <a:buAutoNum type="arabicPeriod" startAt="1"/>
            </a:pPr>
            <a:r>
              <a:rPr lang="en-US" sz="2264" spc="-124">
                <a:solidFill>
                  <a:srgbClr val="FFFFFF"/>
                </a:solidFill>
                <a:latin typeface="Cerebri"/>
                <a:ea typeface="Cerebri"/>
                <a:cs typeface="Cerebri"/>
                <a:sym typeface="Cerebri"/>
              </a:rPr>
              <a:t>Mudharabah, yaitu akad kerja sama antara bank syariah sebagai penyedia modal dan nasabah sebagai pengelola modal. </a:t>
            </a:r>
          </a:p>
          <a:p>
            <a:pPr algn="l" marL="488964" indent="-244482" lvl="1">
              <a:lnSpc>
                <a:spcPts val="3170"/>
              </a:lnSpc>
              <a:buAutoNum type="arabicPeriod" startAt="1"/>
            </a:pPr>
            <a:r>
              <a:rPr lang="en-US" sz="2264" spc="-124">
                <a:solidFill>
                  <a:srgbClr val="FFFFFF"/>
                </a:solidFill>
                <a:latin typeface="Cerebri"/>
                <a:ea typeface="Cerebri"/>
                <a:cs typeface="Cerebri"/>
                <a:sym typeface="Cerebri"/>
              </a:rPr>
              <a:t>Musyarakah, yaitu akad kerja sama antara bank syariah sebagai penyedia modal dan nasabah sebagai pihak pengelola modal untuk suatu proyek usaha.</a:t>
            </a:r>
          </a:p>
          <a:p>
            <a:pPr algn="l" marL="488964" indent="-244482" lvl="1">
              <a:lnSpc>
                <a:spcPts val="3170"/>
              </a:lnSpc>
              <a:buAutoNum type="arabicPeriod" startAt="1"/>
            </a:pPr>
            <a:r>
              <a:rPr lang="en-US" sz="2264" spc="-124">
                <a:solidFill>
                  <a:srgbClr val="FFFFFF"/>
                </a:solidFill>
                <a:latin typeface="Cerebri"/>
                <a:ea typeface="Cerebri"/>
                <a:cs typeface="Cerebri"/>
                <a:sym typeface="Cerebri"/>
              </a:rPr>
              <a:t>Al-muzara’ah, yaitu kerja sama pengolahan pertanian antara pemilik lahan dan penggarap. </a:t>
            </a:r>
          </a:p>
          <a:p>
            <a:pPr algn="l" marL="488964" indent="-244482" lvl="1">
              <a:lnSpc>
                <a:spcPts val="3170"/>
              </a:lnSpc>
              <a:buAutoNum type="arabicPeriod" startAt="1"/>
            </a:pPr>
            <a:r>
              <a:rPr lang="en-US" sz="2264" spc="-124">
                <a:solidFill>
                  <a:srgbClr val="FFFFFF"/>
                </a:solidFill>
                <a:latin typeface="Cerebri"/>
                <a:ea typeface="Cerebri"/>
                <a:cs typeface="Cerebri"/>
                <a:sym typeface="Cerebri"/>
              </a:rPr>
              <a:t>Al-musaqah, yaitu kerja sama pengolahan pertanian yang tidak jauh berbeda dengan akad al-muzara’ah. </a:t>
            </a:r>
          </a:p>
          <a:p>
            <a:pPr algn="l">
              <a:lnSpc>
                <a:spcPts val="3170"/>
              </a:lnSpc>
            </a:pPr>
          </a:p>
        </p:txBody>
      </p:sp>
      <p:sp>
        <p:nvSpPr>
          <p:cNvPr name="TextBox 13" id="13"/>
          <p:cNvSpPr txBox="true"/>
          <p:nvPr/>
        </p:nvSpPr>
        <p:spPr>
          <a:xfrm rot="0">
            <a:off x="385689" y="6688575"/>
            <a:ext cx="17018655" cy="1527241"/>
          </a:xfrm>
          <a:prstGeom prst="rect">
            <a:avLst/>
          </a:prstGeom>
        </p:spPr>
        <p:txBody>
          <a:bodyPr anchor="t" rtlCol="false" tIns="0" lIns="0" bIns="0" rIns="0">
            <a:spAutoFit/>
          </a:bodyPr>
          <a:lstStyle/>
          <a:p>
            <a:pPr algn="l" marL="467610" indent="-233805" lvl="1">
              <a:lnSpc>
                <a:spcPts val="3032"/>
              </a:lnSpc>
              <a:buAutoNum type="arabicPeriod" startAt="1"/>
            </a:pPr>
            <a:r>
              <a:rPr lang="en-US" sz="2165" spc="-119">
                <a:solidFill>
                  <a:srgbClr val="FFFFFF"/>
                </a:solidFill>
                <a:latin typeface="Cerebri"/>
                <a:ea typeface="Cerebri"/>
                <a:cs typeface="Cerebri"/>
                <a:sym typeface="Cerebri"/>
              </a:rPr>
              <a:t>Bai’as-salam, yaitu pembelian barang yang di</a:t>
            </a:r>
            <a:r>
              <a:rPr lang="en-US" sz="2165" spc="-119">
                <a:solidFill>
                  <a:srgbClr val="FFFFFF"/>
                </a:solidFill>
                <a:latin typeface="Cerebri"/>
                <a:ea typeface="Cerebri"/>
                <a:cs typeface="Cerebri"/>
                <a:sym typeface="Cerebri"/>
              </a:rPr>
              <a:t>serahkan di kemudian hari, sementara pembayaran dilakukan di muka. </a:t>
            </a:r>
          </a:p>
          <a:p>
            <a:pPr algn="l" marL="467610" indent="-233805" lvl="1">
              <a:lnSpc>
                <a:spcPts val="3032"/>
              </a:lnSpc>
              <a:buAutoNum type="arabicPeriod" startAt="1"/>
            </a:pPr>
            <a:r>
              <a:rPr lang="en-US" sz="2165" spc="-119">
                <a:solidFill>
                  <a:srgbClr val="FFFFFF"/>
                </a:solidFill>
                <a:latin typeface="Cerebri"/>
                <a:ea typeface="Cerebri"/>
                <a:cs typeface="Cerebri"/>
                <a:sym typeface="Cerebri"/>
              </a:rPr>
              <a:t>Bai’al-istishna’, yaitu bentuk khusus dari akad bai’as-salam. Kedua belah pihak harus membuat kesepakatan harga dan sistem pembayaran terlebih dahulu.</a:t>
            </a:r>
          </a:p>
          <a:p>
            <a:pPr algn="l">
              <a:lnSpc>
                <a:spcPts val="3032"/>
              </a:lnSpc>
            </a:pPr>
          </a:p>
        </p:txBody>
      </p:sp>
      <p:sp>
        <p:nvSpPr>
          <p:cNvPr name="TextBox 14" id="14"/>
          <p:cNvSpPr txBox="true"/>
          <p:nvPr/>
        </p:nvSpPr>
        <p:spPr>
          <a:xfrm rot="0">
            <a:off x="385689" y="6065637"/>
            <a:ext cx="10970135" cy="480063"/>
          </a:xfrm>
          <a:prstGeom prst="rect">
            <a:avLst/>
          </a:prstGeom>
        </p:spPr>
        <p:txBody>
          <a:bodyPr anchor="t" rtlCol="false" tIns="0" lIns="0" bIns="0" rIns="0">
            <a:spAutoFit/>
          </a:bodyPr>
          <a:lstStyle/>
          <a:p>
            <a:pPr algn="l" marL="615292" indent="-307646" lvl="1">
              <a:lnSpc>
                <a:spcPts val="3989"/>
              </a:lnSpc>
              <a:buAutoNum type="arabicPeriod" startAt="1"/>
            </a:pPr>
            <a:r>
              <a:rPr lang="en-US" sz="2849" spc="-156">
                <a:solidFill>
                  <a:srgbClr val="FFFFFF"/>
                </a:solidFill>
                <a:latin typeface="Cerebri"/>
                <a:ea typeface="Cerebri"/>
                <a:cs typeface="Cerebri"/>
                <a:sym typeface="Cerebri"/>
              </a:rPr>
              <a:t>jual Beli </a:t>
            </a:r>
          </a:p>
        </p:txBody>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grpSp>
        <p:nvGrpSpPr>
          <p:cNvPr name="Group 2" id="2"/>
          <p:cNvGrpSpPr/>
          <p:nvPr/>
        </p:nvGrpSpPr>
        <p:grpSpPr>
          <a:xfrm rot="0">
            <a:off x="-198444" y="-506224"/>
            <a:ext cx="19846708" cy="10287000"/>
            <a:chOff x="0" y="0"/>
            <a:chExt cx="5227117" cy="2709333"/>
          </a:xfrm>
        </p:grpSpPr>
        <p:sp>
          <p:nvSpPr>
            <p:cNvPr name="Freeform 3" id="3"/>
            <p:cNvSpPr/>
            <p:nvPr/>
          </p:nvSpPr>
          <p:spPr>
            <a:xfrm flipH="false" flipV="false" rot="0">
              <a:off x="0" y="0"/>
              <a:ext cx="5227117" cy="2709333"/>
            </a:xfrm>
            <a:custGeom>
              <a:avLst/>
              <a:gdLst/>
              <a:ahLst/>
              <a:cxnLst/>
              <a:rect r="r" b="b" t="t" l="l"/>
              <a:pathLst>
                <a:path h="2709333" w="5227117">
                  <a:moveTo>
                    <a:pt x="0" y="0"/>
                  </a:moveTo>
                  <a:lnTo>
                    <a:pt x="5227117" y="0"/>
                  </a:lnTo>
                  <a:lnTo>
                    <a:pt x="5227117" y="2709333"/>
                  </a:lnTo>
                  <a:lnTo>
                    <a:pt x="0" y="2709333"/>
                  </a:lnTo>
                  <a:close/>
                </a:path>
              </a:pathLst>
            </a:custGeom>
            <a:solidFill>
              <a:srgbClr val="055391"/>
            </a:solidFill>
          </p:spPr>
        </p:sp>
        <p:sp>
          <p:nvSpPr>
            <p:cNvPr name="TextBox 4" id="4"/>
            <p:cNvSpPr txBox="true"/>
            <p:nvPr/>
          </p:nvSpPr>
          <p:spPr>
            <a:xfrm>
              <a:off x="0" y="0"/>
              <a:ext cx="5227117" cy="2709333"/>
            </a:xfrm>
            <a:prstGeom prst="rect">
              <a:avLst/>
            </a:prstGeom>
          </p:spPr>
          <p:txBody>
            <a:bodyPr anchor="ctr" rtlCol="false" tIns="50800" lIns="50800" bIns="50800" rIns="50800"/>
            <a:lstStyle/>
            <a:p>
              <a:pPr algn="ctr">
                <a:lnSpc>
                  <a:spcPts val="3122"/>
                </a:lnSpc>
              </a:pPr>
            </a:p>
          </p:txBody>
        </p:sp>
      </p:grpSp>
      <p:sp>
        <p:nvSpPr>
          <p:cNvPr name="AutoShape 5" id="5"/>
          <p:cNvSpPr/>
          <p:nvPr/>
        </p:nvSpPr>
        <p:spPr>
          <a:xfrm>
            <a:off x="1227072" y="2699847"/>
            <a:ext cx="8115300" cy="0"/>
          </a:xfrm>
          <a:prstGeom prst="line">
            <a:avLst/>
          </a:prstGeom>
          <a:ln cap="flat" w="19050">
            <a:solidFill>
              <a:srgbClr val="000000"/>
            </a:solidFill>
            <a:prstDash val="solid"/>
            <a:headEnd type="none" len="sm" w="sm"/>
            <a:tailEnd type="none" len="sm" w="sm"/>
          </a:ln>
        </p:spPr>
      </p:sp>
      <p:grpSp>
        <p:nvGrpSpPr>
          <p:cNvPr name="Group 6" id="6"/>
          <p:cNvGrpSpPr/>
          <p:nvPr/>
        </p:nvGrpSpPr>
        <p:grpSpPr>
          <a:xfrm rot="0">
            <a:off x="18120443" y="0"/>
            <a:ext cx="167557" cy="10287000"/>
            <a:chOff x="0" y="0"/>
            <a:chExt cx="44130" cy="2709333"/>
          </a:xfrm>
        </p:grpSpPr>
        <p:sp>
          <p:nvSpPr>
            <p:cNvPr name="Freeform 7" id="7"/>
            <p:cNvSpPr/>
            <p:nvPr/>
          </p:nvSpPr>
          <p:spPr>
            <a:xfrm flipH="false" flipV="false" rot="0">
              <a:off x="0" y="0"/>
              <a:ext cx="44130" cy="2709333"/>
            </a:xfrm>
            <a:custGeom>
              <a:avLst/>
              <a:gdLst/>
              <a:ahLst/>
              <a:cxnLst/>
              <a:rect r="r" b="b" t="t" l="l"/>
              <a:pathLst>
                <a:path h="2709333" w="44130">
                  <a:moveTo>
                    <a:pt x="0" y="0"/>
                  </a:moveTo>
                  <a:lnTo>
                    <a:pt x="44130" y="0"/>
                  </a:lnTo>
                  <a:lnTo>
                    <a:pt x="44130" y="2709333"/>
                  </a:lnTo>
                  <a:lnTo>
                    <a:pt x="0" y="2709333"/>
                  </a:lnTo>
                  <a:close/>
                </a:path>
              </a:pathLst>
            </a:custGeom>
            <a:solidFill>
              <a:srgbClr val="B5D132"/>
            </a:solidFill>
          </p:spPr>
        </p:sp>
        <p:sp>
          <p:nvSpPr>
            <p:cNvPr name="TextBox 8" id="8"/>
            <p:cNvSpPr txBox="true"/>
            <p:nvPr/>
          </p:nvSpPr>
          <p:spPr>
            <a:xfrm>
              <a:off x="0" y="0"/>
              <a:ext cx="44130" cy="2709333"/>
            </a:xfrm>
            <a:prstGeom prst="rect">
              <a:avLst/>
            </a:prstGeom>
          </p:spPr>
          <p:txBody>
            <a:bodyPr anchor="ctr" rtlCol="false" tIns="50800" lIns="50800" bIns="50800" rIns="50800"/>
            <a:lstStyle/>
            <a:p>
              <a:pPr algn="ctr">
                <a:lnSpc>
                  <a:spcPts val="3125"/>
                </a:lnSpc>
              </a:pPr>
            </a:p>
          </p:txBody>
        </p:sp>
      </p:grpSp>
      <p:sp>
        <p:nvSpPr>
          <p:cNvPr name="Freeform 9" id="9"/>
          <p:cNvSpPr/>
          <p:nvPr/>
        </p:nvSpPr>
        <p:spPr>
          <a:xfrm flipH="false" flipV="false" rot="6452652">
            <a:off x="-783494" y="5376048"/>
            <a:ext cx="1566988" cy="932358"/>
          </a:xfrm>
          <a:custGeom>
            <a:avLst/>
            <a:gdLst/>
            <a:ahLst/>
            <a:cxnLst/>
            <a:rect r="r" b="b" t="t" l="l"/>
            <a:pathLst>
              <a:path h="932358" w="1566988">
                <a:moveTo>
                  <a:pt x="0" y="0"/>
                </a:moveTo>
                <a:lnTo>
                  <a:pt x="1566988" y="0"/>
                </a:lnTo>
                <a:lnTo>
                  <a:pt x="1566988" y="932358"/>
                </a:lnTo>
                <a:lnTo>
                  <a:pt x="0" y="9323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0985714" y="0"/>
            <a:ext cx="7302286" cy="9780776"/>
          </a:xfrm>
          <a:custGeom>
            <a:avLst/>
            <a:gdLst/>
            <a:ahLst/>
            <a:cxnLst/>
            <a:rect r="r" b="b" t="t" l="l"/>
            <a:pathLst>
              <a:path h="9780776" w="7302286">
                <a:moveTo>
                  <a:pt x="0" y="0"/>
                </a:moveTo>
                <a:lnTo>
                  <a:pt x="7302286" y="0"/>
                </a:lnTo>
                <a:lnTo>
                  <a:pt x="7302286" y="9780776"/>
                </a:lnTo>
                <a:lnTo>
                  <a:pt x="0" y="9780776"/>
                </a:lnTo>
                <a:lnTo>
                  <a:pt x="0" y="0"/>
                </a:lnTo>
                <a:close/>
              </a:path>
            </a:pathLst>
          </a:custGeom>
          <a:blipFill>
            <a:blip r:embed="rId4"/>
            <a:stretch>
              <a:fillRect l="0" t="-4380" r="0" b="-7507"/>
            </a:stretch>
          </a:blipFill>
        </p:spPr>
      </p:sp>
      <p:sp>
        <p:nvSpPr>
          <p:cNvPr name="TextBox 11" id="11"/>
          <p:cNvSpPr txBox="true"/>
          <p:nvPr/>
        </p:nvSpPr>
        <p:spPr>
          <a:xfrm rot="0">
            <a:off x="1028700" y="2520352"/>
            <a:ext cx="9758642" cy="5572431"/>
          </a:xfrm>
          <a:prstGeom prst="rect">
            <a:avLst/>
          </a:prstGeom>
        </p:spPr>
        <p:txBody>
          <a:bodyPr anchor="t" rtlCol="false" tIns="0" lIns="0" bIns="0" rIns="0">
            <a:spAutoFit/>
          </a:bodyPr>
          <a:lstStyle/>
          <a:p>
            <a:pPr algn="just">
              <a:lnSpc>
                <a:spcPts val="3729"/>
              </a:lnSpc>
            </a:pPr>
          </a:p>
          <a:p>
            <a:pPr algn="just">
              <a:lnSpc>
                <a:spcPts val="3729"/>
              </a:lnSpc>
            </a:pPr>
            <a:r>
              <a:rPr lang="en-US" sz="2663" spc="-146">
                <a:solidFill>
                  <a:srgbClr val="FFFFFF"/>
                </a:solidFill>
                <a:latin typeface="Cerebri"/>
                <a:ea typeface="Cerebri"/>
                <a:cs typeface="Cerebri"/>
                <a:sym typeface="Cerebri"/>
              </a:rPr>
              <a:t>Tujuan sewa-m</a:t>
            </a:r>
            <a:r>
              <a:rPr lang="en-US" sz="2663" spc="-146">
                <a:solidFill>
                  <a:srgbClr val="FFFFFF"/>
                </a:solidFill>
                <a:latin typeface="Cerebri"/>
                <a:ea typeface="Cerebri"/>
                <a:cs typeface="Cerebri"/>
                <a:sym typeface="Cerebri"/>
              </a:rPr>
              <a:t>enyewa adalah memenuhi kebutuhan nasabah dalam mengelola harta untuk mendapatkan keuntungan.</a:t>
            </a:r>
          </a:p>
          <a:p>
            <a:pPr algn="just">
              <a:lnSpc>
                <a:spcPts val="3729"/>
              </a:lnSpc>
            </a:pPr>
            <a:r>
              <a:rPr lang="en-US" sz="2663" spc="-146">
                <a:solidFill>
                  <a:srgbClr val="FFFFFF"/>
                </a:solidFill>
                <a:latin typeface="Cerebri"/>
                <a:ea typeface="Cerebri"/>
                <a:cs typeface="Cerebri"/>
                <a:sym typeface="Cerebri"/>
              </a:rPr>
              <a:t>Akad yang dilakukan dalam pembiayaan sewa-menyewa adalah sebagai berikut:</a:t>
            </a:r>
          </a:p>
          <a:p>
            <a:pPr algn="l" marL="575090" indent="-287545" lvl="1">
              <a:lnSpc>
                <a:spcPts val="3729"/>
              </a:lnSpc>
              <a:buAutoNum type="arabicPeriod" startAt="1"/>
            </a:pPr>
            <a:r>
              <a:rPr lang="en-US" sz="2663" spc="-146">
                <a:solidFill>
                  <a:srgbClr val="FFFFFF"/>
                </a:solidFill>
                <a:latin typeface="Cerebri"/>
                <a:ea typeface="Cerebri"/>
                <a:cs typeface="Cerebri"/>
                <a:sym typeface="Cerebri"/>
              </a:rPr>
              <a:t>Ijarah (leasing), yaitu akad pemindahan hak guna atas barang atau jasa melalui pembayaran upah sewa tanpa diikuti dengan pemindahan kepemilikan atas barang atau jasa tersebut. </a:t>
            </a:r>
          </a:p>
          <a:p>
            <a:pPr algn="l" marL="575090" indent="-287545" lvl="1">
              <a:lnSpc>
                <a:spcPts val="3729"/>
              </a:lnSpc>
              <a:buAutoNum type="arabicPeriod" startAt="1"/>
            </a:pPr>
            <a:r>
              <a:rPr lang="en-US" sz="2663" spc="-146">
                <a:solidFill>
                  <a:srgbClr val="FFFFFF"/>
                </a:solidFill>
                <a:latin typeface="Cerebri"/>
                <a:ea typeface="Cerebri"/>
                <a:cs typeface="Cerebri"/>
                <a:sym typeface="Cerebri"/>
              </a:rPr>
              <a:t> Ijarah muntahiyah bit-tamlik, yaitu akad sewa-menyewa antara pemilik objek sewa dan penyewa untuk mendapatkan imbalan atas objek sewa tersebut.</a:t>
            </a:r>
          </a:p>
          <a:p>
            <a:pPr algn="just">
              <a:lnSpc>
                <a:spcPts val="3729"/>
              </a:lnSpc>
            </a:pPr>
          </a:p>
        </p:txBody>
      </p:sp>
      <p:sp>
        <p:nvSpPr>
          <p:cNvPr name="TextBox 12" id="12"/>
          <p:cNvSpPr txBox="true"/>
          <p:nvPr/>
        </p:nvSpPr>
        <p:spPr>
          <a:xfrm rot="0">
            <a:off x="1028700" y="677833"/>
            <a:ext cx="9758642" cy="1621583"/>
          </a:xfrm>
          <a:prstGeom prst="rect">
            <a:avLst/>
          </a:prstGeom>
        </p:spPr>
        <p:txBody>
          <a:bodyPr anchor="t" rtlCol="false" tIns="0" lIns="0" bIns="0" rIns="0">
            <a:spAutoFit/>
          </a:bodyPr>
          <a:lstStyle/>
          <a:p>
            <a:pPr algn="l">
              <a:lnSpc>
                <a:spcPts val="6033"/>
              </a:lnSpc>
            </a:pPr>
            <a:r>
              <a:rPr lang="en-US" sz="5974" spc="-418" b="true">
                <a:solidFill>
                  <a:srgbClr val="FFFFFF"/>
                </a:solidFill>
                <a:latin typeface="Poppins Bold"/>
                <a:ea typeface="Poppins Bold"/>
                <a:cs typeface="Poppins Bold"/>
                <a:sym typeface="Poppins Bold"/>
              </a:rPr>
              <a:t>Menyalurkan Pembiayaan sewa menyewa</a:t>
            </a:r>
          </a:p>
        </p:txBody>
      </p:sp>
    </p:spTree>
  </p:cSld>
  <p:clrMapOvr>
    <a:masterClrMapping/>
  </p:clrMapOvr>
  <p:transition spd="fast">
    <p:wipe dir="l"/>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sp>
        <p:nvSpPr>
          <p:cNvPr name="Freeform 2" id="2"/>
          <p:cNvSpPr/>
          <p:nvPr/>
        </p:nvSpPr>
        <p:spPr>
          <a:xfrm flipH="false" flipV="false" rot="3023682">
            <a:off x="-819875" y="-538055"/>
            <a:ext cx="1407179" cy="1448833"/>
          </a:xfrm>
          <a:custGeom>
            <a:avLst/>
            <a:gdLst/>
            <a:ahLst/>
            <a:cxnLst/>
            <a:rect r="r" b="b" t="t" l="l"/>
            <a:pathLst>
              <a:path h="1448833" w="1407179">
                <a:moveTo>
                  <a:pt x="0" y="0"/>
                </a:moveTo>
                <a:lnTo>
                  <a:pt x="1407179" y="0"/>
                </a:lnTo>
                <a:lnTo>
                  <a:pt x="1407179" y="1448833"/>
                </a:lnTo>
                <a:lnTo>
                  <a:pt x="0" y="14488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690992" y="9544050"/>
            <a:ext cx="2637078" cy="1344910"/>
          </a:xfrm>
          <a:custGeom>
            <a:avLst/>
            <a:gdLst/>
            <a:ahLst/>
            <a:cxnLst/>
            <a:rect r="r" b="b" t="t" l="l"/>
            <a:pathLst>
              <a:path h="1344910" w="2637078">
                <a:moveTo>
                  <a:pt x="0" y="0"/>
                </a:moveTo>
                <a:lnTo>
                  <a:pt x="2637078" y="0"/>
                </a:lnTo>
                <a:lnTo>
                  <a:pt x="2637078" y="1344910"/>
                </a:lnTo>
                <a:lnTo>
                  <a:pt x="0" y="13449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91721" y="7568813"/>
            <a:ext cx="5804155" cy="5789645"/>
          </a:xfrm>
          <a:custGeom>
            <a:avLst/>
            <a:gdLst/>
            <a:ahLst/>
            <a:cxnLst/>
            <a:rect r="r" b="b" t="t" l="l"/>
            <a:pathLst>
              <a:path h="5789645" w="5804155">
                <a:moveTo>
                  <a:pt x="0" y="0"/>
                </a:moveTo>
                <a:lnTo>
                  <a:pt x="5804155" y="0"/>
                </a:lnTo>
                <a:lnTo>
                  <a:pt x="5804155" y="5789645"/>
                </a:lnTo>
                <a:lnTo>
                  <a:pt x="0" y="57896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355435" y="1190257"/>
            <a:ext cx="19683505" cy="10871623"/>
            <a:chOff x="0" y="0"/>
            <a:chExt cx="5184133" cy="2863308"/>
          </a:xfrm>
        </p:grpSpPr>
        <p:sp>
          <p:nvSpPr>
            <p:cNvPr name="Freeform 6" id="6"/>
            <p:cNvSpPr/>
            <p:nvPr/>
          </p:nvSpPr>
          <p:spPr>
            <a:xfrm flipH="false" flipV="false" rot="0">
              <a:off x="0" y="0"/>
              <a:ext cx="5184133" cy="2863308"/>
            </a:xfrm>
            <a:custGeom>
              <a:avLst/>
              <a:gdLst/>
              <a:ahLst/>
              <a:cxnLst/>
              <a:rect r="r" b="b" t="t" l="l"/>
              <a:pathLst>
                <a:path h="2863308" w="5184133">
                  <a:moveTo>
                    <a:pt x="0" y="0"/>
                  </a:moveTo>
                  <a:lnTo>
                    <a:pt x="5184133" y="0"/>
                  </a:lnTo>
                  <a:lnTo>
                    <a:pt x="5184133" y="2863308"/>
                  </a:lnTo>
                  <a:lnTo>
                    <a:pt x="0" y="2863308"/>
                  </a:lnTo>
                  <a:close/>
                </a:path>
              </a:pathLst>
            </a:custGeom>
            <a:solidFill>
              <a:srgbClr val="055391"/>
            </a:solidFill>
          </p:spPr>
        </p:sp>
        <p:sp>
          <p:nvSpPr>
            <p:cNvPr name="TextBox 7" id="7"/>
            <p:cNvSpPr txBox="true"/>
            <p:nvPr/>
          </p:nvSpPr>
          <p:spPr>
            <a:xfrm>
              <a:off x="0" y="0"/>
              <a:ext cx="5184133" cy="2863308"/>
            </a:xfrm>
            <a:prstGeom prst="rect">
              <a:avLst/>
            </a:prstGeom>
          </p:spPr>
          <p:txBody>
            <a:bodyPr anchor="ctr" rtlCol="false" tIns="50800" lIns="50800" bIns="50800" rIns="50800"/>
            <a:lstStyle/>
            <a:p>
              <a:pPr algn="ctr">
                <a:lnSpc>
                  <a:spcPts val="3125"/>
                </a:lnSpc>
              </a:pPr>
            </a:p>
          </p:txBody>
        </p:sp>
      </p:grpSp>
      <p:sp>
        <p:nvSpPr>
          <p:cNvPr name="TextBox 8" id="8"/>
          <p:cNvSpPr txBox="true"/>
          <p:nvPr/>
        </p:nvSpPr>
        <p:spPr>
          <a:xfrm rot="0">
            <a:off x="890379" y="-311518"/>
            <a:ext cx="14320756" cy="2974975"/>
          </a:xfrm>
          <a:prstGeom prst="rect">
            <a:avLst/>
          </a:prstGeom>
        </p:spPr>
        <p:txBody>
          <a:bodyPr anchor="t" rtlCol="false" tIns="0" lIns="0" bIns="0" rIns="0">
            <a:spAutoFit/>
          </a:bodyPr>
          <a:lstStyle/>
          <a:p>
            <a:pPr algn="l">
              <a:lnSpc>
                <a:spcPts val="11299"/>
              </a:lnSpc>
            </a:pPr>
            <a:r>
              <a:rPr lang="en-US" sz="9999" spc="-699" b="true">
                <a:solidFill>
                  <a:srgbClr val="055391"/>
                </a:solidFill>
                <a:latin typeface="Poppins Bold"/>
                <a:ea typeface="Poppins Bold"/>
                <a:cs typeface="Poppins Bold"/>
                <a:sym typeface="Poppins Bold"/>
              </a:rPr>
              <a:t>Menyalurkan </a:t>
            </a:r>
            <a:r>
              <a:rPr lang="en-US" sz="9999" spc="-699" b="true">
                <a:solidFill>
                  <a:srgbClr val="FFFFFF"/>
                </a:solidFill>
                <a:latin typeface="Poppins Bold"/>
                <a:ea typeface="Poppins Bold"/>
                <a:cs typeface="Poppins Bold"/>
                <a:sym typeface="Poppins Bold"/>
              </a:rPr>
              <a:t>pembiayaan </a:t>
            </a:r>
          </a:p>
        </p:txBody>
      </p:sp>
      <p:sp>
        <p:nvSpPr>
          <p:cNvPr name="TextBox 9" id="9"/>
          <p:cNvSpPr txBox="true"/>
          <p:nvPr/>
        </p:nvSpPr>
        <p:spPr>
          <a:xfrm rot="0">
            <a:off x="890379" y="2815284"/>
            <a:ext cx="16862067" cy="6675462"/>
          </a:xfrm>
          <a:prstGeom prst="rect">
            <a:avLst/>
          </a:prstGeom>
        </p:spPr>
        <p:txBody>
          <a:bodyPr anchor="t" rtlCol="false" tIns="0" lIns="0" bIns="0" rIns="0">
            <a:spAutoFit/>
          </a:bodyPr>
          <a:lstStyle/>
          <a:p>
            <a:pPr algn="l">
              <a:lnSpc>
                <a:spcPts val="3834"/>
              </a:lnSpc>
            </a:pPr>
            <a:r>
              <a:rPr lang="en-US" sz="2738" spc="-150">
                <a:solidFill>
                  <a:srgbClr val="FFFFFF"/>
                </a:solidFill>
                <a:latin typeface="Cerebri"/>
                <a:ea typeface="Cerebri"/>
                <a:cs typeface="Cerebri"/>
                <a:sym typeface="Cerebri"/>
              </a:rPr>
              <a:t>Pembiayaan lain yang disalurkan bank syariah kepada nasabah adalah sebagai berikut:</a:t>
            </a:r>
          </a:p>
          <a:p>
            <a:pPr algn="l" marL="591334" indent="-295667" lvl="1">
              <a:lnSpc>
                <a:spcPts val="3834"/>
              </a:lnSpc>
              <a:buAutoNum type="arabicPeriod" startAt="1"/>
            </a:pPr>
            <a:r>
              <a:rPr lang="en-US" sz="2738" spc="-150">
                <a:solidFill>
                  <a:srgbClr val="FFFFFF"/>
                </a:solidFill>
                <a:latin typeface="Cerebri"/>
                <a:ea typeface="Cerebri"/>
                <a:cs typeface="Cerebri"/>
                <a:sym typeface="Cerebri"/>
              </a:rPr>
              <a:t>Wakalah, yaitu penyerahan atau pemberian mandat dari satu pihak kepada pihak lain. </a:t>
            </a:r>
          </a:p>
          <a:p>
            <a:pPr algn="l" marL="591334" indent="-295667" lvl="1">
              <a:lnSpc>
                <a:spcPts val="3834"/>
              </a:lnSpc>
              <a:buAutoNum type="arabicPeriod" startAt="1"/>
            </a:pPr>
            <a:r>
              <a:rPr lang="en-US" sz="2738" spc="-150">
                <a:solidFill>
                  <a:srgbClr val="FFFFFF"/>
                </a:solidFill>
                <a:latin typeface="Cerebri"/>
                <a:ea typeface="Cerebri"/>
                <a:cs typeface="Cerebri"/>
                <a:sym typeface="Cerebri"/>
              </a:rPr>
              <a:t>Kafalah, yaitu jaminan yang diberikan penanggung kepada pihak ketiga untuk memenuhi kewajiban kepada pihak kedua atau yang ditanggung. Akad kafalah dapat pula diartikan sebagai pengalihan tanggung jawab dari satu pihak kepada pihak lain.</a:t>
            </a:r>
          </a:p>
          <a:p>
            <a:pPr algn="l" marL="591334" indent="-295667" lvl="1">
              <a:lnSpc>
                <a:spcPts val="3834"/>
              </a:lnSpc>
              <a:buAutoNum type="arabicPeriod" startAt="1"/>
            </a:pPr>
            <a:r>
              <a:rPr lang="en-US" sz="2738" spc="-150">
                <a:solidFill>
                  <a:srgbClr val="FFFFFF"/>
                </a:solidFill>
                <a:latin typeface="Cerebri"/>
                <a:ea typeface="Cerebri"/>
                <a:cs typeface="Cerebri"/>
                <a:sym typeface="Cerebri"/>
              </a:rPr>
              <a:t>Hawalah, yaitu pengalihan utang dari orang yang berutang kepada orang lain yang wajib menanggungnya atau dengan kata lain pemindahan beban utang dari satu pihak kepada pihak lain.</a:t>
            </a:r>
          </a:p>
          <a:p>
            <a:pPr algn="l" marL="591334" indent="-295667" lvl="1">
              <a:lnSpc>
                <a:spcPts val="3834"/>
              </a:lnSpc>
              <a:buAutoNum type="arabicPeriod" startAt="1"/>
            </a:pPr>
            <a:r>
              <a:rPr lang="en-US" sz="2738" spc="-150">
                <a:solidFill>
                  <a:srgbClr val="FFFFFF"/>
                </a:solidFill>
                <a:latin typeface="Cerebri"/>
                <a:ea typeface="Cerebri"/>
                <a:cs typeface="Cerebri"/>
                <a:sym typeface="Cerebri"/>
              </a:rPr>
              <a:t>Rahn, yaitu kegiatan menahan salah satu harta milik peminjam sebagai jaminan atas pinjaman yang dit</a:t>
            </a:r>
            <a:r>
              <a:rPr lang="en-US" sz="2738" spc="-150">
                <a:solidFill>
                  <a:srgbClr val="FFFFFF"/>
                </a:solidFill>
                <a:latin typeface="Cerebri"/>
                <a:ea typeface="Cerebri"/>
                <a:cs typeface="Cerebri"/>
                <a:sym typeface="Cerebri"/>
              </a:rPr>
              <a:t>erimanya. Akad dilakukan dalam kegiatan gadai.</a:t>
            </a:r>
          </a:p>
          <a:p>
            <a:pPr algn="l" marL="591334" indent="-295667" lvl="1">
              <a:lnSpc>
                <a:spcPts val="3834"/>
              </a:lnSpc>
              <a:buAutoNum type="arabicPeriod" startAt="1"/>
            </a:pPr>
            <a:r>
              <a:rPr lang="en-US" sz="2738" spc="-150">
                <a:solidFill>
                  <a:srgbClr val="FFFFFF"/>
                </a:solidFill>
                <a:latin typeface="Cerebri"/>
                <a:ea typeface="Cerebri"/>
                <a:cs typeface="Cerebri"/>
                <a:sym typeface="Cerebri"/>
              </a:rPr>
              <a:t>Sharf, yaitu kegiatan jual beli valuta dengan valuta lain. Transaksi ini berupa pemberian fasilitas penukaran uang (money changer).</a:t>
            </a:r>
          </a:p>
          <a:p>
            <a:pPr algn="l" marL="591334" indent="-295667" lvl="1">
              <a:lnSpc>
                <a:spcPts val="3834"/>
              </a:lnSpc>
              <a:buAutoNum type="arabicPeriod" startAt="1"/>
            </a:pPr>
            <a:r>
              <a:rPr lang="en-US" sz="2738" spc="-150">
                <a:solidFill>
                  <a:srgbClr val="FFFFFF"/>
                </a:solidFill>
                <a:latin typeface="Cerebri"/>
                <a:ea typeface="Cerebri"/>
                <a:cs typeface="Cerebri"/>
                <a:sym typeface="Cerebri"/>
              </a:rPr>
              <a:t>Ujrah, yaitu imbalan yang diberikan atau diminta atas suatu pekerjaan yang dilakukan oleh bank syariah berupa fee-based income/service, penyewaan safe deposit box, penggunaan ATM, dan sebagainya.</a:t>
            </a:r>
          </a:p>
          <a:p>
            <a:pPr algn="l">
              <a:lnSpc>
                <a:spcPts val="3834"/>
              </a:lnSpc>
            </a:pPr>
          </a:p>
        </p:txBody>
      </p:sp>
    </p:spTree>
  </p:cSld>
  <p:clrMapOvr>
    <a:masterClrMapping/>
  </p:clrMapOvr>
  <p:transition spd="fast">
    <p:cover dir="d"/>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sp>
        <p:nvSpPr>
          <p:cNvPr name="Freeform 2" id="2"/>
          <p:cNvSpPr/>
          <p:nvPr/>
        </p:nvSpPr>
        <p:spPr>
          <a:xfrm flipH="false" flipV="false" rot="-841702">
            <a:off x="4671338" y="-1874304"/>
            <a:ext cx="10210508" cy="12102972"/>
          </a:xfrm>
          <a:custGeom>
            <a:avLst/>
            <a:gdLst/>
            <a:ahLst/>
            <a:cxnLst/>
            <a:rect r="r" b="b" t="t" l="l"/>
            <a:pathLst>
              <a:path h="12102972" w="10210508">
                <a:moveTo>
                  <a:pt x="0" y="0"/>
                </a:moveTo>
                <a:lnTo>
                  <a:pt x="10210508" y="0"/>
                </a:lnTo>
                <a:lnTo>
                  <a:pt x="10210508" y="12102973"/>
                </a:lnTo>
                <a:lnTo>
                  <a:pt x="0" y="12102973"/>
                </a:lnTo>
                <a:lnTo>
                  <a:pt x="0" y="0"/>
                </a:lnTo>
                <a:close/>
              </a:path>
            </a:pathLst>
          </a:custGeom>
          <a:blipFill>
            <a:blip r:embed="rId2">
              <a:alphaModFix amt="6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016738" y="2218548"/>
            <a:ext cx="10552353" cy="7041297"/>
          </a:xfrm>
          <a:custGeom>
            <a:avLst/>
            <a:gdLst/>
            <a:ahLst/>
            <a:cxnLst/>
            <a:rect r="r" b="b" t="t" l="l"/>
            <a:pathLst>
              <a:path h="7041297" w="10552353">
                <a:moveTo>
                  <a:pt x="0" y="0"/>
                </a:moveTo>
                <a:lnTo>
                  <a:pt x="10552353" y="0"/>
                </a:lnTo>
                <a:lnTo>
                  <a:pt x="10552353" y="7041298"/>
                </a:lnTo>
                <a:lnTo>
                  <a:pt x="0" y="70412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8251741"/>
            <a:ext cx="18288000" cy="2016209"/>
            <a:chOff x="0" y="0"/>
            <a:chExt cx="4816593" cy="531018"/>
          </a:xfrm>
        </p:grpSpPr>
        <p:sp>
          <p:nvSpPr>
            <p:cNvPr name="Freeform 5" id="5"/>
            <p:cNvSpPr/>
            <p:nvPr/>
          </p:nvSpPr>
          <p:spPr>
            <a:xfrm flipH="false" flipV="false" rot="0">
              <a:off x="0" y="0"/>
              <a:ext cx="4816592" cy="531018"/>
            </a:xfrm>
            <a:custGeom>
              <a:avLst/>
              <a:gdLst/>
              <a:ahLst/>
              <a:cxnLst/>
              <a:rect r="r" b="b" t="t" l="l"/>
              <a:pathLst>
                <a:path h="531018" w="4816592">
                  <a:moveTo>
                    <a:pt x="0" y="0"/>
                  </a:moveTo>
                  <a:lnTo>
                    <a:pt x="4816592" y="0"/>
                  </a:lnTo>
                  <a:lnTo>
                    <a:pt x="4816592" y="531018"/>
                  </a:lnTo>
                  <a:lnTo>
                    <a:pt x="0" y="531018"/>
                  </a:lnTo>
                  <a:close/>
                </a:path>
              </a:pathLst>
            </a:custGeom>
            <a:solidFill>
              <a:srgbClr val="055391"/>
            </a:solidFill>
          </p:spPr>
        </p:sp>
        <p:sp>
          <p:nvSpPr>
            <p:cNvPr name="TextBox 6" id="6"/>
            <p:cNvSpPr txBox="true"/>
            <p:nvPr/>
          </p:nvSpPr>
          <p:spPr>
            <a:xfrm>
              <a:off x="0" y="0"/>
              <a:ext cx="4816593" cy="531018"/>
            </a:xfrm>
            <a:prstGeom prst="rect">
              <a:avLst/>
            </a:prstGeom>
          </p:spPr>
          <p:txBody>
            <a:bodyPr anchor="ctr" rtlCol="false" tIns="50800" lIns="50800" bIns="50800" rIns="50800"/>
            <a:lstStyle/>
            <a:p>
              <a:pPr algn="ctr">
                <a:lnSpc>
                  <a:spcPts val="3122"/>
                </a:lnSpc>
              </a:pPr>
            </a:p>
          </p:txBody>
        </p:sp>
      </p:grpSp>
      <p:grpSp>
        <p:nvGrpSpPr>
          <p:cNvPr name="Group 7" id="7"/>
          <p:cNvGrpSpPr/>
          <p:nvPr/>
        </p:nvGrpSpPr>
        <p:grpSpPr>
          <a:xfrm rot="0">
            <a:off x="0" y="8119538"/>
            <a:ext cx="18288000" cy="151253"/>
            <a:chOff x="0" y="0"/>
            <a:chExt cx="4816593" cy="39836"/>
          </a:xfrm>
        </p:grpSpPr>
        <p:sp>
          <p:nvSpPr>
            <p:cNvPr name="Freeform 8" id="8"/>
            <p:cNvSpPr/>
            <p:nvPr/>
          </p:nvSpPr>
          <p:spPr>
            <a:xfrm flipH="false" flipV="false" rot="0">
              <a:off x="0" y="0"/>
              <a:ext cx="4816592" cy="39836"/>
            </a:xfrm>
            <a:custGeom>
              <a:avLst/>
              <a:gdLst/>
              <a:ahLst/>
              <a:cxnLst/>
              <a:rect r="r" b="b" t="t" l="l"/>
              <a:pathLst>
                <a:path h="39836" w="4816592">
                  <a:moveTo>
                    <a:pt x="0" y="0"/>
                  </a:moveTo>
                  <a:lnTo>
                    <a:pt x="4816592" y="0"/>
                  </a:lnTo>
                  <a:lnTo>
                    <a:pt x="4816592" y="39836"/>
                  </a:lnTo>
                  <a:lnTo>
                    <a:pt x="0" y="39836"/>
                  </a:lnTo>
                  <a:close/>
                </a:path>
              </a:pathLst>
            </a:custGeom>
            <a:solidFill>
              <a:srgbClr val="B5D132"/>
            </a:solidFill>
          </p:spPr>
        </p:sp>
        <p:sp>
          <p:nvSpPr>
            <p:cNvPr name="TextBox 9" id="9"/>
            <p:cNvSpPr txBox="true"/>
            <p:nvPr/>
          </p:nvSpPr>
          <p:spPr>
            <a:xfrm>
              <a:off x="0" y="0"/>
              <a:ext cx="4816593" cy="39836"/>
            </a:xfrm>
            <a:prstGeom prst="rect">
              <a:avLst/>
            </a:prstGeom>
          </p:spPr>
          <p:txBody>
            <a:bodyPr anchor="ctr" rtlCol="false" tIns="50800" lIns="50800" bIns="50800" rIns="50800"/>
            <a:lstStyle/>
            <a:p>
              <a:pPr algn="ctr">
                <a:lnSpc>
                  <a:spcPts val="3122"/>
                </a:lnSpc>
              </a:pPr>
            </a:p>
          </p:txBody>
        </p:sp>
      </p:grpSp>
      <p:sp>
        <p:nvSpPr>
          <p:cNvPr name="TextBox 10" id="10"/>
          <p:cNvSpPr txBox="true"/>
          <p:nvPr/>
        </p:nvSpPr>
        <p:spPr>
          <a:xfrm rot="0">
            <a:off x="1028700" y="2575694"/>
            <a:ext cx="7578213" cy="4655725"/>
          </a:xfrm>
          <a:prstGeom prst="rect">
            <a:avLst/>
          </a:prstGeom>
        </p:spPr>
        <p:txBody>
          <a:bodyPr anchor="t" rtlCol="false" tIns="0" lIns="0" bIns="0" rIns="0">
            <a:spAutoFit/>
          </a:bodyPr>
          <a:lstStyle/>
          <a:p>
            <a:pPr algn="l">
              <a:lnSpc>
                <a:spcPts val="17335"/>
              </a:lnSpc>
            </a:pPr>
            <a:r>
              <a:rPr lang="en-US" sz="16995" spc="-1189" b="true">
                <a:solidFill>
                  <a:srgbClr val="055391"/>
                </a:solidFill>
                <a:latin typeface="Poppins Bold"/>
                <a:ea typeface="Poppins Bold"/>
                <a:cs typeface="Poppins Bold"/>
                <a:sym typeface="Poppins Bold"/>
              </a:rPr>
              <a:t>Terima kasih!</a:t>
            </a:r>
          </a:p>
        </p:txBody>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55391"/>
        </a:solidFill>
      </p:bgPr>
    </p:bg>
    <p:spTree>
      <p:nvGrpSpPr>
        <p:cNvPr id="1" name=""/>
        <p:cNvGrpSpPr/>
        <p:nvPr/>
      </p:nvGrpSpPr>
      <p:grpSpPr>
        <a:xfrm>
          <a:off x="0" y="0"/>
          <a:ext cx="0" cy="0"/>
          <a:chOff x="0" y="0"/>
          <a:chExt cx="0" cy="0"/>
        </a:xfrm>
      </p:grpSpPr>
      <p:sp>
        <p:nvSpPr>
          <p:cNvPr name="Freeform 2" id="2"/>
          <p:cNvSpPr/>
          <p:nvPr/>
        </p:nvSpPr>
        <p:spPr>
          <a:xfrm flipH="true" flipV="false" rot="0">
            <a:off x="8842613" y="-1550872"/>
            <a:ext cx="5995487" cy="3101745"/>
          </a:xfrm>
          <a:custGeom>
            <a:avLst/>
            <a:gdLst/>
            <a:ahLst/>
            <a:cxnLst/>
            <a:rect r="r" b="b" t="t" l="l"/>
            <a:pathLst>
              <a:path h="3101745" w="5995487">
                <a:moveTo>
                  <a:pt x="5995486" y="0"/>
                </a:moveTo>
                <a:lnTo>
                  <a:pt x="0" y="0"/>
                </a:lnTo>
                <a:lnTo>
                  <a:pt x="0" y="3101744"/>
                </a:lnTo>
                <a:lnTo>
                  <a:pt x="5995486" y="3101744"/>
                </a:lnTo>
                <a:lnTo>
                  <a:pt x="5995486" y="0"/>
                </a:lnTo>
                <a:close/>
              </a:path>
            </a:pathLst>
          </a:custGeom>
          <a:blipFill>
            <a:blip r:embed="rId2"/>
            <a:stretch>
              <a:fillRect l="0" t="-65749" r="0" b="0"/>
            </a:stretch>
          </a:blipFill>
        </p:spPr>
      </p:sp>
      <p:sp>
        <p:nvSpPr>
          <p:cNvPr name="Freeform 3" id="3"/>
          <p:cNvSpPr/>
          <p:nvPr/>
        </p:nvSpPr>
        <p:spPr>
          <a:xfrm flipH="false" flipV="false" rot="0">
            <a:off x="12246146" y="-345312"/>
            <a:ext cx="6041854" cy="10218781"/>
          </a:xfrm>
          <a:custGeom>
            <a:avLst/>
            <a:gdLst/>
            <a:ahLst/>
            <a:cxnLst/>
            <a:rect r="r" b="b" t="t" l="l"/>
            <a:pathLst>
              <a:path h="10218781" w="6041854">
                <a:moveTo>
                  <a:pt x="0" y="0"/>
                </a:moveTo>
                <a:lnTo>
                  <a:pt x="6041854" y="0"/>
                </a:lnTo>
                <a:lnTo>
                  <a:pt x="6041854" y="10218781"/>
                </a:lnTo>
                <a:lnTo>
                  <a:pt x="0" y="10218781"/>
                </a:lnTo>
                <a:lnTo>
                  <a:pt x="0" y="0"/>
                </a:lnTo>
                <a:close/>
              </a:path>
            </a:pathLst>
          </a:custGeom>
          <a:blipFill>
            <a:blip r:embed="rId3"/>
            <a:stretch>
              <a:fillRect l="0" t="0" r="0" b="0"/>
            </a:stretch>
          </a:blipFill>
        </p:spPr>
      </p:sp>
      <p:sp>
        <p:nvSpPr>
          <p:cNvPr name="Freeform 4" id="4"/>
          <p:cNvSpPr/>
          <p:nvPr/>
        </p:nvSpPr>
        <p:spPr>
          <a:xfrm flipH="true" flipV="false" rot="0">
            <a:off x="-1964715" y="8190230"/>
            <a:ext cx="22217430" cy="4193540"/>
          </a:xfrm>
          <a:custGeom>
            <a:avLst/>
            <a:gdLst/>
            <a:ahLst/>
            <a:cxnLst/>
            <a:rect r="r" b="b" t="t" l="l"/>
            <a:pathLst>
              <a:path h="4193540" w="22217430">
                <a:moveTo>
                  <a:pt x="22217430" y="0"/>
                </a:moveTo>
                <a:lnTo>
                  <a:pt x="0" y="0"/>
                </a:lnTo>
                <a:lnTo>
                  <a:pt x="0" y="4193540"/>
                </a:lnTo>
                <a:lnTo>
                  <a:pt x="22217430" y="4193540"/>
                </a:lnTo>
                <a:lnTo>
                  <a:pt x="22217430" y="0"/>
                </a:lnTo>
                <a:close/>
              </a:path>
            </a:pathLst>
          </a:custGeom>
          <a:blipFill>
            <a:blip r:embed="rId4"/>
            <a:stretch>
              <a:fillRect l="0" t="0" r="0" b="0"/>
            </a:stretch>
          </a:blipFill>
        </p:spPr>
      </p:sp>
      <p:grpSp>
        <p:nvGrpSpPr>
          <p:cNvPr name="Group 5" id="5"/>
          <p:cNvGrpSpPr/>
          <p:nvPr/>
        </p:nvGrpSpPr>
        <p:grpSpPr>
          <a:xfrm rot="0">
            <a:off x="1028700" y="2799749"/>
            <a:ext cx="9696570" cy="4300546"/>
            <a:chOff x="0" y="0"/>
            <a:chExt cx="2351485" cy="1042912"/>
          </a:xfrm>
        </p:grpSpPr>
        <p:sp>
          <p:nvSpPr>
            <p:cNvPr name="Freeform 6" id="6"/>
            <p:cNvSpPr/>
            <p:nvPr/>
          </p:nvSpPr>
          <p:spPr>
            <a:xfrm flipH="false" flipV="false" rot="0">
              <a:off x="0" y="0"/>
              <a:ext cx="2351485" cy="1042912"/>
            </a:xfrm>
            <a:custGeom>
              <a:avLst/>
              <a:gdLst/>
              <a:ahLst/>
              <a:cxnLst/>
              <a:rect r="r" b="b" t="t" l="l"/>
              <a:pathLst>
                <a:path h="1042912" w="2351485">
                  <a:moveTo>
                    <a:pt x="43913" y="0"/>
                  </a:moveTo>
                  <a:lnTo>
                    <a:pt x="2307572" y="0"/>
                  </a:lnTo>
                  <a:cubicBezTo>
                    <a:pt x="2319219" y="0"/>
                    <a:pt x="2330388" y="4627"/>
                    <a:pt x="2338623" y="12862"/>
                  </a:cubicBezTo>
                  <a:cubicBezTo>
                    <a:pt x="2346859" y="21097"/>
                    <a:pt x="2351485" y="32267"/>
                    <a:pt x="2351485" y="43913"/>
                  </a:cubicBezTo>
                  <a:lnTo>
                    <a:pt x="2351485" y="998999"/>
                  </a:lnTo>
                  <a:cubicBezTo>
                    <a:pt x="2351485" y="1023251"/>
                    <a:pt x="2331825" y="1042912"/>
                    <a:pt x="2307572" y="1042912"/>
                  </a:cubicBezTo>
                  <a:lnTo>
                    <a:pt x="43913" y="1042912"/>
                  </a:lnTo>
                  <a:cubicBezTo>
                    <a:pt x="32267" y="1042912"/>
                    <a:pt x="21097" y="1038285"/>
                    <a:pt x="12862" y="1030050"/>
                  </a:cubicBezTo>
                  <a:cubicBezTo>
                    <a:pt x="4627" y="1021815"/>
                    <a:pt x="0" y="1010645"/>
                    <a:pt x="0" y="998999"/>
                  </a:cubicBezTo>
                  <a:lnTo>
                    <a:pt x="0" y="43913"/>
                  </a:lnTo>
                  <a:cubicBezTo>
                    <a:pt x="0" y="19661"/>
                    <a:pt x="19661" y="0"/>
                    <a:pt x="43913" y="0"/>
                  </a:cubicBezTo>
                  <a:close/>
                </a:path>
              </a:pathLst>
            </a:custGeom>
            <a:solidFill>
              <a:srgbClr val="FFFFFF"/>
            </a:solidFill>
          </p:spPr>
        </p:sp>
        <p:sp>
          <p:nvSpPr>
            <p:cNvPr name="TextBox 7" id="7"/>
            <p:cNvSpPr txBox="true"/>
            <p:nvPr/>
          </p:nvSpPr>
          <p:spPr>
            <a:xfrm>
              <a:off x="0" y="-38100"/>
              <a:ext cx="2351485" cy="1081012"/>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true" flipV="false" rot="0">
            <a:off x="8375977" y="3053994"/>
            <a:ext cx="5894612" cy="7555652"/>
          </a:xfrm>
          <a:custGeom>
            <a:avLst/>
            <a:gdLst/>
            <a:ahLst/>
            <a:cxnLst/>
            <a:rect r="r" b="b" t="t" l="l"/>
            <a:pathLst>
              <a:path h="7555652" w="5894612">
                <a:moveTo>
                  <a:pt x="5894612" y="0"/>
                </a:moveTo>
                <a:lnTo>
                  <a:pt x="0" y="0"/>
                </a:lnTo>
                <a:lnTo>
                  <a:pt x="0" y="7555652"/>
                </a:lnTo>
                <a:lnTo>
                  <a:pt x="5894612" y="7555652"/>
                </a:lnTo>
                <a:lnTo>
                  <a:pt x="5894612" y="0"/>
                </a:lnTo>
                <a:close/>
              </a:path>
            </a:pathLst>
          </a:custGeom>
          <a:blipFill>
            <a:blip r:embed="rId5"/>
            <a:stretch>
              <a:fillRect l="0" t="0" r="0" b="-23345"/>
            </a:stretch>
          </a:blipFill>
        </p:spPr>
      </p:sp>
      <p:sp>
        <p:nvSpPr>
          <p:cNvPr name="Freeform 9" id="9"/>
          <p:cNvSpPr/>
          <p:nvPr/>
        </p:nvSpPr>
        <p:spPr>
          <a:xfrm flipH="true" flipV="false" rot="0">
            <a:off x="14547033" y="1971227"/>
            <a:ext cx="4542415" cy="8638419"/>
          </a:xfrm>
          <a:custGeom>
            <a:avLst/>
            <a:gdLst/>
            <a:ahLst/>
            <a:cxnLst/>
            <a:rect r="r" b="b" t="t" l="l"/>
            <a:pathLst>
              <a:path h="8638419" w="4542415">
                <a:moveTo>
                  <a:pt x="4542415" y="0"/>
                </a:moveTo>
                <a:lnTo>
                  <a:pt x="0" y="0"/>
                </a:lnTo>
                <a:lnTo>
                  <a:pt x="0" y="8638419"/>
                </a:lnTo>
                <a:lnTo>
                  <a:pt x="4542415" y="8638419"/>
                </a:lnTo>
                <a:lnTo>
                  <a:pt x="4542415" y="0"/>
                </a:lnTo>
                <a:close/>
              </a:path>
            </a:pathLst>
          </a:custGeom>
          <a:blipFill>
            <a:blip r:embed="rId6"/>
            <a:stretch>
              <a:fillRect l="0" t="0" r="0" b="-32286"/>
            </a:stretch>
          </a:blipFill>
        </p:spPr>
      </p:sp>
      <p:sp>
        <p:nvSpPr>
          <p:cNvPr name="Freeform 10" id="10"/>
          <p:cNvSpPr/>
          <p:nvPr/>
        </p:nvSpPr>
        <p:spPr>
          <a:xfrm flipH="false" flipV="false" rot="0">
            <a:off x="12767441" y="7535403"/>
            <a:ext cx="1133442" cy="3139862"/>
          </a:xfrm>
          <a:custGeom>
            <a:avLst/>
            <a:gdLst/>
            <a:ahLst/>
            <a:cxnLst/>
            <a:rect r="r" b="b" t="t" l="l"/>
            <a:pathLst>
              <a:path h="3139862" w="1133442">
                <a:moveTo>
                  <a:pt x="0" y="0"/>
                </a:moveTo>
                <a:lnTo>
                  <a:pt x="1133441" y="0"/>
                </a:lnTo>
                <a:lnTo>
                  <a:pt x="1133441" y="3139863"/>
                </a:lnTo>
                <a:lnTo>
                  <a:pt x="0" y="3139863"/>
                </a:lnTo>
                <a:lnTo>
                  <a:pt x="0" y="0"/>
                </a:lnTo>
                <a:close/>
              </a:path>
            </a:pathLst>
          </a:custGeom>
          <a:blipFill>
            <a:blip r:embed="rId7"/>
            <a:stretch>
              <a:fillRect l="0" t="0" r="0" b="0"/>
            </a:stretch>
          </a:blipFill>
        </p:spPr>
      </p:sp>
      <p:grpSp>
        <p:nvGrpSpPr>
          <p:cNvPr name="Group 11" id="11"/>
          <p:cNvGrpSpPr/>
          <p:nvPr/>
        </p:nvGrpSpPr>
        <p:grpSpPr>
          <a:xfrm rot="0">
            <a:off x="2411246" y="5803442"/>
            <a:ext cx="6931479" cy="863999"/>
            <a:chOff x="0" y="0"/>
            <a:chExt cx="2057985" cy="256525"/>
          </a:xfrm>
        </p:grpSpPr>
        <p:sp>
          <p:nvSpPr>
            <p:cNvPr name="Freeform 12" id="12"/>
            <p:cNvSpPr/>
            <p:nvPr/>
          </p:nvSpPr>
          <p:spPr>
            <a:xfrm flipH="false" flipV="false" rot="0">
              <a:off x="0" y="0"/>
              <a:ext cx="2057985" cy="256525"/>
            </a:xfrm>
            <a:custGeom>
              <a:avLst/>
              <a:gdLst/>
              <a:ahLst/>
              <a:cxnLst/>
              <a:rect r="r" b="b" t="t" l="l"/>
              <a:pathLst>
                <a:path h="256525" w="2057985">
                  <a:moveTo>
                    <a:pt x="33508" y="0"/>
                  </a:moveTo>
                  <a:lnTo>
                    <a:pt x="2024478" y="0"/>
                  </a:lnTo>
                  <a:cubicBezTo>
                    <a:pt x="2033364" y="0"/>
                    <a:pt x="2041887" y="3530"/>
                    <a:pt x="2048171" y="9814"/>
                  </a:cubicBezTo>
                  <a:cubicBezTo>
                    <a:pt x="2054455" y="16098"/>
                    <a:pt x="2057985" y="24621"/>
                    <a:pt x="2057985" y="33508"/>
                  </a:cubicBezTo>
                  <a:lnTo>
                    <a:pt x="2057985" y="223017"/>
                  </a:lnTo>
                  <a:cubicBezTo>
                    <a:pt x="2057985" y="231904"/>
                    <a:pt x="2054455" y="240427"/>
                    <a:pt x="2048171" y="246711"/>
                  </a:cubicBezTo>
                  <a:cubicBezTo>
                    <a:pt x="2041887" y="252995"/>
                    <a:pt x="2033364" y="256525"/>
                    <a:pt x="2024478" y="256525"/>
                  </a:cubicBezTo>
                  <a:lnTo>
                    <a:pt x="33508" y="256525"/>
                  </a:lnTo>
                  <a:cubicBezTo>
                    <a:pt x="24621" y="256525"/>
                    <a:pt x="16098" y="252995"/>
                    <a:pt x="9814" y="246711"/>
                  </a:cubicBezTo>
                  <a:cubicBezTo>
                    <a:pt x="3530" y="240427"/>
                    <a:pt x="0" y="231904"/>
                    <a:pt x="0" y="223017"/>
                  </a:cubicBezTo>
                  <a:lnTo>
                    <a:pt x="0" y="33508"/>
                  </a:lnTo>
                  <a:cubicBezTo>
                    <a:pt x="0" y="24621"/>
                    <a:pt x="3530" y="16098"/>
                    <a:pt x="9814" y="9814"/>
                  </a:cubicBezTo>
                  <a:cubicBezTo>
                    <a:pt x="16098" y="3530"/>
                    <a:pt x="24621" y="0"/>
                    <a:pt x="33508" y="0"/>
                  </a:cubicBezTo>
                  <a:close/>
                </a:path>
              </a:pathLst>
            </a:custGeom>
            <a:solidFill>
              <a:srgbClr val="00241F"/>
            </a:solidFill>
            <a:ln cap="rnd">
              <a:noFill/>
              <a:prstDash val="solid"/>
              <a:round/>
            </a:ln>
          </p:spPr>
        </p:sp>
        <p:sp>
          <p:nvSpPr>
            <p:cNvPr name="TextBox 13" id="13"/>
            <p:cNvSpPr txBox="true"/>
            <p:nvPr/>
          </p:nvSpPr>
          <p:spPr>
            <a:xfrm>
              <a:off x="0" y="-38100"/>
              <a:ext cx="2057985" cy="294625"/>
            </a:xfrm>
            <a:prstGeom prst="rect">
              <a:avLst/>
            </a:prstGeom>
          </p:spPr>
          <p:txBody>
            <a:bodyPr anchor="ctr" rtlCol="false" tIns="50800" lIns="50800" bIns="50800" rIns="50800"/>
            <a:lstStyle/>
            <a:p>
              <a:pPr algn="ctr">
                <a:lnSpc>
                  <a:spcPts val="2659"/>
                </a:lnSpc>
                <a:spcBef>
                  <a:spcPct val="0"/>
                </a:spcBef>
              </a:pPr>
            </a:p>
          </p:txBody>
        </p:sp>
      </p:grpSp>
      <p:sp>
        <p:nvSpPr>
          <p:cNvPr name="TextBox 14" id="14"/>
          <p:cNvSpPr txBox="true"/>
          <p:nvPr/>
        </p:nvSpPr>
        <p:spPr>
          <a:xfrm rot="0">
            <a:off x="1028700" y="3722242"/>
            <a:ext cx="9696570" cy="2945200"/>
          </a:xfrm>
          <a:prstGeom prst="rect">
            <a:avLst/>
          </a:prstGeom>
        </p:spPr>
        <p:txBody>
          <a:bodyPr anchor="t" rtlCol="false" tIns="0" lIns="0" bIns="0" rIns="0">
            <a:spAutoFit/>
          </a:bodyPr>
          <a:lstStyle/>
          <a:p>
            <a:pPr algn="ctr">
              <a:lnSpc>
                <a:spcPts val="11248"/>
              </a:lnSpc>
            </a:pPr>
            <a:r>
              <a:rPr lang="en-US" b="true" sz="11717">
                <a:solidFill>
                  <a:srgbClr val="FEC455"/>
                </a:solidFill>
                <a:latin typeface="Gliker Bold"/>
                <a:ea typeface="Gliker Bold"/>
                <a:cs typeface="Gliker Bold"/>
                <a:sym typeface="Gliker Bold"/>
              </a:rPr>
              <a:t>WAKTUNYA KUIS</a:t>
            </a:r>
          </a:p>
        </p:txBody>
      </p:sp>
    </p:spTree>
  </p:cSld>
  <p:clrMapOvr>
    <a:masterClrMapping/>
  </p:clrMapOvr>
  <p:transition spd="fast">
    <p:cover dir="rd"/>
  </p:transition>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028700" y="898751"/>
            <a:ext cx="11596630" cy="3281164"/>
            <a:chOff x="0" y="0"/>
            <a:chExt cx="2812263" cy="795705"/>
          </a:xfrm>
        </p:grpSpPr>
        <p:sp>
          <p:nvSpPr>
            <p:cNvPr name="Freeform 3" id="3"/>
            <p:cNvSpPr/>
            <p:nvPr/>
          </p:nvSpPr>
          <p:spPr>
            <a:xfrm flipH="false" flipV="false" rot="0">
              <a:off x="0" y="0"/>
              <a:ext cx="2812263" cy="795705"/>
            </a:xfrm>
            <a:custGeom>
              <a:avLst/>
              <a:gdLst/>
              <a:ahLst/>
              <a:cxnLst/>
              <a:rect r="r" b="b" t="t" l="l"/>
              <a:pathLst>
                <a:path h="795705" w="2812263">
                  <a:moveTo>
                    <a:pt x="36718" y="0"/>
                  </a:moveTo>
                  <a:lnTo>
                    <a:pt x="2775545" y="0"/>
                  </a:lnTo>
                  <a:cubicBezTo>
                    <a:pt x="2795824" y="0"/>
                    <a:pt x="2812263" y="16439"/>
                    <a:pt x="2812263" y="36718"/>
                  </a:cubicBezTo>
                  <a:lnTo>
                    <a:pt x="2812263" y="758987"/>
                  </a:lnTo>
                  <a:cubicBezTo>
                    <a:pt x="2812263" y="779266"/>
                    <a:pt x="2795824" y="795705"/>
                    <a:pt x="2775545" y="795705"/>
                  </a:cubicBezTo>
                  <a:lnTo>
                    <a:pt x="36718" y="795705"/>
                  </a:lnTo>
                  <a:cubicBezTo>
                    <a:pt x="16439" y="795705"/>
                    <a:pt x="0" y="779266"/>
                    <a:pt x="0" y="758987"/>
                  </a:cubicBezTo>
                  <a:lnTo>
                    <a:pt x="0" y="36718"/>
                  </a:lnTo>
                  <a:cubicBezTo>
                    <a:pt x="0" y="16439"/>
                    <a:pt x="16439" y="0"/>
                    <a:pt x="36718" y="0"/>
                  </a:cubicBezTo>
                  <a:close/>
                </a:path>
              </a:pathLst>
            </a:custGeom>
            <a:solidFill>
              <a:srgbClr val="FFFFFF"/>
            </a:solidFill>
          </p:spPr>
        </p:sp>
        <p:sp>
          <p:nvSpPr>
            <p:cNvPr name="TextBox 4" id="4"/>
            <p:cNvSpPr txBox="true"/>
            <p:nvPr/>
          </p:nvSpPr>
          <p:spPr>
            <a:xfrm>
              <a:off x="0" y="-38100"/>
              <a:ext cx="2812263" cy="83380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414439" y="1301921"/>
            <a:ext cx="10825151" cy="2743646"/>
          </a:xfrm>
          <a:prstGeom prst="rect">
            <a:avLst/>
          </a:prstGeom>
        </p:spPr>
        <p:txBody>
          <a:bodyPr anchor="t" rtlCol="false" tIns="0" lIns="0" bIns="0" rIns="0">
            <a:spAutoFit/>
          </a:bodyPr>
          <a:lstStyle/>
          <a:p>
            <a:pPr algn="l">
              <a:lnSpc>
                <a:spcPts val="3600"/>
              </a:lnSpc>
              <a:spcBef>
                <a:spcPct val="0"/>
              </a:spcBef>
            </a:pPr>
            <a:r>
              <a:rPr lang="en-US" b="true" sz="3000">
                <a:solidFill>
                  <a:srgbClr val="00241F"/>
                </a:solidFill>
                <a:latin typeface="Nunito Bold"/>
                <a:ea typeface="Nunito Bold"/>
                <a:cs typeface="Nunito Bold"/>
                <a:sym typeface="Nunito Bold"/>
              </a:rPr>
              <a:t>Sebu</a:t>
            </a:r>
            <a:r>
              <a:rPr lang="en-US" b="true" sz="3000">
                <a:solidFill>
                  <a:srgbClr val="00241F"/>
                </a:solidFill>
                <a:latin typeface="Nunito Bold"/>
                <a:ea typeface="Nunito Bold"/>
                <a:cs typeface="Nunito Bold"/>
                <a:sym typeface="Nunito Bold"/>
              </a:rPr>
              <a:t>ah bank berhasil menghimpun dana masyarakat dalam jumlah besar melalui produk tabungan dan deposito. Namun, bank tersebut m</a:t>
            </a:r>
            <a:r>
              <a:rPr lang="en-US" b="true" sz="3000">
                <a:solidFill>
                  <a:srgbClr val="00241F"/>
                </a:solidFill>
                <a:latin typeface="Nunito Bold"/>
                <a:ea typeface="Nunito Bold"/>
                <a:cs typeface="Nunito Bold"/>
                <a:sym typeface="Nunito Bold"/>
              </a:rPr>
              <a:t>enahan sebagian besar dana dalam bentuk kas dan tidak menyalurkannya sebagai kredit karena ingin menghindari risiko. Kondisi ini menunjukkan bahwa bank telah menjalankan fungsi intermediasi secara optimal.</a:t>
            </a:r>
          </a:p>
        </p:txBody>
      </p:sp>
      <p:sp>
        <p:nvSpPr>
          <p:cNvPr name="TextBox 6" id="6"/>
          <p:cNvSpPr txBox="true"/>
          <p:nvPr/>
        </p:nvSpPr>
        <p:spPr>
          <a:xfrm rot="0">
            <a:off x="702427" y="120141"/>
            <a:ext cx="7159379" cy="600075"/>
          </a:xfrm>
          <a:prstGeom prst="rect">
            <a:avLst/>
          </a:prstGeom>
        </p:spPr>
        <p:txBody>
          <a:bodyPr anchor="t" rtlCol="false" tIns="0" lIns="0" bIns="0" rIns="0">
            <a:spAutoFit/>
          </a:bodyPr>
          <a:lstStyle/>
          <a:p>
            <a:pPr algn="l">
              <a:lnSpc>
                <a:spcPts val="4799"/>
              </a:lnSpc>
            </a:pPr>
            <a:r>
              <a:rPr lang="en-US" b="true" sz="3999">
                <a:solidFill>
                  <a:srgbClr val="00241F"/>
                </a:solidFill>
                <a:latin typeface="Gliker Bold"/>
                <a:ea typeface="Gliker Bold"/>
                <a:cs typeface="Gliker Bold"/>
                <a:sym typeface="Gliker Bold"/>
              </a:rPr>
              <a:t>Pertanyaan 1</a:t>
            </a:r>
          </a:p>
        </p:txBody>
      </p:sp>
      <p:sp>
        <p:nvSpPr>
          <p:cNvPr name="Freeform 7" id="7"/>
          <p:cNvSpPr/>
          <p:nvPr/>
        </p:nvSpPr>
        <p:spPr>
          <a:xfrm flipH="false" flipV="false" rot="0">
            <a:off x="11430333" y="120141"/>
            <a:ext cx="12193578" cy="9770104"/>
          </a:xfrm>
          <a:custGeom>
            <a:avLst/>
            <a:gdLst/>
            <a:ahLst/>
            <a:cxnLst/>
            <a:rect r="r" b="b" t="t" l="l"/>
            <a:pathLst>
              <a:path h="9770104" w="12193578">
                <a:moveTo>
                  <a:pt x="0" y="0"/>
                </a:moveTo>
                <a:lnTo>
                  <a:pt x="12193578" y="0"/>
                </a:lnTo>
                <a:lnTo>
                  <a:pt x="12193578" y="9770104"/>
                </a:lnTo>
                <a:lnTo>
                  <a:pt x="0" y="9770104"/>
                </a:lnTo>
                <a:lnTo>
                  <a:pt x="0" y="0"/>
                </a:lnTo>
                <a:close/>
              </a:path>
            </a:pathLst>
          </a:custGeom>
          <a:blipFill>
            <a:blip r:embed="rId2"/>
            <a:stretch>
              <a:fillRect l="0" t="0" r="0" b="0"/>
            </a:stretch>
          </a:blipFill>
        </p:spPr>
      </p:sp>
      <p:sp>
        <p:nvSpPr>
          <p:cNvPr name="Freeform 8" id="8"/>
          <p:cNvSpPr/>
          <p:nvPr/>
        </p:nvSpPr>
        <p:spPr>
          <a:xfrm flipH="false" flipV="false" rot="0">
            <a:off x="-3554348" y="-3528635"/>
            <a:ext cx="4690586" cy="10825697"/>
          </a:xfrm>
          <a:custGeom>
            <a:avLst/>
            <a:gdLst/>
            <a:ahLst/>
            <a:cxnLst/>
            <a:rect r="r" b="b" t="t" l="l"/>
            <a:pathLst>
              <a:path h="10825697" w="4690586">
                <a:moveTo>
                  <a:pt x="0" y="0"/>
                </a:moveTo>
                <a:lnTo>
                  <a:pt x="4690586" y="0"/>
                </a:lnTo>
                <a:lnTo>
                  <a:pt x="4690586" y="10825697"/>
                </a:lnTo>
                <a:lnTo>
                  <a:pt x="0" y="10825697"/>
                </a:lnTo>
                <a:lnTo>
                  <a:pt x="0" y="0"/>
                </a:lnTo>
                <a:close/>
              </a:path>
            </a:pathLst>
          </a:custGeom>
          <a:blipFill>
            <a:blip r:embed="rId2"/>
            <a:stretch>
              <a:fillRect l="-188045" t="0" r="0" b="0"/>
            </a:stretch>
          </a:blipFill>
        </p:spPr>
      </p:sp>
      <p:sp>
        <p:nvSpPr>
          <p:cNvPr name="Freeform 9" id="9"/>
          <p:cNvSpPr/>
          <p:nvPr/>
        </p:nvSpPr>
        <p:spPr>
          <a:xfrm flipH="true" flipV="false" rot="0">
            <a:off x="-2608218" y="8840433"/>
            <a:ext cx="22146612" cy="3984047"/>
          </a:xfrm>
          <a:custGeom>
            <a:avLst/>
            <a:gdLst/>
            <a:ahLst/>
            <a:cxnLst/>
            <a:rect r="r" b="b" t="t" l="l"/>
            <a:pathLst>
              <a:path h="3984047" w="22146612">
                <a:moveTo>
                  <a:pt x="22146612" y="0"/>
                </a:moveTo>
                <a:lnTo>
                  <a:pt x="0" y="0"/>
                </a:lnTo>
                <a:lnTo>
                  <a:pt x="0" y="3984047"/>
                </a:lnTo>
                <a:lnTo>
                  <a:pt x="22146612" y="3984047"/>
                </a:lnTo>
                <a:lnTo>
                  <a:pt x="22146612" y="0"/>
                </a:lnTo>
                <a:close/>
              </a:path>
            </a:pathLst>
          </a:custGeom>
          <a:blipFill>
            <a:blip r:embed="rId3"/>
            <a:stretch>
              <a:fillRect l="0" t="0" r="0" b="0"/>
            </a:stretch>
          </a:blipFill>
        </p:spPr>
      </p:sp>
      <p:sp>
        <p:nvSpPr>
          <p:cNvPr name="Freeform 10" id="10"/>
          <p:cNvSpPr/>
          <p:nvPr/>
        </p:nvSpPr>
        <p:spPr>
          <a:xfrm flipH="false" flipV="false" rot="0">
            <a:off x="13754356" y="3049024"/>
            <a:ext cx="4090488" cy="6627528"/>
          </a:xfrm>
          <a:custGeom>
            <a:avLst/>
            <a:gdLst/>
            <a:ahLst/>
            <a:cxnLst/>
            <a:rect r="r" b="b" t="t" l="l"/>
            <a:pathLst>
              <a:path h="6627528" w="4090488">
                <a:moveTo>
                  <a:pt x="0" y="0"/>
                </a:moveTo>
                <a:lnTo>
                  <a:pt x="4090488" y="0"/>
                </a:lnTo>
                <a:lnTo>
                  <a:pt x="4090488" y="6627528"/>
                </a:lnTo>
                <a:lnTo>
                  <a:pt x="0" y="6627528"/>
                </a:lnTo>
                <a:lnTo>
                  <a:pt x="0" y="0"/>
                </a:lnTo>
                <a:close/>
              </a:path>
            </a:pathLst>
          </a:custGeom>
          <a:blipFill>
            <a:blip r:embed="rId4"/>
            <a:stretch>
              <a:fillRect l="-887" t="0" r="-887" b="-3235"/>
            </a:stretch>
          </a:blipFill>
        </p:spPr>
      </p:sp>
      <p:sp>
        <p:nvSpPr>
          <p:cNvPr name="Freeform 11" id="11"/>
          <p:cNvSpPr/>
          <p:nvPr/>
        </p:nvSpPr>
        <p:spPr>
          <a:xfrm flipH="false" flipV="false" rot="0">
            <a:off x="5298624" y="-2073045"/>
            <a:ext cx="5995487" cy="3101745"/>
          </a:xfrm>
          <a:custGeom>
            <a:avLst/>
            <a:gdLst/>
            <a:ahLst/>
            <a:cxnLst/>
            <a:rect r="r" b="b" t="t" l="l"/>
            <a:pathLst>
              <a:path h="3101745" w="5995487">
                <a:moveTo>
                  <a:pt x="0" y="0"/>
                </a:moveTo>
                <a:lnTo>
                  <a:pt x="5995487" y="0"/>
                </a:lnTo>
                <a:lnTo>
                  <a:pt x="5995487" y="3101745"/>
                </a:lnTo>
                <a:lnTo>
                  <a:pt x="0" y="3101745"/>
                </a:lnTo>
                <a:lnTo>
                  <a:pt x="0" y="0"/>
                </a:lnTo>
                <a:close/>
              </a:path>
            </a:pathLst>
          </a:custGeom>
          <a:blipFill>
            <a:blip r:embed="rId5"/>
            <a:stretch>
              <a:fillRect l="0" t="-65749" r="0" b="0"/>
            </a:stretch>
          </a:blipFill>
        </p:spPr>
      </p:sp>
      <p:sp>
        <p:nvSpPr>
          <p:cNvPr name="Freeform 12" id="12"/>
          <p:cNvSpPr/>
          <p:nvPr/>
        </p:nvSpPr>
        <p:spPr>
          <a:xfrm flipH="false" flipV="false" rot="0">
            <a:off x="0" y="8362719"/>
            <a:ext cx="3618130" cy="3296614"/>
          </a:xfrm>
          <a:custGeom>
            <a:avLst/>
            <a:gdLst/>
            <a:ahLst/>
            <a:cxnLst/>
            <a:rect r="r" b="b" t="t" l="l"/>
            <a:pathLst>
              <a:path h="3296614" w="3618130">
                <a:moveTo>
                  <a:pt x="0" y="0"/>
                </a:moveTo>
                <a:lnTo>
                  <a:pt x="3618130" y="0"/>
                </a:lnTo>
                <a:lnTo>
                  <a:pt x="3618130" y="3296614"/>
                </a:lnTo>
                <a:lnTo>
                  <a:pt x="0" y="3296614"/>
                </a:lnTo>
                <a:lnTo>
                  <a:pt x="0" y="0"/>
                </a:lnTo>
                <a:close/>
              </a:path>
            </a:pathLst>
          </a:custGeom>
          <a:blipFill>
            <a:blip r:embed="rId6"/>
            <a:stretch>
              <a:fillRect l="0" t="0" r="0" b="0"/>
            </a:stretch>
          </a:blipFill>
        </p:spPr>
      </p:sp>
      <p:pic>
        <p:nvPicPr>
          <p:cNvPr name="Picture 13" id="13"/>
          <p:cNvPicPr>
            <a:picLocks noChangeAspect="true"/>
          </p:cNvPicPr>
          <p:nvPr/>
        </p:nvPicPr>
        <p:blipFill>
          <a:blip r:embed="rId7"/>
          <a:stretch>
            <a:fillRect/>
          </a:stretch>
        </p:blipFill>
        <p:spPr>
          <a:xfrm rot="0">
            <a:off x="2005423" y="3754789"/>
            <a:ext cx="9331211" cy="7084540"/>
          </a:xfrm>
          <a:prstGeom prst="rect">
            <a:avLst/>
          </a:prstGeom>
        </p:spPr>
      </p:pic>
    </p:spTree>
  </p:cSld>
  <p:clrMapOvr>
    <a:masterClrMapping/>
  </p:clrMapOvr>
  <p:transition spd="fast">
    <p:push dir="l"/>
  </p:transition>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3809225" y="-526477"/>
            <a:ext cx="5995487" cy="3101745"/>
          </a:xfrm>
          <a:custGeom>
            <a:avLst/>
            <a:gdLst/>
            <a:ahLst/>
            <a:cxnLst/>
            <a:rect r="r" b="b" t="t" l="l"/>
            <a:pathLst>
              <a:path h="3101745" w="5995487">
                <a:moveTo>
                  <a:pt x="0" y="0"/>
                </a:moveTo>
                <a:lnTo>
                  <a:pt x="5995487" y="0"/>
                </a:lnTo>
                <a:lnTo>
                  <a:pt x="5995487" y="3101745"/>
                </a:lnTo>
                <a:lnTo>
                  <a:pt x="0" y="3101745"/>
                </a:lnTo>
                <a:lnTo>
                  <a:pt x="0" y="0"/>
                </a:lnTo>
                <a:close/>
              </a:path>
            </a:pathLst>
          </a:custGeom>
          <a:blipFill>
            <a:blip r:embed="rId2"/>
            <a:stretch>
              <a:fillRect l="0" t="-65749" r="0" b="0"/>
            </a:stretch>
          </a:blipFill>
        </p:spPr>
      </p:sp>
      <p:sp>
        <p:nvSpPr>
          <p:cNvPr name="TextBox 3" id="3"/>
          <p:cNvSpPr txBox="true"/>
          <p:nvPr/>
        </p:nvSpPr>
        <p:spPr>
          <a:xfrm rot="0">
            <a:off x="2037461" y="465117"/>
            <a:ext cx="6724004" cy="563583"/>
          </a:xfrm>
          <a:prstGeom prst="rect">
            <a:avLst/>
          </a:prstGeom>
        </p:spPr>
        <p:txBody>
          <a:bodyPr anchor="t" rtlCol="false" tIns="0" lIns="0" bIns="0" rIns="0">
            <a:spAutoFit/>
          </a:bodyPr>
          <a:lstStyle/>
          <a:p>
            <a:pPr algn="l">
              <a:lnSpc>
                <a:spcPts val="4508"/>
              </a:lnSpc>
            </a:pPr>
            <a:r>
              <a:rPr lang="en-US" sz="3756" b="true">
                <a:solidFill>
                  <a:srgbClr val="00241F"/>
                </a:solidFill>
                <a:latin typeface="Gliker Bold"/>
                <a:ea typeface="Gliker Bold"/>
                <a:cs typeface="Gliker Bold"/>
                <a:sym typeface="Gliker Bold"/>
              </a:rPr>
              <a:t>Pertanyaan 2</a:t>
            </a:r>
          </a:p>
        </p:txBody>
      </p:sp>
      <p:sp>
        <p:nvSpPr>
          <p:cNvPr name="Freeform 4" id="4"/>
          <p:cNvSpPr/>
          <p:nvPr/>
        </p:nvSpPr>
        <p:spPr>
          <a:xfrm flipH="false" flipV="false" rot="0">
            <a:off x="-1157770" y="2153902"/>
            <a:ext cx="4966995" cy="8400837"/>
          </a:xfrm>
          <a:custGeom>
            <a:avLst/>
            <a:gdLst/>
            <a:ahLst/>
            <a:cxnLst/>
            <a:rect r="r" b="b" t="t" l="l"/>
            <a:pathLst>
              <a:path h="8400837" w="4966995">
                <a:moveTo>
                  <a:pt x="0" y="0"/>
                </a:moveTo>
                <a:lnTo>
                  <a:pt x="4966995" y="0"/>
                </a:lnTo>
                <a:lnTo>
                  <a:pt x="4966995" y="8400837"/>
                </a:lnTo>
                <a:lnTo>
                  <a:pt x="0" y="8400837"/>
                </a:lnTo>
                <a:lnTo>
                  <a:pt x="0" y="0"/>
                </a:lnTo>
                <a:close/>
              </a:path>
            </a:pathLst>
          </a:custGeom>
          <a:blipFill>
            <a:blip r:embed="rId3"/>
            <a:stretch>
              <a:fillRect l="0" t="0" r="0" b="0"/>
            </a:stretch>
          </a:blipFill>
        </p:spPr>
      </p:sp>
      <p:sp>
        <p:nvSpPr>
          <p:cNvPr name="Freeform 5" id="5"/>
          <p:cNvSpPr/>
          <p:nvPr/>
        </p:nvSpPr>
        <p:spPr>
          <a:xfrm flipH="false" flipV="false" rot="0">
            <a:off x="-1964715" y="8457969"/>
            <a:ext cx="22217430" cy="4193540"/>
          </a:xfrm>
          <a:custGeom>
            <a:avLst/>
            <a:gdLst/>
            <a:ahLst/>
            <a:cxnLst/>
            <a:rect r="r" b="b" t="t" l="l"/>
            <a:pathLst>
              <a:path h="4193540" w="22217430">
                <a:moveTo>
                  <a:pt x="0" y="0"/>
                </a:moveTo>
                <a:lnTo>
                  <a:pt x="22217430" y="0"/>
                </a:lnTo>
                <a:lnTo>
                  <a:pt x="22217430" y="4193540"/>
                </a:lnTo>
                <a:lnTo>
                  <a:pt x="0" y="4193540"/>
                </a:lnTo>
                <a:lnTo>
                  <a:pt x="0" y="0"/>
                </a:lnTo>
                <a:close/>
              </a:path>
            </a:pathLst>
          </a:custGeom>
          <a:blipFill>
            <a:blip r:embed="rId4"/>
            <a:stretch>
              <a:fillRect l="0" t="0" r="0" b="0"/>
            </a:stretch>
          </a:blipFill>
        </p:spPr>
      </p:sp>
      <p:sp>
        <p:nvSpPr>
          <p:cNvPr name="Freeform 6" id="6"/>
          <p:cNvSpPr/>
          <p:nvPr/>
        </p:nvSpPr>
        <p:spPr>
          <a:xfrm flipH="true" flipV="false" rot="0">
            <a:off x="392015" y="5522366"/>
            <a:ext cx="3955546" cy="5032373"/>
          </a:xfrm>
          <a:custGeom>
            <a:avLst/>
            <a:gdLst/>
            <a:ahLst/>
            <a:cxnLst/>
            <a:rect r="r" b="b" t="t" l="l"/>
            <a:pathLst>
              <a:path h="5032373" w="3955546">
                <a:moveTo>
                  <a:pt x="3955545" y="0"/>
                </a:moveTo>
                <a:lnTo>
                  <a:pt x="0" y="0"/>
                </a:lnTo>
                <a:lnTo>
                  <a:pt x="0" y="5032373"/>
                </a:lnTo>
                <a:lnTo>
                  <a:pt x="3955545" y="5032373"/>
                </a:lnTo>
                <a:lnTo>
                  <a:pt x="3955545" y="0"/>
                </a:lnTo>
                <a:close/>
              </a:path>
            </a:pathLst>
          </a:custGeom>
          <a:blipFill>
            <a:blip r:embed="rId5"/>
            <a:stretch>
              <a:fillRect l="0" t="0" r="0" b="0"/>
            </a:stretch>
          </a:blipFill>
        </p:spPr>
      </p:sp>
      <p:sp>
        <p:nvSpPr>
          <p:cNvPr name="Freeform 7" id="7"/>
          <p:cNvSpPr/>
          <p:nvPr/>
        </p:nvSpPr>
        <p:spPr>
          <a:xfrm flipH="false" flipV="false" rot="0">
            <a:off x="14431011" y="7166303"/>
            <a:ext cx="4059491" cy="3483733"/>
          </a:xfrm>
          <a:custGeom>
            <a:avLst/>
            <a:gdLst/>
            <a:ahLst/>
            <a:cxnLst/>
            <a:rect r="r" b="b" t="t" l="l"/>
            <a:pathLst>
              <a:path h="3483733" w="4059491">
                <a:moveTo>
                  <a:pt x="0" y="0"/>
                </a:moveTo>
                <a:lnTo>
                  <a:pt x="4059491" y="0"/>
                </a:lnTo>
                <a:lnTo>
                  <a:pt x="4059491" y="3483733"/>
                </a:lnTo>
                <a:lnTo>
                  <a:pt x="0" y="3483733"/>
                </a:lnTo>
                <a:lnTo>
                  <a:pt x="0" y="0"/>
                </a:lnTo>
                <a:close/>
              </a:path>
            </a:pathLst>
          </a:custGeom>
          <a:blipFill>
            <a:blip r:embed="rId6"/>
            <a:stretch>
              <a:fillRect l="0" t="0" r="0" b="0"/>
            </a:stretch>
          </a:blipFill>
        </p:spPr>
      </p:sp>
      <p:sp>
        <p:nvSpPr>
          <p:cNvPr name="Freeform 8" id="8"/>
          <p:cNvSpPr/>
          <p:nvPr/>
        </p:nvSpPr>
        <p:spPr>
          <a:xfrm flipH="true" flipV="false" rot="0">
            <a:off x="15452388" y="-5939325"/>
            <a:ext cx="4690586" cy="10825697"/>
          </a:xfrm>
          <a:custGeom>
            <a:avLst/>
            <a:gdLst/>
            <a:ahLst/>
            <a:cxnLst/>
            <a:rect r="r" b="b" t="t" l="l"/>
            <a:pathLst>
              <a:path h="10825697" w="4690586">
                <a:moveTo>
                  <a:pt x="4690586" y="0"/>
                </a:moveTo>
                <a:lnTo>
                  <a:pt x="0" y="0"/>
                </a:lnTo>
                <a:lnTo>
                  <a:pt x="0" y="10825697"/>
                </a:lnTo>
                <a:lnTo>
                  <a:pt x="4690586" y="10825697"/>
                </a:lnTo>
                <a:lnTo>
                  <a:pt x="4690586" y="0"/>
                </a:lnTo>
                <a:close/>
              </a:path>
            </a:pathLst>
          </a:custGeom>
          <a:blipFill>
            <a:blip r:embed="rId7"/>
            <a:stretch>
              <a:fillRect l="-188045" t="0" r="0" b="0"/>
            </a:stretch>
          </a:blipFill>
        </p:spPr>
      </p:sp>
      <p:grpSp>
        <p:nvGrpSpPr>
          <p:cNvPr name="Group 9" id="9"/>
          <p:cNvGrpSpPr/>
          <p:nvPr/>
        </p:nvGrpSpPr>
        <p:grpSpPr>
          <a:xfrm rot="0">
            <a:off x="2369787" y="1257246"/>
            <a:ext cx="13455383" cy="2636044"/>
            <a:chOff x="0" y="0"/>
            <a:chExt cx="3263023" cy="639259"/>
          </a:xfrm>
        </p:grpSpPr>
        <p:sp>
          <p:nvSpPr>
            <p:cNvPr name="Freeform 10" id="10"/>
            <p:cNvSpPr/>
            <p:nvPr/>
          </p:nvSpPr>
          <p:spPr>
            <a:xfrm flipH="false" flipV="false" rot="0">
              <a:off x="0" y="0"/>
              <a:ext cx="3263023" cy="639259"/>
            </a:xfrm>
            <a:custGeom>
              <a:avLst/>
              <a:gdLst/>
              <a:ahLst/>
              <a:cxnLst/>
              <a:rect r="r" b="b" t="t" l="l"/>
              <a:pathLst>
                <a:path h="639259" w="3263023">
                  <a:moveTo>
                    <a:pt x="31646" y="0"/>
                  </a:moveTo>
                  <a:lnTo>
                    <a:pt x="3231378" y="0"/>
                  </a:lnTo>
                  <a:cubicBezTo>
                    <a:pt x="3239770" y="0"/>
                    <a:pt x="3247820" y="3334"/>
                    <a:pt x="3253754" y="9269"/>
                  </a:cubicBezTo>
                  <a:cubicBezTo>
                    <a:pt x="3259689" y="15204"/>
                    <a:pt x="3263023" y="23253"/>
                    <a:pt x="3263023" y="31646"/>
                  </a:cubicBezTo>
                  <a:lnTo>
                    <a:pt x="3263023" y="607613"/>
                  </a:lnTo>
                  <a:cubicBezTo>
                    <a:pt x="3263023" y="616006"/>
                    <a:pt x="3259689" y="624055"/>
                    <a:pt x="3253754" y="629990"/>
                  </a:cubicBezTo>
                  <a:cubicBezTo>
                    <a:pt x="3247820" y="635925"/>
                    <a:pt x="3239770" y="639259"/>
                    <a:pt x="3231378" y="639259"/>
                  </a:cubicBezTo>
                  <a:lnTo>
                    <a:pt x="31646" y="639259"/>
                  </a:lnTo>
                  <a:cubicBezTo>
                    <a:pt x="23253" y="639259"/>
                    <a:pt x="15204" y="635925"/>
                    <a:pt x="9269" y="629990"/>
                  </a:cubicBezTo>
                  <a:cubicBezTo>
                    <a:pt x="3334" y="624055"/>
                    <a:pt x="0" y="616006"/>
                    <a:pt x="0" y="607613"/>
                  </a:cubicBezTo>
                  <a:lnTo>
                    <a:pt x="0" y="31646"/>
                  </a:lnTo>
                  <a:cubicBezTo>
                    <a:pt x="0" y="23253"/>
                    <a:pt x="3334" y="15204"/>
                    <a:pt x="9269" y="9269"/>
                  </a:cubicBezTo>
                  <a:cubicBezTo>
                    <a:pt x="15204" y="3334"/>
                    <a:pt x="23253" y="0"/>
                    <a:pt x="31646" y="0"/>
                  </a:cubicBezTo>
                  <a:close/>
                </a:path>
              </a:pathLst>
            </a:custGeom>
            <a:solidFill>
              <a:srgbClr val="FFFFFF"/>
            </a:solidFill>
          </p:spPr>
        </p:sp>
        <p:sp>
          <p:nvSpPr>
            <p:cNvPr name="TextBox 11" id="11"/>
            <p:cNvSpPr txBox="true"/>
            <p:nvPr/>
          </p:nvSpPr>
          <p:spPr>
            <a:xfrm>
              <a:off x="0" y="-38100"/>
              <a:ext cx="3263023" cy="677359"/>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2767512" y="1478453"/>
            <a:ext cx="13057659" cy="2286372"/>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Nunito Bold"/>
                <a:ea typeface="Nunito Bold"/>
                <a:cs typeface="Nunito Bold"/>
                <a:sym typeface="Nunito Bold"/>
              </a:rPr>
              <a:t>Seorang pengusaha memilih menggunakan giro dibanding deposito karena ia membutuhka</a:t>
            </a:r>
            <a:r>
              <a:rPr lang="en-US" b="true" sz="3000">
                <a:solidFill>
                  <a:srgbClr val="000000"/>
                </a:solidFill>
                <a:latin typeface="Nunito Bold"/>
                <a:ea typeface="Nunito Bold"/>
                <a:cs typeface="Nunito Bold"/>
                <a:sym typeface="Nunito Bold"/>
              </a:rPr>
              <a:t>n fleksibilitas dalam melakukan transaksi bisnis harian, seperti pembayaran menggunakan cek dan bilyet giro. Keputusan tersebut mencerminkan pemanfaatan produk bank yang sesuai dengan karakteristiknya.</a:t>
            </a:r>
          </a:p>
        </p:txBody>
      </p:sp>
      <p:pic>
        <p:nvPicPr>
          <p:cNvPr name="Picture 13" id="13"/>
          <p:cNvPicPr>
            <a:picLocks noChangeAspect="true"/>
          </p:cNvPicPr>
          <p:nvPr/>
        </p:nvPicPr>
        <p:blipFill>
          <a:blip r:embed="rId8"/>
          <a:stretch>
            <a:fillRect/>
          </a:stretch>
        </p:blipFill>
        <p:spPr>
          <a:xfrm rot="0">
            <a:off x="4681940" y="3623442"/>
            <a:ext cx="8610275" cy="6537184"/>
          </a:xfrm>
          <a:prstGeom prst="rect">
            <a:avLst/>
          </a:prstGeom>
        </p:spPr>
      </p:pic>
    </p:spTree>
  </p:cSld>
  <p:clrMapOvr>
    <a:masterClrMapping/>
  </p:clrMapOvr>
  <p:transition spd="fast">
    <p:wipe dir="l"/>
  </p:transition>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855837" y="523168"/>
            <a:ext cx="6762232" cy="566787"/>
          </a:xfrm>
          <a:prstGeom prst="rect">
            <a:avLst/>
          </a:prstGeom>
        </p:spPr>
        <p:txBody>
          <a:bodyPr anchor="t" rtlCol="false" tIns="0" lIns="0" bIns="0" rIns="0">
            <a:spAutoFit/>
          </a:bodyPr>
          <a:lstStyle/>
          <a:p>
            <a:pPr algn="l">
              <a:lnSpc>
                <a:spcPts val="4533"/>
              </a:lnSpc>
            </a:pPr>
            <a:r>
              <a:rPr lang="en-US" sz="3778" b="true">
                <a:solidFill>
                  <a:srgbClr val="00241F"/>
                </a:solidFill>
                <a:latin typeface="Gliker Bold"/>
                <a:ea typeface="Gliker Bold"/>
                <a:cs typeface="Gliker Bold"/>
                <a:sym typeface="Gliker Bold"/>
              </a:rPr>
              <a:t>Pertanyaan 3</a:t>
            </a:r>
          </a:p>
        </p:txBody>
      </p:sp>
      <p:sp>
        <p:nvSpPr>
          <p:cNvPr name="Freeform 3" id="3"/>
          <p:cNvSpPr/>
          <p:nvPr/>
        </p:nvSpPr>
        <p:spPr>
          <a:xfrm flipH="false" flipV="false" rot="0">
            <a:off x="14643282" y="-1952590"/>
            <a:ext cx="6548797" cy="11076190"/>
          </a:xfrm>
          <a:custGeom>
            <a:avLst/>
            <a:gdLst/>
            <a:ahLst/>
            <a:cxnLst/>
            <a:rect r="r" b="b" t="t" l="l"/>
            <a:pathLst>
              <a:path h="11076190" w="6548797">
                <a:moveTo>
                  <a:pt x="0" y="0"/>
                </a:moveTo>
                <a:lnTo>
                  <a:pt x="6548798" y="0"/>
                </a:lnTo>
                <a:lnTo>
                  <a:pt x="6548798" y="11076190"/>
                </a:lnTo>
                <a:lnTo>
                  <a:pt x="0" y="11076190"/>
                </a:lnTo>
                <a:lnTo>
                  <a:pt x="0" y="0"/>
                </a:lnTo>
                <a:close/>
              </a:path>
            </a:pathLst>
          </a:custGeom>
          <a:blipFill>
            <a:blip r:embed="rId2"/>
            <a:stretch>
              <a:fillRect l="0" t="0" r="0" b="0"/>
            </a:stretch>
          </a:blipFill>
        </p:spPr>
      </p:sp>
      <p:sp>
        <p:nvSpPr>
          <p:cNvPr name="Freeform 4" id="4"/>
          <p:cNvSpPr/>
          <p:nvPr/>
        </p:nvSpPr>
        <p:spPr>
          <a:xfrm flipH="true" flipV="false" rot="0">
            <a:off x="11602001" y="3939746"/>
            <a:ext cx="14275049" cy="7119681"/>
          </a:xfrm>
          <a:custGeom>
            <a:avLst/>
            <a:gdLst/>
            <a:ahLst/>
            <a:cxnLst/>
            <a:rect r="r" b="b" t="t" l="l"/>
            <a:pathLst>
              <a:path h="7119681" w="14275049">
                <a:moveTo>
                  <a:pt x="14275049" y="0"/>
                </a:moveTo>
                <a:lnTo>
                  <a:pt x="0" y="0"/>
                </a:lnTo>
                <a:lnTo>
                  <a:pt x="0" y="7119680"/>
                </a:lnTo>
                <a:lnTo>
                  <a:pt x="14275049" y="7119680"/>
                </a:lnTo>
                <a:lnTo>
                  <a:pt x="14275049" y="0"/>
                </a:lnTo>
                <a:close/>
              </a:path>
            </a:pathLst>
          </a:custGeom>
          <a:blipFill>
            <a:blip r:embed="rId3"/>
            <a:stretch>
              <a:fillRect l="0" t="0" r="0" b="0"/>
            </a:stretch>
          </a:blipFill>
        </p:spPr>
      </p:sp>
      <p:sp>
        <p:nvSpPr>
          <p:cNvPr name="Freeform 5" id="5"/>
          <p:cNvSpPr/>
          <p:nvPr/>
        </p:nvSpPr>
        <p:spPr>
          <a:xfrm flipH="true" flipV="false" rot="0">
            <a:off x="4321991" y="5496441"/>
            <a:ext cx="5995487" cy="3101745"/>
          </a:xfrm>
          <a:custGeom>
            <a:avLst/>
            <a:gdLst/>
            <a:ahLst/>
            <a:cxnLst/>
            <a:rect r="r" b="b" t="t" l="l"/>
            <a:pathLst>
              <a:path h="3101745" w="5995487">
                <a:moveTo>
                  <a:pt x="5995487" y="0"/>
                </a:moveTo>
                <a:lnTo>
                  <a:pt x="0" y="0"/>
                </a:lnTo>
                <a:lnTo>
                  <a:pt x="0" y="3101745"/>
                </a:lnTo>
                <a:lnTo>
                  <a:pt x="5995487" y="3101745"/>
                </a:lnTo>
                <a:lnTo>
                  <a:pt x="5995487" y="0"/>
                </a:lnTo>
                <a:close/>
              </a:path>
            </a:pathLst>
          </a:custGeom>
          <a:blipFill>
            <a:blip r:embed="rId4"/>
            <a:stretch>
              <a:fillRect l="0" t="-65749" r="0" b="0"/>
            </a:stretch>
          </a:blipFill>
        </p:spPr>
      </p:sp>
      <p:sp>
        <p:nvSpPr>
          <p:cNvPr name="Freeform 6" id="6"/>
          <p:cNvSpPr/>
          <p:nvPr/>
        </p:nvSpPr>
        <p:spPr>
          <a:xfrm flipH="false" flipV="false" rot="155030">
            <a:off x="-2528667" y="8112797"/>
            <a:ext cx="14704092" cy="3326801"/>
          </a:xfrm>
          <a:custGeom>
            <a:avLst/>
            <a:gdLst/>
            <a:ahLst/>
            <a:cxnLst/>
            <a:rect r="r" b="b" t="t" l="l"/>
            <a:pathLst>
              <a:path h="3326801" w="14704092">
                <a:moveTo>
                  <a:pt x="0" y="0"/>
                </a:moveTo>
                <a:lnTo>
                  <a:pt x="14704092" y="0"/>
                </a:lnTo>
                <a:lnTo>
                  <a:pt x="14704092" y="3326801"/>
                </a:lnTo>
                <a:lnTo>
                  <a:pt x="0" y="3326801"/>
                </a:lnTo>
                <a:lnTo>
                  <a:pt x="0" y="0"/>
                </a:lnTo>
                <a:close/>
              </a:path>
            </a:pathLst>
          </a:custGeom>
          <a:blipFill>
            <a:blip r:embed="rId5"/>
            <a:stretch>
              <a:fillRect l="0" t="0" r="0" b="0"/>
            </a:stretch>
          </a:blipFill>
        </p:spPr>
      </p:sp>
      <p:sp>
        <p:nvSpPr>
          <p:cNvPr name="Freeform 7" id="7"/>
          <p:cNvSpPr/>
          <p:nvPr/>
        </p:nvSpPr>
        <p:spPr>
          <a:xfrm flipH="false" flipV="false" rot="0">
            <a:off x="13197878" y="2884163"/>
            <a:ext cx="5775392" cy="7402837"/>
          </a:xfrm>
          <a:custGeom>
            <a:avLst/>
            <a:gdLst/>
            <a:ahLst/>
            <a:cxnLst/>
            <a:rect r="r" b="b" t="t" l="l"/>
            <a:pathLst>
              <a:path h="7402837" w="5775392">
                <a:moveTo>
                  <a:pt x="0" y="0"/>
                </a:moveTo>
                <a:lnTo>
                  <a:pt x="5775392" y="0"/>
                </a:lnTo>
                <a:lnTo>
                  <a:pt x="5775392" y="7402837"/>
                </a:lnTo>
                <a:lnTo>
                  <a:pt x="0" y="7402837"/>
                </a:lnTo>
                <a:lnTo>
                  <a:pt x="0" y="0"/>
                </a:lnTo>
                <a:close/>
              </a:path>
            </a:pathLst>
          </a:custGeom>
          <a:blipFill>
            <a:blip r:embed="rId6"/>
            <a:stretch>
              <a:fillRect l="0" t="0" r="0" b="-23345"/>
            </a:stretch>
          </a:blipFill>
        </p:spPr>
      </p:sp>
      <p:grpSp>
        <p:nvGrpSpPr>
          <p:cNvPr name="Group 8" id="8"/>
          <p:cNvGrpSpPr/>
          <p:nvPr/>
        </p:nvGrpSpPr>
        <p:grpSpPr>
          <a:xfrm rot="0">
            <a:off x="719230" y="1449171"/>
            <a:ext cx="13455383" cy="2636044"/>
            <a:chOff x="0" y="0"/>
            <a:chExt cx="3263023" cy="639259"/>
          </a:xfrm>
        </p:grpSpPr>
        <p:sp>
          <p:nvSpPr>
            <p:cNvPr name="Freeform 9" id="9"/>
            <p:cNvSpPr/>
            <p:nvPr/>
          </p:nvSpPr>
          <p:spPr>
            <a:xfrm flipH="false" flipV="false" rot="0">
              <a:off x="0" y="0"/>
              <a:ext cx="3263023" cy="639259"/>
            </a:xfrm>
            <a:custGeom>
              <a:avLst/>
              <a:gdLst/>
              <a:ahLst/>
              <a:cxnLst/>
              <a:rect r="r" b="b" t="t" l="l"/>
              <a:pathLst>
                <a:path h="639259" w="3263023">
                  <a:moveTo>
                    <a:pt x="31646" y="0"/>
                  </a:moveTo>
                  <a:lnTo>
                    <a:pt x="3231378" y="0"/>
                  </a:lnTo>
                  <a:cubicBezTo>
                    <a:pt x="3239770" y="0"/>
                    <a:pt x="3247820" y="3334"/>
                    <a:pt x="3253754" y="9269"/>
                  </a:cubicBezTo>
                  <a:cubicBezTo>
                    <a:pt x="3259689" y="15204"/>
                    <a:pt x="3263023" y="23253"/>
                    <a:pt x="3263023" y="31646"/>
                  </a:cubicBezTo>
                  <a:lnTo>
                    <a:pt x="3263023" y="607613"/>
                  </a:lnTo>
                  <a:cubicBezTo>
                    <a:pt x="3263023" y="616006"/>
                    <a:pt x="3259689" y="624055"/>
                    <a:pt x="3253754" y="629990"/>
                  </a:cubicBezTo>
                  <a:cubicBezTo>
                    <a:pt x="3247820" y="635925"/>
                    <a:pt x="3239770" y="639259"/>
                    <a:pt x="3231378" y="639259"/>
                  </a:cubicBezTo>
                  <a:lnTo>
                    <a:pt x="31646" y="639259"/>
                  </a:lnTo>
                  <a:cubicBezTo>
                    <a:pt x="23253" y="639259"/>
                    <a:pt x="15204" y="635925"/>
                    <a:pt x="9269" y="629990"/>
                  </a:cubicBezTo>
                  <a:cubicBezTo>
                    <a:pt x="3334" y="624055"/>
                    <a:pt x="0" y="616006"/>
                    <a:pt x="0" y="607613"/>
                  </a:cubicBezTo>
                  <a:lnTo>
                    <a:pt x="0" y="31646"/>
                  </a:lnTo>
                  <a:cubicBezTo>
                    <a:pt x="0" y="23253"/>
                    <a:pt x="3334" y="15204"/>
                    <a:pt x="9269" y="9269"/>
                  </a:cubicBezTo>
                  <a:cubicBezTo>
                    <a:pt x="15204" y="3334"/>
                    <a:pt x="23253" y="0"/>
                    <a:pt x="31646" y="0"/>
                  </a:cubicBezTo>
                  <a:close/>
                </a:path>
              </a:pathLst>
            </a:custGeom>
            <a:solidFill>
              <a:srgbClr val="FFFFFF"/>
            </a:solidFill>
          </p:spPr>
        </p:sp>
        <p:sp>
          <p:nvSpPr>
            <p:cNvPr name="TextBox 10" id="10"/>
            <p:cNvSpPr txBox="true"/>
            <p:nvPr/>
          </p:nvSpPr>
          <p:spPr>
            <a:xfrm>
              <a:off x="0" y="-38100"/>
              <a:ext cx="3263023" cy="677359"/>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242225" y="1653374"/>
            <a:ext cx="11765585" cy="2286372"/>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Nunito Bold"/>
                <a:ea typeface="Nunito Bold"/>
                <a:cs typeface="Nunito Bold"/>
                <a:sym typeface="Nunito Bold"/>
              </a:rPr>
              <a:t>Dalam upaya meningkatkan keuntungan, sebuah bank memberikan kredit kepada seluruh nasabah yang mengajukan pinjaman tanpa melakukan analisis kemampuan bayar. Kebijakan ini dapat m</a:t>
            </a:r>
            <a:r>
              <a:rPr lang="en-US" b="true" sz="3000">
                <a:solidFill>
                  <a:srgbClr val="000000"/>
                </a:solidFill>
                <a:latin typeface="Nunito Bold"/>
                <a:ea typeface="Nunito Bold"/>
                <a:cs typeface="Nunito Bold"/>
                <a:sym typeface="Nunito Bold"/>
              </a:rPr>
              <a:t>eningkatkan keuntungan bank secara berkelanjutan karena jumlah kredit yang disalurkan semakin besar.</a:t>
            </a:r>
          </a:p>
        </p:txBody>
      </p:sp>
      <p:pic>
        <p:nvPicPr>
          <p:cNvPr name="Picture 12" id="12"/>
          <p:cNvPicPr>
            <a:picLocks noChangeAspect="true"/>
          </p:cNvPicPr>
          <p:nvPr/>
        </p:nvPicPr>
        <p:blipFill>
          <a:blip r:embed="rId7"/>
          <a:stretch>
            <a:fillRect/>
          </a:stretch>
        </p:blipFill>
        <p:spPr>
          <a:xfrm rot="0">
            <a:off x="3312932" y="3929667"/>
            <a:ext cx="8610275" cy="6537184"/>
          </a:xfrm>
          <a:prstGeom prst="rect">
            <a:avLst/>
          </a:prstGeom>
        </p:spPr>
      </p:pic>
    </p:spTree>
  </p:cSld>
  <p:clrMapOvr>
    <a:masterClrMapping/>
  </p:clrMapOvr>
  <p:transition spd="fast">
    <p:fade/>
  </p:transition>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2762084" y="-680599"/>
            <a:ext cx="6006651" cy="10159240"/>
          </a:xfrm>
          <a:custGeom>
            <a:avLst/>
            <a:gdLst/>
            <a:ahLst/>
            <a:cxnLst/>
            <a:rect r="r" b="b" t="t" l="l"/>
            <a:pathLst>
              <a:path h="10159240" w="6006651">
                <a:moveTo>
                  <a:pt x="0" y="0"/>
                </a:moveTo>
                <a:lnTo>
                  <a:pt x="6006651" y="0"/>
                </a:lnTo>
                <a:lnTo>
                  <a:pt x="6006651" y="10159240"/>
                </a:lnTo>
                <a:lnTo>
                  <a:pt x="0" y="10159240"/>
                </a:lnTo>
                <a:lnTo>
                  <a:pt x="0" y="0"/>
                </a:lnTo>
                <a:close/>
              </a:path>
            </a:pathLst>
          </a:custGeom>
          <a:blipFill>
            <a:blip r:embed="rId2"/>
            <a:stretch>
              <a:fillRect l="0" t="0" r="0" b="0"/>
            </a:stretch>
          </a:blipFill>
        </p:spPr>
      </p:sp>
      <p:sp>
        <p:nvSpPr>
          <p:cNvPr name="Freeform 3" id="3"/>
          <p:cNvSpPr/>
          <p:nvPr/>
        </p:nvSpPr>
        <p:spPr>
          <a:xfrm flipH="true" flipV="false" rot="0">
            <a:off x="15047224" y="-680599"/>
            <a:ext cx="5342401" cy="10159240"/>
          </a:xfrm>
          <a:custGeom>
            <a:avLst/>
            <a:gdLst/>
            <a:ahLst/>
            <a:cxnLst/>
            <a:rect r="r" b="b" t="t" l="l"/>
            <a:pathLst>
              <a:path h="10159240" w="5342401">
                <a:moveTo>
                  <a:pt x="5342401" y="0"/>
                </a:moveTo>
                <a:lnTo>
                  <a:pt x="0" y="0"/>
                </a:lnTo>
                <a:lnTo>
                  <a:pt x="0" y="10159240"/>
                </a:lnTo>
                <a:lnTo>
                  <a:pt x="5342401" y="10159240"/>
                </a:lnTo>
                <a:lnTo>
                  <a:pt x="5342401" y="0"/>
                </a:lnTo>
                <a:close/>
              </a:path>
            </a:pathLst>
          </a:custGeom>
          <a:blipFill>
            <a:blip r:embed="rId2"/>
            <a:stretch>
              <a:fillRect l="-12433" t="0" r="0" b="0"/>
            </a:stretch>
          </a:blipFill>
        </p:spPr>
      </p:sp>
      <p:grpSp>
        <p:nvGrpSpPr>
          <p:cNvPr name="Group 4" id="4"/>
          <p:cNvGrpSpPr/>
          <p:nvPr/>
        </p:nvGrpSpPr>
        <p:grpSpPr>
          <a:xfrm rot="0">
            <a:off x="2811215" y="1507673"/>
            <a:ext cx="12476565" cy="3210395"/>
            <a:chOff x="0" y="0"/>
            <a:chExt cx="3025653" cy="778543"/>
          </a:xfrm>
        </p:grpSpPr>
        <p:sp>
          <p:nvSpPr>
            <p:cNvPr name="Freeform 5" id="5"/>
            <p:cNvSpPr/>
            <p:nvPr/>
          </p:nvSpPr>
          <p:spPr>
            <a:xfrm flipH="false" flipV="false" rot="0">
              <a:off x="0" y="0"/>
              <a:ext cx="3025653" cy="778543"/>
            </a:xfrm>
            <a:custGeom>
              <a:avLst/>
              <a:gdLst/>
              <a:ahLst/>
              <a:cxnLst/>
              <a:rect r="r" b="b" t="t" l="l"/>
              <a:pathLst>
                <a:path h="778543" w="3025653">
                  <a:moveTo>
                    <a:pt x="34128" y="0"/>
                  </a:moveTo>
                  <a:lnTo>
                    <a:pt x="2991525" y="0"/>
                  </a:lnTo>
                  <a:cubicBezTo>
                    <a:pt x="3010373" y="0"/>
                    <a:pt x="3025653" y="15280"/>
                    <a:pt x="3025653" y="34128"/>
                  </a:cubicBezTo>
                  <a:lnTo>
                    <a:pt x="3025653" y="744414"/>
                  </a:lnTo>
                  <a:cubicBezTo>
                    <a:pt x="3025653" y="763263"/>
                    <a:pt x="3010373" y="778543"/>
                    <a:pt x="2991525" y="778543"/>
                  </a:cubicBezTo>
                  <a:lnTo>
                    <a:pt x="34128" y="778543"/>
                  </a:lnTo>
                  <a:cubicBezTo>
                    <a:pt x="15280" y="778543"/>
                    <a:pt x="0" y="763263"/>
                    <a:pt x="0" y="744414"/>
                  </a:cubicBezTo>
                  <a:lnTo>
                    <a:pt x="0" y="34128"/>
                  </a:lnTo>
                  <a:cubicBezTo>
                    <a:pt x="0" y="15280"/>
                    <a:pt x="15280" y="0"/>
                    <a:pt x="34128" y="0"/>
                  </a:cubicBezTo>
                  <a:close/>
                </a:path>
              </a:pathLst>
            </a:custGeom>
            <a:solidFill>
              <a:srgbClr val="FFFFFF"/>
            </a:solidFill>
          </p:spPr>
        </p:sp>
        <p:sp>
          <p:nvSpPr>
            <p:cNvPr name="TextBox 6" id="6"/>
            <p:cNvSpPr txBox="true"/>
            <p:nvPr/>
          </p:nvSpPr>
          <p:spPr>
            <a:xfrm>
              <a:off x="0" y="-38100"/>
              <a:ext cx="3025653" cy="816643"/>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3387855" y="1888035"/>
            <a:ext cx="11516082" cy="2286372"/>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Nunito Bold"/>
                <a:ea typeface="Nunito Bold"/>
                <a:cs typeface="Nunito Bold"/>
                <a:sym typeface="Nunito Bold"/>
              </a:rPr>
              <a:t>Sebuah bank menawarkan bunga deposito yang sangat tinggi untuk menarik nasabah. Meskipun dana yang dihimpun meningkat, kebijakan ini tetap aman bagi bank karena semakin banyak dana berarti sem</a:t>
            </a:r>
            <a:r>
              <a:rPr lang="en-US" b="true" sz="3000">
                <a:solidFill>
                  <a:srgbClr val="000000"/>
                </a:solidFill>
                <a:latin typeface="Nunito Bold"/>
                <a:ea typeface="Nunito Bold"/>
                <a:cs typeface="Nunito Bold"/>
                <a:sym typeface="Nunito Bold"/>
              </a:rPr>
              <a:t>akin besar peluang keuntungan tanpa mempertimbangkan biaya bunga.</a:t>
            </a:r>
          </a:p>
        </p:txBody>
      </p:sp>
      <p:sp>
        <p:nvSpPr>
          <p:cNvPr name="TextBox 8" id="8"/>
          <p:cNvSpPr txBox="true"/>
          <p:nvPr/>
        </p:nvSpPr>
        <p:spPr>
          <a:xfrm rot="0">
            <a:off x="5564310" y="337719"/>
            <a:ext cx="6374380" cy="534345"/>
          </a:xfrm>
          <a:prstGeom prst="rect">
            <a:avLst/>
          </a:prstGeom>
        </p:spPr>
        <p:txBody>
          <a:bodyPr anchor="t" rtlCol="false" tIns="0" lIns="0" bIns="0" rIns="0">
            <a:spAutoFit/>
          </a:bodyPr>
          <a:lstStyle/>
          <a:p>
            <a:pPr algn="ctr">
              <a:lnSpc>
                <a:spcPts val="4273"/>
              </a:lnSpc>
            </a:pPr>
            <a:r>
              <a:rPr lang="en-US" b="true" sz="3561">
                <a:solidFill>
                  <a:srgbClr val="00241F"/>
                </a:solidFill>
                <a:latin typeface="Gliker Bold"/>
                <a:ea typeface="Gliker Bold"/>
                <a:cs typeface="Gliker Bold"/>
                <a:sym typeface="Gliker Bold"/>
              </a:rPr>
              <a:t>Pertanyaan 4</a:t>
            </a:r>
          </a:p>
        </p:txBody>
      </p:sp>
      <p:sp>
        <p:nvSpPr>
          <p:cNvPr name="Freeform 9" id="9"/>
          <p:cNvSpPr/>
          <p:nvPr/>
        </p:nvSpPr>
        <p:spPr>
          <a:xfrm flipH="false" flipV="false" rot="0">
            <a:off x="8437082" y="6584218"/>
            <a:ext cx="2641594" cy="2514269"/>
          </a:xfrm>
          <a:custGeom>
            <a:avLst/>
            <a:gdLst/>
            <a:ahLst/>
            <a:cxnLst/>
            <a:rect r="r" b="b" t="t" l="l"/>
            <a:pathLst>
              <a:path h="2514269" w="2641594">
                <a:moveTo>
                  <a:pt x="0" y="0"/>
                </a:moveTo>
                <a:lnTo>
                  <a:pt x="2641593" y="0"/>
                </a:lnTo>
                <a:lnTo>
                  <a:pt x="2641593" y="2514269"/>
                </a:lnTo>
                <a:lnTo>
                  <a:pt x="0" y="2514269"/>
                </a:lnTo>
                <a:lnTo>
                  <a:pt x="0" y="0"/>
                </a:lnTo>
                <a:close/>
              </a:path>
            </a:pathLst>
          </a:custGeom>
          <a:blipFill>
            <a:blip r:embed="rId3"/>
            <a:stretch>
              <a:fillRect l="0" t="-65749" r="-83977" b="0"/>
            </a:stretch>
          </a:blipFill>
        </p:spPr>
      </p:sp>
      <p:sp>
        <p:nvSpPr>
          <p:cNvPr name="Freeform 10" id="10"/>
          <p:cNvSpPr/>
          <p:nvPr/>
        </p:nvSpPr>
        <p:spPr>
          <a:xfrm flipH="true" flipV="false" rot="0">
            <a:off x="1678975" y="7569338"/>
            <a:ext cx="14930050" cy="3377924"/>
          </a:xfrm>
          <a:custGeom>
            <a:avLst/>
            <a:gdLst/>
            <a:ahLst/>
            <a:cxnLst/>
            <a:rect r="r" b="b" t="t" l="l"/>
            <a:pathLst>
              <a:path h="3377924" w="14930050">
                <a:moveTo>
                  <a:pt x="14930050" y="0"/>
                </a:moveTo>
                <a:lnTo>
                  <a:pt x="0" y="0"/>
                </a:lnTo>
                <a:lnTo>
                  <a:pt x="0" y="3377924"/>
                </a:lnTo>
                <a:lnTo>
                  <a:pt x="14930050" y="3377924"/>
                </a:lnTo>
                <a:lnTo>
                  <a:pt x="14930050" y="0"/>
                </a:lnTo>
                <a:close/>
              </a:path>
            </a:pathLst>
          </a:custGeom>
          <a:blipFill>
            <a:blip r:embed="rId4"/>
            <a:stretch>
              <a:fillRect l="0" t="0" r="0" b="0"/>
            </a:stretch>
          </a:blipFill>
        </p:spPr>
      </p:sp>
      <p:sp>
        <p:nvSpPr>
          <p:cNvPr name="Freeform 11" id="11"/>
          <p:cNvSpPr/>
          <p:nvPr/>
        </p:nvSpPr>
        <p:spPr>
          <a:xfrm flipH="false" flipV="false" rot="0">
            <a:off x="-546082" y="5038168"/>
            <a:ext cx="4371651" cy="5893383"/>
          </a:xfrm>
          <a:custGeom>
            <a:avLst/>
            <a:gdLst/>
            <a:ahLst/>
            <a:cxnLst/>
            <a:rect r="r" b="b" t="t" l="l"/>
            <a:pathLst>
              <a:path h="5893383" w="4371651">
                <a:moveTo>
                  <a:pt x="0" y="0"/>
                </a:moveTo>
                <a:lnTo>
                  <a:pt x="4371651" y="0"/>
                </a:lnTo>
                <a:lnTo>
                  <a:pt x="4371651" y="5893383"/>
                </a:lnTo>
                <a:lnTo>
                  <a:pt x="0" y="5893383"/>
                </a:lnTo>
                <a:lnTo>
                  <a:pt x="0" y="0"/>
                </a:lnTo>
                <a:close/>
              </a:path>
            </a:pathLst>
          </a:custGeom>
          <a:blipFill>
            <a:blip r:embed="rId5"/>
            <a:stretch>
              <a:fillRect l="0" t="0" r="0" b="-86613"/>
            </a:stretch>
          </a:blipFill>
        </p:spPr>
      </p:sp>
      <p:sp>
        <p:nvSpPr>
          <p:cNvPr name="Freeform 12" id="12"/>
          <p:cNvSpPr/>
          <p:nvPr/>
        </p:nvSpPr>
        <p:spPr>
          <a:xfrm flipH="false" flipV="false" rot="0">
            <a:off x="13621343" y="4886928"/>
            <a:ext cx="4987043" cy="6344677"/>
          </a:xfrm>
          <a:custGeom>
            <a:avLst/>
            <a:gdLst/>
            <a:ahLst/>
            <a:cxnLst/>
            <a:rect r="r" b="b" t="t" l="l"/>
            <a:pathLst>
              <a:path h="6344677" w="4987043">
                <a:moveTo>
                  <a:pt x="0" y="0"/>
                </a:moveTo>
                <a:lnTo>
                  <a:pt x="4987044" y="0"/>
                </a:lnTo>
                <a:lnTo>
                  <a:pt x="4987044" y="6344677"/>
                </a:lnTo>
                <a:lnTo>
                  <a:pt x="0" y="6344677"/>
                </a:lnTo>
                <a:lnTo>
                  <a:pt x="0" y="0"/>
                </a:lnTo>
                <a:close/>
              </a:path>
            </a:pathLst>
          </a:custGeom>
          <a:blipFill>
            <a:blip r:embed="rId6"/>
            <a:stretch>
              <a:fillRect l="0" t="0" r="0" b="0"/>
            </a:stretch>
          </a:blipFill>
        </p:spPr>
      </p:sp>
      <p:sp>
        <p:nvSpPr>
          <p:cNvPr name="Freeform 13" id="13"/>
          <p:cNvSpPr/>
          <p:nvPr/>
        </p:nvSpPr>
        <p:spPr>
          <a:xfrm flipH="false" flipV="false" rot="0">
            <a:off x="4980051" y="337719"/>
            <a:ext cx="1701852" cy="1377318"/>
          </a:xfrm>
          <a:custGeom>
            <a:avLst/>
            <a:gdLst/>
            <a:ahLst/>
            <a:cxnLst/>
            <a:rect r="r" b="b" t="t" l="l"/>
            <a:pathLst>
              <a:path h="1377318" w="1701852">
                <a:moveTo>
                  <a:pt x="0" y="0"/>
                </a:moveTo>
                <a:lnTo>
                  <a:pt x="1701852" y="0"/>
                </a:lnTo>
                <a:lnTo>
                  <a:pt x="1701852" y="1377318"/>
                </a:lnTo>
                <a:lnTo>
                  <a:pt x="0" y="1377318"/>
                </a:lnTo>
                <a:lnTo>
                  <a:pt x="0" y="0"/>
                </a:lnTo>
                <a:close/>
              </a:path>
            </a:pathLst>
          </a:custGeom>
          <a:blipFill>
            <a:blip r:embed="rId3"/>
            <a:stretch>
              <a:fillRect l="-277613" t="-364642" r="-60913" b="0"/>
            </a:stretch>
          </a:blipFill>
        </p:spPr>
      </p:sp>
      <p:sp>
        <p:nvSpPr>
          <p:cNvPr name="Freeform 14" id="14"/>
          <p:cNvSpPr/>
          <p:nvPr/>
        </p:nvSpPr>
        <p:spPr>
          <a:xfrm flipH="true" flipV="false" rot="0">
            <a:off x="13585928" y="604891"/>
            <a:ext cx="1701852" cy="1377318"/>
          </a:xfrm>
          <a:custGeom>
            <a:avLst/>
            <a:gdLst/>
            <a:ahLst/>
            <a:cxnLst/>
            <a:rect r="r" b="b" t="t" l="l"/>
            <a:pathLst>
              <a:path h="1377318" w="1701852">
                <a:moveTo>
                  <a:pt x="1701852" y="0"/>
                </a:moveTo>
                <a:lnTo>
                  <a:pt x="0" y="0"/>
                </a:lnTo>
                <a:lnTo>
                  <a:pt x="0" y="1377318"/>
                </a:lnTo>
                <a:lnTo>
                  <a:pt x="1701852" y="1377318"/>
                </a:lnTo>
                <a:lnTo>
                  <a:pt x="1701852" y="0"/>
                </a:lnTo>
                <a:close/>
              </a:path>
            </a:pathLst>
          </a:custGeom>
          <a:blipFill>
            <a:blip r:embed="rId3"/>
            <a:stretch>
              <a:fillRect l="-277613" t="-364642" r="-60913" b="0"/>
            </a:stretch>
          </a:blipFill>
        </p:spPr>
      </p:sp>
      <p:pic>
        <p:nvPicPr>
          <p:cNvPr name="Picture 15" id="15"/>
          <p:cNvPicPr>
            <a:picLocks noChangeAspect="true"/>
          </p:cNvPicPr>
          <p:nvPr/>
        </p:nvPicPr>
        <p:blipFill>
          <a:blip r:embed="rId7"/>
          <a:stretch>
            <a:fillRect/>
          </a:stretch>
        </p:blipFill>
        <p:spPr>
          <a:xfrm rot="0">
            <a:off x="4446363" y="4169405"/>
            <a:ext cx="8610275" cy="6537182"/>
          </a:xfrm>
          <a:prstGeom prst="rect">
            <a:avLst/>
          </a:prstGeom>
        </p:spPr>
      </p:pic>
    </p:spTree>
  </p:cSld>
  <p:clrMapOvr>
    <a:masterClrMapping/>
  </p:clrMapOvr>
  <p:transition spd="fast">
    <p:cover dir="d"/>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sp>
        <p:nvSpPr>
          <p:cNvPr name="Freeform 2" id="2"/>
          <p:cNvSpPr/>
          <p:nvPr/>
        </p:nvSpPr>
        <p:spPr>
          <a:xfrm flipH="false" flipV="false" rot="3023682">
            <a:off x="-819875" y="-538055"/>
            <a:ext cx="1407179" cy="1448833"/>
          </a:xfrm>
          <a:custGeom>
            <a:avLst/>
            <a:gdLst/>
            <a:ahLst/>
            <a:cxnLst/>
            <a:rect r="r" b="b" t="t" l="l"/>
            <a:pathLst>
              <a:path h="1448833" w="1407179">
                <a:moveTo>
                  <a:pt x="0" y="0"/>
                </a:moveTo>
                <a:lnTo>
                  <a:pt x="1407179" y="0"/>
                </a:lnTo>
                <a:lnTo>
                  <a:pt x="1407179" y="1448833"/>
                </a:lnTo>
                <a:lnTo>
                  <a:pt x="0" y="14488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690992" y="9544050"/>
            <a:ext cx="2637078" cy="1344910"/>
          </a:xfrm>
          <a:custGeom>
            <a:avLst/>
            <a:gdLst/>
            <a:ahLst/>
            <a:cxnLst/>
            <a:rect r="r" b="b" t="t" l="l"/>
            <a:pathLst>
              <a:path h="1344910" w="2637078">
                <a:moveTo>
                  <a:pt x="0" y="0"/>
                </a:moveTo>
                <a:lnTo>
                  <a:pt x="2637078" y="0"/>
                </a:lnTo>
                <a:lnTo>
                  <a:pt x="2637078" y="1344910"/>
                </a:lnTo>
                <a:lnTo>
                  <a:pt x="0" y="13449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91721" y="7568813"/>
            <a:ext cx="5804155" cy="5789645"/>
          </a:xfrm>
          <a:custGeom>
            <a:avLst/>
            <a:gdLst/>
            <a:ahLst/>
            <a:cxnLst/>
            <a:rect r="r" b="b" t="t" l="l"/>
            <a:pathLst>
              <a:path h="5789645" w="5804155">
                <a:moveTo>
                  <a:pt x="0" y="0"/>
                </a:moveTo>
                <a:lnTo>
                  <a:pt x="5804155" y="0"/>
                </a:lnTo>
                <a:lnTo>
                  <a:pt x="5804155" y="5789645"/>
                </a:lnTo>
                <a:lnTo>
                  <a:pt x="0" y="57896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840438" y="611444"/>
            <a:ext cx="11701108" cy="11701108"/>
          </a:xfrm>
          <a:custGeom>
            <a:avLst/>
            <a:gdLst/>
            <a:ahLst/>
            <a:cxnLst/>
            <a:rect r="r" b="b" t="t" l="l"/>
            <a:pathLst>
              <a:path h="11701108" w="11701108">
                <a:moveTo>
                  <a:pt x="0" y="0"/>
                </a:moveTo>
                <a:lnTo>
                  <a:pt x="11701108" y="0"/>
                </a:lnTo>
                <a:lnTo>
                  <a:pt x="11701108" y="11701108"/>
                </a:lnTo>
                <a:lnTo>
                  <a:pt x="0" y="11701108"/>
                </a:lnTo>
                <a:lnTo>
                  <a:pt x="0" y="0"/>
                </a:lnTo>
                <a:close/>
              </a:path>
            </a:pathLst>
          </a:custGeom>
          <a:blipFill>
            <a:blip r:embed="rId8"/>
            <a:stretch>
              <a:fillRect l="0" t="0" r="0" b="0"/>
            </a:stretch>
          </a:blipFill>
        </p:spPr>
      </p:sp>
      <p:grpSp>
        <p:nvGrpSpPr>
          <p:cNvPr name="Group 6" id="6"/>
          <p:cNvGrpSpPr/>
          <p:nvPr/>
        </p:nvGrpSpPr>
        <p:grpSpPr>
          <a:xfrm rot="0">
            <a:off x="529307" y="2432789"/>
            <a:ext cx="12593524" cy="4832329"/>
            <a:chOff x="0" y="0"/>
            <a:chExt cx="3316813" cy="1272712"/>
          </a:xfrm>
        </p:grpSpPr>
        <p:sp>
          <p:nvSpPr>
            <p:cNvPr name="Freeform 7" id="7"/>
            <p:cNvSpPr/>
            <p:nvPr/>
          </p:nvSpPr>
          <p:spPr>
            <a:xfrm flipH="false" flipV="false" rot="0">
              <a:off x="0" y="0"/>
              <a:ext cx="3316813" cy="1272712"/>
            </a:xfrm>
            <a:custGeom>
              <a:avLst/>
              <a:gdLst/>
              <a:ahLst/>
              <a:cxnLst/>
              <a:rect r="r" b="b" t="t" l="l"/>
              <a:pathLst>
                <a:path h="1272712" w="3316813">
                  <a:moveTo>
                    <a:pt x="0" y="0"/>
                  </a:moveTo>
                  <a:lnTo>
                    <a:pt x="3316813" y="0"/>
                  </a:lnTo>
                  <a:lnTo>
                    <a:pt x="3316813" y="1272712"/>
                  </a:lnTo>
                  <a:lnTo>
                    <a:pt x="0" y="1272712"/>
                  </a:lnTo>
                  <a:close/>
                </a:path>
              </a:pathLst>
            </a:custGeom>
            <a:solidFill>
              <a:srgbClr val="B5D132"/>
            </a:solidFill>
          </p:spPr>
        </p:sp>
        <p:sp>
          <p:nvSpPr>
            <p:cNvPr name="TextBox 8" id="8"/>
            <p:cNvSpPr txBox="true"/>
            <p:nvPr/>
          </p:nvSpPr>
          <p:spPr>
            <a:xfrm>
              <a:off x="0" y="0"/>
              <a:ext cx="3316813" cy="1272712"/>
            </a:xfrm>
            <a:prstGeom prst="rect">
              <a:avLst/>
            </a:prstGeom>
          </p:spPr>
          <p:txBody>
            <a:bodyPr anchor="ctr" rtlCol="false" tIns="50800" lIns="50800" bIns="50800" rIns="50800"/>
            <a:lstStyle/>
            <a:p>
              <a:pPr algn="ctr">
                <a:lnSpc>
                  <a:spcPts val="3125"/>
                </a:lnSpc>
              </a:pPr>
            </a:p>
          </p:txBody>
        </p:sp>
      </p:grpSp>
      <p:sp>
        <p:nvSpPr>
          <p:cNvPr name="TextBox 9" id="9"/>
          <p:cNvSpPr txBox="true"/>
          <p:nvPr/>
        </p:nvSpPr>
        <p:spPr>
          <a:xfrm rot="0">
            <a:off x="529307" y="582869"/>
            <a:ext cx="10948434" cy="1546225"/>
          </a:xfrm>
          <a:prstGeom prst="rect">
            <a:avLst/>
          </a:prstGeom>
        </p:spPr>
        <p:txBody>
          <a:bodyPr anchor="t" rtlCol="false" tIns="0" lIns="0" bIns="0" rIns="0">
            <a:spAutoFit/>
          </a:bodyPr>
          <a:lstStyle/>
          <a:p>
            <a:pPr algn="l">
              <a:lnSpc>
                <a:spcPts val="11299"/>
              </a:lnSpc>
            </a:pPr>
            <a:r>
              <a:rPr lang="en-US" sz="9999" spc="-699" b="true">
                <a:solidFill>
                  <a:srgbClr val="055391"/>
                </a:solidFill>
                <a:latin typeface="Poppins Bold"/>
                <a:ea typeface="Poppins Bold"/>
                <a:cs typeface="Poppins Bold"/>
                <a:sym typeface="Poppins Bold"/>
              </a:rPr>
              <a:t>Bank Umum </a:t>
            </a:r>
          </a:p>
        </p:txBody>
      </p:sp>
      <p:sp>
        <p:nvSpPr>
          <p:cNvPr name="TextBox 10" id="10"/>
          <p:cNvSpPr txBox="true"/>
          <p:nvPr/>
        </p:nvSpPr>
        <p:spPr>
          <a:xfrm rot="0">
            <a:off x="720603" y="2842569"/>
            <a:ext cx="8423397" cy="2006385"/>
          </a:xfrm>
          <a:prstGeom prst="rect">
            <a:avLst/>
          </a:prstGeom>
        </p:spPr>
        <p:txBody>
          <a:bodyPr anchor="t" rtlCol="false" tIns="0" lIns="0" bIns="0" rIns="0">
            <a:spAutoFit/>
          </a:bodyPr>
          <a:lstStyle/>
          <a:p>
            <a:pPr algn="l" marL="625088" indent="-312544" lvl="1">
              <a:lnSpc>
                <a:spcPts val="4053"/>
              </a:lnSpc>
              <a:buAutoNum type="arabicPeriod" startAt="1"/>
            </a:pPr>
            <a:r>
              <a:rPr lang="en-US" sz="2895" spc="-159">
                <a:solidFill>
                  <a:srgbClr val="1C3142"/>
                </a:solidFill>
                <a:latin typeface="Cerebri"/>
                <a:ea typeface="Cerebri"/>
                <a:cs typeface="Cerebri"/>
                <a:sym typeface="Cerebri"/>
              </a:rPr>
              <a:t>F</a:t>
            </a:r>
            <a:r>
              <a:rPr lang="en-US" sz="2895" spc="-159">
                <a:solidFill>
                  <a:srgbClr val="1C3142"/>
                </a:solidFill>
                <a:latin typeface="Cerebri"/>
                <a:ea typeface="Cerebri"/>
                <a:cs typeface="Cerebri"/>
                <a:sym typeface="Cerebri"/>
              </a:rPr>
              <a:t>unding (Menghimpun Dana)</a:t>
            </a:r>
          </a:p>
          <a:p>
            <a:pPr algn="l" marL="625088" indent="-312544" lvl="1">
              <a:lnSpc>
                <a:spcPts val="4053"/>
              </a:lnSpc>
              <a:buAutoNum type="arabicPeriod" startAt="1"/>
            </a:pPr>
            <a:r>
              <a:rPr lang="en-US" sz="2895" spc="-159">
                <a:solidFill>
                  <a:srgbClr val="1C3142"/>
                </a:solidFill>
                <a:latin typeface="Cerebri"/>
                <a:ea typeface="Cerebri"/>
                <a:cs typeface="Cerebri"/>
                <a:sym typeface="Cerebri"/>
              </a:rPr>
              <a:t>Lending (Menyalurkan Dana)</a:t>
            </a:r>
          </a:p>
          <a:p>
            <a:pPr algn="l" marL="625088" indent="-312544" lvl="1">
              <a:lnSpc>
                <a:spcPts val="4053"/>
              </a:lnSpc>
              <a:buAutoNum type="arabicPeriod" startAt="1"/>
            </a:pPr>
            <a:r>
              <a:rPr lang="en-US" sz="2895" spc="-159">
                <a:solidFill>
                  <a:srgbClr val="1C3142"/>
                </a:solidFill>
                <a:latin typeface="Cerebri"/>
                <a:ea typeface="Cerebri"/>
                <a:cs typeface="Cerebri"/>
                <a:sym typeface="Cerebri"/>
              </a:rPr>
              <a:t>Services (Jasa Keuangan Lainnya)</a:t>
            </a:r>
          </a:p>
          <a:p>
            <a:pPr algn="l">
              <a:lnSpc>
                <a:spcPts val="4053"/>
              </a:lnSpc>
            </a:pPr>
          </a:p>
        </p:txBody>
      </p:sp>
      <p:sp>
        <p:nvSpPr>
          <p:cNvPr name="TextBox 11" id="11"/>
          <p:cNvSpPr txBox="true"/>
          <p:nvPr/>
        </p:nvSpPr>
        <p:spPr>
          <a:xfrm rot="0">
            <a:off x="1028700" y="4474494"/>
            <a:ext cx="11719094" cy="1987504"/>
          </a:xfrm>
          <a:prstGeom prst="rect">
            <a:avLst/>
          </a:prstGeom>
        </p:spPr>
        <p:txBody>
          <a:bodyPr anchor="t" rtlCol="false" tIns="0" lIns="0" bIns="0" rIns="0">
            <a:spAutoFit/>
          </a:bodyPr>
          <a:lstStyle/>
          <a:p>
            <a:pPr algn="l">
              <a:lnSpc>
                <a:spcPts val="4014"/>
              </a:lnSpc>
            </a:pPr>
            <a:r>
              <a:rPr lang="en-US" sz="2867" spc="-157">
                <a:solidFill>
                  <a:srgbClr val="1C3142"/>
                </a:solidFill>
                <a:latin typeface="Cerebri"/>
                <a:ea typeface="Cerebri"/>
                <a:cs typeface="Cerebri"/>
                <a:sym typeface="Cerebri"/>
              </a:rPr>
              <a:t>Kegiata</a:t>
            </a:r>
            <a:r>
              <a:rPr lang="en-US" sz="2867" spc="-157">
                <a:solidFill>
                  <a:srgbClr val="1C3142"/>
                </a:solidFill>
                <a:latin typeface="Cerebri"/>
                <a:ea typeface="Cerebri"/>
                <a:cs typeface="Cerebri"/>
                <a:sym typeface="Cerebri"/>
              </a:rPr>
              <a:t>n operasional bank umum mencakup seluruh aktivitas perbankan, mulai dari mengumpulkan dana masyarakat, menyalurkannya kembali dalam bentuk pinjaman, hingga memb</a:t>
            </a:r>
            <a:r>
              <a:rPr lang="en-US" sz="2867" spc="-157">
                <a:solidFill>
                  <a:srgbClr val="1C3142"/>
                </a:solidFill>
                <a:latin typeface="Cerebri"/>
                <a:ea typeface="Cerebri"/>
                <a:cs typeface="Cerebri"/>
                <a:sym typeface="Cerebri"/>
              </a:rPr>
              <a:t>erikan berbagai layanan keuangan untuk mempermudah transaksi masyarakat.</a:t>
            </a:r>
          </a:p>
        </p:txBody>
      </p:sp>
    </p:spTree>
  </p:cSld>
  <p:clrMapOvr>
    <a:masterClrMapping/>
  </p:clrMapOvr>
  <p:transition spd="fast">
    <p:push dir="l"/>
  </p:transition>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227635" y="-1418691"/>
            <a:ext cx="5995487" cy="3101745"/>
          </a:xfrm>
          <a:custGeom>
            <a:avLst/>
            <a:gdLst/>
            <a:ahLst/>
            <a:cxnLst/>
            <a:rect r="r" b="b" t="t" l="l"/>
            <a:pathLst>
              <a:path h="3101745" w="5995487">
                <a:moveTo>
                  <a:pt x="0" y="0"/>
                </a:moveTo>
                <a:lnTo>
                  <a:pt x="5995487" y="0"/>
                </a:lnTo>
                <a:lnTo>
                  <a:pt x="5995487" y="3101744"/>
                </a:lnTo>
                <a:lnTo>
                  <a:pt x="0" y="3101744"/>
                </a:lnTo>
                <a:lnTo>
                  <a:pt x="0" y="0"/>
                </a:lnTo>
                <a:close/>
              </a:path>
            </a:pathLst>
          </a:custGeom>
          <a:blipFill>
            <a:blip r:embed="rId2"/>
            <a:stretch>
              <a:fillRect l="0" t="-65749" r="0" b="0"/>
            </a:stretch>
          </a:blipFill>
        </p:spPr>
      </p:sp>
      <p:grpSp>
        <p:nvGrpSpPr>
          <p:cNvPr name="Group 3" id="3"/>
          <p:cNvGrpSpPr/>
          <p:nvPr/>
        </p:nvGrpSpPr>
        <p:grpSpPr>
          <a:xfrm rot="0">
            <a:off x="627286" y="1426024"/>
            <a:ext cx="12476565" cy="3210395"/>
            <a:chOff x="0" y="0"/>
            <a:chExt cx="3025653" cy="778543"/>
          </a:xfrm>
        </p:grpSpPr>
        <p:sp>
          <p:nvSpPr>
            <p:cNvPr name="Freeform 4" id="4"/>
            <p:cNvSpPr/>
            <p:nvPr/>
          </p:nvSpPr>
          <p:spPr>
            <a:xfrm flipH="false" flipV="false" rot="0">
              <a:off x="0" y="0"/>
              <a:ext cx="3025653" cy="778543"/>
            </a:xfrm>
            <a:custGeom>
              <a:avLst/>
              <a:gdLst/>
              <a:ahLst/>
              <a:cxnLst/>
              <a:rect r="r" b="b" t="t" l="l"/>
              <a:pathLst>
                <a:path h="778543" w="3025653">
                  <a:moveTo>
                    <a:pt x="34128" y="0"/>
                  </a:moveTo>
                  <a:lnTo>
                    <a:pt x="2991525" y="0"/>
                  </a:lnTo>
                  <a:cubicBezTo>
                    <a:pt x="3010373" y="0"/>
                    <a:pt x="3025653" y="15280"/>
                    <a:pt x="3025653" y="34128"/>
                  </a:cubicBezTo>
                  <a:lnTo>
                    <a:pt x="3025653" y="744414"/>
                  </a:lnTo>
                  <a:cubicBezTo>
                    <a:pt x="3025653" y="763263"/>
                    <a:pt x="3010373" y="778543"/>
                    <a:pt x="2991525" y="778543"/>
                  </a:cubicBezTo>
                  <a:lnTo>
                    <a:pt x="34128" y="778543"/>
                  </a:lnTo>
                  <a:cubicBezTo>
                    <a:pt x="15280" y="778543"/>
                    <a:pt x="0" y="763263"/>
                    <a:pt x="0" y="744414"/>
                  </a:cubicBezTo>
                  <a:lnTo>
                    <a:pt x="0" y="34128"/>
                  </a:lnTo>
                  <a:cubicBezTo>
                    <a:pt x="0" y="15280"/>
                    <a:pt x="15280" y="0"/>
                    <a:pt x="34128" y="0"/>
                  </a:cubicBezTo>
                  <a:close/>
                </a:path>
              </a:pathLst>
            </a:custGeom>
            <a:solidFill>
              <a:srgbClr val="FFFFFF"/>
            </a:solidFill>
          </p:spPr>
        </p:sp>
        <p:sp>
          <p:nvSpPr>
            <p:cNvPr name="TextBox 5" id="5"/>
            <p:cNvSpPr txBox="true"/>
            <p:nvPr/>
          </p:nvSpPr>
          <p:spPr>
            <a:xfrm>
              <a:off x="0" y="-38100"/>
              <a:ext cx="3025653" cy="81664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3223794" y="2002510"/>
            <a:ext cx="4653704" cy="7870959"/>
          </a:xfrm>
          <a:custGeom>
            <a:avLst/>
            <a:gdLst/>
            <a:ahLst/>
            <a:cxnLst/>
            <a:rect r="r" b="b" t="t" l="l"/>
            <a:pathLst>
              <a:path h="7870959" w="4653704">
                <a:moveTo>
                  <a:pt x="0" y="0"/>
                </a:moveTo>
                <a:lnTo>
                  <a:pt x="4653704" y="0"/>
                </a:lnTo>
                <a:lnTo>
                  <a:pt x="4653704" y="7870959"/>
                </a:lnTo>
                <a:lnTo>
                  <a:pt x="0" y="7870959"/>
                </a:lnTo>
                <a:lnTo>
                  <a:pt x="0" y="0"/>
                </a:lnTo>
                <a:close/>
              </a:path>
            </a:pathLst>
          </a:custGeom>
          <a:blipFill>
            <a:blip r:embed="rId3"/>
            <a:stretch>
              <a:fillRect l="0" t="0" r="0" b="0"/>
            </a:stretch>
          </a:blipFill>
        </p:spPr>
      </p:sp>
      <p:sp>
        <p:nvSpPr>
          <p:cNvPr name="Freeform 7" id="7"/>
          <p:cNvSpPr/>
          <p:nvPr/>
        </p:nvSpPr>
        <p:spPr>
          <a:xfrm flipH="true" flipV="false" rot="0">
            <a:off x="-1964715" y="8190230"/>
            <a:ext cx="22217430" cy="4193540"/>
          </a:xfrm>
          <a:custGeom>
            <a:avLst/>
            <a:gdLst/>
            <a:ahLst/>
            <a:cxnLst/>
            <a:rect r="r" b="b" t="t" l="l"/>
            <a:pathLst>
              <a:path h="4193540" w="22217430">
                <a:moveTo>
                  <a:pt x="22217430" y="0"/>
                </a:moveTo>
                <a:lnTo>
                  <a:pt x="0" y="0"/>
                </a:lnTo>
                <a:lnTo>
                  <a:pt x="0" y="4193540"/>
                </a:lnTo>
                <a:lnTo>
                  <a:pt x="22217430" y="4193540"/>
                </a:lnTo>
                <a:lnTo>
                  <a:pt x="22217430" y="0"/>
                </a:lnTo>
                <a:close/>
              </a:path>
            </a:pathLst>
          </a:custGeom>
          <a:blipFill>
            <a:blip r:embed="rId4"/>
            <a:stretch>
              <a:fillRect l="0" t="0" r="0" b="0"/>
            </a:stretch>
          </a:blipFill>
        </p:spPr>
      </p:sp>
      <p:sp>
        <p:nvSpPr>
          <p:cNvPr name="Freeform 8" id="8"/>
          <p:cNvSpPr/>
          <p:nvPr/>
        </p:nvSpPr>
        <p:spPr>
          <a:xfrm flipH="true" flipV="false" rot="0">
            <a:off x="14715554" y="3881460"/>
            <a:ext cx="3572446" cy="6793806"/>
          </a:xfrm>
          <a:custGeom>
            <a:avLst/>
            <a:gdLst/>
            <a:ahLst/>
            <a:cxnLst/>
            <a:rect r="r" b="b" t="t" l="l"/>
            <a:pathLst>
              <a:path h="6793806" w="3572446">
                <a:moveTo>
                  <a:pt x="3572446" y="0"/>
                </a:moveTo>
                <a:lnTo>
                  <a:pt x="0" y="0"/>
                </a:lnTo>
                <a:lnTo>
                  <a:pt x="0" y="6793806"/>
                </a:lnTo>
                <a:lnTo>
                  <a:pt x="3572446" y="6793806"/>
                </a:lnTo>
                <a:lnTo>
                  <a:pt x="3572446" y="0"/>
                </a:lnTo>
                <a:close/>
              </a:path>
            </a:pathLst>
          </a:custGeom>
          <a:blipFill>
            <a:blip r:embed="rId5"/>
            <a:stretch>
              <a:fillRect l="0" t="0" r="0" b="-32286"/>
            </a:stretch>
          </a:blipFill>
        </p:spPr>
      </p:sp>
      <p:sp>
        <p:nvSpPr>
          <p:cNvPr name="Freeform 9" id="9"/>
          <p:cNvSpPr/>
          <p:nvPr/>
        </p:nvSpPr>
        <p:spPr>
          <a:xfrm flipH="false" flipV="false" rot="0">
            <a:off x="12767441" y="7535403"/>
            <a:ext cx="1133442" cy="3139862"/>
          </a:xfrm>
          <a:custGeom>
            <a:avLst/>
            <a:gdLst/>
            <a:ahLst/>
            <a:cxnLst/>
            <a:rect r="r" b="b" t="t" l="l"/>
            <a:pathLst>
              <a:path h="3139862" w="1133442">
                <a:moveTo>
                  <a:pt x="0" y="0"/>
                </a:moveTo>
                <a:lnTo>
                  <a:pt x="1133441" y="0"/>
                </a:lnTo>
                <a:lnTo>
                  <a:pt x="1133441" y="3139863"/>
                </a:lnTo>
                <a:lnTo>
                  <a:pt x="0" y="3139863"/>
                </a:lnTo>
                <a:lnTo>
                  <a:pt x="0" y="0"/>
                </a:lnTo>
                <a:close/>
              </a:path>
            </a:pathLst>
          </a:custGeom>
          <a:blipFill>
            <a:blip r:embed="rId6"/>
            <a:stretch>
              <a:fillRect l="0" t="0" r="0" b="0"/>
            </a:stretch>
          </a:blipFill>
        </p:spPr>
      </p:sp>
      <p:sp>
        <p:nvSpPr>
          <p:cNvPr name="Freeform 10" id="10"/>
          <p:cNvSpPr/>
          <p:nvPr/>
        </p:nvSpPr>
        <p:spPr>
          <a:xfrm flipH="false" flipV="false" rot="0">
            <a:off x="352156" y="7322963"/>
            <a:ext cx="1133442" cy="3139862"/>
          </a:xfrm>
          <a:custGeom>
            <a:avLst/>
            <a:gdLst/>
            <a:ahLst/>
            <a:cxnLst/>
            <a:rect r="r" b="b" t="t" l="l"/>
            <a:pathLst>
              <a:path h="3139862" w="1133442">
                <a:moveTo>
                  <a:pt x="0" y="0"/>
                </a:moveTo>
                <a:lnTo>
                  <a:pt x="1133442" y="0"/>
                </a:lnTo>
                <a:lnTo>
                  <a:pt x="1133442" y="3139862"/>
                </a:lnTo>
                <a:lnTo>
                  <a:pt x="0" y="3139862"/>
                </a:lnTo>
                <a:lnTo>
                  <a:pt x="0" y="0"/>
                </a:lnTo>
                <a:close/>
              </a:path>
            </a:pathLst>
          </a:custGeom>
          <a:blipFill>
            <a:blip r:embed="rId6"/>
            <a:stretch>
              <a:fillRect l="0" t="0" r="0" b="0"/>
            </a:stretch>
          </a:blipFill>
        </p:spPr>
      </p:sp>
      <p:sp>
        <p:nvSpPr>
          <p:cNvPr name="TextBox 11" id="11"/>
          <p:cNvSpPr txBox="true"/>
          <p:nvPr/>
        </p:nvSpPr>
        <p:spPr>
          <a:xfrm rot="0">
            <a:off x="5564310" y="337719"/>
            <a:ext cx="6374380" cy="534345"/>
          </a:xfrm>
          <a:prstGeom prst="rect">
            <a:avLst/>
          </a:prstGeom>
        </p:spPr>
        <p:txBody>
          <a:bodyPr anchor="t" rtlCol="false" tIns="0" lIns="0" bIns="0" rIns="0">
            <a:spAutoFit/>
          </a:bodyPr>
          <a:lstStyle/>
          <a:p>
            <a:pPr algn="ctr">
              <a:lnSpc>
                <a:spcPts val="4273"/>
              </a:lnSpc>
            </a:pPr>
            <a:r>
              <a:rPr lang="en-US" b="true" sz="3561">
                <a:solidFill>
                  <a:srgbClr val="00241F"/>
                </a:solidFill>
                <a:latin typeface="Gliker Bold"/>
                <a:ea typeface="Gliker Bold"/>
                <a:cs typeface="Gliker Bold"/>
                <a:sym typeface="Gliker Bold"/>
              </a:rPr>
              <a:t>Pertanyaan 5</a:t>
            </a:r>
          </a:p>
        </p:txBody>
      </p:sp>
      <p:sp>
        <p:nvSpPr>
          <p:cNvPr name="TextBox 12" id="12"/>
          <p:cNvSpPr txBox="true"/>
          <p:nvPr/>
        </p:nvSpPr>
        <p:spPr>
          <a:xfrm rot="0">
            <a:off x="1227635" y="1888035"/>
            <a:ext cx="11516082" cy="2743646"/>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Nunito Bold"/>
                <a:ea typeface="Nunito Bold"/>
                <a:cs typeface="Nunito Bold"/>
                <a:sym typeface="Nunito Bold"/>
              </a:rPr>
              <a:t>Selain memperoleh pendapatan dari bunga kredit, bank juga mendapatkan keuntungan dari layanan seperti transfer, pembayaran tagihan, dan kartu kredit, yang termasuk dalam kegiatan jasa perbankan. Hal ini menunjukkan bahwa sum</a:t>
            </a:r>
            <a:r>
              <a:rPr lang="en-US" b="true" sz="3000">
                <a:solidFill>
                  <a:srgbClr val="000000"/>
                </a:solidFill>
                <a:latin typeface="Nunito Bold"/>
                <a:ea typeface="Nunito Bold"/>
                <a:cs typeface="Nunito Bold"/>
                <a:sym typeface="Nunito Bold"/>
              </a:rPr>
              <a:t>ber pendapatan bank tidak hanya bergantung pada kegiatan lending.</a:t>
            </a:r>
          </a:p>
        </p:txBody>
      </p:sp>
      <p:pic>
        <p:nvPicPr>
          <p:cNvPr name="Picture 13" id="13"/>
          <p:cNvPicPr>
            <a:picLocks noChangeAspect="true"/>
          </p:cNvPicPr>
          <p:nvPr/>
        </p:nvPicPr>
        <p:blipFill>
          <a:blip r:embed="rId7"/>
          <a:stretch>
            <a:fillRect/>
          </a:stretch>
        </p:blipFill>
        <p:spPr>
          <a:xfrm rot="0">
            <a:off x="6268153" y="3666434"/>
            <a:ext cx="8610275" cy="6537182"/>
          </a:xfrm>
          <a:prstGeom prst="rect">
            <a:avLst/>
          </a:prstGeom>
        </p:spPr>
      </p:pic>
    </p:spTree>
  </p:cSld>
  <p:clrMapOvr>
    <a:masterClrMapping/>
  </p:clrMapOvr>
  <p:transition spd="slow">
    <p:cover dir="l"/>
  </p:transition>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028700" y="898751"/>
            <a:ext cx="11596630" cy="3281164"/>
            <a:chOff x="0" y="0"/>
            <a:chExt cx="2812263" cy="795705"/>
          </a:xfrm>
        </p:grpSpPr>
        <p:sp>
          <p:nvSpPr>
            <p:cNvPr name="Freeform 3" id="3"/>
            <p:cNvSpPr/>
            <p:nvPr/>
          </p:nvSpPr>
          <p:spPr>
            <a:xfrm flipH="false" flipV="false" rot="0">
              <a:off x="0" y="0"/>
              <a:ext cx="2812263" cy="795705"/>
            </a:xfrm>
            <a:custGeom>
              <a:avLst/>
              <a:gdLst/>
              <a:ahLst/>
              <a:cxnLst/>
              <a:rect r="r" b="b" t="t" l="l"/>
              <a:pathLst>
                <a:path h="795705" w="2812263">
                  <a:moveTo>
                    <a:pt x="36718" y="0"/>
                  </a:moveTo>
                  <a:lnTo>
                    <a:pt x="2775545" y="0"/>
                  </a:lnTo>
                  <a:cubicBezTo>
                    <a:pt x="2795824" y="0"/>
                    <a:pt x="2812263" y="16439"/>
                    <a:pt x="2812263" y="36718"/>
                  </a:cubicBezTo>
                  <a:lnTo>
                    <a:pt x="2812263" y="758987"/>
                  </a:lnTo>
                  <a:cubicBezTo>
                    <a:pt x="2812263" y="779266"/>
                    <a:pt x="2795824" y="795705"/>
                    <a:pt x="2775545" y="795705"/>
                  </a:cubicBezTo>
                  <a:lnTo>
                    <a:pt x="36718" y="795705"/>
                  </a:lnTo>
                  <a:cubicBezTo>
                    <a:pt x="16439" y="795705"/>
                    <a:pt x="0" y="779266"/>
                    <a:pt x="0" y="758987"/>
                  </a:cubicBezTo>
                  <a:lnTo>
                    <a:pt x="0" y="36718"/>
                  </a:lnTo>
                  <a:cubicBezTo>
                    <a:pt x="0" y="16439"/>
                    <a:pt x="16439" y="0"/>
                    <a:pt x="36718" y="0"/>
                  </a:cubicBezTo>
                  <a:close/>
                </a:path>
              </a:pathLst>
            </a:custGeom>
            <a:solidFill>
              <a:srgbClr val="FFFFFF"/>
            </a:solidFill>
          </p:spPr>
        </p:sp>
        <p:sp>
          <p:nvSpPr>
            <p:cNvPr name="TextBox 4" id="4"/>
            <p:cNvSpPr txBox="true"/>
            <p:nvPr/>
          </p:nvSpPr>
          <p:spPr>
            <a:xfrm>
              <a:off x="0" y="-38100"/>
              <a:ext cx="2812263" cy="83380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414439" y="1301921"/>
            <a:ext cx="10825151" cy="2286372"/>
          </a:xfrm>
          <a:prstGeom prst="rect">
            <a:avLst/>
          </a:prstGeom>
        </p:spPr>
        <p:txBody>
          <a:bodyPr anchor="t" rtlCol="false" tIns="0" lIns="0" bIns="0" rIns="0">
            <a:spAutoFit/>
          </a:bodyPr>
          <a:lstStyle/>
          <a:p>
            <a:pPr algn="l">
              <a:lnSpc>
                <a:spcPts val="3600"/>
              </a:lnSpc>
              <a:spcBef>
                <a:spcPct val="0"/>
              </a:spcBef>
            </a:pPr>
            <a:r>
              <a:rPr lang="en-US" b="true" sz="3000">
                <a:solidFill>
                  <a:srgbClr val="00241F"/>
                </a:solidFill>
                <a:latin typeface="Nunito Bold"/>
                <a:ea typeface="Nunito Bold"/>
                <a:cs typeface="Nunito Bold"/>
                <a:sym typeface="Nunito Bold"/>
              </a:rPr>
              <a:t>Sebu</a:t>
            </a:r>
            <a:r>
              <a:rPr lang="en-US" b="true" sz="3000">
                <a:solidFill>
                  <a:srgbClr val="00241F"/>
                </a:solidFill>
                <a:latin typeface="Nunito Bold"/>
                <a:ea typeface="Nunito Bold"/>
                <a:cs typeface="Nunito Bold"/>
                <a:sym typeface="Nunito Bold"/>
              </a:rPr>
              <a:t>ah BPR ingin meningkatkan daya saingnya dengan m</a:t>
            </a:r>
            <a:r>
              <a:rPr lang="en-US" b="true" sz="3000">
                <a:solidFill>
                  <a:srgbClr val="00241F"/>
                </a:solidFill>
                <a:latin typeface="Nunito Bold"/>
                <a:ea typeface="Nunito Bold"/>
                <a:cs typeface="Nunito Bold"/>
                <a:sym typeface="Nunito Bold"/>
              </a:rPr>
              <a:t>enyediakan layanan transfer antarbank dan giro seperti bank umum. Selama memiliki dana dan teknologi yang memadai, langkah tersebut sesuai dengan kegiatan usaha BPR.</a:t>
            </a:r>
          </a:p>
        </p:txBody>
      </p:sp>
      <p:sp>
        <p:nvSpPr>
          <p:cNvPr name="TextBox 6" id="6"/>
          <p:cNvSpPr txBox="true"/>
          <p:nvPr/>
        </p:nvSpPr>
        <p:spPr>
          <a:xfrm rot="0">
            <a:off x="702427" y="120141"/>
            <a:ext cx="7159379" cy="600149"/>
          </a:xfrm>
          <a:prstGeom prst="rect">
            <a:avLst/>
          </a:prstGeom>
        </p:spPr>
        <p:txBody>
          <a:bodyPr anchor="t" rtlCol="false" tIns="0" lIns="0" bIns="0" rIns="0">
            <a:spAutoFit/>
          </a:bodyPr>
          <a:lstStyle/>
          <a:p>
            <a:pPr algn="l">
              <a:lnSpc>
                <a:spcPts val="4799"/>
              </a:lnSpc>
            </a:pPr>
            <a:r>
              <a:rPr lang="en-US" b="true" sz="3999">
                <a:solidFill>
                  <a:srgbClr val="00241F"/>
                </a:solidFill>
                <a:latin typeface="Gliker Bold"/>
                <a:ea typeface="Gliker Bold"/>
                <a:cs typeface="Gliker Bold"/>
                <a:sym typeface="Gliker Bold"/>
              </a:rPr>
              <a:t>Pertanyaan 6</a:t>
            </a:r>
          </a:p>
        </p:txBody>
      </p:sp>
      <p:sp>
        <p:nvSpPr>
          <p:cNvPr name="Freeform 7" id="7"/>
          <p:cNvSpPr/>
          <p:nvPr/>
        </p:nvSpPr>
        <p:spPr>
          <a:xfrm flipH="false" flipV="false" rot="0">
            <a:off x="11430333" y="120141"/>
            <a:ext cx="12193578" cy="9770104"/>
          </a:xfrm>
          <a:custGeom>
            <a:avLst/>
            <a:gdLst/>
            <a:ahLst/>
            <a:cxnLst/>
            <a:rect r="r" b="b" t="t" l="l"/>
            <a:pathLst>
              <a:path h="9770104" w="12193578">
                <a:moveTo>
                  <a:pt x="0" y="0"/>
                </a:moveTo>
                <a:lnTo>
                  <a:pt x="12193578" y="0"/>
                </a:lnTo>
                <a:lnTo>
                  <a:pt x="12193578" y="9770104"/>
                </a:lnTo>
                <a:lnTo>
                  <a:pt x="0" y="9770104"/>
                </a:lnTo>
                <a:lnTo>
                  <a:pt x="0" y="0"/>
                </a:lnTo>
                <a:close/>
              </a:path>
            </a:pathLst>
          </a:custGeom>
          <a:blipFill>
            <a:blip r:embed="rId2"/>
            <a:stretch>
              <a:fillRect l="0" t="0" r="0" b="0"/>
            </a:stretch>
          </a:blipFill>
        </p:spPr>
      </p:sp>
      <p:sp>
        <p:nvSpPr>
          <p:cNvPr name="Freeform 8" id="8"/>
          <p:cNvSpPr/>
          <p:nvPr/>
        </p:nvSpPr>
        <p:spPr>
          <a:xfrm flipH="false" flipV="false" rot="0">
            <a:off x="-3554348" y="-3528635"/>
            <a:ext cx="4690586" cy="10825697"/>
          </a:xfrm>
          <a:custGeom>
            <a:avLst/>
            <a:gdLst/>
            <a:ahLst/>
            <a:cxnLst/>
            <a:rect r="r" b="b" t="t" l="l"/>
            <a:pathLst>
              <a:path h="10825697" w="4690586">
                <a:moveTo>
                  <a:pt x="0" y="0"/>
                </a:moveTo>
                <a:lnTo>
                  <a:pt x="4690586" y="0"/>
                </a:lnTo>
                <a:lnTo>
                  <a:pt x="4690586" y="10825697"/>
                </a:lnTo>
                <a:lnTo>
                  <a:pt x="0" y="10825697"/>
                </a:lnTo>
                <a:lnTo>
                  <a:pt x="0" y="0"/>
                </a:lnTo>
                <a:close/>
              </a:path>
            </a:pathLst>
          </a:custGeom>
          <a:blipFill>
            <a:blip r:embed="rId2"/>
            <a:stretch>
              <a:fillRect l="-188045" t="0" r="0" b="0"/>
            </a:stretch>
          </a:blipFill>
        </p:spPr>
      </p:sp>
      <p:sp>
        <p:nvSpPr>
          <p:cNvPr name="Freeform 9" id="9"/>
          <p:cNvSpPr/>
          <p:nvPr/>
        </p:nvSpPr>
        <p:spPr>
          <a:xfrm flipH="true" flipV="false" rot="0">
            <a:off x="-2608218" y="8840433"/>
            <a:ext cx="22146612" cy="3984047"/>
          </a:xfrm>
          <a:custGeom>
            <a:avLst/>
            <a:gdLst/>
            <a:ahLst/>
            <a:cxnLst/>
            <a:rect r="r" b="b" t="t" l="l"/>
            <a:pathLst>
              <a:path h="3984047" w="22146612">
                <a:moveTo>
                  <a:pt x="22146612" y="0"/>
                </a:moveTo>
                <a:lnTo>
                  <a:pt x="0" y="0"/>
                </a:lnTo>
                <a:lnTo>
                  <a:pt x="0" y="3984047"/>
                </a:lnTo>
                <a:lnTo>
                  <a:pt x="22146612" y="3984047"/>
                </a:lnTo>
                <a:lnTo>
                  <a:pt x="22146612" y="0"/>
                </a:lnTo>
                <a:close/>
              </a:path>
            </a:pathLst>
          </a:custGeom>
          <a:blipFill>
            <a:blip r:embed="rId3"/>
            <a:stretch>
              <a:fillRect l="0" t="0" r="0" b="0"/>
            </a:stretch>
          </a:blipFill>
        </p:spPr>
      </p:sp>
      <p:sp>
        <p:nvSpPr>
          <p:cNvPr name="Freeform 10" id="10"/>
          <p:cNvSpPr/>
          <p:nvPr/>
        </p:nvSpPr>
        <p:spPr>
          <a:xfrm flipH="false" flipV="false" rot="0">
            <a:off x="13754356" y="3049024"/>
            <a:ext cx="4090488" cy="6627528"/>
          </a:xfrm>
          <a:custGeom>
            <a:avLst/>
            <a:gdLst/>
            <a:ahLst/>
            <a:cxnLst/>
            <a:rect r="r" b="b" t="t" l="l"/>
            <a:pathLst>
              <a:path h="6627528" w="4090488">
                <a:moveTo>
                  <a:pt x="0" y="0"/>
                </a:moveTo>
                <a:lnTo>
                  <a:pt x="4090488" y="0"/>
                </a:lnTo>
                <a:lnTo>
                  <a:pt x="4090488" y="6627528"/>
                </a:lnTo>
                <a:lnTo>
                  <a:pt x="0" y="6627528"/>
                </a:lnTo>
                <a:lnTo>
                  <a:pt x="0" y="0"/>
                </a:lnTo>
                <a:close/>
              </a:path>
            </a:pathLst>
          </a:custGeom>
          <a:blipFill>
            <a:blip r:embed="rId4"/>
            <a:stretch>
              <a:fillRect l="-887" t="0" r="-887" b="-3235"/>
            </a:stretch>
          </a:blipFill>
        </p:spPr>
      </p:sp>
      <p:sp>
        <p:nvSpPr>
          <p:cNvPr name="Freeform 11" id="11"/>
          <p:cNvSpPr/>
          <p:nvPr/>
        </p:nvSpPr>
        <p:spPr>
          <a:xfrm flipH="false" flipV="false" rot="0">
            <a:off x="5298624" y="-2073045"/>
            <a:ext cx="5995487" cy="3101745"/>
          </a:xfrm>
          <a:custGeom>
            <a:avLst/>
            <a:gdLst/>
            <a:ahLst/>
            <a:cxnLst/>
            <a:rect r="r" b="b" t="t" l="l"/>
            <a:pathLst>
              <a:path h="3101745" w="5995487">
                <a:moveTo>
                  <a:pt x="0" y="0"/>
                </a:moveTo>
                <a:lnTo>
                  <a:pt x="5995487" y="0"/>
                </a:lnTo>
                <a:lnTo>
                  <a:pt x="5995487" y="3101745"/>
                </a:lnTo>
                <a:lnTo>
                  <a:pt x="0" y="3101745"/>
                </a:lnTo>
                <a:lnTo>
                  <a:pt x="0" y="0"/>
                </a:lnTo>
                <a:close/>
              </a:path>
            </a:pathLst>
          </a:custGeom>
          <a:blipFill>
            <a:blip r:embed="rId5"/>
            <a:stretch>
              <a:fillRect l="0" t="-65749" r="0" b="0"/>
            </a:stretch>
          </a:blipFill>
        </p:spPr>
      </p:sp>
      <p:sp>
        <p:nvSpPr>
          <p:cNvPr name="Freeform 12" id="12"/>
          <p:cNvSpPr/>
          <p:nvPr/>
        </p:nvSpPr>
        <p:spPr>
          <a:xfrm flipH="false" flipV="false" rot="0">
            <a:off x="0" y="8362719"/>
            <a:ext cx="3618130" cy="3296614"/>
          </a:xfrm>
          <a:custGeom>
            <a:avLst/>
            <a:gdLst/>
            <a:ahLst/>
            <a:cxnLst/>
            <a:rect r="r" b="b" t="t" l="l"/>
            <a:pathLst>
              <a:path h="3296614" w="3618130">
                <a:moveTo>
                  <a:pt x="0" y="0"/>
                </a:moveTo>
                <a:lnTo>
                  <a:pt x="3618130" y="0"/>
                </a:lnTo>
                <a:lnTo>
                  <a:pt x="3618130" y="3296614"/>
                </a:lnTo>
                <a:lnTo>
                  <a:pt x="0" y="3296614"/>
                </a:lnTo>
                <a:lnTo>
                  <a:pt x="0" y="0"/>
                </a:lnTo>
                <a:close/>
              </a:path>
            </a:pathLst>
          </a:custGeom>
          <a:blipFill>
            <a:blip r:embed="rId6"/>
            <a:stretch>
              <a:fillRect l="0" t="0" r="0" b="0"/>
            </a:stretch>
          </a:blipFill>
        </p:spPr>
      </p:sp>
      <p:pic>
        <p:nvPicPr>
          <p:cNvPr name="Picture 13" id="13"/>
          <p:cNvPicPr>
            <a:picLocks noChangeAspect="true"/>
          </p:cNvPicPr>
          <p:nvPr/>
        </p:nvPicPr>
        <p:blipFill>
          <a:blip r:embed="rId7"/>
          <a:stretch>
            <a:fillRect/>
          </a:stretch>
        </p:blipFill>
        <p:spPr>
          <a:xfrm rot="0">
            <a:off x="2005423" y="3754783"/>
            <a:ext cx="9331211" cy="7084542"/>
          </a:xfrm>
          <a:prstGeom prst="rect">
            <a:avLst/>
          </a:prstGeom>
        </p:spPr>
      </p:pic>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3809225" y="-526477"/>
            <a:ext cx="5995487" cy="3101745"/>
          </a:xfrm>
          <a:custGeom>
            <a:avLst/>
            <a:gdLst/>
            <a:ahLst/>
            <a:cxnLst/>
            <a:rect r="r" b="b" t="t" l="l"/>
            <a:pathLst>
              <a:path h="3101745" w="5995487">
                <a:moveTo>
                  <a:pt x="0" y="0"/>
                </a:moveTo>
                <a:lnTo>
                  <a:pt x="5995487" y="0"/>
                </a:lnTo>
                <a:lnTo>
                  <a:pt x="5995487" y="3101745"/>
                </a:lnTo>
                <a:lnTo>
                  <a:pt x="0" y="3101745"/>
                </a:lnTo>
                <a:lnTo>
                  <a:pt x="0" y="0"/>
                </a:lnTo>
                <a:close/>
              </a:path>
            </a:pathLst>
          </a:custGeom>
          <a:blipFill>
            <a:blip r:embed="rId2"/>
            <a:stretch>
              <a:fillRect l="0" t="-65749" r="0" b="0"/>
            </a:stretch>
          </a:blipFill>
        </p:spPr>
      </p:sp>
      <p:sp>
        <p:nvSpPr>
          <p:cNvPr name="TextBox 3" id="3"/>
          <p:cNvSpPr txBox="true"/>
          <p:nvPr/>
        </p:nvSpPr>
        <p:spPr>
          <a:xfrm rot="0">
            <a:off x="2037461" y="465117"/>
            <a:ext cx="6724004" cy="563653"/>
          </a:xfrm>
          <a:prstGeom prst="rect">
            <a:avLst/>
          </a:prstGeom>
        </p:spPr>
        <p:txBody>
          <a:bodyPr anchor="t" rtlCol="false" tIns="0" lIns="0" bIns="0" rIns="0">
            <a:spAutoFit/>
          </a:bodyPr>
          <a:lstStyle/>
          <a:p>
            <a:pPr algn="l">
              <a:lnSpc>
                <a:spcPts val="4508"/>
              </a:lnSpc>
            </a:pPr>
            <a:r>
              <a:rPr lang="en-US" sz="3756" b="true">
                <a:solidFill>
                  <a:srgbClr val="00241F"/>
                </a:solidFill>
                <a:latin typeface="Gliker Bold"/>
                <a:ea typeface="Gliker Bold"/>
                <a:cs typeface="Gliker Bold"/>
                <a:sym typeface="Gliker Bold"/>
              </a:rPr>
              <a:t>Pertanyaan 7</a:t>
            </a:r>
          </a:p>
        </p:txBody>
      </p:sp>
      <p:sp>
        <p:nvSpPr>
          <p:cNvPr name="Freeform 4" id="4"/>
          <p:cNvSpPr/>
          <p:nvPr/>
        </p:nvSpPr>
        <p:spPr>
          <a:xfrm flipH="false" flipV="false" rot="0">
            <a:off x="-1157770" y="2153902"/>
            <a:ext cx="4966995" cy="8400837"/>
          </a:xfrm>
          <a:custGeom>
            <a:avLst/>
            <a:gdLst/>
            <a:ahLst/>
            <a:cxnLst/>
            <a:rect r="r" b="b" t="t" l="l"/>
            <a:pathLst>
              <a:path h="8400837" w="4966995">
                <a:moveTo>
                  <a:pt x="0" y="0"/>
                </a:moveTo>
                <a:lnTo>
                  <a:pt x="4966995" y="0"/>
                </a:lnTo>
                <a:lnTo>
                  <a:pt x="4966995" y="8400837"/>
                </a:lnTo>
                <a:lnTo>
                  <a:pt x="0" y="8400837"/>
                </a:lnTo>
                <a:lnTo>
                  <a:pt x="0" y="0"/>
                </a:lnTo>
                <a:close/>
              </a:path>
            </a:pathLst>
          </a:custGeom>
          <a:blipFill>
            <a:blip r:embed="rId3"/>
            <a:stretch>
              <a:fillRect l="0" t="0" r="0" b="0"/>
            </a:stretch>
          </a:blipFill>
        </p:spPr>
      </p:sp>
      <p:sp>
        <p:nvSpPr>
          <p:cNvPr name="Freeform 5" id="5"/>
          <p:cNvSpPr/>
          <p:nvPr/>
        </p:nvSpPr>
        <p:spPr>
          <a:xfrm flipH="false" flipV="false" rot="0">
            <a:off x="-1964715" y="8457969"/>
            <a:ext cx="22217430" cy="4193540"/>
          </a:xfrm>
          <a:custGeom>
            <a:avLst/>
            <a:gdLst/>
            <a:ahLst/>
            <a:cxnLst/>
            <a:rect r="r" b="b" t="t" l="l"/>
            <a:pathLst>
              <a:path h="4193540" w="22217430">
                <a:moveTo>
                  <a:pt x="0" y="0"/>
                </a:moveTo>
                <a:lnTo>
                  <a:pt x="22217430" y="0"/>
                </a:lnTo>
                <a:lnTo>
                  <a:pt x="22217430" y="4193540"/>
                </a:lnTo>
                <a:lnTo>
                  <a:pt x="0" y="4193540"/>
                </a:lnTo>
                <a:lnTo>
                  <a:pt x="0" y="0"/>
                </a:lnTo>
                <a:close/>
              </a:path>
            </a:pathLst>
          </a:custGeom>
          <a:blipFill>
            <a:blip r:embed="rId4"/>
            <a:stretch>
              <a:fillRect l="0" t="0" r="0" b="0"/>
            </a:stretch>
          </a:blipFill>
        </p:spPr>
      </p:sp>
      <p:sp>
        <p:nvSpPr>
          <p:cNvPr name="Freeform 6" id="6"/>
          <p:cNvSpPr/>
          <p:nvPr/>
        </p:nvSpPr>
        <p:spPr>
          <a:xfrm flipH="true" flipV="false" rot="0">
            <a:off x="392015" y="5522366"/>
            <a:ext cx="3955546" cy="5032373"/>
          </a:xfrm>
          <a:custGeom>
            <a:avLst/>
            <a:gdLst/>
            <a:ahLst/>
            <a:cxnLst/>
            <a:rect r="r" b="b" t="t" l="l"/>
            <a:pathLst>
              <a:path h="5032373" w="3955546">
                <a:moveTo>
                  <a:pt x="3955545" y="0"/>
                </a:moveTo>
                <a:lnTo>
                  <a:pt x="0" y="0"/>
                </a:lnTo>
                <a:lnTo>
                  <a:pt x="0" y="5032373"/>
                </a:lnTo>
                <a:lnTo>
                  <a:pt x="3955545" y="5032373"/>
                </a:lnTo>
                <a:lnTo>
                  <a:pt x="3955545" y="0"/>
                </a:lnTo>
                <a:close/>
              </a:path>
            </a:pathLst>
          </a:custGeom>
          <a:blipFill>
            <a:blip r:embed="rId5"/>
            <a:stretch>
              <a:fillRect l="0" t="0" r="0" b="0"/>
            </a:stretch>
          </a:blipFill>
        </p:spPr>
      </p:sp>
      <p:sp>
        <p:nvSpPr>
          <p:cNvPr name="Freeform 7" id="7"/>
          <p:cNvSpPr/>
          <p:nvPr/>
        </p:nvSpPr>
        <p:spPr>
          <a:xfrm flipH="false" flipV="false" rot="0">
            <a:off x="14431011" y="7166303"/>
            <a:ext cx="4059491" cy="3483733"/>
          </a:xfrm>
          <a:custGeom>
            <a:avLst/>
            <a:gdLst/>
            <a:ahLst/>
            <a:cxnLst/>
            <a:rect r="r" b="b" t="t" l="l"/>
            <a:pathLst>
              <a:path h="3483733" w="4059491">
                <a:moveTo>
                  <a:pt x="0" y="0"/>
                </a:moveTo>
                <a:lnTo>
                  <a:pt x="4059491" y="0"/>
                </a:lnTo>
                <a:lnTo>
                  <a:pt x="4059491" y="3483733"/>
                </a:lnTo>
                <a:lnTo>
                  <a:pt x="0" y="3483733"/>
                </a:lnTo>
                <a:lnTo>
                  <a:pt x="0" y="0"/>
                </a:lnTo>
                <a:close/>
              </a:path>
            </a:pathLst>
          </a:custGeom>
          <a:blipFill>
            <a:blip r:embed="rId6"/>
            <a:stretch>
              <a:fillRect l="0" t="0" r="0" b="0"/>
            </a:stretch>
          </a:blipFill>
        </p:spPr>
      </p:sp>
      <p:sp>
        <p:nvSpPr>
          <p:cNvPr name="Freeform 8" id="8"/>
          <p:cNvSpPr/>
          <p:nvPr/>
        </p:nvSpPr>
        <p:spPr>
          <a:xfrm flipH="true" flipV="false" rot="0">
            <a:off x="15452388" y="-5939325"/>
            <a:ext cx="4690586" cy="10825697"/>
          </a:xfrm>
          <a:custGeom>
            <a:avLst/>
            <a:gdLst/>
            <a:ahLst/>
            <a:cxnLst/>
            <a:rect r="r" b="b" t="t" l="l"/>
            <a:pathLst>
              <a:path h="10825697" w="4690586">
                <a:moveTo>
                  <a:pt x="4690586" y="0"/>
                </a:moveTo>
                <a:lnTo>
                  <a:pt x="0" y="0"/>
                </a:lnTo>
                <a:lnTo>
                  <a:pt x="0" y="10825697"/>
                </a:lnTo>
                <a:lnTo>
                  <a:pt x="4690586" y="10825697"/>
                </a:lnTo>
                <a:lnTo>
                  <a:pt x="4690586" y="0"/>
                </a:lnTo>
                <a:close/>
              </a:path>
            </a:pathLst>
          </a:custGeom>
          <a:blipFill>
            <a:blip r:embed="rId7"/>
            <a:stretch>
              <a:fillRect l="-188045" t="0" r="0" b="0"/>
            </a:stretch>
          </a:blipFill>
        </p:spPr>
      </p:sp>
      <p:grpSp>
        <p:nvGrpSpPr>
          <p:cNvPr name="Group 9" id="9"/>
          <p:cNvGrpSpPr/>
          <p:nvPr/>
        </p:nvGrpSpPr>
        <p:grpSpPr>
          <a:xfrm rot="0">
            <a:off x="2369787" y="1257246"/>
            <a:ext cx="13455383" cy="2636044"/>
            <a:chOff x="0" y="0"/>
            <a:chExt cx="3263023" cy="639259"/>
          </a:xfrm>
        </p:grpSpPr>
        <p:sp>
          <p:nvSpPr>
            <p:cNvPr name="Freeform 10" id="10"/>
            <p:cNvSpPr/>
            <p:nvPr/>
          </p:nvSpPr>
          <p:spPr>
            <a:xfrm flipH="false" flipV="false" rot="0">
              <a:off x="0" y="0"/>
              <a:ext cx="3263023" cy="639259"/>
            </a:xfrm>
            <a:custGeom>
              <a:avLst/>
              <a:gdLst/>
              <a:ahLst/>
              <a:cxnLst/>
              <a:rect r="r" b="b" t="t" l="l"/>
              <a:pathLst>
                <a:path h="639259" w="3263023">
                  <a:moveTo>
                    <a:pt x="31646" y="0"/>
                  </a:moveTo>
                  <a:lnTo>
                    <a:pt x="3231378" y="0"/>
                  </a:lnTo>
                  <a:cubicBezTo>
                    <a:pt x="3239770" y="0"/>
                    <a:pt x="3247820" y="3334"/>
                    <a:pt x="3253754" y="9269"/>
                  </a:cubicBezTo>
                  <a:cubicBezTo>
                    <a:pt x="3259689" y="15204"/>
                    <a:pt x="3263023" y="23253"/>
                    <a:pt x="3263023" y="31646"/>
                  </a:cubicBezTo>
                  <a:lnTo>
                    <a:pt x="3263023" y="607613"/>
                  </a:lnTo>
                  <a:cubicBezTo>
                    <a:pt x="3263023" y="616006"/>
                    <a:pt x="3259689" y="624055"/>
                    <a:pt x="3253754" y="629990"/>
                  </a:cubicBezTo>
                  <a:cubicBezTo>
                    <a:pt x="3247820" y="635925"/>
                    <a:pt x="3239770" y="639259"/>
                    <a:pt x="3231378" y="639259"/>
                  </a:cubicBezTo>
                  <a:lnTo>
                    <a:pt x="31646" y="639259"/>
                  </a:lnTo>
                  <a:cubicBezTo>
                    <a:pt x="23253" y="639259"/>
                    <a:pt x="15204" y="635925"/>
                    <a:pt x="9269" y="629990"/>
                  </a:cubicBezTo>
                  <a:cubicBezTo>
                    <a:pt x="3334" y="624055"/>
                    <a:pt x="0" y="616006"/>
                    <a:pt x="0" y="607613"/>
                  </a:cubicBezTo>
                  <a:lnTo>
                    <a:pt x="0" y="31646"/>
                  </a:lnTo>
                  <a:cubicBezTo>
                    <a:pt x="0" y="23253"/>
                    <a:pt x="3334" y="15204"/>
                    <a:pt x="9269" y="9269"/>
                  </a:cubicBezTo>
                  <a:cubicBezTo>
                    <a:pt x="15204" y="3334"/>
                    <a:pt x="23253" y="0"/>
                    <a:pt x="31646" y="0"/>
                  </a:cubicBezTo>
                  <a:close/>
                </a:path>
              </a:pathLst>
            </a:custGeom>
            <a:solidFill>
              <a:srgbClr val="FFFFFF"/>
            </a:solidFill>
          </p:spPr>
        </p:sp>
        <p:sp>
          <p:nvSpPr>
            <p:cNvPr name="TextBox 11" id="11"/>
            <p:cNvSpPr txBox="true"/>
            <p:nvPr/>
          </p:nvSpPr>
          <p:spPr>
            <a:xfrm>
              <a:off x="0" y="-38100"/>
              <a:ext cx="3263023" cy="677359"/>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2767512" y="1660719"/>
            <a:ext cx="13057659" cy="1829098"/>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Nunito Bold"/>
                <a:ea typeface="Nunito Bold"/>
                <a:cs typeface="Nunito Bold"/>
                <a:sym typeface="Nunito Bold"/>
              </a:rPr>
              <a:t>BPR memiliki ruang lingkup usaha yang lebih sederhana dibanding bank umum, sehi</a:t>
            </a:r>
            <a:r>
              <a:rPr lang="en-US" b="true" sz="3000">
                <a:solidFill>
                  <a:srgbClr val="000000"/>
                </a:solidFill>
                <a:latin typeface="Nunito Bold"/>
                <a:ea typeface="Nunito Bold"/>
                <a:cs typeface="Nunito Bold"/>
                <a:sym typeface="Nunito Bold"/>
              </a:rPr>
              <a:t>ngga fokus utamanya adalah menghimpun dana dan menyalurkan kredit kepada masyarakat tanpa menyediakan layanan lalu lintas pembayaran.</a:t>
            </a:r>
          </a:p>
        </p:txBody>
      </p:sp>
      <p:pic>
        <p:nvPicPr>
          <p:cNvPr name="Picture 13" id="13"/>
          <p:cNvPicPr>
            <a:picLocks noChangeAspect="true"/>
          </p:cNvPicPr>
          <p:nvPr/>
        </p:nvPicPr>
        <p:blipFill>
          <a:blip r:embed="rId8"/>
          <a:stretch>
            <a:fillRect/>
          </a:stretch>
        </p:blipFill>
        <p:spPr>
          <a:xfrm rot="0">
            <a:off x="4681940" y="3623438"/>
            <a:ext cx="8610275" cy="6537184"/>
          </a:xfrm>
          <a:prstGeom prst="rect">
            <a:avLst/>
          </a:prstGeom>
        </p:spPr>
      </p:pic>
    </p:spTree>
  </p:cSld>
  <p:clrMapOvr>
    <a:masterClrMapping/>
  </p:clrMapOvr>
  <p:transition spd="slow">
    <p:wipe dir="l"/>
  </p:transition>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855837" y="523168"/>
            <a:ext cx="6762232" cy="566858"/>
          </a:xfrm>
          <a:prstGeom prst="rect">
            <a:avLst/>
          </a:prstGeom>
        </p:spPr>
        <p:txBody>
          <a:bodyPr anchor="t" rtlCol="false" tIns="0" lIns="0" bIns="0" rIns="0">
            <a:spAutoFit/>
          </a:bodyPr>
          <a:lstStyle/>
          <a:p>
            <a:pPr algn="l">
              <a:lnSpc>
                <a:spcPts val="4533"/>
              </a:lnSpc>
            </a:pPr>
            <a:r>
              <a:rPr lang="en-US" sz="3778" b="true">
                <a:solidFill>
                  <a:srgbClr val="00241F"/>
                </a:solidFill>
                <a:latin typeface="Gliker Bold"/>
                <a:ea typeface="Gliker Bold"/>
                <a:cs typeface="Gliker Bold"/>
                <a:sym typeface="Gliker Bold"/>
              </a:rPr>
              <a:t>Pertanyaan 8</a:t>
            </a:r>
          </a:p>
        </p:txBody>
      </p:sp>
      <p:sp>
        <p:nvSpPr>
          <p:cNvPr name="Freeform 3" id="3"/>
          <p:cNvSpPr/>
          <p:nvPr/>
        </p:nvSpPr>
        <p:spPr>
          <a:xfrm flipH="false" flipV="false" rot="0">
            <a:off x="14643282" y="-1952590"/>
            <a:ext cx="6548797" cy="11076190"/>
          </a:xfrm>
          <a:custGeom>
            <a:avLst/>
            <a:gdLst/>
            <a:ahLst/>
            <a:cxnLst/>
            <a:rect r="r" b="b" t="t" l="l"/>
            <a:pathLst>
              <a:path h="11076190" w="6548797">
                <a:moveTo>
                  <a:pt x="0" y="0"/>
                </a:moveTo>
                <a:lnTo>
                  <a:pt x="6548798" y="0"/>
                </a:lnTo>
                <a:lnTo>
                  <a:pt x="6548798" y="11076190"/>
                </a:lnTo>
                <a:lnTo>
                  <a:pt x="0" y="11076190"/>
                </a:lnTo>
                <a:lnTo>
                  <a:pt x="0" y="0"/>
                </a:lnTo>
                <a:close/>
              </a:path>
            </a:pathLst>
          </a:custGeom>
          <a:blipFill>
            <a:blip r:embed="rId2"/>
            <a:stretch>
              <a:fillRect l="0" t="0" r="0" b="0"/>
            </a:stretch>
          </a:blipFill>
        </p:spPr>
      </p:sp>
      <p:sp>
        <p:nvSpPr>
          <p:cNvPr name="Freeform 4" id="4"/>
          <p:cNvSpPr/>
          <p:nvPr/>
        </p:nvSpPr>
        <p:spPr>
          <a:xfrm flipH="true" flipV="false" rot="0">
            <a:off x="11602001" y="3939746"/>
            <a:ext cx="14275049" cy="7119681"/>
          </a:xfrm>
          <a:custGeom>
            <a:avLst/>
            <a:gdLst/>
            <a:ahLst/>
            <a:cxnLst/>
            <a:rect r="r" b="b" t="t" l="l"/>
            <a:pathLst>
              <a:path h="7119681" w="14275049">
                <a:moveTo>
                  <a:pt x="14275049" y="0"/>
                </a:moveTo>
                <a:lnTo>
                  <a:pt x="0" y="0"/>
                </a:lnTo>
                <a:lnTo>
                  <a:pt x="0" y="7119680"/>
                </a:lnTo>
                <a:lnTo>
                  <a:pt x="14275049" y="7119680"/>
                </a:lnTo>
                <a:lnTo>
                  <a:pt x="14275049" y="0"/>
                </a:lnTo>
                <a:close/>
              </a:path>
            </a:pathLst>
          </a:custGeom>
          <a:blipFill>
            <a:blip r:embed="rId3"/>
            <a:stretch>
              <a:fillRect l="0" t="0" r="0" b="0"/>
            </a:stretch>
          </a:blipFill>
        </p:spPr>
      </p:sp>
      <p:sp>
        <p:nvSpPr>
          <p:cNvPr name="Freeform 5" id="5"/>
          <p:cNvSpPr/>
          <p:nvPr/>
        </p:nvSpPr>
        <p:spPr>
          <a:xfrm flipH="true" flipV="false" rot="0">
            <a:off x="4321991" y="5496441"/>
            <a:ext cx="5995487" cy="3101745"/>
          </a:xfrm>
          <a:custGeom>
            <a:avLst/>
            <a:gdLst/>
            <a:ahLst/>
            <a:cxnLst/>
            <a:rect r="r" b="b" t="t" l="l"/>
            <a:pathLst>
              <a:path h="3101745" w="5995487">
                <a:moveTo>
                  <a:pt x="5995487" y="0"/>
                </a:moveTo>
                <a:lnTo>
                  <a:pt x="0" y="0"/>
                </a:lnTo>
                <a:lnTo>
                  <a:pt x="0" y="3101745"/>
                </a:lnTo>
                <a:lnTo>
                  <a:pt x="5995487" y="3101745"/>
                </a:lnTo>
                <a:lnTo>
                  <a:pt x="5995487" y="0"/>
                </a:lnTo>
                <a:close/>
              </a:path>
            </a:pathLst>
          </a:custGeom>
          <a:blipFill>
            <a:blip r:embed="rId4"/>
            <a:stretch>
              <a:fillRect l="0" t="-65749" r="0" b="0"/>
            </a:stretch>
          </a:blipFill>
        </p:spPr>
      </p:sp>
      <p:sp>
        <p:nvSpPr>
          <p:cNvPr name="Freeform 6" id="6"/>
          <p:cNvSpPr/>
          <p:nvPr/>
        </p:nvSpPr>
        <p:spPr>
          <a:xfrm flipH="false" flipV="false" rot="155030">
            <a:off x="-2528667" y="8112797"/>
            <a:ext cx="14704092" cy="3326801"/>
          </a:xfrm>
          <a:custGeom>
            <a:avLst/>
            <a:gdLst/>
            <a:ahLst/>
            <a:cxnLst/>
            <a:rect r="r" b="b" t="t" l="l"/>
            <a:pathLst>
              <a:path h="3326801" w="14704092">
                <a:moveTo>
                  <a:pt x="0" y="0"/>
                </a:moveTo>
                <a:lnTo>
                  <a:pt x="14704092" y="0"/>
                </a:lnTo>
                <a:lnTo>
                  <a:pt x="14704092" y="3326801"/>
                </a:lnTo>
                <a:lnTo>
                  <a:pt x="0" y="3326801"/>
                </a:lnTo>
                <a:lnTo>
                  <a:pt x="0" y="0"/>
                </a:lnTo>
                <a:close/>
              </a:path>
            </a:pathLst>
          </a:custGeom>
          <a:blipFill>
            <a:blip r:embed="rId5"/>
            <a:stretch>
              <a:fillRect l="0" t="0" r="0" b="0"/>
            </a:stretch>
          </a:blipFill>
        </p:spPr>
      </p:sp>
      <p:sp>
        <p:nvSpPr>
          <p:cNvPr name="Freeform 7" id="7"/>
          <p:cNvSpPr/>
          <p:nvPr/>
        </p:nvSpPr>
        <p:spPr>
          <a:xfrm flipH="false" flipV="false" rot="0">
            <a:off x="13197878" y="2884163"/>
            <a:ext cx="5775392" cy="7402837"/>
          </a:xfrm>
          <a:custGeom>
            <a:avLst/>
            <a:gdLst/>
            <a:ahLst/>
            <a:cxnLst/>
            <a:rect r="r" b="b" t="t" l="l"/>
            <a:pathLst>
              <a:path h="7402837" w="5775392">
                <a:moveTo>
                  <a:pt x="0" y="0"/>
                </a:moveTo>
                <a:lnTo>
                  <a:pt x="5775392" y="0"/>
                </a:lnTo>
                <a:lnTo>
                  <a:pt x="5775392" y="7402837"/>
                </a:lnTo>
                <a:lnTo>
                  <a:pt x="0" y="7402837"/>
                </a:lnTo>
                <a:lnTo>
                  <a:pt x="0" y="0"/>
                </a:lnTo>
                <a:close/>
              </a:path>
            </a:pathLst>
          </a:custGeom>
          <a:blipFill>
            <a:blip r:embed="rId6"/>
            <a:stretch>
              <a:fillRect l="0" t="0" r="0" b="-23345"/>
            </a:stretch>
          </a:blipFill>
        </p:spPr>
      </p:sp>
      <p:grpSp>
        <p:nvGrpSpPr>
          <p:cNvPr name="Group 8" id="8"/>
          <p:cNvGrpSpPr/>
          <p:nvPr/>
        </p:nvGrpSpPr>
        <p:grpSpPr>
          <a:xfrm rot="0">
            <a:off x="719230" y="1449171"/>
            <a:ext cx="13455383" cy="2636044"/>
            <a:chOff x="0" y="0"/>
            <a:chExt cx="3263023" cy="639259"/>
          </a:xfrm>
        </p:grpSpPr>
        <p:sp>
          <p:nvSpPr>
            <p:cNvPr name="Freeform 9" id="9"/>
            <p:cNvSpPr/>
            <p:nvPr/>
          </p:nvSpPr>
          <p:spPr>
            <a:xfrm flipH="false" flipV="false" rot="0">
              <a:off x="0" y="0"/>
              <a:ext cx="3263023" cy="639259"/>
            </a:xfrm>
            <a:custGeom>
              <a:avLst/>
              <a:gdLst/>
              <a:ahLst/>
              <a:cxnLst/>
              <a:rect r="r" b="b" t="t" l="l"/>
              <a:pathLst>
                <a:path h="639259" w="3263023">
                  <a:moveTo>
                    <a:pt x="31646" y="0"/>
                  </a:moveTo>
                  <a:lnTo>
                    <a:pt x="3231378" y="0"/>
                  </a:lnTo>
                  <a:cubicBezTo>
                    <a:pt x="3239770" y="0"/>
                    <a:pt x="3247820" y="3334"/>
                    <a:pt x="3253754" y="9269"/>
                  </a:cubicBezTo>
                  <a:cubicBezTo>
                    <a:pt x="3259689" y="15204"/>
                    <a:pt x="3263023" y="23253"/>
                    <a:pt x="3263023" y="31646"/>
                  </a:cubicBezTo>
                  <a:lnTo>
                    <a:pt x="3263023" y="607613"/>
                  </a:lnTo>
                  <a:cubicBezTo>
                    <a:pt x="3263023" y="616006"/>
                    <a:pt x="3259689" y="624055"/>
                    <a:pt x="3253754" y="629990"/>
                  </a:cubicBezTo>
                  <a:cubicBezTo>
                    <a:pt x="3247820" y="635925"/>
                    <a:pt x="3239770" y="639259"/>
                    <a:pt x="3231378" y="639259"/>
                  </a:cubicBezTo>
                  <a:lnTo>
                    <a:pt x="31646" y="639259"/>
                  </a:lnTo>
                  <a:cubicBezTo>
                    <a:pt x="23253" y="639259"/>
                    <a:pt x="15204" y="635925"/>
                    <a:pt x="9269" y="629990"/>
                  </a:cubicBezTo>
                  <a:cubicBezTo>
                    <a:pt x="3334" y="624055"/>
                    <a:pt x="0" y="616006"/>
                    <a:pt x="0" y="607613"/>
                  </a:cubicBezTo>
                  <a:lnTo>
                    <a:pt x="0" y="31646"/>
                  </a:lnTo>
                  <a:cubicBezTo>
                    <a:pt x="0" y="23253"/>
                    <a:pt x="3334" y="15204"/>
                    <a:pt x="9269" y="9269"/>
                  </a:cubicBezTo>
                  <a:cubicBezTo>
                    <a:pt x="15204" y="3334"/>
                    <a:pt x="23253" y="0"/>
                    <a:pt x="31646" y="0"/>
                  </a:cubicBezTo>
                  <a:close/>
                </a:path>
              </a:pathLst>
            </a:custGeom>
            <a:solidFill>
              <a:srgbClr val="FFFFFF"/>
            </a:solidFill>
          </p:spPr>
        </p:sp>
        <p:sp>
          <p:nvSpPr>
            <p:cNvPr name="TextBox 10" id="10"/>
            <p:cNvSpPr txBox="true"/>
            <p:nvPr/>
          </p:nvSpPr>
          <p:spPr>
            <a:xfrm>
              <a:off x="0" y="-38100"/>
              <a:ext cx="3263023" cy="677359"/>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242225" y="1653374"/>
            <a:ext cx="11765585" cy="2286372"/>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Nunito Bold"/>
                <a:ea typeface="Nunito Bold"/>
                <a:cs typeface="Nunito Bold"/>
                <a:sym typeface="Nunito Bold"/>
              </a:rPr>
              <a:t>Dalam bank syariah, nasabah menitipkan uangnya menggunakan akad wadiah yad amanah. Bank kemudian menggunakan dana tersebut untuk kegiatan pembiayaan guna m</a:t>
            </a:r>
            <a:r>
              <a:rPr lang="en-US" b="true" sz="3000">
                <a:solidFill>
                  <a:srgbClr val="000000"/>
                </a:solidFill>
                <a:latin typeface="Nunito Bold"/>
                <a:ea typeface="Nunito Bold"/>
                <a:cs typeface="Nunito Bold"/>
                <a:sym typeface="Nunito Bold"/>
              </a:rPr>
              <a:t>emperoleh keuntungan tambahan bagi nasabah. Tindakan ini sesuai dengan prinsip akad tersebut.</a:t>
            </a:r>
          </a:p>
        </p:txBody>
      </p:sp>
      <p:pic>
        <p:nvPicPr>
          <p:cNvPr name="Picture 12" id="12"/>
          <p:cNvPicPr>
            <a:picLocks noChangeAspect="true"/>
          </p:cNvPicPr>
          <p:nvPr/>
        </p:nvPicPr>
        <p:blipFill>
          <a:blip r:embed="rId7"/>
          <a:stretch>
            <a:fillRect/>
          </a:stretch>
        </p:blipFill>
        <p:spPr>
          <a:xfrm rot="0">
            <a:off x="3312932" y="3929667"/>
            <a:ext cx="8610275" cy="6537184"/>
          </a:xfrm>
          <a:prstGeom prst="rect">
            <a:avLst/>
          </a:prstGeom>
        </p:spPr>
      </p:pic>
    </p:spTree>
  </p:cSld>
  <p:clrMapOvr>
    <a:masterClrMapping/>
  </p:clrMapOvr>
  <p:transition spd="slow">
    <p:fade/>
  </p:transition>
</p:sld>
</file>

<file path=ppt/slides/slide2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2762084" y="-680599"/>
            <a:ext cx="6006651" cy="10159240"/>
          </a:xfrm>
          <a:custGeom>
            <a:avLst/>
            <a:gdLst/>
            <a:ahLst/>
            <a:cxnLst/>
            <a:rect r="r" b="b" t="t" l="l"/>
            <a:pathLst>
              <a:path h="10159240" w="6006651">
                <a:moveTo>
                  <a:pt x="0" y="0"/>
                </a:moveTo>
                <a:lnTo>
                  <a:pt x="6006651" y="0"/>
                </a:lnTo>
                <a:lnTo>
                  <a:pt x="6006651" y="10159240"/>
                </a:lnTo>
                <a:lnTo>
                  <a:pt x="0" y="10159240"/>
                </a:lnTo>
                <a:lnTo>
                  <a:pt x="0" y="0"/>
                </a:lnTo>
                <a:close/>
              </a:path>
            </a:pathLst>
          </a:custGeom>
          <a:blipFill>
            <a:blip r:embed="rId2"/>
            <a:stretch>
              <a:fillRect l="0" t="0" r="0" b="0"/>
            </a:stretch>
          </a:blipFill>
        </p:spPr>
      </p:sp>
      <p:sp>
        <p:nvSpPr>
          <p:cNvPr name="Freeform 3" id="3"/>
          <p:cNvSpPr/>
          <p:nvPr/>
        </p:nvSpPr>
        <p:spPr>
          <a:xfrm flipH="true" flipV="false" rot="0">
            <a:off x="15047224" y="-680599"/>
            <a:ext cx="5342401" cy="10159240"/>
          </a:xfrm>
          <a:custGeom>
            <a:avLst/>
            <a:gdLst/>
            <a:ahLst/>
            <a:cxnLst/>
            <a:rect r="r" b="b" t="t" l="l"/>
            <a:pathLst>
              <a:path h="10159240" w="5342401">
                <a:moveTo>
                  <a:pt x="5342401" y="0"/>
                </a:moveTo>
                <a:lnTo>
                  <a:pt x="0" y="0"/>
                </a:lnTo>
                <a:lnTo>
                  <a:pt x="0" y="10159240"/>
                </a:lnTo>
                <a:lnTo>
                  <a:pt x="5342401" y="10159240"/>
                </a:lnTo>
                <a:lnTo>
                  <a:pt x="5342401" y="0"/>
                </a:lnTo>
                <a:close/>
              </a:path>
            </a:pathLst>
          </a:custGeom>
          <a:blipFill>
            <a:blip r:embed="rId2"/>
            <a:stretch>
              <a:fillRect l="-12433" t="0" r="0" b="0"/>
            </a:stretch>
          </a:blipFill>
        </p:spPr>
      </p:sp>
      <p:grpSp>
        <p:nvGrpSpPr>
          <p:cNvPr name="Group 4" id="4"/>
          <p:cNvGrpSpPr/>
          <p:nvPr/>
        </p:nvGrpSpPr>
        <p:grpSpPr>
          <a:xfrm rot="0">
            <a:off x="2811215" y="1507673"/>
            <a:ext cx="12476565" cy="2891348"/>
            <a:chOff x="0" y="0"/>
            <a:chExt cx="3025653" cy="701172"/>
          </a:xfrm>
        </p:grpSpPr>
        <p:sp>
          <p:nvSpPr>
            <p:cNvPr name="Freeform 5" id="5"/>
            <p:cNvSpPr/>
            <p:nvPr/>
          </p:nvSpPr>
          <p:spPr>
            <a:xfrm flipH="false" flipV="false" rot="0">
              <a:off x="0" y="0"/>
              <a:ext cx="3025653" cy="701172"/>
            </a:xfrm>
            <a:custGeom>
              <a:avLst/>
              <a:gdLst/>
              <a:ahLst/>
              <a:cxnLst/>
              <a:rect r="r" b="b" t="t" l="l"/>
              <a:pathLst>
                <a:path h="701172" w="3025653">
                  <a:moveTo>
                    <a:pt x="34128" y="0"/>
                  </a:moveTo>
                  <a:lnTo>
                    <a:pt x="2991525" y="0"/>
                  </a:lnTo>
                  <a:cubicBezTo>
                    <a:pt x="3010373" y="0"/>
                    <a:pt x="3025653" y="15280"/>
                    <a:pt x="3025653" y="34128"/>
                  </a:cubicBezTo>
                  <a:lnTo>
                    <a:pt x="3025653" y="667043"/>
                  </a:lnTo>
                  <a:cubicBezTo>
                    <a:pt x="3025653" y="685892"/>
                    <a:pt x="3010373" y="701172"/>
                    <a:pt x="2991525" y="701172"/>
                  </a:cubicBezTo>
                  <a:lnTo>
                    <a:pt x="34128" y="701172"/>
                  </a:lnTo>
                  <a:cubicBezTo>
                    <a:pt x="15280" y="701172"/>
                    <a:pt x="0" y="685892"/>
                    <a:pt x="0" y="667043"/>
                  </a:cubicBezTo>
                  <a:lnTo>
                    <a:pt x="0" y="34128"/>
                  </a:lnTo>
                  <a:cubicBezTo>
                    <a:pt x="0" y="15280"/>
                    <a:pt x="15280" y="0"/>
                    <a:pt x="34128" y="0"/>
                  </a:cubicBezTo>
                  <a:close/>
                </a:path>
              </a:pathLst>
            </a:custGeom>
            <a:solidFill>
              <a:srgbClr val="FFFFFF"/>
            </a:solidFill>
          </p:spPr>
        </p:sp>
        <p:sp>
          <p:nvSpPr>
            <p:cNvPr name="TextBox 6" id="6"/>
            <p:cNvSpPr txBox="true"/>
            <p:nvPr/>
          </p:nvSpPr>
          <p:spPr>
            <a:xfrm>
              <a:off x="0" y="-38100"/>
              <a:ext cx="3025653" cy="739272"/>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3387855" y="1878510"/>
            <a:ext cx="11266572" cy="1899589"/>
          </a:xfrm>
          <a:prstGeom prst="rect">
            <a:avLst/>
          </a:prstGeom>
        </p:spPr>
        <p:txBody>
          <a:bodyPr anchor="t" rtlCol="false" tIns="0" lIns="0" bIns="0" rIns="0">
            <a:spAutoFit/>
          </a:bodyPr>
          <a:lstStyle/>
          <a:p>
            <a:pPr algn="l">
              <a:lnSpc>
                <a:spcPts val="3719"/>
              </a:lnSpc>
              <a:spcBef>
                <a:spcPct val="0"/>
              </a:spcBef>
            </a:pPr>
            <a:r>
              <a:rPr lang="en-US" b="true" sz="3099">
                <a:solidFill>
                  <a:srgbClr val="000000"/>
                </a:solidFill>
                <a:latin typeface="Nunito Bold"/>
                <a:ea typeface="Nunito Bold"/>
                <a:cs typeface="Nunito Bold"/>
                <a:sym typeface="Nunito Bold"/>
              </a:rPr>
              <a:t>Pada akad qardh di bank syariah, nasabah wajib mengembalikan pinjaman beserta tambahan imbalan sebagai bentuk keuntungan bagi bank, sehingga mekanismeny</a:t>
            </a:r>
            <a:r>
              <a:rPr lang="en-US" b="true" sz="3099">
                <a:solidFill>
                  <a:srgbClr val="000000"/>
                </a:solidFill>
                <a:latin typeface="Nunito Bold"/>
                <a:ea typeface="Nunito Bold"/>
                <a:cs typeface="Nunito Bold"/>
                <a:sym typeface="Nunito Bold"/>
              </a:rPr>
              <a:t>a serupa dengan bunga pada bank konvensional.</a:t>
            </a:r>
          </a:p>
        </p:txBody>
      </p:sp>
      <p:sp>
        <p:nvSpPr>
          <p:cNvPr name="TextBox 8" id="8"/>
          <p:cNvSpPr txBox="true"/>
          <p:nvPr/>
        </p:nvSpPr>
        <p:spPr>
          <a:xfrm rot="0">
            <a:off x="5564310" y="337719"/>
            <a:ext cx="6374380" cy="534345"/>
          </a:xfrm>
          <a:prstGeom prst="rect">
            <a:avLst/>
          </a:prstGeom>
        </p:spPr>
        <p:txBody>
          <a:bodyPr anchor="t" rtlCol="false" tIns="0" lIns="0" bIns="0" rIns="0">
            <a:spAutoFit/>
          </a:bodyPr>
          <a:lstStyle/>
          <a:p>
            <a:pPr algn="ctr">
              <a:lnSpc>
                <a:spcPts val="4273"/>
              </a:lnSpc>
            </a:pPr>
            <a:r>
              <a:rPr lang="en-US" b="true" sz="3561">
                <a:solidFill>
                  <a:srgbClr val="00241F"/>
                </a:solidFill>
                <a:latin typeface="Gliker Bold"/>
                <a:ea typeface="Gliker Bold"/>
                <a:cs typeface="Gliker Bold"/>
                <a:sym typeface="Gliker Bold"/>
              </a:rPr>
              <a:t>Pertanyaan 9</a:t>
            </a:r>
          </a:p>
        </p:txBody>
      </p:sp>
      <p:sp>
        <p:nvSpPr>
          <p:cNvPr name="Freeform 9" id="9"/>
          <p:cNvSpPr/>
          <p:nvPr/>
        </p:nvSpPr>
        <p:spPr>
          <a:xfrm flipH="false" flipV="false" rot="0">
            <a:off x="8437082" y="6584218"/>
            <a:ext cx="2641594" cy="2514269"/>
          </a:xfrm>
          <a:custGeom>
            <a:avLst/>
            <a:gdLst/>
            <a:ahLst/>
            <a:cxnLst/>
            <a:rect r="r" b="b" t="t" l="l"/>
            <a:pathLst>
              <a:path h="2514269" w="2641594">
                <a:moveTo>
                  <a:pt x="0" y="0"/>
                </a:moveTo>
                <a:lnTo>
                  <a:pt x="2641593" y="0"/>
                </a:lnTo>
                <a:lnTo>
                  <a:pt x="2641593" y="2514269"/>
                </a:lnTo>
                <a:lnTo>
                  <a:pt x="0" y="2514269"/>
                </a:lnTo>
                <a:lnTo>
                  <a:pt x="0" y="0"/>
                </a:lnTo>
                <a:close/>
              </a:path>
            </a:pathLst>
          </a:custGeom>
          <a:blipFill>
            <a:blip r:embed="rId3"/>
            <a:stretch>
              <a:fillRect l="0" t="-65749" r="-83977" b="0"/>
            </a:stretch>
          </a:blipFill>
        </p:spPr>
      </p:sp>
      <p:sp>
        <p:nvSpPr>
          <p:cNvPr name="Freeform 10" id="10"/>
          <p:cNvSpPr/>
          <p:nvPr/>
        </p:nvSpPr>
        <p:spPr>
          <a:xfrm flipH="true" flipV="false" rot="0">
            <a:off x="1678975" y="7569338"/>
            <a:ext cx="14930050" cy="3377924"/>
          </a:xfrm>
          <a:custGeom>
            <a:avLst/>
            <a:gdLst/>
            <a:ahLst/>
            <a:cxnLst/>
            <a:rect r="r" b="b" t="t" l="l"/>
            <a:pathLst>
              <a:path h="3377924" w="14930050">
                <a:moveTo>
                  <a:pt x="14930050" y="0"/>
                </a:moveTo>
                <a:lnTo>
                  <a:pt x="0" y="0"/>
                </a:lnTo>
                <a:lnTo>
                  <a:pt x="0" y="3377924"/>
                </a:lnTo>
                <a:lnTo>
                  <a:pt x="14930050" y="3377924"/>
                </a:lnTo>
                <a:lnTo>
                  <a:pt x="14930050" y="0"/>
                </a:lnTo>
                <a:close/>
              </a:path>
            </a:pathLst>
          </a:custGeom>
          <a:blipFill>
            <a:blip r:embed="rId4"/>
            <a:stretch>
              <a:fillRect l="0" t="0" r="0" b="0"/>
            </a:stretch>
          </a:blipFill>
        </p:spPr>
      </p:sp>
      <p:sp>
        <p:nvSpPr>
          <p:cNvPr name="Freeform 11" id="11"/>
          <p:cNvSpPr/>
          <p:nvPr/>
        </p:nvSpPr>
        <p:spPr>
          <a:xfrm flipH="false" flipV="false" rot="0">
            <a:off x="-546082" y="5038168"/>
            <a:ext cx="4371651" cy="5893383"/>
          </a:xfrm>
          <a:custGeom>
            <a:avLst/>
            <a:gdLst/>
            <a:ahLst/>
            <a:cxnLst/>
            <a:rect r="r" b="b" t="t" l="l"/>
            <a:pathLst>
              <a:path h="5893383" w="4371651">
                <a:moveTo>
                  <a:pt x="0" y="0"/>
                </a:moveTo>
                <a:lnTo>
                  <a:pt x="4371651" y="0"/>
                </a:lnTo>
                <a:lnTo>
                  <a:pt x="4371651" y="5893383"/>
                </a:lnTo>
                <a:lnTo>
                  <a:pt x="0" y="5893383"/>
                </a:lnTo>
                <a:lnTo>
                  <a:pt x="0" y="0"/>
                </a:lnTo>
                <a:close/>
              </a:path>
            </a:pathLst>
          </a:custGeom>
          <a:blipFill>
            <a:blip r:embed="rId5"/>
            <a:stretch>
              <a:fillRect l="0" t="0" r="0" b="-86613"/>
            </a:stretch>
          </a:blipFill>
        </p:spPr>
      </p:sp>
      <p:sp>
        <p:nvSpPr>
          <p:cNvPr name="Freeform 12" id="12"/>
          <p:cNvSpPr/>
          <p:nvPr/>
        </p:nvSpPr>
        <p:spPr>
          <a:xfrm flipH="false" flipV="false" rot="0">
            <a:off x="13621343" y="4886928"/>
            <a:ext cx="4987043" cy="6344677"/>
          </a:xfrm>
          <a:custGeom>
            <a:avLst/>
            <a:gdLst/>
            <a:ahLst/>
            <a:cxnLst/>
            <a:rect r="r" b="b" t="t" l="l"/>
            <a:pathLst>
              <a:path h="6344677" w="4987043">
                <a:moveTo>
                  <a:pt x="0" y="0"/>
                </a:moveTo>
                <a:lnTo>
                  <a:pt x="4987044" y="0"/>
                </a:lnTo>
                <a:lnTo>
                  <a:pt x="4987044" y="6344677"/>
                </a:lnTo>
                <a:lnTo>
                  <a:pt x="0" y="6344677"/>
                </a:lnTo>
                <a:lnTo>
                  <a:pt x="0" y="0"/>
                </a:lnTo>
                <a:close/>
              </a:path>
            </a:pathLst>
          </a:custGeom>
          <a:blipFill>
            <a:blip r:embed="rId6"/>
            <a:stretch>
              <a:fillRect l="0" t="0" r="0" b="0"/>
            </a:stretch>
          </a:blipFill>
        </p:spPr>
      </p:sp>
      <p:sp>
        <p:nvSpPr>
          <p:cNvPr name="Freeform 13" id="13"/>
          <p:cNvSpPr/>
          <p:nvPr/>
        </p:nvSpPr>
        <p:spPr>
          <a:xfrm flipH="false" flipV="false" rot="0">
            <a:off x="4980051" y="337719"/>
            <a:ext cx="1701852" cy="1377318"/>
          </a:xfrm>
          <a:custGeom>
            <a:avLst/>
            <a:gdLst/>
            <a:ahLst/>
            <a:cxnLst/>
            <a:rect r="r" b="b" t="t" l="l"/>
            <a:pathLst>
              <a:path h="1377318" w="1701852">
                <a:moveTo>
                  <a:pt x="0" y="0"/>
                </a:moveTo>
                <a:lnTo>
                  <a:pt x="1701852" y="0"/>
                </a:lnTo>
                <a:lnTo>
                  <a:pt x="1701852" y="1377318"/>
                </a:lnTo>
                <a:lnTo>
                  <a:pt x="0" y="1377318"/>
                </a:lnTo>
                <a:lnTo>
                  <a:pt x="0" y="0"/>
                </a:lnTo>
                <a:close/>
              </a:path>
            </a:pathLst>
          </a:custGeom>
          <a:blipFill>
            <a:blip r:embed="rId3"/>
            <a:stretch>
              <a:fillRect l="-277613" t="-364642" r="-60913" b="0"/>
            </a:stretch>
          </a:blipFill>
        </p:spPr>
      </p:sp>
      <p:sp>
        <p:nvSpPr>
          <p:cNvPr name="Freeform 14" id="14"/>
          <p:cNvSpPr/>
          <p:nvPr/>
        </p:nvSpPr>
        <p:spPr>
          <a:xfrm flipH="true" flipV="false" rot="0">
            <a:off x="13585928" y="604891"/>
            <a:ext cx="1701852" cy="1377318"/>
          </a:xfrm>
          <a:custGeom>
            <a:avLst/>
            <a:gdLst/>
            <a:ahLst/>
            <a:cxnLst/>
            <a:rect r="r" b="b" t="t" l="l"/>
            <a:pathLst>
              <a:path h="1377318" w="1701852">
                <a:moveTo>
                  <a:pt x="1701852" y="0"/>
                </a:moveTo>
                <a:lnTo>
                  <a:pt x="0" y="0"/>
                </a:lnTo>
                <a:lnTo>
                  <a:pt x="0" y="1377318"/>
                </a:lnTo>
                <a:lnTo>
                  <a:pt x="1701852" y="1377318"/>
                </a:lnTo>
                <a:lnTo>
                  <a:pt x="1701852" y="0"/>
                </a:lnTo>
                <a:close/>
              </a:path>
            </a:pathLst>
          </a:custGeom>
          <a:blipFill>
            <a:blip r:embed="rId3"/>
            <a:stretch>
              <a:fillRect l="-277613" t="-364642" r="-60913" b="0"/>
            </a:stretch>
          </a:blipFill>
        </p:spPr>
      </p:sp>
      <p:pic>
        <p:nvPicPr>
          <p:cNvPr name="Picture 15" id="15"/>
          <p:cNvPicPr>
            <a:picLocks noChangeAspect="true"/>
          </p:cNvPicPr>
          <p:nvPr/>
        </p:nvPicPr>
        <p:blipFill>
          <a:blip r:embed="rId7"/>
          <a:stretch>
            <a:fillRect/>
          </a:stretch>
        </p:blipFill>
        <p:spPr>
          <a:xfrm rot="0">
            <a:off x="4446363" y="4169405"/>
            <a:ext cx="8610275" cy="6537182"/>
          </a:xfrm>
          <a:prstGeom prst="rect">
            <a:avLst/>
          </a:prstGeom>
        </p:spPr>
      </p:pic>
    </p:spTree>
  </p:cSld>
  <p:clrMapOvr>
    <a:masterClrMapping/>
  </p:clrMapOvr>
  <p:transition spd="fast">
    <p:fade/>
  </p:transition>
</p:sld>
</file>

<file path=ppt/slides/slide2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227635" y="-1418691"/>
            <a:ext cx="5995487" cy="3101745"/>
          </a:xfrm>
          <a:custGeom>
            <a:avLst/>
            <a:gdLst/>
            <a:ahLst/>
            <a:cxnLst/>
            <a:rect r="r" b="b" t="t" l="l"/>
            <a:pathLst>
              <a:path h="3101745" w="5995487">
                <a:moveTo>
                  <a:pt x="0" y="0"/>
                </a:moveTo>
                <a:lnTo>
                  <a:pt x="5995487" y="0"/>
                </a:lnTo>
                <a:lnTo>
                  <a:pt x="5995487" y="3101744"/>
                </a:lnTo>
                <a:lnTo>
                  <a:pt x="0" y="3101744"/>
                </a:lnTo>
                <a:lnTo>
                  <a:pt x="0" y="0"/>
                </a:lnTo>
                <a:close/>
              </a:path>
            </a:pathLst>
          </a:custGeom>
          <a:blipFill>
            <a:blip r:embed="rId2"/>
            <a:stretch>
              <a:fillRect l="0" t="-65749" r="0" b="0"/>
            </a:stretch>
          </a:blipFill>
        </p:spPr>
      </p:sp>
      <p:grpSp>
        <p:nvGrpSpPr>
          <p:cNvPr name="Group 3" id="3"/>
          <p:cNvGrpSpPr/>
          <p:nvPr/>
        </p:nvGrpSpPr>
        <p:grpSpPr>
          <a:xfrm rot="0">
            <a:off x="627286" y="1426024"/>
            <a:ext cx="12476565" cy="3210395"/>
            <a:chOff x="0" y="0"/>
            <a:chExt cx="3025653" cy="778543"/>
          </a:xfrm>
        </p:grpSpPr>
        <p:sp>
          <p:nvSpPr>
            <p:cNvPr name="Freeform 4" id="4"/>
            <p:cNvSpPr/>
            <p:nvPr/>
          </p:nvSpPr>
          <p:spPr>
            <a:xfrm flipH="false" flipV="false" rot="0">
              <a:off x="0" y="0"/>
              <a:ext cx="3025653" cy="778543"/>
            </a:xfrm>
            <a:custGeom>
              <a:avLst/>
              <a:gdLst/>
              <a:ahLst/>
              <a:cxnLst/>
              <a:rect r="r" b="b" t="t" l="l"/>
              <a:pathLst>
                <a:path h="778543" w="3025653">
                  <a:moveTo>
                    <a:pt x="34128" y="0"/>
                  </a:moveTo>
                  <a:lnTo>
                    <a:pt x="2991525" y="0"/>
                  </a:lnTo>
                  <a:cubicBezTo>
                    <a:pt x="3010373" y="0"/>
                    <a:pt x="3025653" y="15280"/>
                    <a:pt x="3025653" y="34128"/>
                  </a:cubicBezTo>
                  <a:lnTo>
                    <a:pt x="3025653" y="744414"/>
                  </a:lnTo>
                  <a:cubicBezTo>
                    <a:pt x="3025653" y="763263"/>
                    <a:pt x="3010373" y="778543"/>
                    <a:pt x="2991525" y="778543"/>
                  </a:cubicBezTo>
                  <a:lnTo>
                    <a:pt x="34128" y="778543"/>
                  </a:lnTo>
                  <a:cubicBezTo>
                    <a:pt x="15280" y="778543"/>
                    <a:pt x="0" y="763263"/>
                    <a:pt x="0" y="744414"/>
                  </a:cubicBezTo>
                  <a:lnTo>
                    <a:pt x="0" y="34128"/>
                  </a:lnTo>
                  <a:cubicBezTo>
                    <a:pt x="0" y="15280"/>
                    <a:pt x="15280" y="0"/>
                    <a:pt x="34128" y="0"/>
                  </a:cubicBezTo>
                  <a:close/>
                </a:path>
              </a:pathLst>
            </a:custGeom>
            <a:solidFill>
              <a:srgbClr val="FFFFFF"/>
            </a:solidFill>
          </p:spPr>
        </p:sp>
        <p:sp>
          <p:nvSpPr>
            <p:cNvPr name="TextBox 5" id="5"/>
            <p:cNvSpPr txBox="true"/>
            <p:nvPr/>
          </p:nvSpPr>
          <p:spPr>
            <a:xfrm>
              <a:off x="0" y="-38100"/>
              <a:ext cx="3025653" cy="81664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3223794" y="2002510"/>
            <a:ext cx="4653704" cy="7870959"/>
          </a:xfrm>
          <a:custGeom>
            <a:avLst/>
            <a:gdLst/>
            <a:ahLst/>
            <a:cxnLst/>
            <a:rect r="r" b="b" t="t" l="l"/>
            <a:pathLst>
              <a:path h="7870959" w="4653704">
                <a:moveTo>
                  <a:pt x="0" y="0"/>
                </a:moveTo>
                <a:lnTo>
                  <a:pt x="4653704" y="0"/>
                </a:lnTo>
                <a:lnTo>
                  <a:pt x="4653704" y="7870959"/>
                </a:lnTo>
                <a:lnTo>
                  <a:pt x="0" y="7870959"/>
                </a:lnTo>
                <a:lnTo>
                  <a:pt x="0" y="0"/>
                </a:lnTo>
                <a:close/>
              </a:path>
            </a:pathLst>
          </a:custGeom>
          <a:blipFill>
            <a:blip r:embed="rId3"/>
            <a:stretch>
              <a:fillRect l="0" t="0" r="0" b="0"/>
            </a:stretch>
          </a:blipFill>
        </p:spPr>
      </p:sp>
      <p:sp>
        <p:nvSpPr>
          <p:cNvPr name="Freeform 7" id="7"/>
          <p:cNvSpPr/>
          <p:nvPr/>
        </p:nvSpPr>
        <p:spPr>
          <a:xfrm flipH="true" flipV="false" rot="0">
            <a:off x="-1964715" y="8190230"/>
            <a:ext cx="22217430" cy="4193540"/>
          </a:xfrm>
          <a:custGeom>
            <a:avLst/>
            <a:gdLst/>
            <a:ahLst/>
            <a:cxnLst/>
            <a:rect r="r" b="b" t="t" l="l"/>
            <a:pathLst>
              <a:path h="4193540" w="22217430">
                <a:moveTo>
                  <a:pt x="22217430" y="0"/>
                </a:moveTo>
                <a:lnTo>
                  <a:pt x="0" y="0"/>
                </a:lnTo>
                <a:lnTo>
                  <a:pt x="0" y="4193540"/>
                </a:lnTo>
                <a:lnTo>
                  <a:pt x="22217430" y="4193540"/>
                </a:lnTo>
                <a:lnTo>
                  <a:pt x="22217430" y="0"/>
                </a:lnTo>
                <a:close/>
              </a:path>
            </a:pathLst>
          </a:custGeom>
          <a:blipFill>
            <a:blip r:embed="rId4"/>
            <a:stretch>
              <a:fillRect l="0" t="0" r="0" b="0"/>
            </a:stretch>
          </a:blipFill>
        </p:spPr>
      </p:sp>
      <p:sp>
        <p:nvSpPr>
          <p:cNvPr name="Freeform 8" id="8"/>
          <p:cNvSpPr/>
          <p:nvPr/>
        </p:nvSpPr>
        <p:spPr>
          <a:xfrm flipH="true" flipV="false" rot="0">
            <a:off x="14715554" y="3881460"/>
            <a:ext cx="3572446" cy="6793806"/>
          </a:xfrm>
          <a:custGeom>
            <a:avLst/>
            <a:gdLst/>
            <a:ahLst/>
            <a:cxnLst/>
            <a:rect r="r" b="b" t="t" l="l"/>
            <a:pathLst>
              <a:path h="6793806" w="3572446">
                <a:moveTo>
                  <a:pt x="3572446" y="0"/>
                </a:moveTo>
                <a:lnTo>
                  <a:pt x="0" y="0"/>
                </a:lnTo>
                <a:lnTo>
                  <a:pt x="0" y="6793806"/>
                </a:lnTo>
                <a:lnTo>
                  <a:pt x="3572446" y="6793806"/>
                </a:lnTo>
                <a:lnTo>
                  <a:pt x="3572446" y="0"/>
                </a:lnTo>
                <a:close/>
              </a:path>
            </a:pathLst>
          </a:custGeom>
          <a:blipFill>
            <a:blip r:embed="rId5"/>
            <a:stretch>
              <a:fillRect l="0" t="0" r="0" b="-32286"/>
            </a:stretch>
          </a:blipFill>
        </p:spPr>
      </p:sp>
      <p:sp>
        <p:nvSpPr>
          <p:cNvPr name="Freeform 9" id="9"/>
          <p:cNvSpPr/>
          <p:nvPr/>
        </p:nvSpPr>
        <p:spPr>
          <a:xfrm flipH="false" flipV="false" rot="0">
            <a:off x="12767441" y="7535403"/>
            <a:ext cx="1133442" cy="3139862"/>
          </a:xfrm>
          <a:custGeom>
            <a:avLst/>
            <a:gdLst/>
            <a:ahLst/>
            <a:cxnLst/>
            <a:rect r="r" b="b" t="t" l="l"/>
            <a:pathLst>
              <a:path h="3139862" w="1133442">
                <a:moveTo>
                  <a:pt x="0" y="0"/>
                </a:moveTo>
                <a:lnTo>
                  <a:pt x="1133441" y="0"/>
                </a:lnTo>
                <a:lnTo>
                  <a:pt x="1133441" y="3139863"/>
                </a:lnTo>
                <a:lnTo>
                  <a:pt x="0" y="3139863"/>
                </a:lnTo>
                <a:lnTo>
                  <a:pt x="0" y="0"/>
                </a:lnTo>
                <a:close/>
              </a:path>
            </a:pathLst>
          </a:custGeom>
          <a:blipFill>
            <a:blip r:embed="rId6"/>
            <a:stretch>
              <a:fillRect l="0" t="0" r="0" b="0"/>
            </a:stretch>
          </a:blipFill>
        </p:spPr>
      </p:sp>
      <p:sp>
        <p:nvSpPr>
          <p:cNvPr name="Freeform 10" id="10"/>
          <p:cNvSpPr/>
          <p:nvPr/>
        </p:nvSpPr>
        <p:spPr>
          <a:xfrm flipH="false" flipV="false" rot="0">
            <a:off x="352156" y="7322963"/>
            <a:ext cx="1133442" cy="3139862"/>
          </a:xfrm>
          <a:custGeom>
            <a:avLst/>
            <a:gdLst/>
            <a:ahLst/>
            <a:cxnLst/>
            <a:rect r="r" b="b" t="t" l="l"/>
            <a:pathLst>
              <a:path h="3139862" w="1133442">
                <a:moveTo>
                  <a:pt x="0" y="0"/>
                </a:moveTo>
                <a:lnTo>
                  <a:pt x="1133442" y="0"/>
                </a:lnTo>
                <a:lnTo>
                  <a:pt x="1133442" y="3139862"/>
                </a:lnTo>
                <a:lnTo>
                  <a:pt x="0" y="3139862"/>
                </a:lnTo>
                <a:lnTo>
                  <a:pt x="0" y="0"/>
                </a:lnTo>
                <a:close/>
              </a:path>
            </a:pathLst>
          </a:custGeom>
          <a:blipFill>
            <a:blip r:embed="rId6"/>
            <a:stretch>
              <a:fillRect l="0" t="0" r="0" b="0"/>
            </a:stretch>
          </a:blipFill>
        </p:spPr>
      </p:sp>
      <p:sp>
        <p:nvSpPr>
          <p:cNvPr name="TextBox 11" id="11"/>
          <p:cNvSpPr txBox="true"/>
          <p:nvPr/>
        </p:nvSpPr>
        <p:spPr>
          <a:xfrm rot="0">
            <a:off x="5564310" y="337719"/>
            <a:ext cx="6374380" cy="534345"/>
          </a:xfrm>
          <a:prstGeom prst="rect">
            <a:avLst/>
          </a:prstGeom>
        </p:spPr>
        <p:txBody>
          <a:bodyPr anchor="t" rtlCol="false" tIns="0" lIns="0" bIns="0" rIns="0">
            <a:spAutoFit/>
          </a:bodyPr>
          <a:lstStyle/>
          <a:p>
            <a:pPr algn="ctr">
              <a:lnSpc>
                <a:spcPts val="4273"/>
              </a:lnSpc>
            </a:pPr>
            <a:r>
              <a:rPr lang="en-US" b="true" sz="3561">
                <a:solidFill>
                  <a:srgbClr val="00241F"/>
                </a:solidFill>
                <a:latin typeface="Gliker Bold"/>
                <a:ea typeface="Gliker Bold"/>
                <a:cs typeface="Gliker Bold"/>
                <a:sym typeface="Gliker Bold"/>
              </a:rPr>
              <a:t>Pertanyaan 10</a:t>
            </a:r>
          </a:p>
        </p:txBody>
      </p:sp>
      <p:sp>
        <p:nvSpPr>
          <p:cNvPr name="TextBox 12" id="12"/>
          <p:cNvSpPr txBox="true"/>
          <p:nvPr/>
        </p:nvSpPr>
        <p:spPr>
          <a:xfrm rot="0">
            <a:off x="1227635" y="1888035"/>
            <a:ext cx="11204478" cy="1922878"/>
          </a:xfrm>
          <a:prstGeom prst="rect">
            <a:avLst/>
          </a:prstGeom>
        </p:spPr>
        <p:txBody>
          <a:bodyPr anchor="t" rtlCol="false" tIns="0" lIns="0" bIns="0" rIns="0">
            <a:spAutoFit/>
          </a:bodyPr>
          <a:lstStyle/>
          <a:p>
            <a:pPr algn="l">
              <a:lnSpc>
                <a:spcPts val="3784"/>
              </a:lnSpc>
              <a:spcBef>
                <a:spcPct val="0"/>
              </a:spcBef>
            </a:pPr>
            <a:r>
              <a:rPr lang="en-US" b="true" sz="3153">
                <a:solidFill>
                  <a:srgbClr val="000000"/>
                </a:solidFill>
                <a:latin typeface="Nunito Bold"/>
                <a:ea typeface="Nunito Bold"/>
                <a:cs typeface="Nunito Bold"/>
                <a:sym typeface="Nunito Bold"/>
              </a:rPr>
              <a:t>Dalam pembiayaan mudharabah, bank menyediakan modal sedangkan nasabah mengelola usaha. Keuntungan dibagi sesuai kesepakatan, sehingga bank syariah tid</a:t>
            </a:r>
            <a:r>
              <a:rPr lang="en-US" b="true" sz="3153">
                <a:solidFill>
                  <a:srgbClr val="000000"/>
                </a:solidFill>
                <a:latin typeface="Nunito Bold"/>
                <a:ea typeface="Nunito Bold"/>
                <a:cs typeface="Nunito Bold"/>
                <a:sym typeface="Nunito Bold"/>
              </a:rPr>
              <a:t>ak memperoleh keuntungan tetap seperti bunga.</a:t>
            </a:r>
          </a:p>
        </p:txBody>
      </p:sp>
      <p:pic>
        <p:nvPicPr>
          <p:cNvPr name="Picture 13" id="13"/>
          <p:cNvPicPr>
            <a:picLocks noChangeAspect="true"/>
          </p:cNvPicPr>
          <p:nvPr/>
        </p:nvPicPr>
        <p:blipFill>
          <a:blip r:embed="rId7"/>
          <a:stretch>
            <a:fillRect/>
          </a:stretch>
        </p:blipFill>
        <p:spPr>
          <a:xfrm rot="0">
            <a:off x="6268153" y="3666434"/>
            <a:ext cx="8610275" cy="6537182"/>
          </a:xfrm>
          <a:prstGeom prst="rect">
            <a:avLst/>
          </a:prstGeom>
        </p:spPr>
      </p:pic>
    </p:spTree>
  </p:cSld>
  <p:clrMapOvr>
    <a:masterClrMapping/>
  </p:clrMapOvr>
  <p:transition spd="slow">
    <p:cover dir="l"/>
  </p:transition>
</p:sld>
</file>

<file path=ppt/slides/slide2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227635" y="-1418691"/>
            <a:ext cx="5995487" cy="3101745"/>
          </a:xfrm>
          <a:custGeom>
            <a:avLst/>
            <a:gdLst/>
            <a:ahLst/>
            <a:cxnLst/>
            <a:rect r="r" b="b" t="t" l="l"/>
            <a:pathLst>
              <a:path h="3101745" w="5995487">
                <a:moveTo>
                  <a:pt x="0" y="0"/>
                </a:moveTo>
                <a:lnTo>
                  <a:pt x="5995487" y="0"/>
                </a:lnTo>
                <a:lnTo>
                  <a:pt x="5995487" y="3101744"/>
                </a:lnTo>
                <a:lnTo>
                  <a:pt x="0" y="3101744"/>
                </a:lnTo>
                <a:lnTo>
                  <a:pt x="0" y="0"/>
                </a:lnTo>
                <a:close/>
              </a:path>
            </a:pathLst>
          </a:custGeom>
          <a:blipFill>
            <a:blip r:embed="rId2"/>
            <a:stretch>
              <a:fillRect l="0" t="-65749" r="0" b="0"/>
            </a:stretch>
          </a:blipFill>
        </p:spPr>
      </p:sp>
      <p:grpSp>
        <p:nvGrpSpPr>
          <p:cNvPr name="Group 3" id="3"/>
          <p:cNvGrpSpPr/>
          <p:nvPr/>
        </p:nvGrpSpPr>
        <p:grpSpPr>
          <a:xfrm rot="0">
            <a:off x="627286" y="1426024"/>
            <a:ext cx="12476565" cy="3210395"/>
            <a:chOff x="0" y="0"/>
            <a:chExt cx="3025653" cy="778543"/>
          </a:xfrm>
        </p:grpSpPr>
        <p:sp>
          <p:nvSpPr>
            <p:cNvPr name="Freeform 4" id="4"/>
            <p:cNvSpPr/>
            <p:nvPr/>
          </p:nvSpPr>
          <p:spPr>
            <a:xfrm flipH="false" flipV="false" rot="0">
              <a:off x="0" y="0"/>
              <a:ext cx="3025653" cy="778543"/>
            </a:xfrm>
            <a:custGeom>
              <a:avLst/>
              <a:gdLst/>
              <a:ahLst/>
              <a:cxnLst/>
              <a:rect r="r" b="b" t="t" l="l"/>
              <a:pathLst>
                <a:path h="778543" w="3025653">
                  <a:moveTo>
                    <a:pt x="34128" y="0"/>
                  </a:moveTo>
                  <a:lnTo>
                    <a:pt x="2991525" y="0"/>
                  </a:lnTo>
                  <a:cubicBezTo>
                    <a:pt x="3010373" y="0"/>
                    <a:pt x="3025653" y="15280"/>
                    <a:pt x="3025653" y="34128"/>
                  </a:cubicBezTo>
                  <a:lnTo>
                    <a:pt x="3025653" y="744414"/>
                  </a:lnTo>
                  <a:cubicBezTo>
                    <a:pt x="3025653" y="763263"/>
                    <a:pt x="3010373" y="778543"/>
                    <a:pt x="2991525" y="778543"/>
                  </a:cubicBezTo>
                  <a:lnTo>
                    <a:pt x="34128" y="778543"/>
                  </a:lnTo>
                  <a:cubicBezTo>
                    <a:pt x="15280" y="778543"/>
                    <a:pt x="0" y="763263"/>
                    <a:pt x="0" y="744414"/>
                  </a:cubicBezTo>
                  <a:lnTo>
                    <a:pt x="0" y="34128"/>
                  </a:lnTo>
                  <a:cubicBezTo>
                    <a:pt x="0" y="15280"/>
                    <a:pt x="15280" y="0"/>
                    <a:pt x="34128" y="0"/>
                  </a:cubicBezTo>
                  <a:close/>
                </a:path>
              </a:pathLst>
            </a:custGeom>
            <a:solidFill>
              <a:srgbClr val="FFFFFF"/>
            </a:solidFill>
          </p:spPr>
        </p:sp>
        <p:sp>
          <p:nvSpPr>
            <p:cNvPr name="TextBox 5" id="5"/>
            <p:cNvSpPr txBox="true"/>
            <p:nvPr/>
          </p:nvSpPr>
          <p:spPr>
            <a:xfrm>
              <a:off x="0" y="-38100"/>
              <a:ext cx="3025653" cy="81664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3223794" y="2002510"/>
            <a:ext cx="4653704" cy="7870959"/>
          </a:xfrm>
          <a:custGeom>
            <a:avLst/>
            <a:gdLst/>
            <a:ahLst/>
            <a:cxnLst/>
            <a:rect r="r" b="b" t="t" l="l"/>
            <a:pathLst>
              <a:path h="7870959" w="4653704">
                <a:moveTo>
                  <a:pt x="0" y="0"/>
                </a:moveTo>
                <a:lnTo>
                  <a:pt x="4653704" y="0"/>
                </a:lnTo>
                <a:lnTo>
                  <a:pt x="4653704" y="7870959"/>
                </a:lnTo>
                <a:lnTo>
                  <a:pt x="0" y="7870959"/>
                </a:lnTo>
                <a:lnTo>
                  <a:pt x="0" y="0"/>
                </a:lnTo>
                <a:close/>
              </a:path>
            </a:pathLst>
          </a:custGeom>
          <a:blipFill>
            <a:blip r:embed="rId3"/>
            <a:stretch>
              <a:fillRect l="0" t="0" r="0" b="0"/>
            </a:stretch>
          </a:blipFill>
        </p:spPr>
      </p:sp>
      <p:sp>
        <p:nvSpPr>
          <p:cNvPr name="Freeform 7" id="7"/>
          <p:cNvSpPr/>
          <p:nvPr/>
        </p:nvSpPr>
        <p:spPr>
          <a:xfrm flipH="true" flipV="false" rot="0">
            <a:off x="-1964715" y="8190230"/>
            <a:ext cx="22217430" cy="4193540"/>
          </a:xfrm>
          <a:custGeom>
            <a:avLst/>
            <a:gdLst/>
            <a:ahLst/>
            <a:cxnLst/>
            <a:rect r="r" b="b" t="t" l="l"/>
            <a:pathLst>
              <a:path h="4193540" w="22217430">
                <a:moveTo>
                  <a:pt x="22217430" y="0"/>
                </a:moveTo>
                <a:lnTo>
                  <a:pt x="0" y="0"/>
                </a:lnTo>
                <a:lnTo>
                  <a:pt x="0" y="4193540"/>
                </a:lnTo>
                <a:lnTo>
                  <a:pt x="22217430" y="4193540"/>
                </a:lnTo>
                <a:lnTo>
                  <a:pt x="22217430" y="0"/>
                </a:lnTo>
                <a:close/>
              </a:path>
            </a:pathLst>
          </a:custGeom>
          <a:blipFill>
            <a:blip r:embed="rId4"/>
            <a:stretch>
              <a:fillRect l="0" t="0" r="0" b="0"/>
            </a:stretch>
          </a:blipFill>
        </p:spPr>
      </p:sp>
      <p:sp>
        <p:nvSpPr>
          <p:cNvPr name="Freeform 8" id="8"/>
          <p:cNvSpPr/>
          <p:nvPr/>
        </p:nvSpPr>
        <p:spPr>
          <a:xfrm flipH="true" flipV="false" rot="0">
            <a:off x="14715554" y="3881460"/>
            <a:ext cx="3572446" cy="6793806"/>
          </a:xfrm>
          <a:custGeom>
            <a:avLst/>
            <a:gdLst/>
            <a:ahLst/>
            <a:cxnLst/>
            <a:rect r="r" b="b" t="t" l="l"/>
            <a:pathLst>
              <a:path h="6793806" w="3572446">
                <a:moveTo>
                  <a:pt x="3572446" y="0"/>
                </a:moveTo>
                <a:lnTo>
                  <a:pt x="0" y="0"/>
                </a:lnTo>
                <a:lnTo>
                  <a:pt x="0" y="6793806"/>
                </a:lnTo>
                <a:lnTo>
                  <a:pt x="3572446" y="6793806"/>
                </a:lnTo>
                <a:lnTo>
                  <a:pt x="3572446" y="0"/>
                </a:lnTo>
                <a:close/>
              </a:path>
            </a:pathLst>
          </a:custGeom>
          <a:blipFill>
            <a:blip r:embed="rId5"/>
            <a:stretch>
              <a:fillRect l="0" t="0" r="0" b="-32286"/>
            </a:stretch>
          </a:blipFill>
        </p:spPr>
      </p:sp>
      <p:sp>
        <p:nvSpPr>
          <p:cNvPr name="Freeform 9" id="9"/>
          <p:cNvSpPr/>
          <p:nvPr/>
        </p:nvSpPr>
        <p:spPr>
          <a:xfrm flipH="false" flipV="false" rot="0">
            <a:off x="12767441" y="7535403"/>
            <a:ext cx="1133442" cy="3139862"/>
          </a:xfrm>
          <a:custGeom>
            <a:avLst/>
            <a:gdLst/>
            <a:ahLst/>
            <a:cxnLst/>
            <a:rect r="r" b="b" t="t" l="l"/>
            <a:pathLst>
              <a:path h="3139862" w="1133442">
                <a:moveTo>
                  <a:pt x="0" y="0"/>
                </a:moveTo>
                <a:lnTo>
                  <a:pt x="1133441" y="0"/>
                </a:lnTo>
                <a:lnTo>
                  <a:pt x="1133441" y="3139863"/>
                </a:lnTo>
                <a:lnTo>
                  <a:pt x="0" y="3139863"/>
                </a:lnTo>
                <a:lnTo>
                  <a:pt x="0" y="0"/>
                </a:lnTo>
                <a:close/>
              </a:path>
            </a:pathLst>
          </a:custGeom>
          <a:blipFill>
            <a:blip r:embed="rId6"/>
            <a:stretch>
              <a:fillRect l="0" t="0" r="0" b="0"/>
            </a:stretch>
          </a:blipFill>
        </p:spPr>
      </p:sp>
      <p:sp>
        <p:nvSpPr>
          <p:cNvPr name="Freeform 10" id="10"/>
          <p:cNvSpPr/>
          <p:nvPr/>
        </p:nvSpPr>
        <p:spPr>
          <a:xfrm flipH="false" flipV="false" rot="0">
            <a:off x="352156" y="7322963"/>
            <a:ext cx="1133442" cy="3139862"/>
          </a:xfrm>
          <a:custGeom>
            <a:avLst/>
            <a:gdLst/>
            <a:ahLst/>
            <a:cxnLst/>
            <a:rect r="r" b="b" t="t" l="l"/>
            <a:pathLst>
              <a:path h="3139862" w="1133442">
                <a:moveTo>
                  <a:pt x="0" y="0"/>
                </a:moveTo>
                <a:lnTo>
                  <a:pt x="1133442" y="0"/>
                </a:lnTo>
                <a:lnTo>
                  <a:pt x="1133442" y="3139862"/>
                </a:lnTo>
                <a:lnTo>
                  <a:pt x="0" y="3139862"/>
                </a:lnTo>
                <a:lnTo>
                  <a:pt x="0" y="0"/>
                </a:lnTo>
                <a:close/>
              </a:path>
            </a:pathLst>
          </a:custGeom>
          <a:blipFill>
            <a:blip r:embed="rId6"/>
            <a:stretch>
              <a:fillRect l="0" t="0" r="0" b="0"/>
            </a:stretch>
          </a:blipFill>
        </p:spPr>
      </p:sp>
      <p:sp>
        <p:nvSpPr>
          <p:cNvPr name="TextBox 11" id="11"/>
          <p:cNvSpPr txBox="true"/>
          <p:nvPr/>
        </p:nvSpPr>
        <p:spPr>
          <a:xfrm rot="0">
            <a:off x="5564310" y="337719"/>
            <a:ext cx="6374380" cy="534345"/>
          </a:xfrm>
          <a:prstGeom prst="rect">
            <a:avLst/>
          </a:prstGeom>
        </p:spPr>
        <p:txBody>
          <a:bodyPr anchor="t" rtlCol="false" tIns="0" lIns="0" bIns="0" rIns="0">
            <a:spAutoFit/>
          </a:bodyPr>
          <a:lstStyle/>
          <a:p>
            <a:pPr algn="ctr">
              <a:lnSpc>
                <a:spcPts val="4273"/>
              </a:lnSpc>
            </a:pPr>
            <a:r>
              <a:rPr lang="en-US" b="true" sz="3561">
                <a:solidFill>
                  <a:srgbClr val="00241F"/>
                </a:solidFill>
                <a:latin typeface="Gliker Bold"/>
                <a:ea typeface="Gliker Bold"/>
                <a:cs typeface="Gliker Bold"/>
                <a:sym typeface="Gliker Bold"/>
              </a:rPr>
              <a:t>Pertanyaan 11</a:t>
            </a:r>
          </a:p>
        </p:txBody>
      </p:sp>
      <p:sp>
        <p:nvSpPr>
          <p:cNvPr name="TextBox 12" id="12"/>
          <p:cNvSpPr txBox="true"/>
          <p:nvPr/>
        </p:nvSpPr>
        <p:spPr>
          <a:xfrm rot="0">
            <a:off x="1227635" y="1888035"/>
            <a:ext cx="11204478" cy="1922878"/>
          </a:xfrm>
          <a:prstGeom prst="rect">
            <a:avLst/>
          </a:prstGeom>
        </p:spPr>
        <p:txBody>
          <a:bodyPr anchor="t" rtlCol="false" tIns="0" lIns="0" bIns="0" rIns="0">
            <a:spAutoFit/>
          </a:bodyPr>
          <a:lstStyle/>
          <a:p>
            <a:pPr algn="l">
              <a:lnSpc>
                <a:spcPts val="3784"/>
              </a:lnSpc>
              <a:spcBef>
                <a:spcPct val="0"/>
              </a:spcBef>
            </a:pPr>
            <a:r>
              <a:rPr lang="en-US" b="true" sz="3153">
                <a:solidFill>
                  <a:srgbClr val="000000"/>
                </a:solidFill>
                <a:latin typeface="Nunito Bold"/>
                <a:ea typeface="Nunito Bold"/>
                <a:cs typeface="Nunito Bold"/>
                <a:sym typeface="Nunito Bold"/>
              </a:rPr>
              <a:t>Pada akad musyarakah, seluruh risiko usaha hanya ditanggung oleh bank sebagai penyedia modal utama, sedangkan nasabah hanya bertindak sebagai pengelola tanpa</a:t>
            </a:r>
            <a:r>
              <a:rPr lang="en-US" b="true" sz="3153">
                <a:solidFill>
                  <a:srgbClr val="000000"/>
                </a:solidFill>
                <a:latin typeface="Nunito Bold"/>
                <a:ea typeface="Nunito Bold"/>
                <a:cs typeface="Nunito Bold"/>
                <a:sym typeface="Nunito Bold"/>
              </a:rPr>
              <a:t> menanggung kerugian.</a:t>
            </a:r>
          </a:p>
        </p:txBody>
      </p:sp>
      <p:pic>
        <p:nvPicPr>
          <p:cNvPr name="Picture 13" id="13"/>
          <p:cNvPicPr>
            <a:picLocks noChangeAspect="true"/>
          </p:cNvPicPr>
          <p:nvPr/>
        </p:nvPicPr>
        <p:blipFill>
          <a:blip r:embed="rId7"/>
          <a:stretch>
            <a:fillRect/>
          </a:stretch>
        </p:blipFill>
        <p:spPr>
          <a:xfrm rot="0">
            <a:off x="6268153" y="3666434"/>
            <a:ext cx="8610275" cy="6537182"/>
          </a:xfrm>
          <a:prstGeom prst="rect">
            <a:avLst/>
          </a:prstGeom>
        </p:spPr>
      </p:pic>
    </p:spTree>
  </p:cSld>
  <p:clrMapOvr>
    <a:masterClrMapping/>
  </p:clrMapOvr>
  <p:transition spd="slow">
    <p:push dir="l"/>
  </p:transition>
</p:sld>
</file>

<file path=ppt/slides/slide2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2762084" y="-680599"/>
            <a:ext cx="6006651" cy="10159240"/>
          </a:xfrm>
          <a:custGeom>
            <a:avLst/>
            <a:gdLst/>
            <a:ahLst/>
            <a:cxnLst/>
            <a:rect r="r" b="b" t="t" l="l"/>
            <a:pathLst>
              <a:path h="10159240" w="6006651">
                <a:moveTo>
                  <a:pt x="0" y="0"/>
                </a:moveTo>
                <a:lnTo>
                  <a:pt x="6006651" y="0"/>
                </a:lnTo>
                <a:lnTo>
                  <a:pt x="6006651" y="10159240"/>
                </a:lnTo>
                <a:lnTo>
                  <a:pt x="0" y="10159240"/>
                </a:lnTo>
                <a:lnTo>
                  <a:pt x="0" y="0"/>
                </a:lnTo>
                <a:close/>
              </a:path>
            </a:pathLst>
          </a:custGeom>
          <a:blipFill>
            <a:blip r:embed="rId2"/>
            <a:stretch>
              <a:fillRect l="0" t="0" r="0" b="0"/>
            </a:stretch>
          </a:blipFill>
        </p:spPr>
      </p:sp>
      <p:sp>
        <p:nvSpPr>
          <p:cNvPr name="Freeform 3" id="3"/>
          <p:cNvSpPr/>
          <p:nvPr/>
        </p:nvSpPr>
        <p:spPr>
          <a:xfrm flipH="true" flipV="false" rot="0">
            <a:off x="15047224" y="-680599"/>
            <a:ext cx="5342401" cy="10159240"/>
          </a:xfrm>
          <a:custGeom>
            <a:avLst/>
            <a:gdLst/>
            <a:ahLst/>
            <a:cxnLst/>
            <a:rect r="r" b="b" t="t" l="l"/>
            <a:pathLst>
              <a:path h="10159240" w="5342401">
                <a:moveTo>
                  <a:pt x="5342401" y="0"/>
                </a:moveTo>
                <a:lnTo>
                  <a:pt x="0" y="0"/>
                </a:lnTo>
                <a:lnTo>
                  <a:pt x="0" y="10159240"/>
                </a:lnTo>
                <a:lnTo>
                  <a:pt x="5342401" y="10159240"/>
                </a:lnTo>
                <a:lnTo>
                  <a:pt x="5342401" y="0"/>
                </a:lnTo>
                <a:close/>
              </a:path>
            </a:pathLst>
          </a:custGeom>
          <a:blipFill>
            <a:blip r:embed="rId2"/>
            <a:stretch>
              <a:fillRect l="-12433" t="0" r="0" b="0"/>
            </a:stretch>
          </a:blipFill>
        </p:spPr>
      </p:sp>
      <p:grpSp>
        <p:nvGrpSpPr>
          <p:cNvPr name="Group 4" id="4"/>
          <p:cNvGrpSpPr/>
          <p:nvPr/>
        </p:nvGrpSpPr>
        <p:grpSpPr>
          <a:xfrm rot="0">
            <a:off x="2811215" y="1507673"/>
            <a:ext cx="12476565" cy="2891348"/>
            <a:chOff x="0" y="0"/>
            <a:chExt cx="3025653" cy="701172"/>
          </a:xfrm>
        </p:grpSpPr>
        <p:sp>
          <p:nvSpPr>
            <p:cNvPr name="Freeform 5" id="5"/>
            <p:cNvSpPr/>
            <p:nvPr/>
          </p:nvSpPr>
          <p:spPr>
            <a:xfrm flipH="false" flipV="false" rot="0">
              <a:off x="0" y="0"/>
              <a:ext cx="3025653" cy="701172"/>
            </a:xfrm>
            <a:custGeom>
              <a:avLst/>
              <a:gdLst/>
              <a:ahLst/>
              <a:cxnLst/>
              <a:rect r="r" b="b" t="t" l="l"/>
              <a:pathLst>
                <a:path h="701172" w="3025653">
                  <a:moveTo>
                    <a:pt x="34128" y="0"/>
                  </a:moveTo>
                  <a:lnTo>
                    <a:pt x="2991525" y="0"/>
                  </a:lnTo>
                  <a:cubicBezTo>
                    <a:pt x="3010373" y="0"/>
                    <a:pt x="3025653" y="15280"/>
                    <a:pt x="3025653" y="34128"/>
                  </a:cubicBezTo>
                  <a:lnTo>
                    <a:pt x="3025653" y="667043"/>
                  </a:lnTo>
                  <a:cubicBezTo>
                    <a:pt x="3025653" y="685892"/>
                    <a:pt x="3010373" y="701172"/>
                    <a:pt x="2991525" y="701172"/>
                  </a:cubicBezTo>
                  <a:lnTo>
                    <a:pt x="34128" y="701172"/>
                  </a:lnTo>
                  <a:cubicBezTo>
                    <a:pt x="15280" y="701172"/>
                    <a:pt x="0" y="685892"/>
                    <a:pt x="0" y="667043"/>
                  </a:cubicBezTo>
                  <a:lnTo>
                    <a:pt x="0" y="34128"/>
                  </a:lnTo>
                  <a:cubicBezTo>
                    <a:pt x="0" y="15280"/>
                    <a:pt x="15280" y="0"/>
                    <a:pt x="34128" y="0"/>
                  </a:cubicBezTo>
                  <a:close/>
                </a:path>
              </a:pathLst>
            </a:custGeom>
            <a:solidFill>
              <a:srgbClr val="FFFFFF"/>
            </a:solidFill>
          </p:spPr>
        </p:sp>
        <p:sp>
          <p:nvSpPr>
            <p:cNvPr name="TextBox 6" id="6"/>
            <p:cNvSpPr txBox="true"/>
            <p:nvPr/>
          </p:nvSpPr>
          <p:spPr>
            <a:xfrm>
              <a:off x="0" y="-38100"/>
              <a:ext cx="3025653" cy="739272"/>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3387855" y="1878510"/>
            <a:ext cx="11266572" cy="1899589"/>
          </a:xfrm>
          <a:prstGeom prst="rect">
            <a:avLst/>
          </a:prstGeom>
        </p:spPr>
        <p:txBody>
          <a:bodyPr anchor="t" rtlCol="false" tIns="0" lIns="0" bIns="0" rIns="0">
            <a:spAutoFit/>
          </a:bodyPr>
          <a:lstStyle/>
          <a:p>
            <a:pPr algn="l">
              <a:lnSpc>
                <a:spcPts val="3719"/>
              </a:lnSpc>
              <a:spcBef>
                <a:spcPct val="0"/>
              </a:spcBef>
            </a:pPr>
            <a:r>
              <a:rPr lang="en-US" b="true" sz="3099">
                <a:solidFill>
                  <a:srgbClr val="000000"/>
                </a:solidFill>
                <a:latin typeface="Nunito Bold"/>
                <a:ea typeface="Nunito Bold"/>
                <a:cs typeface="Nunito Bold"/>
                <a:sym typeface="Nunito Bold"/>
              </a:rPr>
              <a:t>Seorang nasabah melakukan transaksi bai’ as-salam dengan membayar barang di awal, sementara barang akan diterima di kemudian hari. Mekanisme ini</a:t>
            </a:r>
            <a:r>
              <a:rPr lang="en-US" b="true" sz="3099">
                <a:solidFill>
                  <a:srgbClr val="000000"/>
                </a:solidFill>
                <a:latin typeface="Nunito Bold"/>
                <a:ea typeface="Nunito Bold"/>
                <a:cs typeface="Nunito Bold"/>
                <a:sym typeface="Nunito Bold"/>
              </a:rPr>
              <a:t> sesuai dengan prinsip jual beli dalam bank syariah.</a:t>
            </a:r>
          </a:p>
        </p:txBody>
      </p:sp>
      <p:sp>
        <p:nvSpPr>
          <p:cNvPr name="TextBox 8" id="8"/>
          <p:cNvSpPr txBox="true"/>
          <p:nvPr/>
        </p:nvSpPr>
        <p:spPr>
          <a:xfrm rot="0">
            <a:off x="5564310" y="337719"/>
            <a:ext cx="6374380" cy="534345"/>
          </a:xfrm>
          <a:prstGeom prst="rect">
            <a:avLst/>
          </a:prstGeom>
        </p:spPr>
        <p:txBody>
          <a:bodyPr anchor="t" rtlCol="false" tIns="0" lIns="0" bIns="0" rIns="0">
            <a:spAutoFit/>
          </a:bodyPr>
          <a:lstStyle/>
          <a:p>
            <a:pPr algn="ctr">
              <a:lnSpc>
                <a:spcPts val="4273"/>
              </a:lnSpc>
            </a:pPr>
            <a:r>
              <a:rPr lang="en-US" b="true" sz="3561">
                <a:solidFill>
                  <a:srgbClr val="00241F"/>
                </a:solidFill>
                <a:latin typeface="Gliker Bold"/>
                <a:ea typeface="Gliker Bold"/>
                <a:cs typeface="Gliker Bold"/>
                <a:sym typeface="Gliker Bold"/>
              </a:rPr>
              <a:t>Pertanyaan 12</a:t>
            </a:r>
          </a:p>
        </p:txBody>
      </p:sp>
      <p:sp>
        <p:nvSpPr>
          <p:cNvPr name="Freeform 9" id="9"/>
          <p:cNvSpPr/>
          <p:nvPr/>
        </p:nvSpPr>
        <p:spPr>
          <a:xfrm flipH="false" flipV="false" rot="0">
            <a:off x="8437082" y="6584218"/>
            <a:ext cx="2641594" cy="2514269"/>
          </a:xfrm>
          <a:custGeom>
            <a:avLst/>
            <a:gdLst/>
            <a:ahLst/>
            <a:cxnLst/>
            <a:rect r="r" b="b" t="t" l="l"/>
            <a:pathLst>
              <a:path h="2514269" w="2641594">
                <a:moveTo>
                  <a:pt x="0" y="0"/>
                </a:moveTo>
                <a:lnTo>
                  <a:pt x="2641593" y="0"/>
                </a:lnTo>
                <a:lnTo>
                  <a:pt x="2641593" y="2514269"/>
                </a:lnTo>
                <a:lnTo>
                  <a:pt x="0" y="2514269"/>
                </a:lnTo>
                <a:lnTo>
                  <a:pt x="0" y="0"/>
                </a:lnTo>
                <a:close/>
              </a:path>
            </a:pathLst>
          </a:custGeom>
          <a:blipFill>
            <a:blip r:embed="rId3"/>
            <a:stretch>
              <a:fillRect l="0" t="-65749" r="-83977" b="0"/>
            </a:stretch>
          </a:blipFill>
        </p:spPr>
      </p:sp>
      <p:sp>
        <p:nvSpPr>
          <p:cNvPr name="Freeform 10" id="10"/>
          <p:cNvSpPr/>
          <p:nvPr/>
        </p:nvSpPr>
        <p:spPr>
          <a:xfrm flipH="true" flipV="false" rot="0">
            <a:off x="1678975" y="7569338"/>
            <a:ext cx="14930050" cy="3377924"/>
          </a:xfrm>
          <a:custGeom>
            <a:avLst/>
            <a:gdLst/>
            <a:ahLst/>
            <a:cxnLst/>
            <a:rect r="r" b="b" t="t" l="l"/>
            <a:pathLst>
              <a:path h="3377924" w="14930050">
                <a:moveTo>
                  <a:pt x="14930050" y="0"/>
                </a:moveTo>
                <a:lnTo>
                  <a:pt x="0" y="0"/>
                </a:lnTo>
                <a:lnTo>
                  <a:pt x="0" y="3377924"/>
                </a:lnTo>
                <a:lnTo>
                  <a:pt x="14930050" y="3377924"/>
                </a:lnTo>
                <a:lnTo>
                  <a:pt x="14930050" y="0"/>
                </a:lnTo>
                <a:close/>
              </a:path>
            </a:pathLst>
          </a:custGeom>
          <a:blipFill>
            <a:blip r:embed="rId4"/>
            <a:stretch>
              <a:fillRect l="0" t="0" r="0" b="0"/>
            </a:stretch>
          </a:blipFill>
        </p:spPr>
      </p:sp>
      <p:sp>
        <p:nvSpPr>
          <p:cNvPr name="Freeform 11" id="11"/>
          <p:cNvSpPr/>
          <p:nvPr/>
        </p:nvSpPr>
        <p:spPr>
          <a:xfrm flipH="false" flipV="false" rot="0">
            <a:off x="-546082" y="5038168"/>
            <a:ext cx="4371651" cy="5893383"/>
          </a:xfrm>
          <a:custGeom>
            <a:avLst/>
            <a:gdLst/>
            <a:ahLst/>
            <a:cxnLst/>
            <a:rect r="r" b="b" t="t" l="l"/>
            <a:pathLst>
              <a:path h="5893383" w="4371651">
                <a:moveTo>
                  <a:pt x="0" y="0"/>
                </a:moveTo>
                <a:lnTo>
                  <a:pt x="4371651" y="0"/>
                </a:lnTo>
                <a:lnTo>
                  <a:pt x="4371651" y="5893383"/>
                </a:lnTo>
                <a:lnTo>
                  <a:pt x="0" y="5893383"/>
                </a:lnTo>
                <a:lnTo>
                  <a:pt x="0" y="0"/>
                </a:lnTo>
                <a:close/>
              </a:path>
            </a:pathLst>
          </a:custGeom>
          <a:blipFill>
            <a:blip r:embed="rId5"/>
            <a:stretch>
              <a:fillRect l="0" t="0" r="0" b="-86613"/>
            </a:stretch>
          </a:blipFill>
        </p:spPr>
      </p:sp>
      <p:sp>
        <p:nvSpPr>
          <p:cNvPr name="Freeform 12" id="12"/>
          <p:cNvSpPr/>
          <p:nvPr/>
        </p:nvSpPr>
        <p:spPr>
          <a:xfrm flipH="false" flipV="false" rot="0">
            <a:off x="13621343" y="4886928"/>
            <a:ext cx="4987043" cy="6344677"/>
          </a:xfrm>
          <a:custGeom>
            <a:avLst/>
            <a:gdLst/>
            <a:ahLst/>
            <a:cxnLst/>
            <a:rect r="r" b="b" t="t" l="l"/>
            <a:pathLst>
              <a:path h="6344677" w="4987043">
                <a:moveTo>
                  <a:pt x="0" y="0"/>
                </a:moveTo>
                <a:lnTo>
                  <a:pt x="4987044" y="0"/>
                </a:lnTo>
                <a:lnTo>
                  <a:pt x="4987044" y="6344677"/>
                </a:lnTo>
                <a:lnTo>
                  <a:pt x="0" y="6344677"/>
                </a:lnTo>
                <a:lnTo>
                  <a:pt x="0" y="0"/>
                </a:lnTo>
                <a:close/>
              </a:path>
            </a:pathLst>
          </a:custGeom>
          <a:blipFill>
            <a:blip r:embed="rId6"/>
            <a:stretch>
              <a:fillRect l="0" t="0" r="0" b="0"/>
            </a:stretch>
          </a:blipFill>
        </p:spPr>
      </p:sp>
      <p:sp>
        <p:nvSpPr>
          <p:cNvPr name="Freeform 13" id="13"/>
          <p:cNvSpPr/>
          <p:nvPr/>
        </p:nvSpPr>
        <p:spPr>
          <a:xfrm flipH="false" flipV="false" rot="0">
            <a:off x="4980051" y="337719"/>
            <a:ext cx="1701852" cy="1377318"/>
          </a:xfrm>
          <a:custGeom>
            <a:avLst/>
            <a:gdLst/>
            <a:ahLst/>
            <a:cxnLst/>
            <a:rect r="r" b="b" t="t" l="l"/>
            <a:pathLst>
              <a:path h="1377318" w="1701852">
                <a:moveTo>
                  <a:pt x="0" y="0"/>
                </a:moveTo>
                <a:lnTo>
                  <a:pt x="1701852" y="0"/>
                </a:lnTo>
                <a:lnTo>
                  <a:pt x="1701852" y="1377318"/>
                </a:lnTo>
                <a:lnTo>
                  <a:pt x="0" y="1377318"/>
                </a:lnTo>
                <a:lnTo>
                  <a:pt x="0" y="0"/>
                </a:lnTo>
                <a:close/>
              </a:path>
            </a:pathLst>
          </a:custGeom>
          <a:blipFill>
            <a:blip r:embed="rId3"/>
            <a:stretch>
              <a:fillRect l="-277613" t="-364642" r="-60913" b="0"/>
            </a:stretch>
          </a:blipFill>
        </p:spPr>
      </p:sp>
      <p:sp>
        <p:nvSpPr>
          <p:cNvPr name="Freeform 14" id="14"/>
          <p:cNvSpPr/>
          <p:nvPr/>
        </p:nvSpPr>
        <p:spPr>
          <a:xfrm flipH="true" flipV="false" rot="0">
            <a:off x="13585928" y="604891"/>
            <a:ext cx="1701852" cy="1377318"/>
          </a:xfrm>
          <a:custGeom>
            <a:avLst/>
            <a:gdLst/>
            <a:ahLst/>
            <a:cxnLst/>
            <a:rect r="r" b="b" t="t" l="l"/>
            <a:pathLst>
              <a:path h="1377318" w="1701852">
                <a:moveTo>
                  <a:pt x="1701852" y="0"/>
                </a:moveTo>
                <a:lnTo>
                  <a:pt x="0" y="0"/>
                </a:lnTo>
                <a:lnTo>
                  <a:pt x="0" y="1377318"/>
                </a:lnTo>
                <a:lnTo>
                  <a:pt x="1701852" y="1377318"/>
                </a:lnTo>
                <a:lnTo>
                  <a:pt x="1701852" y="0"/>
                </a:lnTo>
                <a:close/>
              </a:path>
            </a:pathLst>
          </a:custGeom>
          <a:blipFill>
            <a:blip r:embed="rId3"/>
            <a:stretch>
              <a:fillRect l="-277613" t="-364642" r="-60913" b="0"/>
            </a:stretch>
          </a:blipFill>
        </p:spPr>
      </p:sp>
      <p:pic>
        <p:nvPicPr>
          <p:cNvPr name="Picture 15" id="15"/>
          <p:cNvPicPr>
            <a:picLocks noChangeAspect="true"/>
          </p:cNvPicPr>
          <p:nvPr/>
        </p:nvPicPr>
        <p:blipFill>
          <a:blip r:embed="rId7"/>
          <a:stretch>
            <a:fillRect/>
          </a:stretch>
        </p:blipFill>
        <p:spPr>
          <a:xfrm rot="0">
            <a:off x="4446363" y="4169405"/>
            <a:ext cx="8610275" cy="6537182"/>
          </a:xfrm>
          <a:prstGeom prst="rect">
            <a:avLst/>
          </a:prstGeom>
        </p:spPr>
      </p:pic>
    </p:spTree>
  </p:cSld>
  <p:clrMapOvr>
    <a:masterClrMapping/>
  </p:clrMapOvr>
  <p:transition spd="fast">
    <p:circle/>
  </p:transition>
</p:sld>
</file>

<file path=ppt/slides/slide2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855837" y="523168"/>
            <a:ext cx="6762232" cy="566858"/>
          </a:xfrm>
          <a:prstGeom prst="rect">
            <a:avLst/>
          </a:prstGeom>
        </p:spPr>
        <p:txBody>
          <a:bodyPr anchor="t" rtlCol="false" tIns="0" lIns="0" bIns="0" rIns="0">
            <a:spAutoFit/>
          </a:bodyPr>
          <a:lstStyle/>
          <a:p>
            <a:pPr algn="l">
              <a:lnSpc>
                <a:spcPts val="4533"/>
              </a:lnSpc>
            </a:pPr>
            <a:r>
              <a:rPr lang="en-US" sz="3778" b="true">
                <a:solidFill>
                  <a:srgbClr val="00241F"/>
                </a:solidFill>
                <a:latin typeface="Gliker Bold"/>
                <a:ea typeface="Gliker Bold"/>
                <a:cs typeface="Gliker Bold"/>
                <a:sym typeface="Gliker Bold"/>
              </a:rPr>
              <a:t>Pertanyaan 13</a:t>
            </a:r>
          </a:p>
        </p:txBody>
      </p:sp>
      <p:sp>
        <p:nvSpPr>
          <p:cNvPr name="Freeform 3" id="3"/>
          <p:cNvSpPr/>
          <p:nvPr/>
        </p:nvSpPr>
        <p:spPr>
          <a:xfrm flipH="false" flipV="false" rot="0">
            <a:off x="14643282" y="-1952590"/>
            <a:ext cx="6548797" cy="11076190"/>
          </a:xfrm>
          <a:custGeom>
            <a:avLst/>
            <a:gdLst/>
            <a:ahLst/>
            <a:cxnLst/>
            <a:rect r="r" b="b" t="t" l="l"/>
            <a:pathLst>
              <a:path h="11076190" w="6548797">
                <a:moveTo>
                  <a:pt x="0" y="0"/>
                </a:moveTo>
                <a:lnTo>
                  <a:pt x="6548798" y="0"/>
                </a:lnTo>
                <a:lnTo>
                  <a:pt x="6548798" y="11076190"/>
                </a:lnTo>
                <a:lnTo>
                  <a:pt x="0" y="11076190"/>
                </a:lnTo>
                <a:lnTo>
                  <a:pt x="0" y="0"/>
                </a:lnTo>
                <a:close/>
              </a:path>
            </a:pathLst>
          </a:custGeom>
          <a:blipFill>
            <a:blip r:embed="rId2"/>
            <a:stretch>
              <a:fillRect l="0" t="0" r="0" b="0"/>
            </a:stretch>
          </a:blipFill>
        </p:spPr>
      </p:sp>
      <p:sp>
        <p:nvSpPr>
          <p:cNvPr name="Freeform 4" id="4"/>
          <p:cNvSpPr/>
          <p:nvPr/>
        </p:nvSpPr>
        <p:spPr>
          <a:xfrm flipH="true" flipV="false" rot="0">
            <a:off x="11602001" y="3939746"/>
            <a:ext cx="14275049" cy="7119681"/>
          </a:xfrm>
          <a:custGeom>
            <a:avLst/>
            <a:gdLst/>
            <a:ahLst/>
            <a:cxnLst/>
            <a:rect r="r" b="b" t="t" l="l"/>
            <a:pathLst>
              <a:path h="7119681" w="14275049">
                <a:moveTo>
                  <a:pt x="14275049" y="0"/>
                </a:moveTo>
                <a:lnTo>
                  <a:pt x="0" y="0"/>
                </a:lnTo>
                <a:lnTo>
                  <a:pt x="0" y="7119680"/>
                </a:lnTo>
                <a:lnTo>
                  <a:pt x="14275049" y="7119680"/>
                </a:lnTo>
                <a:lnTo>
                  <a:pt x="14275049" y="0"/>
                </a:lnTo>
                <a:close/>
              </a:path>
            </a:pathLst>
          </a:custGeom>
          <a:blipFill>
            <a:blip r:embed="rId3"/>
            <a:stretch>
              <a:fillRect l="0" t="0" r="0" b="0"/>
            </a:stretch>
          </a:blipFill>
        </p:spPr>
      </p:sp>
      <p:sp>
        <p:nvSpPr>
          <p:cNvPr name="Freeform 5" id="5"/>
          <p:cNvSpPr/>
          <p:nvPr/>
        </p:nvSpPr>
        <p:spPr>
          <a:xfrm flipH="true" flipV="false" rot="0">
            <a:off x="4321991" y="5496441"/>
            <a:ext cx="5995487" cy="3101745"/>
          </a:xfrm>
          <a:custGeom>
            <a:avLst/>
            <a:gdLst/>
            <a:ahLst/>
            <a:cxnLst/>
            <a:rect r="r" b="b" t="t" l="l"/>
            <a:pathLst>
              <a:path h="3101745" w="5995487">
                <a:moveTo>
                  <a:pt x="5995487" y="0"/>
                </a:moveTo>
                <a:lnTo>
                  <a:pt x="0" y="0"/>
                </a:lnTo>
                <a:lnTo>
                  <a:pt x="0" y="3101745"/>
                </a:lnTo>
                <a:lnTo>
                  <a:pt x="5995487" y="3101745"/>
                </a:lnTo>
                <a:lnTo>
                  <a:pt x="5995487" y="0"/>
                </a:lnTo>
                <a:close/>
              </a:path>
            </a:pathLst>
          </a:custGeom>
          <a:blipFill>
            <a:blip r:embed="rId4"/>
            <a:stretch>
              <a:fillRect l="0" t="-65749" r="0" b="0"/>
            </a:stretch>
          </a:blipFill>
        </p:spPr>
      </p:sp>
      <p:sp>
        <p:nvSpPr>
          <p:cNvPr name="Freeform 6" id="6"/>
          <p:cNvSpPr/>
          <p:nvPr/>
        </p:nvSpPr>
        <p:spPr>
          <a:xfrm flipH="false" flipV="false" rot="155030">
            <a:off x="-2528667" y="8112797"/>
            <a:ext cx="14704092" cy="3326801"/>
          </a:xfrm>
          <a:custGeom>
            <a:avLst/>
            <a:gdLst/>
            <a:ahLst/>
            <a:cxnLst/>
            <a:rect r="r" b="b" t="t" l="l"/>
            <a:pathLst>
              <a:path h="3326801" w="14704092">
                <a:moveTo>
                  <a:pt x="0" y="0"/>
                </a:moveTo>
                <a:lnTo>
                  <a:pt x="14704092" y="0"/>
                </a:lnTo>
                <a:lnTo>
                  <a:pt x="14704092" y="3326801"/>
                </a:lnTo>
                <a:lnTo>
                  <a:pt x="0" y="3326801"/>
                </a:lnTo>
                <a:lnTo>
                  <a:pt x="0" y="0"/>
                </a:lnTo>
                <a:close/>
              </a:path>
            </a:pathLst>
          </a:custGeom>
          <a:blipFill>
            <a:blip r:embed="rId5"/>
            <a:stretch>
              <a:fillRect l="0" t="0" r="0" b="0"/>
            </a:stretch>
          </a:blipFill>
        </p:spPr>
      </p:sp>
      <p:sp>
        <p:nvSpPr>
          <p:cNvPr name="Freeform 7" id="7"/>
          <p:cNvSpPr/>
          <p:nvPr/>
        </p:nvSpPr>
        <p:spPr>
          <a:xfrm flipH="false" flipV="false" rot="0">
            <a:off x="13197878" y="2884163"/>
            <a:ext cx="5775392" cy="7402837"/>
          </a:xfrm>
          <a:custGeom>
            <a:avLst/>
            <a:gdLst/>
            <a:ahLst/>
            <a:cxnLst/>
            <a:rect r="r" b="b" t="t" l="l"/>
            <a:pathLst>
              <a:path h="7402837" w="5775392">
                <a:moveTo>
                  <a:pt x="0" y="0"/>
                </a:moveTo>
                <a:lnTo>
                  <a:pt x="5775392" y="0"/>
                </a:lnTo>
                <a:lnTo>
                  <a:pt x="5775392" y="7402837"/>
                </a:lnTo>
                <a:lnTo>
                  <a:pt x="0" y="7402837"/>
                </a:lnTo>
                <a:lnTo>
                  <a:pt x="0" y="0"/>
                </a:lnTo>
                <a:close/>
              </a:path>
            </a:pathLst>
          </a:custGeom>
          <a:blipFill>
            <a:blip r:embed="rId6"/>
            <a:stretch>
              <a:fillRect l="0" t="0" r="0" b="-23345"/>
            </a:stretch>
          </a:blipFill>
        </p:spPr>
      </p:sp>
      <p:grpSp>
        <p:nvGrpSpPr>
          <p:cNvPr name="Group 8" id="8"/>
          <p:cNvGrpSpPr/>
          <p:nvPr/>
        </p:nvGrpSpPr>
        <p:grpSpPr>
          <a:xfrm rot="0">
            <a:off x="719230" y="1449171"/>
            <a:ext cx="13455383" cy="2636044"/>
            <a:chOff x="0" y="0"/>
            <a:chExt cx="3263023" cy="639259"/>
          </a:xfrm>
        </p:grpSpPr>
        <p:sp>
          <p:nvSpPr>
            <p:cNvPr name="Freeform 9" id="9"/>
            <p:cNvSpPr/>
            <p:nvPr/>
          </p:nvSpPr>
          <p:spPr>
            <a:xfrm flipH="false" flipV="false" rot="0">
              <a:off x="0" y="0"/>
              <a:ext cx="3263023" cy="639259"/>
            </a:xfrm>
            <a:custGeom>
              <a:avLst/>
              <a:gdLst/>
              <a:ahLst/>
              <a:cxnLst/>
              <a:rect r="r" b="b" t="t" l="l"/>
              <a:pathLst>
                <a:path h="639259" w="3263023">
                  <a:moveTo>
                    <a:pt x="31646" y="0"/>
                  </a:moveTo>
                  <a:lnTo>
                    <a:pt x="3231378" y="0"/>
                  </a:lnTo>
                  <a:cubicBezTo>
                    <a:pt x="3239770" y="0"/>
                    <a:pt x="3247820" y="3334"/>
                    <a:pt x="3253754" y="9269"/>
                  </a:cubicBezTo>
                  <a:cubicBezTo>
                    <a:pt x="3259689" y="15204"/>
                    <a:pt x="3263023" y="23253"/>
                    <a:pt x="3263023" y="31646"/>
                  </a:cubicBezTo>
                  <a:lnTo>
                    <a:pt x="3263023" y="607613"/>
                  </a:lnTo>
                  <a:cubicBezTo>
                    <a:pt x="3263023" y="616006"/>
                    <a:pt x="3259689" y="624055"/>
                    <a:pt x="3253754" y="629990"/>
                  </a:cubicBezTo>
                  <a:cubicBezTo>
                    <a:pt x="3247820" y="635925"/>
                    <a:pt x="3239770" y="639259"/>
                    <a:pt x="3231378" y="639259"/>
                  </a:cubicBezTo>
                  <a:lnTo>
                    <a:pt x="31646" y="639259"/>
                  </a:lnTo>
                  <a:cubicBezTo>
                    <a:pt x="23253" y="639259"/>
                    <a:pt x="15204" y="635925"/>
                    <a:pt x="9269" y="629990"/>
                  </a:cubicBezTo>
                  <a:cubicBezTo>
                    <a:pt x="3334" y="624055"/>
                    <a:pt x="0" y="616006"/>
                    <a:pt x="0" y="607613"/>
                  </a:cubicBezTo>
                  <a:lnTo>
                    <a:pt x="0" y="31646"/>
                  </a:lnTo>
                  <a:cubicBezTo>
                    <a:pt x="0" y="23253"/>
                    <a:pt x="3334" y="15204"/>
                    <a:pt x="9269" y="9269"/>
                  </a:cubicBezTo>
                  <a:cubicBezTo>
                    <a:pt x="15204" y="3334"/>
                    <a:pt x="23253" y="0"/>
                    <a:pt x="31646" y="0"/>
                  </a:cubicBezTo>
                  <a:close/>
                </a:path>
              </a:pathLst>
            </a:custGeom>
            <a:solidFill>
              <a:srgbClr val="FFFFFF"/>
            </a:solidFill>
          </p:spPr>
        </p:sp>
        <p:sp>
          <p:nvSpPr>
            <p:cNvPr name="TextBox 10" id="10"/>
            <p:cNvSpPr txBox="true"/>
            <p:nvPr/>
          </p:nvSpPr>
          <p:spPr>
            <a:xfrm>
              <a:off x="0" y="-38100"/>
              <a:ext cx="3263023" cy="677359"/>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201220" y="2038968"/>
            <a:ext cx="12491404" cy="1456451"/>
          </a:xfrm>
          <a:prstGeom prst="rect">
            <a:avLst/>
          </a:prstGeom>
        </p:spPr>
        <p:txBody>
          <a:bodyPr anchor="t" rtlCol="false" tIns="0" lIns="0" bIns="0" rIns="0">
            <a:spAutoFit/>
          </a:bodyPr>
          <a:lstStyle/>
          <a:p>
            <a:pPr algn="l">
              <a:lnSpc>
                <a:spcPts val="3822"/>
              </a:lnSpc>
              <a:spcBef>
                <a:spcPct val="0"/>
              </a:spcBef>
            </a:pPr>
            <a:r>
              <a:rPr lang="en-US" b="true" sz="3185">
                <a:solidFill>
                  <a:srgbClr val="000000"/>
                </a:solidFill>
                <a:latin typeface="Nunito Bold"/>
                <a:ea typeface="Nunito Bold"/>
                <a:cs typeface="Nunito Bold"/>
                <a:sym typeface="Nunito Bold"/>
              </a:rPr>
              <a:t>Dalam akad ijarah, setelah masa sewa selesai, kepemilikan barang secara otomatis berpindah kepada peny</a:t>
            </a:r>
            <a:r>
              <a:rPr lang="en-US" b="true" sz="3185">
                <a:solidFill>
                  <a:srgbClr val="000000"/>
                </a:solidFill>
                <a:latin typeface="Nunito Bold"/>
                <a:ea typeface="Nunito Bold"/>
                <a:cs typeface="Nunito Bold"/>
                <a:sym typeface="Nunito Bold"/>
              </a:rPr>
              <a:t>ewa tanpa adanya perjanjian tambahan.</a:t>
            </a:r>
          </a:p>
        </p:txBody>
      </p:sp>
      <p:pic>
        <p:nvPicPr>
          <p:cNvPr name="Picture 12" id="12"/>
          <p:cNvPicPr>
            <a:picLocks noChangeAspect="true"/>
          </p:cNvPicPr>
          <p:nvPr/>
        </p:nvPicPr>
        <p:blipFill>
          <a:blip r:embed="rId7"/>
          <a:stretch>
            <a:fillRect/>
          </a:stretch>
        </p:blipFill>
        <p:spPr>
          <a:xfrm rot="0">
            <a:off x="3312932" y="3929667"/>
            <a:ext cx="8610275" cy="6537184"/>
          </a:xfrm>
          <a:prstGeom prst="rect">
            <a:avLst/>
          </a:prstGeom>
        </p:spPr>
      </p:pic>
    </p:spTree>
  </p:cSld>
  <p:clrMapOvr>
    <a:masterClrMapping/>
  </p:clrMapOvr>
  <p:transition spd="fast">
    <p:wipe dir="l"/>
  </p:transition>
</p:sld>
</file>

<file path=ppt/slides/slide2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3809225" y="-526477"/>
            <a:ext cx="5995487" cy="3101745"/>
          </a:xfrm>
          <a:custGeom>
            <a:avLst/>
            <a:gdLst/>
            <a:ahLst/>
            <a:cxnLst/>
            <a:rect r="r" b="b" t="t" l="l"/>
            <a:pathLst>
              <a:path h="3101745" w="5995487">
                <a:moveTo>
                  <a:pt x="0" y="0"/>
                </a:moveTo>
                <a:lnTo>
                  <a:pt x="5995487" y="0"/>
                </a:lnTo>
                <a:lnTo>
                  <a:pt x="5995487" y="3101745"/>
                </a:lnTo>
                <a:lnTo>
                  <a:pt x="0" y="3101745"/>
                </a:lnTo>
                <a:lnTo>
                  <a:pt x="0" y="0"/>
                </a:lnTo>
                <a:close/>
              </a:path>
            </a:pathLst>
          </a:custGeom>
          <a:blipFill>
            <a:blip r:embed="rId2"/>
            <a:stretch>
              <a:fillRect l="0" t="-65749" r="0" b="0"/>
            </a:stretch>
          </a:blipFill>
        </p:spPr>
      </p:sp>
      <p:sp>
        <p:nvSpPr>
          <p:cNvPr name="TextBox 3" id="3"/>
          <p:cNvSpPr txBox="true"/>
          <p:nvPr/>
        </p:nvSpPr>
        <p:spPr>
          <a:xfrm rot="0">
            <a:off x="2037461" y="465117"/>
            <a:ext cx="6724004" cy="563653"/>
          </a:xfrm>
          <a:prstGeom prst="rect">
            <a:avLst/>
          </a:prstGeom>
        </p:spPr>
        <p:txBody>
          <a:bodyPr anchor="t" rtlCol="false" tIns="0" lIns="0" bIns="0" rIns="0">
            <a:spAutoFit/>
          </a:bodyPr>
          <a:lstStyle/>
          <a:p>
            <a:pPr algn="l">
              <a:lnSpc>
                <a:spcPts val="4508"/>
              </a:lnSpc>
            </a:pPr>
            <a:r>
              <a:rPr lang="en-US" sz="3756" b="true">
                <a:solidFill>
                  <a:srgbClr val="00241F"/>
                </a:solidFill>
                <a:latin typeface="Gliker Bold"/>
                <a:ea typeface="Gliker Bold"/>
                <a:cs typeface="Gliker Bold"/>
                <a:sym typeface="Gliker Bold"/>
              </a:rPr>
              <a:t>Pertanyaan 14</a:t>
            </a:r>
          </a:p>
        </p:txBody>
      </p:sp>
      <p:sp>
        <p:nvSpPr>
          <p:cNvPr name="Freeform 4" id="4"/>
          <p:cNvSpPr/>
          <p:nvPr/>
        </p:nvSpPr>
        <p:spPr>
          <a:xfrm flipH="false" flipV="false" rot="0">
            <a:off x="-1157770" y="2153902"/>
            <a:ext cx="4966995" cy="8400837"/>
          </a:xfrm>
          <a:custGeom>
            <a:avLst/>
            <a:gdLst/>
            <a:ahLst/>
            <a:cxnLst/>
            <a:rect r="r" b="b" t="t" l="l"/>
            <a:pathLst>
              <a:path h="8400837" w="4966995">
                <a:moveTo>
                  <a:pt x="0" y="0"/>
                </a:moveTo>
                <a:lnTo>
                  <a:pt x="4966995" y="0"/>
                </a:lnTo>
                <a:lnTo>
                  <a:pt x="4966995" y="8400837"/>
                </a:lnTo>
                <a:lnTo>
                  <a:pt x="0" y="8400837"/>
                </a:lnTo>
                <a:lnTo>
                  <a:pt x="0" y="0"/>
                </a:lnTo>
                <a:close/>
              </a:path>
            </a:pathLst>
          </a:custGeom>
          <a:blipFill>
            <a:blip r:embed="rId3"/>
            <a:stretch>
              <a:fillRect l="0" t="0" r="0" b="0"/>
            </a:stretch>
          </a:blipFill>
        </p:spPr>
      </p:sp>
      <p:sp>
        <p:nvSpPr>
          <p:cNvPr name="Freeform 5" id="5"/>
          <p:cNvSpPr/>
          <p:nvPr/>
        </p:nvSpPr>
        <p:spPr>
          <a:xfrm flipH="false" flipV="false" rot="0">
            <a:off x="-1964715" y="8457969"/>
            <a:ext cx="22217430" cy="4193540"/>
          </a:xfrm>
          <a:custGeom>
            <a:avLst/>
            <a:gdLst/>
            <a:ahLst/>
            <a:cxnLst/>
            <a:rect r="r" b="b" t="t" l="l"/>
            <a:pathLst>
              <a:path h="4193540" w="22217430">
                <a:moveTo>
                  <a:pt x="0" y="0"/>
                </a:moveTo>
                <a:lnTo>
                  <a:pt x="22217430" y="0"/>
                </a:lnTo>
                <a:lnTo>
                  <a:pt x="22217430" y="4193540"/>
                </a:lnTo>
                <a:lnTo>
                  <a:pt x="0" y="4193540"/>
                </a:lnTo>
                <a:lnTo>
                  <a:pt x="0" y="0"/>
                </a:lnTo>
                <a:close/>
              </a:path>
            </a:pathLst>
          </a:custGeom>
          <a:blipFill>
            <a:blip r:embed="rId4"/>
            <a:stretch>
              <a:fillRect l="0" t="0" r="0" b="0"/>
            </a:stretch>
          </a:blipFill>
        </p:spPr>
      </p:sp>
      <p:sp>
        <p:nvSpPr>
          <p:cNvPr name="Freeform 6" id="6"/>
          <p:cNvSpPr/>
          <p:nvPr/>
        </p:nvSpPr>
        <p:spPr>
          <a:xfrm flipH="true" flipV="false" rot="0">
            <a:off x="392015" y="5522366"/>
            <a:ext cx="3955546" cy="5032373"/>
          </a:xfrm>
          <a:custGeom>
            <a:avLst/>
            <a:gdLst/>
            <a:ahLst/>
            <a:cxnLst/>
            <a:rect r="r" b="b" t="t" l="l"/>
            <a:pathLst>
              <a:path h="5032373" w="3955546">
                <a:moveTo>
                  <a:pt x="3955545" y="0"/>
                </a:moveTo>
                <a:lnTo>
                  <a:pt x="0" y="0"/>
                </a:lnTo>
                <a:lnTo>
                  <a:pt x="0" y="5032373"/>
                </a:lnTo>
                <a:lnTo>
                  <a:pt x="3955545" y="5032373"/>
                </a:lnTo>
                <a:lnTo>
                  <a:pt x="3955545" y="0"/>
                </a:lnTo>
                <a:close/>
              </a:path>
            </a:pathLst>
          </a:custGeom>
          <a:blipFill>
            <a:blip r:embed="rId5"/>
            <a:stretch>
              <a:fillRect l="0" t="0" r="0" b="0"/>
            </a:stretch>
          </a:blipFill>
        </p:spPr>
      </p:sp>
      <p:sp>
        <p:nvSpPr>
          <p:cNvPr name="Freeform 7" id="7"/>
          <p:cNvSpPr/>
          <p:nvPr/>
        </p:nvSpPr>
        <p:spPr>
          <a:xfrm flipH="false" flipV="false" rot="0">
            <a:off x="14431011" y="7166303"/>
            <a:ext cx="4059491" cy="3483733"/>
          </a:xfrm>
          <a:custGeom>
            <a:avLst/>
            <a:gdLst/>
            <a:ahLst/>
            <a:cxnLst/>
            <a:rect r="r" b="b" t="t" l="l"/>
            <a:pathLst>
              <a:path h="3483733" w="4059491">
                <a:moveTo>
                  <a:pt x="0" y="0"/>
                </a:moveTo>
                <a:lnTo>
                  <a:pt x="4059491" y="0"/>
                </a:lnTo>
                <a:lnTo>
                  <a:pt x="4059491" y="3483733"/>
                </a:lnTo>
                <a:lnTo>
                  <a:pt x="0" y="3483733"/>
                </a:lnTo>
                <a:lnTo>
                  <a:pt x="0" y="0"/>
                </a:lnTo>
                <a:close/>
              </a:path>
            </a:pathLst>
          </a:custGeom>
          <a:blipFill>
            <a:blip r:embed="rId6"/>
            <a:stretch>
              <a:fillRect l="0" t="0" r="0" b="0"/>
            </a:stretch>
          </a:blipFill>
        </p:spPr>
      </p:sp>
      <p:sp>
        <p:nvSpPr>
          <p:cNvPr name="Freeform 8" id="8"/>
          <p:cNvSpPr/>
          <p:nvPr/>
        </p:nvSpPr>
        <p:spPr>
          <a:xfrm flipH="true" flipV="false" rot="0">
            <a:off x="15452388" y="-5939325"/>
            <a:ext cx="4690586" cy="10825697"/>
          </a:xfrm>
          <a:custGeom>
            <a:avLst/>
            <a:gdLst/>
            <a:ahLst/>
            <a:cxnLst/>
            <a:rect r="r" b="b" t="t" l="l"/>
            <a:pathLst>
              <a:path h="10825697" w="4690586">
                <a:moveTo>
                  <a:pt x="4690586" y="0"/>
                </a:moveTo>
                <a:lnTo>
                  <a:pt x="0" y="0"/>
                </a:lnTo>
                <a:lnTo>
                  <a:pt x="0" y="10825697"/>
                </a:lnTo>
                <a:lnTo>
                  <a:pt x="4690586" y="10825697"/>
                </a:lnTo>
                <a:lnTo>
                  <a:pt x="4690586" y="0"/>
                </a:lnTo>
                <a:close/>
              </a:path>
            </a:pathLst>
          </a:custGeom>
          <a:blipFill>
            <a:blip r:embed="rId7"/>
            <a:stretch>
              <a:fillRect l="-188045" t="0" r="0" b="0"/>
            </a:stretch>
          </a:blipFill>
        </p:spPr>
      </p:sp>
      <p:grpSp>
        <p:nvGrpSpPr>
          <p:cNvPr name="Group 9" id="9"/>
          <p:cNvGrpSpPr/>
          <p:nvPr/>
        </p:nvGrpSpPr>
        <p:grpSpPr>
          <a:xfrm rot="0">
            <a:off x="2369787" y="1257246"/>
            <a:ext cx="13455383" cy="2636044"/>
            <a:chOff x="0" y="0"/>
            <a:chExt cx="3263023" cy="639259"/>
          </a:xfrm>
        </p:grpSpPr>
        <p:sp>
          <p:nvSpPr>
            <p:cNvPr name="Freeform 10" id="10"/>
            <p:cNvSpPr/>
            <p:nvPr/>
          </p:nvSpPr>
          <p:spPr>
            <a:xfrm flipH="false" flipV="false" rot="0">
              <a:off x="0" y="0"/>
              <a:ext cx="3263023" cy="639259"/>
            </a:xfrm>
            <a:custGeom>
              <a:avLst/>
              <a:gdLst/>
              <a:ahLst/>
              <a:cxnLst/>
              <a:rect r="r" b="b" t="t" l="l"/>
              <a:pathLst>
                <a:path h="639259" w="3263023">
                  <a:moveTo>
                    <a:pt x="31646" y="0"/>
                  </a:moveTo>
                  <a:lnTo>
                    <a:pt x="3231378" y="0"/>
                  </a:lnTo>
                  <a:cubicBezTo>
                    <a:pt x="3239770" y="0"/>
                    <a:pt x="3247820" y="3334"/>
                    <a:pt x="3253754" y="9269"/>
                  </a:cubicBezTo>
                  <a:cubicBezTo>
                    <a:pt x="3259689" y="15204"/>
                    <a:pt x="3263023" y="23253"/>
                    <a:pt x="3263023" y="31646"/>
                  </a:cubicBezTo>
                  <a:lnTo>
                    <a:pt x="3263023" y="607613"/>
                  </a:lnTo>
                  <a:cubicBezTo>
                    <a:pt x="3263023" y="616006"/>
                    <a:pt x="3259689" y="624055"/>
                    <a:pt x="3253754" y="629990"/>
                  </a:cubicBezTo>
                  <a:cubicBezTo>
                    <a:pt x="3247820" y="635925"/>
                    <a:pt x="3239770" y="639259"/>
                    <a:pt x="3231378" y="639259"/>
                  </a:cubicBezTo>
                  <a:lnTo>
                    <a:pt x="31646" y="639259"/>
                  </a:lnTo>
                  <a:cubicBezTo>
                    <a:pt x="23253" y="639259"/>
                    <a:pt x="15204" y="635925"/>
                    <a:pt x="9269" y="629990"/>
                  </a:cubicBezTo>
                  <a:cubicBezTo>
                    <a:pt x="3334" y="624055"/>
                    <a:pt x="0" y="616006"/>
                    <a:pt x="0" y="607613"/>
                  </a:cubicBezTo>
                  <a:lnTo>
                    <a:pt x="0" y="31646"/>
                  </a:lnTo>
                  <a:cubicBezTo>
                    <a:pt x="0" y="23253"/>
                    <a:pt x="3334" y="15204"/>
                    <a:pt x="9269" y="9269"/>
                  </a:cubicBezTo>
                  <a:cubicBezTo>
                    <a:pt x="15204" y="3334"/>
                    <a:pt x="23253" y="0"/>
                    <a:pt x="31646" y="0"/>
                  </a:cubicBezTo>
                  <a:close/>
                </a:path>
              </a:pathLst>
            </a:custGeom>
            <a:solidFill>
              <a:srgbClr val="FFFFFF"/>
            </a:solidFill>
          </p:spPr>
        </p:sp>
        <p:sp>
          <p:nvSpPr>
            <p:cNvPr name="TextBox 11" id="11"/>
            <p:cNvSpPr txBox="true"/>
            <p:nvPr/>
          </p:nvSpPr>
          <p:spPr>
            <a:xfrm>
              <a:off x="0" y="-38100"/>
              <a:ext cx="3263023" cy="677359"/>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2767512" y="1660719"/>
            <a:ext cx="13057659" cy="1829098"/>
          </a:xfrm>
          <a:prstGeom prst="rect">
            <a:avLst/>
          </a:prstGeom>
        </p:spPr>
        <p:txBody>
          <a:bodyPr anchor="t" rtlCol="false" tIns="0" lIns="0" bIns="0" rIns="0">
            <a:spAutoFit/>
          </a:bodyPr>
          <a:lstStyle/>
          <a:p>
            <a:pPr algn="l">
              <a:lnSpc>
                <a:spcPts val="3600"/>
              </a:lnSpc>
              <a:spcBef>
                <a:spcPct val="0"/>
              </a:spcBef>
            </a:pPr>
            <a:r>
              <a:rPr lang="en-US" b="true" sz="3000">
                <a:solidFill>
                  <a:srgbClr val="000000"/>
                </a:solidFill>
                <a:latin typeface="Nunito Bold"/>
                <a:ea typeface="Nunito Bold"/>
                <a:cs typeface="Nunito Bold"/>
                <a:sym typeface="Nunito Bold"/>
              </a:rPr>
              <a:t>Seorang nasabah menggadaikan barang berharganya kepada bank syariah sebagai jami</a:t>
            </a:r>
            <a:r>
              <a:rPr lang="en-US" b="true" sz="3000">
                <a:solidFill>
                  <a:srgbClr val="000000"/>
                </a:solidFill>
                <a:latin typeface="Nunito Bold"/>
                <a:ea typeface="Nunito Bold"/>
                <a:cs typeface="Nunito Bold"/>
                <a:sym typeface="Nunito Bold"/>
              </a:rPr>
              <a:t>nan atas pinjaman yang diterimanya. Praktik ini termasuk dalam akad rahn yang bertujuan memberikan rasa aman bagi pihak bank.</a:t>
            </a:r>
          </a:p>
        </p:txBody>
      </p:sp>
      <p:pic>
        <p:nvPicPr>
          <p:cNvPr name="Picture 13" id="13"/>
          <p:cNvPicPr>
            <a:picLocks noChangeAspect="true"/>
          </p:cNvPicPr>
          <p:nvPr/>
        </p:nvPicPr>
        <p:blipFill>
          <a:blip r:embed="rId8"/>
          <a:stretch>
            <a:fillRect/>
          </a:stretch>
        </p:blipFill>
        <p:spPr>
          <a:xfrm rot="0">
            <a:off x="4681940" y="3623438"/>
            <a:ext cx="8610275" cy="6537184"/>
          </a:xfrm>
          <a:prstGeom prst="rect">
            <a:avLst/>
          </a:prstGeom>
        </p:spPr>
      </p:pic>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sp>
        <p:nvSpPr>
          <p:cNvPr name="Freeform 2" id="2"/>
          <p:cNvSpPr/>
          <p:nvPr/>
        </p:nvSpPr>
        <p:spPr>
          <a:xfrm flipH="false" flipV="false" rot="2766076">
            <a:off x="-534319" y="5628756"/>
            <a:ext cx="1068638" cy="1017878"/>
          </a:xfrm>
          <a:custGeom>
            <a:avLst/>
            <a:gdLst/>
            <a:ahLst/>
            <a:cxnLst/>
            <a:rect r="r" b="b" t="t" l="l"/>
            <a:pathLst>
              <a:path h="1017878" w="1068638">
                <a:moveTo>
                  <a:pt x="0" y="0"/>
                </a:moveTo>
                <a:lnTo>
                  <a:pt x="1068638" y="0"/>
                </a:lnTo>
                <a:lnTo>
                  <a:pt x="1068638" y="1017878"/>
                </a:lnTo>
                <a:lnTo>
                  <a:pt x="0" y="10178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230832" y="-88349"/>
            <a:ext cx="14114336" cy="12452087"/>
          </a:xfrm>
          <a:custGeom>
            <a:avLst/>
            <a:gdLst/>
            <a:ahLst/>
            <a:cxnLst/>
            <a:rect r="r" b="b" t="t" l="l"/>
            <a:pathLst>
              <a:path h="12452087" w="14114336">
                <a:moveTo>
                  <a:pt x="0" y="0"/>
                </a:moveTo>
                <a:lnTo>
                  <a:pt x="14114336" y="0"/>
                </a:lnTo>
                <a:lnTo>
                  <a:pt x="14114336" y="12452088"/>
                </a:lnTo>
                <a:lnTo>
                  <a:pt x="0" y="12452088"/>
                </a:lnTo>
                <a:lnTo>
                  <a:pt x="0" y="0"/>
                </a:lnTo>
                <a:close/>
              </a:path>
            </a:pathLst>
          </a:custGeom>
          <a:blipFill>
            <a:blip r:embed="rId4"/>
            <a:stretch>
              <a:fillRect l="-9760" t="0" r="-22409" b="0"/>
            </a:stretch>
          </a:blipFill>
        </p:spPr>
      </p:sp>
      <p:sp>
        <p:nvSpPr>
          <p:cNvPr name="TextBox 4" id="4"/>
          <p:cNvSpPr txBox="true"/>
          <p:nvPr/>
        </p:nvSpPr>
        <p:spPr>
          <a:xfrm rot="0">
            <a:off x="737214" y="555984"/>
            <a:ext cx="8180606" cy="2451220"/>
          </a:xfrm>
          <a:prstGeom prst="rect">
            <a:avLst/>
          </a:prstGeom>
        </p:spPr>
        <p:txBody>
          <a:bodyPr anchor="t" rtlCol="false" tIns="0" lIns="0" bIns="0" rIns="0">
            <a:spAutoFit/>
          </a:bodyPr>
          <a:lstStyle/>
          <a:p>
            <a:pPr algn="l">
              <a:lnSpc>
                <a:spcPts val="9364"/>
              </a:lnSpc>
            </a:pPr>
            <a:r>
              <a:rPr lang="en-US" sz="8287" spc="-580" b="true">
                <a:solidFill>
                  <a:srgbClr val="055391"/>
                </a:solidFill>
                <a:latin typeface="Poppins Bold"/>
                <a:ea typeface="Poppins Bold"/>
                <a:cs typeface="Poppins Bold"/>
                <a:sym typeface="Poppins Bold"/>
              </a:rPr>
              <a:t>Menghimpun Dana (Funding)</a:t>
            </a:r>
          </a:p>
        </p:txBody>
      </p:sp>
      <p:sp>
        <p:nvSpPr>
          <p:cNvPr name="TextBox 5" id="5"/>
          <p:cNvSpPr txBox="true"/>
          <p:nvPr/>
        </p:nvSpPr>
        <p:spPr>
          <a:xfrm rot="0">
            <a:off x="737214" y="3061322"/>
            <a:ext cx="9333120" cy="1243978"/>
          </a:xfrm>
          <a:prstGeom prst="rect">
            <a:avLst/>
          </a:prstGeom>
        </p:spPr>
        <p:txBody>
          <a:bodyPr anchor="t" rtlCol="false" tIns="0" lIns="0" bIns="0" rIns="0">
            <a:spAutoFit/>
          </a:bodyPr>
          <a:lstStyle/>
          <a:p>
            <a:pPr algn="l">
              <a:lnSpc>
                <a:spcPts val="3359"/>
              </a:lnSpc>
            </a:pPr>
            <a:r>
              <a:rPr lang="en-US" sz="2399" spc="-131">
                <a:solidFill>
                  <a:srgbClr val="1C3142"/>
                </a:solidFill>
                <a:latin typeface="Cerebri"/>
                <a:ea typeface="Cerebri"/>
                <a:cs typeface="Cerebri"/>
                <a:sym typeface="Cerebri"/>
              </a:rPr>
              <a:t>Bank m</a:t>
            </a:r>
            <a:r>
              <a:rPr lang="en-US" sz="2399" spc="-131">
                <a:solidFill>
                  <a:srgbClr val="1C3142"/>
                </a:solidFill>
                <a:latin typeface="Cerebri"/>
                <a:ea typeface="Cerebri"/>
                <a:cs typeface="Cerebri"/>
                <a:sym typeface="Cerebri"/>
              </a:rPr>
              <a:t>enghimpun dana dengan menawarkan berbagai jenis simpanan. Dana ini berasal dari masyarakat dan nantinya digunakan kembali oleh bank untuk kegiatan penyaluran dana</a:t>
            </a:r>
          </a:p>
        </p:txBody>
      </p:sp>
      <p:sp>
        <p:nvSpPr>
          <p:cNvPr name="TextBox 6" id="6"/>
          <p:cNvSpPr txBox="true"/>
          <p:nvPr/>
        </p:nvSpPr>
        <p:spPr>
          <a:xfrm rot="0">
            <a:off x="737214" y="4638225"/>
            <a:ext cx="8759705" cy="3957392"/>
          </a:xfrm>
          <a:prstGeom prst="rect">
            <a:avLst/>
          </a:prstGeom>
        </p:spPr>
        <p:txBody>
          <a:bodyPr anchor="t" rtlCol="false" tIns="0" lIns="0" bIns="0" rIns="0">
            <a:spAutoFit/>
          </a:bodyPr>
          <a:lstStyle/>
          <a:p>
            <a:pPr algn="l">
              <a:lnSpc>
                <a:spcPts val="3989"/>
              </a:lnSpc>
            </a:pPr>
            <a:r>
              <a:rPr lang="en-US" sz="2849" spc="-156">
                <a:solidFill>
                  <a:srgbClr val="1C3142"/>
                </a:solidFill>
                <a:latin typeface="Cerebri"/>
                <a:ea typeface="Cerebri"/>
                <a:cs typeface="Cerebri"/>
                <a:sym typeface="Cerebri"/>
              </a:rPr>
              <a:t>M</a:t>
            </a:r>
            <a:r>
              <a:rPr lang="en-US" sz="2849" spc="-156">
                <a:solidFill>
                  <a:srgbClr val="1C3142"/>
                </a:solidFill>
                <a:latin typeface="Cerebri"/>
                <a:ea typeface="Cerebri"/>
                <a:cs typeface="Cerebri"/>
                <a:sym typeface="Cerebri"/>
              </a:rPr>
              <a:t>engumpulkan amunisi modal dari kepercayaan nasabah.</a:t>
            </a:r>
          </a:p>
          <a:p>
            <a:pPr algn="l" marL="615293" indent="-307647" lvl="1">
              <a:lnSpc>
                <a:spcPts val="3989"/>
              </a:lnSpc>
              <a:buFont typeface="Arial"/>
              <a:buChar char="•"/>
            </a:pPr>
            <a:r>
              <a:rPr lang="en-US" sz="2849" spc="-156">
                <a:solidFill>
                  <a:srgbClr val="1C3142"/>
                </a:solidFill>
                <a:latin typeface="Cerebri"/>
                <a:ea typeface="Cerebri"/>
                <a:cs typeface="Cerebri"/>
                <a:sym typeface="Cerebri"/>
              </a:rPr>
              <a:t>Tabungan: Fleksibel, menggunakan Buku Tabungan &amp; ATM.</a:t>
            </a:r>
          </a:p>
          <a:p>
            <a:pPr algn="l" marL="615293" indent="-307647" lvl="1">
              <a:lnSpc>
                <a:spcPts val="3989"/>
              </a:lnSpc>
              <a:buFont typeface="Arial"/>
              <a:buChar char="•"/>
            </a:pPr>
            <a:r>
              <a:rPr lang="en-US" sz="2849" spc="-156">
                <a:solidFill>
                  <a:srgbClr val="1C3142"/>
                </a:solidFill>
                <a:latin typeface="Cerebri"/>
                <a:ea typeface="Cerebri"/>
                <a:cs typeface="Cerebri"/>
                <a:sym typeface="Cerebri"/>
              </a:rPr>
              <a:t>Giro: Penarikan instan via Cek atau Bilyet Giro (Cocok untuk bisnis).</a:t>
            </a:r>
          </a:p>
          <a:p>
            <a:pPr algn="l" marL="615293" indent="-307647" lvl="1">
              <a:lnSpc>
                <a:spcPts val="3989"/>
              </a:lnSpc>
              <a:buFont typeface="Arial"/>
              <a:buChar char="•"/>
            </a:pPr>
            <a:r>
              <a:rPr lang="en-US" sz="2849" spc="-156">
                <a:solidFill>
                  <a:srgbClr val="1C3142"/>
                </a:solidFill>
                <a:latin typeface="Cerebri"/>
                <a:ea typeface="Cerebri"/>
                <a:cs typeface="Cerebri"/>
                <a:sym typeface="Cerebri"/>
              </a:rPr>
              <a:t>Deposito: Komitmen jangka panjang dengan imbal hasil (bunga) lebih tinggi.</a:t>
            </a:r>
          </a:p>
          <a:p>
            <a:pPr algn="l">
              <a:lnSpc>
                <a:spcPts val="3989"/>
              </a:lnSpc>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9D3F0">
                <a:alpha val="100000"/>
              </a:srgbClr>
            </a:gs>
            <a:gs pos="50000">
              <a:srgbClr val="B7E7F5">
                <a:alpha val="100000"/>
              </a:srgbClr>
            </a:gs>
            <a:gs pos="100000">
              <a:srgbClr val="D1F3F8">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028700" y="898751"/>
            <a:ext cx="11596630" cy="3281164"/>
            <a:chOff x="0" y="0"/>
            <a:chExt cx="2812263" cy="795705"/>
          </a:xfrm>
        </p:grpSpPr>
        <p:sp>
          <p:nvSpPr>
            <p:cNvPr name="Freeform 3" id="3"/>
            <p:cNvSpPr/>
            <p:nvPr/>
          </p:nvSpPr>
          <p:spPr>
            <a:xfrm flipH="false" flipV="false" rot="0">
              <a:off x="0" y="0"/>
              <a:ext cx="2812263" cy="795705"/>
            </a:xfrm>
            <a:custGeom>
              <a:avLst/>
              <a:gdLst/>
              <a:ahLst/>
              <a:cxnLst/>
              <a:rect r="r" b="b" t="t" l="l"/>
              <a:pathLst>
                <a:path h="795705" w="2812263">
                  <a:moveTo>
                    <a:pt x="36718" y="0"/>
                  </a:moveTo>
                  <a:lnTo>
                    <a:pt x="2775545" y="0"/>
                  </a:lnTo>
                  <a:cubicBezTo>
                    <a:pt x="2795824" y="0"/>
                    <a:pt x="2812263" y="16439"/>
                    <a:pt x="2812263" y="36718"/>
                  </a:cubicBezTo>
                  <a:lnTo>
                    <a:pt x="2812263" y="758987"/>
                  </a:lnTo>
                  <a:cubicBezTo>
                    <a:pt x="2812263" y="779266"/>
                    <a:pt x="2795824" y="795705"/>
                    <a:pt x="2775545" y="795705"/>
                  </a:cubicBezTo>
                  <a:lnTo>
                    <a:pt x="36718" y="795705"/>
                  </a:lnTo>
                  <a:cubicBezTo>
                    <a:pt x="16439" y="795705"/>
                    <a:pt x="0" y="779266"/>
                    <a:pt x="0" y="758987"/>
                  </a:cubicBezTo>
                  <a:lnTo>
                    <a:pt x="0" y="36718"/>
                  </a:lnTo>
                  <a:cubicBezTo>
                    <a:pt x="0" y="16439"/>
                    <a:pt x="16439" y="0"/>
                    <a:pt x="36718" y="0"/>
                  </a:cubicBezTo>
                  <a:close/>
                </a:path>
              </a:pathLst>
            </a:custGeom>
            <a:solidFill>
              <a:srgbClr val="FFFFFF"/>
            </a:solidFill>
          </p:spPr>
        </p:sp>
        <p:sp>
          <p:nvSpPr>
            <p:cNvPr name="TextBox 4" id="4"/>
            <p:cNvSpPr txBox="true"/>
            <p:nvPr/>
          </p:nvSpPr>
          <p:spPr>
            <a:xfrm>
              <a:off x="0" y="-38100"/>
              <a:ext cx="2812263" cy="83380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414439" y="1624784"/>
            <a:ext cx="10825151" cy="1829098"/>
          </a:xfrm>
          <a:prstGeom prst="rect">
            <a:avLst/>
          </a:prstGeom>
        </p:spPr>
        <p:txBody>
          <a:bodyPr anchor="t" rtlCol="false" tIns="0" lIns="0" bIns="0" rIns="0">
            <a:spAutoFit/>
          </a:bodyPr>
          <a:lstStyle/>
          <a:p>
            <a:pPr algn="l">
              <a:lnSpc>
                <a:spcPts val="3600"/>
              </a:lnSpc>
              <a:spcBef>
                <a:spcPct val="0"/>
              </a:spcBef>
            </a:pPr>
            <a:r>
              <a:rPr lang="en-US" b="true" sz="3000">
                <a:solidFill>
                  <a:srgbClr val="00241F"/>
                </a:solidFill>
                <a:latin typeface="Nunito Bold"/>
                <a:ea typeface="Nunito Bold"/>
                <a:cs typeface="Nunito Bold"/>
                <a:sym typeface="Nunito Bold"/>
              </a:rPr>
              <a:t>L</a:t>
            </a:r>
            <a:r>
              <a:rPr lang="en-US" b="true" sz="3000">
                <a:solidFill>
                  <a:srgbClr val="00241F"/>
                </a:solidFill>
                <a:latin typeface="Nunito Bold"/>
                <a:ea typeface="Nunito Bold"/>
                <a:cs typeface="Nunito Bold"/>
                <a:sym typeface="Nunito Bold"/>
              </a:rPr>
              <a:t>ayanan penukaran mata uang asing (v</a:t>
            </a:r>
            <a:r>
              <a:rPr lang="en-US" b="true" sz="3000">
                <a:solidFill>
                  <a:srgbClr val="00241F"/>
                </a:solidFill>
                <a:latin typeface="Nunito Bold"/>
                <a:ea typeface="Nunito Bold"/>
                <a:cs typeface="Nunito Bold"/>
                <a:sym typeface="Nunito Bold"/>
              </a:rPr>
              <a:t>alas) pada bank umum dan akad sharf pada bank syariah memiliki fungsi yang serupa, yaitu memfasilitasi pertukaran nilai mata uang meskipun menggunakan prinsip yang berbeda.</a:t>
            </a:r>
          </a:p>
        </p:txBody>
      </p:sp>
      <p:sp>
        <p:nvSpPr>
          <p:cNvPr name="TextBox 6" id="6"/>
          <p:cNvSpPr txBox="true"/>
          <p:nvPr/>
        </p:nvSpPr>
        <p:spPr>
          <a:xfrm rot="0">
            <a:off x="702427" y="120141"/>
            <a:ext cx="7159379" cy="600149"/>
          </a:xfrm>
          <a:prstGeom prst="rect">
            <a:avLst/>
          </a:prstGeom>
        </p:spPr>
        <p:txBody>
          <a:bodyPr anchor="t" rtlCol="false" tIns="0" lIns="0" bIns="0" rIns="0">
            <a:spAutoFit/>
          </a:bodyPr>
          <a:lstStyle/>
          <a:p>
            <a:pPr algn="l">
              <a:lnSpc>
                <a:spcPts val="4799"/>
              </a:lnSpc>
            </a:pPr>
            <a:r>
              <a:rPr lang="en-US" b="true" sz="3999">
                <a:solidFill>
                  <a:srgbClr val="00241F"/>
                </a:solidFill>
                <a:latin typeface="Gliker Bold"/>
                <a:ea typeface="Gliker Bold"/>
                <a:cs typeface="Gliker Bold"/>
                <a:sym typeface="Gliker Bold"/>
              </a:rPr>
              <a:t>Pertanyaan 15</a:t>
            </a:r>
          </a:p>
        </p:txBody>
      </p:sp>
      <p:sp>
        <p:nvSpPr>
          <p:cNvPr name="Freeform 7" id="7"/>
          <p:cNvSpPr/>
          <p:nvPr/>
        </p:nvSpPr>
        <p:spPr>
          <a:xfrm flipH="false" flipV="false" rot="0">
            <a:off x="11430333" y="120141"/>
            <a:ext cx="12193578" cy="9770104"/>
          </a:xfrm>
          <a:custGeom>
            <a:avLst/>
            <a:gdLst/>
            <a:ahLst/>
            <a:cxnLst/>
            <a:rect r="r" b="b" t="t" l="l"/>
            <a:pathLst>
              <a:path h="9770104" w="12193578">
                <a:moveTo>
                  <a:pt x="0" y="0"/>
                </a:moveTo>
                <a:lnTo>
                  <a:pt x="12193578" y="0"/>
                </a:lnTo>
                <a:lnTo>
                  <a:pt x="12193578" y="9770104"/>
                </a:lnTo>
                <a:lnTo>
                  <a:pt x="0" y="9770104"/>
                </a:lnTo>
                <a:lnTo>
                  <a:pt x="0" y="0"/>
                </a:lnTo>
                <a:close/>
              </a:path>
            </a:pathLst>
          </a:custGeom>
          <a:blipFill>
            <a:blip r:embed="rId2"/>
            <a:stretch>
              <a:fillRect l="0" t="0" r="0" b="0"/>
            </a:stretch>
          </a:blipFill>
        </p:spPr>
      </p:sp>
      <p:sp>
        <p:nvSpPr>
          <p:cNvPr name="Freeform 8" id="8"/>
          <p:cNvSpPr/>
          <p:nvPr/>
        </p:nvSpPr>
        <p:spPr>
          <a:xfrm flipH="false" flipV="false" rot="0">
            <a:off x="-3554348" y="-3528635"/>
            <a:ext cx="4690586" cy="10825697"/>
          </a:xfrm>
          <a:custGeom>
            <a:avLst/>
            <a:gdLst/>
            <a:ahLst/>
            <a:cxnLst/>
            <a:rect r="r" b="b" t="t" l="l"/>
            <a:pathLst>
              <a:path h="10825697" w="4690586">
                <a:moveTo>
                  <a:pt x="0" y="0"/>
                </a:moveTo>
                <a:lnTo>
                  <a:pt x="4690586" y="0"/>
                </a:lnTo>
                <a:lnTo>
                  <a:pt x="4690586" y="10825697"/>
                </a:lnTo>
                <a:lnTo>
                  <a:pt x="0" y="10825697"/>
                </a:lnTo>
                <a:lnTo>
                  <a:pt x="0" y="0"/>
                </a:lnTo>
                <a:close/>
              </a:path>
            </a:pathLst>
          </a:custGeom>
          <a:blipFill>
            <a:blip r:embed="rId2"/>
            <a:stretch>
              <a:fillRect l="-188045" t="0" r="0" b="0"/>
            </a:stretch>
          </a:blipFill>
        </p:spPr>
      </p:sp>
      <p:sp>
        <p:nvSpPr>
          <p:cNvPr name="Freeform 9" id="9"/>
          <p:cNvSpPr/>
          <p:nvPr/>
        </p:nvSpPr>
        <p:spPr>
          <a:xfrm flipH="true" flipV="false" rot="0">
            <a:off x="-2608218" y="8840433"/>
            <a:ext cx="22146612" cy="3984047"/>
          </a:xfrm>
          <a:custGeom>
            <a:avLst/>
            <a:gdLst/>
            <a:ahLst/>
            <a:cxnLst/>
            <a:rect r="r" b="b" t="t" l="l"/>
            <a:pathLst>
              <a:path h="3984047" w="22146612">
                <a:moveTo>
                  <a:pt x="22146612" y="0"/>
                </a:moveTo>
                <a:lnTo>
                  <a:pt x="0" y="0"/>
                </a:lnTo>
                <a:lnTo>
                  <a:pt x="0" y="3984047"/>
                </a:lnTo>
                <a:lnTo>
                  <a:pt x="22146612" y="3984047"/>
                </a:lnTo>
                <a:lnTo>
                  <a:pt x="22146612" y="0"/>
                </a:lnTo>
                <a:close/>
              </a:path>
            </a:pathLst>
          </a:custGeom>
          <a:blipFill>
            <a:blip r:embed="rId3"/>
            <a:stretch>
              <a:fillRect l="0" t="0" r="0" b="0"/>
            </a:stretch>
          </a:blipFill>
        </p:spPr>
      </p:sp>
      <p:sp>
        <p:nvSpPr>
          <p:cNvPr name="Freeform 10" id="10"/>
          <p:cNvSpPr/>
          <p:nvPr/>
        </p:nvSpPr>
        <p:spPr>
          <a:xfrm flipH="false" flipV="false" rot="0">
            <a:off x="13754356" y="3049024"/>
            <a:ext cx="4090488" cy="6627528"/>
          </a:xfrm>
          <a:custGeom>
            <a:avLst/>
            <a:gdLst/>
            <a:ahLst/>
            <a:cxnLst/>
            <a:rect r="r" b="b" t="t" l="l"/>
            <a:pathLst>
              <a:path h="6627528" w="4090488">
                <a:moveTo>
                  <a:pt x="0" y="0"/>
                </a:moveTo>
                <a:lnTo>
                  <a:pt x="4090488" y="0"/>
                </a:lnTo>
                <a:lnTo>
                  <a:pt x="4090488" y="6627528"/>
                </a:lnTo>
                <a:lnTo>
                  <a:pt x="0" y="6627528"/>
                </a:lnTo>
                <a:lnTo>
                  <a:pt x="0" y="0"/>
                </a:lnTo>
                <a:close/>
              </a:path>
            </a:pathLst>
          </a:custGeom>
          <a:blipFill>
            <a:blip r:embed="rId4"/>
            <a:stretch>
              <a:fillRect l="-887" t="0" r="-887" b="-3235"/>
            </a:stretch>
          </a:blipFill>
        </p:spPr>
      </p:sp>
      <p:sp>
        <p:nvSpPr>
          <p:cNvPr name="Freeform 11" id="11"/>
          <p:cNvSpPr/>
          <p:nvPr/>
        </p:nvSpPr>
        <p:spPr>
          <a:xfrm flipH="false" flipV="false" rot="0">
            <a:off x="5298624" y="-2073045"/>
            <a:ext cx="5995487" cy="3101745"/>
          </a:xfrm>
          <a:custGeom>
            <a:avLst/>
            <a:gdLst/>
            <a:ahLst/>
            <a:cxnLst/>
            <a:rect r="r" b="b" t="t" l="l"/>
            <a:pathLst>
              <a:path h="3101745" w="5995487">
                <a:moveTo>
                  <a:pt x="0" y="0"/>
                </a:moveTo>
                <a:lnTo>
                  <a:pt x="5995487" y="0"/>
                </a:lnTo>
                <a:lnTo>
                  <a:pt x="5995487" y="3101745"/>
                </a:lnTo>
                <a:lnTo>
                  <a:pt x="0" y="3101745"/>
                </a:lnTo>
                <a:lnTo>
                  <a:pt x="0" y="0"/>
                </a:lnTo>
                <a:close/>
              </a:path>
            </a:pathLst>
          </a:custGeom>
          <a:blipFill>
            <a:blip r:embed="rId5"/>
            <a:stretch>
              <a:fillRect l="0" t="-65749" r="0" b="0"/>
            </a:stretch>
          </a:blipFill>
        </p:spPr>
      </p:sp>
      <p:sp>
        <p:nvSpPr>
          <p:cNvPr name="Freeform 12" id="12"/>
          <p:cNvSpPr/>
          <p:nvPr/>
        </p:nvSpPr>
        <p:spPr>
          <a:xfrm flipH="false" flipV="false" rot="0">
            <a:off x="0" y="8362719"/>
            <a:ext cx="3618130" cy="3296614"/>
          </a:xfrm>
          <a:custGeom>
            <a:avLst/>
            <a:gdLst/>
            <a:ahLst/>
            <a:cxnLst/>
            <a:rect r="r" b="b" t="t" l="l"/>
            <a:pathLst>
              <a:path h="3296614" w="3618130">
                <a:moveTo>
                  <a:pt x="0" y="0"/>
                </a:moveTo>
                <a:lnTo>
                  <a:pt x="3618130" y="0"/>
                </a:lnTo>
                <a:lnTo>
                  <a:pt x="3618130" y="3296614"/>
                </a:lnTo>
                <a:lnTo>
                  <a:pt x="0" y="3296614"/>
                </a:lnTo>
                <a:lnTo>
                  <a:pt x="0" y="0"/>
                </a:lnTo>
                <a:close/>
              </a:path>
            </a:pathLst>
          </a:custGeom>
          <a:blipFill>
            <a:blip r:embed="rId6"/>
            <a:stretch>
              <a:fillRect l="0" t="0" r="0" b="0"/>
            </a:stretch>
          </a:blipFill>
        </p:spPr>
      </p:sp>
      <p:pic>
        <p:nvPicPr>
          <p:cNvPr name="Picture 13" id="13"/>
          <p:cNvPicPr>
            <a:picLocks noChangeAspect="true"/>
          </p:cNvPicPr>
          <p:nvPr/>
        </p:nvPicPr>
        <p:blipFill>
          <a:blip r:embed="rId7"/>
          <a:stretch>
            <a:fillRect/>
          </a:stretch>
        </p:blipFill>
        <p:spPr>
          <a:xfrm rot="0">
            <a:off x="2005423" y="3754783"/>
            <a:ext cx="9331211" cy="7084542"/>
          </a:xfrm>
          <a:prstGeom prst="rect">
            <a:avLst/>
          </a:prstGeom>
        </p:spPr>
      </p:pic>
    </p:spTree>
  </p:cSld>
  <p:clrMapOvr>
    <a:masterClrMapping/>
  </p:clrMapOvr>
  <p:transition spd="fast">
    <p:cover dir="d"/>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F1F1F"/>
        </a:solidFill>
      </p:bgPr>
    </p:bg>
    <p:spTree>
      <p:nvGrpSpPr>
        <p:cNvPr id="1" name=""/>
        <p:cNvGrpSpPr/>
        <p:nvPr/>
      </p:nvGrpSpPr>
      <p:grpSpPr>
        <a:xfrm>
          <a:off x="0" y="0"/>
          <a:ext cx="0" cy="0"/>
          <a:chOff x="0" y="0"/>
          <a:chExt cx="0" cy="0"/>
        </a:xfrm>
      </p:grpSpPr>
      <p:sp>
        <p:nvSpPr>
          <p:cNvPr name="Freeform 2" id="2"/>
          <p:cNvSpPr/>
          <p:nvPr/>
        </p:nvSpPr>
        <p:spPr>
          <a:xfrm flipH="false" flipV="false" rot="0">
            <a:off x="677245" y="1799132"/>
            <a:ext cx="16582055" cy="6549912"/>
          </a:xfrm>
          <a:custGeom>
            <a:avLst/>
            <a:gdLst/>
            <a:ahLst/>
            <a:cxnLst/>
            <a:rect r="r" b="b" t="t" l="l"/>
            <a:pathLst>
              <a:path h="6549912" w="16582055">
                <a:moveTo>
                  <a:pt x="0" y="0"/>
                </a:moveTo>
                <a:lnTo>
                  <a:pt x="16582055" y="0"/>
                </a:lnTo>
                <a:lnTo>
                  <a:pt x="16582055" y="6549912"/>
                </a:lnTo>
                <a:lnTo>
                  <a:pt x="0" y="6549912"/>
                </a:lnTo>
                <a:lnTo>
                  <a:pt x="0" y="0"/>
                </a:lnTo>
                <a:close/>
              </a:path>
            </a:pathLst>
          </a:custGeom>
          <a:blipFill>
            <a:blip r:embed="rId2"/>
            <a:stretch>
              <a:fillRect l="0" t="0" r="0" b="0"/>
            </a:stretch>
          </a:blipFill>
        </p:spPr>
      </p:sp>
    </p:spTree>
  </p:cSld>
  <p:clrMapOvr>
    <a:masterClrMapping/>
  </p:clrMapOvr>
  <p:transition spd="fast">
    <p:cover dir="d"/>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grpSp>
        <p:nvGrpSpPr>
          <p:cNvPr name="Group 2" id="2"/>
          <p:cNvGrpSpPr/>
          <p:nvPr/>
        </p:nvGrpSpPr>
        <p:grpSpPr>
          <a:xfrm rot="0">
            <a:off x="-198444" y="-506224"/>
            <a:ext cx="19846708" cy="10287000"/>
            <a:chOff x="0" y="0"/>
            <a:chExt cx="5227117" cy="2709333"/>
          </a:xfrm>
        </p:grpSpPr>
        <p:sp>
          <p:nvSpPr>
            <p:cNvPr name="Freeform 3" id="3"/>
            <p:cNvSpPr/>
            <p:nvPr/>
          </p:nvSpPr>
          <p:spPr>
            <a:xfrm flipH="false" flipV="false" rot="0">
              <a:off x="0" y="0"/>
              <a:ext cx="5227117" cy="2709333"/>
            </a:xfrm>
            <a:custGeom>
              <a:avLst/>
              <a:gdLst/>
              <a:ahLst/>
              <a:cxnLst/>
              <a:rect r="r" b="b" t="t" l="l"/>
              <a:pathLst>
                <a:path h="2709333" w="5227117">
                  <a:moveTo>
                    <a:pt x="0" y="0"/>
                  </a:moveTo>
                  <a:lnTo>
                    <a:pt x="5227117" y="0"/>
                  </a:lnTo>
                  <a:lnTo>
                    <a:pt x="5227117" y="2709333"/>
                  </a:lnTo>
                  <a:lnTo>
                    <a:pt x="0" y="2709333"/>
                  </a:lnTo>
                  <a:close/>
                </a:path>
              </a:pathLst>
            </a:custGeom>
            <a:solidFill>
              <a:srgbClr val="055391"/>
            </a:solidFill>
          </p:spPr>
        </p:sp>
        <p:sp>
          <p:nvSpPr>
            <p:cNvPr name="TextBox 4" id="4"/>
            <p:cNvSpPr txBox="true"/>
            <p:nvPr/>
          </p:nvSpPr>
          <p:spPr>
            <a:xfrm>
              <a:off x="0" y="0"/>
              <a:ext cx="5227117" cy="2709333"/>
            </a:xfrm>
            <a:prstGeom prst="rect">
              <a:avLst/>
            </a:prstGeom>
          </p:spPr>
          <p:txBody>
            <a:bodyPr anchor="ctr" rtlCol="false" tIns="50800" lIns="50800" bIns="50800" rIns="50800"/>
            <a:lstStyle/>
            <a:p>
              <a:pPr algn="ctr">
                <a:lnSpc>
                  <a:spcPts val="3122"/>
                </a:lnSpc>
              </a:pPr>
            </a:p>
          </p:txBody>
        </p:sp>
      </p:grpSp>
      <p:sp>
        <p:nvSpPr>
          <p:cNvPr name="AutoShape 5" id="5"/>
          <p:cNvSpPr/>
          <p:nvPr/>
        </p:nvSpPr>
        <p:spPr>
          <a:xfrm>
            <a:off x="1227072" y="2699847"/>
            <a:ext cx="8115300" cy="0"/>
          </a:xfrm>
          <a:prstGeom prst="line">
            <a:avLst/>
          </a:prstGeom>
          <a:ln cap="flat" w="19050">
            <a:solidFill>
              <a:srgbClr val="000000"/>
            </a:solidFill>
            <a:prstDash val="solid"/>
            <a:headEnd type="none" len="sm" w="sm"/>
            <a:tailEnd type="none" len="sm" w="sm"/>
          </a:ln>
        </p:spPr>
      </p:sp>
      <p:grpSp>
        <p:nvGrpSpPr>
          <p:cNvPr name="Group 6" id="6"/>
          <p:cNvGrpSpPr/>
          <p:nvPr/>
        </p:nvGrpSpPr>
        <p:grpSpPr>
          <a:xfrm rot="0">
            <a:off x="18120443" y="0"/>
            <a:ext cx="167557" cy="10287000"/>
            <a:chOff x="0" y="0"/>
            <a:chExt cx="44130" cy="2709333"/>
          </a:xfrm>
        </p:grpSpPr>
        <p:sp>
          <p:nvSpPr>
            <p:cNvPr name="Freeform 7" id="7"/>
            <p:cNvSpPr/>
            <p:nvPr/>
          </p:nvSpPr>
          <p:spPr>
            <a:xfrm flipH="false" flipV="false" rot="0">
              <a:off x="0" y="0"/>
              <a:ext cx="44130" cy="2709333"/>
            </a:xfrm>
            <a:custGeom>
              <a:avLst/>
              <a:gdLst/>
              <a:ahLst/>
              <a:cxnLst/>
              <a:rect r="r" b="b" t="t" l="l"/>
              <a:pathLst>
                <a:path h="2709333" w="44130">
                  <a:moveTo>
                    <a:pt x="0" y="0"/>
                  </a:moveTo>
                  <a:lnTo>
                    <a:pt x="44130" y="0"/>
                  </a:lnTo>
                  <a:lnTo>
                    <a:pt x="44130" y="2709333"/>
                  </a:lnTo>
                  <a:lnTo>
                    <a:pt x="0" y="2709333"/>
                  </a:lnTo>
                  <a:close/>
                </a:path>
              </a:pathLst>
            </a:custGeom>
            <a:solidFill>
              <a:srgbClr val="B5D132"/>
            </a:solidFill>
          </p:spPr>
        </p:sp>
        <p:sp>
          <p:nvSpPr>
            <p:cNvPr name="TextBox 8" id="8"/>
            <p:cNvSpPr txBox="true"/>
            <p:nvPr/>
          </p:nvSpPr>
          <p:spPr>
            <a:xfrm>
              <a:off x="0" y="0"/>
              <a:ext cx="44130" cy="2709333"/>
            </a:xfrm>
            <a:prstGeom prst="rect">
              <a:avLst/>
            </a:prstGeom>
          </p:spPr>
          <p:txBody>
            <a:bodyPr anchor="ctr" rtlCol="false" tIns="50800" lIns="50800" bIns="50800" rIns="50800"/>
            <a:lstStyle/>
            <a:p>
              <a:pPr algn="ctr">
                <a:lnSpc>
                  <a:spcPts val="3125"/>
                </a:lnSpc>
              </a:pPr>
            </a:p>
          </p:txBody>
        </p:sp>
      </p:grpSp>
      <p:sp>
        <p:nvSpPr>
          <p:cNvPr name="Freeform 9" id="9"/>
          <p:cNvSpPr/>
          <p:nvPr/>
        </p:nvSpPr>
        <p:spPr>
          <a:xfrm flipH="false" flipV="false" rot="6452652">
            <a:off x="-783494" y="5376048"/>
            <a:ext cx="1566988" cy="932358"/>
          </a:xfrm>
          <a:custGeom>
            <a:avLst/>
            <a:gdLst/>
            <a:ahLst/>
            <a:cxnLst/>
            <a:rect r="r" b="b" t="t" l="l"/>
            <a:pathLst>
              <a:path h="932358" w="1566988">
                <a:moveTo>
                  <a:pt x="0" y="0"/>
                </a:moveTo>
                <a:lnTo>
                  <a:pt x="1566988" y="0"/>
                </a:lnTo>
                <a:lnTo>
                  <a:pt x="1566988" y="932358"/>
                </a:lnTo>
                <a:lnTo>
                  <a:pt x="0" y="9323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0985714" y="0"/>
            <a:ext cx="7302286" cy="9780776"/>
          </a:xfrm>
          <a:custGeom>
            <a:avLst/>
            <a:gdLst/>
            <a:ahLst/>
            <a:cxnLst/>
            <a:rect r="r" b="b" t="t" l="l"/>
            <a:pathLst>
              <a:path h="9780776" w="7302286">
                <a:moveTo>
                  <a:pt x="0" y="0"/>
                </a:moveTo>
                <a:lnTo>
                  <a:pt x="7302286" y="0"/>
                </a:lnTo>
                <a:lnTo>
                  <a:pt x="7302286" y="9780776"/>
                </a:lnTo>
                <a:lnTo>
                  <a:pt x="0" y="9780776"/>
                </a:lnTo>
                <a:lnTo>
                  <a:pt x="0" y="0"/>
                </a:lnTo>
                <a:close/>
              </a:path>
            </a:pathLst>
          </a:custGeom>
          <a:blipFill>
            <a:blip r:embed="rId4"/>
            <a:stretch>
              <a:fillRect l="0" t="-4380" r="0" b="-7507"/>
            </a:stretch>
          </a:blipFill>
        </p:spPr>
      </p:sp>
      <p:sp>
        <p:nvSpPr>
          <p:cNvPr name="TextBox 11" id="11"/>
          <p:cNvSpPr txBox="true"/>
          <p:nvPr/>
        </p:nvSpPr>
        <p:spPr>
          <a:xfrm rot="0">
            <a:off x="1227072" y="2837728"/>
            <a:ext cx="7325635" cy="4176696"/>
          </a:xfrm>
          <a:prstGeom prst="rect">
            <a:avLst/>
          </a:prstGeom>
        </p:spPr>
        <p:txBody>
          <a:bodyPr anchor="t" rtlCol="false" tIns="0" lIns="0" bIns="0" rIns="0">
            <a:spAutoFit/>
          </a:bodyPr>
          <a:lstStyle/>
          <a:p>
            <a:pPr algn="just">
              <a:lnSpc>
                <a:spcPts val="3729"/>
              </a:lnSpc>
            </a:pPr>
          </a:p>
          <a:p>
            <a:pPr algn="just">
              <a:lnSpc>
                <a:spcPts val="3729"/>
              </a:lnSpc>
            </a:pPr>
            <a:r>
              <a:rPr lang="en-US" sz="2663" spc="-146">
                <a:solidFill>
                  <a:srgbClr val="FFFFFF"/>
                </a:solidFill>
                <a:latin typeface="Cerebri"/>
                <a:ea typeface="Cerebri"/>
                <a:cs typeface="Cerebri"/>
                <a:sym typeface="Cerebri"/>
              </a:rPr>
              <a:t>Menyalurkan dana adalah:</a:t>
            </a:r>
          </a:p>
          <a:p>
            <a:pPr algn="just" marL="575090" indent="-287545" lvl="1">
              <a:lnSpc>
                <a:spcPts val="3729"/>
              </a:lnSpc>
              <a:buFont typeface="Arial"/>
              <a:buChar char="•"/>
            </a:pPr>
            <a:r>
              <a:rPr lang="en-US" sz="2663" spc="-146">
                <a:solidFill>
                  <a:srgbClr val="FFFFFF"/>
                </a:solidFill>
                <a:latin typeface="Cerebri"/>
                <a:ea typeface="Cerebri"/>
                <a:cs typeface="Cerebri"/>
                <a:sym typeface="Cerebri"/>
              </a:rPr>
              <a:t>Memberikan pinjaman kepada masyarakat</a:t>
            </a:r>
          </a:p>
          <a:p>
            <a:pPr algn="just">
              <a:lnSpc>
                <a:spcPts val="3729"/>
              </a:lnSpc>
            </a:pPr>
            <a:r>
              <a:rPr lang="en-US" sz="2663" spc="-146">
                <a:solidFill>
                  <a:srgbClr val="FFFFFF"/>
                </a:solidFill>
                <a:latin typeface="Cerebri"/>
                <a:ea typeface="Cerebri"/>
                <a:cs typeface="Cerebri"/>
                <a:sym typeface="Cerebri"/>
              </a:rPr>
              <a:t> Bank menyalurkan dana yang telah dihimpun dalam bentuk kredit kepada masyarakat. Kredit yang diberikan disesuaikan dengan kemampuan nasabah dalam mengembalikan pinjaman. Bank memperoleh keuntungan dari bunga yang dikenakan.</a:t>
            </a:r>
          </a:p>
          <a:p>
            <a:pPr algn="just">
              <a:lnSpc>
                <a:spcPts val="3729"/>
              </a:lnSpc>
            </a:pPr>
          </a:p>
        </p:txBody>
      </p:sp>
      <p:sp>
        <p:nvSpPr>
          <p:cNvPr name="TextBox 12" id="12"/>
          <p:cNvSpPr txBox="true"/>
          <p:nvPr/>
        </p:nvSpPr>
        <p:spPr>
          <a:xfrm rot="0">
            <a:off x="1227072" y="630680"/>
            <a:ext cx="7325635" cy="1729101"/>
          </a:xfrm>
          <a:prstGeom prst="rect">
            <a:avLst/>
          </a:prstGeom>
        </p:spPr>
        <p:txBody>
          <a:bodyPr anchor="t" rtlCol="false" tIns="0" lIns="0" bIns="0" rIns="0">
            <a:spAutoFit/>
          </a:bodyPr>
          <a:lstStyle/>
          <a:p>
            <a:pPr algn="l">
              <a:lnSpc>
                <a:spcPts val="6457"/>
              </a:lnSpc>
            </a:pPr>
            <a:r>
              <a:rPr lang="en-US" sz="6393" spc="-447" b="true">
                <a:solidFill>
                  <a:srgbClr val="FFFFFF"/>
                </a:solidFill>
                <a:latin typeface="Poppins Bold"/>
                <a:ea typeface="Poppins Bold"/>
                <a:cs typeface="Poppins Bold"/>
                <a:sym typeface="Poppins Bold"/>
              </a:rPr>
              <a:t>M</a:t>
            </a:r>
            <a:r>
              <a:rPr lang="en-US" b="true" sz="6393" spc="-447">
                <a:solidFill>
                  <a:srgbClr val="FFFFFF"/>
                </a:solidFill>
                <a:latin typeface="Poppins Bold"/>
                <a:ea typeface="Poppins Bold"/>
                <a:cs typeface="Poppins Bold"/>
                <a:sym typeface="Poppins Bold"/>
              </a:rPr>
              <a:t>enyalurkan Dana (Lending)</a:t>
            </a:r>
          </a:p>
        </p:txBody>
      </p:sp>
    </p:spTree>
  </p:cSld>
  <p:clrMapOvr>
    <a:masterClrMapping/>
  </p:clrMapOvr>
  <p:transition spd="fast">
    <p:cover dir="rd"/>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84B80"/>
        </a:solidFill>
      </p:bgPr>
    </p:bg>
    <p:spTree>
      <p:nvGrpSpPr>
        <p:cNvPr id="1" name=""/>
        <p:cNvGrpSpPr/>
        <p:nvPr/>
      </p:nvGrpSpPr>
      <p:grpSpPr>
        <a:xfrm>
          <a:off x="0" y="0"/>
          <a:ext cx="0" cy="0"/>
          <a:chOff x="0" y="0"/>
          <a:chExt cx="0" cy="0"/>
        </a:xfrm>
      </p:grpSpPr>
      <p:sp>
        <p:nvSpPr>
          <p:cNvPr name="Freeform 2" id="2"/>
          <p:cNvSpPr/>
          <p:nvPr/>
        </p:nvSpPr>
        <p:spPr>
          <a:xfrm flipH="false" flipV="false" rot="-1703313">
            <a:off x="-479778" y="-222902"/>
            <a:ext cx="1308384" cy="1172639"/>
          </a:xfrm>
          <a:custGeom>
            <a:avLst/>
            <a:gdLst/>
            <a:ahLst/>
            <a:cxnLst/>
            <a:rect r="r" b="b" t="t" l="l"/>
            <a:pathLst>
              <a:path h="1172639" w="1308384">
                <a:moveTo>
                  <a:pt x="0" y="0"/>
                </a:moveTo>
                <a:lnTo>
                  <a:pt x="1308384" y="0"/>
                </a:lnTo>
                <a:lnTo>
                  <a:pt x="1308384" y="1172639"/>
                </a:lnTo>
                <a:lnTo>
                  <a:pt x="0" y="11726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Object 3" id="3"/>
          <p:cNvGraphicFramePr/>
          <p:nvPr/>
        </p:nvGraphicFramePr>
        <p:xfrm>
          <a:off x="1788654" y="2941100"/>
          <a:ext cx="3771900" cy="3143250"/>
        </p:xfrm>
        <a:graphic>
          <a:graphicData uri="http://schemas.openxmlformats.org/presentationml/2006/ole">
            <p:oleObj imgW="4521200" imgH="3886200" r:id="rId5" progId="Excel.Sheet.12" name="Worksheet">
              <p:embed/>
              <p:pic>
                <p:nvPicPr>
                  <p:cNvPr name="" id="0"/>
                  <p:cNvPicPr/>
                  <p:nvPr/>
                </p:nvPicPr>
                <p:blipFill>
                  <a:blip r:embed="rId4"/>
                  <a:stretch>
                    <a:fillRect/>
                  </a:stretch>
                </p:blipFill>
                <p:spPr>
                  <a:xfrm>
                    <a:off x="1270000" y="1270000"/>
                    <a:ext cx="1270000" cy="1270000"/>
                  </a:xfrm>
                  <a:prstGeom prst="rect"/>
                </p:spPr>
              </p:pic>
            </p:oleObj>
          </a:graphicData>
        </a:graphic>
      </p:graphicFrame>
      <p:sp>
        <p:nvSpPr>
          <p:cNvPr name="TextBox 4" id="4"/>
          <p:cNvSpPr txBox="true"/>
          <p:nvPr/>
        </p:nvSpPr>
        <p:spPr>
          <a:xfrm rot="0">
            <a:off x="1510460" y="1161687"/>
            <a:ext cx="14905144" cy="1313137"/>
          </a:xfrm>
          <a:prstGeom prst="rect">
            <a:avLst/>
          </a:prstGeom>
        </p:spPr>
        <p:txBody>
          <a:bodyPr anchor="t" rtlCol="false" tIns="0" lIns="0" bIns="0" rIns="0">
            <a:spAutoFit/>
          </a:bodyPr>
          <a:lstStyle/>
          <a:p>
            <a:pPr algn="ctr">
              <a:lnSpc>
                <a:spcPts val="9543"/>
              </a:lnSpc>
            </a:pPr>
            <a:r>
              <a:rPr lang="en-US" b="true" sz="8445" spc="-591">
                <a:solidFill>
                  <a:srgbClr val="DBECF8"/>
                </a:solidFill>
                <a:latin typeface="Poppins Bold"/>
                <a:ea typeface="Poppins Bold"/>
                <a:cs typeface="Poppins Bold"/>
                <a:sym typeface="Poppins Bold"/>
              </a:rPr>
              <a:t>Memberikan Jasa Lainnya</a:t>
            </a: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4119849"/>
            <a:chOff x="0" y="0"/>
            <a:chExt cx="4816593" cy="1085063"/>
          </a:xfrm>
        </p:grpSpPr>
        <p:sp>
          <p:nvSpPr>
            <p:cNvPr name="Freeform 3" id="3"/>
            <p:cNvSpPr/>
            <p:nvPr/>
          </p:nvSpPr>
          <p:spPr>
            <a:xfrm flipH="false" flipV="false" rot="0">
              <a:off x="0" y="0"/>
              <a:ext cx="4816592" cy="1085063"/>
            </a:xfrm>
            <a:custGeom>
              <a:avLst/>
              <a:gdLst/>
              <a:ahLst/>
              <a:cxnLst/>
              <a:rect r="r" b="b" t="t" l="l"/>
              <a:pathLst>
                <a:path h="1085063" w="4816592">
                  <a:moveTo>
                    <a:pt x="0" y="0"/>
                  </a:moveTo>
                  <a:lnTo>
                    <a:pt x="4816592" y="0"/>
                  </a:lnTo>
                  <a:lnTo>
                    <a:pt x="4816592" y="1085063"/>
                  </a:lnTo>
                  <a:lnTo>
                    <a:pt x="0" y="1085063"/>
                  </a:lnTo>
                  <a:close/>
                </a:path>
              </a:pathLst>
            </a:custGeom>
            <a:solidFill>
              <a:srgbClr val="055391"/>
            </a:solidFill>
          </p:spPr>
        </p:sp>
        <p:sp>
          <p:nvSpPr>
            <p:cNvPr name="TextBox 4" id="4"/>
            <p:cNvSpPr txBox="true"/>
            <p:nvPr/>
          </p:nvSpPr>
          <p:spPr>
            <a:xfrm>
              <a:off x="0" y="0"/>
              <a:ext cx="4816593" cy="1085063"/>
            </a:xfrm>
            <a:prstGeom prst="rect">
              <a:avLst/>
            </a:prstGeom>
          </p:spPr>
          <p:txBody>
            <a:bodyPr anchor="ctr" rtlCol="false" tIns="50800" lIns="50800" bIns="50800" rIns="50800"/>
            <a:lstStyle/>
            <a:p>
              <a:pPr algn="ctr">
                <a:lnSpc>
                  <a:spcPts val="3122"/>
                </a:lnSpc>
              </a:pPr>
            </a:p>
          </p:txBody>
        </p:sp>
      </p:grpSp>
      <p:sp>
        <p:nvSpPr>
          <p:cNvPr name="TextBox 5" id="5"/>
          <p:cNvSpPr txBox="true"/>
          <p:nvPr/>
        </p:nvSpPr>
        <p:spPr>
          <a:xfrm rot="0">
            <a:off x="695325" y="2332515"/>
            <a:ext cx="16230600" cy="1555999"/>
          </a:xfrm>
          <a:prstGeom prst="rect">
            <a:avLst/>
          </a:prstGeom>
        </p:spPr>
        <p:txBody>
          <a:bodyPr anchor="t" rtlCol="false" tIns="0" lIns="0" bIns="0" rIns="0">
            <a:spAutoFit/>
          </a:bodyPr>
          <a:lstStyle/>
          <a:p>
            <a:pPr algn="l">
              <a:lnSpc>
                <a:spcPts val="10907"/>
              </a:lnSpc>
            </a:pPr>
            <a:r>
              <a:rPr lang="en-US" sz="10799" spc="-755" b="true">
                <a:solidFill>
                  <a:srgbClr val="FFFFFF"/>
                </a:solidFill>
                <a:latin typeface="Poppins Bold"/>
                <a:ea typeface="Poppins Bold"/>
                <a:cs typeface="Poppins Bold"/>
                <a:sym typeface="Poppins Bold"/>
              </a:rPr>
              <a:t>KEGI</a:t>
            </a:r>
            <a:r>
              <a:rPr lang="en-US" b="true" sz="10799" spc="-755">
                <a:solidFill>
                  <a:srgbClr val="FFFFFF"/>
                </a:solidFill>
                <a:latin typeface="Poppins Bold"/>
                <a:ea typeface="Poppins Bold"/>
                <a:cs typeface="Poppins Bold"/>
                <a:sym typeface="Poppins Bold"/>
              </a:rPr>
              <a:t>ATAN BPR</a:t>
            </a:r>
          </a:p>
        </p:txBody>
      </p:sp>
      <p:grpSp>
        <p:nvGrpSpPr>
          <p:cNvPr name="Group 6" id="6"/>
          <p:cNvGrpSpPr/>
          <p:nvPr/>
        </p:nvGrpSpPr>
        <p:grpSpPr>
          <a:xfrm rot="0">
            <a:off x="13381562" y="2246790"/>
            <a:ext cx="4906438" cy="1641724"/>
            <a:chOff x="0" y="0"/>
            <a:chExt cx="1292231" cy="432388"/>
          </a:xfrm>
        </p:grpSpPr>
        <p:sp>
          <p:nvSpPr>
            <p:cNvPr name="Freeform 7" id="7"/>
            <p:cNvSpPr/>
            <p:nvPr/>
          </p:nvSpPr>
          <p:spPr>
            <a:xfrm flipH="false" flipV="false" rot="0">
              <a:off x="0" y="0"/>
              <a:ext cx="1292231" cy="432388"/>
            </a:xfrm>
            <a:custGeom>
              <a:avLst/>
              <a:gdLst/>
              <a:ahLst/>
              <a:cxnLst/>
              <a:rect r="r" b="b" t="t" l="l"/>
              <a:pathLst>
                <a:path h="432388" w="1292231">
                  <a:moveTo>
                    <a:pt x="0" y="0"/>
                  </a:moveTo>
                  <a:lnTo>
                    <a:pt x="1292231" y="0"/>
                  </a:lnTo>
                  <a:lnTo>
                    <a:pt x="1292231" y="432388"/>
                  </a:lnTo>
                  <a:lnTo>
                    <a:pt x="0" y="432388"/>
                  </a:lnTo>
                  <a:close/>
                </a:path>
              </a:pathLst>
            </a:custGeom>
            <a:solidFill>
              <a:srgbClr val="B5D132"/>
            </a:solidFill>
          </p:spPr>
        </p:sp>
        <p:sp>
          <p:nvSpPr>
            <p:cNvPr name="TextBox 8" id="8"/>
            <p:cNvSpPr txBox="true"/>
            <p:nvPr/>
          </p:nvSpPr>
          <p:spPr>
            <a:xfrm>
              <a:off x="0" y="0"/>
              <a:ext cx="1292231" cy="432388"/>
            </a:xfrm>
            <a:prstGeom prst="rect">
              <a:avLst/>
            </a:prstGeom>
          </p:spPr>
          <p:txBody>
            <a:bodyPr anchor="ctr" rtlCol="false" tIns="50800" lIns="50800" bIns="50800" rIns="50800"/>
            <a:lstStyle/>
            <a:p>
              <a:pPr algn="ctr">
                <a:lnSpc>
                  <a:spcPts val="3125"/>
                </a:lnSpc>
              </a:pPr>
            </a:p>
          </p:txBody>
        </p:sp>
      </p:grpSp>
      <p:grpSp>
        <p:nvGrpSpPr>
          <p:cNvPr name="Group 9" id="9"/>
          <p:cNvGrpSpPr/>
          <p:nvPr/>
        </p:nvGrpSpPr>
        <p:grpSpPr>
          <a:xfrm rot="0">
            <a:off x="12886115" y="1991740"/>
            <a:ext cx="304800" cy="1641724"/>
            <a:chOff x="0" y="0"/>
            <a:chExt cx="80277" cy="432388"/>
          </a:xfrm>
        </p:grpSpPr>
        <p:sp>
          <p:nvSpPr>
            <p:cNvPr name="Freeform 10" id="10"/>
            <p:cNvSpPr/>
            <p:nvPr/>
          </p:nvSpPr>
          <p:spPr>
            <a:xfrm flipH="false" flipV="false" rot="0">
              <a:off x="0" y="0"/>
              <a:ext cx="80277" cy="432388"/>
            </a:xfrm>
            <a:custGeom>
              <a:avLst/>
              <a:gdLst/>
              <a:ahLst/>
              <a:cxnLst/>
              <a:rect r="r" b="b" t="t" l="l"/>
              <a:pathLst>
                <a:path h="432388" w="80277">
                  <a:moveTo>
                    <a:pt x="0" y="0"/>
                  </a:moveTo>
                  <a:lnTo>
                    <a:pt x="80277" y="0"/>
                  </a:lnTo>
                  <a:lnTo>
                    <a:pt x="80277" y="432388"/>
                  </a:lnTo>
                  <a:lnTo>
                    <a:pt x="0" y="432388"/>
                  </a:lnTo>
                  <a:close/>
                </a:path>
              </a:pathLst>
            </a:custGeom>
            <a:solidFill>
              <a:srgbClr val="B5D132"/>
            </a:solidFill>
          </p:spPr>
        </p:sp>
        <p:sp>
          <p:nvSpPr>
            <p:cNvPr name="TextBox 11" id="11"/>
            <p:cNvSpPr txBox="true"/>
            <p:nvPr/>
          </p:nvSpPr>
          <p:spPr>
            <a:xfrm>
              <a:off x="0" y="0"/>
              <a:ext cx="80277" cy="432388"/>
            </a:xfrm>
            <a:prstGeom prst="rect">
              <a:avLst/>
            </a:prstGeom>
          </p:spPr>
          <p:txBody>
            <a:bodyPr anchor="ctr" rtlCol="false" tIns="50800" lIns="50800" bIns="50800" rIns="50800"/>
            <a:lstStyle/>
            <a:p>
              <a:pPr algn="ctr">
                <a:lnSpc>
                  <a:spcPts val="3125"/>
                </a:lnSpc>
              </a:pPr>
            </a:p>
          </p:txBody>
        </p:sp>
      </p:grpSp>
      <p:sp>
        <p:nvSpPr>
          <p:cNvPr name="Freeform 12" id="12"/>
          <p:cNvSpPr/>
          <p:nvPr/>
        </p:nvSpPr>
        <p:spPr>
          <a:xfrm flipH="false" flipV="false" rot="0">
            <a:off x="17145000" y="9659473"/>
            <a:ext cx="1768137" cy="1597954"/>
          </a:xfrm>
          <a:custGeom>
            <a:avLst/>
            <a:gdLst/>
            <a:ahLst/>
            <a:cxnLst/>
            <a:rect r="r" b="b" t="t" l="l"/>
            <a:pathLst>
              <a:path h="1597954" w="1768137">
                <a:moveTo>
                  <a:pt x="0" y="0"/>
                </a:moveTo>
                <a:lnTo>
                  <a:pt x="1768137" y="0"/>
                </a:lnTo>
                <a:lnTo>
                  <a:pt x="1768137" y="1597954"/>
                </a:lnTo>
                <a:lnTo>
                  <a:pt x="0" y="15979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3417041">
            <a:off x="-546862" y="3592721"/>
            <a:ext cx="1035807" cy="1054256"/>
          </a:xfrm>
          <a:custGeom>
            <a:avLst/>
            <a:gdLst/>
            <a:ahLst/>
            <a:cxnLst/>
            <a:rect r="r" b="b" t="t" l="l"/>
            <a:pathLst>
              <a:path h="1054256" w="1035807">
                <a:moveTo>
                  <a:pt x="0" y="0"/>
                </a:moveTo>
                <a:lnTo>
                  <a:pt x="1035807" y="0"/>
                </a:lnTo>
                <a:lnTo>
                  <a:pt x="1035807" y="1054256"/>
                </a:lnTo>
                <a:lnTo>
                  <a:pt x="0" y="10542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695325" y="4510901"/>
            <a:ext cx="15652711" cy="3950779"/>
          </a:xfrm>
          <a:prstGeom prst="rect">
            <a:avLst/>
          </a:prstGeom>
        </p:spPr>
        <p:txBody>
          <a:bodyPr anchor="t" rtlCol="false" tIns="0" lIns="0" bIns="0" rIns="0">
            <a:spAutoFit/>
          </a:bodyPr>
          <a:lstStyle/>
          <a:p>
            <a:pPr algn="just" marL="700429" indent="-350215" lvl="1">
              <a:lnSpc>
                <a:spcPts val="4541"/>
              </a:lnSpc>
              <a:buFont typeface="Arial"/>
              <a:buChar char="•"/>
            </a:pPr>
            <a:r>
              <a:rPr lang="en-US" sz="3244" spc="-178">
                <a:solidFill>
                  <a:srgbClr val="1F1F1F"/>
                </a:solidFill>
                <a:latin typeface="Cerebri"/>
                <a:ea typeface="Cerebri"/>
                <a:cs typeface="Cerebri"/>
                <a:sym typeface="Cerebri"/>
              </a:rPr>
              <a:t>Menghimpun dana</a:t>
            </a:r>
          </a:p>
          <a:p>
            <a:pPr algn="just" marL="700429" indent="-350215" lvl="1">
              <a:lnSpc>
                <a:spcPts val="4541"/>
              </a:lnSpc>
              <a:buFont typeface="Arial"/>
              <a:buChar char="•"/>
            </a:pPr>
            <a:r>
              <a:rPr lang="en-US" sz="3244" spc="-178">
                <a:solidFill>
                  <a:srgbClr val="1F1F1F"/>
                </a:solidFill>
                <a:latin typeface="Cerebri"/>
                <a:ea typeface="Cerebri"/>
                <a:cs typeface="Cerebri"/>
                <a:sym typeface="Cerebri"/>
              </a:rPr>
              <a:t>Menyalurkan dana</a:t>
            </a:r>
          </a:p>
          <a:p>
            <a:pPr algn="just">
              <a:lnSpc>
                <a:spcPts val="4541"/>
              </a:lnSpc>
            </a:pPr>
            <a:r>
              <a:rPr lang="en-US" sz="3244" spc="-178">
                <a:solidFill>
                  <a:srgbClr val="1F1F1F"/>
                </a:solidFill>
                <a:latin typeface="Cerebri"/>
                <a:ea typeface="Cerebri"/>
                <a:cs typeface="Cerebri"/>
                <a:sym typeface="Cerebri"/>
              </a:rPr>
              <a:t>Penjelasan:</a:t>
            </a:r>
          </a:p>
          <a:p>
            <a:pPr algn="just">
              <a:lnSpc>
                <a:spcPts val="4541"/>
              </a:lnSpc>
            </a:pPr>
            <a:r>
              <a:rPr lang="en-US" sz="3244" spc="-178">
                <a:solidFill>
                  <a:srgbClr val="1F1F1F"/>
                </a:solidFill>
                <a:latin typeface="Cerebri"/>
                <a:ea typeface="Cerebri"/>
                <a:cs typeface="Cerebri"/>
                <a:sym typeface="Cerebri"/>
              </a:rPr>
              <a:t> Bank Perkreditan Rakyat memiliki kegiatan yang lebih sederhana dibanding bank umum. BPR tidak memberikan jasa seperti giro, transfer, atau lalu lintas pembayaran, dan lebih fokus pada simpanan serta pemberian kredit kepada masyarakat.</a:t>
            </a:r>
          </a:p>
          <a:p>
            <a:pPr algn="just">
              <a:lnSpc>
                <a:spcPts val="4541"/>
              </a:lnSpc>
            </a:pP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grpSp>
        <p:nvGrpSpPr>
          <p:cNvPr name="Group 2" id="2"/>
          <p:cNvGrpSpPr/>
          <p:nvPr/>
        </p:nvGrpSpPr>
        <p:grpSpPr>
          <a:xfrm rot="0">
            <a:off x="1813686" y="4015614"/>
            <a:ext cx="13980496" cy="7915038"/>
            <a:chOff x="0" y="0"/>
            <a:chExt cx="3682106" cy="2084619"/>
          </a:xfrm>
        </p:grpSpPr>
        <p:sp>
          <p:nvSpPr>
            <p:cNvPr name="Freeform 3" id="3"/>
            <p:cNvSpPr/>
            <p:nvPr/>
          </p:nvSpPr>
          <p:spPr>
            <a:xfrm flipH="false" flipV="false" rot="0">
              <a:off x="0" y="0"/>
              <a:ext cx="3682106" cy="2084619"/>
            </a:xfrm>
            <a:custGeom>
              <a:avLst/>
              <a:gdLst/>
              <a:ahLst/>
              <a:cxnLst/>
              <a:rect r="r" b="b" t="t" l="l"/>
              <a:pathLst>
                <a:path h="2084619" w="3682106">
                  <a:moveTo>
                    <a:pt x="0" y="0"/>
                  </a:moveTo>
                  <a:lnTo>
                    <a:pt x="3682106" y="0"/>
                  </a:lnTo>
                  <a:lnTo>
                    <a:pt x="3682106" y="2084619"/>
                  </a:lnTo>
                  <a:lnTo>
                    <a:pt x="0" y="2084619"/>
                  </a:lnTo>
                  <a:close/>
                </a:path>
              </a:pathLst>
            </a:custGeom>
            <a:solidFill>
              <a:srgbClr val="055391"/>
            </a:solidFill>
          </p:spPr>
        </p:sp>
        <p:sp>
          <p:nvSpPr>
            <p:cNvPr name="TextBox 4" id="4"/>
            <p:cNvSpPr txBox="true"/>
            <p:nvPr/>
          </p:nvSpPr>
          <p:spPr>
            <a:xfrm>
              <a:off x="0" y="0"/>
              <a:ext cx="3682106" cy="2084619"/>
            </a:xfrm>
            <a:prstGeom prst="rect">
              <a:avLst/>
            </a:prstGeom>
          </p:spPr>
          <p:txBody>
            <a:bodyPr anchor="ctr" rtlCol="false" tIns="50800" lIns="50800" bIns="50800" rIns="50800"/>
            <a:lstStyle/>
            <a:p>
              <a:pPr algn="ctr">
                <a:lnSpc>
                  <a:spcPts val="3122"/>
                </a:lnSpc>
              </a:pPr>
            </a:p>
          </p:txBody>
        </p:sp>
      </p:grpSp>
      <p:grpSp>
        <p:nvGrpSpPr>
          <p:cNvPr name="Group 5" id="5"/>
          <p:cNvGrpSpPr/>
          <p:nvPr/>
        </p:nvGrpSpPr>
        <p:grpSpPr>
          <a:xfrm rot="0">
            <a:off x="0" y="0"/>
            <a:ext cx="18288000" cy="134573"/>
            <a:chOff x="0" y="0"/>
            <a:chExt cx="4816593" cy="35443"/>
          </a:xfrm>
        </p:grpSpPr>
        <p:sp>
          <p:nvSpPr>
            <p:cNvPr name="Freeform 6" id="6"/>
            <p:cNvSpPr/>
            <p:nvPr/>
          </p:nvSpPr>
          <p:spPr>
            <a:xfrm flipH="false" flipV="false" rot="0">
              <a:off x="0" y="0"/>
              <a:ext cx="4816592" cy="35443"/>
            </a:xfrm>
            <a:custGeom>
              <a:avLst/>
              <a:gdLst/>
              <a:ahLst/>
              <a:cxnLst/>
              <a:rect r="r" b="b" t="t" l="l"/>
              <a:pathLst>
                <a:path h="35443" w="4816592">
                  <a:moveTo>
                    <a:pt x="0" y="0"/>
                  </a:moveTo>
                  <a:lnTo>
                    <a:pt x="4816592" y="0"/>
                  </a:lnTo>
                  <a:lnTo>
                    <a:pt x="4816592" y="35443"/>
                  </a:lnTo>
                  <a:lnTo>
                    <a:pt x="0" y="35443"/>
                  </a:lnTo>
                  <a:close/>
                </a:path>
              </a:pathLst>
            </a:custGeom>
            <a:solidFill>
              <a:srgbClr val="055391"/>
            </a:solidFill>
          </p:spPr>
        </p:sp>
        <p:sp>
          <p:nvSpPr>
            <p:cNvPr name="TextBox 7" id="7"/>
            <p:cNvSpPr txBox="true"/>
            <p:nvPr/>
          </p:nvSpPr>
          <p:spPr>
            <a:xfrm>
              <a:off x="0" y="0"/>
              <a:ext cx="4816593" cy="35443"/>
            </a:xfrm>
            <a:prstGeom prst="rect">
              <a:avLst/>
            </a:prstGeom>
          </p:spPr>
          <p:txBody>
            <a:bodyPr anchor="ctr" rtlCol="false" tIns="50800" lIns="50800" bIns="50800" rIns="50800"/>
            <a:lstStyle/>
            <a:p>
              <a:pPr algn="ctr">
                <a:lnSpc>
                  <a:spcPts val="3122"/>
                </a:lnSpc>
              </a:pPr>
            </a:p>
          </p:txBody>
        </p:sp>
      </p:grpSp>
      <p:sp>
        <p:nvSpPr>
          <p:cNvPr name="Freeform 8" id="8"/>
          <p:cNvSpPr/>
          <p:nvPr/>
        </p:nvSpPr>
        <p:spPr>
          <a:xfrm flipH="false" flipV="false" rot="6883095">
            <a:off x="-609301" y="1310973"/>
            <a:ext cx="1218602" cy="866731"/>
          </a:xfrm>
          <a:custGeom>
            <a:avLst/>
            <a:gdLst/>
            <a:ahLst/>
            <a:cxnLst/>
            <a:rect r="r" b="b" t="t" l="l"/>
            <a:pathLst>
              <a:path h="866731" w="1218602">
                <a:moveTo>
                  <a:pt x="0" y="0"/>
                </a:moveTo>
                <a:lnTo>
                  <a:pt x="1218602" y="0"/>
                </a:lnTo>
                <a:lnTo>
                  <a:pt x="1218602" y="866730"/>
                </a:lnTo>
                <a:lnTo>
                  <a:pt x="0" y="8667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2595569" y="741658"/>
            <a:ext cx="11537178" cy="3039166"/>
          </a:xfrm>
          <a:prstGeom prst="rect">
            <a:avLst/>
          </a:prstGeom>
        </p:spPr>
        <p:txBody>
          <a:bodyPr anchor="t" rtlCol="false" tIns="0" lIns="0" bIns="0" rIns="0">
            <a:spAutoFit/>
          </a:bodyPr>
          <a:lstStyle/>
          <a:p>
            <a:pPr algn="ctr">
              <a:lnSpc>
                <a:spcPts val="11520"/>
              </a:lnSpc>
            </a:pPr>
            <a:r>
              <a:rPr lang="en-US" b="true" sz="10195" spc="-713">
                <a:solidFill>
                  <a:srgbClr val="055391"/>
                </a:solidFill>
                <a:latin typeface="Poppins Bold"/>
                <a:ea typeface="Poppins Bold"/>
                <a:cs typeface="Poppins Bold"/>
                <a:sym typeface="Poppins Bold"/>
              </a:rPr>
              <a:t>kegiatan Usaha Bank Syariah </a:t>
            </a:r>
          </a:p>
        </p:txBody>
      </p:sp>
      <p:sp>
        <p:nvSpPr>
          <p:cNvPr name="TextBox 10" id="10"/>
          <p:cNvSpPr txBox="true"/>
          <p:nvPr/>
        </p:nvSpPr>
        <p:spPr>
          <a:xfrm rot="0">
            <a:off x="3162612" y="5095875"/>
            <a:ext cx="10970135" cy="2499363"/>
          </a:xfrm>
          <a:prstGeom prst="rect">
            <a:avLst/>
          </a:prstGeom>
        </p:spPr>
        <p:txBody>
          <a:bodyPr anchor="t" rtlCol="false" tIns="0" lIns="0" bIns="0" rIns="0">
            <a:spAutoFit/>
          </a:bodyPr>
          <a:lstStyle/>
          <a:p>
            <a:pPr algn="l">
              <a:lnSpc>
                <a:spcPts val="3989"/>
              </a:lnSpc>
            </a:pPr>
            <a:r>
              <a:rPr lang="en-US" sz="2849" spc="-156">
                <a:solidFill>
                  <a:srgbClr val="FFFFFF"/>
                </a:solidFill>
                <a:latin typeface="Cerebri"/>
                <a:ea typeface="Cerebri"/>
                <a:cs typeface="Cerebri"/>
                <a:sym typeface="Cerebri"/>
              </a:rPr>
              <a:t>Kegiatan usaha bank syariah tidak terlepas dari akad. Akad dalam bank syariah diartikan sebagai suatu bentuk kesepakatan atas kerja sama yang dilakukan antara pihak bank syariah dan nasabah untuk menjalankan hak dan kewajiban masing-masing sesuai produk yang disepakati sesuai prinsip syariah Islam.</a:t>
            </a:r>
          </a:p>
        </p:txBody>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8F4FD"/>
        </a:solidFill>
      </p:bgPr>
    </p:bg>
    <p:spTree>
      <p:nvGrpSpPr>
        <p:cNvPr id="1" name=""/>
        <p:cNvGrpSpPr/>
        <p:nvPr/>
      </p:nvGrpSpPr>
      <p:grpSpPr>
        <a:xfrm>
          <a:off x="0" y="0"/>
          <a:ext cx="0" cy="0"/>
          <a:chOff x="0" y="0"/>
          <a:chExt cx="0" cy="0"/>
        </a:xfrm>
      </p:grpSpPr>
      <p:sp>
        <p:nvSpPr>
          <p:cNvPr name="Freeform 2" id="2"/>
          <p:cNvSpPr/>
          <p:nvPr/>
        </p:nvSpPr>
        <p:spPr>
          <a:xfrm flipH="false" flipV="false" rot="3610624">
            <a:off x="-548884" y="9397649"/>
            <a:ext cx="1566988" cy="932358"/>
          </a:xfrm>
          <a:custGeom>
            <a:avLst/>
            <a:gdLst/>
            <a:ahLst/>
            <a:cxnLst/>
            <a:rect r="r" b="b" t="t" l="l"/>
            <a:pathLst>
              <a:path h="932358" w="1566988">
                <a:moveTo>
                  <a:pt x="0" y="0"/>
                </a:moveTo>
                <a:lnTo>
                  <a:pt x="1566989" y="0"/>
                </a:lnTo>
                <a:lnTo>
                  <a:pt x="1566989" y="932358"/>
                </a:lnTo>
                <a:lnTo>
                  <a:pt x="0" y="9323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4073283">
            <a:off x="17223695" y="32518"/>
            <a:ext cx="1489646" cy="713168"/>
          </a:xfrm>
          <a:custGeom>
            <a:avLst/>
            <a:gdLst/>
            <a:ahLst/>
            <a:cxnLst/>
            <a:rect r="r" b="b" t="t" l="l"/>
            <a:pathLst>
              <a:path h="713168" w="1489646">
                <a:moveTo>
                  <a:pt x="0" y="0"/>
                </a:moveTo>
                <a:lnTo>
                  <a:pt x="1489647" y="0"/>
                </a:lnTo>
                <a:lnTo>
                  <a:pt x="1489647" y="713168"/>
                </a:lnTo>
                <a:lnTo>
                  <a:pt x="0" y="7131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28700" y="636504"/>
            <a:ext cx="12332594" cy="832017"/>
          </a:xfrm>
          <a:prstGeom prst="rect">
            <a:avLst/>
          </a:prstGeom>
        </p:spPr>
        <p:txBody>
          <a:bodyPr anchor="t" rtlCol="false" tIns="0" lIns="0" bIns="0" rIns="0">
            <a:spAutoFit/>
          </a:bodyPr>
          <a:lstStyle/>
          <a:p>
            <a:pPr algn="ctr">
              <a:lnSpc>
                <a:spcPts val="5853"/>
              </a:lnSpc>
            </a:pPr>
            <a:r>
              <a:rPr lang="en-US" b="true" sz="5795" spc="-405">
                <a:solidFill>
                  <a:srgbClr val="055391"/>
                </a:solidFill>
                <a:latin typeface="Poppins Bold"/>
                <a:ea typeface="Poppins Bold"/>
                <a:cs typeface="Poppins Bold"/>
                <a:sym typeface="Poppins Bold"/>
              </a:rPr>
              <a:t>Menerima Titipan Syariah (Wadiah)</a:t>
            </a:r>
          </a:p>
        </p:txBody>
      </p:sp>
      <p:sp>
        <p:nvSpPr>
          <p:cNvPr name="TextBox 5" id="5"/>
          <p:cNvSpPr txBox="true"/>
          <p:nvPr/>
        </p:nvSpPr>
        <p:spPr>
          <a:xfrm rot="0">
            <a:off x="1643021" y="1420896"/>
            <a:ext cx="13577308" cy="1489713"/>
          </a:xfrm>
          <a:prstGeom prst="rect">
            <a:avLst/>
          </a:prstGeom>
        </p:spPr>
        <p:txBody>
          <a:bodyPr anchor="t" rtlCol="false" tIns="0" lIns="0" bIns="0" rIns="0">
            <a:spAutoFit/>
          </a:bodyPr>
          <a:lstStyle/>
          <a:p>
            <a:pPr algn="just">
              <a:lnSpc>
                <a:spcPts val="3989"/>
              </a:lnSpc>
            </a:pPr>
            <a:r>
              <a:rPr lang="en-US" sz="2849" spc="-156">
                <a:solidFill>
                  <a:srgbClr val="000000"/>
                </a:solidFill>
                <a:latin typeface="Cerebri"/>
                <a:ea typeface="Cerebri"/>
                <a:cs typeface="Cerebri"/>
                <a:sym typeface="Cerebri"/>
              </a:rPr>
              <a:t>Sebagai pihak penerima titipan, bank syariah bertanggung jawab atas keselamatan, keamanan, serta keutuhan barang atau uang yang sepenuhnya dipercayakan oleh nasabah sebagai pihak penitip</a:t>
            </a:r>
          </a:p>
        </p:txBody>
      </p:sp>
      <p:sp>
        <p:nvSpPr>
          <p:cNvPr name="TextBox 6" id="6"/>
          <p:cNvSpPr txBox="true"/>
          <p:nvPr/>
        </p:nvSpPr>
        <p:spPr>
          <a:xfrm rot="0">
            <a:off x="1623971" y="2996334"/>
            <a:ext cx="6643985" cy="390525"/>
          </a:xfrm>
          <a:prstGeom prst="rect">
            <a:avLst/>
          </a:prstGeom>
        </p:spPr>
        <p:txBody>
          <a:bodyPr anchor="t" rtlCol="false" tIns="0" lIns="0" bIns="0" rIns="0">
            <a:spAutoFit/>
          </a:bodyPr>
          <a:lstStyle/>
          <a:p>
            <a:pPr algn="ctr">
              <a:lnSpc>
                <a:spcPts val="3122"/>
              </a:lnSpc>
              <a:spcBef>
                <a:spcPct val="0"/>
              </a:spcBef>
            </a:pPr>
            <a:r>
              <a:rPr lang="en-US" sz="2602" spc="-96">
                <a:solidFill>
                  <a:srgbClr val="000000"/>
                </a:solidFill>
                <a:latin typeface="Cerebri"/>
                <a:ea typeface="Cerebri"/>
                <a:cs typeface="Cerebri"/>
                <a:sym typeface="Cerebri"/>
              </a:rPr>
              <a:t>Terdapat dua jenis wadiah, yaitu sebagai berikut:</a:t>
            </a:r>
          </a:p>
        </p:txBody>
      </p:sp>
      <p:grpSp>
        <p:nvGrpSpPr>
          <p:cNvPr name="Group 7" id="7"/>
          <p:cNvGrpSpPr/>
          <p:nvPr/>
        </p:nvGrpSpPr>
        <p:grpSpPr>
          <a:xfrm rot="0">
            <a:off x="1408047" y="3690714"/>
            <a:ext cx="14003206" cy="4135542"/>
            <a:chOff x="0" y="0"/>
            <a:chExt cx="3688087" cy="1089196"/>
          </a:xfrm>
        </p:grpSpPr>
        <p:sp>
          <p:nvSpPr>
            <p:cNvPr name="Freeform 8" id="8"/>
            <p:cNvSpPr/>
            <p:nvPr/>
          </p:nvSpPr>
          <p:spPr>
            <a:xfrm flipH="false" flipV="false" rot="0">
              <a:off x="0" y="0"/>
              <a:ext cx="3688087" cy="1089196"/>
            </a:xfrm>
            <a:custGeom>
              <a:avLst/>
              <a:gdLst/>
              <a:ahLst/>
              <a:cxnLst/>
              <a:rect r="r" b="b" t="t" l="l"/>
              <a:pathLst>
                <a:path h="1089196" w="3688087">
                  <a:moveTo>
                    <a:pt x="0" y="0"/>
                  </a:moveTo>
                  <a:lnTo>
                    <a:pt x="3688087" y="0"/>
                  </a:lnTo>
                  <a:lnTo>
                    <a:pt x="3688087" y="1089196"/>
                  </a:lnTo>
                  <a:lnTo>
                    <a:pt x="0" y="1089196"/>
                  </a:lnTo>
                  <a:close/>
                </a:path>
              </a:pathLst>
            </a:custGeom>
            <a:solidFill>
              <a:srgbClr val="084B80"/>
            </a:solidFill>
          </p:spPr>
        </p:sp>
        <p:sp>
          <p:nvSpPr>
            <p:cNvPr name="TextBox 9" id="9"/>
            <p:cNvSpPr txBox="true"/>
            <p:nvPr/>
          </p:nvSpPr>
          <p:spPr>
            <a:xfrm>
              <a:off x="0" y="0"/>
              <a:ext cx="3688087" cy="1089196"/>
            </a:xfrm>
            <a:prstGeom prst="rect">
              <a:avLst/>
            </a:prstGeom>
          </p:spPr>
          <p:txBody>
            <a:bodyPr anchor="ctr" rtlCol="false" tIns="50800" lIns="50800" bIns="50800" rIns="50800"/>
            <a:lstStyle/>
            <a:p>
              <a:pPr algn="ctr">
                <a:lnSpc>
                  <a:spcPts val="3125"/>
                </a:lnSpc>
              </a:pPr>
            </a:p>
          </p:txBody>
        </p:sp>
      </p:grpSp>
      <p:sp>
        <p:nvSpPr>
          <p:cNvPr name="TextBox 10" id="10"/>
          <p:cNvSpPr txBox="true"/>
          <p:nvPr/>
        </p:nvSpPr>
        <p:spPr>
          <a:xfrm rot="0">
            <a:off x="1581782" y="3889086"/>
            <a:ext cx="13638547" cy="2343150"/>
          </a:xfrm>
          <a:prstGeom prst="rect">
            <a:avLst/>
          </a:prstGeom>
        </p:spPr>
        <p:txBody>
          <a:bodyPr anchor="t" rtlCol="false" tIns="0" lIns="0" bIns="0" rIns="0">
            <a:spAutoFit/>
          </a:bodyPr>
          <a:lstStyle/>
          <a:p>
            <a:pPr algn="l" marL="561878" indent="-280939" lvl="1">
              <a:lnSpc>
                <a:spcPts val="3122"/>
              </a:lnSpc>
              <a:buFont typeface="Arial"/>
              <a:buChar char="•"/>
            </a:pPr>
            <a:r>
              <a:rPr lang="en-US" sz="2602" spc="-96">
                <a:solidFill>
                  <a:srgbClr val="FFFFFF"/>
                </a:solidFill>
                <a:latin typeface="Cerebri"/>
                <a:ea typeface="Cerebri"/>
                <a:cs typeface="Cerebri"/>
                <a:sym typeface="Cerebri"/>
              </a:rPr>
              <a:t>Wadiah yad amanah, yaitu akad yang tidak memperbolehkan penerima titipan untuk memanfaatkan atau menggunakan barang atau uang titipan untuk meningkatkan potensi keuntungan bagi penitip.</a:t>
            </a:r>
          </a:p>
          <a:p>
            <a:pPr algn="l" marL="561878" indent="-280939" lvl="1">
              <a:lnSpc>
                <a:spcPts val="3122"/>
              </a:lnSpc>
              <a:buFont typeface="Arial"/>
              <a:buChar char="•"/>
            </a:pPr>
            <a:r>
              <a:rPr lang="en-US" sz="2602" spc="-96">
                <a:solidFill>
                  <a:srgbClr val="FFFFFF"/>
                </a:solidFill>
                <a:latin typeface="Cerebri"/>
                <a:ea typeface="Cerebri"/>
                <a:cs typeface="Cerebri"/>
                <a:sym typeface="Cerebri"/>
              </a:rPr>
              <a:t>Wadiah yad dhamanah, yaitu akad yang memperbolehkan penerima titipan untuk memanfaatkan atau menggunakan barang atau uang titipan untuk meningkatkan potensi keuntungan atas seizin penitip.</a:t>
            </a:r>
          </a:p>
        </p:txBody>
      </p:sp>
    </p:spTree>
  </p:cSld>
  <p:clrMapOvr>
    <a:masterClrMapping/>
  </p:clrMapOvr>
  <p:transition spd="fast">
    <p:wipe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DAHLcdlZYU0</dc:identifier>
  <dcterms:modified xsi:type="dcterms:W3CDTF">2011-08-01T06:04:30Z</dcterms:modified>
  <cp:revision>1</cp:revision>
  <dc:title>Hijau dan Biru Modern Ilustrasi Laporan Keuangan Presentasi</dc:title>
</cp:coreProperties>
</file>