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Poppins Bold" charset="1" panose="00000800000000000000"/>
      <p:regular r:id="rId21"/>
    </p:embeddedFont>
    <p:embeddedFont>
      <p:font typeface="Poppins Ultra-Bold" charset="1" panose="00000900000000000000"/>
      <p:regular r:id="rId22"/>
    </p:embeddedFont>
    <p:embeddedFont>
      <p:font typeface="Poppins" charset="1" panose="000005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jpeg" Type="http://schemas.openxmlformats.org/officeDocument/2006/relationships/image"/><Relationship Id="rId13" Target="../media/image28.png" Type="http://schemas.openxmlformats.org/officeDocument/2006/relationships/image"/><Relationship Id="rId14" Target="../media/image29.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02174" y="-622257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13235" y="6991522"/>
            <a:ext cx="11750064" cy="11732015"/>
          </a:xfrm>
          <a:custGeom>
            <a:avLst/>
            <a:gdLst/>
            <a:ahLst/>
            <a:cxnLst/>
            <a:rect r="r" b="b" t="t" l="l"/>
            <a:pathLst>
              <a:path h="11732015" w="11750064">
                <a:moveTo>
                  <a:pt x="0" y="0"/>
                </a:moveTo>
                <a:lnTo>
                  <a:pt x="11750064" y="0"/>
                </a:lnTo>
                <a:lnTo>
                  <a:pt x="11750064" y="11732014"/>
                </a:lnTo>
                <a:lnTo>
                  <a:pt x="0" y="1173201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7750160" y="-356571"/>
            <a:ext cx="10993184" cy="10993184"/>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0" y="6350000"/>
                  </a:moveTo>
                  <a:lnTo>
                    <a:pt x="6350000" y="6350000"/>
                  </a:lnTo>
                  <a:lnTo>
                    <a:pt x="6350000" y="0"/>
                  </a:lnTo>
                  <a:cubicBezTo>
                    <a:pt x="2843530" y="0"/>
                    <a:pt x="0" y="2843530"/>
                    <a:pt x="0" y="6350000"/>
                  </a:cubicBezTo>
                  <a:close/>
                </a:path>
              </a:pathLst>
            </a:custGeom>
            <a:blipFill>
              <a:blip r:embed="rId4"/>
              <a:stretch>
                <a:fillRect l="-16666" t="0" r="-16666" b="0"/>
              </a:stretch>
            </a:blipFill>
          </p:spPr>
        </p:sp>
      </p:grpSp>
      <p:grpSp>
        <p:nvGrpSpPr>
          <p:cNvPr name="Group 6" id="6"/>
          <p:cNvGrpSpPr/>
          <p:nvPr/>
        </p:nvGrpSpPr>
        <p:grpSpPr>
          <a:xfrm rot="0">
            <a:off x="7517734" y="5350419"/>
            <a:ext cx="2028898" cy="2028898"/>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8" id="8"/>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sp>
        <p:nvSpPr>
          <p:cNvPr name="AutoShape 9" id="9"/>
          <p:cNvSpPr/>
          <p:nvPr/>
        </p:nvSpPr>
        <p:spPr>
          <a:xfrm rot="0">
            <a:off x="15132991" y="8326082"/>
            <a:ext cx="2276138" cy="0"/>
          </a:xfrm>
          <a:prstGeom prst="line">
            <a:avLst/>
          </a:prstGeom>
          <a:ln cap="rnd" w="876300">
            <a:solidFill>
              <a:srgbClr val="FFBD59"/>
            </a:solidFill>
            <a:prstDash val="solid"/>
            <a:headEnd type="none" len="sm" w="sm"/>
            <a:tailEnd type="none" len="sm" w="sm"/>
          </a:ln>
        </p:spPr>
      </p:sp>
      <p:sp>
        <p:nvSpPr>
          <p:cNvPr name="TextBox 10" id="10"/>
          <p:cNvSpPr txBox="true"/>
          <p:nvPr/>
        </p:nvSpPr>
        <p:spPr>
          <a:xfrm rot="0">
            <a:off x="10475144" y="8510232"/>
            <a:ext cx="6142517" cy="441325"/>
          </a:xfrm>
          <a:prstGeom prst="rect">
            <a:avLst/>
          </a:prstGeom>
        </p:spPr>
        <p:txBody>
          <a:bodyPr anchor="t" rtlCol="false" tIns="0" lIns="0" bIns="0" rIns="0">
            <a:spAutoFit/>
          </a:bodyPr>
          <a:lstStyle/>
          <a:p>
            <a:pPr algn="r">
              <a:lnSpc>
                <a:spcPts val="3499"/>
              </a:lnSpc>
            </a:pPr>
            <a:r>
              <a:rPr lang="en-US" b="true" sz="2499">
                <a:solidFill>
                  <a:srgbClr val="3D42BE"/>
                </a:solidFill>
                <a:latin typeface="Poppins Bold"/>
                <a:ea typeface="Poppins Bold"/>
                <a:cs typeface="Poppins Bold"/>
                <a:sym typeface="Poppins Bold"/>
              </a:rPr>
              <a:t>2026</a:t>
            </a:r>
          </a:p>
        </p:txBody>
      </p:sp>
      <p:sp>
        <p:nvSpPr>
          <p:cNvPr name="TextBox 11" id="11"/>
          <p:cNvSpPr txBox="true"/>
          <p:nvPr/>
        </p:nvSpPr>
        <p:spPr>
          <a:xfrm rot="0">
            <a:off x="1731415" y="3043914"/>
            <a:ext cx="6456852" cy="2967032"/>
          </a:xfrm>
          <a:prstGeom prst="rect">
            <a:avLst/>
          </a:prstGeom>
        </p:spPr>
        <p:txBody>
          <a:bodyPr anchor="t" rtlCol="false" tIns="0" lIns="0" bIns="0" rIns="0">
            <a:spAutoFit/>
          </a:bodyPr>
          <a:lstStyle/>
          <a:p>
            <a:pPr algn="l">
              <a:lnSpc>
                <a:spcPts val="7465"/>
              </a:lnSpc>
            </a:pPr>
            <a:r>
              <a:rPr lang="en-US" sz="7776" spc="-264" b="true">
                <a:solidFill>
                  <a:srgbClr val="3D42BE"/>
                </a:solidFill>
                <a:latin typeface="Poppins Ultra-Bold"/>
                <a:ea typeface="Poppins Ultra-Bold"/>
                <a:cs typeface="Poppins Ultra-Bold"/>
                <a:sym typeface="Poppins Ultra-Bold"/>
              </a:rPr>
              <a:t>KONSEP PERBANKAN </a:t>
            </a:r>
          </a:p>
          <a:p>
            <a:pPr algn="l">
              <a:lnSpc>
                <a:spcPts val="7465"/>
              </a:lnSpc>
            </a:pPr>
            <a:r>
              <a:rPr lang="en-US" sz="7776" spc="-264" b="true">
                <a:solidFill>
                  <a:srgbClr val="3D42BE"/>
                </a:solidFill>
                <a:latin typeface="Poppins Ultra-Bold"/>
                <a:ea typeface="Poppins Ultra-Bold"/>
                <a:cs typeface="Poppins Ultra-Bold"/>
                <a:sym typeface="Poppins Ultra-Bold"/>
              </a:rPr>
              <a:t>DASAR</a:t>
            </a:r>
          </a:p>
        </p:txBody>
      </p:sp>
      <p:sp>
        <p:nvSpPr>
          <p:cNvPr name="TextBox 12" id="12"/>
          <p:cNvSpPr txBox="true"/>
          <p:nvPr/>
        </p:nvSpPr>
        <p:spPr>
          <a:xfrm rot="0">
            <a:off x="1731415" y="6039223"/>
            <a:ext cx="4616475" cy="479662"/>
          </a:xfrm>
          <a:prstGeom prst="rect">
            <a:avLst/>
          </a:prstGeom>
        </p:spPr>
        <p:txBody>
          <a:bodyPr anchor="t" rtlCol="false" tIns="0" lIns="0" bIns="0" rIns="0">
            <a:spAutoFit/>
          </a:bodyPr>
          <a:lstStyle/>
          <a:p>
            <a:pPr algn="l">
              <a:lnSpc>
                <a:spcPts val="3390"/>
              </a:lnSpc>
            </a:pPr>
            <a:r>
              <a:rPr lang="en-US" sz="3531" spc="-120" b="true">
                <a:solidFill>
                  <a:srgbClr val="3D42BE"/>
                </a:solidFill>
                <a:latin typeface="Poppins Ultra-Bold"/>
                <a:ea typeface="Poppins Ultra-Bold"/>
                <a:cs typeface="Poppins Ultra-Bold"/>
                <a:sym typeface="Poppins Ultra-Bold"/>
              </a:rPr>
              <a:t>KLASIFIKASI BANK</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47353" y="-616035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52689" y="5839713"/>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5499" y="139323"/>
            <a:ext cx="1597280" cy="159728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pic>
        <p:nvPicPr>
          <p:cNvPr name="Picture 7" id="7"/>
          <p:cNvPicPr>
            <a:picLocks noChangeAspect="true"/>
          </p:cNvPicPr>
          <p:nvPr/>
        </p:nvPicPr>
        <p:blipFill>
          <a:blip r:embed="rId4"/>
          <a:stretch>
            <a:fillRect/>
          </a:stretch>
        </p:blipFill>
        <p:spPr>
          <a:xfrm rot="0">
            <a:off x="-1405132" y="-605518"/>
            <a:ext cx="20793737" cy="12104013"/>
          </a:xfrm>
          <a:prstGeom prst="rect">
            <a:avLst/>
          </a:prstGeom>
        </p:spPr>
      </p:pic>
      <p:sp>
        <p:nvSpPr>
          <p:cNvPr name="TextBox 8" id="8"/>
          <p:cNvSpPr txBox="true"/>
          <p:nvPr/>
        </p:nvSpPr>
        <p:spPr>
          <a:xfrm rot="0">
            <a:off x="794672" y="589596"/>
            <a:ext cx="7621013" cy="537670"/>
          </a:xfrm>
          <a:prstGeom prst="rect">
            <a:avLst/>
          </a:prstGeom>
        </p:spPr>
        <p:txBody>
          <a:bodyPr anchor="t" rtlCol="false" tIns="0" lIns="0" bIns="0" rIns="0">
            <a:spAutoFit/>
          </a:bodyPr>
          <a:lstStyle/>
          <a:p>
            <a:pPr algn="l">
              <a:lnSpc>
                <a:spcPts val="3734"/>
              </a:lnSpc>
            </a:pPr>
            <a:r>
              <a:rPr lang="en-US" sz="3890" spc="-132" b="true">
                <a:solidFill>
                  <a:srgbClr val="3D42BE"/>
                </a:solidFill>
                <a:latin typeface="Poppins Ultra-Bold"/>
                <a:ea typeface="Poppins Ultra-Bold"/>
                <a:cs typeface="Poppins Ultra-Bold"/>
                <a:sym typeface="Poppins Ultra-Bold"/>
              </a:rPr>
              <a:t>WAKTUNYA KUISSSSS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47353" y="-616035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52689" y="5839713"/>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5499" y="139323"/>
            <a:ext cx="1597280" cy="159728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pic>
        <p:nvPicPr>
          <p:cNvPr name="Picture 7" id="7"/>
          <p:cNvPicPr>
            <a:picLocks noChangeAspect="true"/>
          </p:cNvPicPr>
          <p:nvPr/>
        </p:nvPicPr>
        <p:blipFill>
          <a:blip r:embed="rId4"/>
          <a:stretch>
            <a:fillRect/>
          </a:stretch>
        </p:blipFill>
        <p:spPr>
          <a:xfrm rot="0">
            <a:off x="-1394213" y="-594594"/>
            <a:ext cx="20662706" cy="12628176"/>
          </a:xfrm>
          <a:prstGeom prst="rect">
            <a:avLst/>
          </a:prstGeom>
        </p:spPr>
      </p:pic>
      <p:sp>
        <p:nvSpPr>
          <p:cNvPr name="TextBox 8" id="8"/>
          <p:cNvSpPr txBox="true"/>
          <p:nvPr/>
        </p:nvSpPr>
        <p:spPr>
          <a:xfrm rot="0">
            <a:off x="794672" y="589596"/>
            <a:ext cx="7621013" cy="537670"/>
          </a:xfrm>
          <a:prstGeom prst="rect">
            <a:avLst/>
          </a:prstGeom>
        </p:spPr>
        <p:txBody>
          <a:bodyPr anchor="t" rtlCol="false" tIns="0" lIns="0" bIns="0" rIns="0">
            <a:spAutoFit/>
          </a:bodyPr>
          <a:lstStyle/>
          <a:p>
            <a:pPr algn="l">
              <a:lnSpc>
                <a:spcPts val="3734"/>
              </a:lnSpc>
            </a:pPr>
            <a:r>
              <a:rPr lang="en-US" sz="3890" spc="-132" b="true">
                <a:solidFill>
                  <a:srgbClr val="3D42BE"/>
                </a:solidFill>
                <a:latin typeface="Poppins Ultra-Bold"/>
                <a:ea typeface="Poppins Ultra-Bold"/>
                <a:cs typeface="Poppins Ultra-Bold"/>
                <a:sym typeface="Poppins Ultra-Bold"/>
              </a:rPr>
              <a:t>WAKTUNYA KUISSSSS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47353" y="-616035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52689" y="5839713"/>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5499" y="139323"/>
            <a:ext cx="1597280" cy="159728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pic>
        <p:nvPicPr>
          <p:cNvPr name="Picture 7" id="7"/>
          <p:cNvPicPr>
            <a:picLocks noChangeAspect="true"/>
          </p:cNvPicPr>
          <p:nvPr/>
        </p:nvPicPr>
        <p:blipFill>
          <a:blip r:embed="rId4"/>
          <a:stretch>
            <a:fillRect/>
          </a:stretch>
        </p:blipFill>
        <p:spPr>
          <a:xfrm rot="0">
            <a:off x="-1169836" y="-596531"/>
            <a:ext cx="20685948" cy="12004115"/>
          </a:xfrm>
          <a:prstGeom prst="rect">
            <a:avLst/>
          </a:prstGeom>
        </p:spPr>
      </p:pic>
      <p:sp>
        <p:nvSpPr>
          <p:cNvPr name="TextBox 8" id="8"/>
          <p:cNvSpPr txBox="true"/>
          <p:nvPr/>
        </p:nvSpPr>
        <p:spPr>
          <a:xfrm rot="0">
            <a:off x="794672" y="589596"/>
            <a:ext cx="7621013" cy="537670"/>
          </a:xfrm>
          <a:prstGeom prst="rect">
            <a:avLst/>
          </a:prstGeom>
        </p:spPr>
        <p:txBody>
          <a:bodyPr anchor="t" rtlCol="false" tIns="0" lIns="0" bIns="0" rIns="0">
            <a:spAutoFit/>
          </a:bodyPr>
          <a:lstStyle/>
          <a:p>
            <a:pPr algn="l">
              <a:lnSpc>
                <a:spcPts val="3734"/>
              </a:lnSpc>
            </a:pPr>
            <a:r>
              <a:rPr lang="en-US" sz="3890" spc="-132" b="true">
                <a:solidFill>
                  <a:srgbClr val="3D42BE"/>
                </a:solidFill>
                <a:latin typeface="Poppins Ultra-Bold"/>
                <a:ea typeface="Poppins Ultra-Bold"/>
                <a:cs typeface="Poppins Ultra-Bold"/>
                <a:sym typeface="Poppins Ultra-Bold"/>
              </a:rPr>
              <a:t>WAKTUNYA KUISSSSS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47353" y="-616035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52689" y="5839713"/>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5499" y="139323"/>
            <a:ext cx="1597280" cy="159728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pic>
        <p:nvPicPr>
          <p:cNvPr name="Picture 7" id="7"/>
          <p:cNvPicPr>
            <a:picLocks noChangeAspect="true"/>
          </p:cNvPicPr>
          <p:nvPr/>
        </p:nvPicPr>
        <p:blipFill>
          <a:blip r:embed="rId4"/>
          <a:stretch>
            <a:fillRect/>
          </a:stretch>
        </p:blipFill>
        <p:spPr>
          <a:xfrm rot="0">
            <a:off x="-910366" y="-524525"/>
            <a:ext cx="19821454" cy="12073428"/>
          </a:xfrm>
          <a:prstGeom prst="rect">
            <a:avLst/>
          </a:prstGeom>
        </p:spPr>
      </p:pic>
      <p:sp>
        <p:nvSpPr>
          <p:cNvPr name="TextBox 8" id="8"/>
          <p:cNvSpPr txBox="true"/>
          <p:nvPr/>
        </p:nvSpPr>
        <p:spPr>
          <a:xfrm rot="0">
            <a:off x="794672" y="589596"/>
            <a:ext cx="7621013" cy="537670"/>
          </a:xfrm>
          <a:prstGeom prst="rect">
            <a:avLst/>
          </a:prstGeom>
        </p:spPr>
        <p:txBody>
          <a:bodyPr anchor="t" rtlCol="false" tIns="0" lIns="0" bIns="0" rIns="0">
            <a:spAutoFit/>
          </a:bodyPr>
          <a:lstStyle/>
          <a:p>
            <a:pPr algn="l">
              <a:lnSpc>
                <a:spcPts val="3734"/>
              </a:lnSpc>
            </a:pPr>
            <a:r>
              <a:rPr lang="en-US" sz="3890" spc="-132" b="true">
                <a:solidFill>
                  <a:srgbClr val="3D42BE"/>
                </a:solidFill>
                <a:latin typeface="Poppins Ultra-Bold"/>
                <a:ea typeface="Poppins Ultra-Bold"/>
                <a:cs typeface="Poppins Ultra-Bold"/>
                <a:sym typeface="Poppins Ultra-Bold"/>
              </a:rPr>
              <a:t>WAKTUNYA KUISSSSS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47353" y="-616035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52689" y="5839713"/>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5499" y="139323"/>
            <a:ext cx="1597280" cy="159728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pic>
        <p:nvPicPr>
          <p:cNvPr name="Picture 7" id="7"/>
          <p:cNvPicPr>
            <a:picLocks noChangeAspect="true"/>
          </p:cNvPicPr>
          <p:nvPr/>
        </p:nvPicPr>
        <p:blipFill>
          <a:blip r:embed="rId4"/>
          <a:stretch>
            <a:fillRect/>
          </a:stretch>
        </p:blipFill>
        <p:spPr>
          <a:xfrm rot="0">
            <a:off x="-122566" y="-267107"/>
            <a:ext cx="18533131" cy="11677527"/>
          </a:xfrm>
          <a:prstGeom prst="rect">
            <a:avLst/>
          </a:prstGeom>
        </p:spPr>
      </p:pic>
      <p:sp>
        <p:nvSpPr>
          <p:cNvPr name="TextBox 8" id="8"/>
          <p:cNvSpPr txBox="true"/>
          <p:nvPr/>
        </p:nvSpPr>
        <p:spPr>
          <a:xfrm rot="0">
            <a:off x="794672" y="589596"/>
            <a:ext cx="7621013" cy="537670"/>
          </a:xfrm>
          <a:prstGeom prst="rect">
            <a:avLst/>
          </a:prstGeom>
        </p:spPr>
        <p:txBody>
          <a:bodyPr anchor="t" rtlCol="false" tIns="0" lIns="0" bIns="0" rIns="0">
            <a:spAutoFit/>
          </a:bodyPr>
          <a:lstStyle/>
          <a:p>
            <a:pPr algn="l">
              <a:lnSpc>
                <a:spcPts val="3734"/>
              </a:lnSpc>
            </a:pPr>
            <a:r>
              <a:rPr lang="en-US" sz="3890" spc="-132" b="true">
                <a:solidFill>
                  <a:srgbClr val="3D42BE"/>
                </a:solidFill>
                <a:latin typeface="Poppins Ultra-Bold"/>
                <a:ea typeface="Poppins Ultra-Bold"/>
                <a:cs typeface="Poppins Ultra-Bold"/>
                <a:sym typeface="Poppins Ultra-Bold"/>
              </a:rPr>
              <a:t>WAKTUNYA KUISSSSS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9056" y="6440627"/>
            <a:ext cx="21517549" cy="4159722"/>
            <a:chOff x="0" y="0"/>
            <a:chExt cx="5667173" cy="1095565"/>
          </a:xfrm>
        </p:grpSpPr>
        <p:sp>
          <p:nvSpPr>
            <p:cNvPr name="Freeform 3" id="3"/>
            <p:cNvSpPr/>
            <p:nvPr/>
          </p:nvSpPr>
          <p:spPr>
            <a:xfrm flipH="false" flipV="false" rot="0">
              <a:off x="0" y="0"/>
              <a:ext cx="5667173" cy="1095565"/>
            </a:xfrm>
            <a:custGeom>
              <a:avLst/>
              <a:gdLst/>
              <a:ahLst/>
              <a:cxnLst/>
              <a:rect r="r" b="b" t="t" l="l"/>
              <a:pathLst>
                <a:path h="1095565" w="5667173">
                  <a:moveTo>
                    <a:pt x="0" y="0"/>
                  </a:moveTo>
                  <a:lnTo>
                    <a:pt x="5667173" y="0"/>
                  </a:lnTo>
                  <a:lnTo>
                    <a:pt x="5667173" y="1095565"/>
                  </a:lnTo>
                  <a:lnTo>
                    <a:pt x="0" y="1095565"/>
                  </a:lnTo>
                  <a:close/>
                </a:path>
              </a:pathLst>
            </a:custGeom>
            <a:solidFill>
              <a:srgbClr val="3D42BE"/>
            </a:solidFill>
          </p:spPr>
        </p:sp>
        <p:sp>
          <p:nvSpPr>
            <p:cNvPr name="TextBox 4" id="4"/>
            <p:cNvSpPr txBox="true"/>
            <p:nvPr/>
          </p:nvSpPr>
          <p:spPr>
            <a:xfrm>
              <a:off x="0" y="-66675"/>
              <a:ext cx="5667173" cy="1162240"/>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0396028" y="6692314"/>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402174" y="-6245054"/>
            <a:ext cx="11750064" cy="11732015"/>
          </a:xfrm>
          <a:custGeom>
            <a:avLst/>
            <a:gdLst/>
            <a:ahLst/>
            <a:cxnLst/>
            <a:rect r="r" b="b" t="t" l="l"/>
            <a:pathLst>
              <a:path h="11732015" w="11750064">
                <a:moveTo>
                  <a:pt x="0" y="0"/>
                </a:moveTo>
                <a:lnTo>
                  <a:pt x="11750064" y="0"/>
                </a:lnTo>
                <a:lnTo>
                  <a:pt x="11750064" y="11732014"/>
                </a:lnTo>
                <a:lnTo>
                  <a:pt x="0" y="11732014"/>
                </a:lnTo>
                <a:lnTo>
                  <a:pt x="0" y="0"/>
                </a:lnTo>
                <a:close/>
              </a:path>
            </a:pathLst>
          </a:custGeom>
          <a:blipFill>
            <a:blip r:embed="rId4">
              <a:alphaModFix amt="4000"/>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5118455" y="1827046"/>
            <a:ext cx="2851368" cy="285136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sp>
        <p:nvSpPr>
          <p:cNvPr name="AutoShape 10" id="10"/>
          <p:cNvSpPr/>
          <p:nvPr/>
        </p:nvSpPr>
        <p:spPr>
          <a:xfrm rot="0">
            <a:off x="14301795" y="8797674"/>
            <a:ext cx="2276138" cy="0"/>
          </a:xfrm>
          <a:prstGeom prst="line">
            <a:avLst/>
          </a:prstGeom>
          <a:ln cap="rnd" w="876300">
            <a:solidFill>
              <a:srgbClr val="FFBD59"/>
            </a:solidFill>
            <a:prstDash val="solid"/>
            <a:headEnd type="none" len="sm" w="sm"/>
            <a:tailEnd type="none" len="sm" w="sm"/>
          </a:ln>
        </p:spPr>
      </p:sp>
      <p:grpSp>
        <p:nvGrpSpPr>
          <p:cNvPr name="Group 11" id="11"/>
          <p:cNvGrpSpPr/>
          <p:nvPr/>
        </p:nvGrpSpPr>
        <p:grpSpPr>
          <a:xfrm rot="0">
            <a:off x="1647958" y="8200252"/>
            <a:ext cx="541505" cy="541505"/>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p:spPr>
        </p:sp>
      </p:grpSp>
      <p:grpSp>
        <p:nvGrpSpPr>
          <p:cNvPr name="Group 13" id="13"/>
          <p:cNvGrpSpPr/>
          <p:nvPr/>
        </p:nvGrpSpPr>
        <p:grpSpPr>
          <a:xfrm rot="0">
            <a:off x="1647958" y="9074534"/>
            <a:ext cx="541505" cy="541505"/>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p:spPr>
        </p:sp>
      </p:grpSp>
      <p:grpSp>
        <p:nvGrpSpPr>
          <p:cNvPr name="Group 15" id="15"/>
          <p:cNvGrpSpPr/>
          <p:nvPr/>
        </p:nvGrpSpPr>
        <p:grpSpPr>
          <a:xfrm rot="0">
            <a:off x="7005710" y="8195178"/>
            <a:ext cx="541505" cy="541505"/>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p:spPr>
        </p:sp>
      </p:grpSp>
      <p:grpSp>
        <p:nvGrpSpPr>
          <p:cNvPr name="Group 17" id="17"/>
          <p:cNvGrpSpPr/>
          <p:nvPr/>
        </p:nvGrpSpPr>
        <p:grpSpPr>
          <a:xfrm rot="0">
            <a:off x="7005710" y="9065023"/>
            <a:ext cx="541505" cy="541505"/>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p:spPr>
        </p:sp>
      </p:grpSp>
      <p:sp>
        <p:nvSpPr>
          <p:cNvPr name="Freeform 19" id="19"/>
          <p:cNvSpPr/>
          <p:nvPr/>
        </p:nvSpPr>
        <p:spPr>
          <a:xfrm flipH="false" flipV="false" rot="0">
            <a:off x="1789853" y="8366828"/>
            <a:ext cx="257714" cy="198206"/>
          </a:xfrm>
          <a:custGeom>
            <a:avLst/>
            <a:gdLst/>
            <a:ahLst/>
            <a:cxnLst/>
            <a:rect r="r" b="b" t="t" l="l"/>
            <a:pathLst>
              <a:path h="198206" w="257714">
                <a:moveTo>
                  <a:pt x="0" y="0"/>
                </a:moveTo>
                <a:lnTo>
                  <a:pt x="257714" y="0"/>
                </a:lnTo>
                <a:lnTo>
                  <a:pt x="257714" y="198205"/>
                </a:lnTo>
                <a:lnTo>
                  <a:pt x="0" y="1982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1810292" y="9187072"/>
            <a:ext cx="216836" cy="297405"/>
          </a:xfrm>
          <a:custGeom>
            <a:avLst/>
            <a:gdLst/>
            <a:ahLst/>
            <a:cxnLst/>
            <a:rect r="r" b="b" t="t" l="l"/>
            <a:pathLst>
              <a:path h="297405" w="216836">
                <a:moveTo>
                  <a:pt x="0" y="0"/>
                </a:moveTo>
                <a:lnTo>
                  <a:pt x="216836" y="0"/>
                </a:lnTo>
                <a:lnTo>
                  <a:pt x="216836" y="297406"/>
                </a:lnTo>
                <a:lnTo>
                  <a:pt x="0" y="2974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p:cNvSpPr/>
          <p:nvPr/>
        </p:nvSpPr>
        <p:spPr>
          <a:xfrm flipH="false" flipV="false" rot="0">
            <a:off x="7208840" y="8317961"/>
            <a:ext cx="165726" cy="295939"/>
          </a:xfrm>
          <a:custGeom>
            <a:avLst/>
            <a:gdLst/>
            <a:ahLst/>
            <a:cxnLst/>
            <a:rect r="r" b="b" t="t" l="l"/>
            <a:pathLst>
              <a:path h="295939" w="165726">
                <a:moveTo>
                  <a:pt x="0" y="0"/>
                </a:moveTo>
                <a:lnTo>
                  <a:pt x="165726" y="0"/>
                </a:lnTo>
                <a:lnTo>
                  <a:pt x="165726" y="295939"/>
                </a:lnTo>
                <a:lnTo>
                  <a:pt x="0" y="29593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AutoShape 22" id="22"/>
          <p:cNvSpPr/>
          <p:nvPr/>
        </p:nvSpPr>
        <p:spPr>
          <a:xfrm rot="0">
            <a:off x="4712219" y="7435521"/>
            <a:ext cx="1074672" cy="0"/>
          </a:xfrm>
          <a:prstGeom prst="line">
            <a:avLst/>
          </a:prstGeom>
          <a:ln cap="flat" w="38100">
            <a:solidFill>
              <a:srgbClr val="FFFFFF"/>
            </a:solidFill>
            <a:prstDash val="solid"/>
            <a:headEnd type="none" len="sm" w="sm"/>
            <a:tailEnd type="none" len="sm" w="sm"/>
          </a:ln>
        </p:spPr>
      </p:sp>
      <p:grpSp>
        <p:nvGrpSpPr>
          <p:cNvPr name="Group 23" id="23"/>
          <p:cNvGrpSpPr>
            <a:grpSpLocks noChangeAspect="true"/>
          </p:cNvGrpSpPr>
          <p:nvPr/>
        </p:nvGrpSpPr>
        <p:grpSpPr>
          <a:xfrm rot="0">
            <a:off x="9620888" y="944844"/>
            <a:ext cx="6957045" cy="6957017"/>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39020" t="0" r="-39020" b="0"/>
              </a:stretch>
            </a:blipFill>
          </p:spPr>
        </p:sp>
      </p:grpSp>
      <p:sp>
        <p:nvSpPr>
          <p:cNvPr name="Freeform 25" id="25"/>
          <p:cNvSpPr/>
          <p:nvPr/>
        </p:nvSpPr>
        <p:spPr>
          <a:xfrm flipH="false" flipV="false" rot="0">
            <a:off x="7107832" y="9168049"/>
            <a:ext cx="337261" cy="350641"/>
          </a:xfrm>
          <a:custGeom>
            <a:avLst/>
            <a:gdLst/>
            <a:ahLst/>
            <a:cxnLst/>
            <a:rect r="r" b="b" t="t" l="l"/>
            <a:pathLst>
              <a:path h="350641" w="337261">
                <a:moveTo>
                  <a:pt x="0" y="0"/>
                </a:moveTo>
                <a:lnTo>
                  <a:pt x="337261" y="0"/>
                </a:lnTo>
                <a:lnTo>
                  <a:pt x="337261" y="350642"/>
                </a:lnTo>
                <a:lnTo>
                  <a:pt x="0" y="35064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6" id="26"/>
          <p:cNvSpPr txBox="true"/>
          <p:nvPr/>
        </p:nvSpPr>
        <p:spPr>
          <a:xfrm rot="0">
            <a:off x="1579515" y="2565113"/>
            <a:ext cx="6410072" cy="3034318"/>
          </a:xfrm>
          <a:prstGeom prst="rect">
            <a:avLst/>
          </a:prstGeom>
        </p:spPr>
        <p:txBody>
          <a:bodyPr anchor="t" rtlCol="false" tIns="0" lIns="0" bIns="0" rIns="0">
            <a:spAutoFit/>
          </a:bodyPr>
          <a:lstStyle/>
          <a:p>
            <a:pPr algn="l">
              <a:lnSpc>
                <a:spcPts val="10734"/>
              </a:lnSpc>
            </a:pPr>
            <a:r>
              <a:rPr lang="en-US" sz="13418" spc="-456" b="true">
                <a:solidFill>
                  <a:srgbClr val="3D42BE"/>
                </a:solidFill>
                <a:latin typeface="Poppins Ultra-Bold"/>
                <a:ea typeface="Poppins Ultra-Bold"/>
                <a:cs typeface="Poppins Ultra-Bold"/>
                <a:sym typeface="Poppins Ultra-Bold"/>
              </a:rPr>
              <a:t>Thank You</a:t>
            </a:r>
          </a:p>
        </p:txBody>
      </p:sp>
      <p:sp>
        <p:nvSpPr>
          <p:cNvPr name="TextBox 27" id="27"/>
          <p:cNvSpPr txBox="true"/>
          <p:nvPr/>
        </p:nvSpPr>
        <p:spPr>
          <a:xfrm rot="0">
            <a:off x="1647958" y="5570677"/>
            <a:ext cx="6273186" cy="441325"/>
          </a:xfrm>
          <a:prstGeom prst="rect">
            <a:avLst/>
          </a:prstGeom>
        </p:spPr>
        <p:txBody>
          <a:bodyPr anchor="t" rtlCol="false" tIns="0" lIns="0" bIns="0" rIns="0">
            <a:spAutoFit/>
          </a:bodyPr>
          <a:lstStyle/>
          <a:p>
            <a:pPr algn="l">
              <a:lnSpc>
                <a:spcPts val="3499"/>
              </a:lnSpc>
            </a:pPr>
            <a:r>
              <a:rPr lang="en-US" sz="2499">
                <a:solidFill>
                  <a:srgbClr val="000000"/>
                </a:solidFill>
                <a:latin typeface="Poppins"/>
                <a:ea typeface="Poppins"/>
                <a:cs typeface="Poppins"/>
                <a:sym typeface="Poppins"/>
              </a:rPr>
              <a:t>Konsep Dasar Perbankan</a:t>
            </a:r>
          </a:p>
        </p:txBody>
      </p:sp>
      <p:sp>
        <p:nvSpPr>
          <p:cNvPr name="TextBox 28" id="28"/>
          <p:cNvSpPr txBox="true"/>
          <p:nvPr/>
        </p:nvSpPr>
        <p:spPr>
          <a:xfrm rot="0">
            <a:off x="14779321" y="8981824"/>
            <a:ext cx="1321086" cy="441325"/>
          </a:xfrm>
          <a:prstGeom prst="rect">
            <a:avLst/>
          </a:prstGeom>
        </p:spPr>
        <p:txBody>
          <a:bodyPr anchor="t" rtlCol="false" tIns="0" lIns="0" bIns="0" rIns="0">
            <a:spAutoFit/>
          </a:bodyPr>
          <a:lstStyle/>
          <a:p>
            <a:pPr algn="ctr">
              <a:lnSpc>
                <a:spcPts val="3499"/>
              </a:lnSpc>
            </a:pPr>
            <a:r>
              <a:rPr lang="en-US" b="true" sz="2499">
                <a:solidFill>
                  <a:srgbClr val="3D42BE"/>
                </a:solidFill>
                <a:latin typeface="Poppins Bold"/>
                <a:ea typeface="Poppins Bold"/>
                <a:cs typeface="Poppins Bold"/>
                <a:sym typeface="Poppins Bold"/>
              </a:rPr>
              <a:t>2026</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812962" cy="10287000"/>
            <a:chOff x="0" y="0"/>
            <a:chExt cx="13083949" cy="13716000"/>
          </a:xfrm>
        </p:grpSpPr>
        <p:pic>
          <p:nvPicPr>
            <p:cNvPr name="Picture 3" id="3"/>
            <p:cNvPicPr>
              <a:picLocks noChangeAspect="true"/>
            </p:cNvPicPr>
            <p:nvPr/>
          </p:nvPicPr>
          <p:blipFill>
            <a:blip r:embed="rId2"/>
            <a:srcRect l="0" t="7936" r="0" b="7936"/>
            <a:stretch>
              <a:fillRect/>
            </a:stretch>
          </p:blipFill>
          <p:spPr>
            <a:xfrm flipH="false" flipV="false">
              <a:off x="0" y="0"/>
              <a:ext cx="13083949" cy="13716000"/>
            </a:xfrm>
            <a:prstGeom prst="rect">
              <a:avLst/>
            </a:prstGeom>
          </p:spPr>
        </p:pic>
      </p:grpSp>
      <p:grpSp>
        <p:nvGrpSpPr>
          <p:cNvPr name="Group 4" id="4"/>
          <p:cNvGrpSpPr/>
          <p:nvPr/>
        </p:nvGrpSpPr>
        <p:grpSpPr>
          <a:xfrm rot="0">
            <a:off x="4266681" y="1028700"/>
            <a:ext cx="14365883" cy="7488936"/>
            <a:chOff x="0" y="0"/>
            <a:chExt cx="5240713" cy="2731984"/>
          </a:xfrm>
        </p:grpSpPr>
        <p:sp>
          <p:nvSpPr>
            <p:cNvPr name="Freeform 5" id="5"/>
            <p:cNvSpPr/>
            <p:nvPr/>
          </p:nvSpPr>
          <p:spPr>
            <a:xfrm flipH="false" flipV="false" rot="0">
              <a:off x="0" y="0"/>
              <a:ext cx="5240713" cy="2731984"/>
            </a:xfrm>
            <a:custGeom>
              <a:avLst/>
              <a:gdLst/>
              <a:ahLst/>
              <a:cxnLst/>
              <a:rect r="r" b="b" t="t" l="l"/>
              <a:pathLst>
                <a:path h="2731984" w="5240713">
                  <a:moveTo>
                    <a:pt x="5116253" y="2731984"/>
                  </a:moveTo>
                  <a:lnTo>
                    <a:pt x="124460" y="2731984"/>
                  </a:lnTo>
                  <a:cubicBezTo>
                    <a:pt x="55880" y="2731984"/>
                    <a:pt x="0" y="2676104"/>
                    <a:pt x="0" y="2607524"/>
                  </a:cubicBezTo>
                  <a:lnTo>
                    <a:pt x="0" y="124460"/>
                  </a:lnTo>
                  <a:cubicBezTo>
                    <a:pt x="0" y="55880"/>
                    <a:pt x="55880" y="0"/>
                    <a:pt x="124460" y="0"/>
                  </a:cubicBezTo>
                  <a:lnTo>
                    <a:pt x="5116253" y="0"/>
                  </a:lnTo>
                  <a:cubicBezTo>
                    <a:pt x="5184833" y="0"/>
                    <a:pt x="5240713" y="55880"/>
                    <a:pt x="5240713" y="124460"/>
                  </a:cubicBezTo>
                  <a:lnTo>
                    <a:pt x="5240713" y="2607524"/>
                  </a:lnTo>
                  <a:cubicBezTo>
                    <a:pt x="5240713" y="2676104"/>
                    <a:pt x="5184833" y="2731984"/>
                    <a:pt x="5116253" y="2731984"/>
                  </a:cubicBezTo>
                  <a:close/>
                </a:path>
              </a:pathLst>
            </a:custGeom>
            <a:solidFill>
              <a:srgbClr val="3D42BE"/>
            </a:solidFill>
          </p:spPr>
        </p:sp>
      </p:grpSp>
      <p:grpSp>
        <p:nvGrpSpPr>
          <p:cNvPr name="Group 6" id="6"/>
          <p:cNvGrpSpPr/>
          <p:nvPr/>
        </p:nvGrpSpPr>
        <p:grpSpPr>
          <a:xfrm rot="0">
            <a:off x="4906481" y="1567666"/>
            <a:ext cx="6376455" cy="2025834"/>
            <a:chOff x="0" y="0"/>
            <a:chExt cx="8501939" cy="2701113"/>
          </a:xfrm>
        </p:grpSpPr>
        <p:grpSp>
          <p:nvGrpSpPr>
            <p:cNvPr name="Group 7" id="7"/>
            <p:cNvGrpSpPr/>
            <p:nvPr/>
          </p:nvGrpSpPr>
          <p:grpSpPr>
            <a:xfrm rot="0">
              <a:off x="0" y="0"/>
              <a:ext cx="2299728" cy="229972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sp>
          <p:nvSpPr>
            <p:cNvPr name="TextBox 10" id="10"/>
            <p:cNvSpPr txBox="true"/>
            <p:nvPr/>
          </p:nvSpPr>
          <p:spPr>
            <a:xfrm rot="0">
              <a:off x="582493" y="456679"/>
              <a:ext cx="7919447" cy="2244434"/>
            </a:xfrm>
            <a:prstGeom prst="rect">
              <a:avLst/>
            </a:prstGeom>
          </p:spPr>
          <p:txBody>
            <a:bodyPr anchor="t" rtlCol="false" tIns="0" lIns="0" bIns="0" rIns="0">
              <a:spAutoFit/>
            </a:bodyPr>
            <a:lstStyle/>
            <a:p>
              <a:pPr algn="l">
                <a:lnSpc>
                  <a:spcPts val="6112"/>
                </a:lnSpc>
              </a:pPr>
              <a:r>
                <a:rPr lang="en-US" sz="6644" b="true">
                  <a:solidFill>
                    <a:srgbClr val="FFFFFF"/>
                  </a:solidFill>
                  <a:latin typeface="Poppins Ultra-Bold"/>
                  <a:ea typeface="Poppins Ultra-Bold"/>
                  <a:cs typeface="Poppins Ultra-Bold"/>
                  <a:sym typeface="Poppins Ultra-Bold"/>
                </a:rPr>
                <a:t>KLASIFIKASI BANK</a:t>
              </a:r>
            </a:p>
          </p:txBody>
        </p:sp>
      </p:grpSp>
      <p:sp>
        <p:nvSpPr>
          <p:cNvPr name="TextBox 11" id="11"/>
          <p:cNvSpPr txBox="true"/>
          <p:nvPr/>
        </p:nvSpPr>
        <p:spPr>
          <a:xfrm rot="0">
            <a:off x="5208058" y="3526825"/>
            <a:ext cx="12369511" cy="2193925"/>
          </a:xfrm>
          <a:prstGeom prst="rect">
            <a:avLst/>
          </a:prstGeom>
        </p:spPr>
        <p:txBody>
          <a:bodyPr anchor="t" rtlCol="false" tIns="0" lIns="0" bIns="0" rIns="0">
            <a:spAutoFit/>
          </a:bodyPr>
          <a:lstStyle/>
          <a:p>
            <a:pPr algn="just">
              <a:lnSpc>
                <a:spcPts val="3499"/>
              </a:lnSpc>
            </a:pPr>
            <a:r>
              <a:rPr lang="en-US" sz="2499">
                <a:solidFill>
                  <a:srgbClr val="FFFFFF"/>
                </a:solidFill>
                <a:latin typeface="Poppins"/>
                <a:ea typeface="Poppins"/>
                <a:cs typeface="Poppins"/>
                <a:sym typeface="Poppins"/>
              </a:rPr>
              <a:t>Klasifikasi bank adalah proses pengelompokan bank berdasarkan kriteria tertentu agar memudahkan dalam memahami jenis, fungsi, dan peran bank dalam sistem perekonomian. Dalam praktiknya, bank memiliki karakteristik yang berbeda-beda, baik dari segi layanan, kepemilikan, maupun cara menjalankan usahanya.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26420" y="40492"/>
            <a:ext cx="12384907" cy="10682266"/>
            <a:chOff x="0" y="0"/>
            <a:chExt cx="3261868" cy="2813436"/>
          </a:xfrm>
        </p:grpSpPr>
        <p:sp>
          <p:nvSpPr>
            <p:cNvPr name="Freeform 3" id="3"/>
            <p:cNvSpPr/>
            <p:nvPr/>
          </p:nvSpPr>
          <p:spPr>
            <a:xfrm flipH="false" flipV="false" rot="0">
              <a:off x="0" y="0"/>
              <a:ext cx="3261868" cy="2813436"/>
            </a:xfrm>
            <a:custGeom>
              <a:avLst/>
              <a:gdLst/>
              <a:ahLst/>
              <a:cxnLst/>
              <a:rect r="r" b="b" t="t" l="l"/>
              <a:pathLst>
                <a:path h="2813436" w="3261868">
                  <a:moveTo>
                    <a:pt x="0" y="0"/>
                  </a:moveTo>
                  <a:lnTo>
                    <a:pt x="3261868" y="0"/>
                  </a:lnTo>
                  <a:lnTo>
                    <a:pt x="3261868" y="2813436"/>
                  </a:lnTo>
                  <a:lnTo>
                    <a:pt x="0" y="2813436"/>
                  </a:lnTo>
                  <a:close/>
                </a:path>
              </a:pathLst>
            </a:custGeom>
            <a:solidFill>
              <a:srgbClr val="3D42BE"/>
            </a:solidFill>
          </p:spPr>
        </p:sp>
        <p:sp>
          <p:nvSpPr>
            <p:cNvPr name="TextBox 4" id="4"/>
            <p:cNvSpPr txBox="true"/>
            <p:nvPr/>
          </p:nvSpPr>
          <p:spPr>
            <a:xfrm>
              <a:off x="0" y="-66675"/>
              <a:ext cx="3261868" cy="2880111"/>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5402174" y="-622257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9882" y="1943852"/>
            <a:ext cx="5563110" cy="6004030"/>
            <a:chOff x="0" y="0"/>
            <a:chExt cx="2029438" cy="2190286"/>
          </a:xfrm>
        </p:grpSpPr>
        <p:sp>
          <p:nvSpPr>
            <p:cNvPr name="Freeform 7" id="7"/>
            <p:cNvSpPr/>
            <p:nvPr/>
          </p:nvSpPr>
          <p:spPr>
            <a:xfrm flipH="false" flipV="false" rot="0">
              <a:off x="0" y="0"/>
              <a:ext cx="2029438" cy="2190287"/>
            </a:xfrm>
            <a:custGeom>
              <a:avLst/>
              <a:gdLst/>
              <a:ahLst/>
              <a:cxnLst/>
              <a:rect r="r" b="b" t="t" l="l"/>
              <a:pathLst>
                <a:path h="2190287" w="2029438">
                  <a:moveTo>
                    <a:pt x="1904978" y="2190286"/>
                  </a:moveTo>
                  <a:lnTo>
                    <a:pt x="124460" y="2190286"/>
                  </a:lnTo>
                  <a:cubicBezTo>
                    <a:pt x="55880" y="2190286"/>
                    <a:pt x="0" y="2134407"/>
                    <a:pt x="0" y="2065826"/>
                  </a:cubicBezTo>
                  <a:lnTo>
                    <a:pt x="0" y="124460"/>
                  </a:lnTo>
                  <a:cubicBezTo>
                    <a:pt x="0" y="55880"/>
                    <a:pt x="55880" y="0"/>
                    <a:pt x="124460" y="0"/>
                  </a:cubicBezTo>
                  <a:lnTo>
                    <a:pt x="1904978" y="0"/>
                  </a:lnTo>
                  <a:cubicBezTo>
                    <a:pt x="1973558" y="0"/>
                    <a:pt x="2029438" y="55880"/>
                    <a:pt x="2029438" y="124460"/>
                  </a:cubicBezTo>
                  <a:lnTo>
                    <a:pt x="2029438" y="2065827"/>
                  </a:lnTo>
                  <a:cubicBezTo>
                    <a:pt x="2029438" y="2134407"/>
                    <a:pt x="1973558" y="2190287"/>
                    <a:pt x="1904978" y="2190287"/>
                  </a:cubicBezTo>
                  <a:close/>
                </a:path>
              </a:pathLst>
            </a:custGeom>
            <a:solidFill>
              <a:srgbClr val="FFFFFF"/>
            </a:solidFill>
          </p:spPr>
        </p:sp>
      </p:grpSp>
      <p:sp>
        <p:nvSpPr>
          <p:cNvPr name="TextBox 8" id="8"/>
          <p:cNvSpPr txBox="true"/>
          <p:nvPr/>
        </p:nvSpPr>
        <p:spPr>
          <a:xfrm rot="0">
            <a:off x="162187" y="3196595"/>
            <a:ext cx="5128467" cy="4293859"/>
          </a:xfrm>
          <a:prstGeom prst="rect">
            <a:avLst/>
          </a:prstGeom>
        </p:spPr>
        <p:txBody>
          <a:bodyPr anchor="t" rtlCol="false" tIns="0" lIns="0" bIns="0" rIns="0">
            <a:spAutoFit/>
          </a:bodyPr>
          <a:lstStyle/>
          <a:p>
            <a:pPr algn="just">
              <a:lnSpc>
                <a:spcPts val="3780"/>
              </a:lnSpc>
            </a:pPr>
            <a:r>
              <a:rPr lang="en-US" sz="2700">
                <a:solidFill>
                  <a:srgbClr val="000000"/>
                </a:solidFill>
                <a:latin typeface="Poppins"/>
                <a:ea typeface="Poppins"/>
                <a:cs typeface="Poppins"/>
                <a:sym typeface="Poppins"/>
              </a:rPr>
              <a:t>Kla</a:t>
            </a:r>
            <a:r>
              <a:rPr lang="en-US" sz="2700">
                <a:solidFill>
                  <a:srgbClr val="000000"/>
                </a:solidFill>
                <a:latin typeface="Poppins"/>
                <a:ea typeface="Poppins"/>
                <a:cs typeface="Poppins"/>
                <a:sym typeface="Poppins"/>
              </a:rPr>
              <a:t>sifikasi ini membedakan bank berdasarkan peran dan aktivitas utama yang dilakukan dalam melayani masyarakat, terutama dalam menghimpun dan menyalurkan dana.</a:t>
            </a:r>
          </a:p>
          <a:p>
            <a:pPr algn="l">
              <a:lnSpc>
                <a:spcPts val="3780"/>
              </a:lnSpc>
            </a:pPr>
          </a:p>
          <a:p>
            <a:pPr algn="r">
              <a:lnSpc>
                <a:spcPts val="3780"/>
              </a:lnSpc>
            </a:pPr>
          </a:p>
        </p:txBody>
      </p:sp>
      <p:sp>
        <p:nvSpPr>
          <p:cNvPr name="TextBox 9" id="9"/>
          <p:cNvSpPr txBox="true"/>
          <p:nvPr/>
        </p:nvSpPr>
        <p:spPr>
          <a:xfrm rot="0">
            <a:off x="472858" y="2093275"/>
            <a:ext cx="5494703" cy="626847"/>
          </a:xfrm>
          <a:prstGeom prst="rect">
            <a:avLst/>
          </a:prstGeom>
        </p:spPr>
        <p:txBody>
          <a:bodyPr anchor="t" rtlCol="false" tIns="0" lIns="0" bIns="0" rIns="0">
            <a:spAutoFit/>
          </a:bodyPr>
          <a:lstStyle/>
          <a:p>
            <a:pPr algn="l">
              <a:lnSpc>
                <a:spcPts val="4883"/>
              </a:lnSpc>
            </a:pPr>
            <a:r>
              <a:rPr lang="en-US" sz="3488" b="true">
                <a:solidFill>
                  <a:srgbClr val="3D42BE"/>
                </a:solidFill>
                <a:latin typeface="Poppins Ultra-Bold"/>
                <a:ea typeface="Poppins Ultra-Bold"/>
                <a:cs typeface="Poppins Ultra-Bold"/>
                <a:sym typeface="Poppins Ultra-Bold"/>
              </a:rPr>
              <a:t>B</a:t>
            </a:r>
            <a:r>
              <a:rPr lang="en-US" b="true" sz="3488">
                <a:solidFill>
                  <a:srgbClr val="3D42BE"/>
                </a:solidFill>
                <a:latin typeface="Poppins Ultra-Bold"/>
                <a:ea typeface="Poppins Ultra-Bold"/>
                <a:cs typeface="Poppins Ultra-Bold"/>
                <a:sym typeface="Poppins Ultra-Bold"/>
              </a:rPr>
              <a:t>erdasarkan Fungsi</a:t>
            </a:r>
          </a:p>
        </p:txBody>
      </p:sp>
      <p:grpSp>
        <p:nvGrpSpPr>
          <p:cNvPr name="Group 10" id="10"/>
          <p:cNvGrpSpPr/>
          <p:nvPr/>
        </p:nvGrpSpPr>
        <p:grpSpPr>
          <a:xfrm rot="0">
            <a:off x="6136259" y="1943852"/>
            <a:ext cx="5563110" cy="6004030"/>
            <a:chOff x="0" y="0"/>
            <a:chExt cx="2029438" cy="2190286"/>
          </a:xfrm>
        </p:grpSpPr>
        <p:sp>
          <p:nvSpPr>
            <p:cNvPr name="Freeform 11" id="11"/>
            <p:cNvSpPr/>
            <p:nvPr/>
          </p:nvSpPr>
          <p:spPr>
            <a:xfrm flipH="false" flipV="false" rot="0">
              <a:off x="0" y="0"/>
              <a:ext cx="2029438" cy="2190287"/>
            </a:xfrm>
            <a:custGeom>
              <a:avLst/>
              <a:gdLst/>
              <a:ahLst/>
              <a:cxnLst/>
              <a:rect r="r" b="b" t="t" l="l"/>
              <a:pathLst>
                <a:path h="2190287" w="2029438">
                  <a:moveTo>
                    <a:pt x="1904978" y="2190286"/>
                  </a:moveTo>
                  <a:lnTo>
                    <a:pt x="124460" y="2190286"/>
                  </a:lnTo>
                  <a:cubicBezTo>
                    <a:pt x="55880" y="2190286"/>
                    <a:pt x="0" y="2134407"/>
                    <a:pt x="0" y="2065826"/>
                  </a:cubicBezTo>
                  <a:lnTo>
                    <a:pt x="0" y="124460"/>
                  </a:lnTo>
                  <a:cubicBezTo>
                    <a:pt x="0" y="55880"/>
                    <a:pt x="55880" y="0"/>
                    <a:pt x="124460" y="0"/>
                  </a:cubicBezTo>
                  <a:lnTo>
                    <a:pt x="1904978" y="0"/>
                  </a:lnTo>
                  <a:cubicBezTo>
                    <a:pt x="1973558" y="0"/>
                    <a:pt x="2029438" y="55880"/>
                    <a:pt x="2029438" y="124460"/>
                  </a:cubicBezTo>
                  <a:lnTo>
                    <a:pt x="2029438" y="2065827"/>
                  </a:lnTo>
                  <a:cubicBezTo>
                    <a:pt x="2029438" y="2134407"/>
                    <a:pt x="1973558" y="2190287"/>
                    <a:pt x="1904978" y="2190287"/>
                  </a:cubicBezTo>
                  <a:close/>
                </a:path>
              </a:pathLst>
            </a:custGeom>
            <a:solidFill>
              <a:srgbClr val="FFFFFF"/>
            </a:solidFill>
          </p:spPr>
        </p:sp>
      </p:grpSp>
      <p:grpSp>
        <p:nvGrpSpPr>
          <p:cNvPr name="Group 12" id="12"/>
          <p:cNvGrpSpPr/>
          <p:nvPr/>
        </p:nvGrpSpPr>
        <p:grpSpPr>
          <a:xfrm rot="0">
            <a:off x="12242636" y="1943852"/>
            <a:ext cx="5563110" cy="6004030"/>
            <a:chOff x="0" y="0"/>
            <a:chExt cx="2029438" cy="2190286"/>
          </a:xfrm>
        </p:grpSpPr>
        <p:sp>
          <p:nvSpPr>
            <p:cNvPr name="Freeform 13" id="13"/>
            <p:cNvSpPr/>
            <p:nvPr/>
          </p:nvSpPr>
          <p:spPr>
            <a:xfrm flipH="false" flipV="false" rot="0">
              <a:off x="0" y="0"/>
              <a:ext cx="2029438" cy="2190287"/>
            </a:xfrm>
            <a:custGeom>
              <a:avLst/>
              <a:gdLst/>
              <a:ahLst/>
              <a:cxnLst/>
              <a:rect r="r" b="b" t="t" l="l"/>
              <a:pathLst>
                <a:path h="2190287" w="2029438">
                  <a:moveTo>
                    <a:pt x="1904978" y="2190286"/>
                  </a:moveTo>
                  <a:lnTo>
                    <a:pt x="124460" y="2190286"/>
                  </a:lnTo>
                  <a:cubicBezTo>
                    <a:pt x="55880" y="2190286"/>
                    <a:pt x="0" y="2134407"/>
                    <a:pt x="0" y="2065826"/>
                  </a:cubicBezTo>
                  <a:lnTo>
                    <a:pt x="0" y="124460"/>
                  </a:lnTo>
                  <a:cubicBezTo>
                    <a:pt x="0" y="55880"/>
                    <a:pt x="55880" y="0"/>
                    <a:pt x="124460" y="0"/>
                  </a:cubicBezTo>
                  <a:lnTo>
                    <a:pt x="1904978" y="0"/>
                  </a:lnTo>
                  <a:cubicBezTo>
                    <a:pt x="1973558" y="0"/>
                    <a:pt x="2029438" y="55880"/>
                    <a:pt x="2029438" y="124460"/>
                  </a:cubicBezTo>
                  <a:lnTo>
                    <a:pt x="2029438" y="2065827"/>
                  </a:lnTo>
                  <a:cubicBezTo>
                    <a:pt x="2029438" y="2134407"/>
                    <a:pt x="1973558" y="2190287"/>
                    <a:pt x="1904978" y="2190287"/>
                  </a:cubicBezTo>
                  <a:close/>
                </a:path>
              </a:pathLst>
            </a:custGeom>
            <a:solidFill>
              <a:srgbClr val="FFFFFF"/>
            </a:solidFill>
          </p:spPr>
        </p:sp>
      </p:grpSp>
      <p:sp>
        <p:nvSpPr>
          <p:cNvPr name="TextBox 14" id="14"/>
          <p:cNvSpPr txBox="true"/>
          <p:nvPr/>
        </p:nvSpPr>
        <p:spPr>
          <a:xfrm rot="0">
            <a:off x="7581540" y="1783177"/>
            <a:ext cx="5563110" cy="1247043"/>
          </a:xfrm>
          <a:prstGeom prst="rect">
            <a:avLst/>
          </a:prstGeom>
        </p:spPr>
        <p:txBody>
          <a:bodyPr anchor="t" rtlCol="false" tIns="0" lIns="0" bIns="0" rIns="0">
            <a:spAutoFit/>
          </a:bodyPr>
          <a:lstStyle/>
          <a:p>
            <a:pPr algn="l">
              <a:lnSpc>
                <a:spcPts val="4883"/>
              </a:lnSpc>
            </a:pPr>
            <a:r>
              <a:rPr lang="en-US" sz="3488" b="true">
                <a:solidFill>
                  <a:srgbClr val="3D42BE"/>
                </a:solidFill>
                <a:latin typeface="Poppins Ultra-Bold"/>
                <a:ea typeface="Poppins Ultra-Bold"/>
                <a:cs typeface="Poppins Ultra-Bold"/>
                <a:sym typeface="Poppins Ultra-Bold"/>
              </a:rPr>
              <a:t>B</a:t>
            </a:r>
            <a:r>
              <a:rPr lang="en-US" b="true" sz="3488">
                <a:solidFill>
                  <a:srgbClr val="3D42BE"/>
                </a:solidFill>
                <a:latin typeface="Poppins Ultra-Bold"/>
                <a:ea typeface="Poppins Ultra-Bold"/>
                <a:cs typeface="Poppins Ultra-Bold"/>
                <a:sym typeface="Poppins Ultra-Bold"/>
              </a:rPr>
              <a:t>erdasarkan Kepemilikan</a:t>
            </a:r>
          </a:p>
        </p:txBody>
      </p:sp>
      <p:sp>
        <p:nvSpPr>
          <p:cNvPr name="TextBox 15" id="15"/>
          <p:cNvSpPr txBox="true"/>
          <p:nvPr/>
        </p:nvSpPr>
        <p:spPr>
          <a:xfrm rot="0">
            <a:off x="13521111" y="1848602"/>
            <a:ext cx="4284635" cy="1247043"/>
          </a:xfrm>
          <a:prstGeom prst="rect">
            <a:avLst/>
          </a:prstGeom>
        </p:spPr>
        <p:txBody>
          <a:bodyPr anchor="t" rtlCol="false" tIns="0" lIns="0" bIns="0" rIns="0">
            <a:spAutoFit/>
          </a:bodyPr>
          <a:lstStyle/>
          <a:p>
            <a:pPr algn="l">
              <a:lnSpc>
                <a:spcPts val="4883"/>
              </a:lnSpc>
            </a:pPr>
            <a:r>
              <a:rPr lang="en-US" sz="3488" b="true">
                <a:solidFill>
                  <a:srgbClr val="3D42BE"/>
                </a:solidFill>
                <a:latin typeface="Poppins Ultra-Bold"/>
                <a:ea typeface="Poppins Ultra-Bold"/>
                <a:cs typeface="Poppins Ultra-Bold"/>
                <a:sym typeface="Poppins Ultra-Bold"/>
              </a:rPr>
              <a:t>B</a:t>
            </a:r>
            <a:r>
              <a:rPr lang="en-US" b="true" sz="3488">
                <a:solidFill>
                  <a:srgbClr val="3D42BE"/>
                </a:solidFill>
                <a:latin typeface="Poppins Ultra-Bold"/>
                <a:ea typeface="Poppins Ultra-Bold"/>
                <a:cs typeface="Poppins Ultra-Bold"/>
                <a:sym typeface="Poppins Ultra-Bold"/>
              </a:rPr>
              <a:t>erdasarkan Kegiatan Usaha</a:t>
            </a:r>
          </a:p>
        </p:txBody>
      </p:sp>
      <p:sp>
        <p:nvSpPr>
          <p:cNvPr name="TextBox 16" id="16"/>
          <p:cNvSpPr txBox="true"/>
          <p:nvPr/>
        </p:nvSpPr>
        <p:spPr>
          <a:xfrm rot="0">
            <a:off x="5290653" y="452829"/>
            <a:ext cx="9109986" cy="999341"/>
          </a:xfrm>
          <a:prstGeom prst="rect">
            <a:avLst/>
          </a:prstGeom>
        </p:spPr>
        <p:txBody>
          <a:bodyPr anchor="t" rtlCol="false" tIns="0" lIns="0" bIns="0" rIns="0">
            <a:spAutoFit/>
          </a:bodyPr>
          <a:lstStyle/>
          <a:p>
            <a:pPr algn="l">
              <a:lnSpc>
                <a:spcPts val="7780"/>
              </a:lnSpc>
            </a:pPr>
            <a:r>
              <a:rPr lang="en-US" sz="5557" b="true">
                <a:solidFill>
                  <a:srgbClr val="FFFFFF"/>
                </a:solidFill>
                <a:latin typeface="Poppins Ultra-Bold"/>
                <a:ea typeface="Poppins Ultra-Bold"/>
                <a:cs typeface="Poppins Ultra-Bold"/>
                <a:sym typeface="Poppins Ultra-Bold"/>
              </a:rPr>
              <a:t>J</a:t>
            </a:r>
            <a:r>
              <a:rPr lang="en-US" b="true" sz="5557">
                <a:solidFill>
                  <a:srgbClr val="FFFFFF"/>
                </a:solidFill>
                <a:latin typeface="Poppins Ultra-Bold"/>
                <a:ea typeface="Poppins Ultra-Bold"/>
                <a:cs typeface="Poppins Ultra-Bold"/>
                <a:sym typeface="Poppins Ultra-Bold"/>
              </a:rPr>
              <a:t>enis Klasifikasi Bank </a:t>
            </a:r>
          </a:p>
        </p:txBody>
      </p:sp>
      <p:sp>
        <p:nvSpPr>
          <p:cNvPr name="TextBox 17" id="17"/>
          <p:cNvSpPr txBox="true"/>
          <p:nvPr/>
        </p:nvSpPr>
        <p:spPr>
          <a:xfrm rot="0">
            <a:off x="6353580" y="3196595"/>
            <a:ext cx="5128467" cy="2865109"/>
          </a:xfrm>
          <a:prstGeom prst="rect">
            <a:avLst/>
          </a:prstGeom>
        </p:spPr>
        <p:txBody>
          <a:bodyPr anchor="t" rtlCol="false" tIns="0" lIns="0" bIns="0" rIns="0">
            <a:spAutoFit/>
          </a:bodyPr>
          <a:lstStyle/>
          <a:p>
            <a:pPr algn="just">
              <a:lnSpc>
                <a:spcPts val="3780"/>
              </a:lnSpc>
            </a:pPr>
            <a:r>
              <a:rPr lang="en-US" sz="2700">
                <a:solidFill>
                  <a:srgbClr val="000000"/>
                </a:solidFill>
                <a:latin typeface="Poppins"/>
                <a:ea typeface="Poppins"/>
                <a:cs typeface="Poppins"/>
                <a:sym typeface="Poppins"/>
              </a:rPr>
              <a:t>Kla</a:t>
            </a:r>
            <a:r>
              <a:rPr lang="en-US" sz="2700">
                <a:solidFill>
                  <a:srgbClr val="000000"/>
                </a:solidFill>
                <a:latin typeface="Poppins"/>
                <a:ea typeface="Poppins"/>
                <a:cs typeface="Poppins"/>
                <a:sym typeface="Poppins"/>
              </a:rPr>
              <a:t>sifikasi ini melihat siapa yang memiliki dan menanamkan modal pada bank tersebut, baik itu pemerintah, swasta, koperasi, maupun pihak asing.</a:t>
            </a:r>
          </a:p>
        </p:txBody>
      </p:sp>
      <p:sp>
        <p:nvSpPr>
          <p:cNvPr name="TextBox 18" id="18"/>
          <p:cNvSpPr txBox="true"/>
          <p:nvPr/>
        </p:nvSpPr>
        <p:spPr>
          <a:xfrm rot="0">
            <a:off x="12547094" y="3196595"/>
            <a:ext cx="5128467" cy="3341359"/>
          </a:xfrm>
          <a:prstGeom prst="rect">
            <a:avLst/>
          </a:prstGeom>
        </p:spPr>
        <p:txBody>
          <a:bodyPr anchor="t" rtlCol="false" tIns="0" lIns="0" bIns="0" rIns="0">
            <a:spAutoFit/>
          </a:bodyPr>
          <a:lstStyle/>
          <a:p>
            <a:pPr algn="just">
              <a:lnSpc>
                <a:spcPts val="3780"/>
              </a:lnSpc>
            </a:pPr>
            <a:r>
              <a:rPr lang="en-US" sz="2700">
                <a:solidFill>
                  <a:srgbClr val="000000"/>
                </a:solidFill>
                <a:latin typeface="Poppins"/>
                <a:ea typeface="Poppins"/>
                <a:cs typeface="Poppins"/>
                <a:sym typeface="Poppins"/>
              </a:rPr>
              <a:t>Kla</a:t>
            </a:r>
            <a:r>
              <a:rPr lang="en-US" sz="2700">
                <a:solidFill>
                  <a:srgbClr val="000000"/>
                </a:solidFill>
                <a:latin typeface="Poppins"/>
                <a:ea typeface="Poppins"/>
                <a:cs typeface="Poppins"/>
                <a:sym typeface="Poppins"/>
              </a:rPr>
              <a:t>sifikasi ini membedakan bank berdasarkan sistem operasional yang digunakan, yaitu apakah menggunakan sistem bunga (konvensional) atau berdasarkan prinsip syariah (Islam).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D42BE"/>
        </a:solidFill>
      </p:bgPr>
    </p:bg>
    <p:spTree>
      <p:nvGrpSpPr>
        <p:cNvPr id="1" name=""/>
        <p:cNvGrpSpPr/>
        <p:nvPr/>
      </p:nvGrpSpPr>
      <p:grpSpPr>
        <a:xfrm>
          <a:off x="0" y="0"/>
          <a:ext cx="0" cy="0"/>
          <a:chOff x="0" y="0"/>
          <a:chExt cx="0" cy="0"/>
        </a:xfrm>
      </p:grpSpPr>
      <p:sp>
        <p:nvSpPr>
          <p:cNvPr name="Freeform 2" id="2"/>
          <p:cNvSpPr/>
          <p:nvPr/>
        </p:nvSpPr>
        <p:spPr>
          <a:xfrm flipH="false" flipV="false" rot="0">
            <a:off x="-5402174" y="-622257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412968" y="4315621"/>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282720" y="200860"/>
            <a:ext cx="1905617" cy="190561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grpSp>
        <p:nvGrpSpPr>
          <p:cNvPr name="Group 7" id="7"/>
          <p:cNvGrpSpPr>
            <a:grpSpLocks noChangeAspect="true"/>
          </p:cNvGrpSpPr>
          <p:nvPr/>
        </p:nvGrpSpPr>
        <p:grpSpPr>
          <a:xfrm rot="0">
            <a:off x="11678473" y="2601160"/>
            <a:ext cx="6225081" cy="6225056"/>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117" t="0" r="-25117" b="0"/>
              </a:stretch>
            </a:blipFill>
          </p:spPr>
        </p:sp>
      </p:grpSp>
      <p:sp>
        <p:nvSpPr>
          <p:cNvPr name="TextBox 9" id="9"/>
          <p:cNvSpPr txBox="true"/>
          <p:nvPr/>
        </p:nvSpPr>
        <p:spPr>
          <a:xfrm rot="0">
            <a:off x="1858338" y="372310"/>
            <a:ext cx="11773127" cy="2228850"/>
          </a:xfrm>
          <a:prstGeom prst="rect">
            <a:avLst/>
          </a:prstGeom>
        </p:spPr>
        <p:txBody>
          <a:bodyPr anchor="t" rtlCol="false" tIns="0" lIns="0" bIns="0" rIns="0">
            <a:spAutoFit/>
          </a:bodyPr>
          <a:lstStyle/>
          <a:p>
            <a:pPr algn="l">
              <a:lnSpc>
                <a:spcPts val="8100"/>
              </a:lnSpc>
            </a:pPr>
            <a:r>
              <a:rPr lang="en-US" sz="9000" b="true">
                <a:solidFill>
                  <a:srgbClr val="FFFFFF"/>
                </a:solidFill>
                <a:latin typeface="Poppins Ultra-Bold"/>
                <a:ea typeface="Poppins Ultra-Bold"/>
                <a:cs typeface="Poppins Ultra-Bold"/>
                <a:sym typeface="Poppins Ultra-Bold"/>
              </a:rPr>
              <a:t>Bank Berdasarkan Fungsi</a:t>
            </a:r>
          </a:p>
        </p:txBody>
      </p:sp>
      <p:sp>
        <p:nvSpPr>
          <p:cNvPr name="TextBox 10" id="10"/>
          <p:cNvSpPr txBox="true"/>
          <p:nvPr/>
        </p:nvSpPr>
        <p:spPr>
          <a:xfrm rot="0">
            <a:off x="976836" y="2980967"/>
            <a:ext cx="10701636" cy="5384279"/>
          </a:xfrm>
          <a:prstGeom prst="rect">
            <a:avLst/>
          </a:prstGeom>
        </p:spPr>
        <p:txBody>
          <a:bodyPr anchor="t" rtlCol="false" tIns="0" lIns="0" bIns="0" rIns="0">
            <a:spAutoFit/>
          </a:bodyPr>
          <a:lstStyle/>
          <a:p>
            <a:pPr algn="just">
              <a:lnSpc>
                <a:spcPts val="3071"/>
              </a:lnSpc>
            </a:pPr>
            <a:r>
              <a:rPr lang="en-US" sz="2193">
                <a:solidFill>
                  <a:srgbClr val="FFFFFF"/>
                </a:solidFill>
                <a:latin typeface="Poppins"/>
                <a:ea typeface="Poppins"/>
                <a:cs typeface="Poppins"/>
                <a:sym typeface="Poppins"/>
              </a:rPr>
              <a:t>Berdasarkan fungsinya, bank dibagi menjadi bank umum dan bank perkreditan rakyat (BPR). Bank umum adalah bank yang memiliki kegiatan usaha secara luas dan dapat memberikan berbagai layanan keuangan kepada masyarakat, termasuk layanan lalu lintas pembayaran seperti transfer, giro, dan pembayaran lainnya. Bank umum juga berperan penting dalam menghimpun dana dari masyarakat dalam bentuk tabungan, giro, dan deposito, kemudian menyalurkannya kembali dalam bentuk kredit.</a:t>
            </a:r>
          </a:p>
          <a:p>
            <a:pPr algn="just">
              <a:lnSpc>
                <a:spcPts val="3071"/>
              </a:lnSpc>
            </a:pPr>
          </a:p>
          <a:p>
            <a:pPr algn="just">
              <a:lnSpc>
                <a:spcPts val="3071"/>
              </a:lnSpc>
            </a:pPr>
            <a:r>
              <a:rPr lang="en-US" sz="2193">
                <a:solidFill>
                  <a:srgbClr val="FFFFFF"/>
                </a:solidFill>
                <a:latin typeface="Poppins"/>
                <a:ea typeface="Poppins"/>
                <a:cs typeface="Poppins"/>
                <a:sym typeface="Poppins"/>
              </a:rPr>
              <a:t>Sementara itu, Bank Perkreditan Rakyat (BPR) memiliki ruang lingkup kegiatan yang lebih sempit dibandingkan bank umum. BPR lebih difokuskan pada pelayanan masyarakat kecil, terutama dalam memberikan kredit usaha kecil. BPR tidak melayani jasa lalu lintas pembayaran seperti giro dan transfer, sehingga kegiatannya lebih sederhana.</a:t>
            </a:r>
          </a:p>
          <a:p>
            <a:pPr algn="just">
              <a:lnSpc>
                <a:spcPts val="3071"/>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D42BE"/>
        </a:solidFill>
      </p:bgPr>
    </p:bg>
    <p:spTree>
      <p:nvGrpSpPr>
        <p:cNvPr id="1" name=""/>
        <p:cNvGrpSpPr/>
        <p:nvPr/>
      </p:nvGrpSpPr>
      <p:grpSpPr>
        <a:xfrm>
          <a:off x="0" y="0"/>
          <a:ext cx="0" cy="0"/>
          <a:chOff x="0" y="0"/>
          <a:chExt cx="0" cy="0"/>
        </a:xfrm>
      </p:grpSpPr>
      <p:grpSp>
        <p:nvGrpSpPr>
          <p:cNvPr name="Group 2" id="2"/>
          <p:cNvGrpSpPr/>
          <p:nvPr/>
        </p:nvGrpSpPr>
        <p:grpSpPr>
          <a:xfrm rot="0">
            <a:off x="11165555" y="0"/>
            <a:ext cx="7404160" cy="10287000"/>
            <a:chOff x="0" y="0"/>
            <a:chExt cx="9872214" cy="13716000"/>
          </a:xfrm>
        </p:grpSpPr>
        <p:pic>
          <p:nvPicPr>
            <p:cNvPr name="Picture 3" id="3"/>
            <p:cNvPicPr>
              <a:picLocks noChangeAspect="true"/>
            </p:cNvPicPr>
            <p:nvPr/>
          </p:nvPicPr>
          <p:blipFill>
            <a:blip r:embed="rId2"/>
            <a:srcRect l="23009" t="0" r="23009" b="0"/>
            <a:stretch>
              <a:fillRect/>
            </a:stretch>
          </p:blipFill>
          <p:spPr>
            <a:xfrm flipH="false" flipV="false">
              <a:off x="0" y="0"/>
              <a:ext cx="9872214" cy="13716000"/>
            </a:xfrm>
            <a:prstGeom prst="rect">
              <a:avLst/>
            </a:prstGeom>
          </p:spPr>
        </p:pic>
      </p:grpSp>
      <p:sp>
        <p:nvSpPr>
          <p:cNvPr name="Freeform 4" id="4"/>
          <p:cNvSpPr/>
          <p:nvPr/>
        </p:nvSpPr>
        <p:spPr>
          <a:xfrm flipH="false" flipV="false" rot="0">
            <a:off x="8540478" y="1663282"/>
            <a:ext cx="1926999" cy="481750"/>
          </a:xfrm>
          <a:custGeom>
            <a:avLst/>
            <a:gdLst/>
            <a:ahLst/>
            <a:cxnLst/>
            <a:rect r="r" b="b" t="t" l="l"/>
            <a:pathLst>
              <a:path h="481750" w="1926999">
                <a:moveTo>
                  <a:pt x="0" y="0"/>
                </a:moveTo>
                <a:lnTo>
                  <a:pt x="1926999" y="0"/>
                </a:lnTo>
                <a:lnTo>
                  <a:pt x="1926999" y="481750"/>
                </a:lnTo>
                <a:lnTo>
                  <a:pt x="0" y="481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307619" y="-4837307"/>
            <a:ext cx="11750064" cy="11732015"/>
          </a:xfrm>
          <a:custGeom>
            <a:avLst/>
            <a:gdLst/>
            <a:ahLst/>
            <a:cxnLst/>
            <a:rect r="r" b="b" t="t" l="l"/>
            <a:pathLst>
              <a:path h="11732015" w="11750064">
                <a:moveTo>
                  <a:pt x="0" y="0"/>
                </a:moveTo>
                <a:lnTo>
                  <a:pt x="11750064" y="0"/>
                </a:lnTo>
                <a:lnTo>
                  <a:pt x="11750064" y="11732014"/>
                </a:lnTo>
                <a:lnTo>
                  <a:pt x="0" y="11732014"/>
                </a:lnTo>
                <a:lnTo>
                  <a:pt x="0" y="0"/>
                </a:lnTo>
                <a:close/>
              </a:path>
            </a:pathLst>
          </a:custGeom>
          <a:blipFill>
            <a:blip r:embed="rId5">
              <a:alphaModFix amt="4000"/>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567413" y="878420"/>
            <a:ext cx="8936564" cy="2127675"/>
          </a:xfrm>
          <a:prstGeom prst="rect">
            <a:avLst/>
          </a:prstGeom>
        </p:spPr>
        <p:txBody>
          <a:bodyPr anchor="t" rtlCol="false" tIns="0" lIns="0" bIns="0" rIns="0">
            <a:spAutoFit/>
          </a:bodyPr>
          <a:lstStyle/>
          <a:p>
            <a:pPr algn="l">
              <a:lnSpc>
                <a:spcPts val="4080"/>
              </a:lnSpc>
            </a:pPr>
            <a:r>
              <a:rPr lang="en-US" sz="4434" b="true">
                <a:solidFill>
                  <a:srgbClr val="FFFFFF"/>
                </a:solidFill>
                <a:latin typeface="Poppins Ultra-Bold"/>
                <a:ea typeface="Poppins Ultra-Bold"/>
                <a:cs typeface="Poppins Ultra-Bold"/>
                <a:sym typeface="Poppins Ultra-Bold"/>
              </a:rPr>
              <a:t>Contoh B</a:t>
            </a:r>
            <a:r>
              <a:rPr lang="en-US" sz="4434" b="true">
                <a:solidFill>
                  <a:srgbClr val="FFFFFF"/>
                </a:solidFill>
                <a:latin typeface="Poppins Ultra-Bold"/>
                <a:ea typeface="Poppins Ultra-Bold"/>
                <a:cs typeface="Poppins Ultra-Bold"/>
                <a:sym typeface="Poppins Ultra-Bold"/>
              </a:rPr>
              <a:t>ank Berdasarkan Fungsi</a:t>
            </a:r>
          </a:p>
          <a:p>
            <a:pPr algn="l">
              <a:lnSpc>
                <a:spcPts val="4080"/>
              </a:lnSpc>
            </a:pPr>
          </a:p>
          <a:p>
            <a:pPr algn="l">
              <a:lnSpc>
                <a:spcPts val="4080"/>
              </a:lnSpc>
            </a:pPr>
          </a:p>
        </p:txBody>
      </p:sp>
      <p:sp>
        <p:nvSpPr>
          <p:cNvPr name="TextBox 7" id="7"/>
          <p:cNvSpPr txBox="true"/>
          <p:nvPr/>
        </p:nvSpPr>
        <p:spPr>
          <a:xfrm rot="0">
            <a:off x="449366" y="2260600"/>
            <a:ext cx="10409180" cy="5699125"/>
          </a:xfrm>
          <a:prstGeom prst="rect">
            <a:avLst/>
          </a:prstGeom>
        </p:spPr>
        <p:txBody>
          <a:bodyPr anchor="t" rtlCol="false" tIns="0" lIns="0" bIns="0" rIns="0">
            <a:spAutoFit/>
          </a:bodyPr>
          <a:lstStyle/>
          <a:p>
            <a:pPr algn="just" marL="539749" indent="-269875" lvl="1">
              <a:lnSpc>
                <a:spcPts val="3499"/>
              </a:lnSpc>
              <a:buFont typeface="Arial"/>
              <a:buChar char="•"/>
            </a:pPr>
            <a:r>
              <a:rPr lang="en-US" b="true" sz="2499">
                <a:solidFill>
                  <a:srgbClr val="FFBD59"/>
                </a:solidFill>
                <a:latin typeface="Poppins Bold"/>
                <a:ea typeface="Poppins Bold"/>
                <a:cs typeface="Poppins Bold"/>
                <a:sym typeface="Poppins Bold"/>
              </a:rPr>
              <a:t>Bank Umum</a:t>
            </a:r>
          </a:p>
          <a:p>
            <a:pPr algn="just">
              <a:lnSpc>
                <a:spcPts val="3499"/>
              </a:lnSpc>
            </a:pPr>
            <a:r>
              <a:rPr lang="en-US" sz="2499">
                <a:solidFill>
                  <a:srgbClr val="FFFFFF"/>
                </a:solidFill>
                <a:latin typeface="Poppins"/>
                <a:ea typeface="Poppins"/>
                <a:cs typeface="Poppins"/>
                <a:sym typeface="Poppins"/>
              </a:rPr>
              <a:t>Bank umum melayani berbagai kebutuhan transaksi keuangan masyarakat secara lengkap, seperti penyimpanan dana, transfer uang, pembayaran, dan pemberian kredit.</a:t>
            </a:r>
          </a:p>
          <a:p>
            <a:pPr algn="just">
              <a:lnSpc>
                <a:spcPts val="3499"/>
              </a:lnSpc>
            </a:pPr>
            <a:r>
              <a:rPr lang="en-US" sz="2499">
                <a:solidFill>
                  <a:srgbClr val="FFFFFF"/>
                </a:solidFill>
                <a:latin typeface="Poppins"/>
                <a:ea typeface="Poppins"/>
                <a:cs typeface="Poppins"/>
                <a:sym typeface="Poppins"/>
              </a:rPr>
              <a:t>Contoh: BRI, BNI, Bank Mandiri.</a:t>
            </a:r>
          </a:p>
          <a:p>
            <a:pPr algn="just">
              <a:lnSpc>
                <a:spcPts val="3499"/>
              </a:lnSpc>
            </a:pPr>
          </a:p>
          <a:p>
            <a:pPr algn="just" marL="539749" indent="-269875" lvl="1">
              <a:lnSpc>
                <a:spcPts val="3499"/>
              </a:lnSpc>
              <a:buFont typeface="Arial"/>
              <a:buChar char="•"/>
            </a:pPr>
            <a:r>
              <a:rPr lang="en-US" b="true" sz="2499">
                <a:solidFill>
                  <a:srgbClr val="FFBD59"/>
                </a:solidFill>
                <a:latin typeface="Poppins Bold"/>
                <a:ea typeface="Poppins Bold"/>
                <a:cs typeface="Poppins Bold"/>
                <a:sym typeface="Poppins Bold"/>
              </a:rPr>
              <a:t>Bank Perkreditan Rakyat (BPR)</a:t>
            </a:r>
          </a:p>
          <a:p>
            <a:pPr algn="just">
              <a:lnSpc>
                <a:spcPts val="3499"/>
              </a:lnSpc>
            </a:pPr>
            <a:r>
              <a:rPr lang="en-US" sz="2499">
                <a:solidFill>
                  <a:srgbClr val="FFFFFF"/>
                </a:solidFill>
                <a:latin typeface="Poppins"/>
                <a:ea typeface="Poppins"/>
                <a:cs typeface="Poppins"/>
                <a:sym typeface="Poppins"/>
              </a:rPr>
              <a:t>BPR berfokus pada penghimpunan dana dalam bentuk tabungan dan deposito serta penyaluran kredit kepada masyarakat kecil atau pelaku UMKM.</a:t>
            </a:r>
          </a:p>
          <a:p>
            <a:pPr algn="just">
              <a:lnSpc>
                <a:spcPts val="3499"/>
              </a:lnSpc>
            </a:pPr>
            <a:r>
              <a:rPr lang="en-US" sz="2499">
                <a:solidFill>
                  <a:srgbClr val="FFFFFF"/>
                </a:solidFill>
                <a:latin typeface="Poppins"/>
                <a:ea typeface="Poppins"/>
                <a:cs typeface="Poppins"/>
                <a:sym typeface="Poppins"/>
              </a:rPr>
              <a:t>Contoh: BPR daerah(BPR JATIM) atau BPR swasta lokal(BPR LESTARI JATIM).</a:t>
            </a:r>
          </a:p>
          <a:p>
            <a:pPr algn="just">
              <a:lnSpc>
                <a:spcPts val="349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249286" y="0"/>
            <a:ext cx="7038714" cy="10287000"/>
            <a:chOff x="0" y="0"/>
            <a:chExt cx="9384952" cy="13716000"/>
          </a:xfrm>
        </p:grpSpPr>
        <p:pic>
          <p:nvPicPr>
            <p:cNvPr name="Picture 3" id="3"/>
            <p:cNvPicPr>
              <a:picLocks noChangeAspect="true"/>
            </p:cNvPicPr>
            <p:nvPr/>
          </p:nvPicPr>
          <p:blipFill>
            <a:blip r:embed="rId2"/>
            <a:srcRect l="7235" t="0" r="7235" b="0"/>
            <a:stretch>
              <a:fillRect/>
            </a:stretch>
          </p:blipFill>
          <p:spPr>
            <a:xfrm flipH="false" flipV="false">
              <a:off x="0" y="0"/>
              <a:ext cx="9384952" cy="13716000"/>
            </a:xfrm>
            <a:prstGeom prst="rect">
              <a:avLst/>
            </a:prstGeom>
          </p:spPr>
        </p:pic>
      </p:grpSp>
      <p:sp>
        <p:nvSpPr>
          <p:cNvPr name="Freeform 4" id="4"/>
          <p:cNvSpPr/>
          <p:nvPr/>
        </p:nvSpPr>
        <p:spPr>
          <a:xfrm flipH="false" flipV="false" rot="0">
            <a:off x="-5402174" y="-622257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3">
              <a:alphaModFix amt="4000"/>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472858" y="260370"/>
            <a:ext cx="1674625" cy="167462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7" id="7"/>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sp>
        <p:nvSpPr>
          <p:cNvPr name="TextBox 8" id="8"/>
          <p:cNvSpPr txBox="true"/>
          <p:nvPr/>
        </p:nvSpPr>
        <p:spPr>
          <a:xfrm rot="0">
            <a:off x="653990" y="408535"/>
            <a:ext cx="6553563" cy="1812664"/>
          </a:xfrm>
          <a:prstGeom prst="rect">
            <a:avLst/>
          </a:prstGeom>
        </p:spPr>
        <p:txBody>
          <a:bodyPr anchor="t" rtlCol="false" tIns="0" lIns="0" bIns="0" rIns="0">
            <a:spAutoFit/>
          </a:bodyPr>
          <a:lstStyle/>
          <a:p>
            <a:pPr algn="l">
              <a:lnSpc>
                <a:spcPts val="7039"/>
              </a:lnSpc>
            </a:pPr>
            <a:r>
              <a:rPr lang="en-US" b="true" sz="5028">
                <a:solidFill>
                  <a:srgbClr val="3D42BE"/>
                </a:solidFill>
                <a:latin typeface="Poppins Ultra-Bold"/>
                <a:ea typeface="Poppins Ultra-Bold"/>
                <a:cs typeface="Poppins Ultra-Bold"/>
                <a:sym typeface="Poppins Ultra-Bold"/>
              </a:rPr>
              <a:t>Bank Berdasarkan Kepemilikan</a:t>
            </a:r>
          </a:p>
        </p:txBody>
      </p:sp>
      <p:sp>
        <p:nvSpPr>
          <p:cNvPr name="TextBox 9" id="9"/>
          <p:cNvSpPr txBox="true"/>
          <p:nvPr/>
        </p:nvSpPr>
        <p:spPr>
          <a:xfrm rot="0">
            <a:off x="472858" y="2154524"/>
            <a:ext cx="10409180" cy="6575425"/>
          </a:xfrm>
          <a:prstGeom prst="rect">
            <a:avLst/>
          </a:prstGeom>
        </p:spPr>
        <p:txBody>
          <a:bodyPr anchor="t" rtlCol="false" tIns="0" lIns="0" bIns="0" rIns="0">
            <a:spAutoFit/>
          </a:bodyPr>
          <a:lstStyle/>
          <a:p>
            <a:pPr algn="just">
              <a:lnSpc>
                <a:spcPts val="3499"/>
              </a:lnSpc>
            </a:pPr>
            <a:r>
              <a:rPr lang="en-US" sz="2499">
                <a:solidFill>
                  <a:srgbClr val="3D42BE"/>
                </a:solidFill>
                <a:latin typeface="Poppins"/>
                <a:ea typeface="Poppins"/>
                <a:cs typeface="Poppins"/>
                <a:sym typeface="Poppins"/>
              </a:rPr>
              <a:t>Berdasarkan kepemilikannya, Bank dibagi menjadi 4 yaitu : </a:t>
            </a:r>
          </a:p>
          <a:p>
            <a:pPr algn="l" marL="539749" indent="-269875" lvl="1">
              <a:lnSpc>
                <a:spcPts val="3499"/>
              </a:lnSpc>
              <a:buAutoNum type="arabicPeriod" startAt="1"/>
            </a:pPr>
            <a:r>
              <a:rPr lang="en-US" sz="2499">
                <a:solidFill>
                  <a:srgbClr val="3D42BE"/>
                </a:solidFill>
                <a:latin typeface="Poppins"/>
                <a:ea typeface="Poppins"/>
                <a:cs typeface="Poppins"/>
                <a:sym typeface="Poppins"/>
              </a:rPr>
              <a:t>b</a:t>
            </a:r>
            <a:r>
              <a:rPr lang="en-US" b="true" sz="2499">
                <a:solidFill>
                  <a:srgbClr val="3D42BE"/>
                </a:solidFill>
                <a:latin typeface="Poppins Bold"/>
                <a:ea typeface="Poppins Bold"/>
                <a:cs typeface="Poppins Bold"/>
                <a:sym typeface="Poppins Bold"/>
              </a:rPr>
              <a:t>ank milik pemerintah </a:t>
            </a:r>
          </a:p>
          <a:p>
            <a:pPr algn="l" marL="539749" indent="-269875" lvl="1">
              <a:lnSpc>
                <a:spcPts val="3499"/>
              </a:lnSpc>
              <a:buAutoNum type="arabicPeriod" startAt="1"/>
            </a:pPr>
            <a:r>
              <a:rPr lang="en-US" b="true" sz="2499">
                <a:solidFill>
                  <a:srgbClr val="3D42BE"/>
                </a:solidFill>
                <a:latin typeface="Poppins Bold"/>
                <a:ea typeface="Poppins Bold"/>
                <a:cs typeface="Poppins Bold"/>
                <a:sym typeface="Poppins Bold"/>
              </a:rPr>
              <a:t>Bank milik swasta nasional </a:t>
            </a:r>
          </a:p>
          <a:p>
            <a:pPr algn="l" marL="539749" indent="-269875" lvl="1">
              <a:lnSpc>
                <a:spcPts val="3499"/>
              </a:lnSpc>
              <a:buAutoNum type="arabicPeriod" startAt="1"/>
            </a:pPr>
            <a:r>
              <a:rPr lang="en-US" b="true" sz="2499">
                <a:solidFill>
                  <a:srgbClr val="3D42BE"/>
                </a:solidFill>
                <a:latin typeface="Poppins Bold"/>
                <a:ea typeface="Poppins Bold"/>
                <a:cs typeface="Poppins Bold"/>
                <a:sym typeface="Poppins Bold"/>
              </a:rPr>
              <a:t>bank milik koperasi </a:t>
            </a:r>
          </a:p>
          <a:p>
            <a:pPr algn="l" marL="539749" indent="-269875" lvl="1">
              <a:lnSpc>
                <a:spcPts val="3499"/>
              </a:lnSpc>
              <a:buAutoNum type="arabicPeriod" startAt="1"/>
            </a:pPr>
            <a:r>
              <a:rPr lang="en-US" b="true" sz="2499">
                <a:solidFill>
                  <a:srgbClr val="3D42BE"/>
                </a:solidFill>
                <a:latin typeface="Poppins Bold"/>
                <a:ea typeface="Poppins Bold"/>
                <a:cs typeface="Poppins Bold"/>
                <a:sym typeface="Poppins Bold"/>
              </a:rPr>
              <a:t>bank milik asing </a:t>
            </a:r>
          </a:p>
          <a:p>
            <a:pPr algn="l" marL="539749" indent="-269875" lvl="1">
              <a:lnSpc>
                <a:spcPts val="3499"/>
              </a:lnSpc>
              <a:buAutoNum type="arabicPeriod" startAt="1"/>
            </a:pPr>
            <a:r>
              <a:rPr lang="en-US" b="true" sz="2499">
                <a:solidFill>
                  <a:srgbClr val="3D42BE"/>
                </a:solidFill>
                <a:latin typeface="Poppins Bold"/>
                <a:ea typeface="Poppins Bold"/>
                <a:cs typeface="Poppins Bold"/>
                <a:sym typeface="Poppins Bold"/>
              </a:rPr>
              <a:t>bank campuran</a:t>
            </a:r>
          </a:p>
          <a:p>
            <a:pPr algn="just">
              <a:lnSpc>
                <a:spcPts val="3499"/>
              </a:lnSpc>
            </a:pPr>
            <a:r>
              <a:rPr lang="en-US" sz="2499">
                <a:solidFill>
                  <a:srgbClr val="3D42BE"/>
                </a:solidFill>
                <a:latin typeface="Poppins"/>
                <a:ea typeface="Poppins"/>
                <a:cs typeface="Poppins"/>
                <a:sym typeface="Poppins"/>
              </a:rPr>
              <a:t>Bank milik pemerintah biasanya bertujuan untuk mendukung pembangunan ekonomi nasional, sedangkan bank milik swasta lebih berorientasi pada keuntungan(dari pengusaha sendiri). Selain itu, terdapat juga bank yang dimiliki oleh koperasi yang mengutamakan kesejahteraan anggota, serta bank milik asing dan campuran yang melibatkan pihak luar negeri dalam kepemilikannya akan tetapi biasanya kepilikanya rata rata dimiliki warga lokal.</a:t>
            </a:r>
          </a:p>
          <a:p>
            <a:pPr algn="just">
              <a:lnSpc>
                <a:spcPts val="3499"/>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7228" y="-395266"/>
            <a:ext cx="19902457" cy="9653566"/>
            <a:chOff x="0" y="0"/>
            <a:chExt cx="5241799" cy="2542503"/>
          </a:xfrm>
        </p:grpSpPr>
        <p:sp>
          <p:nvSpPr>
            <p:cNvPr name="Freeform 3" id="3"/>
            <p:cNvSpPr/>
            <p:nvPr/>
          </p:nvSpPr>
          <p:spPr>
            <a:xfrm flipH="false" flipV="false" rot="0">
              <a:off x="0" y="0"/>
              <a:ext cx="5241799" cy="2542503"/>
            </a:xfrm>
            <a:custGeom>
              <a:avLst/>
              <a:gdLst/>
              <a:ahLst/>
              <a:cxnLst/>
              <a:rect r="r" b="b" t="t" l="l"/>
              <a:pathLst>
                <a:path h="2542503" w="5241799">
                  <a:moveTo>
                    <a:pt x="0" y="0"/>
                  </a:moveTo>
                  <a:lnTo>
                    <a:pt x="5241799" y="0"/>
                  </a:lnTo>
                  <a:lnTo>
                    <a:pt x="5241799" y="2542503"/>
                  </a:lnTo>
                  <a:lnTo>
                    <a:pt x="0" y="2542503"/>
                  </a:lnTo>
                  <a:close/>
                </a:path>
              </a:pathLst>
            </a:custGeom>
            <a:solidFill>
              <a:srgbClr val="3D42BE"/>
            </a:solidFill>
          </p:spPr>
        </p:sp>
        <p:sp>
          <p:nvSpPr>
            <p:cNvPr name="TextBox 4" id="4"/>
            <p:cNvSpPr txBox="true"/>
            <p:nvPr/>
          </p:nvSpPr>
          <p:spPr>
            <a:xfrm>
              <a:off x="0" y="-66675"/>
              <a:ext cx="5241799" cy="2609178"/>
            </a:xfrm>
            <a:prstGeom prst="rect">
              <a:avLst/>
            </a:prstGeom>
          </p:spPr>
          <p:txBody>
            <a:bodyPr anchor="ctr" rtlCol="false" tIns="50800" lIns="50800" bIns="50800" rIns="50800"/>
            <a:lstStyle/>
            <a:p>
              <a:pPr algn="ctr">
                <a:lnSpc>
                  <a:spcPts val="3499"/>
                </a:lnSpc>
              </a:pPr>
            </a:p>
          </p:txBody>
        </p:sp>
      </p:grpSp>
      <p:grpSp>
        <p:nvGrpSpPr>
          <p:cNvPr name="Group 5" id="5"/>
          <p:cNvGrpSpPr/>
          <p:nvPr/>
        </p:nvGrpSpPr>
        <p:grpSpPr>
          <a:xfrm rot="0">
            <a:off x="-47757" y="0"/>
            <a:ext cx="7038714" cy="10287000"/>
            <a:chOff x="0" y="0"/>
            <a:chExt cx="9384952" cy="13716000"/>
          </a:xfrm>
        </p:grpSpPr>
        <p:pic>
          <p:nvPicPr>
            <p:cNvPr name="Picture 6" id="6"/>
            <p:cNvPicPr>
              <a:picLocks noChangeAspect="true"/>
            </p:cNvPicPr>
            <p:nvPr/>
          </p:nvPicPr>
          <p:blipFill>
            <a:blip r:embed="rId2"/>
            <a:srcRect l="0" t="1314" r="0" b="1314"/>
            <a:stretch>
              <a:fillRect/>
            </a:stretch>
          </p:blipFill>
          <p:spPr>
            <a:xfrm flipH="false" flipV="false">
              <a:off x="0" y="0"/>
              <a:ext cx="9384952" cy="13716000"/>
            </a:xfrm>
            <a:prstGeom prst="rect">
              <a:avLst/>
            </a:prstGeom>
          </p:spPr>
        </p:pic>
      </p:grpSp>
      <p:sp>
        <p:nvSpPr>
          <p:cNvPr name="Freeform 7" id="7"/>
          <p:cNvSpPr/>
          <p:nvPr/>
        </p:nvSpPr>
        <p:spPr>
          <a:xfrm flipH="false" flipV="false" rot="0">
            <a:off x="11384268" y="-6999872"/>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3">
              <a:alphaModFix amt="4000"/>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7238383" y="75891"/>
            <a:ext cx="1223136" cy="1223136"/>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10" id="10"/>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sp>
        <p:nvSpPr>
          <p:cNvPr name="TextBox 11" id="11"/>
          <p:cNvSpPr txBox="true"/>
          <p:nvPr/>
        </p:nvSpPr>
        <p:spPr>
          <a:xfrm rot="0">
            <a:off x="7238383" y="248178"/>
            <a:ext cx="11728581" cy="754738"/>
          </a:xfrm>
          <a:prstGeom prst="rect">
            <a:avLst/>
          </a:prstGeom>
        </p:spPr>
        <p:txBody>
          <a:bodyPr anchor="t" rtlCol="false" tIns="0" lIns="0" bIns="0" rIns="0">
            <a:spAutoFit/>
          </a:bodyPr>
          <a:lstStyle/>
          <a:p>
            <a:pPr algn="l">
              <a:lnSpc>
                <a:spcPts val="5825"/>
              </a:lnSpc>
            </a:pPr>
            <a:r>
              <a:rPr lang="en-US" sz="4161" b="true">
                <a:solidFill>
                  <a:srgbClr val="FFFFFF"/>
                </a:solidFill>
                <a:latin typeface="Poppins Ultra-Bold"/>
                <a:ea typeface="Poppins Ultra-Bold"/>
                <a:cs typeface="Poppins Ultra-Bold"/>
                <a:sym typeface="Poppins Ultra-Bold"/>
              </a:rPr>
              <a:t>Contoh Bank Berdasarkan Kepemilikan</a:t>
            </a:r>
          </a:p>
        </p:txBody>
      </p:sp>
      <p:sp>
        <p:nvSpPr>
          <p:cNvPr name="TextBox 12" id="12"/>
          <p:cNvSpPr txBox="true"/>
          <p:nvPr/>
        </p:nvSpPr>
        <p:spPr>
          <a:xfrm rot="0">
            <a:off x="8303160" y="942975"/>
            <a:ext cx="9826481" cy="7750272"/>
          </a:xfrm>
          <a:prstGeom prst="rect">
            <a:avLst/>
          </a:prstGeom>
        </p:spPr>
        <p:txBody>
          <a:bodyPr anchor="t" rtlCol="false" tIns="0" lIns="0" bIns="0" rIns="0">
            <a:spAutoFit/>
          </a:bodyPr>
          <a:lstStyle/>
          <a:p>
            <a:pPr algn="l">
              <a:lnSpc>
                <a:spcPts val="4121"/>
              </a:lnSpc>
            </a:pPr>
            <a:r>
              <a:rPr lang="en-US" sz="2943" b="true">
                <a:solidFill>
                  <a:srgbClr val="FFBD59"/>
                </a:solidFill>
                <a:latin typeface="Poppins Bold"/>
                <a:ea typeface="Poppins Bold"/>
                <a:cs typeface="Poppins Bold"/>
                <a:sym typeface="Poppins Bold"/>
              </a:rPr>
              <a:t>Bank Milik Pemerintah</a:t>
            </a:r>
          </a:p>
          <a:p>
            <a:pPr algn="l" marL="635596" indent="-317798" lvl="1">
              <a:lnSpc>
                <a:spcPts val="4121"/>
              </a:lnSpc>
              <a:buFont typeface="Arial"/>
              <a:buChar char="•"/>
            </a:pPr>
            <a:r>
              <a:rPr lang="en-US" sz="2943">
                <a:solidFill>
                  <a:srgbClr val="FFFFFF"/>
                </a:solidFill>
                <a:latin typeface="Poppins"/>
                <a:ea typeface="Poppins"/>
                <a:cs typeface="Poppins"/>
                <a:sym typeface="Poppins"/>
              </a:rPr>
              <a:t> Dimiliki oleh pemerintah pusat atau daerah.</a:t>
            </a:r>
          </a:p>
          <a:p>
            <a:pPr algn="l" marL="635596" indent="-317798" lvl="1">
              <a:lnSpc>
                <a:spcPts val="4121"/>
              </a:lnSpc>
              <a:buFont typeface="Arial"/>
              <a:buChar char="•"/>
            </a:pPr>
            <a:r>
              <a:rPr lang="en-US" sz="2943">
                <a:solidFill>
                  <a:srgbClr val="FFFFFF"/>
                </a:solidFill>
                <a:latin typeface="Poppins"/>
                <a:ea typeface="Poppins"/>
                <a:cs typeface="Poppins"/>
                <a:sym typeface="Poppins"/>
              </a:rPr>
              <a:t> Contoh: BRI, BNI, BTN, BPD.</a:t>
            </a:r>
          </a:p>
          <a:p>
            <a:pPr algn="l">
              <a:lnSpc>
                <a:spcPts val="4121"/>
              </a:lnSpc>
            </a:pPr>
            <a:r>
              <a:rPr lang="en-US" sz="2943" b="true">
                <a:solidFill>
                  <a:srgbClr val="FFBD59"/>
                </a:solidFill>
                <a:latin typeface="Poppins Bold"/>
                <a:ea typeface="Poppins Bold"/>
                <a:cs typeface="Poppins Bold"/>
                <a:sym typeface="Poppins Bold"/>
              </a:rPr>
              <a:t>Bank Swasta Nasional</a:t>
            </a:r>
          </a:p>
          <a:p>
            <a:pPr algn="l" marL="635596" indent="-317798" lvl="1">
              <a:lnSpc>
                <a:spcPts val="4121"/>
              </a:lnSpc>
              <a:buFont typeface="Arial"/>
              <a:buChar char="•"/>
            </a:pPr>
            <a:r>
              <a:rPr lang="en-US" sz="2943">
                <a:solidFill>
                  <a:srgbClr val="FFFFFF"/>
                </a:solidFill>
                <a:latin typeface="Poppins"/>
                <a:ea typeface="Poppins"/>
                <a:cs typeface="Poppins"/>
                <a:sym typeface="Poppins"/>
              </a:rPr>
              <a:t> Dimiliki oleh pihak swasta dalam negeri.</a:t>
            </a:r>
          </a:p>
          <a:p>
            <a:pPr algn="l" marL="635596" indent="-317798" lvl="1">
              <a:lnSpc>
                <a:spcPts val="4121"/>
              </a:lnSpc>
              <a:buFont typeface="Arial"/>
              <a:buChar char="•"/>
            </a:pPr>
            <a:r>
              <a:rPr lang="en-US" sz="2943">
                <a:solidFill>
                  <a:srgbClr val="FFFFFF"/>
                </a:solidFill>
                <a:latin typeface="Poppins"/>
                <a:ea typeface="Poppins"/>
                <a:cs typeface="Poppins"/>
                <a:sym typeface="Poppins"/>
              </a:rPr>
              <a:t> Contoh: BCA, Bank Mega,Bank Niaga.</a:t>
            </a:r>
          </a:p>
          <a:p>
            <a:pPr algn="l">
              <a:lnSpc>
                <a:spcPts val="4121"/>
              </a:lnSpc>
            </a:pPr>
            <a:r>
              <a:rPr lang="en-US" sz="2943" b="true">
                <a:solidFill>
                  <a:srgbClr val="FFBD59"/>
                </a:solidFill>
                <a:latin typeface="Poppins Bold"/>
                <a:ea typeface="Poppins Bold"/>
                <a:cs typeface="Poppins Bold"/>
                <a:sym typeface="Poppins Bold"/>
              </a:rPr>
              <a:t>Bank Milik Koperasi</a:t>
            </a:r>
          </a:p>
          <a:p>
            <a:pPr algn="l" marL="635596" indent="-317798" lvl="1">
              <a:lnSpc>
                <a:spcPts val="4121"/>
              </a:lnSpc>
              <a:buFont typeface="Arial"/>
              <a:buChar char="•"/>
            </a:pPr>
            <a:r>
              <a:rPr lang="en-US" sz="2943">
                <a:solidFill>
                  <a:srgbClr val="FFFFFF"/>
                </a:solidFill>
                <a:latin typeface="Poppins"/>
                <a:ea typeface="Poppins"/>
                <a:cs typeface="Poppins"/>
                <a:sym typeface="Poppins"/>
              </a:rPr>
              <a:t> Dimiliki oleh badan usaha koperasi.</a:t>
            </a:r>
          </a:p>
          <a:p>
            <a:pPr algn="l">
              <a:lnSpc>
                <a:spcPts val="4121"/>
              </a:lnSpc>
            </a:pPr>
            <a:r>
              <a:rPr lang="en-US" sz="2943" b="true">
                <a:solidFill>
                  <a:srgbClr val="FFBD59"/>
                </a:solidFill>
                <a:latin typeface="Poppins Bold"/>
                <a:ea typeface="Poppins Bold"/>
                <a:cs typeface="Poppins Bold"/>
                <a:sym typeface="Poppins Bold"/>
              </a:rPr>
              <a:t>Bank Milik Asing</a:t>
            </a:r>
          </a:p>
          <a:p>
            <a:pPr algn="l" marL="635596" indent="-317798" lvl="1">
              <a:lnSpc>
                <a:spcPts val="4121"/>
              </a:lnSpc>
              <a:buFont typeface="Arial"/>
              <a:buChar char="•"/>
            </a:pPr>
            <a:r>
              <a:rPr lang="en-US" sz="2943">
                <a:solidFill>
                  <a:srgbClr val="FFFFFF"/>
                </a:solidFill>
                <a:latin typeface="Poppins"/>
                <a:ea typeface="Poppins"/>
                <a:cs typeface="Poppins"/>
                <a:sym typeface="Poppins"/>
              </a:rPr>
              <a:t> Dimiliki oleh pihak luar negeri.</a:t>
            </a:r>
          </a:p>
          <a:p>
            <a:pPr algn="l" marL="635596" indent="-317798" lvl="1">
              <a:lnSpc>
                <a:spcPts val="4121"/>
              </a:lnSpc>
              <a:buFont typeface="Arial"/>
              <a:buChar char="•"/>
            </a:pPr>
            <a:r>
              <a:rPr lang="en-US" sz="2943">
                <a:solidFill>
                  <a:srgbClr val="FFFFFF"/>
                </a:solidFill>
                <a:latin typeface="Poppins"/>
                <a:ea typeface="Poppins"/>
                <a:cs typeface="Poppins"/>
                <a:sym typeface="Poppins"/>
              </a:rPr>
              <a:t> Contoh: HSBC, Citibank,Bank of america</a:t>
            </a:r>
          </a:p>
          <a:p>
            <a:pPr algn="l">
              <a:lnSpc>
                <a:spcPts val="4121"/>
              </a:lnSpc>
            </a:pPr>
            <a:r>
              <a:rPr lang="en-US" sz="2943" b="true">
                <a:solidFill>
                  <a:srgbClr val="FFBD59"/>
                </a:solidFill>
                <a:latin typeface="Poppins Bold"/>
                <a:ea typeface="Poppins Bold"/>
                <a:cs typeface="Poppins Bold"/>
                <a:sym typeface="Poppins Bold"/>
              </a:rPr>
              <a:t>Bank Campuran</a:t>
            </a:r>
          </a:p>
          <a:p>
            <a:pPr algn="l" marL="635596" indent="-317798" lvl="1">
              <a:lnSpc>
                <a:spcPts val="4121"/>
              </a:lnSpc>
              <a:buFont typeface="Arial"/>
              <a:buChar char="•"/>
            </a:pPr>
            <a:r>
              <a:rPr lang="en-US" sz="2943">
                <a:solidFill>
                  <a:srgbClr val="FFFFFF"/>
                </a:solidFill>
                <a:latin typeface="Poppins"/>
                <a:ea typeface="Poppins"/>
                <a:cs typeface="Poppins"/>
                <a:sym typeface="Poppins"/>
              </a:rPr>
              <a:t> Dimiliki bersama oleh pihak asing dan nasional.</a:t>
            </a:r>
          </a:p>
          <a:p>
            <a:pPr algn="l">
              <a:lnSpc>
                <a:spcPts val="4121"/>
              </a:lnSpc>
            </a:pPr>
            <a:r>
              <a:rPr lang="en-US" sz="2943">
                <a:solidFill>
                  <a:srgbClr val="FFFFFF"/>
                </a:solidFill>
                <a:latin typeface="Poppins"/>
                <a:ea typeface="Poppins"/>
                <a:cs typeface="Poppins"/>
                <a:sym typeface="Poppins"/>
              </a:rPr>
              <a:t>    Bank Danamon,bank antara graha.</a:t>
            </a:r>
          </a:p>
          <a:p>
            <a:pPr algn="l">
              <a:lnSpc>
                <a:spcPts val="4121"/>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02174" y="-622257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179274" y="-2661040"/>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58283" y="30192"/>
            <a:ext cx="1905617" cy="190561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0">
            <a:off x="8849621" y="5426921"/>
            <a:ext cx="15167834" cy="151678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2BE"/>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grpSp>
        <p:nvGrpSpPr>
          <p:cNvPr name="Group 10" id="10"/>
          <p:cNvGrpSpPr>
            <a:grpSpLocks noChangeAspect="true"/>
          </p:cNvGrpSpPr>
          <p:nvPr/>
        </p:nvGrpSpPr>
        <p:grpSpPr>
          <a:xfrm rot="0">
            <a:off x="10931375" y="1028700"/>
            <a:ext cx="6327925" cy="12520887"/>
            <a:chOff x="0" y="0"/>
            <a:chExt cx="2620010" cy="5184140"/>
          </a:xfrm>
        </p:grpSpPr>
        <p:sp>
          <p:nvSpPr>
            <p:cNvPr name="Freeform 11" id="11"/>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2" id="12"/>
            <p:cNvSpPr/>
            <p:nvPr/>
          </p:nvSpPr>
          <p:spPr>
            <a:xfrm flipH="false" flipV="false" rot="0">
              <a:off x="185420" y="156210"/>
              <a:ext cx="2250453" cy="4876800"/>
            </a:xfrm>
            <a:custGeom>
              <a:avLst/>
              <a:gdLst/>
              <a:ahLst/>
              <a:cxnLst/>
              <a:rect r="r" b="b" t="t" l="l"/>
              <a:pathLst>
                <a:path h="4876800" w="2250453">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22234" t="0" r="-22234" b="0"/>
              </a:stretch>
            </a:blipFill>
          </p:spPr>
        </p:sp>
        <p:sp>
          <p:nvSpPr>
            <p:cNvPr name="Freeform 13" id="13"/>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4" id="14"/>
            <p:cNvSpPr/>
            <p:nvPr/>
          </p:nvSpPr>
          <p:spPr>
            <a:xfrm flipH="false" flipV="false" rot="0">
              <a:off x="1579738" y="187960"/>
              <a:ext cx="63785" cy="63501"/>
            </a:xfrm>
            <a:custGeom>
              <a:avLst/>
              <a:gdLst/>
              <a:ahLst/>
              <a:cxnLst/>
              <a:rect r="r" b="b" t="t" l="l"/>
              <a:pathLst>
                <a:path h="63501" w="63785">
                  <a:moveTo>
                    <a:pt x="31892" y="0"/>
                  </a:moveTo>
                  <a:cubicBezTo>
                    <a:pt x="20515" y="-51"/>
                    <a:pt x="9980" y="5989"/>
                    <a:pt x="4277" y="15834"/>
                  </a:cubicBezTo>
                  <a:cubicBezTo>
                    <a:pt x="-1426" y="25678"/>
                    <a:pt x="-1426" y="37822"/>
                    <a:pt x="4277" y="47666"/>
                  </a:cubicBezTo>
                  <a:cubicBezTo>
                    <a:pt x="9980" y="57511"/>
                    <a:pt x="20515" y="63551"/>
                    <a:pt x="31892" y="63500"/>
                  </a:cubicBezTo>
                  <a:cubicBezTo>
                    <a:pt x="43269" y="63551"/>
                    <a:pt x="53804" y="57511"/>
                    <a:pt x="59507" y="47666"/>
                  </a:cubicBezTo>
                  <a:cubicBezTo>
                    <a:pt x="65210" y="37822"/>
                    <a:pt x="65210" y="25678"/>
                    <a:pt x="59507" y="15834"/>
                  </a:cubicBezTo>
                  <a:cubicBezTo>
                    <a:pt x="53804" y="5989"/>
                    <a:pt x="43269" y="-51"/>
                    <a:pt x="31892" y="0"/>
                  </a:cubicBezTo>
                  <a:close/>
                </a:path>
              </a:pathLst>
            </a:custGeom>
            <a:solidFill>
              <a:srgbClr val="555555"/>
            </a:solidFill>
          </p:spPr>
        </p:sp>
        <p:sp>
          <p:nvSpPr>
            <p:cNvPr name="Freeform 15" id="15"/>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6" id="16"/>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7" id="17"/>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8" id="18"/>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9" id="19"/>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20" id="20"/>
          <p:cNvSpPr txBox="true"/>
          <p:nvPr/>
        </p:nvSpPr>
        <p:spPr>
          <a:xfrm rot="0">
            <a:off x="987572" y="216365"/>
            <a:ext cx="8486175" cy="2330176"/>
          </a:xfrm>
          <a:prstGeom prst="rect">
            <a:avLst/>
          </a:prstGeom>
        </p:spPr>
        <p:txBody>
          <a:bodyPr anchor="t" rtlCol="false" tIns="0" lIns="0" bIns="0" rIns="0">
            <a:spAutoFit/>
          </a:bodyPr>
          <a:lstStyle/>
          <a:p>
            <a:pPr algn="l">
              <a:lnSpc>
                <a:spcPts val="9115"/>
              </a:lnSpc>
            </a:pPr>
            <a:r>
              <a:rPr lang="en-US" sz="6510" b="true">
                <a:solidFill>
                  <a:srgbClr val="000000"/>
                </a:solidFill>
                <a:latin typeface="Poppins Ultra-Bold"/>
                <a:ea typeface="Poppins Ultra-Bold"/>
                <a:cs typeface="Poppins Ultra-Bold"/>
                <a:sym typeface="Poppins Ultra-Bold"/>
              </a:rPr>
              <a:t>Bank Berdasarkan Kegiatan Usaha</a:t>
            </a:r>
          </a:p>
        </p:txBody>
      </p:sp>
      <p:sp>
        <p:nvSpPr>
          <p:cNvPr name="TextBox 21" id="21"/>
          <p:cNvSpPr txBox="true"/>
          <p:nvPr/>
        </p:nvSpPr>
        <p:spPr>
          <a:xfrm rot="0">
            <a:off x="859999" y="2990154"/>
            <a:ext cx="9638994" cy="5595171"/>
          </a:xfrm>
          <a:prstGeom prst="rect">
            <a:avLst/>
          </a:prstGeom>
        </p:spPr>
        <p:txBody>
          <a:bodyPr anchor="t" rtlCol="false" tIns="0" lIns="0" bIns="0" rIns="0">
            <a:spAutoFit/>
          </a:bodyPr>
          <a:lstStyle/>
          <a:p>
            <a:pPr algn="just">
              <a:lnSpc>
                <a:spcPts val="3187"/>
              </a:lnSpc>
            </a:pPr>
            <a:r>
              <a:rPr lang="en-US" sz="2276">
                <a:solidFill>
                  <a:srgbClr val="000000"/>
                </a:solidFill>
                <a:latin typeface="Poppins"/>
                <a:ea typeface="Poppins"/>
                <a:cs typeface="Poppins"/>
                <a:sym typeface="Poppins"/>
              </a:rPr>
              <a:t>Berdasarkan kegiatan usahanya, bank dibedakan menjadi bank konvensional dan bank syariah. Bank konvensional menjalankan kegiatan usahanya dengan menggunakan sistem bunga, di mana nasabah mendapatkan imbalan berupa bunga dari simpanan dan dikenakan bunga atas pinjaman. Sistem ini sudah lama digunakan dan menjadi sistem yang umum dalam dunia perbankan.</a:t>
            </a:r>
          </a:p>
          <a:p>
            <a:pPr algn="just">
              <a:lnSpc>
                <a:spcPts val="3187"/>
              </a:lnSpc>
            </a:pPr>
            <a:r>
              <a:rPr lang="en-US" sz="2276">
                <a:solidFill>
                  <a:srgbClr val="000000"/>
                </a:solidFill>
                <a:latin typeface="Poppins"/>
                <a:ea typeface="Poppins"/>
                <a:cs typeface="Poppins"/>
                <a:sym typeface="Poppins"/>
              </a:rPr>
              <a:t>Sedangkan bank syariah menjalankan kegiatan usahanya berdasarkan prinsip-prinsip syariah Islam, yang tidak menggunakan sistem bunga. Sebagai gantinya, bank syariah menggunakan sistem bagi hasil, jual beli, dan sewa. Prinsip ini bertujuan untuk menciptakan keadilan dan menghindari praktik riba dalam transaksi keuangan.</a:t>
            </a:r>
          </a:p>
          <a:p>
            <a:pPr algn="just">
              <a:lnSpc>
                <a:spcPts val="3187"/>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47353" y="-6160358"/>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797375" y="-5847314"/>
            <a:ext cx="15167834" cy="1516783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2BE"/>
            </a:solidFill>
          </p:spPr>
        </p:sp>
        <p:sp>
          <p:nvSpPr>
            <p:cNvPr name="TextBox 5" id="5"/>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sp>
        <p:nvSpPr>
          <p:cNvPr name="Freeform 6" id="6"/>
          <p:cNvSpPr/>
          <p:nvPr/>
        </p:nvSpPr>
        <p:spPr>
          <a:xfrm flipH="false" flipV="false" rot="0">
            <a:off x="-1952689" y="5839713"/>
            <a:ext cx="11750064" cy="11732015"/>
          </a:xfrm>
          <a:custGeom>
            <a:avLst/>
            <a:gdLst/>
            <a:ahLst/>
            <a:cxnLst/>
            <a:rect r="r" b="b" t="t" l="l"/>
            <a:pathLst>
              <a:path h="11732015" w="11750064">
                <a:moveTo>
                  <a:pt x="0" y="0"/>
                </a:moveTo>
                <a:lnTo>
                  <a:pt x="11750064" y="0"/>
                </a:lnTo>
                <a:lnTo>
                  <a:pt x="11750064" y="11732015"/>
                </a:lnTo>
                <a:lnTo>
                  <a:pt x="0" y="11732015"/>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55499" y="139323"/>
            <a:ext cx="1597280" cy="159728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sp>
        <p:nvSpPr>
          <p:cNvPr name="AutoShape 10" id="10"/>
          <p:cNvSpPr/>
          <p:nvPr/>
        </p:nvSpPr>
        <p:spPr>
          <a:xfrm rot="0">
            <a:off x="1356094" y="8141245"/>
            <a:ext cx="2276138" cy="0"/>
          </a:xfrm>
          <a:prstGeom prst="line">
            <a:avLst/>
          </a:prstGeom>
          <a:ln cap="rnd" w="876300">
            <a:solidFill>
              <a:srgbClr val="FFBD59"/>
            </a:solidFill>
            <a:prstDash val="solid"/>
            <a:headEnd type="none" len="sm" w="sm"/>
            <a:tailEnd type="none" len="sm" w="sm"/>
          </a:ln>
        </p:spPr>
      </p:sp>
      <p:grpSp>
        <p:nvGrpSpPr>
          <p:cNvPr name="Group 11" id="11"/>
          <p:cNvGrpSpPr/>
          <p:nvPr/>
        </p:nvGrpSpPr>
        <p:grpSpPr>
          <a:xfrm rot="0">
            <a:off x="13883362" y="1505372"/>
            <a:ext cx="2763379" cy="276337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grpSp>
        <p:nvGrpSpPr>
          <p:cNvPr name="Group 14" id="14"/>
          <p:cNvGrpSpPr>
            <a:grpSpLocks noChangeAspect="true"/>
          </p:cNvGrpSpPr>
          <p:nvPr/>
        </p:nvGrpSpPr>
        <p:grpSpPr>
          <a:xfrm rot="0">
            <a:off x="13669948" y="1736603"/>
            <a:ext cx="3994405" cy="5706293"/>
            <a:chOff x="0" y="0"/>
            <a:chExt cx="4445000" cy="6350000"/>
          </a:xfrm>
        </p:grpSpPr>
        <p:sp>
          <p:nvSpPr>
            <p:cNvPr name="Freeform 15" id="15"/>
            <p:cNvSpPr/>
            <p:nvPr/>
          </p:nvSpPr>
          <p:spPr>
            <a:xfrm flipH="false" flipV="false" rot="0">
              <a:off x="0" y="0"/>
              <a:ext cx="4445000" cy="6350000"/>
            </a:xfrm>
            <a:custGeom>
              <a:avLst/>
              <a:gdLst/>
              <a:ahLst/>
              <a:cxnLst/>
              <a:rect r="r" b="b" t="t" l="l"/>
              <a:pathLst>
                <a:path h="6350000" w="4445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4"/>
              <a:stretch>
                <a:fillRect l="-57009" t="0" r="-57009" b="0"/>
              </a:stretch>
            </a:blipFill>
          </p:spPr>
        </p:sp>
      </p:grpSp>
      <p:grpSp>
        <p:nvGrpSpPr>
          <p:cNvPr name="Group 16" id="16"/>
          <p:cNvGrpSpPr/>
          <p:nvPr/>
        </p:nvGrpSpPr>
        <p:grpSpPr>
          <a:xfrm rot="0">
            <a:off x="7969525" y="5628691"/>
            <a:ext cx="2763379" cy="2763379"/>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p:spPr>
        </p:sp>
        <p:sp>
          <p:nvSpPr>
            <p:cNvPr name="TextBox 18" id="18"/>
            <p:cNvSpPr txBox="true"/>
            <p:nvPr/>
          </p:nvSpPr>
          <p:spPr>
            <a:xfrm>
              <a:off x="76200" y="9525"/>
              <a:ext cx="660400" cy="727075"/>
            </a:xfrm>
            <a:prstGeom prst="rect">
              <a:avLst/>
            </a:prstGeom>
          </p:spPr>
          <p:txBody>
            <a:bodyPr anchor="ctr" rtlCol="false" tIns="50800" lIns="50800" bIns="50800" rIns="50800"/>
            <a:lstStyle/>
            <a:p>
              <a:pPr algn="ctr">
                <a:lnSpc>
                  <a:spcPts val="3499"/>
                </a:lnSpc>
              </a:pPr>
            </a:p>
          </p:txBody>
        </p:sp>
      </p:grpSp>
      <p:grpSp>
        <p:nvGrpSpPr>
          <p:cNvPr name="Group 19" id="19"/>
          <p:cNvGrpSpPr>
            <a:grpSpLocks noChangeAspect="true"/>
          </p:cNvGrpSpPr>
          <p:nvPr/>
        </p:nvGrpSpPr>
        <p:grpSpPr>
          <a:xfrm rot="0">
            <a:off x="9144000" y="1890677"/>
            <a:ext cx="3994405" cy="5706293"/>
            <a:chOff x="0" y="0"/>
            <a:chExt cx="4445000" cy="6350000"/>
          </a:xfrm>
        </p:grpSpPr>
        <p:sp>
          <p:nvSpPr>
            <p:cNvPr name="Freeform 20" id="20"/>
            <p:cNvSpPr/>
            <p:nvPr/>
          </p:nvSpPr>
          <p:spPr>
            <a:xfrm flipH="false" flipV="false" rot="0">
              <a:off x="0" y="0"/>
              <a:ext cx="4445000" cy="6350000"/>
            </a:xfrm>
            <a:custGeom>
              <a:avLst/>
              <a:gdLst/>
              <a:ahLst/>
              <a:cxnLst/>
              <a:rect r="r" b="b" t="t" l="l"/>
              <a:pathLst>
                <a:path h="6350000" w="4445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5"/>
              <a:stretch>
                <a:fillRect l="-57613" t="0" r="-57613" b="0"/>
              </a:stretch>
            </a:blipFill>
          </p:spPr>
        </p:sp>
      </p:grpSp>
      <p:sp>
        <p:nvSpPr>
          <p:cNvPr name="TextBox 21" id="21"/>
          <p:cNvSpPr txBox="true"/>
          <p:nvPr/>
        </p:nvSpPr>
        <p:spPr>
          <a:xfrm rot="0">
            <a:off x="854139" y="1824002"/>
            <a:ext cx="8289861" cy="5505627"/>
          </a:xfrm>
          <a:prstGeom prst="rect">
            <a:avLst/>
          </a:prstGeom>
        </p:spPr>
        <p:txBody>
          <a:bodyPr anchor="t" rtlCol="false" tIns="0" lIns="0" bIns="0" rIns="0">
            <a:spAutoFit/>
          </a:bodyPr>
          <a:lstStyle/>
          <a:p>
            <a:pPr algn="l">
              <a:lnSpc>
                <a:spcPts val="3664"/>
              </a:lnSpc>
            </a:pPr>
            <a:r>
              <a:rPr lang="en-US" sz="2617" b="true">
                <a:solidFill>
                  <a:srgbClr val="3D42BE"/>
                </a:solidFill>
                <a:latin typeface="Poppins Bold"/>
                <a:ea typeface="Poppins Bold"/>
                <a:cs typeface="Poppins Bold"/>
                <a:sym typeface="Poppins Bold"/>
              </a:rPr>
              <a:t>Bank Konvensional</a:t>
            </a:r>
          </a:p>
          <a:p>
            <a:pPr algn="l">
              <a:lnSpc>
                <a:spcPts val="3664"/>
              </a:lnSpc>
            </a:pPr>
            <a:r>
              <a:rPr lang="en-US" sz="2617">
                <a:solidFill>
                  <a:srgbClr val="000000"/>
                </a:solidFill>
                <a:latin typeface="Poppins"/>
                <a:ea typeface="Poppins"/>
                <a:cs typeface="Poppins"/>
                <a:sym typeface="Poppins"/>
              </a:rPr>
              <a:t>Menggunakan sistem bunga dalam kegiatan operasionalnya.</a:t>
            </a:r>
          </a:p>
          <a:p>
            <a:pPr algn="l" marL="565172" indent="-282586" lvl="1">
              <a:lnSpc>
                <a:spcPts val="3664"/>
              </a:lnSpc>
              <a:buFont typeface="Arial"/>
              <a:buChar char="•"/>
            </a:pPr>
            <a:r>
              <a:rPr lang="en-US" sz="2617">
                <a:solidFill>
                  <a:srgbClr val="000000"/>
                </a:solidFill>
                <a:latin typeface="Poppins"/>
                <a:ea typeface="Poppins"/>
                <a:cs typeface="Poppins"/>
                <a:sym typeface="Poppins"/>
              </a:rPr>
              <a:t> Contoh: BRI, BCA, Bank Mandiri.</a:t>
            </a:r>
          </a:p>
          <a:p>
            <a:pPr algn="l">
              <a:lnSpc>
                <a:spcPts val="3664"/>
              </a:lnSpc>
            </a:pPr>
          </a:p>
          <a:p>
            <a:pPr algn="l">
              <a:lnSpc>
                <a:spcPts val="3664"/>
              </a:lnSpc>
            </a:pPr>
            <a:r>
              <a:rPr lang="en-US" sz="2617" b="true">
                <a:solidFill>
                  <a:srgbClr val="3D42BE"/>
                </a:solidFill>
                <a:latin typeface="Poppins Bold"/>
                <a:ea typeface="Poppins Bold"/>
                <a:cs typeface="Poppins Bold"/>
                <a:sym typeface="Poppins Bold"/>
              </a:rPr>
              <a:t>Bank Syariah</a:t>
            </a:r>
          </a:p>
          <a:p>
            <a:pPr algn="l">
              <a:lnSpc>
                <a:spcPts val="3664"/>
              </a:lnSpc>
            </a:pPr>
            <a:r>
              <a:rPr lang="en-US" sz="2617">
                <a:solidFill>
                  <a:srgbClr val="000000"/>
                </a:solidFill>
                <a:latin typeface="Poppins"/>
                <a:ea typeface="Poppins"/>
                <a:cs typeface="Poppins"/>
                <a:sym typeface="Poppins"/>
              </a:rPr>
              <a:t>Menggunakan prinsip syariah seperti:</a:t>
            </a:r>
          </a:p>
          <a:p>
            <a:pPr algn="l" marL="565172" indent="-282586" lvl="1">
              <a:lnSpc>
                <a:spcPts val="3664"/>
              </a:lnSpc>
              <a:buFont typeface="Arial"/>
              <a:buChar char="•"/>
            </a:pPr>
            <a:r>
              <a:rPr lang="en-US" sz="2617">
                <a:solidFill>
                  <a:srgbClr val="000000"/>
                </a:solidFill>
                <a:latin typeface="Poppins"/>
                <a:ea typeface="Poppins"/>
                <a:cs typeface="Poppins"/>
                <a:sym typeface="Poppins"/>
              </a:rPr>
              <a:t>Mudharabah (bagi hasil)</a:t>
            </a:r>
          </a:p>
          <a:p>
            <a:pPr algn="l" marL="565172" indent="-282586" lvl="1">
              <a:lnSpc>
                <a:spcPts val="3664"/>
              </a:lnSpc>
              <a:buFont typeface="Arial"/>
              <a:buChar char="•"/>
            </a:pPr>
            <a:r>
              <a:rPr lang="en-US" sz="2617">
                <a:solidFill>
                  <a:srgbClr val="000000"/>
                </a:solidFill>
                <a:latin typeface="Poppins"/>
                <a:ea typeface="Poppins"/>
                <a:cs typeface="Poppins"/>
                <a:sym typeface="Poppins"/>
              </a:rPr>
              <a:t>Musyarakah (kerja sama modal)</a:t>
            </a:r>
          </a:p>
          <a:p>
            <a:pPr algn="l" marL="565172" indent="-282586" lvl="1">
              <a:lnSpc>
                <a:spcPts val="3664"/>
              </a:lnSpc>
              <a:buFont typeface="Arial"/>
              <a:buChar char="•"/>
            </a:pPr>
            <a:r>
              <a:rPr lang="en-US" sz="2617">
                <a:solidFill>
                  <a:srgbClr val="000000"/>
                </a:solidFill>
                <a:latin typeface="Poppins"/>
                <a:ea typeface="Poppins"/>
                <a:cs typeface="Poppins"/>
                <a:sym typeface="Poppins"/>
              </a:rPr>
              <a:t>Murabahah (jual beli)</a:t>
            </a:r>
          </a:p>
          <a:p>
            <a:pPr algn="l" marL="565172" indent="-282586" lvl="1">
              <a:lnSpc>
                <a:spcPts val="3664"/>
              </a:lnSpc>
              <a:buFont typeface="Arial"/>
              <a:buChar char="•"/>
            </a:pPr>
            <a:r>
              <a:rPr lang="en-US" sz="2617">
                <a:solidFill>
                  <a:srgbClr val="000000"/>
                </a:solidFill>
                <a:latin typeface="Poppins"/>
                <a:ea typeface="Poppins"/>
                <a:cs typeface="Poppins"/>
                <a:sym typeface="Poppins"/>
              </a:rPr>
              <a:t>Ijarah (sewa)</a:t>
            </a:r>
          </a:p>
          <a:p>
            <a:pPr algn="l" marL="565172" indent="-282586" lvl="1">
              <a:lnSpc>
                <a:spcPts val="3664"/>
              </a:lnSpc>
              <a:buFont typeface="Arial"/>
              <a:buChar char="•"/>
            </a:pPr>
            <a:r>
              <a:rPr lang="en-US" sz="2617">
                <a:solidFill>
                  <a:srgbClr val="000000"/>
                </a:solidFill>
                <a:latin typeface="Poppins"/>
                <a:ea typeface="Poppins"/>
                <a:cs typeface="Poppins"/>
                <a:sym typeface="Poppins"/>
              </a:rPr>
              <a:t> Contoh: Bank Syariah Indonesia (BSI).</a:t>
            </a:r>
          </a:p>
        </p:txBody>
      </p:sp>
      <p:sp>
        <p:nvSpPr>
          <p:cNvPr name="TextBox 22" id="22"/>
          <p:cNvSpPr txBox="true"/>
          <p:nvPr/>
        </p:nvSpPr>
        <p:spPr>
          <a:xfrm rot="0">
            <a:off x="1858138" y="8325395"/>
            <a:ext cx="1484670" cy="441325"/>
          </a:xfrm>
          <a:prstGeom prst="rect">
            <a:avLst/>
          </a:prstGeom>
        </p:spPr>
        <p:txBody>
          <a:bodyPr anchor="t" rtlCol="false" tIns="0" lIns="0" bIns="0" rIns="0">
            <a:spAutoFit/>
          </a:bodyPr>
          <a:lstStyle/>
          <a:p>
            <a:pPr algn="ctr">
              <a:lnSpc>
                <a:spcPts val="3499"/>
              </a:lnSpc>
            </a:pPr>
            <a:r>
              <a:rPr lang="en-US" b="true" sz="2499">
                <a:solidFill>
                  <a:srgbClr val="3D42BE"/>
                </a:solidFill>
                <a:latin typeface="Poppins Bold"/>
                <a:ea typeface="Poppins Bold"/>
                <a:cs typeface="Poppins Bold"/>
                <a:sym typeface="Poppins Bold"/>
              </a:rPr>
              <a:t>2026</a:t>
            </a:r>
          </a:p>
        </p:txBody>
      </p:sp>
      <p:sp>
        <p:nvSpPr>
          <p:cNvPr name="TextBox 23" id="23"/>
          <p:cNvSpPr txBox="true"/>
          <p:nvPr/>
        </p:nvSpPr>
        <p:spPr>
          <a:xfrm rot="0">
            <a:off x="794672" y="589596"/>
            <a:ext cx="7621013" cy="1004395"/>
          </a:xfrm>
          <a:prstGeom prst="rect">
            <a:avLst/>
          </a:prstGeom>
        </p:spPr>
        <p:txBody>
          <a:bodyPr anchor="t" rtlCol="false" tIns="0" lIns="0" bIns="0" rIns="0">
            <a:spAutoFit/>
          </a:bodyPr>
          <a:lstStyle/>
          <a:p>
            <a:pPr algn="l">
              <a:lnSpc>
                <a:spcPts val="3734"/>
              </a:lnSpc>
            </a:pPr>
            <a:r>
              <a:rPr lang="en-US" sz="3890" spc="-132" b="true">
                <a:solidFill>
                  <a:srgbClr val="3D42BE"/>
                </a:solidFill>
                <a:latin typeface="Poppins Ultra-Bold"/>
                <a:ea typeface="Poppins Ultra-Bold"/>
                <a:cs typeface="Poppins Ultra-Bold"/>
                <a:sym typeface="Poppins Ultra-Bold"/>
              </a:rPr>
              <a:t>Contoh Bank Berdasarkan Kegiatan Usaha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DAHLcfNMeMw</dc:identifier>
  <dcterms:modified xsi:type="dcterms:W3CDTF">2011-08-01T06:04:30Z</dcterms:modified>
  <cp:revision>1</cp:revision>
  <dc:title>White Blue Corporate Business Work Plan Presentation</dc:title>
</cp:coreProperties>
</file>