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League Spartan" charset="1" panose="00000800000000000000"/>
      <p:regular r:id="rId18"/>
    </p:embeddedFont>
    <p:embeddedFont>
      <p:font typeface="Montserrat" charset="1" panose="00000500000000000000"/>
      <p:regular r:id="rId19"/>
    </p:embeddedFont>
    <p:embeddedFont>
      <p:font typeface="Montserrat Medium" charset="1" panose="00000600000000000000"/>
      <p:regular r:id="rId20"/>
    </p:embeddedFont>
    <p:embeddedFont>
      <p:font typeface="Poppins Bold" charset="1" panose="00000800000000000000"/>
      <p:regular r:id="rId21"/>
    </p:embeddedFont>
    <p:embeddedFont>
      <p:font typeface="Open Sans Bold" charset="1" panose="020B0806030504020204"/>
      <p:regular r:id="rId22"/>
    </p:embeddedFont>
    <p:embeddedFont>
      <p:font typeface="Montserrat Heavy" charset="1" panose="00000A00000000000000"/>
      <p:regular r:id="rId23"/>
    </p:embeddedFont>
    <p:embeddedFont>
      <p:font typeface="Montserrat Bold" charset="1" panose="000008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6" r="0" b="-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18527" y="-1745836"/>
            <a:ext cx="6304087" cy="6304087"/>
          </a:xfrm>
          <a:custGeom>
            <a:avLst/>
            <a:gdLst/>
            <a:ahLst/>
            <a:cxnLst/>
            <a:rect r="r" b="b" t="t" l="l"/>
            <a:pathLst>
              <a:path h="6304087" w="6304087">
                <a:moveTo>
                  <a:pt x="0" y="0"/>
                </a:moveTo>
                <a:lnTo>
                  <a:pt x="6304087" y="0"/>
                </a:lnTo>
                <a:lnTo>
                  <a:pt x="6304087" y="6304087"/>
                </a:lnTo>
                <a:lnTo>
                  <a:pt x="0" y="6304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152044" y="6693351"/>
            <a:ext cx="6304087" cy="6304087"/>
          </a:xfrm>
          <a:custGeom>
            <a:avLst/>
            <a:gdLst/>
            <a:ahLst/>
            <a:cxnLst/>
            <a:rect r="r" b="b" t="t" l="l"/>
            <a:pathLst>
              <a:path h="6304087" w="6304087">
                <a:moveTo>
                  <a:pt x="0" y="0"/>
                </a:moveTo>
                <a:lnTo>
                  <a:pt x="6304088" y="0"/>
                </a:lnTo>
                <a:lnTo>
                  <a:pt x="6304088" y="6304087"/>
                </a:lnTo>
                <a:lnTo>
                  <a:pt x="0" y="6304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860" y="611246"/>
            <a:ext cx="531822" cy="646553"/>
          </a:xfrm>
          <a:custGeom>
            <a:avLst/>
            <a:gdLst/>
            <a:ahLst/>
            <a:cxnLst/>
            <a:rect r="r" b="b" t="t" l="l"/>
            <a:pathLst>
              <a:path h="646553" w="531822">
                <a:moveTo>
                  <a:pt x="0" y="0"/>
                </a:moveTo>
                <a:lnTo>
                  <a:pt x="531822" y="0"/>
                </a:lnTo>
                <a:lnTo>
                  <a:pt x="531822" y="646552"/>
                </a:lnTo>
                <a:lnTo>
                  <a:pt x="0" y="6465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82766" y="8637780"/>
            <a:ext cx="371170" cy="1479303"/>
          </a:xfrm>
          <a:custGeom>
            <a:avLst/>
            <a:gdLst/>
            <a:ahLst/>
            <a:cxnLst/>
            <a:rect r="r" b="b" t="t" l="l"/>
            <a:pathLst>
              <a:path h="1479303" w="371170">
                <a:moveTo>
                  <a:pt x="0" y="0"/>
                </a:moveTo>
                <a:lnTo>
                  <a:pt x="371171" y="0"/>
                </a:lnTo>
                <a:lnTo>
                  <a:pt x="371171" y="1479303"/>
                </a:lnTo>
                <a:lnTo>
                  <a:pt x="0" y="14793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69593" y="2017268"/>
            <a:ext cx="11022136" cy="1934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870"/>
              </a:lnSpc>
              <a:spcBef>
                <a:spcPct val="0"/>
              </a:spcBef>
            </a:pPr>
            <a:r>
              <a:rPr lang="en-US" b="true" sz="1133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KREDIT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69593" y="3674093"/>
            <a:ext cx="12579719" cy="2415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777"/>
              </a:lnSpc>
              <a:spcBef>
                <a:spcPct val="0"/>
              </a:spcBef>
            </a:pPr>
            <a:r>
              <a:rPr lang="en-US" b="true" sz="1412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PERBANKAN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69593" y="6150441"/>
            <a:ext cx="11739864" cy="555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62"/>
              </a:lnSpc>
              <a:spcBef>
                <a:spcPct val="0"/>
              </a:spcBef>
            </a:pPr>
            <a:r>
              <a:rPr lang="en-US" sz="1616" spc="5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 pembelajaran untuk siswa SMK Kelas X tentang konsep kredit perbankan, jenis-jenis kredit, prinsip pemberian kredit, dan prosedur pengajuan kredit di Indonesia.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38246" y="763699"/>
            <a:ext cx="1755625" cy="35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04"/>
              </a:lnSpc>
            </a:pPr>
            <a:r>
              <a:rPr lang="en-US" b="true" sz="2074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SMK Kelas XI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1723116" y="5826725"/>
            <a:ext cx="1119449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1E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749861" y="1546496"/>
            <a:ext cx="7538139" cy="7538109"/>
            <a:chOff x="0" y="0"/>
            <a:chExt cx="6350025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230032"/>
            <a:ext cx="9597440" cy="712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40"/>
              </a:lnSpc>
            </a:pPr>
            <a:r>
              <a:rPr lang="en-US" b="true" sz="47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PROSEDUR PEMBERIAN KREDIT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87167" y="3057504"/>
            <a:ext cx="12554439" cy="1820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21"/>
              </a:lnSpc>
              <a:spcBef>
                <a:spcPct val="0"/>
              </a:spcBef>
            </a:pPr>
            <a:r>
              <a:rPr lang="en-US" sz="2658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 Tahap Persiapan</a:t>
            </a:r>
          </a:p>
          <a:p>
            <a:pPr algn="l" marL="0" indent="0" lvl="0">
              <a:lnSpc>
                <a:spcPts val="3721"/>
              </a:lnSpc>
              <a:spcBef>
                <a:spcPct val="0"/>
              </a:spcBef>
            </a:pPr>
            <a:r>
              <a:rPr lang="en-US" sz="2658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Pengumpulan dokumen &amp; data calon debitur</a:t>
            </a:r>
          </a:p>
          <a:p>
            <a:pPr algn="l" marL="0" indent="0" lvl="0">
              <a:lnSpc>
                <a:spcPts val="3721"/>
              </a:lnSpc>
              <a:spcBef>
                <a:spcPct val="0"/>
              </a:spcBef>
            </a:pPr>
            <a:r>
              <a:rPr lang="en-US" sz="2658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 Tahap Analisis</a:t>
            </a:r>
          </a:p>
          <a:p>
            <a:pPr algn="l" marL="0" indent="0" lvl="0">
              <a:lnSpc>
                <a:spcPts val="3721"/>
              </a:lnSpc>
              <a:spcBef>
                <a:spcPct val="0"/>
              </a:spcBef>
            </a:pPr>
            <a:r>
              <a:rPr lang="en-US" sz="2658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Penilaian kelayakan dengan prinsip 5C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87167" y="4915765"/>
            <a:ext cx="12571568" cy="2770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66"/>
              </a:lnSpc>
              <a:spcBef>
                <a:spcPct val="0"/>
              </a:spcBef>
            </a:pPr>
            <a:r>
              <a:rPr lang="en-US" sz="269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Tahap Akhir:</a:t>
            </a:r>
          </a:p>
          <a:p>
            <a:pPr algn="l" marL="0" indent="0" lvl="0">
              <a:lnSpc>
                <a:spcPts val="3766"/>
              </a:lnSpc>
              <a:spcBef>
                <a:spcPct val="0"/>
              </a:spcBef>
            </a:pPr>
            <a:r>
              <a:rPr lang="en-US" sz="269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Penutupan: tanda tangan perjanjian</a:t>
            </a:r>
          </a:p>
          <a:p>
            <a:pPr algn="l" marL="0" indent="0" lvl="0">
              <a:lnSpc>
                <a:spcPts val="3766"/>
              </a:lnSpc>
              <a:spcBef>
                <a:spcPct val="0"/>
              </a:spcBef>
            </a:pPr>
            <a:r>
              <a:rPr lang="en-US" sz="269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Pelaksanaan: pencairan dana</a:t>
            </a:r>
          </a:p>
          <a:p>
            <a:pPr algn="l" marL="0" indent="0" lvl="0">
              <a:lnSpc>
                <a:spcPts val="3766"/>
              </a:lnSpc>
              <a:spcBef>
                <a:spcPct val="0"/>
              </a:spcBef>
            </a:pPr>
            <a:r>
              <a:rPr lang="en-US" sz="269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Administrasi: pencatatan</a:t>
            </a:r>
          </a:p>
          <a:p>
            <a:pPr algn="l" marL="0" indent="0" lvl="0">
              <a:lnSpc>
                <a:spcPts val="3766"/>
              </a:lnSpc>
              <a:spcBef>
                <a:spcPct val="0"/>
              </a:spcBef>
            </a:pPr>
            <a:r>
              <a:rPr lang="en-US" sz="269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Supervisi: pengawasan pembayaran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28700" y="559871"/>
            <a:ext cx="516935" cy="516935"/>
          </a:xfrm>
          <a:custGeom>
            <a:avLst/>
            <a:gdLst/>
            <a:ahLst/>
            <a:cxnLst/>
            <a:rect r="r" b="b" t="t" l="l"/>
            <a:pathLst>
              <a:path h="516935" w="516935">
                <a:moveTo>
                  <a:pt x="0" y="0"/>
                </a:moveTo>
                <a:lnTo>
                  <a:pt x="516935" y="0"/>
                </a:lnTo>
                <a:lnTo>
                  <a:pt x="516935" y="516935"/>
                </a:lnTo>
                <a:lnTo>
                  <a:pt x="0" y="516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21182" y="627705"/>
            <a:ext cx="1706478" cy="343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22"/>
              </a:lnSpc>
            </a:pPr>
            <a:r>
              <a:rPr lang="en-US" b="true" sz="2016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Logo Disini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448064" y="640967"/>
            <a:ext cx="1811236" cy="273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29"/>
              </a:lnSpc>
            </a:pPr>
            <a:r>
              <a:rPr lang="en-US" sz="159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Halaman 10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5400000">
            <a:off x="1582766" y="8704234"/>
            <a:ext cx="371170" cy="1479303"/>
          </a:xfrm>
          <a:custGeom>
            <a:avLst/>
            <a:gdLst/>
            <a:ahLst/>
            <a:cxnLst/>
            <a:rect r="r" b="b" t="t" l="l"/>
            <a:pathLst>
              <a:path h="1479303" w="371170">
                <a:moveTo>
                  <a:pt x="0" y="0"/>
                </a:moveTo>
                <a:lnTo>
                  <a:pt x="371171" y="0"/>
                </a:lnTo>
                <a:lnTo>
                  <a:pt x="371171" y="1479303"/>
                </a:lnTo>
                <a:lnTo>
                  <a:pt x="0" y="14793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265237" y="9438635"/>
            <a:ext cx="4365654" cy="255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81"/>
              </a:lnSpc>
            </a:pPr>
            <a:r>
              <a:rPr lang="en-US" sz="148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Kredit Perbankan untuk Murid SMK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1E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22923" y="1474298"/>
            <a:ext cx="12042153" cy="764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57"/>
              </a:lnSpc>
            </a:pPr>
            <a:r>
              <a:rPr lang="en-US" b="true" sz="504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SUKU BUNGA BANK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19498" y="2191365"/>
            <a:ext cx="13428566" cy="4529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69"/>
              </a:lnSpc>
              <a:spcBef>
                <a:spcPct val="0"/>
              </a:spcBef>
            </a:pPr>
            <a:r>
              <a:rPr lang="en-US" sz="29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Jenis Suku Bunga:</a:t>
            </a:r>
          </a:p>
          <a:p>
            <a:pPr algn="l" marL="0" indent="0" lvl="0">
              <a:lnSpc>
                <a:spcPts val="4069"/>
              </a:lnSpc>
              <a:spcBef>
                <a:spcPct val="0"/>
              </a:spcBef>
            </a:pPr>
            <a:r>
              <a:rPr lang="en-US" sz="29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Bunga Simpanan: bunga yang diberikan bank kepada nasabah yang menyimpan uang (tabungan, deposito)</a:t>
            </a:r>
          </a:p>
          <a:p>
            <a:pPr algn="l" marL="0" indent="0" lvl="0">
              <a:lnSpc>
                <a:spcPts val="4069"/>
              </a:lnSpc>
              <a:spcBef>
                <a:spcPct val="0"/>
              </a:spcBef>
            </a:pPr>
            <a:r>
              <a:rPr lang="en-US" sz="29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Bunga Pinjaman: bunga yang dibebankan kepada peminjam/debitur</a:t>
            </a:r>
          </a:p>
          <a:p>
            <a:pPr algn="l" marL="0" indent="0" lvl="0">
              <a:lnSpc>
                <a:spcPts val="4069"/>
              </a:lnSpc>
              <a:spcBef>
                <a:spcPct val="0"/>
              </a:spcBef>
            </a:pPr>
            <a:r>
              <a:rPr lang="en-US" sz="29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Faktor yang Mempengaruhi Suku Bunga:</a:t>
            </a:r>
          </a:p>
          <a:p>
            <a:pPr algn="l" marL="0" indent="0" lvl="0">
              <a:lnSpc>
                <a:spcPts val="4069"/>
              </a:lnSpc>
              <a:spcBef>
                <a:spcPct val="0"/>
              </a:spcBef>
            </a:pPr>
            <a:r>
              <a:rPr lang="en-US" sz="29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Kebutuhan dana bank</a:t>
            </a:r>
          </a:p>
          <a:p>
            <a:pPr algn="l" marL="0" indent="0" lvl="0">
              <a:lnSpc>
                <a:spcPts val="4069"/>
              </a:lnSpc>
              <a:spcBef>
                <a:spcPct val="0"/>
              </a:spcBef>
            </a:pPr>
            <a:r>
              <a:rPr lang="en-US" sz="29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Tingkat persaingan antar bank</a:t>
            </a:r>
          </a:p>
          <a:p>
            <a:pPr algn="l" marL="0" indent="0" lvl="0">
              <a:lnSpc>
                <a:spcPts val="4069"/>
              </a:lnSpc>
              <a:spcBef>
                <a:spcPct val="0"/>
              </a:spcBef>
            </a:pPr>
            <a:r>
              <a:rPr lang="en-US" sz="29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Kebijakan pemerintah</a:t>
            </a:r>
          </a:p>
          <a:p>
            <a:pPr algn="l" marL="0" indent="0" lvl="0">
              <a:lnSpc>
                <a:spcPts val="4069"/>
              </a:lnSpc>
              <a:spcBef>
                <a:spcPct val="0"/>
              </a:spcBef>
            </a:pPr>
            <a:r>
              <a:rPr lang="en-US" sz="29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Jangka waktu pinjaman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19498" y="6769016"/>
            <a:ext cx="12683291" cy="1926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93"/>
              </a:lnSpc>
              <a:spcBef>
                <a:spcPct val="0"/>
              </a:spcBef>
            </a:pPr>
            <a:r>
              <a:rPr lang="en-US" sz="278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Jenis Perhitungan Bunga:</a:t>
            </a:r>
          </a:p>
          <a:p>
            <a:pPr algn="l" marL="0" indent="0" lvl="0">
              <a:lnSpc>
                <a:spcPts val="3893"/>
              </a:lnSpc>
              <a:spcBef>
                <a:spcPct val="0"/>
              </a:spcBef>
            </a:pPr>
            <a:r>
              <a:rPr lang="en-US" sz="278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Flat Rate: bunga tetap setiap bulan dari pokok awal</a:t>
            </a:r>
          </a:p>
          <a:p>
            <a:pPr algn="l" marL="0" indent="0" lvl="0">
              <a:lnSpc>
                <a:spcPts val="3893"/>
              </a:lnSpc>
              <a:spcBef>
                <a:spcPct val="0"/>
              </a:spcBef>
            </a:pPr>
            <a:r>
              <a:rPr lang="en-US" sz="278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Sliding Rate: bunga dihitung dari sisa pinjaman</a:t>
            </a:r>
          </a:p>
          <a:p>
            <a:pPr algn="l" marL="0" indent="0" lvl="0">
              <a:lnSpc>
                <a:spcPts val="3893"/>
              </a:lnSpc>
              <a:spcBef>
                <a:spcPct val="0"/>
              </a:spcBef>
            </a:pPr>
            <a:r>
              <a:rPr lang="en-US" sz="278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Floating Rate: bunga mengikuti kondisi pasar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8700" y="559871"/>
            <a:ext cx="516935" cy="516935"/>
          </a:xfrm>
          <a:custGeom>
            <a:avLst/>
            <a:gdLst/>
            <a:ahLst/>
            <a:cxnLst/>
            <a:rect r="r" b="b" t="t" l="l"/>
            <a:pathLst>
              <a:path h="516935" w="516935">
                <a:moveTo>
                  <a:pt x="0" y="0"/>
                </a:moveTo>
                <a:lnTo>
                  <a:pt x="516935" y="0"/>
                </a:lnTo>
                <a:lnTo>
                  <a:pt x="516935" y="516935"/>
                </a:lnTo>
                <a:lnTo>
                  <a:pt x="0" y="516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21182" y="627705"/>
            <a:ext cx="1706478" cy="343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22"/>
              </a:lnSpc>
            </a:pPr>
            <a:r>
              <a:rPr lang="en-US" b="true" sz="2016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Kredit SMK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448064" y="650492"/>
            <a:ext cx="1811236" cy="270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84"/>
              </a:lnSpc>
            </a:pPr>
            <a:r>
              <a:rPr lang="en-US" sz="163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Halaman 11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5400000">
            <a:off x="1582766" y="8704234"/>
            <a:ext cx="371170" cy="1479303"/>
          </a:xfrm>
          <a:custGeom>
            <a:avLst/>
            <a:gdLst/>
            <a:ahLst/>
            <a:cxnLst/>
            <a:rect r="r" b="b" t="t" l="l"/>
            <a:pathLst>
              <a:path h="1479303" w="371170">
                <a:moveTo>
                  <a:pt x="0" y="0"/>
                </a:moveTo>
                <a:lnTo>
                  <a:pt x="371171" y="0"/>
                </a:lnTo>
                <a:lnTo>
                  <a:pt x="371171" y="1479303"/>
                </a:lnTo>
                <a:lnTo>
                  <a:pt x="0" y="14793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265237" y="9429110"/>
            <a:ext cx="4365654" cy="263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131"/>
              </a:lnSpc>
            </a:pPr>
            <a:r>
              <a:rPr lang="en-US" sz="152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 Kredit Perbankan SMK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18527" y="-1745836"/>
            <a:ext cx="6304087" cy="6304087"/>
          </a:xfrm>
          <a:custGeom>
            <a:avLst/>
            <a:gdLst/>
            <a:ahLst/>
            <a:cxnLst/>
            <a:rect r="r" b="b" t="t" l="l"/>
            <a:pathLst>
              <a:path h="6304087" w="6304087">
                <a:moveTo>
                  <a:pt x="0" y="0"/>
                </a:moveTo>
                <a:lnTo>
                  <a:pt x="6304087" y="0"/>
                </a:lnTo>
                <a:lnTo>
                  <a:pt x="6304087" y="6304087"/>
                </a:lnTo>
                <a:lnTo>
                  <a:pt x="0" y="6304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152044" y="6693351"/>
            <a:ext cx="6304087" cy="6304087"/>
          </a:xfrm>
          <a:custGeom>
            <a:avLst/>
            <a:gdLst/>
            <a:ahLst/>
            <a:cxnLst/>
            <a:rect r="r" b="b" t="t" l="l"/>
            <a:pathLst>
              <a:path h="6304087" w="6304087">
                <a:moveTo>
                  <a:pt x="0" y="0"/>
                </a:moveTo>
                <a:lnTo>
                  <a:pt x="6304088" y="0"/>
                </a:lnTo>
                <a:lnTo>
                  <a:pt x="6304088" y="6304087"/>
                </a:lnTo>
                <a:lnTo>
                  <a:pt x="0" y="6304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692814"/>
            <a:ext cx="531822" cy="531822"/>
          </a:xfrm>
          <a:custGeom>
            <a:avLst/>
            <a:gdLst/>
            <a:ahLst/>
            <a:cxnLst/>
            <a:rect r="r" b="b" t="t" l="l"/>
            <a:pathLst>
              <a:path h="531822" w="531822">
                <a:moveTo>
                  <a:pt x="0" y="0"/>
                </a:moveTo>
                <a:lnTo>
                  <a:pt x="531822" y="0"/>
                </a:lnTo>
                <a:lnTo>
                  <a:pt x="531822" y="531822"/>
                </a:lnTo>
                <a:lnTo>
                  <a:pt x="0" y="531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82766" y="8637780"/>
            <a:ext cx="371170" cy="1479303"/>
          </a:xfrm>
          <a:custGeom>
            <a:avLst/>
            <a:gdLst/>
            <a:ahLst/>
            <a:cxnLst/>
            <a:rect r="r" b="b" t="t" l="l"/>
            <a:pathLst>
              <a:path h="1479303" w="371170">
                <a:moveTo>
                  <a:pt x="0" y="0"/>
                </a:moveTo>
                <a:lnTo>
                  <a:pt x="371171" y="0"/>
                </a:lnTo>
                <a:lnTo>
                  <a:pt x="371171" y="1479303"/>
                </a:lnTo>
                <a:lnTo>
                  <a:pt x="0" y="14793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24999" y="5470903"/>
            <a:ext cx="12238002" cy="727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54"/>
              </a:lnSpc>
              <a:spcBef>
                <a:spcPct val="0"/>
              </a:spcBef>
            </a:pPr>
            <a:r>
              <a:rPr lang="en-US" sz="1396" spc="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Kredit perbankan adalah fasilitas penting yang membantu pertumbuhan ekonomi. Dengan memahami unsur, fungsi, klasifikasi, dan prinsip pemberian kredit, kalian siap menghadapi dunia keuangan dengan lebih bijak.</a:t>
            </a:r>
          </a:p>
          <a:p>
            <a:pPr algn="ctr" marL="0" indent="0" lvl="0">
              <a:lnSpc>
                <a:spcPts val="1954"/>
              </a:lnSpc>
              <a:spcBef>
                <a:spcPct val="0"/>
              </a:spcBef>
            </a:pPr>
            <a:r>
              <a:rPr lang="en-US" sz="1396" spc="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Ada pertanyaan?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38246" y="763699"/>
            <a:ext cx="1755625" cy="35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04"/>
              </a:lnSpc>
            </a:pPr>
            <a:r>
              <a:rPr lang="en-US" b="true" sz="2074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SMK Kelas X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141220" y="9220200"/>
            <a:ext cx="5118080" cy="342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41"/>
              </a:lnSpc>
            </a:pPr>
            <a:r>
              <a:rPr lang="en-US" sz="202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 Kredit Perbankan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16177" y="3759461"/>
            <a:ext cx="11455646" cy="1571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941"/>
              </a:lnSpc>
            </a:pPr>
            <a:r>
              <a:rPr lang="en-US" b="true" sz="9244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1E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31787" y="5143500"/>
            <a:ext cx="6304087" cy="6304087"/>
          </a:xfrm>
          <a:custGeom>
            <a:avLst/>
            <a:gdLst/>
            <a:ahLst/>
            <a:cxnLst/>
            <a:rect r="r" b="b" t="t" l="l"/>
            <a:pathLst>
              <a:path h="6304087" w="6304087">
                <a:moveTo>
                  <a:pt x="0" y="0"/>
                </a:moveTo>
                <a:lnTo>
                  <a:pt x="6304087" y="0"/>
                </a:lnTo>
                <a:lnTo>
                  <a:pt x="6304087" y="6304087"/>
                </a:lnTo>
                <a:lnTo>
                  <a:pt x="0" y="6304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787373" y="1992928"/>
            <a:ext cx="6729803" cy="6729776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041210" y="1310100"/>
            <a:ext cx="951933" cy="951933"/>
          </a:xfrm>
          <a:custGeom>
            <a:avLst/>
            <a:gdLst/>
            <a:ahLst/>
            <a:cxnLst/>
            <a:rect r="r" b="b" t="t" l="l"/>
            <a:pathLst>
              <a:path h="951933" w="951933">
                <a:moveTo>
                  <a:pt x="0" y="0"/>
                </a:moveTo>
                <a:lnTo>
                  <a:pt x="951933" y="0"/>
                </a:lnTo>
                <a:lnTo>
                  <a:pt x="951933" y="951934"/>
                </a:lnTo>
                <a:lnTo>
                  <a:pt x="0" y="951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993143" y="1423306"/>
            <a:ext cx="9035165" cy="1140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586"/>
              </a:lnSpc>
            </a:pPr>
            <a:r>
              <a:rPr lang="en-US" b="true" sz="715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Apa itu Kredit?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458104" y="2487388"/>
            <a:ext cx="8528720" cy="1098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104"/>
              </a:lnSpc>
            </a:pPr>
            <a:r>
              <a:rPr lang="en-US" b="true" sz="675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Pengertian Dasar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993143" y="4436492"/>
            <a:ext cx="9218090" cy="1949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8"/>
              </a:lnSpc>
              <a:spcBef>
                <a:spcPct val="0"/>
              </a:spcBef>
            </a:pPr>
            <a:r>
              <a:rPr lang="en-US" sz="227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Kredit adalah fasilitas pinjaman uang yang diberikan oleh lembaga keuangan kepada nasabah dengan kesepakatan pengembalian dalam jangka waktu tertentu beserta bunga yang telah ditentukan.</a:t>
            </a:r>
          </a:p>
          <a:p>
            <a:pPr algn="l" marL="0" indent="0" lvl="0">
              <a:lnSpc>
                <a:spcPts val="3178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6824459"/>
            <a:ext cx="9409903" cy="1989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Lembaga yang menyediakan kredit:</a:t>
            </a:r>
          </a:p>
          <a:p>
            <a:pPr algn="l" marL="0" indent="0" lvl="0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Bank Umum (BNI, BRI, Mandiri, BCA)</a:t>
            </a:r>
          </a:p>
          <a:p>
            <a:pPr algn="l" marL="0" indent="0" lvl="0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Bank Perkreditan Rakyat (BPR)</a:t>
            </a:r>
          </a:p>
          <a:p>
            <a:pPr algn="l" marL="0" indent="0" lvl="0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Pegadaian</a:t>
            </a:r>
          </a:p>
          <a:p>
            <a:pPr algn="l" marL="0" indent="0" lvl="0">
              <a:lnSpc>
                <a:spcPts val="3244"/>
              </a:lnSpc>
              <a:spcBef>
                <a:spcPct val="0"/>
              </a:spcBef>
            </a:pPr>
            <a:r>
              <a:rPr lang="en-US" sz="231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Koperasi Simpan Pinjam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70092" y="469548"/>
            <a:ext cx="516935" cy="559168"/>
          </a:xfrm>
          <a:custGeom>
            <a:avLst/>
            <a:gdLst/>
            <a:ahLst/>
            <a:cxnLst/>
            <a:rect r="r" b="b" t="t" l="l"/>
            <a:pathLst>
              <a:path h="559168" w="516935">
                <a:moveTo>
                  <a:pt x="0" y="0"/>
                </a:moveTo>
                <a:lnTo>
                  <a:pt x="516934" y="0"/>
                </a:lnTo>
                <a:lnTo>
                  <a:pt x="516934" y="559168"/>
                </a:lnTo>
                <a:lnTo>
                  <a:pt x="0" y="5591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63259" y="579599"/>
            <a:ext cx="1706478" cy="343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24"/>
              </a:lnSpc>
            </a:pPr>
            <a:r>
              <a:rPr lang="en-US" b="true" sz="2017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SMK Edu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48064" y="617643"/>
            <a:ext cx="1811236" cy="316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98"/>
              </a:lnSpc>
            </a:pPr>
            <a:r>
              <a:rPr lang="en-US" sz="185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Halaman 02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5400000">
            <a:off x="1783310" y="8518649"/>
            <a:ext cx="371170" cy="1479303"/>
          </a:xfrm>
          <a:custGeom>
            <a:avLst/>
            <a:gdLst/>
            <a:ahLst/>
            <a:cxnLst/>
            <a:rect r="r" b="b" t="t" l="l"/>
            <a:pathLst>
              <a:path h="1479303" w="371170">
                <a:moveTo>
                  <a:pt x="0" y="0"/>
                </a:moveTo>
                <a:lnTo>
                  <a:pt x="371170" y="0"/>
                </a:lnTo>
                <a:lnTo>
                  <a:pt x="371170" y="1479302"/>
                </a:lnTo>
                <a:lnTo>
                  <a:pt x="0" y="14793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893646" y="9264997"/>
            <a:ext cx="4365654" cy="298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425"/>
              </a:lnSpc>
            </a:pPr>
            <a:r>
              <a:rPr lang="en-US" sz="173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Kredit Perbankan untuk Murid SMK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1E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1215" y="3549675"/>
            <a:ext cx="2046413" cy="2046413"/>
          </a:xfrm>
          <a:custGeom>
            <a:avLst/>
            <a:gdLst/>
            <a:ahLst/>
            <a:cxnLst/>
            <a:rect r="r" b="b" t="t" l="l"/>
            <a:pathLst>
              <a:path h="2046413" w="2046413">
                <a:moveTo>
                  <a:pt x="0" y="0"/>
                </a:moveTo>
                <a:lnTo>
                  <a:pt x="2046413" y="0"/>
                </a:lnTo>
                <a:lnTo>
                  <a:pt x="2046413" y="2046413"/>
                </a:lnTo>
                <a:lnTo>
                  <a:pt x="0" y="2046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83318" y="4245527"/>
            <a:ext cx="6307262" cy="1051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97"/>
              </a:lnSpc>
              <a:spcBef>
                <a:spcPct val="0"/>
              </a:spcBef>
            </a:pPr>
            <a:r>
              <a:rPr lang="en-US" sz="2069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Keyakinan bahwa peminjam mampu mengembalikan pinjaman.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59220" y="3886239"/>
            <a:ext cx="2645452" cy="1239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272"/>
              </a:lnSpc>
              <a:spcBef>
                <a:spcPct val="0"/>
              </a:spcBef>
            </a:pPr>
            <a:r>
              <a:rPr lang="en-US" b="true" sz="733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83318" y="3586943"/>
            <a:ext cx="6935636" cy="476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4"/>
              </a:lnSpc>
              <a:spcBef>
                <a:spcPct val="0"/>
              </a:spcBef>
            </a:pPr>
            <a:r>
              <a:rPr lang="en-US" b="true" sz="2846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Kepercayaan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45635" y="6123713"/>
            <a:ext cx="2021024" cy="2021024"/>
          </a:xfrm>
          <a:custGeom>
            <a:avLst/>
            <a:gdLst/>
            <a:ahLst/>
            <a:cxnLst/>
            <a:rect r="r" b="b" t="t" l="l"/>
            <a:pathLst>
              <a:path h="2021024" w="2021024">
                <a:moveTo>
                  <a:pt x="0" y="0"/>
                </a:moveTo>
                <a:lnTo>
                  <a:pt x="2021023" y="0"/>
                </a:lnTo>
                <a:lnTo>
                  <a:pt x="2021023" y="2021024"/>
                </a:lnTo>
                <a:lnTo>
                  <a:pt x="0" y="20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709315" y="6959641"/>
            <a:ext cx="5640867" cy="952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0"/>
              </a:lnSpc>
              <a:spcBef>
                <a:spcPct val="0"/>
              </a:spcBef>
            </a:pPr>
            <a:r>
              <a:rPr lang="en-US" sz="185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Periode pengembalian: pendek, menengah, atau panjang.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54577" y="6476628"/>
            <a:ext cx="2254738" cy="10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55"/>
              </a:lnSpc>
              <a:spcBef>
                <a:spcPct val="0"/>
              </a:spcBef>
            </a:pPr>
            <a:r>
              <a:rPr lang="en-US" b="true" sz="6253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83318" y="6342944"/>
            <a:ext cx="6474597" cy="457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19"/>
              </a:lnSpc>
              <a:spcBef>
                <a:spcPct val="0"/>
              </a:spcBef>
            </a:pPr>
            <a:r>
              <a:rPr lang="en-US" b="true" sz="2657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Jangka Waktu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140637" y="3768057"/>
            <a:ext cx="2034556" cy="2034556"/>
          </a:xfrm>
          <a:custGeom>
            <a:avLst/>
            <a:gdLst/>
            <a:ahLst/>
            <a:cxnLst/>
            <a:rect r="r" b="b" t="t" l="l"/>
            <a:pathLst>
              <a:path h="2034556" w="2034556">
                <a:moveTo>
                  <a:pt x="0" y="0"/>
                </a:moveTo>
                <a:lnTo>
                  <a:pt x="2034556" y="0"/>
                </a:lnTo>
                <a:lnTo>
                  <a:pt x="2034556" y="2034557"/>
                </a:lnTo>
                <a:lnTo>
                  <a:pt x="0" y="2034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556241" y="4476750"/>
            <a:ext cx="4876800" cy="699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98"/>
              </a:lnSpc>
              <a:spcBef>
                <a:spcPct val="0"/>
              </a:spcBef>
            </a:pPr>
            <a:r>
              <a:rPr lang="en-US" sz="207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Perjanjian tertulis yang mengikat kedua pihak.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27836" y="3761145"/>
            <a:ext cx="3460158" cy="1628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35"/>
              </a:lnSpc>
              <a:spcBef>
                <a:spcPct val="0"/>
              </a:spcBef>
            </a:pPr>
            <a:r>
              <a:rPr lang="en-US" b="true" sz="959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75193" y="3894495"/>
            <a:ext cx="7285741" cy="480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0"/>
              </a:lnSpc>
              <a:spcBef>
                <a:spcPct val="0"/>
              </a:spcBef>
            </a:pPr>
            <a:r>
              <a:rPr lang="en-US" b="true" sz="2850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Kesepakatan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9144000" y="6186014"/>
            <a:ext cx="2034556" cy="2034556"/>
          </a:xfrm>
          <a:custGeom>
            <a:avLst/>
            <a:gdLst/>
            <a:ahLst/>
            <a:cxnLst/>
            <a:rect r="r" b="b" t="t" l="l"/>
            <a:pathLst>
              <a:path h="2034556" w="2034556">
                <a:moveTo>
                  <a:pt x="0" y="0"/>
                </a:moveTo>
                <a:lnTo>
                  <a:pt x="2034556" y="0"/>
                </a:lnTo>
                <a:lnTo>
                  <a:pt x="2034556" y="2034557"/>
                </a:lnTo>
                <a:lnTo>
                  <a:pt x="0" y="2034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556241" y="7105650"/>
            <a:ext cx="4876800" cy="699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98"/>
              </a:lnSpc>
              <a:spcBef>
                <a:spcPct val="0"/>
              </a:spcBef>
            </a:pPr>
            <a:r>
              <a:rPr lang="en-US" sz="207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Risiko kerugian bank + bunga sebagai imbalan.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73453" y="6412363"/>
            <a:ext cx="3175649" cy="149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331"/>
              </a:lnSpc>
              <a:spcBef>
                <a:spcPct val="0"/>
              </a:spcBef>
            </a:pPr>
            <a:r>
              <a:rPr lang="en-US" b="true" sz="880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556241" y="6602375"/>
            <a:ext cx="4873500" cy="480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0"/>
              </a:lnSpc>
              <a:spcBef>
                <a:spcPct val="0"/>
              </a:spcBef>
            </a:pPr>
            <a:r>
              <a:rPr lang="en-US" b="true" sz="2850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Risiko &amp; Balas Jasa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422550" y="2083795"/>
            <a:ext cx="1144290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20"/>
              </a:lnSpc>
            </a:pPr>
            <a:r>
              <a:rPr lang="en-US" b="true" sz="56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UNSUR-UNSUR DALAM KREDIT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028700" y="559871"/>
            <a:ext cx="516935" cy="516935"/>
          </a:xfrm>
          <a:custGeom>
            <a:avLst/>
            <a:gdLst/>
            <a:ahLst/>
            <a:cxnLst/>
            <a:rect r="r" b="b" t="t" l="l"/>
            <a:pathLst>
              <a:path h="516935" w="516935">
                <a:moveTo>
                  <a:pt x="0" y="0"/>
                </a:moveTo>
                <a:lnTo>
                  <a:pt x="516935" y="0"/>
                </a:lnTo>
                <a:lnTo>
                  <a:pt x="516935" y="516935"/>
                </a:lnTo>
                <a:lnTo>
                  <a:pt x="0" y="51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5448064" y="640967"/>
            <a:ext cx="1811236" cy="316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98"/>
              </a:lnSpc>
            </a:pPr>
            <a:r>
              <a:rPr lang="en-US" sz="185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Halaman 03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5400000">
            <a:off x="1582766" y="8913144"/>
            <a:ext cx="371170" cy="1479303"/>
          </a:xfrm>
          <a:custGeom>
            <a:avLst/>
            <a:gdLst/>
            <a:ahLst/>
            <a:cxnLst/>
            <a:rect r="r" b="b" t="t" l="l"/>
            <a:pathLst>
              <a:path h="1479303" w="371170">
                <a:moveTo>
                  <a:pt x="0" y="0"/>
                </a:moveTo>
                <a:lnTo>
                  <a:pt x="371171" y="0"/>
                </a:lnTo>
                <a:lnTo>
                  <a:pt x="371171" y="1479302"/>
                </a:lnTo>
                <a:lnTo>
                  <a:pt x="0" y="14793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2893646" y="9484735"/>
            <a:ext cx="4365654" cy="298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425"/>
              </a:lnSpc>
            </a:pPr>
            <a:r>
              <a:rPr lang="en-US" sz="173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Kredit Perbankan untuk Murid SMK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1E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25034" y="1800048"/>
            <a:ext cx="6686931" cy="6686904"/>
            <a:chOff x="0" y="0"/>
            <a:chExt cx="6350025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8340445" y="4288304"/>
            <a:ext cx="11559950" cy="1140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6"/>
              </a:lnSpc>
              <a:spcBef>
                <a:spcPct val="0"/>
              </a:spcBef>
            </a:pPr>
            <a:r>
              <a:rPr lang="en-US" sz="2176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Meningkatkan daya guna uang</a:t>
            </a:r>
          </a:p>
          <a:p>
            <a:pPr algn="l" marL="0" indent="0" lvl="0">
              <a:lnSpc>
                <a:spcPts val="3046"/>
              </a:lnSpc>
              <a:spcBef>
                <a:spcPct val="0"/>
              </a:spcBef>
            </a:pPr>
            <a:r>
              <a:rPr lang="en-US" sz="2176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Meningkatkan peredaran uang</a:t>
            </a:r>
          </a:p>
          <a:p>
            <a:pPr algn="l" marL="0" indent="0" lvl="0">
              <a:lnSpc>
                <a:spcPts val="3046"/>
              </a:lnSpc>
              <a:spcBef>
                <a:spcPct val="0"/>
              </a:spcBef>
            </a:pPr>
            <a:r>
              <a:rPr lang="en-US" sz="2176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Meningkatkan peredaran barang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428399" y="3496796"/>
            <a:ext cx="4235377" cy="54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50"/>
              </a:lnSpc>
              <a:spcBef>
                <a:spcPct val="0"/>
              </a:spcBef>
            </a:pPr>
            <a:r>
              <a:rPr lang="en-US" b="true" sz="325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MANFAAT UTAMA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40445" y="6495652"/>
            <a:ext cx="12233955" cy="1212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4"/>
              </a:lnSpc>
              <a:spcBef>
                <a:spcPct val="0"/>
              </a:spcBef>
            </a:pPr>
            <a:r>
              <a:rPr lang="en-US" sz="2303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Menciptakan stabilitas ekonomi</a:t>
            </a:r>
          </a:p>
          <a:p>
            <a:pPr algn="l" marL="0" indent="0" lvl="0">
              <a:lnSpc>
                <a:spcPts val="3224"/>
              </a:lnSpc>
              <a:spcBef>
                <a:spcPct val="0"/>
              </a:spcBef>
            </a:pPr>
            <a:r>
              <a:rPr lang="en-US" sz="2303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Meningkatkan pemerataan pendapatan</a:t>
            </a:r>
          </a:p>
          <a:p>
            <a:pPr algn="l" marL="0" indent="0" lvl="0">
              <a:lnSpc>
                <a:spcPts val="3224"/>
              </a:lnSpc>
              <a:spcBef>
                <a:spcPct val="0"/>
              </a:spcBef>
            </a:pPr>
            <a:r>
              <a:rPr lang="en-US" sz="2303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Mendorong pertumbuhan ekonomi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40445" y="5667375"/>
            <a:ext cx="3809359" cy="485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92"/>
              </a:lnSpc>
              <a:spcBef>
                <a:spcPct val="0"/>
              </a:spcBef>
            </a:pPr>
            <a:r>
              <a:rPr lang="en-US" b="true" sz="292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DAMPAK EKONOMI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28399" y="1790523"/>
            <a:ext cx="7442811" cy="690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04"/>
              </a:lnSpc>
            </a:pPr>
            <a:r>
              <a:rPr lang="en-US" b="true" sz="4503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FUNGSI KREDIT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28399" y="2863049"/>
            <a:ext cx="7442811" cy="690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04"/>
              </a:lnSpc>
            </a:pPr>
            <a:r>
              <a:rPr lang="en-US" b="true" sz="4503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DALAM PEREKONOMIAN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28899" y="529430"/>
            <a:ext cx="516935" cy="526142"/>
          </a:xfrm>
          <a:custGeom>
            <a:avLst/>
            <a:gdLst/>
            <a:ahLst/>
            <a:cxnLst/>
            <a:rect r="r" b="b" t="t" l="l"/>
            <a:pathLst>
              <a:path h="526142" w="516935">
                <a:moveTo>
                  <a:pt x="0" y="0"/>
                </a:moveTo>
                <a:lnTo>
                  <a:pt x="516934" y="0"/>
                </a:lnTo>
                <a:lnTo>
                  <a:pt x="516934" y="526142"/>
                </a:lnTo>
                <a:lnTo>
                  <a:pt x="0" y="526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21182" y="618180"/>
            <a:ext cx="1706478" cy="341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04"/>
              </a:lnSpc>
            </a:pPr>
            <a:r>
              <a:rPr lang="en-US" b="true" sz="193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Bank SMK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48064" y="650492"/>
            <a:ext cx="1811236" cy="294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8"/>
              </a:lnSpc>
            </a:pPr>
            <a:r>
              <a:rPr lang="en-US" sz="177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Halaman 04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5400000">
            <a:off x="1582766" y="8913144"/>
            <a:ext cx="371170" cy="1479303"/>
          </a:xfrm>
          <a:custGeom>
            <a:avLst/>
            <a:gdLst/>
            <a:ahLst/>
            <a:cxnLst/>
            <a:rect r="r" b="b" t="t" l="l"/>
            <a:pathLst>
              <a:path h="1479303" w="371170">
                <a:moveTo>
                  <a:pt x="0" y="0"/>
                </a:moveTo>
                <a:lnTo>
                  <a:pt x="371171" y="0"/>
                </a:lnTo>
                <a:lnTo>
                  <a:pt x="371171" y="1479302"/>
                </a:lnTo>
                <a:lnTo>
                  <a:pt x="0" y="14793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893646" y="9494260"/>
            <a:ext cx="4365654" cy="277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322"/>
              </a:lnSpc>
            </a:pPr>
            <a:r>
              <a:rPr lang="en-US" sz="165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 Kredit Perbankan SMK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1E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771876" y="1535142"/>
            <a:ext cx="6970711" cy="6970683"/>
            <a:chOff x="0" y="0"/>
            <a:chExt cx="6350025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8193912" y="4324784"/>
            <a:ext cx="9065388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0"/>
              </a:lnSpc>
              <a:spcBef>
                <a:spcPct val="0"/>
              </a:spcBef>
            </a:pPr>
            <a:r>
              <a:rPr lang="en-US" sz="23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Kredit Investasi: untuk proyek/perluasan usaha</a:t>
            </a:r>
          </a:p>
          <a:p>
            <a:pPr algn="l" marL="0" indent="0" lvl="0">
              <a:lnSpc>
                <a:spcPts val="3220"/>
              </a:lnSpc>
              <a:spcBef>
                <a:spcPct val="0"/>
              </a:spcBef>
            </a:pPr>
            <a:r>
              <a:rPr lang="en-US" sz="23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Kredit Modal Kerja: untuk operasional sehari-hari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193912" y="3540214"/>
            <a:ext cx="5994917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BERDASARKAN KEGUNAAN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193912" y="6770535"/>
            <a:ext cx="9862613" cy="1353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Jangka Pendek: &lt; 1 tahun</a:t>
            </a:r>
          </a:p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Jangka Menengah: 1-3 tahun</a:t>
            </a:r>
          </a:p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Jangka Panjang: &gt; 3 tahun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193912" y="5864671"/>
            <a:ext cx="6380180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60"/>
              </a:lnSpc>
              <a:spcBef>
                <a:spcPct val="0"/>
              </a:spcBef>
            </a:pPr>
            <a:r>
              <a:rPr lang="en-US" b="true" sz="29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BERDASARKAN JANGKA WAKTU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05253" y="1028700"/>
            <a:ext cx="7442811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60"/>
              </a:lnSpc>
            </a:pPr>
            <a:r>
              <a:rPr lang="en-US" b="true" sz="43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KLASIFIKASI KREDIT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005253" y="2006689"/>
            <a:ext cx="7442811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40"/>
              </a:lnSpc>
            </a:pPr>
            <a:r>
              <a:rPr lang="en-US" b="true" sz="37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BERDASARKAN KEGUNAAN &amp; JANGKA WAKTU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28700" y="559871"/>
            <a:ext cx="516935" cy="516935"/>
          </a:xfrm>
          <a:custGeom>
            <a:avLst/>
            <a:gdLst/>
            <a:ahLst/>
            <a:cxnLst/>
            <a:rect r="r" b="b" t="t" l="l"/>
            <a:pathLst>
              <a:path h="516935" w="516935">
                <a:moveTo>
                  <a:pt x="0" y="0"/>
                </a:moveTo>
                <a:lnTo>
                  <a:pt x="516935" y="0"/>
                </a:lnTo>
                <a:lnTo>
                  <a:pt x="516935" y="516935"/>
                </a:lnTo>
                <a:lnTo>
                  <a:pt x="0" y="516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21182" y="627705"/>
            <a:ext cx="1706478" cy="343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22"/>
              </a:lnSpc>
            </a:pPr>
            <a:r>
              <a:rPr lang="en-US" b="true" sz="2016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Bank SMK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48064" y="640967"/>
            <a:ext cx="1811236" cy="316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96"/>
              </a:lnSpc>
            </a:pPr>
            <a:r>
              <a:rPr lang="en-US" sz="185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Halaman 05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5400000">
            <a:off x="1582766" y="8913144"/>
            <a:ext cx="371170" cy="1479303"/>
          </a:xfrm>
          <a:custGeom>
            <a:avLst/>
            <a:gdLst/>
            <a:ahLst/>
            <a:cxnLst/>
            <a:rect r="r" b="b" t="t" l="l"/>
            <a:pathLst>
              <a:path h="1479303" w="371170">
                <a:moveTo>
                  <a:pt x="0" y="0"/>
                </a:moveTo>
                <a:lnTo>
                  <a:pt x="371171" y="0"/>
                </a:lnTo>
                <a:lnTo>
                  <a:pt x="371171" y="1479302"/>
                </a:lnTo>
                <a:lnTo>
                  <a:pt x="0" y="14793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893646" y="9484735"/>
            <a:ext cx="4365654" cy="298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423"/>
              </a:lnSpc>
            </a:pPr>
            <a:r>
              <a:rPr lang="en-US" sz="173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Kredit Perbankan untuk Murid SMK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1E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25034" y="1800048"/>
            <a:ext cx="6686931" cy="6686904"/>
            <a:chOff x="0" y="0"/>
            <a:chExt cx="6350025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8428399" y="4325963"/>
            <a:ext cx="13903714" cy="1324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93"/>
              </a:lnSpc>
              <a:spcBef>
                <a:spcPct val="0"/>
              </a:spcBef>
            </a:pPr>
            <a:r>
              <a:rPr lang="en-US" sz="2567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Produktif: menghasilkan barang/jasa</a:t>
            </a:r>
          </a:p>
          <a:p>
            <a:pPr algn="l" marL="0" indent="0" lvl="0">
              <a:lnSpc>
                <a:spcPts val="3593"/>
              </a:lnSpc>
              <a:spcBef>
                <a:spcPct val="0"/>
              </a:spcBef>
            </a:pPr>
            <a:r>
              <a:rPr lang="en-US" sz="2567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Konsumtif: kebutuhan pribadi</a:t>
            </a:r>
          </a:p>
          <a:p>
            <a:pPr algn="l" marL="0" indent="0" lvl="0">
              <a:lnSpc>
                <a:spcPts val="3593"/>
              </a:lnSpc>
              <a:spcBef>
                <a:spcPct val="0"/>
              </a:spcBef>
            </a:pPr>
            <a:r>
              <a:rPr lang="en-US" sz="2567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Perdagangan: kegiatan jual beli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121087" y="3423581"/>
            <a:ext cx="5345692" cy="478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74"/>
              </a:lnSpc>
              <a:spcBef>
                <a:spcPct val="0"/>
              </a:spcBef>
            </a:pPr>
            <a:r>
              <a:rPr lang="en-US" b="true" sz="291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BERDASARKAN TUJUAN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428399" y="6861135"/>
            <a:ext cx="12851628" cy="16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21"/>
              </a:lnSpc>
              <a:spcBef>
                <a:spcPct val="0"/>
              </a:spcBef>
            </a:pPr>
            <a:r>
              <a:rPr lang="en-US" sz="2372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Pertanian</a:t>
            </a:r>
          </a:p>
          <a:p>
            <a:pPr algn="l" marL="0" indent="0" lvl="0">
              <a:lnSpc>
                <a:spcPts val="3321"/>
              </a:lnSpc>
              <a:spcBef>
                <a:spcPct val="0"/>
              </a:spcBef>
            </a:pPr>
            <a:r>
              <a:rPr lang="en-US" sz="2372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Pertambangan</a:t>
            </a:r>
          </a:p>
          <a:p>
            <a:pPr algn="l" marL="0" indent="0" lvl="0">
              <a:lnSpc>
                <a:spcPts val="3321"/>
              </a:lnSpc>
              <a:spcBef>
                <a:spcPct val="0"/>
              </a:spcBef>
            </a:pPr>
            <a:r>
              <a:rPr lang="en-US" sz="2372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Perindustrian</a:t>
            </a:r>
          </a:p>
          <a:p>
            <a:pPr algn="l" marL="0" indent="0" lvl="0">
              <a:lnSpc>
                <a:spcPts val="3321"/>
              </a:lnSpc>
              <a:spcBef>
                <a:spcPct val="0"/>
              </a:spcBef>
            </a:pPr>
            <a:r>
              <a:rPr lang="en-US" sz="2372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Perdagangan, jasa, dll.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121087" y="5746062"/>
            <a:ext cx="5503751" cy="1019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4"/>
              </a:lnSpc>
              <a:spcBef>
                <a:spcPct val="0"/>
              </a:spcBef>
            </a:pPr>
            <a:r>
              <a:rPr lang="en-US" b="true" sz="299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BERDASARKAN SEKTOR USAHA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21087" y="1425347"/>
            <a:ext cx="8484353" cy="739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18"/>
              </a:lnSpc>
            </a:pPr>
            <a:r>
              <a:rPr lang="en-US" b="true" sz="484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KLASIFIKASI KREDIT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121087" y="2304051"/>
            <a:ext cx="8177042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00"/>
              </a:lnSpc>
            </a:pPr>
            <a:r>
              <a:rPr lang="en-US" b="true" sz="45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TUJUAN &amp; SEKTOR USAHA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28700" y="559871"/>
            <a:ext cx="516935" cy="516935"/>
          </a:xfrm>
          <a:custGeom>
            <a:avLst/>
            <a:gdLst/>
            <a:ahLst/>
            <a:cxnLst/>
            <a:rect r="r" b="b" t="t" l="l"/>
            <a:pathLst>
              <a:path h="516935" w="516935">
                <a:moveTo>
                  <a:pt x="0" y="0"/>
                </a:moveTo>
                <a:lnTo>
                  <a:pt x="516935" y="0"/>
                </a:lnTo>
                <a:lnTo>
                  <a:pt x="516935" y="516935"/>
                </a:lnTo>
                <a:lnTo>
                  <a:pt x="0" y="516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21182" y="627705"/>
            <a:ext cx="1706478" cy="650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5"/>
              </a:lnSpc>
            </a:pPr>
            <a:r>
              <a:rPr lang="en-US" b="true" sz="188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Kredit Perbankan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48064" y="640967"/>
            <a:ext cx="1811236" cy="298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33"/>
              </a:lnSpc>
            </a:pPr>
            <a:r>
              <a:rPr lang="en-US" sz="173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Halaman 06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5400000">
            <a:off x="1582766" y="8913144"/>
            <a:ext cx="371170" cy="1479303"/>
          </a:xfrm>
          <a:custGeom>
            <a:avLst/>
            <a:gdLst/>
            <a:ahLst/>
            <a:cxnLst/>
            <a:rect r="r" b="b" t="t" l="l"/>
            <a:pathLst>
              <a:path h="1479303" w="371170">
                <a:moveTo>
                  <a:pt x="0" y="0"/>
                </a:moveTo>
                <a:lnTo>
                  <a:pt x="371171" y="0"/>
                </a:lnTo>
                <a:lnTo>
                  <a:pt x="371171" y="1479302"/>
                </a:lnTo>
                <a:lnTo>
                  <a:pt x="0" y="14793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893646" y="9494260"/>
            <a:ext cx="4365654" cy="271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271"/>
              </a:lnSpc>
            </a:pPr>
            <a:r>
              <a:rPr lang="en-US" sz="162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 SMK Kelas X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1E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977784"/>
            <a:ext cx="9597440" cy="816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66"/>
              </a:lnSpc>
            </a:pPr>
            <a:r>
              <a:rPr lang="en-US" b="true" sz="272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KLASIFIKASI KREDIT BERDASARKAN JAMINAN DAN KUALITAS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989525"/>
            <a:ext cx="12236537" cy="3625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17"/>
              </a:lnSpc>
              <a:spcBef>
                <a:spcPct val="0"/>
              </a:spcBef>
            </a:pPr>
            <a:r>
              <a:rPr lang="en-US" sz="3012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Berdasarkan Jaminan:</a:t>
            </a:r>
          </a:p>
          <a:p>
            <a:pPr algn="l" marL="0" indent="0" lvl="0">
              <a:lnSpc>
                <a:spcPts val="4217"/>
              </a:lnSpc>
              <a:spcBef>
                <a:spcPct val="0"/>
              </a:spcBef>
            </a:pPr>
            <a:r>
              <a:rPr lang="en-US" sz="3012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Dengan jaminan (agunan: tanah, BPKB, deposito)</a:t>
            </a:r>
          </a:p>
          <a:p>
            <a:pPr algn="l" marL="0" indent="0" lvl="0">
              <a:lnSpc>
                <a:spcPts val="4217"/>
              </a:lnSpc>
              <a:spcBef>
                <a:spcPct val="0"/>
              </a:spcBef>
            </a:pPr>
            <a:r>
              <a:rPr lang="en-US" sz="3012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Tanpa jaminan (jumlah kecil, bunga lebih tinggi)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602260"/>
            <a:ext cx="11538409" cy="2982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18"/>
              </a:lnSpc>
              <a:spcBef>
                <a:spcPct val="0"/>
              </a:spcBef>
            </a:pPr>
            <a:r>
              <a:rPr lang="en-US" sz="287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Berdasarkan Kualitas:</a:t>
            </a:r>
          </a:p>
          <a:p>
            <a:pPr algn="l" marL="0" indent="0" lvl="0">
              <a:lnSpc>
                <a:spcPts val="4018"/>
              </a:lnSpc>
              <a:spcBef>
                <a:spcPct val="0"/>
              </a:spcBef>
            </a:pPr>
            <a:r>
              <a:rPr lang="en-US" sz="287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Lancar (0 hari)</a:t>
            </a:r>
          </a:p>
          <a:p>
            <a:pPr algn="l" marL="0" indent="0" lvl="0">
              <a:lnSpc>
                <a:spcPts val="4018"/>
              </a:lnSpc>
              <a:spcBef>
                <a:spcPct val="0"/>
              </a:spcBef>
            </a:pPr>
            <a:r>
              <a:rPr lang="en-US" sz="287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Dalam perhatian khusus (1-90 hari)</a:t>
            </a:r>
          </a:p>
          <a:p>
            <a:pPr algn="l" marL="0" indent="0" lvl="0">
              <a:lnSpc>
                <a:spcPts val="4018"/>
              </a:lnSpc>
              <a:spcBef>
                <a:spcPct val="0"/>
              </a:spcBef>
            </a:pPr>
            <a:r>
              <a:rPr lang="en-US" sz="287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Kurang lancar (91-120 hari)</a:t>
            </a:r>
          </a:p>
          <a:p>
            <a:pPr algn="l" marL="0" indent="0" lvl="0">
              <a:lnSpc>
                <a:spcPts val="4018"/>
              </a:lnSpc>
              <a:spcBef>
                <a:spcPct val="0"/>
              </a:spcBef>
            </a:pPr>
            <a:r>
              <a:rPr lang="en-US" sz="287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Diragukan (121-180 hari)</a:t>
            </a:r>
          </a:p>
          <a:p>
            <a:pPr algn="l" marL="0" indent="0" lvl="0">
              <a:lnSpc>
                <a:spcPts val="4018"/>
              </a:lnSpc>
              <a:spcBef>
                <a:spcPct val="0"/>
              </a:spcBef>
            </a:pPr>
            <a:r>
              <a:rPr lang="en-US" sz="2870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Macet (&gt;180 hari)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8700" y="559871"/>
            <a:ext cx="516935" cy="516935"/>
          </a:xfrm>
          <a:custGeom>
            <a:avLst/>
            <a:gdLst/>
            <a:ahLst/>
            <a:cxnLst/>
            <a:rect r="r" b="b" t="t" l="l"/>
            <a:pathLst>
              <a:path h="516935" w="516935">
                <a:moveTo>
                  <a:pt x="0" y="0"/>
                </a:moveTo>
                <a:lnTo>
                  <a:pt x="516935" y="0"/>
                </a:lnTo>
                <a:lnTo>
                  <a:pt x="516935" y="516935"/>
                </a:lnTo>
                <a:lnTo>
                  <a:pt x="0" y="516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21182" y="627705"/>
            <a:ext cx="1706478" cy="699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22"/>
              </a:lnSpc>
            </a:pPr>
            <a:r>
              <a:rPr lang="en-US" b="true" sz="2016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Kredit Perbankan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448064" y="640967"/>
            <a:ext cx="1811236" cy="316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96"/>
              </a:lnSpc>
            </a:pPr>
            <a:r>
              <a:rPr lang="en-US" sz="185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Halaman 07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5400000">
            <a:off x="1582766" y="8704234"/>
            <a:ext cx="371170" cy="1479303"/>
          </a:xfrm>
          <a:custGeom>
            <a:avLst/>
            <a:gdLst/>
            <a:ahLst/>
            <a:cxnLst/>
            <a:rect r="r" b="b" t="t" l="l"/>
            <a:pathLst>
              <a:path h="1479303" w="371170">
                <a:moveTo>
                  <a:pt x="0" y="0"/>
                </a:moveTo>
                <a:lnTo>
                  <a:pt x="371171" y="0"/>
                </a:lnTo>
                <a:lnTo>
                  <a:pt x="371171" y="1479303"/>
                </a:lnTo>
                <a:lnTo>
                  <a:pt x="0" y="14793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1E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58259" y="3849194"/>
            <a:ext cx="1447374" cy="1447374"/>
          </a:xfrm>
          <a:custGeom>
            <a:avLst/>
            <a:gdLst/>
            <a:ahLst/>
            <a:cxnLst/>
            <a:rect r="r" b="b" t="t" l="l"/>
            <a:pathLst>
              <a:path h="1447374" w="1447374">
                <a:moveTo>
                  <a:pt x="0" y="0"/>
                </a:moveTo>
                <a:lnTo>
                  <a:pt x="1447374" y="0"/>
                </a:lnTo>
                <a:lnTo>
                  <a:pt x="1447374" y="1447374"/>
                </a:lnTo>
                <a:lnTo>
                  <a:pt x="0" y="1447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83318" y="4476750"/>
            <a:ext cx="4876800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Watak &amp; kepribadian calon debitur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80299" y="4254539"/>
            <a:ext cx="1203294" cy="570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69"/>
              </a:lnSpc>
              <a:spcBef>
                <a:spcPct val="0"/>
              </a:spcBef>
            </a:pPr>
            <a:r>
              <a:rPr lang="en-US" b="true" sz="333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83318" y="3991014"/>
            <a:ext cx="4873500" cy="330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8"/>
              </a:lnSpc>
              <a:spcBef>
                <a:spcPct val="0"/>
              </a:spcBef>
            </a:pPr>
            <a:r>
              <a:rPr lang="en-US" b="true" sz="1998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Character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858259" y="6479605"/>
            <a:ext cx="1447374" cy="1447374"/>
          </a:xfrm>
          <a:custGeom>
            <a:avLst/>
            <a:gdLst/>
            <a:ahLst/>
            <a:cxnLst/>
            <a:rect r="r" b="b" t="t" l="l"/>
            <a:pathLst>
              <a:path h="1447374" w="1447374">
                <a:moveTo>
                  <a:pt x="0" y="0"/>
                </a:moveTo>
                <a:lnTo>
                  <a:pt x="1447374" y="0"/>
                </a:lnTo>
                <a:lnTo>
                  <a:pt x="1447374" y="1447375"/>
                </a:lnTo>
                <a:lnTo>
                  <a:pt x="0" y="1447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683318" y="7105650"/>
            <a:ext cx="4876800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Modal yang dimiliki calon debitur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80299" y="6884950"/>
            <a:ext cx="1203294" cy="570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69"/>
              </a:lnSpc>
              <a:spcBef>
                <a:spcPct val="0"/>
              </a:spcBef>
            </a:pPr>
            <a:r>
              <a:rPr lang="en-US" b="true" sz="333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83318" y="6621425"/>
            <a:ext cx="4873500" cy="330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8"/>
              </a:lnSpc>
              <a:spcBef>
                <a:spcPct val="0"/>
              </a:spcBef>
            </a:pPr>
            <a:r>
              <a:rPr lang="en-US" b="true" sz="1998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Capital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731182" y="3849194"/>
            <a:ext cx="1447374" cy="1447374"/>
          </a:xfrm>
          <a:custGeom>
            <a:avLst/>
            <a:gdLst/>
            <a:ahLst/>
            <a:cxnLst/>
            <a:rect r="r" b="b" t="t" l="l"/>
            <a:pathLst>
              <a:path h="1447374" w="1447374">
                <a:moveTo>
                  <a:pt x="0" y="0"/>
                </a:moveTo>
                <a:lnTo>
                  <a:pt x="1447374" y="0"/>
                </a:lnTo>
                <a:lnTo>
                  <a:pt x="1447374" y="1447374"/>
                </a:lnTo>
                <a:lnTo>
                  <a:pt x="0" y="1447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556241" y="4476750"/>
            <a:ext cx="4876800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Kemampuan mengelola usaha &amp; mengembalikan kredit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53222" y="4254539"/>
            <a:ext cx="1203294" cy="570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69"/>
              </a:lnSpc>
              <a:spcBef>
                <a:spcPct val="0"/>
              </a:spcBef>
            </a:pPr>
            <a:r>
              <a:rPr lang="en-US" b="true" sz="333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56241" y="3991014"/>
            <a:ext cx="4873500" cy="330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8"/>
              </a:lnSpc>
              <a:spcBef>
                <a:spcPct val="0"/>
              </a:spcBef>
            </a:pPr>
            <a:r>
              <a:rPr lang="en-US" b="true" sz="1998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Capacity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9731182" y="6479605"/>
            <a:ext cx="1447374" cy="1447374"/>
          </a:xfrm>
          <a:custGeom>
            <a:avLst/>
            <a:gdLst/>
            <a:ahLst/>
            <a:cxnLst/>
            <a:rect r="r" b="b" t="t" l="l"/>
            <a:pathLst>
              <a:path h="1447374" w="1447374">
                <a:moveTo>
                  <a:pt x="0" y="0"/>
                </a:moveTo>
                <a:lnTo>
                  <a:pt x="1447374" y="0"/>
                </a:lnTo>
                <a:lnTo>
                  <a:pt x="1447374" y="1447375"/>
                </a:lnTo>
                <a:lnTo>
                  <a:pt x="0" y="1447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556241" y="7105650"/>
            <a:ext cx="4876800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Collateral: jaminan kredit</a:t>
            </a:r>
          </a:p>
          <a:p>
            <a:pPr algn="l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Condition: kondisi ekonomi &amp; prospek usaha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853222" y="6884950"/>
            <a:ext cx="1203294" cy="570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69"/>
              </a:lnSpc>
              <a:spcBef>
                <a:spcPct val="0"/>
              </a:spcBef>
            </a:pPr>
            <a:r>
              <a:rPr lang="en-US" b="true" sz="333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556241" y="6621425"/>
            <a:ext cx="4873500" cy="330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8"/>
              </a:lnSpc>
              <a:spcBef>
                <a:spcPct val="0"/>
              </a:spcBef>
            </a:pPr>
            <a:r>
              <a:rPr lang="en-US" b="true" sz="1998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Collateral &amp; Condition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422550" y="2083795"/>
            <a:ext cx="11442900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98"/>
              </a:lnSpc>
            </a:pPr>
            <a:r>
              <a:rPr lang="en-US" b="true" sz="533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PRINSIP PEMBERIAN KREDIT – 5C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028700" y="559871"/>
            <a:ext cx="516935" cy="516935"/>
          </a:xfrm>
          <a:custGeom>
            <a:avLst/>
            <a:gdLst/>
            <a:ahLst/>
            <a:cxnLst/>
            <a:rect r="r" b="b" t="t" l="l"/>
            <a:pathLst>
              <a:path h="516935" w="516935">
                <a:moveTo>
                  <a:pt x="0" y="0"/>
                </a:moveTo>
                <a:lnTo>
                  <a:pt x="516935" y="0"/>
                </a:lnTo>
                <a:lnTo>
                  <a:pt x="516935" y="516935"/>
                </a:lnTo>
                <a:lnTo>
                  <a:pt x="0" y="51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621182" y="627705"/>
            <a:ext cx="1706478" cy="343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22"/>
              </a:lnSpc>
            </a:pPr>
            <a:r>
              <a:rPr lang="en-US" b="true" sz="2016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Logo Disini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448064" y="640967"/>
            <a:ext cx="1811236" cy="316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96"/>
              </a:lnSpc>
            </a:pPr>
            <a:r>
              <a:rPr lang="en-US" sz="185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Halaman 08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5400000">
            <a:off x="1582766" y="8913144"/>
            <a:ext cx="371170" cy="1479303"/>
          </a:xfrm>
          <a:custGeom>
            <a:avLst/>
            <a:gdLst/>
            <a:ahLst/>
            <a:cxnLst/>
            <a:rect r="r" b="b" t="t" l="l"/>
            <a:pathLst>
              <a:path h="1479303" w="371170">
                <a:moveTo>
                  <a:pt x="0" y="0"/>
                </a:moveTo>
                <a:lnTo>
                  <a:pt x="371171" y="0"/>
                </a:lnTo>
                <a:lnTo>
                  <a:pt x="371171" y="1479302"/>
                </a:lnTo>
                <a:lnTo>
                  <a:pt x="0" y="14793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1E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25034" y="1800048"/>
            <a:ext cx="6686931" cy="6686904"/>
            <a:chOff x="0" y="0"/>
            <a:chExt cx="6350025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8428399" y="4321066"/>
            <a:ext cx="13951602" cy="115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34"/>
              </a:lnSpc>
              <a:spcBef>
                <a:spcPct val="0"/>
              </a:spcBef>
            </a:pPr>
            <a:r>
              <a:rPr lang="en-US" sz="2239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Return: hasil usaha untuk bayar kredit</a:t>
            </a:r>
          </a:p>
          <a:p>
            <a:pPr algn="l" marL="0" indent="0" lvl="0">
              <a:lnSpc>
                <a:spcPts val="3134"/>
              </a:lnSpc>
              <a:spcBef>
                <a:spcPct val="0"/>
              </a:spcBef>
            </a:pPr>
            <a:r>
              <a:rPr lang="en-US" sz="2239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Repayment: kemampuan mengembalikan tepat waktu</a:t>
            </a:r>
          </a:p>
          <a:p>
            <a:pPr algn="l" marL="0" indent="0" lvl="0">
              <a:lnSpc>
                <a:spcPts val="3134"/>
              </a:lnSpc>
              <a:spcBef>
                <a:spcPct val="0"/>
              </a:spcBef>
            </a:pPr>
            <a:r>
              <a:rPr lang="en-US" sz="2239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Risk Bearing Ability: kemampuan menanggung risiko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428399" y="3640462"/>
            <a:ext cx="3330764" cy="67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13"/>
              </a:lnSpc>
              <a:spcBef>
                <a:spcPct val="0"/>
              </a:spcBef>
            </a:pPr>
            <a:r>
              <a:rPr lang="en-US" b="true" sz="393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PRINSIP 3R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428399" y="6400344"/>
            <a:ext cx="15427981" cy="2973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66"/>
              </a:lnSpc>
              <a:spcBef>
                <a:spcPct val="0"/>
              </a:spcBef>
            </a:pPr>
            <a:r>
              <a:rPr lang="en-US" sz="2476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Personality</a:t>
            </a:r>
          </a:p>
          <a:p>
            <a:pPr algn="l" marL="0" indent="0" lvl="0">
              <a:lnSpc>
                <a:spcPts val="3466"/>
              </a:lnSpc>
              <a:spcBef>
                <a:spcPct val="0"/>
              </a:spcBef>
            </a:pPr>
            <a:r>
              <a:rPr lang="en-US" sz="2476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Party</a:t>
            </a:r>
          </a:p>
          <a:p>
            <a:pPr algn="l" marL="0" indent="0" lvl="0">
              <a:lnSpc>
                <a:spcPts val="3466"/>
              </a:lnSpc>
              <a:spcBef>
                <a:spcPct val="0"/>
              </a:spcBef>
            </a:pPr>
            <a:r>
              <a:rPr lang="en-US" sz="2476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Purpose</a:t>
            </a:r>
          </a:p>
          <a:p>
            <a:pPr algn="l" marL="0" indent="0" lvl="0">
              <a:lnSpc>
                <a:spcPts val="3466"/>
              </a:lnSpc>
              <a:spcBef>
                <a:spcPct val="0"/>
              </a:spcBef>
            </a:pPr>
            <a:r>
              <a:rPr lang="en-US" sz="2476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Prospect</a:t>
            </a:r>
          </a:p>
          <a:p>
            <a:pPr algn="l" marL="0" indent="0" lvl="0">
              <a:lnSpc>
                <a:spcPts val="3466"/>
              </a:lnSpc>
              <a:spcBef>
                <a:spcPct val="0"/>
              </a:spcBef>
            </a:pPr>
            <a:r>
              <a:rPr lang="en-US" sz="2476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Payment</a:t>
            </a:r>
          </a:p>
          <a:p>
            <a:pPr algn="l" marL="0" indent="0" lvl="0">
              <a:lnSpc>
                <a:spcPts val="3466"/>
              </a:lnSpc>
              <a:spcBef>
                <a:spcPct val="0"/>
              </a:spcBef>
            </a:pPr>
            <a:r>
              <a:rPr lang="en-US" sz="2476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Profitability</a:t>
            </a:r>
          </a:p>
          <a:p>
            <a:pPr algn="l" marL="0" indent="0" lvl="0">
              <a:lnSpc>
                <a:spcPts val="3466"/>
              </a:lnSpc>
              <a:spcBef>
                <a:spcPct val="0"/>
              </a:spcBef>
            </a:pPr>
            <a:r>
              <a:rPr lang="en-US" sz="2476" strike="noStrike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Protection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428399" y="5627597"/>
            <a:ext cx="3330764" cy="67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13"/>
              </a:lnSpc>
              <a:spcBef>
                <a:spcPct val="0"/>
              </a:spcBef>
            </a:pPr>
            <a:r>
              <a:rPr lang="en-US" b="true" sz="393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PRINSIP 7P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28399" y="1809573"/>
            <a:ext cx="7442811" cy="834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81"/>
              </a:lnSpc>
            </a:pPr>
            <a:r>
              <a:rPr lang="en-US" b="true" sz="556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PRINSIP PEMBERIAN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28399" y="2882099"/>
            <a:ext cx="7442811" cy="834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81"/>
              </a:lnSpc>
            </a:pPr>
            <a:r>
              <a:rPr lang="en-US" b="true" sz="556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KREDIT – 3R DAN 7P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28700" y="559871"/>
            <a:ext cx="516935" cy="516935"/>
          </a:xfrm>
          <a:custGeom>
            <a:avLst/>
            <a:gdLst/>
            <a:ahLst/>
            <a:cxnLst/>
            <a:rect r="r" b="b" t="t" l="l"/>
            <a:pathLst>
              <a:path h="516935" w="516935">
                <a:moveTo>
                  <a:pt x="0" y="0"/>
                </a:moveTo>
                <a:lnTo>
                  <a:pt x="516935" y="0"/>
                </a:lnTo>
                <a:lnTo>
                  <a:pt x="516935" y="516935"/>
                </a:lnTo>
                <a:lnTo>
                  <a:pt x="0" y="516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21182" y="627705"/>
            <a:ext cx="1706478" cy="287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5"/>
              </a:lnSpc>
            </a:pPr>
            <a:r>
              <a:rPr lang="en-US" b="true" sz="1646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Kredit SMK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48064" y="640967"/>
            <a:ext cx="1811236" cy="268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20"/>
              </a:lnSpc>
            </a:pPr>
            <a:r>
              <a:rPr lang="en-US" sz="151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Halaman 09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5400000">
            <a:off x="1582766" y="8913144"/>
            <a:ext cx="371170" cy="1479303"/>
          </a:xfrm>
          <a:custGeom>
            <a:avLst/>
            <a:gdLst/>
            <a:ahLst/>
            <a:cxnLst/>
            <a:rect r="r" b="b" t="t" l="l"/>
            <a:pathLst>
              <a:path h="1479303" w="371170">
                <a:moveTo>
                  <a:pt x="0" y="0"/>
                </a:moveTo>
                <a:lnTo>
                  <a:pt x="371171" y="0"/>
                </a:lnTo>
                <a:lnTo>
                  <a:pt x="371171" y="1479302"/>
                </a:lnTo>
                <a:lnTo>
                  <a:pt x="0" y="14793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893646" y="9494260"/>
            <a:ext cx="4365654" cy="243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979"/>
              </a:lnSpc>
            </a:pPr>
            <a:r>
              <a:rPr lang="en-US" sz="141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 Kredit Perbankan SMK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DAHLcepS5wk</dc:identifier>
  <dcterms:modified xsi:type="dcterms:W3CDTF">2011-08-01T06:04:30Z</dcterms:modified>
  <cp:revision>1</cp:revision>
  <dc:title>Presentasi PowerPoint Materi untuk Murid SMK</dc:title>
</cp:coreProperties>
</file>