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6" r:id="rId1"/>
  </p:sldMasterIdLst>
  <p:notesMasterIdLst>
    <p:notesMasterId r:id="rId29"/>
  </p:notesMasterIdLst>
  <p:sldIdLst>
    <p:sldId id="256" r:id="rId2"/>
    <p:sldId id="281" r:id="rId3"/>
    <p:sldId id="257" r:id="rId4"/>
    <p:sldId id="264" r:id="rId5"/>
    <p:sldId id="258" r:id="rId6"/>
    <p:sldId id="259" r:id="rId7"/>
    <p:sldId id="282" r:id="rId8"/>
    <p:sldId id="260" r:id="rId9"/>
    <p:sldId id="262" r:id="rId10"/>
    <p:sldId id="261" r:id="rId11"/>
    <p:sldId id="263" r:id="rId12"/>
    <p:sldId id="265" r:id="rId13"/>
    <p:sldId id="266" r:id="rId14"/>
    <p:sldId id="267" r:id="rId15"/>
    <p:sldId id="268" r:id="rId16"/>
    <p:sldId id="270" r:id="rId17"/>
    <p:sldId id="269" r:id="rId18"/>
    <p:sldId id="271" r:id="rId19"/>
    <p:sldId id="272" r:id="rId20"/>
    <p:sldId id="273" r:id="rId21"/>
    <p:sldId id="277" r:id="rId22"/>
    <p:sldId id="280" r:id="rId23"/>
    <p:sldId id="278" r:id="rId24"/>
    <p:sldId id="279" r:id="rId25"/>
    <p:sldId id="274" r:id="rId26"/>
    <p:sldId id="276" r:id="rId27"/>
    <p:sldId id="27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4"/>
  </p:normalViewPr>
  <p:slideViewPr>
    <p:cSldViewPr snapToGrid="0" snapToObjects="1">
      <p:cViewPr>
        <p:scale>
          <a:sx n="80" d="100"/>
          <a:sy n="80" d="100"/>
        </p:scale>
        <p:origin x="126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79EB1-71FF-4B48-A7BF-C29A63D4BC88}" type="datetimeFigureOut">
              <a:rPr kumimoji="1" lang="zh-CN" altLang="en-US" smtClean="0"/>
              <a:t>16/10/26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D8918-77FA-8B4F-B195-936182289BD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7345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二级</a:t>
            </a:r>
          </a:p>
          <a:p>
            <a:pPr lvl="2"/>
            <a:r>
              <a:rPr lang="zh-CN" altLang="en-US" dirty="0" smtClean="0"/>
              <a:t>三级</a:t>
            </a:r>
          </a:p>
          <a:p>
            <a:pPr lvl="3"/>
            <a:r>
              <a:rPr lang="zh-CN" altLang="en-US" dirty="0" smtClean="0"/>
              <a:t>四级</a:t>
            </a:r>
          </a:p>
          <a:p>
            <a:pPr lvl="4"/>
            <a:r>
              <a:rPr lang="zh-CN" altLang="en-US" dirty="0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10/26/16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828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915125" y="1637733"/>
            <a:ext cx="8361229" cy="1132764"/>
          </a:xfrm>
        </p:spPr>
        <p:txBody>
          <a:bodyPr>
            <a:normAutofit/>
          </a:bodyPr>
          <a:lstStyle/>
          <a:p>
            <a:r>
              <a:rPr kumimoji="1" lang="en-US" altLang="zh-CN" cap="none" dirty="0" smtClean="0"/>
              <a:t>React</a:t>
            </a:r>
            <a:r>
              <a:rPr kumimoji="1" lang="zh-CN" altLang="en-US" cap="none" dirty="0" smtClean="0"/>
              <a:t> </a:t>
            </a:r>
            <a:r>
              <a:rPr kumimoji="1" lang="en-US" altLang="zh-CN" cap="none" dirty="0" smtClean="0"/>
              <a:t>Native</a:t>
            </a:r>
            <a:r>
              <a:rPr kumimoji="1" lang="zh-CN" altLang="en-US" cap="none" dirty="0" smtClean="0"/>
              <a:t>进阶</a:t>
            </a:r>
            <a:endParaRPr kumimoji="1" lang="zh-CN" altLang="en-US" cap="none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679904" y="3546846"/>
            <a:ext cx="6831673" cy="1086237"/>
          </a:xfrm>
        </p:spPr>
        <p:txBody>
          <a:bodyPr>
            <a:normAutofit/>
          </a:bodyPr>
          <a:lstStyle/>
          <a:p>
            <a:r>
              <a:rPr kumimoji="1" lang="en-US" altLang="zh-CN" sz="4000" dirty="0" smtClean="0"/>
              <a:t>Redux</a:t>
            </a:r>
            <a:r>
              <a:rPr kumimoji="1" lang="zh-CN" altLang="en-US" sz="4000" dirty="0" smtClean="0"/>
              <a:t>架构和</a:t>
            </a:r>
            <a:r>
              <a:rPr kumimoji="1" lang="zh-CN" altLang="en-US" sz="4000" dirty="0"/>
              <a:t>状态管理</a:t>
            </a:r>
          </a:p>
        </p:txBody>
      </p:sp>
    </p:spTree>
    <p:extLst>
      <p:ext uri="{BB962C8B-B14F-4D97-AF65-F5344CB8AC3E}">
        <p14:creationId xmlns:p14="http://schemas.microsoft.com/office/powerpoint/2010/main" val="169960659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altLang="zh-CN" sz="2800" dirty="0"/>
              <a:t>Promise</a:t>
            </a:r>
          </a:p>
          <a:p>
            <a:pPr>
              <a:buFont typeface="Wingdings" charset="2"/>
              <a:buChar char="Ø"/>
            </a:pPr>
            <a:r>
              <a:rPr lang="en-US" altLang="zh-CN" sz="2800" dirty="0"/>
              <a:t>Redux</a:t>
            </a:r>
          </a:p>
          <a:p>
            <a:pPr>
              <a:buFont typeface="Wingdings" charset="2"/>
              <a:buChar char="Ø"/>
            </a:pPr>
            <a:r>
              <a:rPr lang="en-US" altLang="zh-CN" sz="2800" dirty="0"/>
              <a:t>Action</a:t>
            </a:r>
          </a:p>
          <a:p>
            <a:pPr lvl="1">
              <a:buFont typeface="Wingdings" charset="2"/>
              <a:buChar char="Ø"/>
            </a:pPr>
            <a:r>
              <a:rPr lang="en-US" altLang="zh-CN" sz="2800" dirty="0"/>
              <a:t>Reducer</a:t>
            </a:r>
          </a:p>
          <a:p>
            <a:pPr lvl="1">
              <a:buFont typeface="Wingdings" charset="2"/>
              <a:buChar char="Ø"/>
            </a:pPr>
            <a:r>
              <a:rPr lang="en-US" altLang="zh-CN" sz="2800" dirty="0"/>
              <a:t>Store</a:t>
            </a:r>
          </a:p>
          <a:p>
            <a:pPr lvl="1">
              <a:buFont typeface="Wingdings" charset="2"/>
              <a:buChar char="Ø"/>
            </a:pPr>
            <a:r>
              <a:rPr lang="en-US" altLang="zh-CN" sz="2800" dirty="0" err="1"/>
              <a:t>Immutable.js</a:t>
            </a:r>
            <a:endParaRPr lang="en-US" altLang="zh-CN" sz="2800" dirty="0"/>
          </a:p>
          <a:p>
            <a:pPr lvl="1">
              <a:buFont typeface="Wingdings" charset="2"/>
              <a:buChar char="Ø"/>
            </a:pPr>
            <a:r>
              <a:rPr lang="en-US" altLang="zh-CN" sz="2800" dirty="0"/>
              <a:t>Demo</a:t>
            </a:r>
            <a:r>
              <a:rPr lang="zh-CN" altLang="en-US" sz="2800" dirty="0" smtClean="0"/>
              <a:t>和探讨</a:t>
            </a:r>
            <a:endParaRPr kumimoji="1"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829853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Promise</a:t>
            </a:r>
            <a:r>
              <a:rPr kumimoji="1" lang="zh-CN" altLang="en-US" dirty="0" smtClean="0"/>
              <a:t>知识补充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104599"/>
            <a:ext cx="9601200" cy="4536833"/>
          </a:xfrm>
        </p:spPr>
        <p:txBody>
          <a:bodyPr>
            <a:noAutofit/>
          </a:bodyPr>
          <a:lstStyle/>
          <a:p>
            <a:r>
              <a:rPr kumimoji="1" lang="en-US" altLang="zh-CN" sz="3200" dirty="0" smtClean="0"/>
              <a:t>Promise</a:t>
            </a:r>
            <a:r>
              <a:rPr kumimoji="1" lang="zh-CN" altLang="en-US" sz="3200" dirty="0" smtClean="0"/>
              <a:t>是</a:t>
            </a:r>
            <a:r>
              <a:rPr kumimoji="1" lang="en-US" altLang="zh-CN" sz="3200" dirty="0" smtClean="0"/>
              <a:t>JavaScript</a:t>
            </a:r>
            <a:r>
              <a:rPr kumimoji="1" lang="zh-CN" altLang="en-US" sz="3200" dirty="0" smtClean="0"/>
              <a:t>的一个内置对象，用来作为异步流程处理的解决方式。避免了传统多级回调函数（类比</a:t>
            </a:r>
            <a:r>
              <a:rPr kumimoji="1" lang="en-US" altLang="zh-CN" sz="3200" dirty="0" smtClean="0"/>
              <a:t>OC</a:t>
            </a:r>
            <a:r>
              <a:rPr kumimoji="1" lang="zh-CN" altLang="en-US" sz="3200" dirty="0" smtClean="0"/>
              <a:t>的</a:t>
            </a:r>
            <a:r>
              <a:rPr kumimoji="1" lang="en-US" altLang="zh-CN" sz="3200" dirty="0" smtClean="0"/>
              <a:t>block</a:t>
            </a:r>
            <a:r>
              <a:rPr kumimoji="1" lang="zh-CN" altLang="en-US" sz="3200" dirty="0" smtClean="0"/>
              <a:t>）造成的</a:t>
            </a:r>
            <a:r>
              <a:rPr kumimoji="1" lang="en-US" altLang="zh-CN" sz="3200" dirty="0" smtClean="0"/>
              <a:t>callback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hell</a:t>
            </a:r>
            <a:endParaRPr kumimoji="1" lang="en-US" altLang="zh-CN" sz="3200" dirty="0"/>
          </a:p>
          <a:p>
            <a:r>
              <a:rPr kumimoji="1" lang="en-US" altLang="zh-CN" sz="3200" dirty="0" smtClean="0"/>
              <a:t>Promise</a:t>
            </a:r>
            <a:r>
              <a:rPr kumimoji="1" lang="zh-CN" altLang="en-US" sz="3200" dirty="0" smtClean="0"/>
              <a:t>对象包括了三种状态，初始的</a:t>
            </a:r>
            <a:r>
              <a:rPr kumimoji="1" lang="en-US" altLang="zh-CN" sz="3200" b="1" dirty="0" smtClean="0">
                <a:solidFill>
                  <a:srgbClr val="FF0000"/>
                </a:solidFill>
              </a:rPr>
              <a:t>pending</a:t>
            </a:r>
            <a:r>
              <a:rPr kumimoji="1" lang="zh-CN" altLang="en-US" sz="3200" dirty="0" smtClean="0"/>
              <a:t>、完成的</a:t>
            </a:r>
            <a:r>
              <a:rPr kumimoji="1" lang="en-US" altLang="zh-CN" sz="3200" b="1" dirty="0" smtClean="0">
                <a:solidFill>
                  <a:srgbClr val="FF0000"/>
                </a:solidFill>
              </a:rPr>
              <a:t>fulfilled</a:t>
            </a:r>
            <a:r>
              <a:rPr kumimoji="1" lang="zh-CN" altLang="en-US" sz="3200" dirty="0" smtClean="0"/>
              <a:t>、出错时的</a:t>
            </a:r>
            <a:r>
              <a:rPr kumimoji="1" lang="en-US" altLang="zh-CN" sz="3200" b="1" dirty="0" smtClean="0">
                <a:solidFill>
                  <a:srgbClr val="FF0000"/>
                </a:solidFill>
              </a:rPr>
              <a:t>rejected</a:t>
            </a:r>
          </a:p>
          <a:p>
            <a:r>
              <a:rPr kumimoji="1" lang="en-US" altLang="zh-CN" sz="3200" dirty="0" smtClean="0"/>
              <a:t>Promise</a:t>
            </a:r>
            <a:r>
              <a:rPr kumimoji="1" lang="zh-CN" altLang="en-US" sz="3200" dirty="0" smtClean="0"/>
              <a:t>对象有两个</a:t>
            </a:r>
            <a:r>
              <a:rPr kumimoji="1" lang="zh-CN" altLang="en-US" sz="3200" dirty="0"/>
              <a:t>原型方法</a:t>
            </a:r>
            <a:r>
              <a:rPr kumimoji="1" lang="zh-CN" altLang="en-US" sz="3200" dirty="0" smtClean="0"/>
              <a:t>，</a:t>
            </a:r>
            <a:r>
              <a:rPr kumimoji="1" lang="en-US" altLang="zh-CN" sz="3200" b="1" dirty="0" smtClean="0">
                <a:solidFill>
                  <a:srgbClr val="FF0000"/>
                </a:solidFill>
              </a:rPr>
              <a:t>then(</a:t>
            </a:r>
            <a:r>
              <a:rPr kumimoji="1" lang="en-US" altLang="zh-CN" sz="3200" b="1" dirty="0" err="1" smtClean="0">
                <a:solidFill>
                  <a:srgbClr val="FF0000"/>
                </a:solidFill>
              </a:rPr>
              <a:t>onFulfilled</a:t>
            </a:r>
            <a:r>
              <a:rPr kumimoji="1" lang="en-US" altLang="zh-CN" sz="3200" b="1" dirty="0">
                <a:solidFill>
                  <a:srgbClr val="FF0000"/>
                </a:solidFill>
              </a:rPr>
              <a:t>, </a:t>
            </a:r>
            <a:r>
              <a:rPr kumimoji="1" lang="en-US" altLang="zh-CN" sz="3200" b="1" dirty="0" err="1">
                <a:solidFill>
                  <a:srgbClr val="FF0000"/>
                </a:solidFill>
              </a:rPr>
              <a:t>onRejected</a:t>
            </a:r>
            <a:r>
              <a:rPr kumimoji="1" lang="en-US" altLang="zh-CN" sz="3200" b="1" dirty="0">
                <a:solidFill>
                  <a:srgbClr val="FF0000"/>
                </a:solidFill>
              </a:rPr>
              <a:t>)</a:t>
            </a:r>
            <a:r>
              <a:rPr lang="zh-CN" altLang="en-US" sz="3200" dirty="0" smtClean="0"/>
              <a:t>和</a:t>
            </a:r>
            <a:r>
              <a:rPr lang="en-US" altLang="zh-CN" sz="3200" b="1" dirty="0">
                <a:solidFill>
                  <a:srgbClr val="FF0000"/>
                </a:solidFill>
              </a:rPr>
              <a:t>catch(</a:t>
            </a:r>
            <a:r>
              <a:rPr lang="en-US" altLang="zh-CN" sz="3200" b="1" dirty="0" err="1">
                <a:solidFill>
                  <a:srgbClr val="FF0000"/>
                </a:solidFill>
              </a:rPr>
              <a:t>onRejected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)</a:t>
            </a:r>
            <a:r>
              <a:rPr kumimoji="1" lang="zh-CN" altLang="en-US" sz="3200" dirty="0"/>
              <a:t>，返回一个新的</a:t>
            </a:r>
            <a:r>
              <a:rPr kumimoji="1" lang="en-US" altLang="zh-CN" sz="3200" dirty="0"/>
              <a:t>Promise</a:t>
            </a:r>
            <a:r>
              <a:rPr kumimoji="1" lang="zh-CN" altLang="en-US" sz="3200" dirty="0" smtClean="0"/>
              <a:t>对象，</a:t>
            </a:r>
            <a:r>
              <a:rPr kumimoji="1" lang="zh-CN" altLang="en-US" sz="3200" dirty="0"/>
              <a:t>以实现链式</a:t>
            </a:r>
            <a:r>
              <a:rPr kumimoji="1" lang="zh-CN" altLang="en-US" sz="3200" dirty="0" smtClean="0"/>
              <a:t>调用</a:t>
            </a:r>
            <a:r>
              <a:rPr lang="zh-CN" altLang="en-US" sz="3200" dirty="0">
                <a:solidFill>
                  <a:schemeClr val="tx1"/>
                </a:solidFill>
              </a:rPr>
              <a:t>。</a:t>
            </a:r>
            <a:endParaRPr kumimoji="1" lang="en-US" altLang="zh-CN" sz="3200" dirty="0" smtClean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192" y="403430"/>
            <a:ext cx="3929608" cy="139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703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10" y="1552742"/>
            <a:ext cx="10825280" cy="401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4955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21896" y="0"/>
            <a:ext cx="4299284" cy="6858000"/>
          </a:xfrm>
        </p:spPr>
        <p:txBody>
          <a:bodyPr>
            <a:noAutofit/>
          </a:bodyPr>
          <a:lstStyle/>
          <a:p>
            <a:r>
              <a:rPr kumimoji="1" lang="zh-CN" altLang="en-US" sz="2800" dirty="0" smtClean="0"/>
              <a:t>使用示例：</a:t>
            </a: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>1.</a:t>
            </a:r>
            <a:r>
              <a:rPr kumimoji="1" lang="zh-CN" altLang="en-US" sz="2800" dirty="0"/>
              <a:t> </a:t>
            </a:r>
            <a:r>
              <a:rPr kumimoji="1" lang="zh-CN" altLang="en-US" sz="2800" dirty="0" smtClean="0"/>
              <a:t>便捷方法</a:t>
            </a:r>
            <a:r>
              <a:rPr kumimoji="1" lang="en-US" altLang="zh-CN" sz="2800" dirty="0" err="1" smtClean="0">
                <a:solidFill>
                  <a:schemeClr val="tx1"/>
                </a:solidFill>
              </a:rPr>
              <a:t>Promise.resolve</a:t>
            </a:r>
            <a:r>
              <a:rPr kumimoji="1" lang="en-US" altLang="zh-CN" sz="2800" dirty="0" smtClean="0">
                <a:solidFill>
                  <a:schemeClr val="tx1"/>
                </a:solidFill>
              </a:rPr>
              <a:t>()</a:t>
            </a:r>
            <a:r>
              <a:rPr kumimoji="1" lang="zh-CN" altLang="en-US" sz="2800" dirty="0" smtClean="0"/>
              <a:t>和</a:t>
            </a:r>
            <a:r>
              <a:rPr kumimoji="1" lang="en-US" altLang="zh-CN" sz="2800" dirty="0" err="1" smtClean="0">
                <a:solidFill>
                  <a:schemeClr val="tx1"/>
                </a:solidFill>
              </a:rPr>
              <a:t>Promise.reject</a:t>
            </a:r>
            <a:r>
              <a:rPr kumimoji="1" lang="en-US" altLang="zh-CN" sz="2800" dirty="0" smtClean="0">
                <a:solidFill>
                  <a:schemeClr val="tx1"/>
                </a:solidFill>
              </a:rPr>
              <a:t>()</a:t>
            </a:r>
            <a:r>
              <a:rPr kumimoji="1" lang="zh-CN" altLang="en-US" sz="2800" dirty="0" smtClean="0"/>
              <a:t>，直接通过</a:t>
            </a:r>
            <a:r>
              <a:rPr kumimoji="1" lang="en-US" altLang="zh-CN" sz="2800" b="1" dirty="0" smtClean="0">
                <a:solidFill>
                  <a:srgbClr val="FF0000"/>
                </a:solidFill>
              </a:rPr>
              <a:t>raw</a:t>
            </a:r>
            <a:r>
              <a:rPr kumimoji="1" lang="zh-CN" altLang="en-US" sz="28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2800" b="1" dirty="0" smtClean="0">
                <a:solidFill>
                  <a:srgbClr val="FF0000"/>
                </a:solidFill>
              </a:rPr>
              <a:t>value</a:t>
            </a:r>
            <a:r>
              <a:rPr kumimoji="1" lang="zh-CN" altLang="en-US" sz="2800" dirty="0" smtClean="0"/>
              <a:t>生成一个</a:t>
            </a:r>
            <a:r>
              <a:rPr kumimoji="1" lang="en-US" altLang="zh-CN" sz="2800" dirty="0" err="1" smtClean="0"/>
              <a:t>fulfiled</a:t>
            </a:r>
            <a:r>
              <a:rPr kumimoji="1" lang="zh-CN" altLang="en-US" sz="2800" dirty="0" smtClean="0"/>
              <a:t>和</a:t>
            </a:r>
            <a:r>
              <a:rPr kumimoji="1" lang="en-US" altLang="zh-CN" sz="2800" dirty="0" smtClean="0"/>
              <a:t>rejected</a:t>
            </a:r>
            <a:r>
              <a:rPr kumimoji="1" lang="zh-CN" altLang="en-US" sz="2800" dirty="0" smtClean="0"/>
              <a:t>状态的</a:t>
            </a:r>
            <a:r>
              <a:rPr kumimoji="1" lang="en-US" altLang="zh-CN" sz="2800" dirty="0" smtClean="0"/>
              <a:t>Promise</a:t>
            </a:r>
            <a:r>
              <a:rPr kumimoji="1" lang="zh-CN" altLang="en-US" sz="2800" dirty="0" smtClean="0"/>
              <a:t>对象</a:t>
            </a: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>2.</a:t>
            </a:r>
            <a:r>
              <a:rPr kumimoji="1" lang="zh-CN" altLang="en-US" sz="2800" dirty="0" smtClean="0"/>
              <a:t> 在</a:t>
            </a:r>
            <a:r>
              <a:rPr kumimoji="1" lang="en-US" altLang="zh-CN" sz="2800" dirty="0"/>
              <a:t>then()</a:t>
            </a:r>
            <a:r>
              <a:rPr kumimoji="1" lang="zh-CN" altLang="en-US" sz="2800" dirty="0"/>
              <a:t>和</a:t>
            </a:r>
            <a:r>
              <a:rPr kumimoji="1" lang="en-US" altLang="zh-CN" sz="2800" dirty="0"/>
              <a:t>catch()</a:t>
            </a:r>
            <a:r>
              <a:rPr kumimoji="1" lang="zh-CN" altLang="en-US" sz="2800" dirty="0"/>
              <a:t>中</a:t>
            </a:r>
            <a:r>
              <a:rPr kumimoji="1" lang="zh-CN" altLang="en-US" sz="2800" dirty="0" smtClean="0"/>
              <a:t>，都可以</a:t>
            </a:r>
            <a:r>
              <a:rPr kumimoji="1" lang="en-US" altLang="zh-CN" sz="2800" dirty="0" smtClean="0"/>
              <a:t>return</a:t>
            </a:r>
            <a:r>
              <a:rPr kumimoji="1" lang="zh-CN" altLang="en-US" sz="2800" dirty="0" smtClean="0"/>
              <a:t> </a:t>
            </a:r>
            <a:r>
              <a:rPr kumimoji="1" lang="en-US" altLang="zh-CN" sz="2800" b="1" dirty="0" smtClean="0">
                <a:solidFill>
                  <a:srgbClr val="FF0000"/>
                </a:solidFill>
              </a:rPr>
              <a:t>raw</a:t>
            </a:r>
            <a:r>
              <a:rPr kumimoji="1" lang="zh-CN" altLang="en-US" sz="28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sz="2800" b="1" dirty="0" smtClean="0">
                <a:solidFill>
                  <a:srgbClr val="FF0000"/>
                </a:solidFill>
              </a:rPr>
              <a:t>value</a:t>
            </a:r>
            <a:r>
              <a:rPr kumimoji="1" lang="zh-CN" altLang="en-US" sz="2800" dirty="0" smtClean="0"/>
              <a:t>，等价于</a:t>
            </a:r>
            <a:r>
              <a:rPr kumimoji="1" lang="en-US" altLang="zh-CN" sz="2800" dirty="0" err="1" smtClean="0">
                <a:solidFill>
                  <a:schemeClr val="tx1"/>
                </a:solidFill>
              </a:rPr>
              <a:t>Promise.resolve</a:t>
            </a:r>
            <a:r>
              <a:rPr kumimoji="1" lang="zh-CN" altLang="en-US" sz="2800" dirty="0" smtClean="0"/>
              <a:t>。而</a:t>
            </a:r>
            <a:r>
              <a:rPr kumimoji="1" lang="en-US" altLang="zh-CN" sz="2800" dirty="0" smtClean="0"/>
              <a:t>return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reject</a:t>
            </a:r>
            <a:r>
              <a:rPr kumimoji="1" lang="zh-CN" altLang="en-US" sz="2800" dirty="0" smtClean="0"/>
              <a:t>需要手动写</a:t>
            </a: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zh-CN" altLang="en-US" sz="2800" dirty="0"/>
              <a:t/>
            </a:r>
            <a:br>
              <a:rPr kumimoji="1" lang="zh-CN" altLang="en-US" sz="2800" dirty="0"/>
            </a:br>
            <a:r>
              <a:rPr kumimoji="1" lang="en-US" altLang="zh-CN" sz="2800" dirty="0" smtClean="0"/>
              <a:t>3.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Promise</a:t>
            </a:r>
            <a:r>
              <a:rPr kumimoji="1" lang="zh-CN" altLang="en-US" sz="2800" dirty="0" smtClean="0"/>
              <a:t>对象可以链式调用，因此可以</a:t>
            </a:r>
            <a:r>
              <a:rPr kumimoji="1" lang="zh-CN" altLang="en-US" sz="2800" b="1" dirty="0" smtClean="0">
                <a:solidFill>
                  <a:srgbClr val="FF0000"/>
                </a:solidFill>
              </a:rPr>
              <a:t>分拆</a:t>
            </a:r>
            <a:r>
              <a:rPr kumimoji="1" lang="zh-CN" altLang="en-US" sz="2800" dirty="0" smtClean="0"/>
              <a:t>成多个</a:t>
            </a:r>
            <a:r>
              <a:rPr kumimoji="1" lang="en-US" altLang="zh-CN" sz="2800" dirty="0" smtClean="0"/>
              <a:t>Promise</a:t>
            </a:r>
            <a:r>
              <a:rPr kumimoji="1" lang="zh-CN" altLang="en-US" sz="2800" dirty="0" smtClean="0"/>
              <a:t>流程来执行</a:t>
            </a:r>
            <a:endParaRPr kumimoji="1" lang="zh-CN" altLang="en-US" sz="28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33" y="0"/>
            <a:ext cx="6160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50764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21895" y="0"/>
            <a:ext cx="4620126" cy="6858000"/>
          </a:xfrm>
        </p:spPr>
        <p:txBody>
          <a:bodyPr>
            <a:noAutofit/>
          </a:bodyPr>
          <a:lstStyle/>
          <a:p>
            <a:r>
              <a:rPr kumimoji="1" lang="zh-CN" altLang="en-US" sz="2800" dirty="0" smtClean="0"/>
              <a:t>进阶使用：</a:t>
            </a: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>1.</a:t>
            </a:r>
            <a:r>
              <a:rPr kumimoji="1" lang="zh-CN" altLang="en-US" sz="2800" dirty="0"/>
              <a:t> </a:t>
            </a:r>
            <a:r>
              <a:rPr kumimoji="1" lang="en-US" altLang="zh-CN" sz="2800" dirty="0" err="1" smtClean="0"/>
              <a:t>Promise.all</a:t>
            </a:r>
            <a:r>
              <a:rPr kumimoji="1" lang="en-US" altLang="zh-CN" sz="2800" dirty="0" smtClean="0"/>
              <a:t>([p1,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p2])</a:t>
            </a:r>
            <a:r>
              <a:rPr kumimoji="1" lang="zh-CN" altLang="en-US" sz="2800" dirty="0" smtClean="0"/>
              <a:t>，合成一个新</a:t>
            </a:r>
            <a:r>
              <a:rPr kumimoji="1" lang="en-US" altLang="zh-CN" sz="2800" dirty="0" smtClean="0"/>
              <a:t>Promise</a:t>
            </a:r>
            <a:r>
              <a:rPr kumimoji="1" lang="zh-CN" altLang="en-US" sz="2800" dirty="0" smtClean="0"/>
              <a:t>对象，当</a:t>
            </a:r>
            <a:r>
              <a:rPr kumimoji="1" lang="en-US" altLang="zh-CN" sz="2800" dirty="0" smtClean="0"/>
              <a:t>Promise</a:t>
            </a:r>
            <a:r>
              <a:rPr kumimoji="1" lang="zh-CN" altLang="en-US" sz="2800" dirty="0" smtClean="0"/>
              <a:t>数组</a:t>
            </a:r>
            <a:r>
              <a:rPr kumimoji="1" lang="zh-CN" altLang="en-US" sz="2800" b="1" dirty="0" smtClean="0">
                <a:solidFill>
                  <a:srgbClr val="FF0000"/>
                </a:solidFill>
              </a:rPr>
              <a:t>全部</a:t>
            </a:r>
            <a:r>
              <a:rPr kumimoji="1" lang="en-US" altLang="zh-CN" sz="2800" b="1" dirty="0" smtClean="0">
                <a:solidFill>
                  <a:srgbClr val="FF0000"/>
                </a:solidFill>
              </a:rPr>
              <a:t>fulfilled</a:t>
            </a:r>
            <a:r>
              <a:rPr kumimoji="1" lang="zh-CN" altLang="en-US" sz="2800" dirty="0" smtClean="0"/>
              <a:t>时</a:t>
            </a:r>
            <a:r>
              <a:rPr kumimoji="1" lang="en-US" altLang="zh-CN" sz="2800" dirty="0" smtClean="0"/>
              <a:t>fulfilled</a:t>
            </a:r>
            <a:r>
              <a:rPr kumimoji="1" lang="zh-CN" altLang="en-US" sz="2800" dirty="0" smtClean="0"/>
              <a:t>，任一个</a:t>
            </a:r>
            <a:r>
              <a:rPr kumimoji="1" lang="en-US" altLang="zh-CN" sz="2800" dirty="0" smtClean="0"/>
              <a:t>rejected</a:t>
            </a:r>
            <a:r>
              <a:rPr kumimoji="1" lang="zh-CN" altLang="en-US" sz="2800" dirty="0" smtClean="0"/>
              <a:t>时</a:t>
            </a:r>
            <a:r>
              <a:rPr kumimoji="1" lang="en-US" altLang="zh-CN" sz="2800" dirty="0" smtClean="0"/>
              <a:t>rejected</a:t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/>
            </a:r>
            <a:br>
              <a:rPr kumimoji="1" lang="en-US" altLang="zh-CN" sz="2800" dirty="0" smtClean="0"/>
            </a:br>
            <a:r>
              <a:rPr kumimoji="1" lang="en-US" altLang="zh-CN" sz="2800" dirty="0" smtClean="0"/>
              <a:t>2.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err="1" smtClean="0"/>
              <a:t>Promise.race</a:t>
            </a:r>
            <a:r>
              <a:rPr kumimoji="1" lang="en-US" altLang="zh-CN" sz="2800" dirty="0" smtClean="0"/>
              <a:t>([p1,p2])</a:t>
            </a:r>
            <a:r>
              <a:rPr kumimoji="1" lang="zh-CN" altLang="en-US" sz="2800" dirty="0" smtClean="0"/>
              <a:t>，合成一</a:t>
            </a:r>
            <a:r>
              <a:rPr kumimoji="1" lang="zh-CN" altLang="en-US" sz="2800" dirty="0"/>
              <a:t>个新</a:t>
            </a:r>
            <a:r>
              <a:rPr kumimoji="1" lang="en-US" altLang="zh-CN" sz="2800" dirty="0"/>
              <a:t>Promise</a:t>
            </a:r>
            <a:r>
              <a:rPr kumimoji="1" lang="zh-CN" altLang="en-US" sz="2800" dirty="0" smtClean="0"/>
              <a:t>对象，当</a:t>
            </a:r>
            <a:r>
              <a:rPr kumimoji="1" lang="en-US" altLang="zh-CN" sz="2800" dirty="0" smtClean="0"/>
              <a:t>Promise</a:t>
            </a:r>
            <a:r>
              <a:rPr kumimoji="1" lang="zh-CN" altLang="en-US" sz="2800" dirty="0" smtClean="0"/>
              <a:t>数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组</a:t>
            </a:r>
            <a:r>
              <a:rPr kumimoji="1" lang="zh-CN" altLang="en-US" sz="2800" b="1" dirty="0" smtClean="0">
                <a:solidFill>
                  <a:srgbClr val="FF0000"/>
                </a:solidFill>
              </a:rPr>
              <a:t>任一个</a:t>
            </a:r>
            <a:r>
              <a:rPr kumimoji="1" lang="en-US" altLang="zh-CN" sz="2800" b="1" dirty="0" smtClean="0">
                <a:solidFill>
                  <a:srgbClr val="FF0000"/>
                </a:solidFill>
              </a:rPr>
              <a:t>fulfilled</a:t>
            </a:r>
            <a:r>
              <a:rPr kumimoji="1" lang="zh-CN" altLang="en-US" sz="2800" dirty="0" smtClean="0"/>
              <a:t>时</a:t>
            </a:r>
            <a:r>
              <a:rPr kumimoji="1" lang="en-US" altLang="zh-CN" sz="2800" dirty="0" smtClean="0"/>
              <a:t>fulfilled</a:t>
            </a:r>
            <a:r>
              <a:rPr kumimoji="1" lang="zh-CN" altLang="en-US" sz="2800" dirty="0" smtClean="0"/>
              <a:t>，任一个</a:t>
            </a:r>
            <a:r>
              <a:rPr kumimoji="1" lang="en-US" altLang="zh-CN" sz="2800" dirty="0" smtClean="0"/>
              <a:t>rejected</a:t>
            </a:r>
            <a:r>
              <a:rPr kumimoji="1" lang="zh-CN" altLang="en-US" sz="2800" dirty="0" smtClean="0"/>
              <a:t>时</a:t>
            </a:r>
            <a:r>
              <a:rPr kumimoji="1" lang="en-US" altLang="zh-CN" sz="2800" dirty="0" smtClean="0"/>
              <a:t>rejected</a:t>
            </a:r>
            <a:br>
              <a:rPr kumimoji="1" lang="en-US" altLang="zh-CN" sz="2800" dirty="0" smtClean="0"/>
            </a:br>
            <a:r>
              <a:rPr kumimoji="1" lang="en-US" altLang="zh-CN" sz="2800" dirty="0"/>
              <a:t/>
            </a:r>
            <a:br>
              <a:rPr kumimoji="1" lang="en-US" altLang="zh-CN" sz="2800" dirty="0"/>
            </a:br>
            <a:r>
              <a:rPr kumimoji="1" lang="en-US" altLang="zh-CN" sz="2800" dirty="0" smtClean="0"/>
              <a:t>3.</a:t>
            </a:r>
            <a:r>
              <a:rPr kumimoji="1" lang="zh-CN" altLang="en-US" sz="2800" dirty="0"/>
              <a:t> </a:t>
            </a:r>
            <a:r>
              <a:rPr kumimoji="1" lang="en-US" altLang="zh-CN" sz="2800" dirty="0" err="1" smtClean="0"/>
              <a:t>Promise.all</a:t>
            </a:r>
            <a:r>
              <a:rPr kumimoji="1" lang="en-US" altLang="zh-CN" sz="2800" dirty="0" smtClean="0"/>
              <a:t>()</a:t>
            </a:r>
            <a:r>
              <a:rPr kumimoji="1" lang="zh-CN" altLang="en-US" sz="2800" dirty="0" smtClean="0"/>
              <a:t>对应</a:t>
            </a:r>
            <a:r>
              <a:rPr kumimoji="1" lang="en-US" altLang="zh-CN" sz="2800" dirty="0" smtClean="0"/>
              <a:t>then(values,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error)</a:t>
            </a:r>
            <a:r>
              <a:rPr kumimoji="1" lang="zh-CN" altLang="en-US" sz="2800" dirty="0" smtClean="0"/>
              <a:t>，</a:t>
            </a:r>
            <a:r>
              <a:rPr kumimoji="1" lang="en-US" altLang="zh-CN" sz="2800" dirty="0" smtClean="0"/>
              <a:t>values</a:t>
            </a:r>
            <a:r>
              <a:rPr kumimoji="1" lang="zh-CN" altLang="en-US" sz="2800" dirty="0" smtClean="0"/>
              <a:t>为</a:t>
            </a:r>
            <a:r>
              <a:rPr kumimoji="1" lang="zh-CN" altLang="en-US" sz="2800" b="1" dirty="0" smtClean="0">
                <a:solidFill>
                  <a:srgbClr val="FF0000"/>
                </a:solidFill>
              </a:rPr>
              <a:t>数组</a:t>
            </a:r>
            <a:endParaRPr kumimoji="1"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89" y="0"/>
            <a:ext cx="617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243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探讨：</a:t>
            </a:r>
            <a:r>
              <a:rPr kumimoji="1" lang="en-US" altLang="zh-CN" dirty="0" err="1" smtClean="0"/>
              <a:t>async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await</a:t>
            </a:r>
            <a:r>
              <a:rPr kumimoji="1" lang="zh-CN" altLang="en-US" dirty="0" smtClean="0"/>
              <a:t>使用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1596189"/>
            <a:ext cx="9601200" cy="2468879"/>
          </a:xfrm>
        </p:spPr>
        <p:txBody>
          <a:bodyPr/>
          <a:lstStyle/>
          <a:p>
            <a:r>
              <a:rPr kumimoji="1" lang="zh-CN" altLang="en-US" dirty="0" smtClean="0"/>
              <a:t>除去</a:t>
            </a:r>
            <a:r>
              <a:rPr kumimoji="1" lang="en-US" altLang="zh-CN" dirty="0" smtClean="0"/>
              <a:t>Promise</a:t>
            </a:r>
            <a:r>
              <a:rPr kumimoji="1" lang="zh-CN" altLang="en-US" dirty="0" smtClean="0"/>
              <a:t>，</a:t>
            </a:r>
            <a:r>
              <a:rPr kumimoji="1" lang="en-US" altLang="zh-CN" dirty="0" smtClean="0"/>
              <a:t>ES7</a:t>
            </a:r>
            <a:r>
              <a:rPr kumimoji="1" lang="zh-CN" altLang="en-US" dirty="0" smtClean="0"/>
              <a:t>的</a:t>
            </a:r>
            <a:r>
              <a:rPr kumimoji="1" lang="en-US" altLang="zh-CN" dirty="0" err="1" smtClean="0"/>
              <a:t>async</a:t>
            </a:r>
            <a:r>
              <a:rPr kumimoji="1" lang="en-US" altLang="zh-CN" dirty="0" smtClean="0"/>
              <a:t>/await</a:t>
            </a:r>
            <a:r>
              <a:rPr kumimoji="1" lang="zh-CN" altLang="en-US" dirty="0" smtClean="0"/>
              <a:t>语法也是一种处理异步的解决方式，对于异步方法，我们需要在函数前声明关键字</a:t>
            </a:r>
            <a:r>
              <a:rPr kumimoji="1" lang="en-US" altLang="zh-CN" dirty="0" err="1" smtClean="0"/>
              <a:t>async</a:t>
            </a:r>
            <a:r>
              <a:rPr kumimoji="1" lang="zh-CN" altLang="en-US" dirty="0" smtClean="0"/>
              <a:t>，同时，在需要等待某个异步函数返回的时候，通过</a:t>
            </a:r>
            <a:r>
              <a:rPr kumimoji="1" lang="en-US" altLang="zh-CN" dirty="0" smtClean="0"/>
              <a:t>await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asyncFunction</a:t>
            </a:r>
            <a:r>
              <a:rPr kumimoji="1" lang="zh-CN" altLang="en-US" dirty="0" smtClean="0"/>
              <a:t>就可以在不真正阻塞线程的情况下的到异步返回数据。</a:t>
            </a:r>
            <a:endParaRPr kumimoji="1" lang="en-US" altLang="zh-CN" dirty="0" smtClean="0"/>
          </a:p>
          <a:p>
            <a:r>
              <a:rPr kumimoji="1" lang="zh-CN" altLang="en-US" dirty="0" smtClean="0"/>
              <a:t>为了处理错误，</a:t>
            </a:r>
            <a:r>
              <a:rPr kumimoji="1" lang="en-US" altLang="zh-CN" dirty="0" err="1" smtClean="0"/>
              <a:t>async</a:t>
            </a:r>
            <a:r>
              <a:rPr kumimoji="1" lang="en-US" altLang="zh-CN" dirty="0" smtClean="0"/>
              <a:t>/await</a:t>
            </a:r>
            <a:r>
              <a:rPr kumimoji="1" lang="zh-CN" altLang="en-US" dirty="0" smtClean="0"/>
              <a:t>方法一般搭配</a:t>
            </a:r>
            <a:r>
              <a:rPr kumimoji="1" lang="en-US" altLang="zh-CN" dirty="0" smtClean="0"/>
              <a:t>try/catch</a:t>
            </a:r>
            <a:r>
              <a:rPr kumimoji="1" lang="zh-CN" altLang="en-US" dirty="0" smtClean="0"/>
              <a:t>来处理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async</a:t>
            </a:r>
            <a:r>
              <a:rPr kumimoji="1" lang="en-US" altLang="zh-CN" dirty="0" smtClean="0"/>
              <a:t>/await</a:t>
            </a:r>
            <a:r>
              <a:rPr kumimoji="1" lang="zh-CN" altLang="en-US" dirty="0" smtClean="0"/>
              <a:t>可以与</a:t>
            </a:r>
            <a:r>
              <a:rPr kumimoji="1" lang="en-US" altLang="zh-CN" dirty="0" smtClean="0"/>
              <a:t>Promise</a:t>
            </a:r>
            <a:r>
              <a:rPr kumimoji="1" lang="zh-CN" altLang="en-US" dirty="0" smtClean="0"/>
              <a:t>对象搭配使用，在</a:t>
            </a:r>
            <a:r>
              <a:rPr kumimoji="1" lang="en-US" altLang="zh-CN" dirty="0" smtClean="0"/>
              <a:t>Promise</a:t>
            </a: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fulfilled</a:t>
            </a:r>
            <a:r>
              <a:rPr kumimoji="1" lang="zh-CN" altLang="en-US" dirty="0" smtClean="0"/>
              <a:t>时，</a:t>
            </a:r>
            <a:r>
              <a:rPr kumimoji="1" lang="en-US" altLang="zh-CN" dirty="0" smtClean="0"/>
              <a:t>await</a:t>
            </a:r>
            <a:r>
              <a:rPr kumimoji="1" lang="zh-CN" altLang="en-US" dirty="0" smtClean="0"/>
              <a:t>的到返回值。而</a:t>
            </a:r>
            <a:r>
              <a:rPr kumimoji="1" lang="en-US" altLang="zh-CN" dirty="0" smtClean="0"/>
              <a:t>rejected</a:t>
            </a:r>
            <a:r>
              <a:rPr kumimoji="1" lang="zh-CN" altLang="en-US" dirty="0" smtClean="0"/>
              <a:t>时，用</a:t>
            </a:r>
            <a:r>
              <a:rPr kumimoji="1" lang="en-US" altLang="zh-CN" dirty="0" smtClean="0"/>
              <a:t>try/catch</a:t>
            </a:r>
            <a:r>
              <a:rPr kumimoji="1" lang="zh-CN" altLang="en-US" dirty="0" smtClean="0"/>
              <a:t>捕获到</a:t>
            </a:r>
            <a:r>
              <a:rPr kumimoji="1" lang="en-US" altLang="zh-CN" dirty="0" smtClean="0"/>
              <a:t>rejected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value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5156734"/>
            <a:ext cx="58420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4065068"/>
            <a:ext cx="5196974" cy="279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8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正题</a:t>
            </a:r>
            <a:r>
              <a:rPr kumimoji="1" lang="en-US" altLang="zh-CN" dirty="0" smtClean="0"/>
              <a:t>-Redux</a:t>
            </a:r>
            <a:r>
              <a:rPr kumimoji="1" lang="zh-CN" altLang="en-US" dirty="0" smtClean="0"/>
              <a:t>架构和状态管理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302042"/>
            <a:ext cx="9601200" cy="3581400"/>
          </a:xfrm>
        </p:spPr>
        <p:txBody>
          <a:bodyPr>
            <a:normAutofit fontScale="85000" lnSpcReduction="10000"/>
          </a:bodyPr>
          <a:lstStyle/>
          <a:p>
            <a:r>
              <a:rPr kumimoji="1" lang="zh-CN" altLang="en-US" sz="3200" dirty="0" smtClean="0"/>
              <a:t>背景：</a:t>
            </a:r>
            <a:endParaRPr kumimoji="1" lang="en-US" altLang="zh-CN" sz="3200" dirty="0" smtClean="0"/>
          </a:p>
          <a:p>
            <a:r>
              <a:rPr kumimoji="1" lang="en-US" altLang="zh-CN" sz="3200" dirty="0" smtClean="0"/>
              <a:t>1.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RN</a:t>
            </a:r>
            <a:r>
              <a:rPr kumimoji="1" lang="zh-CN" altLang="en-US" sz="3200" dirty="0" smtClean="0"/>
              <a:t>的</a:t>
            </a:r>
            <a:r>
              <a:rPr kumimoji="1" lang="en-US" altLang="zh-CN" sz="3200" dirty="0" smtClean="0"/>
              <a:t>state</a:t>
            </a:r>
            <a:r>
              <a:rPr kumimoji="1" lang="zh-CN" altLang="en-US" sz="3200" dirty="0" smtClean="0"/>
              <a:t>（可变，子组件不可见）和</a:t>
            </a:r>
            <a:r>
              <a:rPr kumimoji="1" lang="en-US" altLang="zh-CN" sz="3200" dirty="0" smtClean="0"/>
              <a:t>props</a:t>
            </a:r>
            <a:r>
              <a:rPr kumimoji="1" lang="zh-CN" altLang="en-US" sz="3200" dirty="0" smtClean="0"/>
              <a:t>（不可变，子组件可见）的设计，在面对大型项目时候，容易因为不经意修改</a:t>
            </a:r>
            <a:r>
              <a:rPr kumimoji="1" lang="en-US" altLang="zh-CN" sz="3200" dirty="0" smtClean="0"/>
              <a:t>state</a:t>
            </a:r>
            <a:r>
              <a:rPr kumimoji="1" lang="zh-CN" altLang="en-US" sz="3200" dirty="0" smtClean="0"/>
              <a:t>造成状态混乱，组件渲染错误</a:t>
            </a:r>
            <a:endParaRPr kumimoji="1" lang="en-US" altLang="zh-CN" sz="3200" dirty="0" smtClean="0"/>
          </a:p>
          <a:p>
            <a:r>
              <a:rPr kumimoji="1" lang="en-US" altLang="zh-CN" sz="3200" dirty="0" smtClean="0"/>
              <a:t>2.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RN</a:t>
            </a:r>
            <a:r>
              <a:rPr kumimoji="1" lang="zh-CN" altLang="en-US" sz="3200" dirty="0" smtClean="0"/>
              <a:t>使用了</a:t>
            </a:r>
            <a:r>
              <a:rPr kumimoji="1" lang="en-US" altLang="zh-CN" sz="3200" dirty="0" smtClean="0"/>
              <a:t>Virtual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DOM</a:t>
            </a:r>
            <a:r>
              <a:rPr kumimoji="1" lang="zh-CN" altLang="en-US" sz="3200" dirty="0" smtClean="0"/>
              <a:t>，不需要</a:t>
            </a:r>
            <a:r>
              <a:rPr kumimoji="1" lang="en-US" altLang="zh-CN" sz="3200" dirty="0"/>
              <a:t>Target</a:t>
            </a:r>
            <a:r>
              <a:rPr kumimoji="1" lang="zh-CN" altLang="en-US" sz="3200" dirty="0" smtClean="0"/>
              <a:t>绑定</a:t>
            </a:r>
            <a:r>
              <a:rPr kumimoji="1" lang="en-US" altLang="zh-CN" sz="3200" dirty="0" smtClean="0"/>
              <a:t>-&gt;Action</a:t>
            </a:r>
            <a:r>
              <a:rPr kumimoji="1" lang="zh-CN" altLang="en-US" sz="3200" dirty="0" smtClean="0"/>
              <a:t>修改</a:t>
            </a:r>
            <a:r>
              <a:rPr kumimoji="1" lang="en-US" altLang="zh-CN" sz="3200" dirty="0" smtClean="0"/>
              <a:t>UI</a:t>
            </a:r>
            <a:r>
              <a:rPr kumimoji="1" lang="zh-CN" altLang="en-US" sz="3200" dirty="0" smtClean="0"/>
              <a:t>属性，只要当状态变化，</a:t>
            </a:r>
            <a:r>
              <a:rPr kumimoji="1" lang="en-US" altLang="zh-CN" sz="3200" dirty="0" smtClean="0"/>
              <a:t>render</a:t>
            </a:r>
            <a:r>
              <a:rPr kumimoji="1" lang="zh-CN" altLang="en-US" sz="3200" dirty="0" smtClean="0"/>
              <a:t>新状态下的组件，数据单向传递，而</a:t>
            </a:r>
            <a:r>
              <a:rPr kumimoji="1" lang="en-US" altLang="zh-CN" sz="3200" dirty="0" smtClean="0"/>
              <a:t>MVC</a:t>
            </a:r>
            <a:r>
              <a:rPr kumimoji="1" lang="zh-CN" altLang="en-US" sz="3200" dirty="0"/>
              <a:t>的设计模式存在双向数据</a:t>
            </a:r>
            <a:r>
              <a:rPr kumimoji="1" lang="zh-CN" altLang="en-US" sz="3200" dirty="0" smtClean="0"/>
              <a:t>流。</a:t>
            </a:r>
            <a:endParaRPr kumimoji="1" lang="en-US" altLang="zh-CN" sz="3200" dirty="0" smtClean="0"/>
          </a:p>
          <a:p>
            <a:r>
              <a:rPr kumimoji="1" lang="en-US" altLang="zh-CN" sz="3200" dirty="0" smtClean="0"/>
              <a:t>3.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RN</a:t>
            </a:r>
            <a:r>
              <a:rPr kumimoji="1" lang="zh-CN" altLang="en-US" sz="3200" dirty="0" smtClean="0"/>
              <a:t>不易进行测试，</a:t>
            </a:r>
            <a:r>
              <a:rPr kumimoji="1" lang="en-US" altLang="zh-CN" sz="3200" dirty="0" smtClean="0"/>
              <a:t>Redux</a:t>
            </a:r>
            <a:r>
              <a:rPr kumimoji="1" lang="zh-CN" altLang="en-US" sz="3200" dirty="0" smtClean="0"/>
              <a:t>提供了非常方便的</a:t>
            </a:r>
            <a:r>
              <a:rPr kumimoji="1" lang="en-US" altLang="zh-CN" sz="3200" dirty="0" smtClean="0"/>
              <a:t>mock</a:t>
            </a:r>
            <a:r>
              <a:rPr kumimoji="1" lang="zh-CN" altLang="en-US" sz="3200" dirty="0" smtClean="0"/>
              <a:t>测试方式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4654947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Redux</a:t>
            </a:r>
            <a:r>
              <a:rPr kumimoji="1" lang="zh-CN" altLang="en-US" dirty="0" smtClean="0"/>
              <a:t>开发环境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sz="3200" dirty="0" smtClean="0"/>
              <a:t>安装</a:t>
            </a:r>
            <a:r>
              <a:rPr kumimoji="1" lang="en-US" altLang="zh-CN" sz="3200" dirty="0" smtClean="0"/>
              <a:t>Redux</a:t>
            </a:r>
            <a:r>
              <a:rPr kumimoji="1" lang="zh-CN" altLang="en-US" sz="3200" dirty="0" smtClean="0"/>
              <a:t>：</a:t>
            </a:r>
            <a:endParaRPr kumimoji="1" lang="en-US" altLang="zh-CN" sz="3200" dirty="0" smtClean="0"/>
          </a:p>
          <a:p>
            <a:pPr marL="0" indent="0">
              <a:buNone/>
            </a:pPr>
            <a:r>
              <a:rPr kumimoji="1" lang="en-US" altLang="zh-CN" sz="3200" dirty="0"/>
              <a:t>	</a:t>
            </a:r>
            <a:r>
              <a:rPr kumimoji="1" lang="en-US" altLang="zh-CN" sz="3200" dirty="0" err="1" smtClean="0"/>
              <a:t>npm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install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--save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redux</a:t>
            </a:r>
          </a:p>
          <a:p>
            <a:r>
              <a:rPr kumimoji="1" lang="zh-CN" altLang="en-US" sz="3200" dirty="0" smtClean="0"/>
              <a:t>安装</a:t>
            </a:r>
            <a:r>
              <a:rPr kumimoji="1" lang="en-US" altLang="zh-CN" sz="3200" dirty="0"/>
              <a:t>React</a:t>
            </a:r>
            <a:r>
              <a:rPr kumimoji="1" lang="zh-CN" altLang="en-US" sz="3200" dirty="0"/>
              <a:t> </a:t>
            </a:r>
            <a:r>
              <a:rPr kumimoji="1" lang="en-US" altLang="zh-CN" sz="3200" dirty="0" smtClean="0"/>
              <a:t>Native</a:t>
            </a:r>
            <a:r>
              <a:rPr kumimoji="1" lang="zh-CN" altLang="en-US" sz="3200" dirty="0" smtClean="0"/>
              <a:t>和</a:t>
            </a:r>
            <a:r>
              <a:rPr kumimoji="1" lang="en-US" altLang="zh-CN" sz="3200" dirty="0" smtClean="0"/>
              <a:t>Redux</a:t>
            </a:r>
            <a:r>
              <a:rPr kumimoji="1" lang="zh-CN" altLang="en-US" sz="3200" dirty="0" smtClean="0"/>
              <a:t>绑定库：</a:t>
            </a:r>
            <a:endParaRPr kumimoji="1" lang="en-US" altLang="zh-CN" sz="3200" dirty="0" smtClean="0"/>
          </a:p>
          <a:p>
            <a:pPr marL="0" indent="0">
              <a:buNone/>
            </a:pPr>
            <a:r>
              <a:rPr kumimoji="1" lang="en-US" altLang="zh-CN" sz="3200" dirty="0" smtClean="0"/>
              <a:t>	</a:t>
            </a:r>
            <a:r>
              <a:rPr kumimoji="1" lang="en-US" altLang="zh-CN" sz="3200" dirty="0" err="1" smtClean="0"/>
              <a:t>npm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install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--save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react-redux</a:t>
            </a:r>
          </a:p>
          <a:p>
            <a:r>
              <a:rPr kumimoji="1" lang="zh-CN" altLang="en-US" sz="3200" dirty="0" smtClean="0"/>
              <a:t>安装</a:t>
            </a:r>
            <a:r>
              <a:rPr kumimoji="1" lang="en-US" altLang="zh-CN" sz="3200" dirty="0" smtClean="0"/>
              <a:t>Redux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err="1"/>
              <a:t>T</a:t>
            </a:r>
            <a:r>
              <a:rPr kumimoji="1" lang="en-US" altLang="zh-CN" sz="3200" dirty="0" err="1" smtClean="0"/>
              <a:t>hunk</a:t>
            </a:r>
            <a:r>
              <a:rPr kumimoji="1" lang="zh-CN" altLang="en-US" sz="3200" dirty="0" smtClean="0"/>
              <a:t>异步</a:t>
            </a:r>
            <a:r>
              <a:rPr kumimoji="1" lang="en-US" altLang="zh-CN" sz="3200" dirty="0" smtClean="0"/>
              <a:t>Action</a:t>
            </a:r>
            <a:r>
              <a:rPr kumimoji="1" lang="zh-CN" altLang="en-US" sz="3200" dirty="0" smtClean="0"/>
              <a:t>中间件：</a:t>
            </a:r>
            <a:endParaRPr kumimoji="1" lang="en-US" altLang="zh-CN" sz="3200" dirty="0" smtClean="0"/>
          </a:p>
          <a:p>
            <a:pPr marL="0" indent="0">
              <a:buNone/>
            </a:pPr>
            <a:r>
              <a:rPr kumimoji="1" lang="en-US" altLang="zh-CN" sz="3200" dirty="0"/>
              <a:t>	</a:t>
            </a:r>
            <a:r>
              <a:rPr kumimoji="1" lang="en-US" altLang="zh-CN" sz="3200" dirty="0" err="1" smtClean="0"/>
              <a:t>npm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install</a:t>
            </a:r>
            <a:r>
              <a:rPr kumimoji="1" lang="zh-CN" altLang="en-US" sz="3200" dirty="0"/>
              <a:t> </a:t>
            </a:r>
            <a:r>
              <a:rPr kumimoji="1" lang="en-US" altLang="zh-CN" sz="3200" dirty="0" smtClean="0"/>
              <a:t>--save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redux-</a:t>
            </a:r>
            <a:r>
              <a:rPr kumimoji="1" lang="en-US" altLang="zh-CN" sz="3200" dirty="0" err="1" smtClean="0"/>
              <a:t>thunk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6149837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Redux</a:t>
            </a:r>
            <a:r>
              <a:rPr kumimoji="1" lang="zh-CN" altLang="en-US" dirty="0" smtClean="0"/>
              <a:t>的三个原则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11053"/>
          </a:xfrm>
        </p:spPr>
        <p:txBody>
          <a:bodyPr>
            <a:noAutofit/>
          </a:bodyPr>
          <a:lstStyle/>
          <a:p>
            <a:pPr>
              <a:lnSpc>
                <a:spcPct val="84000"/>
              </a:lnSpc>
            </a:pPr>
            <a:r>
              <a:rPr kumimoji="1" lang="zh-CN" altLang="en-US" sz="2800" b="1" dirty="0"/>
              <a:t>单一数据源</a:t>
            </a:r>
            <a:endParaRPr kumimoji="1" lang="en-US" altLang="zh-CN" sz="2800" b="1" dirty="0"/>
          </a:p>
          <a:p>
            <a:pPr marL="0" indent="0">
              <a:lnSpc>
                <a:spcPct val="84000"/>
              </a:lnSpc>
              <a:buNone/>
            </a:pPr>
            <a:r>
              <a:rPr kumimoji="1" lang="en-US" altLang="zh-CN" sz="2400" dirty="0" smtClean="0"/>
              <a:t>	</a:t>
            </a:r>
            <a:r>
              <a:rPr kumimoji="1" lang="zh-CN" altLang="en-US" sz="2400" dirty="0" smtClean="0"/>
              <a:t>整个</a:t>
            </a:r>
            <a:r>
              <a:rPr kumimoji="1" lang="zh-CN" altLang="en-US" sz="2400" dirty="0"/>
              <a:t>应用</a:t>
            </a:r>
            <a:r>
              <a:rPr kumimoji="1" lang="zh-CN" altLang="en-US" sz="2400" dirty="0" smtClean="0"/>
              <a:t>的 </a:t>
            </a:r>
            <a:r>
              <a:rPr kumimoji="1" lang="en-US" altLang="zh-CN" sz="2400" dirty="0" smtClean="0">
                <a:solidFill>
                  <a:schemeClr val="tx1"/>
                </a:solidFill>
              </a:rPr>
              <a:t>state</a:t>
            </a:r>
            <a:r>
              <a:rPr kumimoji="1" lang="zh-CN" altLang="en-US" sz="2400" dirty="0" smtClean="0"/>
              <a:t> 被</a:t>
            </a:r>
            <a:r>
              <a:rPr kumimoji="1" lang="zh-CN" altLang="en-US" sz="2400" dirty="0"/>
              <a:t>储存在</a:t>
            </a:r>
            <a:r>
              <a:rPr kumimoji="1" lang="zh-CN" altLang="en-US" sz="2400" dirty="0" smtClean="0"/>
              <a:t>一个对象树中，对象树存在</a:t>
            </a:r>
            <a:r>
              <a:rPr kumimoji="1" lang="zh-CN" altLang="en-US" sz="2400" dirty="0"/>
              <a:t>于</a:t>
            </a:r>
            <a:r>
              <a:rPr kumimoji="1" lang="zh-CN" altLang="en-US" sz="2400" dirty="0" smtClean="0"/>
              <a:t>唯一的 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 中。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中的 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 绑定到组件</a:t>
            </a:r>
          </a:p>
          <a:p>
            <a:pPr>
              <a:lnSpc>
                <a:spcPct val="84000"/>
              </a:lnSpc>
            </a:pPr>
            <a:r>
              <a:rPr kumimoji="1" lang="en-US" altLang="zh-CN" sz="2800" b="1" dirty="0" smtClean="0"/>
              <a:t>State </a:t>
            </a:r>
            <a:r>
              <a:rPr kumimoji="1" lang="zh-CN" altLang="en-US" sz="2800" b="1" dirty="0" smtClean="0"/>
              <a:t>是只读的</a:t>
            </a:r>
          </a:p>
          <a:p>
            <a:pPr marL="0" indent="0">
              <a:lnSpc>
                <a:spcPct val="84000"/>
              </a:lnSpc>
              <a:buNone/>
            </a:pPr>
            <a:r>
              <a:rPr kumimoji="1" lang="en-US" altLang="zh-CN" sz="2400" dirty="0" smtClean="0"/>
              <a:t>	</a:t>
            </a:r>
            <a:r>
              <a:rPr kumimoji="1" lang="zh-CN" altLang="en-US" sz="2400" dirty="0" smtClean="0"/>
              <a:t>惟</a:t>
            </a:r>
            <a:r>
              <a:rPr kumimoji="1" lang="zh-CN" altLang="en-US" sz="2400" dirty="0"/>
              <a:t>一</a:t>
            </a:r>
            <a:r>
              <a:rPr kumimoji="1" lang="zh-CN" altLang="en-US" sz="2400" dirty="0" smtClean="0"/>
              <a:t>改变 </a:t>
            </a:r>
            <a:r>
              <a:rPr kumimoji="1" lang="en-US" altLang="zh-CN" sz="2400" dirty="0" smtClean="0"/>
              <a:t>state </a:t>
            </a:r>
            <a:r>
              <a:rPr kumimoji="1" lang="zh-CN" altLang="en-US" sz="2400" dirty="0" smtClean="0"/>
              <a:t>的</a:t>
            </a:r>
            <a:r>
              <a:rPr kumimoji="1" lang="zh-CN" altLang="en-US" sz="2400" dirty="0"/>
              <a:t>方法就</a:t>
            </a:r>
            <a:r>
              <a:rPr kumimoji="1" lang="zh-CN" altLang="en-US" sz="2400" dirty="0" smtClean="0"/>
              <a:t>是触发</a:t>
            </a:r>
            <a:r>
              <a:rPr kumimoji="1" lang="zh-CN" altLang="en-US" sz="2400" dirty="0"/>
              <a:t> 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/>
              <a:t>。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是</a:t>
            </a:r>
            <a:r>
              <a:rPr kumimoji="1" lang="zh-CN" altLang="en-US" sz="2400" dirty="0"/>
              <a:t>一</a:t>
            </a:r>
            <a:r>
              <a:rPr kumimoji="1" lang="zh-CN" altLang="en-US" sz="2400" dirty="0" smtClean="0"/>
              <a:t>个含有 </a:t>
            </a:r>
            <a:r>
              <a:rPr kumimoji="1" lang="en-US" altLang="zh-CN" sz="2400" dirty="0" smtClean="0"/>
              <a:t>type</a:t>
            </a:r>
            <a:r>
              <a:rPr kumimoji="1" lang="zh-CN" altLang="en-US" sz="2400" dirty="0" smtClean="0"/>
              <a:t> 属性的普通</a:t>
            </a:r>
            <a:r>
              <a:rPr kumimoji="1" lang="en-US" altLang="zh-CN" sz="2400" dirty="0" smtClean="0"/>
              <a:t>JS</a:t>
            </a:r>
            <a:r>
              <a:rPr kumimoji="1" lang="zh-CN" altLang="en-US" sz="2400" dirty="0" smtClean="0"/>
              <a:t>对象，</a:t>
            </a:r>
            <a:r>
              <a:rPr kumimoji="1" lang="en-US" altLang="zh-CN" sz="2400" dirty="0" smtClean="0"/>
              <a:t>type</a:t>
            </a:r>
            <a:r>
              <a:rPr kumimoji="1" lang="zh-CN" altLang="en-US" sz="2400" dirty="0" smtClean="0"/>
              <a:t> 可以用常量表示事件。</a:t>
            </a:r>
            <a:endParaRPr kumimoji="1" lang="zh-CN" altLang="en-US" sz="2400" dirty="0"/>
          </a:p>
          <a:p>
            <a:pPr>
              <a:lnSpc>
                <a:spcPct val="84000"/>
              </a:lnSpc>
            </a:pPr>
            <a:r>
              <a:rPr kumimoji="1" lang="zh-CN" altLang="en-US" sz="2800" b="1" dirty="0"/>
              <a:t>使用纯函数来执行</a:t>
            </a:r>
            <a:r>
              <a:rPr kumimoji="1" lang="zh-CN" altLang="en-US" sz="2800" b="1" dirty="0" smtClean="0"/>
              <a:t>修改</a:t>
            </a:r>
            <a:endParaRPr kumimoji="1" lang="zh-CN" altLang="en-US" sz="2800" b="1" dirty="0"/>
          </a:p>
          <a:p>
            <a:pPr marL="0" indent="0">
              <a:lnSpc>
                <a:spcPct val="84000"/>
              </a:lnSpc>
              <a:buNone/>
            </a:pPr>
            <a:r>
              <a:rPr kumimoji="1" lang="en-US" altLang="zh-CN" sz="2400" dirty="0" smtClean="0"/>
              <a:t>	</a:t>
            </a:r>
            <a:r>
              <a:rPr kumimoji="1" lang="zh-CN" altLang="en-US" sz="2400" dirty="0" smtClean="0"/>
              <a:t>编写</a:t>
            </a:r>
            <a:r>
              <a:rPr kumimoji="1" lang="zh-CN" altLang="en-US" sz="2400" dirty="0"/>
              <a:t> </a:t>
            </a:r>
            <a:r>
              <a:rPr kumimoji="1" lang="en-US" altLang="zh-CN" sz="2400" dirty="0" smtClean="0"/>
              <a:t>reducers</a:t>
            </a:r>
            <a:r>
              <a:rPr kumimoji="1" lang="zh-CN" altLang="en-US" sz="2400" dirty="0" smtClean="0"/>
              <a:t> 来描述对应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如何修改 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 。一般可以用 </a:t>
            </a:r>
            <a:r>
              <a:rPr kumimoji="1" lang="en-US" altLang="zh-CN" sz="2400" dirty="0" smtClean="0"/>
              <a:t>switch(</a:t>
            </a:r>
            <a:r>
              <a:rPr kumimoji="1" lang="en-US" altLang="zh-CN" sz="2400" dirty="0" err="1" smtClean="0"/>
              <a:t>action.type</a:t>
            </a:r>
            <a:r>
              <a:rPr kumimoji="1" lang="en-US" altLang="zh-CN" sz="2400" dirty="0" smtClean="0"/>
              <a:t>)</a:t>
            </a:r>
            <a:r>
              <a:rPr kumimoji="1" lang="zh-CN" altLang="en-US" sz="2400" dirty="0" smtClean="0"/>
              <a:t> 来处理，无副作用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5541417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 28"/>
          <p:cNvGrpSpPr/>
          <p:nvPr/>
        </p:nvGrpSpPr>
        <p:grpSpPr>
          <a:xfrm>
            <a:off x="932910" y="1702359"/>
            <a:ext cx="11023138" cy="4839270"/>
            <a:chOff x="1029162" y="1365475"/>
            <a:chExt cx="11023138" cy="4839270"/>
          </a:xfrm>
        </p:grpSpPr>
        <p:sp>
          <p:nvSpPr>
            <p:cNvPr id="6" name="Shape 326"/>
            <p:cNvSpPr/>
            <p:nvPr/>
          </p:nvSpPr>
          <p:spPr>
            <a:xfrm>
              <a:off x="5160895" y="1896897"/>
              <a:ext cx="2759672" cy="1605295"/>
            </a:xfrm>
            <a:prstGeom prst="roundRect">
              <a:avLst>
                <a:gd name="adj" fmla="val 11867"/>
              </a:avLst>
            </a:prstGeom>
            <a:solidFill>
              <a:srgbClr val="FFC00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3400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t>Store</a:t>
              </a:r>
            </a:p>
          </p:txBody>
        </p:sp>
        <p:sp>
          <p:nvSpPr>
            <p:cNvPr id="7" name="Shape 327"/>
            <p:cNvSpPr/>
            <p:nvPr/>
          </p:nvSpPr>
          <p:spPr>
            <a:xfrm>
              <a:off x="1029162" y="1896897"/>
              <a:ext cx="2759671" cy="1605295"/>
            </a:xfrm>
            <a:prstGeom prst="roundRect">
              <a:avLst>
                <a:gd name="adj" fmla="val 11867"/>
              </a:avLst>
            </a:prstGeom>
            <a:solidFill>
              <a:srgbClr val="FF000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/>
            <a:p>
              <a:pPr algn="ctr">
                <a:defRPr sz="3400">
                  <a:solidFill>
                    <a:srgbClr val="FFFFFF"/>
                  </a:solidFill>
                </a:defRPr>
              </a:pPr>
              <a:r>
                <a:rPr dirty="0"/>
                <a:t>Action</a:t>
              </a:r>
            </a:p>
            <a:p>
              <a:pPr algn="ctr">
                <a:defRPr sz="3400">
                  <a:solidFill>
                    <a:srgbClr val="FFFFFF"/>
                  </a:solidFill>
                </a:defRPr>
              </a:pPr>
              <a:r>
                <a:rPr dirty="0"/>
                <a:t>Creators</a:t>
              </a:r>
            </a:p>
          </p:txBody>
        </p:sp>
        <p:sp>
          <p:nvSpPr>
            <p:cNvPr id="8" name="Shape 328"/>
            <p:cNvSpPr/>
            <p:nvPr/>
          </p:nvSpPr>
          <p:spPr>
            <a:xfrm>
              <a:off x="5160895" y="4599451"/>
              <a:ext cx="2759672" cy="1605294"/>
            </a:xfrm>
            <a:prstGeom prst="roundRect">
              <a:avLst>
                <a:gd name="adj" fmla="val 11867"/>
              </a:avLst>
            </a:prstGeom>
            <a:solidFill>
              <a:srgbClr val="00B0F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/>
            <a:p>
              <a:pPr algn="ctr">
                <a:defRPr sz="3400">
                  <a:solidFill>
                    <a:srgbClr val="FFFFFF"/>
                  </a:solidFill>
                </a:defRPr>
              </a:pPr>
              <a:r>
                <a:rPr dirty="0"/>
                <a:t>React</a:t>
              </a:r>
            </a:p>
            <a:p>
              <a:pPr algn="ctr">
                <a:defRPr sz="3400">
                  <a:solidFill>
                    <a:srgbClr val="FFFFFF"/>
                  </a:solidFill>
                </a:defRPr>
              </a:pPr>
              <a:r>
                <a:rPr dirty="0"/>
                <a:t>Components</a:t>
              </a:r>
            </a:p>
          </p:txBody>
        </p:sp>
        <p:sp>
          <p:nvSpPr>
            <p:cNvPr id="9" name="Shape 329"/>
            <p:cNvSpPr/>
            <p:nvPr/>
          </p:nvSpPr>
          <p:spPr>
            <a:xfrm>
              <a:off x="9292628" y="1896897"/>
              <a:ext cx="2759672" cy="1605295"/>
            </a:xfrm>
            <a:prstGeom prst="roundRect">
              <a:avLst>
                <a:gd name="adj" fmla="val 11867"/>
              </a:avLst>
            </a:prstGeom>
            <a:solidFill>
              <a:srgbClr val="7030A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3400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dirty="0"/>
                <a:t>Reducers</a:t>
              </a:r>
            </a:p>
          </p:txBody>
        </p:sp>
        <p:sp>
          <p:nvSpPr>
            <p:cNvPr id="10" name="Shape 330"/>
            <p:cNvSpPr/>
            <p:nvPr/>
          </p:nvSpPr>
          <p:spPr>
            <a:xfrm rot="5400000">
              <a:off x="5992102" y="3820636"/>
              <a:ext cx="1097260" cy="460376"/>
            </a:xfrm>
            <a:prstGeom prst="rightArrow">
              <a:avLst>
                <a:gd name="adj1" fmla="val 25849"/>
                <a:gd name="adj2" fmla="val 82658"/>
              </a:avLst>
            </a:prstGeom>
            <a:solidFill>
              <a:srgbClr val="92D050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 333"/>
            <p:cNvSpPr/>
            <p:nvPr/>
          </p:nvSpPr>
          <p:spPr>
            <a:xfrm>
              <a:off x="3788833" y="2164556"/>
              <a:ext cx="1372062" cy="460376"/>
            </a:xfrm>
            <a:prstGeom prst="rightArrow">
              <a:avLst>
                <a:gd name="adj1" fmla="val 25849"/>
                <a:gd name="adj2" fmla="val 82658"/>
              </a:avLst>
            </a:prstGeom>
            <a:solidFill>
              <a:srgbClr val="92D05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 </a:t>
              </a:r>
            </a:p>
          </p:txBody>
        </p:sp>
        <p:sp>
          <p:nvSpPr>
            <p:cNvPr id="14" name="Shape 334"/>
            <p:cNvSpPr/>
            <p:nvPr/>
          </p:nvSpPr>
          <p:spPr>
            <a:xfrm flipH="1">
              <a:off x="7920566" y="2865074"/>
              <a:ext cx="1372062" cy="460376"/>
            </a:xfrm>
            <a:prstGeom prst="rightArrow">
              <a:avLst>
                <a:gd name="adj1" fmla="val 25849"/>
                <a:gd name="adj2" fmla="val 82658"/>
              </a:avLst>
            </a:prstGeom>
            <a:solidFill>
              <a:srgbClr val="92D05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 </a:t>
              </a:r>
            </a:p>
          </p:txBody>
        </p:sp>
        <p:sp>
          <p:nvSpPr>
            <p:cNvPr id="16" name="Shape 336"/>
            <p:cNvSpPr/>
            <p:nvPr/>
          </p:nvSpPr>
          <p:spPr>
            <a:xfrm>
              <a:off x="3376601" y="1429312"/>
              <a:ext cx="2325665" cy="47192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r>
                <a:rPr sz="2400" dirty="0"/>
                <a:t>dispatch(action)</a:t>
              </a:r>
            </a:p>
          </p:txBody>
        </p:sp>
        <p:sp>
          <p:nvSpPr>
            <p:cNvPr id="17" name="Shape 337"/>
            <p:cNvSpPr/>
            <p:nvPr/>
          </p:nvSpPr>
          <p:spPr>
            <a:xfrm>
              <a:off x="7841802" y="3506372"/>
              <a:ext cx="2297061" cy="47192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r>
                <a:rPr sz="2400" dirty="0"/>
                <a:t>(newState)</a:t>
              </a:r>
            </a:p>
          </p:txBody>
        </p:sp>
        <p:sp>
          <p:nvSpPr>
            <p:cNvPr id="18" name="Shape 338"/>
            <p:cNvSpPr/>
            <p:nvPr/>
          </p:nvSpPr>
          <p:spPr>
            <a:xfrm>
              <a:off x="7920567" y="2164556"/>
              <a:ext cx="1372062" cy="460376"/>
            </a:xfrm>
            <a:prstGeom prst="rightArrow">
              <a:avLst>
                <a:gd name="adj1" fmla="val 25849"/>
                <a:gd name="adj2" fmla="val 82658"/>
              </a:avLst>
            </a:prstGeom>
            <a:solidFill>
              <a:srgbClr val="92D05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 </a:t>
              </a:r>
            </a:p>
          </p:txBody>
        </p:sp>
        <p:sp>
          <p:nvSpPr>
            <p:cNvPr id="19" name="Shape 339"/>
            <p:cNvSpPr/>
            <p:nvPr/>
          </p:nvSpPr>
          <p:spPr>
            <a:xfrm flipH="1">
              <a:off x="5232737" y="2394744"/>
              <a:ext cx="2495015" cy="1"/>
            </a:xfrm>
            <a:prstGeom prst="line">
              <a:avLst/>
            </a:prstGeom>
            <a:ln w="101600" cap="rnd">
              <a:solidFill>
                <a:srgbClr val="92D050"/>
              </a:solidFill>
              <a:custDash>
                <a:ds d="100000" sp="200000"/>
              </a:custDash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2400"/>
              </a:pPr>
              <a:endParaRPr/>
            </a:p>
          </p:txBody>
        </p:sp>
        <p:sp>
          <p:nvSpPr>
            <p:cNvPr id="20" name="Shape 340"/>
            <p:cNvSpPr/>
            <p:nvPr/>
          </p:nvSpPr>
          <p:spPr>
            <a:xfrm>
              <a:off x="5319273" y="3814858"/>
              <a:ext cx="1451647" cy="47192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r>
                <a:t>(</a:t>
              </a:r>
              <a:r>
                <a:rPr sz="2400"/>
                <a:t>state</a:t>
              </a:r>
              <a:r>
                <a:t>)</a:t>
              </a:r>
            </a:p>
          </p:txBody>
        </p:sp>
        <p:sp>
          <p:nvSpPr>
            <p:cNvPr id="21" name="Shape 341"/>
            <p:cNvSpPr/>
            <p:nvPr/>
          </p:nvSpPr>
          <p:spPr>
            <a:xfrm>
              <a:off x="7074328" y="1365475"/>
              <a:ext cx="3064535" cy="47192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r>
                <a:rPr sz="2400" dirty="0"/>
                <a:t>(previousState, action</a:t>
              </a:r>
              <a:r>
                <a:rPr sz="2400" dirty="0" smtClean="0"/>
                <a:t>)</a:t>
              </a:r>
              <a:endParaRPr sz="2400" dirty="0"/>
            </a:p>
          </p:txBody>
        </p:sp>
        <p:sp>
          <p:nvSpPr>
            <p:cNvPr id="24" name="Shape 333"/>
            <p:cNvSpPr/>
            <p:nvPr/>
          </p:nvSpPr>
          <p:spPr>
            <a:xfrm rot="12974824">
              <a:off x="2120446" y="4209079"/>
              <a:ext cx="3357891" cy="561010"/>
            </a:xfrm>
            <a:prstGeom prst="rightArrow">
              <a:avLst>
                <a:gd name="adj1" fmla="val 25849"/>
                <a:gd name="adj2" fmla="val 82658"/>
              </a:avLst>
            </a:prstGeom>
            <a:solidFill>
              <a:srgbClr val="92D050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2400">
                  <a:solidFill>
                    <a:srgbClr val="FFFFFF"/>
                  </a:solidFill>
                </a:defRPr>
              </a:lvl1pPr>
            </a:lstStyle>
            <a:p>
              <a:r>
                <a:t> </a:t>
              </a:r>
            </a:p>
          </p:txBody>
        </p:sp>
        <p:sp>
          <p:nvSpPr>
            <p:cNvPr id="25" name="Shape 336"/>
            <p:cNvSpPr/>
            <p:nvPr/>
          </p:nvSpPr>
          <p:spPr>
            <a:xfrm>
              <a:off x="2282197" y="4635650"/>
              <a:ext cx="2878698" cy="47192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r>
                <a:rPr lang="en-US" sz="2400" dirty="0" smtClean="0"/>
                <a:t>trigger(action</a:t>
              </a:r>
              <a:r>
                <a:rPr lang="en-US" dirty="0" smtClean="0"/>
                <a:t>)</a:t>
              </a:r>
              <a:endParaRPr dirty="0"/>
            </a:p>
          </p:txBody>
        </p:sp>
      </p:grpSp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1371600" y="668938"/>
            <a:ext cx="9601200" cy="973924"/>
          </a:xfrm>
        </p:spPr>
        <p:txBody>
          <a:bodyPr/>
          <a:lstStyle/>
          <a:p>
            <a:r>
              <a:rPr kumimoji="1" lang="en-US" altLang="zh-CN" dirty="0" smtClean="0"/>
              <a:t>Redux</a:t>
            </a:r>
            <a:r>
              <a:rPr kumimoji="1" lang="zh-CN" altLang="en-US" dirty="0" smtClean="0"/>
              <a:t> 数据流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046544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Action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403558"/>
          </a:xfrm>
        </p:spPr>
        <p:txBody>
          <a:bodyPr>
            <a:normAutofit/>
          </a:bodyPr>
          <a:lstStyle/>
          <a:p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是一</a:t>
            </a:r>
            <a:r>
              <a:rPr kumimoji="1" lang="zh-CN" altLang="en-US" sz="2400" dirty="0" smtClean="0">
                <a:latin typeface="+mj-lt"/>
              </a:rPr>
              <a:t>个普通</a:t>
            </a:r>
            <a:r>
              <a:rPr kumimoji="1" lang="en-US" altLang="zh-CN" sz="2400" dirty="0" smtClean="0">
                <a:latin typeface="+mj-lt"/>
              </a:rPr>
              <a:t>JS</a:t>
            </a:r>
            <a:r>
              <a:rPr kumimoji="1" lang="zh-CN" altLang="en-US" sz="2400" dirty="0" smtClean="0">
                <a:latin typeface="+mj-lt"/>
              </a:rPr>
              <a:t>对象，至少</a:t>
            </a:r>
            <a:r>
              <a:rPr kumimoji="1" lang="zh-CN" altLang="en-US" sz="2400" dirty="0" smtClean="0"/>
              <a:t>包括一个</a:t>
            </a:r>
            <a:r>
              <a:rPr kumimoji="1" lang="en-US" altLang="zh-CN" sz="2400" dirty="0" smtClean="0"/>
              <a:t>type</a:t>
            </a:r>
            <a:r>
              <a:rPr kumimoji="1" lang="zh-CN" altLang="en-US" sz="2400" dirty="0" smtClean="0"/>
              <a:t>属性代表事件，其他属性可以用来传递数据。实践上对一个流程定义一个函数，流程可以包括网络请求，最后返回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，这个函数叫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Creator</a:t>
            </a:r>
          </a:p>
          <a:p>
            <a:r>
              <a:rPr lang="zh-CN" altLang="en-US" sz="2400" dirty="0" smtClean="0"/>
              <a:t>举例：</a:t>
            </a:r>
            <a:endParaRPr lang="en-US" altLang="zh-CN" sz="2400" dirty="0" smtClean="0"/>
          </a:p>
          <a:p>
            <a:r>
              <a:rPr lang="en-US" altLang="zh-CN" sz="2400" dirty="0" smtClean="0"/>
              <a:t>Type</a:t>
            </a:r>
            <a:r>
              <a:rPr lang="zh-CN" altLang="en-US" sz="2400" dirty="0" smtClean="0"/>
              <a:t>：</a:t>
            </a:r>
            <a:r>
              <a:rPr lang="en-US" altLang="zh-CN" sz="2400" dirty="0" err="1" smtClean="0"/>
              <a:t>const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ADD_TODO = </a:t>
            </a:r>
            <a:r>
              <a:rPr lang="en-US" altLang="zh-CN" sz="2400" dirty="0" smtClean="0"/>
              <a:t>'ADD_TODO</a:t>
            </a:r>
            <a:r>
              <a:rPr lang="en-US" altLang="zh-CN" sz="2400" dirty="0"/>
              <a:t>'</a:t>
            </a:r>
            <a:r>
              <a:rPr lang="en-US" altLang="zh-CN" sz="2400" dirty="0" smtClean="0"/>
              <a:t>;</a:t>
            </a:r>
            <a:r>
              <a:rPr lang="zh-CN" altLang="en-US" sz="2400" dirty="0" smtClean="0"/>
              <a:t> </a:t>
            </a:r>
            <a:endParaRPr lang="en-US" altLang="zh-CN" sz="2400" dirty="0" smtClean="0"/>
          </a:p>
          <a:p>
            <a:r>
              <a:rPr lang="en-US" altLang="zh-CN" sz="2400" dirty="0" smtClean="0"/>
              <a:t>Action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let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action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{ </a:t>
            </a:r>
            <a:r>
              <a:rPr lang="en-US" altLang="zh-CN" sz="2400" dirty="0"/>
              <a:t>type: ADD_TODO, text: 'Build my first Redux app' }</a:t>
            </a:r>
            <a:endParaRPr lang="en-US" altLang="zh-CN" sz="2400" dirty="0" smtClean="0"/>
          </a:p>
          <a:p>
            <a:r>
              <a:rPr lang="en-US" altLang="zh-CN" sz="2400" dirty="0" smtClean="0"/>
              <a:t>Action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Creator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function </a:t>
            </a:r>
            <a:r>
              <a:rPr lang="en-US" altLang="zh-CN" sz="2400" dirty="0" err="1" smtClean="0"/>
              <a:t>addTodo</a:t>
            </a:r>
            <a:r>
              <a:rPr lang="en-US" altLang="zh-CN" sz="2400" dirty="0" smtClean="0"/>
              <a:t>(input) </a:t>
            </a:r>
            <a:r>
              <a:rPr lang="en-US" altLang="zh-CN" sz="2400" dirty="0"/>
              <a:t>{ 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smtClean="0"/>
              <a:t>return </a:t>
            </a:r>
            <a:r>
              <a:rPr lang="en-US" altLang="zh-CN" sz="2400" dirty="0"/>
              <a:t>{ type: ADD_TODO, </a:t>
            </a:r>
            <a:r>
              <a:rPr lang="en-US" altLang="zh-CN" sz="2400" dirty="0" smtClean="0"/>
              <a:t>text: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input }</a:t>
            </a:r>
          </a:p>
          <a:p>
            <a:pPr marL="0" indent="0">
              <a:buNone/>
            </a:pPr>
            <a:r>
              <a:rPr lang="en-US" altLang="zh-CN" sz="2400" dirty="0" smtClean="0"/>
              <a:t> </a:t>
            </a:r>
            <a:r>
              <a:rPr lang="en-US" altLang="zh-CN" sz="2400" dirty="0"/>
              <a:t>}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440234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516" y="1"/>
            <a:ext cx="5060022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16" y="4810044"/>
            <a:ext cx="5678905" cy="12059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2316" y="208547"/>
            <a:ext cx="35934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 smtClean="0"/>
              <a:t>说明：</a:t>
            </a:r>
            <a:endParaRPr kumimoji="1" lang="en-US" altLang="zh-CN" sz="2000" dirty="0" smtClean="0"/>
          </a:p>
          <a:p>
            <a:r>
              <a:rPr kumimoji="1" lang="zh-CN" altLang="en-US" sz="2000" dirty="0" smtClean="0"/>
              <a:t>写的时候，把</a:t>
            </a:r>
            <a:r>
              <a:rPr kumimoji="1" lang="en-US" altLang="zh-CN" sz="2000" dirty="0" smtClean="0"/>
              <a:t>Action</a:t>
            </a:r>
            <a:r>
              <a:rPr kumimoji="1" lang="zh-CN" altLang="en-US" sz="2000" dirty="0" smtClean="0"/>
              <a:t>的</a:t>
            </a:r>
            <a:r>
              <a:rPr kumimoji="1" lang="en-US" altLang="zh-CN" sz="2000" dirty="0" smtClean="0"/>
              <a:t>Type</a:t>
            </a:r>
            <a:r>
              <a:rPr kumimoji="1" lang="zh-CN" altLang="en-US" sz="2000" dirty="0" smtClean="0"/>
              <a:t>定义在一个文件（因为之后的</a:t>
            </a:r>
            <a:r>
              <a:rPr kumimoji="1" lang="en-US" altLang="zh-CN" sz="2000" dirty="0" smtClean="0"/>
              <a:t>reducer</a:t>
            </a:r>
            <a:r>
              <a:rPr kumimoji="1" lang="zh-CN" altLang="en-US" sz="2000" dirty="0" smtClean="0"/>
              <a:t>需要可见），相关业务的</a:t>
            </a:r>
            <a:r>
              <a:rPr kumimoji="1" lang="en-US" altLang="zh-CN" sz="2000" dirty="0" smtClean="0"/>
              <a:t>Action</a:t>
            </a:r>
            <a:r>
              <a:rPr kumimoji="1" lang="zh-CN" altLang="en-US" sz="2000" dirty="0" smtClean="0"/>
              <a:t> </a:t>
            </a:r>
            <a:r>
              <a:rPr kumimoji="1" lang="en-US" altLang="zh-CN" sz="2000" dirty="0" smtClean="0"/>
              <a:t>Creator</a:t>
            </a:r>
            <a:r>
              <a:rPr kumimoji="1" lang="zh-CN" altLang="en-US" sz="2000" dirty="0" smtClean="0"/>
              <a:t>放在一个文件。</a:t>
            </a:r>
            <a:endParaRPr kumimoji="1" lang="en-US" altLang="zh-CN" sz="2000" dirty="0" smtClean="0"/>
          </a:p>
          <a:p>
            <a:endParaRPr kumimoji="1" lang="en-US" altLang="zh-CN" sz="2000" dirty="0"/>
          </a:p>
          <a:p>
            <a:r>
              <a:rPr kumimoji="1" lang="en-US" altLang="zh-CN" sz="2000" dirty="0" smtClean="0"/>
              <a:t>dispatch</a:t>
            </a:r>
            <a:r>
              <a:rPr kumimoji="1" lang="zh-CN" altLang="en-US" sz="2000" dirty="0" smtClean="0"/>
              <a:t>是</a:t>
            </a:r>
            <a:r>
              <a:rPr kumimoji="1" lang="en-US" altLang="zh-CN" sz="2000" dirty="0" smtClean="0"/>
              <a:t>Redux</a:t>
            </a:r>
            <a:r>
              <a:rPr kumimoji="1" lang="zh-CN" altLang="en-US" sz="2000" dirty="0" smtClean="0"/>
              <a:t>提供的，用来分发</a:t>
            </a:r>
            <a:r>
              <a:rPr kumimoji="1" lang="en-US" altLang="zh-CN" sz="2000" dirty="0" smtClean="0"/>
              <a:t>Action</a:t>
            </a:r>
            <a:r>
              <a:rPr kumimoji="1" lang="zh-CN" altLang="en-US" sz="2000" dirty="0" smtClean="0"/>
              <a:t>到</a:t>
            </a:r>
            <a:r>
              <a:rPr kumimoji="1" lang="en-US" altLang="zh-CN" sz="2000" dirty="0" smtClean="0"/>
              <a:t>Store</a:t>
            </a:r>
            <a:r>
              <a:rPr kumimoji="1" lang="zh-CN" altLang="en-US" sz="2000" dirty="0" smtClean="0"/>
              <a:t>的函数，参数为一个具体的</a:t>
            </a:r>
            <a:r>
              <a:rPr kumimoji="1" lang="en-US" altLang="zh-CN" sz="2000" dirty="0" smtClean="0"/>
              <a:t>Action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5323803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Reducer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1588168"/>
            <a:ext cx="9601200" cy="4989095"/>
          </a:xfrm>
        </p:spPr>
        <p:txBody>
          <a:bodyPr>
            <a:normAutofit/>
          </a:bodyPr>
          <a:lstStyle/>
          <a:p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是一个函数，根据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中的前一次的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，和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中被</a:t>
            </a:r>
            <a:r>
              <a:rPr kumimoji="1" lang="en-US" altLang="zh-CN" sz="2400" dirty="0" smtClean="0"/>
              <a:t>dispatch</a:t>
            </a:r>
            <a:r>
              <a:rPr kumimoji="1" lang="zh-CN" altLang="en-US" sz="2400" dirty="0" smtClean="0"/>
              <a:t>过来的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，返回一个</a:t>
            </a:r>
            <a:r>
              <a:rPr kumimoji="1" lang="zh-CN" altLang="en-US" sz="2400" b="1" dirty="0" smtClean="0">
                <a:solidFill>
                  <a:srgbClr val="FF0000"/>
                </a:solidFill>
              </a:rPr>
              <a:t>新的</a:t>
            </a:r>
            <a:r>
              <a:rPr kumimoji="1" lang="en-US" altLang="zh-CN" sz="2400" b="1" dirty="0" smtClean="0">
                <a:solidFill>
                  <a:srgbClr val="FF0000"/>
                </a:solidFill>
              </a:rPr>
              <a:t>state</a:t>
            </a:r>
            <a:r>
              <a:rPr kumimoji="1" lang="zh-CN" altLang="en-US" sz="2400" dirty="0" smtClean="0"/>
              <a:t>并写入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，即：</a:t>
            </a:r>
            <a:r>
              <a:rPr lang="en-US" altLang="zh-CN" sz="2400" dirty="0"/>
              <a:t> (</a:t>
            </a:r>
            <a:r>
              <a:rPr lang="en-US" altLang="zh-CN" sz="2400" dirty="0" err="1"/>
              <a:t>previousState</a:t>
            </a:r>
            <a:r>
              <a:rPr lang="en-US" altLang="zh-CN" sz="2400" dirty="0"/>
              <a:t>, action) =&gt; </a:t>
            </a:r>
            <a:r>
              <a:rPr lang="en-US" altLang="zh-CN" sz="2400" dirty="0" err="1" smtClean="0"/>
              <a:t>newState</a:t>
            </a:r>
            <a:endParaRPr lang="en-US" altLang="zh-CN" sz="2400" dirty="0" smtClean="0"/>
          </a:p>
          <a:p>
            <a:r>
              <a:rPr kumimoji="1" lang="zh-CN" altLang="en-US" sz="2400" dirty="0" smtClean="0"/>
              <a:t>一般实现的时候，通过</a:t>
            </a:r>
            <a:r>
              <a:rPr kumimoji="1" lang="en-US" altLang="zh-CN" sz="2400" dirty="0" smtClean="0"/>
              <a:t>switch(</a:t>
            </a:r>
            <a:r>
              <a:rPr kumimoji="1" lang="en-US" altLang="zh-CN" sz="2400" dirty="0" err="1" smtClean="0"/>
              <a:t>action.type</a:t>
            </a:r>
            <a:r>
              <a:rPr kumimoji="1" lang="en-US" altLang="zh-CN" sz="2400" dirty="0" smtClean="0"/>
              <a:t>)</a:t>
            </a:r>
            <a:r>
              <a:rPr kumimoji="1" lang="zh-CN" altLang="en-US" sz="2400" dirty="0" smtClean="0"/>
              <a:t> 来判断不同的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，</a:t>
            </a:r>
            <a:r>
              <a:rPr kumimoji="1" lang="en-US" altLang="zh-CN" sz="2400" dirty="0" smtClean="0"/>
              <a:t>default</a:t>
            </a:r>
            <a:r>
              <a:rPr kumimoji="1" lang="zh-CN" altLang="en-US" sz="2400" dirty="0" smtClean="0"/>
              <a:t>为旧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。同时可以定义初始状态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举例：</a:t>
            </a:r>
            <a:endParaRPr kumimoji="1" lang="en-US" altLang="zh-CN" sz="2400" dirty="0" smtClean="0"/>
          </a:p>
          <a:p>
            <a:pPr marL="0" indent="0">
              <a:buNone/>
            </a:pPr>
            <a:r>
              <a:rPr kumimoji="1" lang="en-US" altLang="zh-CN" sz="2400" dirty="0" smtClean="0"/>
              <a:t>switch(</a:t>
            </a:r>
            <a:r>
              <a:rPr kumimoji="1" lang="en-US" altLang="zh-CN" sz="2400" dirty="0" err="1" smtClean="0"/>
              <a:t>action.type</a:t>
            </a:r>
            <a:r>
              <a:rPr kumimoji="1" lang="en-US" altLang="zh-CN" sz="2400" dirty="0" smtClean="0"/>
              <a:t>)</a:t>
            </a:r>
          </a:p>
          <a:p>
            <a:pPr marL="0" indent="0">
              <a:buNone/>
            </a:pPr>
            <a:r>
              <a:rPr kumimoji="1" lang="en-US" altLang="zh-CN" sz="2400" dirty="0" smtClean="0"/>
              <a:t>	case </a:t>
            </a:r>
            <a:r>
              <a:rPr lang="en-US" altLang="zh-CN" sz="2400" dirty="0" smtClean="0"/>
              <a:t>ADD_TODO: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return {text</a:t>
            </a:r>
            <a:r>
              <a:rPr lang="en-US" altLang="zh-CN" sz="2400" dirty="0"/>
              <a:t>: </a:t>
            </a:r>
            <a:r>
              <a:rPr lang="en-US" altLang="zh-CN" sz="2400" dirty="0" err="1" smtClean="0"/>
              <a:t>action.text,completed</a:t>
            </a:r>
            <a:r>
              <a:rPr lang="en-US" altLang="zh-CN" sz="2400" dirty="0"/>
              <a:t>: </a:t>
            </a:r>
            <a:r>
              <a:rPr lang="en-US" altLang="zh-CN" sz="2400" dirty="0" smtClean="0"/>
              <a:t>false}</a:t>
            </a:r>
          </a:p>
          <a:p>
            <a:r>
              <a:rPr kumimoji="1" lang="zh-CN" altLang="en-US" sz="2400" dirty="0" smtClean="0"/>
              <a:t>注意返回的是新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，如果需要保留部分旧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值，使用</a:t>
            </a:r>
            <a:r>
              <a:rPr kumimoji="1" lang="is-IS" altLang="zh-CN" sz="2400" dirty="0" smtClean="0"/>
              <a:t>…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（</a:t>
            </a:r>
            <a:r>
              <a:rPr kumimoji="1" lang="en-US" altLang="zh-CN" sz="2400" dirty="0" smtClean="0"/>
              <a:t>ES7</a:t>
            </a:r>
            <a:r>
              <a:rPr kumimoji="1" lang="zh-CN" altLang="en-US" sz="2400" dirty="0" smtClean="0"/>
              <a:t>的对象展开语法，对对象会浅拷贝对应属性，这里等价于</a:t>
            </a:r>
            <a:r>
              <a:rPr kumimoji="1" lang="en-US" altLang="zh-CN" sz="2400" dirty="0" err="1" smtClean="0"/>
              <a:t>Object.assign</a:t>
            </a:r>
            <a:r>
              <a:rPr kumimoji="1" lang="en-US" altLang="zh-CN" sz="2400" dirty="0" smtClean="0"/>
              <a:t>({},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state,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err="1" smtClean="0"/>
              <a:t>newState</a:t>
            </a:r>
            <a:r>
              <a:rPr kumimoji="1" lang="en-US" altLang="zh-CN" sz="2400" dirty="0" smtClean="0"/>
              <a:t>)</a:t>
            </a:r>
            <a:r>
              <a:rPr kumimoji="1" lang="zh-CN" altLang="en-US" sz="2400" dirty="0" smtClean="0"/>
              <a:t>），而如果合并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的话只会合并一层，对复杂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需要手动合并</a:t>
            </a:r>
            <a:endParaRPr kumimoji="1"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323100970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0"/>
            <a:ext cx="9326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7405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Reducer</a:t>
            </a:r>
            <a:r>
              <a:rPr kumimoji="1" lang="zh-CN" altLang="en-US" dirty="0" smtClean="0"/>
              <a:t> 合并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114800"/>
          </a:xfrm>
        </p:spPr>
        <p:txBody>
          <a:bodyPr>
            <a:noAutofit/>
          </a:bodyPr>
          <a:lstStyle/>
          <a:p>
            <a:r>
              <a:rPr kumimoji="1" lang="zh-CN" altLang="en-US" sz="2400" dirty="0" smtClean="0"/>
              <a:t>由于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是一个纯函数（无函数内部状态和副作用，同样的输入，输出一定相同），因此可以把多个不同业务的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合并成一个大的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。</a:t>
            </a:r>
            <a:r>
              <a:rPr kumimoji="1" lang="en-US" altLang="zh-CN" sz="2400" dirty="0" smtClean="0"/>
              <a:t>Redux</a:t>
            </a:r>
            <a:r>
              <a:rPr kumimoji="1" lang="zh-CN" altLang="en-US" sz="2400" dirty="0" smtClean="0"/>
              <a:t>提供了对应</a:t>
            </a:r>
            <a:r>
              <a:rPr kumimoji="1" lang="en-US" altLang="zh-CN" sz="2400" dirty="0" smtClean="0"/>
              <a:t>API</a:t>
            </a:r>
            <a:r>
              <a:rPr kumimoji="1" lang="zh-CN" altLang="en-US" sz="2400" dirty="0" smtClean="0"/>
              <a:t>，实际项目中不同业务定义自己的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，最后暴露一个大的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给</a:t>
            </a:r>
            <a:r>
              <a:rPr kumimoji="1" lang="en-US" altLang="zh-CN" sz="2400" dirty="0" smtClean="0"/>
              <a:t>Redux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App</a:t>
            </a:r>
            <a:r>
              <a:rPr kumimoji="1" lang="zh-CN" altLang="en-US" sz="2400" dirty="0" smtClean="0"/>
              <a:t>入口</a:t>
            </a:r>
            <a:endParaRPr kumimoji="1" lang="en-US" altLang="zh-CN" sz="2400" dirty="0" smtClean="0"/>
          </a:p>
          <a:p>
            <a:endParaRPr kumimoji="1"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import </a:t>
            </a:r>
            <a:r>
              <a:rPr lang="en-US" altLang="zh-CN" sz="2400" dirty="0"/>
              <a:t>{ </a:t>
            </a:r>
            <a:r>
              <a:rPr lang="en-US" altLang="zh-CN" sz="2400" dirty="0" err="1"/>
              <a:t>combineReducers</a:t>
            </a:r>
            <a:r>
              <a:rPr lang="en-US" altLang="zh-CN" sz="2400" dirty="0"/>
              <a:t> } from </a:t>
            </a:r>
            <a:r>
              <a:rPr lang="en-US" altLang="zh-CN" sz="2400" dirty="0" smtClean="0"/>
              <a:t>'redux’;</a:t>
            </a:r>
          </a:p>
          <a:p>
            <a:pPr marL="0" indent="0">
              <a:buNone/>
            </a:pPr>
            <a:r>
              <a:rPr lang="en-US" altLang="zh-CN" sz="2400" dirty="0" smtClean="0"/>
              <a:t>import </a:t>
            </a:r>
            <a:r>
              <a:rPr lang="en-US" altLang="zh-CN" sz="2400" dirty="0" err="1"/>
              <a:t>todos</a:t>
            </a:r>
            <a:r>
              <a:rPr lang="en-US" altLang="zh-CN" sz="2400" dirty="0"/>
              <a:t> from './</a:t>
            </a:r>
            <a:r>
              <a:rPr lang="en-US" altLang="zh-CN" sz="2400" dirty="0" err="1" smtClean="0"/>
              <a:t>todos</a:t>
            </a:r>
            <a:r>
              <a:rPr lang="en-US" altLang="zh-CN" sz="2400" dirty="0" smtClean="0"/>
              <a:t>’;</a:t>
            </a:r>
          </a:p>
          <a:p>
            <a:pPr marL="0" indent="0">
              <a:buNone/>
            </a:pPr>
            <a:r>
              <a:rPr lang="en-US" altLang="zh-CN" sz="2400" dirty="0" smtClean="0"/>
              <a:t>import </a:t>
            </a:r>
            <a:r>
              <a:rPr lang="en-US" altLang="zh-CN" sz="2400" dirty="0"/>
              <a:t>counter from './</a:t>
            </a:r>
            <a:r>
              <a:rPr lang="en-US" altLang="zh-CN" sz="2400" dirty="0" smtClean="0"/>
              <a:t>counter’;</a:t>
            </a:r>
          </a:p>
          <a:p>
            <a:pPr marL="0" indent="0">
              <a:buNone/>
            </a:pPr>
            <a:r>
              <a:rPr lang="en-US" altLang="zh-CN" sz="2400" dirty="0" smtClean="0"/>
              <a:t>export </a:t>
            </a:r>
            <a:r>
              <a:rPr lang="en-US" altLang="zh-CN" sz="2400" dirty="0"/>
              <a:t>default </a:t>
            </a:r>
            <a:r>
              <a:rPr lang="en-US" altLang="zh-CN" sz="2400" dirty="0" err="1"/>
              <a:t>combineReducers</a:t>
            </a:r>
            <a:r>
              <a:rPr lang="en-US" altLang="zh-CN" sz="2400" dirty="0"/>
              <a:t>({ </a:t>
            </a:r>
            <a:r>
              <a:rPr lang="en-US" altLang="zh-CN" sz="2400" dirty="0" err="1"/>
              <a:t>todos</a:t>
            </a:r>
            <a:r>
              <a:rPr lang="en-US" altLang="zh-CN" sz="2400" dirty="0"/>
              <a:t>, counter </a:t>
            </a:r>
            <a:r>
              <a:rPr lang="en-US" altLang="zh-CN" sz="2400" dirty="0" smtClean="0"/>
              <a:t>})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6762654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Store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082716"/>
          </a:xfrm>
        </p:spPr>
        <p:txBody>
          <a:bodyPr>
            <a:normAutofit/>
          </a:bodyPr>
          <a:lstStyle/>
          <a:p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存储了所有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，同时接收</a:t>
            </a:r>
            <a:r>
              <a:rPr kumimoji="1" lang="en-US" altLang="zh-CN" sz="2400" dirty="0" smtClean="0"/>
              <a:t>dispatch</a:t>
            </a:r>
            <a:r>
              <a:rPr kumimoji="1" lang="zh-CN" altLang="en-US" sz="2400" dirty="0" smtClean="0"/>
              <a:t>过来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/>
              <a:t>。</a:t>
            </a:r>
            <a:r>
              <a:rPr kumimoji="1" lang="en-US" altLang="zh-CN" sz="2400" dirty="0" smtClean="0"/>
              <a:t>Redux</a:t>
            </a:r>
            <a:r>
              <a:rPr kumimoji="1" lang="zh-CN" altLang="en-US" sz="2400" dirty="0" smtClean="0"/>
              <a:t>提供的每个</a:t>
            </a:r>
            <a:r>
              <a:rPr kumimoji="1" lang="en-US" altLang="zh-CN" sz="2400" dirty="0" smtClean="0"/>
              <a:t>Provider</a:t>
            </a:r>
            <a:r>
              <a:rPr kumimoji="1" lang="zh-CN" altLang="en-US" sz="2400" dirty="0" smtClean="0"/>
              <a:t>根组件有唯一对应的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。实践中可以拆分多个业务模块到多个</a:t>
            </a:r>
            <a:r>
              <a:rPr kumimoji="1" lang="en-US" altLang="zh-CN" sz="2400" dirty="0" smtClean="0"/>
              <a:t>Provider</a:t>
            </a:r>
            <a:r>
              <a:rPr kumimoji="1" lang="zh-CN" altLang="en-US" sz="2400" dirty="0" smtClean="0"/>
              <a:t>组件，每个</a:t>
            </a:r>
            <a:r>
              <a:rPr kumimoji="1" lang="en-US" altLang="zh-CN" sz="2400" dirty="0" smtClean="0"/>
              <a:t>Provider</a:t>
            </a:r>
            <a:r>
              <a:rPr kumimoji="1" lang="zh-CN" altLang="en-US" sz="2400" dirty="0" smtClean="0"/>
              <a:t>组件利用</a:t>
            </a:r>
            <a:r>
              <a:rPr kumimoji="1" lang="en-US" altLang="zh-CN" sz="2400" dirty="0" smtClean="0"/>
              <a:t>Redux</a:t>
            </a:r>
            <a:r>
              <a:rPr kumimoji="1" lang="zh-CN" altLang="en-US" sz="2400" dirty="0" smtClean="0"/>
              <a:t>架构，绑定自己的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，模块内的业务流程写到对应的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Creator</a:t>
            </a:r>
            <a:r>
              <a:rPr kumimoji="1" lang="zh-CN" altLang="en-US" sz="2400" dirty="0" smtClean="0"/>
              <a:t>中</a:t>
            </a:r>
            <a:endParaRPr kumimoji="1" lang="en-US" altLang="zh-CN" sz="2400" dirty="0" smtClean="0"/>
          </a:p>
          <a:p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的读写，可以调用</a:t>
            </a:r>
            <a:r>
              <a:rPr kumimoji="1" lang="en-US" altLang="zh-CN" sz="2400" dirty="0" err="1" smtClean="0"/>
              <a:t>getState</a:t>
            </a:r>
            <a:r>
              <a:rPr kumimoji="1" lang="en-US" altLang="zh-CN" sz="2400" dirty="0" smtClean="0"/>
              <a:t>()</a:t>
            </a:r>
            <a:r>
              <a:rPr kumimoji="1" lang="zh-CN" altLang="en-US" sz="2400" dirty="0" smtClean="0"/>
              <a:t>来获取当前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，用</a:t>
            </a:r>
            <a:r>
              <a:rPr kumimoji="1" lang="en-US" altLang="zh-CN" sz="2400" dirty="0" smtClean="0"/>
              <a:t>dispatch()</a:t>
            </a:r>
            <a:r>
              <a:rPr kumimoji="1" lang="zh-CN" altLang="en-US" sz="2400" dirty="0" smtClean="0"/>
              <a:t>来分发</a:t>
            </a:r>
            <a:r>
              <a:rPr kumimoji="1" lang="en-US" altLang="zh-CN" sz="2400" smtClean="0"/>
              <a:t>Action</a:t>
            </a:r>
            <a:r>
              <a:rPr kumimoji="1" lang="zh-CN" altLang="en-US" sz="2400" smtClean="0"/>
              <a:t>改变</a:t>
            </a:r>
            <a:r>
              <a:rPr kumimoji="1" lang="en-US" altLang="zh-CN" sz="2400" smtClean="0"/>
              <a:t>state</a:t>
            </a:r>
            <a:endParaRPr kumimoji="1" lang="en-US" altLang="zh-CN" sz="2400" dirty="0" smtClean="0"/>
          </a:p>
          <a:p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创建的时候，除了需要绑定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，还可以应用中间件，比如日志中间件，</a:t>
            </a:r>
            <a:r>
              <a:rPr kumimoji="1" lang="en-US" altLang="zh-CN" sz="2400" dirty="0" smtClean="0"/>
              <a:t>React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err="1" smtClean="0"/>
              <a:t>Thunk</a:t>
            </a:r>
            <a:r>
              <a:rPr kumimoji="1" lang="zh-CN" altLang="en-US" sz="2400" dirty="0" smtClean="0"/>
              <a:t>中间件（针对异步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Creator</a:t>
            </a:r>
            <a:r>
              <a:rPr kumimoji="1" lang="zh-CN" altLang="en-US" sz="2400" dirty="0" smtClean="0"/>
              <a:t>）等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对于高级用法，比如监听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的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改变，动态替换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得到新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等，可以参考官网说明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7176866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0"/>
            <a:ext cx="8801100" cy="33274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6600" y="4828570"/>
            <a:ext cx="22164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/>
              <a:t>自定义中间件，参数参考官网说明，中间件可叠加：</a:t>
            </a:r>
            <a:endParaRPr kumimoji="1"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736600" y="1248201"/>
            <a:ext cx="1925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/>
              <a:t>根据</a:t>
            </a:r>
            <a:r>
              <a:rPr kumimoji="1" lang="en-US" altLang="zh-CN" sz="2400" dirty="0" smtClean="0"/>
              <a:t>Reducer</a:t>
            </a:r>
            <a:r>
              <a:rPr kumimoji="1" lang="zh-CN" altLang="en-US" sz="2400" dirty="0" smtClean="0"/>
              <a:t>，创建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：</a:t>
            </a:r>
            <a:endParaRPr kumimoji="1" lang="zh-CN" altLang="en-US" sz="24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00" y="4368800"/>
            <a:ext cx="90932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4434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Store</a:t>
            </a:r>
            <a:r>
              <a:rPr kumimoji="1" lang="zh-CN" altLang="en-US" dirty="0" smtClean="0"/>
              <a:t>绑定到组件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1844842"/>
            <a:ext cx="9601200" cy="2308058"/>
          </a:xfrm>
        </p:spPr>
        <p:txBody>
          <a:bodyPr>
            <a:normAutofit/>
          </a:bodyPr>
          <a:lstStyle/>
          <a:p>
            <a:r>
              <a:rPr kumimoji="1" lang="zh-CN" altLang="en-US" sz="2400" dirty="0" smtClean="0"/>
              <a:t>整个控制流，就差最后</a:t>
            </a:r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中的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绑定到组件了，我们通过</a:t>
            </a:r>
            <a:r>
              <a:rPr kumimoji="1" lang="en-US" altLang="zh-CN" sz="2400" dirty="0" smtClean="0"/>
              <a:t>Redux</a:t>
            </a:r>
            <a:r>
              <a:rPr kumimoji="1" lang="zh-CN" altLang="en-US" sz="2400" dirty="0" smtClean="0"/>
              <a:t>提供的</a:t>
            </a:r>
            <a:r>
              <a:rPr kumimoji="1" lang="en-US" altLang="zh-CN" sz="2400" dirty="0" smtClean="0"/>
              <a:t>connect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API</a:t>
            </a:r>
            <a:r>
              <a:rPr kumimoji="1" lang="zh-CN" altLang="en-US" sz="2400" dirty="0" smtClean="0"/>
              <a:t>，绑定需要的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到</a:t>
            </a:r>
            <a:r>
              <a:rPr kumimoji="1" lang="en-US" altLang="zh-CN" sz="2400" dirty="0" smtClean="0"/>
              <a:t>props</a:t>
            </a:r>
            <a:r>
              <a:rPr kumimoji="1" lang="zh-CN" altLang="en-US" sz="2400" dirty="0" smtClean="0"/>
              <a:t>，以及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Creator</a:t>
            </a:r>
            <a:r>
              <a:rPr kumimoji="1" lang="zh-CN" altLang="en-US" sz="2400" dirty="0" smtClean="0"/>
              <a:t>到你的组件中，这样组件就可以通过</a:t>
            </a:r>
            <a:r>
              <a:rPr kumimoji="1" lang="en-US" altLang="zh-CN" sz="2400" dirty="0" smtClean="0"/>
              <a:t>props</a:t>
            </a:r>
            <a:r>
              <a:rPr kumimoji="1" lang="zh-CN" altLang="en-US" sz="2400" dirty="0" smtClean="0"/>
              <a:t>来调用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Creator</a:t>
            </a:r>
            <a:r>
              <a:rPr kumimoji="1" lang="zh-CN" altLang="en-US" sz="2400" dirty="0" smtClean="0"/>
              <a:t>，或者根据不同</a:t>
            </a:r>
            <a:r>
              <a:rPr kumimoji="1" lang="en-US" altLang="zh-CN" sz="2400" dirty="0" smtClean="0"/>
              <a:t>props</a:t>
            </a:r>
            <a:r>
              <a:rPr kumimoji="1" lang="zh-CN" altLang="en-US" sz="2400" dirty="0" smtClean="0"/>
              <a:t>来</a:t>
            </a:r>
            <a:r>
              <a:rPr kumimoji="1" lang="en-US" altLang="zh-CN" sz="2400" dirty="0" smtClean="0"/>
              <a:t>render()</a:t>
            </a:r>
            <a:r>
              <a:rPr kumimoji="1" lang="zh-CN" altLang="en-US" sz="2400" dirty="0" smtClean="0"/>
              <a:t>不同的组件。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注意</a:t>
            </a:r>
            <a:r>
              <a:rPr kumimoji="1" lang="en-US" altLang="zh-CN" sz="2400" dirty="0" smtClean="0"/>
              <a:t>connect</a:t>
            </a:r>
            <a:r>
              <a:rPr kumimoji="1" lang="zh-CN" altLang="en-US" sz="2400" dirty="0" smtClean="0"/>
              <a:t>返回的就是绑定后的</a:t>
            </a:r>
            <a:r>
              <a:rPr kumimoji="1" lang="en-US" altLang="zh-CN" sz="2400" dirty="0" smtClean="0"/>
              <a:t>React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Component</a:t>
            </a:r>
            <a:r>
              <a:rPr kumimoji="1" lang="zh-CN" altLang="en-US" sz="2400" dirty="0" smtClean="0"/>
              <a:t>，用的时候记得</a:t>
            </a:r>
            <a:r>
              <a:rPr kumimoji="1" lang="en-US" altLang="zh-CN" sz="2400" dirty="0" smtClean="0"/>
              <a:t>export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default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05" y="4152900"/>
            <a:ext cx="82931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017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4013200"/>
            <a:ext cx="5016500" cy="2844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63" y="0"/>
            <a:ext cx="6418627" cy="4013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7936" y="1406435"/>
            <a:ext cx="3593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传来的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绑定到</a:t>
            </a:r>
            <a:r>
              <a:rPr kumimoji="1" lang="en-US" altLang="zh-CN" sz="2400" dirty="0" smtClean="0"/>
              <a:t>props</a:t>
            </a:r>
            <a:r>
              <a:rPr kumimoji="1" lang="zh-CN" altLang="en-US" sz="2400" dirty="0" smtClean="0"/>
              <a:t>，来决定不同的</a:t>
            </a:r>
            <a:r>
              <a:rPr kumimoji="1" lang="en-US" altLang="zh-CN" sz="2400" dirty="0" smtClean="0"/>
              <a:t>render</a:t>
            </a:r>
            <a:r>
              <a:rPr kumimoji="1" lang="zh-CN" altLang="en-US" sz="2400" dirty="0" smtClean="0"/>
              <a:t>：</a:t>
            </a:r>
            <a:endParaRPr kumimoji="1"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737936" y="5020101"/>
            <a:ext cx="3384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/>
              <a:t>Store</a:t>
            </a:r>
            <a:r>
              <a:rPr kumimoji="1" lang="zh-CN" altLang="en-US" sz="2400" dirty="0" smtClean="0"/>
              <a:t>绑定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Creator</a:t>
            </a:r>
            <a:r>
              <a:rPr kumimoji="1" lang="zh-CN" altLang="en-US" sz="2400" dirty="0" smtClean="0"/>
              <a:t>，用来触发</a:t>
            </a:r>
            <a:r>
              <a:rPr kumimoji="1" lang="en-US" altLang="zh-CN" sz="2400" dirty="0" smtClean="0"/>
              <a:t>Action</a:t>
            </a:r>
            <a:r>
              <a:rPr kumimoji="1" lang="zh-CN" altLang="en-US" sz="2400" dirty="0" smtClean="0"/>
              <a:t>：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60285415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Reducer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问题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3179285"/>
            <a:ext cx="10547684" cy="3317768"/>
          </a:xfrm>
        </p:spPr>
        <p:txBody>
          <a:bodyPr>
            <a:noAutofit/>
          </a:bodyPr>
          <a:lstStyle/>
          <a:p>
            <a:r>
              <a:rPr kumimoji="1" lang="en-US" altLang="zh-CN" dirty="0" smtClean="0"/>
              <a:t>Reducer</a:t>
            </a:r>
            <a:r>
              <a:rPr kumimoji="1" lang="zh-CN" altLang="en-US" dirty="0" smtClean="0"/>
              <a:t>中，通过</a:t>
            </a:r>
            <a:r>
              <a:rPr kumimoji="1" lang="en-US" altLang="zh-CN" dirty="0" smtClean="0"/>
              <a:t>...state</a:t>
            </a:r>
            <a:r>
              <a:rPr kumimoji="1" lang="zh-CN" altLang="en-US" dirty="0" smtClean="0"/>
              <a:t>对象扩展符，再合并</a:t>
            </a:r>
            <a:r>
              <a:rPr kumimoji="1" lang="en-US" altLang="zh-CN" dirty="0" smtClean="0"/>
              <a:t>action</a:t>
            </a: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，这种合并是一层合并，不会合并子属性而会直接覆盖掉，意味着对于复杂的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，如果想要修改子层级的属性，就得手动创建一个新的对象，并合并部分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的属性，而不是用</a:t>
            </a:r>
            <a:r>
              <a:rPr kumimoji="1" lang="is-IS" altLang="zh-CN" dirty="0" smtClean="0"/>
              <a:t>…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直接扩展。</a:t>
            </a:r>
            <a:endParaRPr kumimoji="1" lang="en-US" altLang="zh-CN" dirty="0" smtClean="0"/>
          </a:p>
          <a:p>
            <a:r>
              <a:rPr kumimoji="1" lang="en-US" altLang="zh-CN" dirty="0" smtClean="0"/>
              <a:t>Reducer</a:t>
            </a:r>
            <a:r>
              <a:rPr kumimoji="1" lang="zh-CN" altLang="en-US" dirty="0" smtClean="0"/>
              <a:t>为了保持纯函数性，应当禁止对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直接修改部分属性，但直接</a:t>
            </a:r>
            <a:r>
              <a:rPr kumimoji="1" lang="is-IS" altLang="zh-CN" dirty="0" smtClean="0"/>
              <a:t>…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的拷贝在大量项目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树庞大的情形下会有一定的效率影响</a:t>
            </a:r>
            <a:endParaRPr kumimoji="1" lang="en-US" altLang="zh-CN" dirty="0" smtClean="0"/>
          </a:p>
          <a:p>
            <a:r>
              <a:rPr kumimoji="1" lang="zh-CN" altLang="en-US" dirty="0" smtClean="0"/>
              <a:t>在</a:t>
            </a:r>
            <a:r>
              <a:rPr kumimoji="1" lang="en-US" altLang="zh-CN" dirty="0" smtClean="0"/>
              <a:t>1</a:t>
            </a:r>
            <a:r>
              <a:rPr kumimoji="1" lang="zh-CN" altLang="en-US" dirty="0" smtClean="0"/>
              <a:t>，</a:t>
            </a:r>
            <a:r>
              <a:rPr kumimoji="1" lang="en-US" altLang="zh-CN" dirty="0" smtClean="0"/>
              <a:t>2</a:t>
            </a:r>
            <a:r>
              <a:rPr kumimoji="1" lang="zh-CN" altLang="en-US" dirty="0" smtClean="0"/>
              <a:t>两条的情形下，如何在不修改原始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的前提上，又能返回一个原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属性部分变化后的</a:t>
            </a:r>
            <a:r>
              <a:rPr kumimoji="1" lang="en-US" altLang="zh-CN" dirty="0" err="1" smtClean="0"/>
              <a:t>newState</a:t>
            </a:r>
            <a:r>
              <a:rPr kumimoji="1" lang="zh-CN" altLang="en-US" dirty="0" smtClean="0"/>
              <a:t>就成了一个问题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ImmutableJS</a:t>
            </a:r>
            <a:r>
              <a:rPr kumimoji="1" lang="zh-CN" altLang="en-US" dirty="0" smtClean="0"/>
              <a:t>就提供了一个不可变（保持纯函数性）又能高效合并部分属性（可修改性）的方案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632" y="0"/>
            <a:ext cx="4331368" cy="290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4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Immutable.js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1660358"/>
            <a:ext cx="9601200" cy="1965158"/>
          </a:xfrm>
        </p:spPr>
        <p:txBody>
          <a:bodyPr>
            <a:noAutofit/>
          </a:bodyPr>
          <a:lstStyle/>
          <a:p>
            <a:r>
              <a:rPr kumimoji="1" lang="en-US" altLang="zh-CN" sz="2400" dirty="0" err="1" smtClean="0"/>
              <a:t>Immutable.js</a:t>
            </a:r>
            <a:r>
              <a:rPr kumimoji="1" lang="zh-CN" altLang="en-US" sz="2400" dirty="0" smtClean="0"/>
              <a:t>的实现复杂不可变对象的高效</a:t>
            </a:r>
            <a:r>
              <a:rPr kumimoji="1" lang="en-US" altLang="zh-CN" sz="2400" dirty="0" smtClean="0"/>
              <a:t>copy</a:t>
            </a:r>
            <a:r>
              <a:rPr kumimoji="1" lang="zh-CN" altLang="en-US" sz="2400" dirty="0" smtClean="0"/>
              <a:t>和部分修改，内部通过</a:t>
            </a:r>
            <a:r>
              <a:rPr kumimoji="1" lang="en-US" altLang="zh-CN" sz="2400" dirty="0" smtClean="0"/>
              <a:t>Persistent </a:t>
            </a:r>
            <a:r>
              <a:rPr kumimoji="1" lang="en-US" altLang="zh-CN" sz="2400" dirty="0"/>
              <a:t>Data Structure</a:t>
            </a:r>
            <a:r>
              <a:rPr kumimoji="1" lang="zh-CN" altLang="en-US" sz="2400" dirty="0"/>
              <a:t>（持久化数据结构</a:t>
            </a:r>
            <a:r>
              <a:rPr kumimoji="1" lang="zh-CN" altLang="en-US" sz="2400" dirty="0" smtClean="0"/>
              <a:t>），即一个不可变的对象树。在使用</a:t>
            </a:r>
            <a:r>
              <a:rPr kumimoji="1" lang="zh-CN" altLang="en-US" sz="2400" dirty="0"/>
              <a:t>旧数据创建新数据时</a:t>
            </a:r>
            <a:r>
              <a:rPr kumimoji="1" lang="zh-CN" altLang="en-US" sz="2400" dirty="0" smtClean="0"/>
              <a:t>，通过部分结构共享，如果</a:t>
            </a:r>
            <a:r>
              <a:rPr kumimoji="1" lang="zh-CN" altLang="en-US" sz="2400" dirty="0"/>
              <a:t>对象树中一个节点发生变化，只修改这个节点和受它影响的父节点，其它节点则进行共享</a:t>
            </a:r>
            <a:r>
              <a:rPr kumimoji="1" lang="zh-CN" altLang="en-US" sz="2400" dirty="0" smtClean="0"/>
              <a:t>。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这样既避免了</a:t>
            </a:r>
            <a:r>
              <a:rPr kumimoji="1" lang="en-US" altLang="zh-CN" sz="2400" dirty="0" err="1" smtClean="0"/>
              <a:t>DeepCopy</a:t>
            </a:r>
            <a:r>
              <a:rPr kumimoji="1" lang="zh-CN" altLang="en-US" sz="2400" dirty="0" smtClean="0"/>
              <a:t>造成的性能开销，又能达到所有返回的数据仍然是不可变的，符合了</a:t>
            </a:r>
            <a:r>
              <a:rPr kumimoji="1" lang="en-US" altLang="zh-CN" sz="2400" dirty="0"/>
              <a:t>r</a:t>
            </a:r>
            <a:r>
              <a:rPr kumimoji="1" lang="en-US" altLang="zh-CN" sz="2400" dirty="0" smtClean="0"/>
              <a:t>educer(</a:t>
            </a:r>
            <a:r>
              <a:rPr kumimoji="1" lang="en-US" altLang="zh-CN" sz="2400" dirty="0" err="1" smtClean="0"/>
              <a:t>state,action</a:t>
            </a:r>
            <a:r>
              <a:rPr kumimoji="1" lang="en-US" altLang="zh-CN" sz="2400" dirty="0" smtClean="0"/>
              <a:t>)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=&gt;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err="1" smtClean="0"/>
              <a:t>newState</a:t>
            </a:r>
            <a:r>
              <a:rPr kumimoji="1" lang="zh-CN" altLang="en-US" sz="2400" dirty="0" smtClean="0"/>
              <a:t>的纯函数性</a:t>
            </a:r>
            <a:endParaRPr kumimoji="1" lang="en-US" altLang="zh-CN" sz="2400" dirty="0" smtClean="0"/>
          </a:p>
          <a:p>
            <a:endParaRPr kumimoji="1" lang="zh-CN" altLang="en-US" sz="24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33" y="4435221"/>
            <a:ext cx="6375735" cy="242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4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解决方案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572000"/>
          </a:xfrm>
        </p:spPr>
        <p:txBody>
          <a:bodyPr>
            <a:noAutofit/>
          </a:bodyPr>
          <a:lstStyle/>
          <a:p>
            <a:r>
              <a:rPr kumimoji="1" lang="zh-CN" altLang="en-US" sz="2400" dirty="0" smtClean="0"/>
              <a:t>对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中部分复杂的属性，可以使用</a:t>
            </a:r>
            <a:r>
              <a:rPr kumimoji="1" lang="en-US" altLang="zh-CN" sz="2400" dirty="0" smtClean="0"/>
              <a:t>Immutable</a:t>
            </a:r>
            <a:r>
              <a:rPr kumimoji="1" lang="zh-CN" altLang="en-US" sz="2400" dirty="0" smtClean="0"/>
              <a:t>的数据</a:t>
            </a:r>
            <a:r>
              <a:rPr kumimoji="1" lang="zh-CN" altLang="en-US" sz="2400" b="1" dirty="0" smtClean="0">
                <a:solidFill>
                  <a:srgbClr val="FF0000"/>
                </a:solidFill>
              </a:rPr>
              <a:t>单独包裹</a:t>
            </a:r>
            <a:r>
              <a:rPr kumimoji="1" lang="zh-CN" altLang="en-US" sz="2400" dirty="0" smtClean="0"/>
              <a:t>，到组件</a:t>
            </a:r>
            <a:r>
              <a:rPr kumimoji="1" lang="en-US" altLang="zh-CN" sz="2400" dirty="0" smtClean="0"/>
              <a:t>render</a:t>
            </a:r>
            <a:r>
              <a:rPr kumimoji="1" lang="zh-CN" altLang="en-US" sz="2400" dirty="0" smtClean="0"/>
              <a:t>处单独解包所有</a:t>
            </a:r>
            <a:r>
              <a:rPr kumimoji="1" lang="en-US" altLang="zh-CN" sz="2400" dirty="0" smtClean="0"/>
              <a:t>Immutable</a:t>
            </a:r>
            <a:r>
              <a:rPr kumimoji="1" lang="zh-CN" altLang="en-US" sz="2400" dirty="0" smtClean="0"/>
              <a:t>对象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如果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本身就含有各种复杂属性，可以直接把</a:t>
            </a:r>
            <a:r>
              <a:rPr kumimoji="1" lang="en-US" altLang="zh-CN" sz="2400" b="1" dirty="0" smtClean="0">
                <a:solidFill>
                  <a:srgbClr val="FF0000"/>
                </a:solidFill>
              </a:rPr>
              <a:t>state</a:t>
            </a:r>
            <a:r>
              <a:rPr kumimoji="1" lang="zh-CN" altLang="en-US" sz="2400" b="1" dirty="0" smtClean="0">
                <a:solidFill>
                  <a:srgbClr val="FF0000"/>
                </a:solidFill>
              </a:rPr>
              <a:t>本身包裹</a:t>
            </a:r>
            <a:r>
              <a:rPr kumimoji="1" lang="zh-CN" altLang="en-US" sz="2400" dirty="0" smtClean="0"/>
              <a:t>，用</a:t>
            </a:r>
            <a:r>
              <a:rPr kumimoji="1" lang="en-US" altLang="zh-CN" sz="2400" dirty="0" err="1" smtClean="0"/>
              <a:t>Immutable.Map</a:t>
            </a:r>
            <a:r>
              <a:rPr kumimoji="1" lang="zh-CN" altLang="en-US" sz="2400" dirty="0" smtClean="0"/>
              <a:t>表示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本身，然后通过</a:t>
            </a:r>
            <a:r>
              <a:rPr kumimoji="1" lang="en-US" altLang="zh-CN" sz="2400" dirty="0" smtClean="0"/>
              <a:t>Immutable</a:t>
            </a:r>
            <a:r>
              <a:rPr kumimoji="1" lang="zh-CN" altLang="en-US" sz="2400" dirty="0" smtClean="0"/>
              <a:t>的</a:t>
            </a:r>
            <a:r>
              <a:rPr kumimoji="1" lang="en-US" altLang="zh-CN" sz="2400" dirty="0" smtClean="0"/>
              <a:t>API</a:t>
            </a:r>
            <a:r>
              <a:rPr kumimoji="1" lang="zh-CN" altLang="en-US" sz="2400" dirty="0" smtClean="0"/>
              <a:t>操作修改</a:t>
            </a:r>
            <a:r>
              <a:rPr kumimoji="1" lang="zh-CN" altLang="en-US" sz="2400" b="1" dirty="0" smtClean="0">
                <a:solidFill>
                  <a:srgbClr val="FF0000"/>
                </a:solidFill>
              </a:rPr>
              <a:t>部分属性</a:t>
            </a:r>
            <a:r>
              <a:rPr kumimoji="1" lang="zh-CN" altLang="en-US" sz="2400" dirty="0" smtClean="0"/>
              <a:t>，返回一个新的</a:t>
            </a:r>
            <a:r>
              <a:rPr kumimoji="1" lang="en-US" altLang="zh-CN" sz="2400" dirty="0" smtClean="0"/>
              <a:t>Immutable</a:t>
            </a:r>
            <a:r>
              <a:rPr kumimoji="1" lang="zh-CN" altLang="en-US" sz="2400" dirty="0" smtClean="0"/>
              <a:t>对象作为</a:t>
            </a:r>
            <a:r>
              <a:rPr kumimoji="1" lang="en-US" altLang="zh-CN" sz="2400" dirty="0" err="1" smtClean="0"/>
              <a:t>newState</a:t>
            </a:r>
            <a:r>
              <a:rPr kumimoji="1" lang="zh-CN" altLang="en-US" sz="2400" dirty="0" smtClean="0"/>
              <a:t>，在组件的</a:t>
            </a:r>
            <a:r>
              <a:rPr kumimoji="1" lang="en-US" altLang="zh-CN" sz="2400" dirty="0" err="1" smtClean="0"/>
              <a:t>mapStateToProps</a:t>
            </a:r>
            <a:r>
              <a:rPr kumimoji="1" lang="en-US" altLang="zh-CN" sz="2400" dirty="0" smtClean="0"/>
              <a:t>()</a:t>
            </a:r>
            <a:r>
              <a:rPr kumimoji="1" lang="zh-CN" altLang="en-US" sz="2400" dirty="0" smtClean="0"/>
              <a:t>方法中，把</a:t>
            </a:r>
            <a:r>
              <a:rPr kumimoji="1" lang="en-US" altLang="zh-CN" sz="2400" dirty="0" smtClean="0"/>
              <a:t>Immutable</a:t>
            </a:r>
            <a:r>
              <a:rPr kumimoji="1" lang="zh-CN" altLang="en-US" sz="2400" dirty="0" smtClean="0"/>
              <a:t>对象包裹的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解包为</a:t>
            </a:r>
            <a:r>
              <a:rPr kumimoji="1" lang="en-US" altLang="zh-CN" sz="2400" dirty="0" smtClean="0"/>
              <a:t>JavaScript</a:t>
            </a:r>
            <a:r>
              <a:rPr kumimoji="1" lang="zh-CN" altLang="en-US" sz="2400" dirty="0" smtClean="0"/>
              <a:t>的对象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对于其他组件，可以在</a:t>
            </a:r>
            <a:r>
              <a:rPr kumimoji="1" lang="en-US" altLang="zh-CN" sz="2400" b="1" dirty="0" err="1" smtClean="0">
                <a:solidFill>
                  <a:srgbClr val="FF0000"/>
                </a:solidFill>
              </a:rPr>
              <a:t>shouldComponentUpdate</a:t>
            </a:r>
            <a:r>
              <a:rPr kumimoji="1" lang="en-US" altLang="zh-CN" sz="2400" b="1" dirty="0" smtClean="0">
                <a:solidFill>
                  <a:srgbClr val="FF0000"/>
                </a:solidFill>
              </a:rPr>
              <a:t>()</a:t>
            </a:r>
            <a:r>
              <a:rPr kumimoji="1" lang="zh-CN" altLang="en-US" sz="2400" dirty="0" smtClean="0"/>
              <a:t>方法中，通过</a:t>
            </a:r>
            <a:r>
              <a:rPr kumimoji="1" lang="en-US" altLang="zh-CN" sz="2400" dirty="0" smtClean="0"/>
              <a:t>Immutable</a:t>
            </a:r>
            <a:r>
              <a:rPr kumimoji="1" lang="zh-CN" altLang="en-US" sz="2400" dirty="0" smtClean="0"/>
              <a:t>的比较，来避免无用的</a:t>
            </a:r>
            <a:r>
              <a:rPr kumimoji="1" lang="en-US" altLang="zh-CN" sz="2400" dirty="0" smtClean="0"/>
              <a:t>re-render</a:t>
            </a:r>
          </a:p>
        </p:txBody>
      </p:sp>
    </p:spTree>
    <p:extLst>
      <p:ext uri="{BB962C8B-B14F-4D97-AF65-F5344CB8AC3E}">
        <p14:creationId xmlns:p14="http://schemas.microsoft.com/office/powerpoint/2010/main" val="884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231" y="713873"/>
            <a:ext cx="4013200" cy="1066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131" y="4556626"/>
            <a:ext cx="5194300" cy="1485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031" y="2405212"/>
            <a:ext cx="7899400" cy="1206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8358" y="713873"/>
            <a:ext cx="29998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/>
              <a:t>简单举例：</a:t>
            </a:r>
            <a:r>
              <a:rPr kumimoji="1" lang="en-US" altLang="zh-CN" sz="2400" dirty="0" smtClean="0"/>
              <a:t>data</a:t>
            </a:r>
            <a:r>
              <a:rPr kumimoji="1" lang="zh-CN" altLang="en-US" sz="2400" dirty="0" smtClean="0"/>
              <a:t>是一个</a:t>
            </a:r>
            <a:r>
              <a:rPr kumimoji="1" lang="en-US" altLang="zh-CN" sz="2400" dirty="0" err="1" smtClean="0"/>
              <a:t>Immutable.Array</a:t>
            </a:r>
            <a:r>
              <a:rPr kumimoji="1" lang="zh-CN" altLang="en-US" sz="2400" dirty="0" smtClean="0"/>
              <a:t>的对象，而</a:t>
            </a:r>
            <a:r>
              <a:rPr kumimoji="1" lang="en-US" altLang="zh-CN" sz="2400" dirty="0" err="1" smtClean="0"/>
              <a:t>toArray</a:t>
            </a:r>
            <a:r>
              <a:rPr kumimoji="1" lang="en-US" altLang="zh-CN" sz="2400" dirty="0" smtClean="0"/>
              <a:t>()</a:t>
            </a:r>
            <a:r>
              <a:rPr kumimoji="1" lang="zh-CN" altLang="en-US" sz="2400" dirty="0" smtClean="0"/>
              <a:t>会返回</a:t>
            </a:r>
            <a:r>
              <a:rPr kumimoji="1" lang="en-US" altLang="zh-CN" sz="2400" dirty="0" smtClean="0"/>
              <a:t>[</a:t>
            </a:r>
            <a:r>
              <a:rPr kumimoji="1" lang="en-US" altLang="zh-CN" sz="2400" dirty="0" err="1" smtClean="0"/>
              <a:t>Immutable.Map</a:t>
            </a:r>
            <a:r>
              <a:rPr kumimoji="1" lang="en-US" altLang="zh-CN" sz="2400" dirty="0" smtClean="0"/>
              <a:t>,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err="1" smtClean="0"/>
              <a:t>Immutable.Map</a:t>
            </a:r>
            <a:r>
              <a:rPr kumimoji="1" lang="en-US" altLang="zh-CN" sz="2400" dirty="0" smtClean="0"/>
              <a:t>,</a:t>
            </a:r>
            <a:r>
              <a:rPr kumimoji="1" lang="zh-CN" altLang="en-US" sz="2400" dirty="0" smtClean="0"/>
              <a:t> </a:t>
            </a:r>
            <a:r>
              <a:rPr kumimoji="1" lang="is-IS" altLang="zh-CN" sz="2400" dirty="0" smtClean="0"/>
              <a:t>…</a:t>
            </a:r>
            <a:r>
              <a:rPr kumimoji="1" lang="en-US" altLang="zh-CN" sz="2400" dirty="0" smtClean="0"/>
              <a:t>]</a:t>
            </a:r>
            <a:r>
              <a:rPr kumimoji="1" lang="zh-CN" altLang="en-US" sz="2400" dirty="0" smtClean="0"/>
              <a:t>的对象。</a:t>
            </a:r>
            <a:endParaRPr kumimoji="1" lang="en-US" altLang="zh-CN" sz="2400" dirty="0" smtClean="0"/>
          </a:p>
          <a:p>
            <a:endParaRPr kumimoji="1" lang="en-US" altLang="zh-CN" sz="2400" dirty="0"/>
          </a:p>
          <a:p>
            <a:r>
              <a:rPr kumimoji="1" lang="en-US" altLang="zh-CN" sz="2400" dirty="0" err="1" smtClean="0"/>
              <a:t>rowHasChanged</a:t>
            </a:r>
            <a:r>
              <a:rPr kumimoji="1" lang="zh-CN" altLang="en-US" sz="2400" dirty="0" smtClean="0"/>
              <a:t>的判断利用</a:t>
            </a:r>
            <a:r>
              <a:rPr kumimoji="1" lang="en-US" altLang="zh-CN" sz="2400" dirty="0" smtClean="0"/>
              <a:t>is()</a:t>
            </a:r>
            <a:r>
              <a:rPr kumimoji="1" lang="zh-CN" altLang="en-US" sz="2400" dirty="0" smtClean="0"/>
              <a:t>可以避免手动编写</a:t>
            </a:r>
            <a:r>
              <a:rPr kumimoji="1" lang="en-US" altLang="zh-CN" sz="2400" dirty="0" err="1" smtClean="0"/>
              <a:t>DeepEqual</a:t>
            </a:r>
            <a:r>
              <a:rPr kumimoji="1" lang="zh-CN" altLang="en-US" sz="2400" dirty="0"/>
              <a:t>。</a:t>
            </a:r>
            <a:endParaRPr kumimoji="1" lang="en-US" altLang="zh-CN" sz="2400" dirty="0" smtClean="0"/>
          </a:p>
          <a:p>
            <a:endParaRPr kumimoji="1" lang="en-US" altLang="zh-CN" sz="2400" dirty="0"/>
          </a:p>
          <a:p>
            <a:r>
              <a:rPr kumimoji="1" lang="zh-CN" altLang="en-US" sz="2400" dirty="0" smtClean="0"/>
              <a:t>最后别忘记在</a:t>
            </a:r>
            <a:r>
              <a:rPr kumimoji="1" lang="en-US" altLang="zh-CN" sz="2400" dirty="0" err="1" smtClean="0"/>
              <a:t>renderRow</a:t>
            </a:r>
            <a:r>
              <a:rPr kumimoji="1" lang="zh-CN" altLang="en-US" sz="2400" dirty="0" smtClean="0"/>
              <a:t>中把</a:t>
            </a:r>
            <a:r>
              <a:rPr kumimoji="1" lang="en-US" altLang="zh-CN" sz="2400" dirty="0" err="1" smtClean="0"/>
              <a:t>Immutable.Map</a:t>
            </a:r>
            <a:r>
              <a:rPr kumimoji="1" lang="zh-CN" altLang="en-US" sz="2400" dirty="0" smtClean="0"/>
              <a:t>转成</a:t>
            </a:r>
            <a:r>
              <a:rPr kumimoji="1" lang="en-US" altLang="zh-CN" sz="2400" dirty="0" smtClean="0"/>
              <a:t>JS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Object</a:t>
            </a:r>
            <a:endParaRPr kumimoji="1" lang="zh-CN" altLang="en-US" sz="24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31" y="3944469"/>
            <a:ext cx="61849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2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Demo</a:t>
            </a:r>
            <a:r>
              <a:rPr kumimoji="1" lang="zh-CN" altLang="en-US" dirty="0" smtClean="0"/>
              <a:t>演示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400" dirty="0" smtClean="0"/>
              <a:t>手动管理</a:t>
            </a:r>
            <a:r>
              <a:rPr kumimoji="1" lang="en-US" altLang="zh-CN" sz="2400" dirty="0" smtClean="0"/>
              <a:t>State</a:t>
            </a:r>
            <a:r>
              <a:rPr kumimoji="1" lang="zh-CN" altLang="en-US" sz="2400" dirty="0" smtClean="0"/>
              <a:t>和</a:t>
            </a:r>
            <a:r>
              <a:rPr kumimoji="1" lang="en-US" altLang="zh-CN" sz="2400" dirty="0" smtClean="0"/>
              <a:t>Redux</a:t>
            </a:r>
            <a:r>
              <a:rPr kumimoji="1" lang="zh-CN" altLang="en-US" sz="2400" dirty="0" smtClean="0"/>
              <a:t>框架对比</a:t>
            </a:r>
            <a:endParaRPr kumimoji="1"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1583300219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更多探讨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403558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Action</a:t>
            </a:r>
            <a:r>
              <a:rPr kumimoji="1" lang="zh-CN" altLang="en-US" dirty="0" smtClean="0"/>
              <a:t>的定义规范？（对于不需要</a:t>
            </a:r>
            <a:r>
              <a:rPr kumimoji="1" lang="en-US" altLang="zh-CN" dirty="0" err="1" smtClean="0"/>
              <a:t>rerender</a:t>
            </a:r>
            <a:r>
              <a:rPr kumimoji="1" lang="zh-CN" altLang="en-US" dirty="0" smtClean="0"/>
              <a:t>的所有</a:t>
            </a:r>
            <a:r>
              <a:rPr kumimoji="1" lang="en-US" altLang="zh-CN" dirty="0" smtClean="0"/>
              <a:t>Action</a:t>
            </a:r>
            <a:r>
              <a:rPr kumimoji="1" lang="zh-CN" altLang="en-US" dirty="0" smtClean="0"/>
              <a:t>定义一个单独</a:t>
            </a:r>
            <a:r>
              <a:rPr kumimoji="1" lang="en-US" altLang="zh-CN" dirty="0" smtClean="0"/>
              <a:t>type</a:t>
            </a:r>
            <a:r>
              <a:rPr kumimoji="1" lang="zh-CN" altLang="en-US" dirty="0" smtClean="0"/>
              <a:t>？）</a:t>
            </a:r>
          </a:p>
          <a:p>
            <a:r>
              <a:rPr kumimoji="1" lang="en-US" altLang="zh-CN" dirty="0" smtClean="0"/>
              <a:t>Reducer</a:t>
            </a:r>
            <a:r>
              <a:rPr kumimoji="1" lang="zh-CN" altLang="en-US" dirty="0" smtClean="0"/>
              <a:t>中</a:t>
            </a:r>
            <a:r>
              <a:rPr kumimoji="1" lang="en-US" altLang="zh-CN" dirty="0" smtClean="0"/>
              <a:t>state</a:t>
            </a:r>
            <a:r>
              <a:rPr kumimoji="1" lang="zh-CN" altLang="en-US" dirty="0" smtClean="0"/>
              <a:t>复杂多级结构，如何规范合并得到</a:t>
            </a:r>
            <a:r>
              <a:rPr kumimoji="1" lang="en-US" altLang="zh-CN" dirty="0" err="1" smtClean="0"/>
              <a:t>newState</a:t>
            </a:r>
            <a:r>
              <a:rPr kumimoji="1" lang="zh-CN" altLang="en-US" dirty="0" smtClean="0"/>
              <a:t>？（</a:t>
            </a:r>
            <a:r>
              <a:rPr kumimoji="1" lang="en-US" altLang="zh-CN" dirty="0" err="1" smtClean="0"/>
              <a:t>Immutable.js</a:t>
            </a:r>
            <a:r>
              <a:rPr kumimoji="1" lang="zh-CN" altLang="en-US" dirty="0" smtClean="0"/>
              <a:t>必要性）</a:t>
            </a:r>
            <a:endParaRPr kumimoji="1" lang="en-US" altLang="zh-CN" dirty="0" smtClean="0"/>
          </a:p>
          <a:p>
            <a:r>
              <a:rPr kumimoji="1" lang="zh-CN" altLang="en-US" dirty="0" smtClean="0"/>
              <a:t>大型组件的</a:t>
            </a:r>
            <a:r>
              <a:rPr kumimoji="1" lang="en-US" altLang="zh-CN" dirty="0" smtClean="0"/>
              <a:t>render</a:t>
            </a:r>
            <a:r>
              <a:rPr kumimoji="1" lang="zh-CN" altLang="en-US" dirty="0" smtClean="0"/>
              <a:t>方法解耦合方式（</a:t>
            </a:r>
            <a:r>
              <a:rPr kumimoji="1" lang="en-US" altLang="zh-CN" dirty="0" smtClean="0"/>
              <a:t>switch</a:t>
            </a:r>
            <a:r>
              <a:rPr kumimoji="1" lang="zh-CN" altLang="en-US" dirty="0" smtClean="0"/>
              <a:t>？）</a:t>
            </a:r>
            <a:endParaRPr kumimoji="1" lang="en-US" altLang="zh-CN" dirty="0" smtClean="0"/>
          </a:p>
          <a:p>
            <a:r>
              <a:rPr kumimoji="1" lang="zh-CN" altLang="en-US" dirty="0" smtClean="0"/>
              <a:t>移动端是否有服务端渲染的必要？（</a:t>
            </a:r>
            <a:r>
              <a:rPr kumimoji="1" lang="en-US" altLang="zh-CN" dirty="0" smtClean="0"/>
              <a:t>dispatch</a:t>
            </a:r>
            <a:r>
              <a:rPr kumimoji="1" lang="zh-CN" altLang="en-US" dirty="0" smtClean="0"/>
              <a:t>过去的</a:t>
            </a:r>
            <a:r>
              <a:rPr kumimoji="1" lang="en-US" altLang="zh-CN" dirty="0" smtClean="0"/>
              <a:t>Action</a:t>
            </a:r>
            <a:r>
              <a:rPr kumimoji="1" lang="zh-CN" altLang="en-US" dirty="0" smtClean="0"/>
              <a:t>如果需要复杂计算，把整个</a:t>
            </a:r>
            <a:r>
              <a:rPr kumimoji="1" lang="en-US" altLang="zh-CN" dirty="0" smtClean="0"/>
              <a:t>store</a:t>
            </a:r>
            <a:r>
              <a:rPr kumimoji="1" lang="zh-CN" altLang="en-US" dirty="0" smtClean="0"/>
              <a:t>交给服务端来计算）</a:t>
            </a:r>
            <a:endParaRPr kumimoji="1" lang="en-US" altLang="zh-CN" dirty="0" smtClean="0"/>
          </a:p>
          <a:p>
            <a:r>
              <a:rPr kumimoji="1" lang="zh-CN" altLang="en-US" dirty="0" smtClean="0"/>
              <a:t>网络请求使用</a:t>
            </a:r>
            <a:r>
              <a:rPr kumimoji="1" lang="en-US" altLang="zh-CN" dirty="0" smtClean="0"/>
              <a:t>fetch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API</a:t>
            </a:r>
            <a:r>
              <a:rPr kumimoji="1" lang="zh-CN" altLang="en-US" dirty="0" smtClean="0"/>
              <a:t>封装是否足够？</a:t>
            </a:r>
            <a:endParaRPr kumimoji="1" lang="en-US" altLang="zh-CN" dirty="0" smtClean="0"/>
          </a:p>
          <a:p>
            <a:r>
              <a:rPr kumimoji="1" lang="en-US" altLang="zh-CN" dirty="0" smtClean="0"/>
              <a:t>Native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Module</a:t>
            </a: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JS</a:t>
            </a:r>
            <a:r>
              <a:rPr kumimoji="1" lang="zh-CN" altLang="en-US" dirty="0" smtClean="0"/>
              <a:t>端引入（</a:t>
            </a:r>
            <a:r>
              <a:rPr kumimoji="1" lang="en-US" altLang="zh-CN" dirty="0" smtClean="0"/>
              <a:t>callback</a:t>
            </a:r>
            <a:r>
              <a:rPr kumimoji="1" lang="zh-CN" altLang="en-US" dirty="0" smtClean="0"/>
              <a:t>？还是</a:t>
            </a:r>
            <a:r>
              <a:rPr kumimoji="1" lang="en-US" altLang="zh-CN" dirty="0" smtClean="0"/>
              <a:t>Promise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+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async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await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r>
              <a:rPr kumimoji="1" lang="zh-CN" altLang="en-US" dirty="0" smtClean="0"/>
              <a:t>更多中间件的开发？（打点，统计？服务端渲染？）</a:t>
            </a:r>
            <a:endParaRPr kumimoji="1" lang="en-US" altLang="zh-CN" dirty="0" smtClean="0"/>
          </a:p>
          <a:p>
            <a:r>
              <a:rPr kumimoji="1" lang="en-US" altLang="zh-CN" dirty="0" smtClean="0"/>
              <a:t>Mock</a:t>
            </a:r>
            <a:r>
              <a:rPr kumimoji="1" lang="zh-CN" altLang="en-US" dirty="0" smtClean="0"/>
              <a:t>测试的具体实践？（</a:t>
            </a:r>
            <a:r>
              <a:rPr kumimoji="1" lang="en-US" altLang="zh-CN" dirty="0" smtClean="0"/>
              <a:t>Action</a:t>
            </a:r>
            <a:r>
              <a:rPr kumimoji="1" lang="zh-CN" altLang="en-US" dirty="0" smtClean="0"/>
              <a:t>，</a:t>
            </a:r>
            <a:r>
              <a:rPr kumimoji="1" lang="en-US" altLang="zh-CN" dirty="0" smtClean="0"/>
              <a:t>Reducer</a:t>
            </a:r>
            <a:r>
              <a:rPr kumimoji="1" lang="zh-CN" altLang="en-US" dirty="0" smtClean="0"/>
              <a:t>，</a:t>
            </a:r>
            <a:r>
              <a:rPr kumimoji="1" lang="en-US" altLang="zh-CN" dirty="0" smtClean="0"/>
              <a:t>Component</a:t>
            </a:r>
            <a:r>
              <a:rPr kumimoji="1" lang="zh-CN" altLang="en-US" dirty="0" smtClean="0"/>
              <a:t>三个方面）</a:t>
            </a: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44872402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参考资料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11053"/>
          </a:xfrm>
        </p:spPr>
        <p:txBody>
          <a:bodyPr>
            <a:noAutofit/>
          </a:bodyPr>
          <a:lstStyle/>
          <a:p>
            <a:r>
              <a:rPr kumimoji="1" lang="en-US" altLang="zh-CN" dirty="0" smtClean="0"/>
              <a:t>React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Native</a:t>
            </a:r>
            <a:r>
              <a:rPr kumimoji="1" lang="zh-CN" altLang="en-US" dirty="0" smtClean="0"/>
              <a:t>官方文档：</a:t>
            </a:r>
            <a:r>
              <a:rPr kumimoji="1" lang="en-US" altLang="zh-CN" dirty="0"/>
              <a:t> http://</a:t>
            </a:r>
            <a:r>
              <a:rPr kumimoji="1" lang="en-US" altLang="zh-CN" dirty="0" err="1" smtClean="0"/>
              <a:t>facebook.github.io</a:t>
            </a:r>
            <a:r>
              <a:rPr kumimoji="1" lang="en-US" altLang="zh-CN" dirty="0" smtClean="0"/>
              <a:t>/react-native/docs</a:t>
            </a:r>
          </a:p>
          <a:p>
            <a:r>
              <a:rPr kumimoji="1" lang="en-US" altLang="zh-CN" dirty="0" smtClean="0"/>
              <a:t>Redux</a:t>
            </a:r>
            <a:r>
              <a:rPr kumimoji="1" lang="zh-CN" altLang="en-US" dirty="0" smtClean="0"/>
              <a:t>官方文档：</a:t>
            </a:r>
            <a:r>
              <a:rPr kumimoji="1" lang="en-US" altLang="zh-CN" dirty="0" smtClean="0"/>
              <a:t> http://</a:t>
            </a:r>
            <a:r>
              <a:rPr kumimoji="1" lang="en-US" altLang="zh-CN" dirty="0" err="1" smtClean="0"/>
              <a:t>redux.js.org</a:t>
            </a:r>
            <a:endParaRPr kumimoji="1" lang="en-US" altLang="zh-CN" dirty="0" smtClean="0"/>
          </a:p>
          <a:p>
            <a:r>
              <a:rPr kumimoji="1" lang="en-US" altLang="zh-CN" dirty="0" smtClean="0"/>
              <a:t>Redux</a:t>
            </a:r>
            <a:r>
              <a:rPr kumimoji="1" lang="zh-CN" altLang="en-US" dirty="0" smtClean="0"/>
              <a:t>官方文档（中文）：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http://</a:t>
            </a:r>
            <a:r>
              <a:rPr kumimoji="1" lang="en-US" altLang="zh-CN" dirty="0" err="1" smtClean="0"/>
              <a:t>cn.redux.js.org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Immutable.js</a:t>
            </a:r>
            <a:r>
              <a:rPr kumimoji="1" lang="zh-CN" altLang="en-US" dirty="0" smtClean="0"/>
              <a:t>解析：</a:t>
            </a:r>
            <a:r>
              <a:rPr kumimoji="1" lang="en-US" altLang="zh-CN" dirty="0"/>
              <a:t>https://</a:t>
            </a:r>
            <a:r>
              <a:rPr kumimoji="1" lang="en-US" altLang="zh-CN" dirty="0" err="1"/>
              <a:t>github.com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camsong</a:t>
            </a:r>
            <a:r>
              <a:rPr kumimoji="1" lang="en-US" altLang="zh-CN" dirty="0"/>
              <a:t>/blog/issues/3</a:t>
            </a:r>
            <a:endParaRPr kumimoji="1" lang="en-US" altLang="zh-CN" dirty="0" smtClean="0"/>
          </a:p>
          <a:p>
            <a:r>
              <a:rPr kumimoji="1" lang="en-US" altLang="zh-CN" dirty="0" smtClean="0"/>
              <a:t>Promise</a:t>
            </a:r>
            <a:r>
              <a:rPr kumimoji="1" lang="zh-CN" altLang="en-US" dirty="0" smtClean="0"/>
              <a:t>：</a:t>
            </a:r>
            <a:r>
              <a:rPr kumimoji="1" lang="en-US" altLang="zh-CN" dirty="0" smtClean="0"/>
              <a:t> https://</a:t>
            </a:r>
            <a:r>
              <a:rPr kumimoji="1" lang="en-US" altLang="zh-CN" dirty="0" err="1" smtClean="0"/>
              <a:t>developer.mozilla.org</a:t>
            </a:r>
            <a:r>
              <a:rPr kumimoji="1" lang="en-US" altLang="zh-CN" dirty="0" smtClean="0"/>
              <a:t>/</a:t>
            </a:r>
            <a:r>
              <a:rPr kumimoji="1" lang="en-US" altLang="zh-CN" dirty="0" err="1" smtClean="0"/>
              <a:t>en</a:t>
            </a:r>
            <a:r>
              <a:rPr kumimoji="1" lang="en-US" altLang="zh-CN" dirty="0" smtClean="0"/>
              <a:t>-US/docs/Web/JavaScript/Reference/</a:t>
            </a:r>
            <a:r>
              <a:rPr kumimoji="1" lang="en-US" altLang="zh-CN" dirty="0" err="1" smtClean="0"/>
              <a:t>Global_Objects</a:t>
            </a:r>
            <a:r>
              <a:rPr kumimoji="1" lang="en-US" altLang="zh-CN" dirty="0" smtClean="0"/>
              <a:t>/Promise</a:t>
            </a:r>
          </a:p>
          <a:p>
            <a:r>
              <a:rPr kumimoji="1" lang="en-US" altLang="zh-CN" dirty="0" smtClean="0"/>
              <a:t>Object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Spread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Syntax</a:t>
            </a:r>
            <a:r>
              <a:rPr kumimoji="1" lang="zh-CN" altLang="en-US" dirty="0" smtClean="0"/>
              <a:t>（对象展开符）：</a:t>
            </a:r>
            <a:r>
              <a:rPr kumimoji="1" lang="en-US" altLang="zh-CN" dirty="0" smtClean="0"/>
              <a:t>http</a:t>
            </a:r>
            <a:r>
              <a:rPr kumimoji="1" lang="en-US" altLang="zh-CN" dirty="0"/>
              <a:t>://</a:t>
            </a:r>
            <a:r>
              <a:rPr kumimoji="1" lang="en-US" altLang="zh-CN" dirty="0" err="1"/>
              <a:t>redux.js.org</a:t>
            </a:r>
            <a:r>
              <a:rPr kumimoji="1" lang="en-US" altLang="zh-CN" dirty="0"/>
              <a:t>/docs/recipes/</a:t>
            </a:r>
            <a:r>
              <a:rPr kumimoji="1" lang="en-US" altLang="zh-CN" dirty="0" err="1"/>
              <a:t>UsingObjectSpreadOperator.html</a:t>
            </a:r>
            <a:endParaRPr kumimoji="1" lang="en-US" altLang="zh-CN" dirty="0" smtClean="0"/>
          </a:p>
          <a:p>
            <a:r>
              <a:rPr kumimoji="1" lang="en-US" altLang="zh-CN" dirty="0" smtClean="0"/>
              <a:t>React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Native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Redux</a:t>
            </a:r>
            <a:r>
              <a:rPr kumimoji="1" lang="zh-CN" altLang="en-US" dirty="0" smtClean="0"/>
              <a:t>架构参考：</a:t>
            </a:r>
            <a:r>
              <a:rPr kumimoji="1" lang="en-US" altLang="zh-CN" dirty="0" smtClean="0"/>
              <a:t> http://</a:t>
            </a:r>
            <a:r>
              <a:rPr kumimoji="1" lang="en-US" altLang="zh-CN" dirty="0" err="1" smtClean="0"/>
              <a:t>www.jianshu.com</a:t>
            </a:r>
            <a:r>
              <a:rPr kumimoji="1" lang="en-US" altLang="zh-CN" dirty="0" smtClean="0"/>
              <a:t>/p/14933fd9c312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6795416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裁剪">
  <a:themeElements>
    <a:clrScheme name="裁剪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裁剪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裁剪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995</TotalTime>
  <Words>1603</Words>
  <Application>Microsoft Macintosh PowerPoint</Application>
  <PresentationFormat>宽屏</PresentationFormat>
  <Paragraphs>128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DengXian</vt:lpstr>
      <vt:lpstr>Franklin Gothic Book</vt:lpstr>
      <vt:lpstr>Wingdings</vt:lpstr>
      <vt:lpstr>裁剪</vt:lpstr>
      <vt:lpstr>React Native进阶</vt:lpstr>
      <vt:lpstr>PowerPoint 演示文稿</vt:lpstr>
      <vt:lpstr>Promise知识补充</vt:lpstr>
      <vt:lpstr>PowerPoint 演示文稿</vt:lpstr>
      <vt:lpstr>使用示例：  1. 便捷方法Promise.resolve()和Promise.reject()，直接通过raw value生成一个fulfiled和rejected状态的Promise对象  2. 在then()和catch()中，都可以return raw value，等价于Promise.resolve。而return reject需要手动写  3. Promise对象可以链式调用，因此可以分拆成多个Promise流程来执行</vt:lpstr>
      <vt:lpstr>进阶使用：  1. Promise.all([p1, p2])，合成一个新Promise对象，当Promise数组全部fulfilled时fulfilled，任一个rejected时rejected  2. Promise.race([p1,p2])，合成一个新Promise对象，当Promise数组任一个fulfilled时fulfilled，任一个rejected时rejected  3. Promise.all()对应then(values, error)，values为数组</vt:lpstr>
      <vt:lpstr>探讨：async await使用</vt:lpstr>
      <vt:lpstr>正题-Redux架构和状态管理</vt:lpstr>
      <vt:lpstr>Redux开发环境</vt:lpstr>
      <vt:lpstr>Redux的三个原则</vt:lpstr>
      <vt:lpstr>Redux 数据流</vt:lpstr>
      <vt:lpstr>Action</vt:lpstr>
      <vt:lpstr>PowerPoint 演示文稿</vt:lpstr>
      <vt:lpstr>Reducer</vt:lpstr>
      <vt:lpstr>PowerPoint 演示文稿</vt:lpstr>
      <vt:lpstr>Reducer 合并</vt:lpstr>
      <vt:lpstr>Store</vt:lpstr>
      <vt:lpstr>PowerPoint 演示文稿</vt:lpstr>
      <vt:lpstr>Store绑定到组件</vt:lpstr>
      <vt:lpstr>PowerPoint 演示文稿</vt:lpstr>
      <vt:lpstr>Reducer state问题</vt:lpstr>
      <vt:lpstr>Immutable.js</vt:lpstr>
      <vt:lpstr>解决方案</vt:lpstr>
      <vt:lpstr>PowerPoint 演示文稿</vt:lpstr>
      <vt:lpstr>Demo演示</vt:lpstr>
      <vt:lpstr>更多探讨</vt:lpstr>
      <vt:lpstr>参考资料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 Native架构Redux</dc:title>
  <dc:creator>Microsoft Office 用户</dc:creator>
  <cp:lastModifiedBy>Microsoft Office 用户</cp:lastModifiedBy>
  <cp:revision>445</cp:revision>
  <dcterms:created xsi:type="dcterms:W3CDTF">2016-10-25T01:20:27Z</dcterms:created>
  <dcterms:modified xsi:type="dcterms:W3CDTF">2016-10-26T08:41:38Z</dcterms:modified>
</cp:coreProperties>
</file>