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4" r:id="rId3"/>
    <p:sldMasterId id="2147483686" r:id="rId4"/>
  </p:sldMasterIdLst>
  <p:notesMasterIdLst>
    <p:notesMasterId r:id="rId80"/>
  </p:notesMasterIdLst>
  <p:sldIdLst>
    <p:sldId id="256" r:id="rId5"/>
    <p:sldId id="284" r:id="rId6"/>
    <p:sldId id="1114" r:id="rId7"/>
    <p:sldId id="294" r:id="rId8"/>
    <p:sldId id="1126" r:id="rId9"/>
    <p:sldId id="263" r:id="rId10"/>
    <p:sldId id="264" r:id="rId11"/>
    <p:sldId id="288" r:id="rId12"/>
    <p:sldId id="289" r:id="rId13"/>
    <p:sldId id="258" r:id="rId14"/>
    <p:sldId id="277" r:id="rId15"/>
    <p:sldId id="278" r:id="rId16"/>
    <p:sldId id="276" r:id="rId17"/>
    <p:sldId id="262" r:id="rId18"/>
    <p:sldId id="271" r:id="rId19"/>
    <p:sldId id="272" r:id="rId20"/>
    <p:sldId id="1982" r:id="rId21"/>
    <p:sldId id="266" r:id="rId22"/>
    <p:sldId id="267" r:id="rId23"/>
    <p:sldId id="269" r:id="rId24"/>
    <p:sldId id="270" r:id="rId25"/>
    <p:sldId id="1946" r:id="rId26"/>
    <p:sldId id="1947" r:id="rId27"/>
    <p:sldId id="291" r:id="rId28"/>
    <p:sldId id="1129" r:id="rId29"/>
    <p:sldId id="1941" r:id="rId30"/>
    <p:sldId id="1942" r:id="rId31"/>
    <p:sldId id="1128" r:id="rId32"/>
    <p:sldId id="1119" r:id="rId33"/>
    <p:sldId id="1118" r:id="rId34"/>
    <p:sldId id="287" r:id="rId35"/>
    <p:sldId id="285" r:id="rId36"/>
    <p:sldId id="1124" r:id="rId37"/>
    <p:sldId id="1991" r:id="rId38"/>
    <p:sldId id="1996" r:id="rId39"/>
    <p:sldId id="1994" r:id="rId40"/>
    <p:sldId id="1981" r:id="rId41"/>
    <p:sldId id="1990" r:id="rId42"/>
    <p:sldId id="1995" r:id="rId43"/>
    <p:sldId id="1944" r:id="rId44"/>
    <p:sldId id="1945" r:id="rId45"/>
    <p:sldId id="1207" r:id="rId46"/>
    <p:sldId id="292" r:id="rId47"/>
    <p:sldId id="1997" r:id="rId48"/>
    <p:sldId id="1992" r:id="rId49"/>
    <p:sldId id="1993" r:id="rId50"/>
    <p:sldId id="1998" r:id="rId51"/>
    <p:sldId id="1999" r:id="rId52"/>
    <p:sldId id="2000" r:id="rId53"/>
    <p:sldId id="1123" r:id="rId54"/>
    <p:sldId id="1122" r:id="rId55"/>
    <p:sldId id="293" r:id="rId56"/>
    <p:sldId id="1984" r:id="rId57"/>
    <p:sldId id="1113" r:id="rId58"/>
    <p:sldId id="1985" r:id="rId59"/>
    <p:sldId id="1987" r:id="rId60"/>
    <p:sldId id="1980" r:id="rId61"/>
    <p:sldId id="2001" r:id="rId62"/>
    <p:sldId id="1028" r:id="rId63"/>
    <p:sldId id="1952" r:id="rId64"/>
    <p:sldId id="1977" r:id="rId65"/>
    <p:sldId id="1953" r:id="rId66"/>
    <p:sldId id="1978" r:id="rId67"/>
    <p:sldId id="1954" r:id="rId68"/>
    <p:sldId id="1979" r:id="rId69"/>
    <p:sldId id="1968" r:id="rId70"/>
    <p:sldId id="1204" r:id="rId71"/>
    <p:sldId id="1951" r:id="rId72"/>
    <p:sldId id="1192" r:id="rId73"/>
    <p:sldId id="1106" r:id="rId74"/>
    <p:sldId id="1183" r:id="rId75"/>
    <p:sldId id="1186" r:id="rId76"/>
    <p:sldId id="1187" r:id="rId77"/>
    <p:sldId id="1195" r:id="rId78"/>
    <p:sldId id="1050" r:id="rId7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slide" Target="slides/slide72.xml"/><Relationship Id="rId84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704F-4079-4BC7-81B8-B875D4C7DE98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37605B-9241-4396-8D59-588185A0E9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7245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1927078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817D6-BBD0-49E0-92A9-B0736E0F6B9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A9DD6E-3715-4157-8B7F-45D223E15BE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E647D0-F8A4-426E-B92A-43167642C26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CE34A71-4629-45FE-BB3F-437AD1E63877}" type="datetime1">
              <a:rPr lang="en-GB"/>
              <a:pPr lvl="0"/>
              <a:t>23/06/2021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B4B1BE-5437-4A45-9BC6-0F506C15544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BCE92-43F0-476F-A709-CE39D9E9D9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3BD61E-C655-480B-90B5-99E9837C439B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662558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134A6-8A7A-4C3E-9B27-CCBC8082B41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E4979-B089-4B00-B685-4C38FB1D8BD4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807C3-2C55-4EB0-8C94-12B1F0D468D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FD20BAC-6F95-4BF5-8E25-A470E24AA7C5}" type="datetime1">
              <a:rPr lang="en-GB"/>
              <a:pPr lvl="0"/>
              <a:t>23/06/2021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83F80-0F38-44AA-93AC-4E3EB0915EB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39D97B-9016-4CF6-9E9D-9249B0E9F7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7FA7198-BCA8-44FD-AC01-7FAB11B0262D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64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09793-3E2B-42BE-8C53-5C4B5E9ABE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F994E1-F29B-4747-BA5D-14F28479E0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B05B2-58BD-457F-A73C-E0AF3A5CAFF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0136282-DFBF-46EE-A207-7A31BC8D2B84}" type="datetime1">
              <a:rPr lang="en-GB"/>
              <a:pPr lvl="0"/>
              <a:t>23/06/2021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A56EE-5178-41FF-B60F-ECD5C9F02A8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E9A4C-94EC-429E-A681-9DBA6BD4B13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3FB2510-B015-4289-AC94-6A825D81AF38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779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0D470-6610-4B72-B815-900D1FB8325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F050D-A4E7-494D-8B07-AA5B3017027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537454-0C9B-4AF9-AC3E-62F3E0F8C292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DEE864-37E1-4BB5-9D06-6A8D846E419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5818C38-430C-4B1F-8F9F-2CE494C7AD05}" type="datetime1">
              <a:rPr lang="en-GB"/>
              <a:pPr lvl="0"/>
              <a:t>23/06/2021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0DCFAE-1D42-48C9-B871-C7802A2551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B83229-AF36-44FB-868E-77E58E8369E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AB8C19F-8196-48F4-BDAE-4BBC562DB2C2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847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580BB-B3EA-4DCC-A13D-B0CA2FD6A7E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F7A54A-2F8D-4531-A7AA-AC7EFC4E57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278A30-707E-43BF-B2F3-B99608879BD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AC4CA3-271C-48DB-9BC4-0C88B9F180F0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B32251-784B-47F9-99F2-E7194664DC36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F73E5A-D24E-492D-B31C-55BD2EDDE33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86010B2-0452-4AE6-A07D-B9C82833D25E}" type="datetime1">
              <a:rPr lang="en-GB"/>
              <a:pPr lvl="0"/>
              <a:t>23/06/2021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A0C071-64AC-4147-8A58-1889721D291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0B338A-9F85-4764-9AF0-776889B324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5F350D0-5411-4957-BB33-F74600DDD591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579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244BE-A66D-47A5-8B86-ABA1750546A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FD519F-29B2-4695-83AA-196534023DB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15E0A9B-598E-4574-B59C-7902EFB82BCB}" type="datetime1">
              <a:rPr lang="en-GB"/>
              <a:pPr lvl="0"/>
              <a:t>23/06/2021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230CFD-D164-4FAB-8F90-F3727D4B000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454F1-333F-4BEE-802E-6A115075E5B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1A25A83-BBB2-4284-9A2D-BA7B7D42E9EC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338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4A922B-7A4F-4071-822D-9316D97D56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0BFBB9E-E16D-4033-8E84-C897165EF4DE}" type="datetime1">
              <a:rPr lang="en-GB"/>
              <a:pPr lvl="0"/>
              <a:t>23/06/2021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1059BE-A715-423F-BB41-B03781BD6FF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317C62-F976-457F-8D4F-A214C6216A6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A939259-7AF0-48B8-B837-72B1D89F7C82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57313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201C2-1062-4636-ABD1-EFFAE00815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1A959-A4BD-498A-9011-1ACD155E227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E0981B-155C-4D97-AA9E-257644CAF6C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EACD53-0531-43FB-A7BF-FE2D4C07959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8DCA237-4DF6-4987-AE7F-8AE8B8CBADA8}" type="datetime1">
              <a:rPr lang="en-GB"/>
              <a:pPr lvl="0"/>
              <a:t>23/06/2021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D2D07D-BFEF-4FCB-9C0B-ACE657F1949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1D71A5-64BD-4246-B45C-20AC0F3D952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ADAB78B-5F3B-4EFB-99FC-7DB4C26E05A3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8258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5C84-654E-439F-948A-835F636B23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EDF840-0FA8-456A-BD8A-12976EC19E44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lang="en-GB" sz="3200"/>
            </a:lvl1pPr>
          </a:lstStyle>
          <a:p>
            <a:pPr lvl="0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F24CFB-5FA2-4E5E-85D9-1F821013205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3E8A80-869B-4A14-A213-29AC6D38B43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462923B-5971-4608-A2EB-63F0F9BC6A3C}" type="datetime1">
              <a:rPr lang="en-GB"/>
              <a:pPr lvl="0"/>
              <a:t>23/06/2021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EFB2AF-C722-4432-8D2C-11A17BB034B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3BFF86-3EFA-47DF-8D40-739EF5DADB6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9C7EE53-F73D-46A3-912C-F09784F12ABD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9629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157AC-2293-4AEA-9806-DAC35EAC088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C6B09A-7C74-4CF1-8AFE-A8E84981FE9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D65BE4-5F27-448F-BD42-CD54F2C9E31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EB3164-3EA6-4594-9710-3BA5E4A6A157}" type="datetime1">
              <a:rPr lang="en-GB"/>
              <a:pPr lvl="0"/>
              <a:t>23/06/2021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A58B8F-4D6C-45B1-8784-A9908824F36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F2A30-34BE-4682-8088-26149E34994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A76C046-4DC9-4880-9172-D5827223BCCF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339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D37700-20F8-4EAE-9E30-F4A2AEBB9A7C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8C7B82-FB32-40B9-9D5E-1E02989CD6F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6A8DE-25D9-4E85-B678-75F8A803EBD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4D5E673-EFEB-415E-AED7-68D0ADF2AFE1}" type="datetime1">
              <a:rPr lang="en-GB"/>
              <a:pPr lvl="0"/>
              <a:t>23/06/2021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C9F76C-EB80-4CEE-9EEA-442F6CDC87C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280CDD-4A73-4281-8B8C-C85EDAF72AC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3F539A6-51AB-4A6B-9C31-26FADA0CAEC1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48977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DC81B-07D8-41BD-82A9-DD7DA6F826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19251" y="228600"/>
            <a:ext cx="11151912" cy="62324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29B37682-D62A-4B12-A013-547A4297F45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19251" y="1447806"/>
            <a:ext cx="11151912" cy="203132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62852189"/>
      </p:ext>
    </p:extLst>
  </p:cSld>
  <p:clrMapOvr>
    <a:masterClrMapping/>
  </p:clrMapOvr>
  <p:transition>
    <p:fade/>
  </p:transition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41" y="2327383"/>
            <a:ext cx="11176000" cy="623248"/>
          </a:xfrm>
        </p:spPr>
        <p:txBody>
          <a:bodyPr/>
          <a:lstStyle>
            <a:lvl1pPr algn="ctr">
              <a:defRPr>
                <a:latin typeface="Candar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237265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w Cen MT" panose="020B0602020104020603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250" y="1447865"/>
            <a:ext cx="11151916" cy="2031325"/>
          </a:xfrm>
        </p:spPr>
        <p:txBody>
          <a:bodyPr/>
          <a:lstStyle>
            <a:lvl1pPr>
              <a:defRPr>
                <a:latin typeface="Tw Cen MT" panose="020B0602020104020603" pitchFamily="34" charset="0"/>
              </a:defRPr>
            </a:lvl1pPr>
            <a:lvl2pPr>
              <a:defRPr>
                <a:latin typeface="Tw Cen MT" panose="020B0602020104020603" pitchFamily="34" charset="0"/>
              </a:defRPr>
            </a:lvl2pPr>
            <a:lvl3pPr>
              <a:defRPr>
                <a:latin typeface="Tw Cen MT" panose="020B0602020104020603" pitchFamily="34" charset="0"/>
              </a:defRPr>
            </a:lvl3pPr>
            <a:lvl4pPr>
              <a:defRPr>
                <a:latin typeface="Tw Cen MT" panose="020B0602020104020603" pitchFamily="34" charset="0"/>
              </a:defRPr>
            </a:lvl4pPr>
            <a:lvl5pPr>
              <a:defRPr>
                <a:latin typeface="Tw Cen MT" panose="020B06020201040206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6098075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3FCC9-6DD1-4108-9110-CD6BD744A3A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70224" y="1447815"/>
            <a:ext cx="10245221" cy="1523500"/>
          </a:xfrm>
        </p:spPr>
        <p:txBody>
          <a:bodyPr anchor="ctr">
            <a:noAutofit/>
          </a:bodyPr>
          <a:lstStyle>
            <a:lvl1pPr>
              <a:defRPr sz="49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3ED7A0-9465-47A1-A6F2-25604B10CB3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970214" y="3874834"/>
            <a:ext cx="10245221" cy="46325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9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pic>
        <p:nvPicPr>
          <p:cNvPr id="4" name="Picture 2" descr="\\server3\Restrict\FTP_Root\Clients\White_Whale\7-20683_TechEd_Europe_Template\TechEd_Europe_Keynote_Template\SFP_Art\PNG\TechEd_Europe_2010_Logo.png">
            <a:extLst>
              <a:ext uri="{FF2B5EF4-FFF2-40B4-BE49-F238E27FC236}">
                <a16:creationId xmlns:a16="http://schemas.microsoft.com/office/drawing/2014/main" id="{FD6EBDBD-E048-44D3-9B8F-56AD6AABB2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812673" y="298935"/>
            <a:ext cx="2005361" cy="94077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119062316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548D8-D27E-4F10-9009-CA87CC56B0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9115" y="1950826"/>
            <a:ext cx="10794089" cy="1523490"/>
          </a:xfrm>
        </p:spPr>
        <p:txBody>
          <a:bodyPr anchor="ctr">
            <a:noAutofit/>
          </a:bodyPr>
          <a:lstStyle>
            <a:lvl1pPr>
              <a:defRPr sz="49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2713830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6EBA-F76D-4450-9157-16B3AF3EF08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417D47C3-034B-4953-9516-32D5666E0BD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059274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DC3EE-7B83-4CB8-A308-B2C84A8E641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30C930-8DA7-4208-AD9A-0513E91B2BB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81148" y="1428768"/>
            <a:ext cx="11151912" cy="203132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0019289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F0B70-740D-4153-BB15-95F0677BC0E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B5BD7-7B9A-456C-AC4F-2B47685C267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9251" y="1447806"/>
            <a:ext cx="5487826" cy="1755867"/>
          </a:xfrm>
        </p:spPr>
        <p:txBody>
          <a:bodyPr/>
          <a:lstStyle>
            <a:lvl1pPr marL="346905" indent="-346905">
              <a:spcBef>
                <a:spcPts val="700"/>
              </a:spcBef>
              <a:buSzPts val="2609"/>
              <a:defRPr sz="2900"/>
            </a:lvl1pPr>
            <a:lvl2pPr marL="687061" indent="-332064">
              <a:spcBef>
                <a:spcPts val="600"/>
              </a:spcBef>
              <a:buSzPts val="2160"/>
              <a:defRPr sz="2400"/>
            </a:lvl2pPr>
            <a:lvl3pPr marL="973232" indent="-294263">
              <a:spcBef>
                <a:spcPts val="500"/>
              </a:spcBef>
              <a:buSzPts val="1800"/>
              <a:defRPr sz="2000"/>
            </a:lvl3pPr>
            <a:lvl4pPr marL="1252645" indent="-279413">
              <a:spcBef>
                <a:spcPts val="400"/>
              </a:spcBef>
              <a:buSzPts val="1620"/>
              <a:defRPr sz="1800"/>
            </a:lvl4pPr>
            <a:lvl5pPr marL="1546908" indent="-286161">
              <a:spcBef>
                <a:spcPts val="400"/>
              </a:spcBef>
              <a:buSzPts val="1620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9C1D2-DB51-4B87-A6AA-855B20CDB8AA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83337" y="1447806"/>
            <a:ext cx="5487826" cy="1755867"/>
          </a:xfrm>
        </p:spPr>
        <p:txBody>
          <a:bodyPr/>
          <a:lstStyle>
            <a:lvl1pPr marL="355006" indent="-355006">
              <a:spcBef>
                <a:spcPts val="700"/>
              </a:spcBef>
              <a:buSzPts val="2609"/>
              <a:defRPr sz="2900"/>
            </a:lvl1pPr>
            <a:lvl2pPr marL="687061" indent="-346905">
              <a:spcBef>
                <a:spcPts val="600"/>
              </a:spcBef>
              <a:buSzPts val="2160"/>
              <a:defRPr sz="2400"/>
            </a:lvl2pPr>
            <a:lvl3pPr marL="981324" indent="-309112">
              <a:spcBef>
                <a:spcPts val="500"/>
              </a:spcBef>
              <a:buSzPts val="1800"/>
              <a:defRPr sz="2000"/>
            </a:lvl3pPr>
            <a:lvl4pPr marL="1252645" indent="-271311">
              <a:spcBef>
                <a:spcPts val="400"/>
              </a:spcBef>
              <a:buSzPts val="1620"/>
              <a:defRPr sz="1800"/>
            </a:lvl4pPr>
            <a:lvl5pPr marL="1546908" indent="-279413">
              <a:spcBef>
                <a:spcPts val="400"/>
              </a:spcBef>
              <a:buSzPts val="1620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880461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90BBE-17CC-4220-8EDE-CEC5C76B749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60A57C-5B5C-48ED-AA41-89E6FE63BC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9251" y="1411559"/>
            <a:ext cx="5487826" cy="346246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5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8393E3-924F-4E6D-ABEA-1D4DFBE23DDB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508004" y="2133606"/>
            <a:ext cx="5486400" cy="1585048"/>
          </a:xfrm>
        </p:spPr>
        <p:txBody>
          <a:bodyPr/>
          <a:lstStyle>
            <a:lvl1pPr marL="287514" indent="-287514">
              <a:spcBef>
                <a:spcPts val="600"/>
              </a:spcBef>
              <a:buSzPts val="2160"/>
              <a:defRPr sz="2400"/>
            </a:lvl1pPr>
            <a:lvl2pPr marL="573676" indent="-271311">
              <a:spcBef>
                <a:spcPts val="500"/>
              </a:spcBef>
              <a:buSzPts val="1800"/>
              <a:defRPr sz="2000"/>
            </a:lvl2pPr>
            <a:lvl3pPr marL="830147" indent="-248369">
              <a:spcBef>
                <a:spcPts val="400"/>
              </a:spcBef>
              <a:buSzPts val="1620"/>
              <a:defRPr sz="1800"/>
            </a:lvl3pPr>
            <a:lvl4pPr marL="1071768" indent="-233519">
              <a:spcBef>
                <a:spcPts val="400"/>
              </a:spcBef>
              <a:buSzPts val="1620"/>
              <a:defRPr sz="1800"/>
            </a:lvl4pPr>
            <a:lvl5pPr marL="1305296" indent="-210577">
              <a:spcBef>
                <a:spcPts val="400"/>
              </a:spcBef>
              <a:buSzPts val="1620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2ADAD0-4CC4-4292-AF4D-BC1DEC4D3930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83337" y="1411559"/>
            <a:ext cx="5487826" cy="346246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5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940C33-5078-492E-9267-4882491629BD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83337" y="2133615"/>
            <a:ext cx="5487826" cy="1585048"/>
          </a:xfrm>
        </p:spPr>
        <p:txBody>
          <a:bodyPr/>
          <a:lstStyle>
            <a:lvl1pPr marL="302364" indent="-302364">
              <a:spcBef>
                <a:spcPts val="600"/>
              </a:spcBef>
              <a:buSzPts val="2160"/>
              <a:defRPr sz="2400"/>
            </a:lvl1pPr>
            <a:lvl2pPr marL="581777" indent="-279413">
              <a:spcBef>
                <a:spcPts val="500"/>
              </a:spcBef>
              <a:buSzPts val="1800"/>
              <a:defRPr sz="2000"/>
            </a:lvl2pPr>
            <a:lvl3pPr marL="838248" indent="-249722">
              <a:spcBef>
                <a:spcPts val="400"/>
              </a:spcBef>
              <a:buSzPts val="1620"/>
              <a:defRPr sz="1800"/>
            </a:lvl3pPr>
            <a:lvl4pPr marL="1071768" indent="-241621">
              <a:spcBef>
                <a:spcPts val="400"/>
              </a:spcBef>
              <a:buSzPts val="1620"/>
              <a:defRPr sz="1800"/>
            </a:lvl4pPr>
            <a:lvl5pPr marL="1305296" indent="-225417">
              <a:spcBef>
                <a:spcPts val="400"/>
              </a:spcBef>
              <a:buSzPts val="1620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154034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5CA35-6E82-455A-AB17-15009F0A073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5846021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52EEA-F044-4D77-A261-203BCB7536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5645" y="2327385"/>
            <a:ext cx="11175997" cy="623245"/>
          </a:xfrm>
        </p:spPr>
        <p:txBody>
          <a:bodyPr anchorCtr="1"/>
          <a:lstStyle>
            <a:lvl1pPr algn="ctr"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716738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A63D1-4DCB-4156-A14F-F2F89D9E3D0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Segoe Ligh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061AB1-D0EC-47C6-B983-AE37A4EB71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9251" y="1447860"/>
            <a:ext cx="11151912" cy="2031321"/>
          </a:xfrm>
        </p:spPr>
        <p:txBody>
          <a:bodyPr/>
          <a:lstStyle>
            <a:lvl1pPr>
              <a:defRPr>
                <a:latin typeface="Segoe Light"/>
              </a:defRPr>
            </a:lvl1pPr>
            <a:lvl2pPr>
              <a:defRPr>
                <a:latin typeface="Segoe Light"/>
              </a:defRPr>
            </a:lvl2pPr>
            <a:lvl3pPr>
              <a:defRPr>
                <a:latin typeface="Segoe Light"/>
              </a:defRPr>
            </a:lvl3pPr>
            <a:lvl4pPr>
              <a:defRPr>
                <a:latin typeface="Segoe Light"/>
              </a:defRPr>
            </a:lvl4pPr>
            <a:lvl5pPr>
              <a:defRPr>
                <a:latin typeface="Segoe 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2869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 background developer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white-green code shape.png">
            <a:extLst>
              <a:ext uri="{FF2B5EF4-FFF2-40B4-BE49-F238E27FC236}">
                <a16:creationId xmlns:a16="http://schemas.microsoft.com/office/drawing/2014/main" id="{2CC88006-B407-4F54-B2DE-15A49B1AF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9D17552-F39C-484C-A668-FFA583912CD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0D55505B-8D9B-4A86-ADC1-6BC1C0D29D0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61565" y="1304547"/>
            <a:ext cx="10782604" cy="1434236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600"/>
              </a:spcBef>
              <a:buNone/>
              <a:defRPr sz="2400">
                <a:latin typeface="Consolas" pitchFamily="49"/>
                <a:cs typeface="Courier New" pitchFamily="49"/>
              </a:defRPr>
            </a:lvl1pPr>
            <a:lvl2pPr marL="457200" indent="6345">
              <a:lnSpc>
                <a:spcPct val="80000"/>
              </a:lnSpc>
              <a:spcBef>
                <a:spcPts val="500"/>
              </a:spcBef>
              <a:buNone/>
              <a:defRPr sz="2000">
                <a:latin typeface="Consolas" pitchFamily="49"/>
                <a:cs typeface="Courier New" pitchFamily="49"/>
              </a:defRPr>
            </a:lvl2pPr>
            <a:lvl3pPr marL="796927" indent="0">
              <a:lnSpc>
                <a:spcPct val="80000"/>
              </a:lnSpc>
              <a:spcBef>
                <a:spcPts val="400"/>
              </a:spcBef>
              <a:buNone/>
              <a:defRPr sz="1800">
                <a:latin typeface="Consolas" pitchFamily="49"/>
                <a:cs typeface="Courier New" pitchFamily="49"/>
              </a:defRPr>
            </a:lvl3pPr>
            <a:lvl4pPr marL="1147764" indent="20638">
              <a:lnSpc>
                <a:spcPct val="80000"/>
              </a:lnSpc>
              <a:spcBef>
                <a:spcPts val="400"/>
              </a:spcBef>
              <a:buNone/>
              <a:defRPr sz="1800">
                <a:latin typeface="Consolas" pitchFamily="49"/>
                <a:cs typeface="Courier New" pitchFamily="49"/>
              </a:defRPr>
            </a:lvl4pPr>
            <a:lvl5pPr marL="1489072" indent="0">
              <a:lnSpc>
                <a:spcPct val="80000"/>
              </a:lnSpc>
              <a:spcBef>
                <a:spcPts val="400"/>
              </a:spcBef>
              <a:buNone/>
              <a:defRPr sz="1800">
                <a:latin typeface="Consolas" pitchFamily="49"/>
                <a:cs typeface="Courier New" pitchFamily="4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94449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4A922B-7A4F-4071-822D-9316D97D56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0BFBB9E-E16D-4033-8E84-C897165EF4DE}" type="datetime1">
              <a:rPr lang="en-GB"/>
              <a:pPr lvl="0"/>
              <a:t>23/06/2021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1059BE-A715-423F-BB41-B03781BD6FF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317C62-F976-457F-8D4F-A214C6216A6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A939259-7AF0-48B8-B837-72B1D89F7C82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848323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0224" y="1447819"/>
            <a:ext cx="10245217" cy="1523497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0217" y="3874831"/>
            <a:ext cx="10245219" cy="463256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9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</a:defRPr>
            </a:lvl1pPr>
            <a:lvl2pPr marL="466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3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99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660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32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990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65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32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26" name="Picture 2" descr="\\server3\Restrict\FTP_Root\Clients\White_Whale\7-20683_TechEd_Europe_Template\TechEd_Europe_Keynote_Template\SFP_Art\PNG\TechEd_Europe_2010_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671" y="298938"/>
            <a:ext cx="2005360" cy="940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9498563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9119" y="1950828"/>
            <a:ext cx="10794093" cy="1523493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49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04837349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248" y="228601"/>
            <a:ext cx="11151917" cy="62324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19248" y="1447810"/>
            <a:ext cx="11151917" cy="20313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34801993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148" y="1428767"/>
            <a:ext cx="11151917" cy="2031325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767986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248" y="1447804"/>
            <a:ext cx="5487829" cy="1755865"/>
          </a:xfrm>
        </p:spPr>
        <p:txBody>
          <a:bodyPr/>
          <a:lstStyle>
            <a:lvl1pPr marL="346905" indent="-346905">
              <a:lnSpc>
                <a:spcPct val="90000"/>
              </a:lnSpc>
              <a:defRPr sz="2900"/>
            </a:lvl1pPr>
            <a:lvl2pPr marL="687064" indent="-332060">
              <a:lnSpc>
                <a:spcPct val="90000"/>
              </a:lnSpc>
              <a:defRPr sz="2400"/>
            </a:lvl2pPr>
            <a:lvl3pPr marL="973229" indent="-294262">
              <a:lnSpc>
                <a:spcPct val="90000"/>
              </a:lnSpc>
              <a:defRPr sz="2000"/>
            </a:lvl3pPr>
            <a:lvl4pPr marL="1252645" indent="-279416">
              <a:lnSpc>
                <a:spcPct val="90000"/>
              </a:lnSpc>
              <a:defRPr sz="1800"/>
            </a:lvl4pPr>
            <a:lvl5pPr marL="1546908" indent="-286165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3335" y="1447804"/>
            <a:ext cx="5487829" cy="1755865"/>
          </a:xfrm>
        </p:spPr>
        <p:txBody>
          <a:bodyPr/>
          <a:lstStyle>
            <a:lvl1pPr marL="355008" indent="-355008">
              <a:lnSpc>
                <a:spcPct val="90000"/>
              </a:lnSpc>
              <a:defRPr sz="2900"/>
            </a:lvl1pPr>
            <a:lvl2pPr marL="687064" indent="-346905">
              <a:lnSpc>
                <a:spcPct val="90000"/>
              </a:lnSpc>
              <a:defRPr sz="2400"/>
            </a:lvl2pPr>
            <a:lvl3pPr marL="981328" indent="-309111">
              <a:lnSpc>
                <a:spcPct val="90000"/>
              </a:lnSpc>
              <a:defRPr sz="2000"/>
            </a:lvl3pPr>
            <a:lvl4pPr marL="1252645" indent="-271316">
              <a:lnSpc>
                <a:spcPct val="90000"/>
              </a:lnSpc>
              <a:defRPr sz="1800"/>
            </a:lvl4pPr>
            <a:lvl5pPr marL="1546908" indent="-279416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04032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248" y="1411563"/>
            <a:ext cx="548782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66502" indent="0">
              <a:buNone/>
              <a:defRPr sz="2000" b="1"/>
            </a:lvl2pPr>
            <a:lvl3pPr marL="933007" indent="0">
              <a:buNone/>
              <a:defRPr sz="1800" b="1"/>
            </a:lvl3pPr>
            <a:lvl4pPr marL="1399507" indent="0">
              <a:buNone/>
              <a:defRPr sz="1600" b="1"/>
            </a:lvl4pPr>
            <a:lvl5pPr marL="1866008" indent="0">
              <a:buNone/>
              <a:defRPr sz="1600" b="1"/>
            </a:lvl5pPr>
            <a:lvl6pPr marL="2332516" indent="0">
              <a:buNone/>
              <a:defRPr sz="1600" b="1"/>
            </a:lvl6pPr>
            <a:lvl7pPr marL="2799014" indent="0">
              <a:buNone/>
              <a:defRPr sz="1600" b="1"/>
            </a:lvl7pPr>
            <a:lvl8pPr marL="3265516" indent="0">
              <a:buNone/>
              <a:defRPr sz="1600" b="1"/>
            </a:lvl8pPr>
            <a:lvl9pPr marL="373201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3" y="2133605"/>
            <a:ext cx="5486400" cy="1585049"/>
          </a:xfrm>
        </p:spPr>
        <p:txBody>
          <a:bodyPr/>
          <a:lstStyle>
            <a:lvl1pPr marL="287517" indent="-287517">
              <a:defRPr sz="2400"/>
            </a:lvl1pPr>
            <a:lvl2pPr marL="573678" indent="-271316">
              <a:defRPr sz="2000"/>
            </a:lvl2pPr>
            <a:lvl3pPr marL="830147" indent="-248370">
              <a:defRPr sz="1800"/>
            </a:lvl3pPr>
            <a:lvl4pPr marL="1071767" indent="-233523">
              <a:defRPr sz="1800"/>
            </a:lvl4pPr>
            <a:lvl5pPr marL="1305294" indent="-210574"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3335" y="1411563"/>
            <a:ext cx="548782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66502" indent="0">
              <a:buNone/>
              <a:defRPr sz="2000" b="1"/>
            </a:lvl2pPr>
            <a:lvl3pPr marL="933007" indent="0">
              <a:buNone/>
              <a:defRPr sz="1800" b="1"/>
            </a:lvl3pPr>
            <a:lvl4pPr marL="1399507" indent="0">
              <a:buNone/>
              <a:defRPr sz="1600" b="1"/>
            </a:lvl4pPr>
            <a:lvl5pPr marL="1866008" indent="0">
              <a:buNone/>
              <a:defRPr sz="1600" b="1"/>
            </a:lvl5pPr>
            <a:lvl6pPr marL="2332516" indent="0">
              <a:buNone/>
              <a:defRPr sz="1600" b="1"/>
            </a:lvl6pPr>
            <a:lvl7pPr marL="2799014" indent="0">
              <a:buNone/>
              <a:defRPr sz="1600" b="1"/>
            </a:lvl7pPr>
            <a:lvl8pPr marL="3265516" indent="0">
              <a:buNone/>
              <a:defRPr sz="1600" b="1"/>
            </a:lvl8pPr>
            <a:lvl9pPr marL="373201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3335" y="2133615"/>
            <a:ext cx="5487829" cy="1585049"/>
          </a:xfrm>
        </p:spPr>
        <p:txBody>
          <a:bodyPr/>
          <a:lstStyle>
            <a:lvl1pPr marL="302363" indent="-302363">
              <a:defRPr sz="2400"/>
            </a:lvl1pPr>
            <a:lvl2pPr marL="581778" indent="-279416">
              <a:defRPr sz="2000"/>
            </a:lvl2pPr>
            <a:lvl3pPr marL="838248" indent="-249721">
              <a:defRPr sz="1800"/>
            </a:lvl3pPr>
            <a:lvl4pPr marL="1071767" indent="-241622">
              <a:defRPr sz="1800"/>
            </a:lvl4pPr>
            <a:lvl5pPr marL="1305294" indent="-225418"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073957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033480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Segoe Light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250" y="1447865"/>
            <a:ext cx="11151916" cy="2031325"/>
          </a:xfrm>
        </p:spPr>
        <p:txBody>
          <a:bodyPr/>
          <a:lstStyle>
            <a:lvl1pPr>
              <a:defRPr>
                <a:latin typeface="Segoe Light" charset="0"/>
              </a:defRPr>
            </a:lvl1pPr>
            <a:lvl2pPr>
              <a:defRPr>
                <a:latin typeface="Segoe Light" charset="0"/>
              </a:defRPr>
            </a:lvl2pPr>
            <a:lvl3pPr>
              <a:defRPr>
                <a:latin typeface="Segoe Light" charset="0"/>
              </a:defRPr>
            </a:lvl3pPr>
            <a:lvl4pPr>
              <a:defRPr>
                <a:latin typeface="Segoe Light" charset="0"/>
              </a:defRPr>
            </a:lvl4pPr>
            <a:lvl5pPr>
              <a:defRPr>
                <a:latin typeface="Segoe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5002027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ght background developer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hite-green code shap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white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61568" y="1304545"/>
            <a:ext cx="10782603" cy="1434239"/>
          </a:xfrm>
        </p:spPr>
        <p:txBody>
          <a:bodyPr/>
          <a:lstStyle>
            <a:lvl1pPr marL="0" indent="0">
              <a:lnSpc>
                <a:spcPct val="80000"/>
              </a:lnSpc>
              <a:buFontTx/>
              <a:buNone/>
              <a:defRPr sz="2400" b="0">
                <a:solidFill>
                  <a:srgbClr val="000000"/>
                </a:solidFill>
                <a:latin typeface="Consolas" pitchFamily="49" charset="0"/>
                <a:cs typeface="Courier New" pitchFamily="49" charset="0"/>
              </a:defRPr>
            </a:lvl1pPr>
            <a:lvl2pPr marL="457200" indent="6350">
              <a:lnSpc>
                <a:spcPct val="80000"/>
              </a:lnSpc>
              <a:buFontTx/>
              <a:buNone/>
              <a:defRPr sz="2000" b="0">
                <a:solidFill>
                  <a:srgbClr val="000000"/>
                </a:solidFill>
                <a:latin typeface="Consolas" pitchFamily="49" charset="0"/>
                <a:cs typeface="Courier New" pitchFamily="49" charset="0"/>
              </a:defRPr>
            </a:lvl2pPr>
            <a:lvl3pPr marL="796925" indent="0">
              <a:lnSpc>
                <a:spcPct val="80000"/>
              </a:lnSpc>
              <a:buFontTx/>
              <a:buNone/>
              <a:defRPr sz="1800" b="0">
                <a:solidFill>
                  <a:srgbClr val="000000"/>
                </a:solidFill>
                <a:latin typeface="Consolas" pitchFamily="49" charset="0"/>
                <a:cs typeface="Courier New" pitchFamily="49" charset="0"/>
              </a:defRPr>
            </a:lvl3pPr>
            <a:lvl4pPr marL="1147763" indent="20638">
              <a:lnSpc>
                <a:spcPct val="80000"/>
              </a:lnSpc>
              <a:buFontTx/>
              <a:buNone/>
              <a:defRPr sz="1800" b="0">
                <a:solidFill>
                  <a:srgbClr val="000000"/>
                </a:solidFill>
                <a:latin typeface="Consolas" pitchFamily="49" charset="0"/>
                <a:cs typeface="Courier New" pitchFamily="49" charset="0"/>
              </a:defRPr>
            </a:lvl4pPr>
            <a:lvl5pPr marL="1489075" indent="0">
              <a:lnSpc>
                <a:spcPct val="80000"/>
              </a:lnSpc>
              <a:buFontTx/>
              <a:buNone/>
              <a:defRPr sz="1800" b="0">
                <a:solidFill>
                  <a:srgbClr val="000000"/>
                </a:solidFill>
                <a:latin typeface="Consolas" pitchFamily="49" charset="0"/>
                <a:cs typeface="Courier New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2946676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0224" y="1447819"/>
            <a:ext cx="10245217" cy="1523497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0217" y="3874831"/>
            <a:ext cx="10245219" cy="463256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9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</a:defRPr>
            </a:lvl1pPr>
            <a:lvl2pPr marL="466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3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99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660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32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990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65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32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26" name="Picture 2" descr="\\server3\Restrict\FTP_Root\Clients\White_Whale\7-20683_TechEd_Europe_Template\TechEd_Europe_Keynote_Template\SFP_Art\PNG\TechEd_Europe_2010_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671" y="298938"/>
            <a:ext cx="2005360" cy="940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6553493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9119" y="1950828"/>
            <a:ext cx="10794093" cy="1523493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49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59836602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248" y="228601"/>
            <a:ext cx="11151917" cy="62324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19248" y="1447810"/>
            <a:ext cx="11151917" cy="20313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03740825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148" y="1428767"/>
            <a:ext cx="11151917" cy="2031325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204343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248" y="1447804"/>
            <a:ext cx="5487829" cy="1755865"/>
          </a:xfrm>
        </p:spPr>
        <p:txBody>
          <a:bodyPr/>
          <a:lstStyle>
            <a:lvl1pPr marL="346905" indent="-346905">
              <a:lnSpc>
                <a:spcPct val="90000"/>
              </a:lnSpc>
              <a:defRPr sz="2900"/>
            </a:lvl1pPr>
            <a:lvl2pPr marL="687064" indent="-332060">
              <a:lnSpc>
                <a:spcPct val="90000"/>
              </a:lnSpc>
              <a:defRPr sz="2400"/>
            </a:lvl2pPr>
            <a:lvl3pPr marL="973229" indent="-294262">
              <a:lnSpc>
                <a:spcPct val="90000"/>
              </a:lnSpc>
              <a:defRPr sz="2000"/>
            </a:lvl3pPr>
            <a:lvl4pPr marL="1252645" indent="-279416">
              <a:lnSpc>
                <a:spcPct val="90000"/>
              </a:lnSpc>
              <a:defRPr sz="1800"/>
            </a:lvl4pPr>
            <a:lvl5pPr marL="1546908" indent="-286165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3335" y="1447804"/>
            <a:ext cx="5487829" cy="1755865"/>
          </a:xfrm>
        </p:spPr>
        <p:txBody>
          <a:bodyPr/>
          <a:lstStyle>
            <a:lvl1pPr marL="355008" indent="-355008">
              <a:lnSpc>
                <a:spcPct val="90000"/>
              </a:lnSpc>
              <a:defRPr sz="2900"/>
            </a:lvl1pPr>
            <a:lvl2pPr marL="687064" indent="-346905">
              <a:lnSpc>
                <a:spcPct val="90000"/>
              </a:lnSpc>
              <a:defRPr sz="2400"/>
            </a:lvl2pPr>
            <a:lvl3pPr marL="981328" indent="-309111">
              <a:lnSpc>
                <a:spcPct val="90000"/>
              </a:lnSpc>
              <a:defRPr sz="2000"/>
            </a:lvl3pPr>
            <a:lvl4pPr marL="1252645" indent="-271316">
              <a:lnSpc>
                <a:spcPct val="90000"/>
              </a:lnSpc>
              <a:defRPr sz="1800"/>
            </a:lvl4pPr>
            <a:lvl5pPr marL="1546908" indent="-279416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649502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248" y="1411563"/>
            <a:ext cx="548782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66502" indent="0">
              <a:buNone/>
              <a:defRPr sz="2000" b="1"/>
            </a:lvl2pPr>
            <a:lvl3pPr marL="933007" indent="0">
              <a:buNone/>
              <a:defRPr sz="1800" b="1"/>
            </a:lvl3pPr>
            <a:lvl4pPr marL="1399507" indent="0">
              <a:buNone/>
              <a:defRPr sz="1600" b="1"/>
            </a:lvl4pPr>
            <a:lvl5pPr marL="1866008" indent="0">
              <a:buNone/>
              <a:defRPr sz="1600" b="1"/>
            </a:lvl5pPr>
            <a:lvl6pPr marL="2332516" indent="0">
              <a:buNone/>
              <a:defRPr sz="1600" b="1"/>
            </a:lvl6pPr>
            <a:lvl7pPr marL="2799014" indent="0">
              <a:buNone/>
              <a:defRPr sz="1600" b="1"/>
            </a:lvl7pPr>
            <a:lvl8pPr marL="3265516" indent="0">
              <a:buNone/>
              <a:defRPr sz="1600" b="1"/>
            </a:lvl8pPr>
            <a:lvl9pPr marL="373201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3" y="2133605"/>
            <a:ext cx="5486400" cy="1585049"/>
          </a:xfrm>
        </p:spPr>
        <p:txBody>
          <a:bodyPr/>
          <a:lstStyle>
            <a:lvl1pPr marL="287517" indent="-287517">
              <a:defRPr sz="2400"/>
            </a:lvl1pPr>
            <a:lvl2pPr marL="573678" indent="-271316">
              <a:defRPr sz="2000"/>
            </a:lvl2pPr>
            <a:lvl3pPr marL="830147" indent="-248370">
              <a:defRPr sz="1800"/>
            </a:lvl3pPr>
            <a:lvl4pPr marL="1071767" indent="-233523">
              <a:defRPr sz="1800"/>
            </a:lvl4pPr>
            <a:lvl5pPr marL="1305294" indent="-210574"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3335" y="1411563"/>
            <a:ext cx="548782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66502" indent="0">
              <a:buNone/>
              <a:defRPr sz="2000" b="1"/>
            </a:lvl2pPr>
            <a:lvl3pPr marL="933007" indent="0">
              <a:buNone/>
              <a:defRPr sz="1800" b="1"/>
            </a:lvl3pPr>
            <a:lvl4pPr marL="1399507" indent="0">
              <a:buNone/>
              <a:defRPr sz="1600" b="1"/>
            </a:lvl4pPr>
            <a:lvl5pPr marL="1866008" indent="0">
              <a:buNone/>
              <a:defRPr sz="1600" b="1"/>
            </a:lvl5pPr>
            <a:lvl6pPr marL="2332516" indent="0">
              <a:buNone/>
              <a:defRPr sz="1600" b="1"/>
            </a:lvl6pPr>
            <a:lvl7pPr marL="2799014" indent="0">
              <a:buNone/>
              <a:defRPr sz="1600" b="1"/>
            </a:lvl7pPr>
            <a:lvl8pPr marL="3265516" indent="0">
              <a:buNone/>
              <a:defRPr sz="1600" b="1"/>
            </a:lvl8pPr>
            <a:lvl9pPr marL="373201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3335" y="2133615"/>
            <a:ext cx="5487829" cy="1585049"/>
          </a:xfrm>
        </p:spPr>
        <p:txBody>
          <a:bodyPr/>
          <a:lstStyle>
            <a:lvl1pPr marL="302363" indent="-302363">
              <a:defRPr sz="2400"/>
            </a:lvl1pPr>
            <a:lvl2pPr marL="581778" indent="-279416">
              <a:defRPr sz="2000"/>
            </a:lvl2pPr>
            <a:lvl3pPr marL="838248" indent="-249721">
              <a:defRPr sz="1800"/>
            </a:lvl3pPr>
            <a:lvl4pPr marL="1071767" indent="-241622">
              <a:defRPr sz="1800"/>
            </a:lvl4pPr>
            <a:lvl5pPr marL="1305294" indent="-225418"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855754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67068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41" y="2327383"/>
            <a:ext cx="11176000" cy="623248"/>
          </a:xfrm>
        </p:spPr>
        <p:txBody>
          <a:bodyPr/>
          <a:lstStyle>
            <a:lvl1pPr algn="ctr">
              <a:defRPr>
                <a:latin typeface="Tw Cen MT" panose="020B0602020104020603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5574177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w Cen MT" panose="020B0602020104020603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250" y="1447865"/>
            <a:ext cx="11151916" cy="2031325"/>
          </a:xfrm>
        </p:spPr>
        <p:txBody>
          <a:bodyPr/>
          <a:lstStyle>
            <a:lvl1pPr>
              <a:defRPr>
                <a:latin typeface="Tw Cen MT" panose="020B0602020104020603" pitchFamily="34" charset="0"/>
              </a:defRPr>
            </a:lvl1pPr>
            <a:lvl2pPr>
              <a:defRPr>
                <a:latin typeface="Tw Cen MT" panose="020B0602020104020603" pitchFamily="34" charset="0"/>
              </a:defRPr>
            </a:lvl2pPr>
            <a:lvl3pPr>
              <a:defRPr>
                <a:latin typeface="Tw Cen MT" panose="020B0602020104020603" pitchFamily="34" charset="0"/>
              </a:defRPr>
            </a:lvl3pPr>
            <a:lvl4pPr>
              <a:defRPr>
                <a:latin typeface="Tw Cen MT" panose="020B0602020104020603" pitchFamily="34" charset="0"/>
              </a:defRPr>
            </a:lvl4pPr>
            <a:lvl5pPr>
              <a:defRPr>
                <a:latin typeface="Tw Cen MT" panose="020B06020201040206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0883320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ght background developer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hite-green code shap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white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w Cen MT" panose="020B06020201040206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61568" y="1304545"/>
            <a:ext cx="10782603" cy="1434239"/>
          </a:xfrm>
        </p:spPr>
        <p:txBody>
          <a:bodyPr/>
          <a:lstStyle>
            <a:lvl1pPr marL="0" indent="0">
              <a:lnSpc>
                <a:spcPct val="80000"/>
              </a:lnSpc>
              <a:buFontTx/>
              <a:buNone/>
              <a:defRPr sz="2400" b="0">
                <a:solidFill>
                  <a:srgbClr val="000000"/>
                </a:solidFill>
                <a:latin typeface="Tw Cen MT" panose="020B0602020104020603" pitchFamily="34" charset="0"/>
                <a:cs typeface="Courier New" pitchFamily="49" charset="0"/>
              </a:defRPr>
            </a:lvl1pPr>
            <a:lvl2pPr marL="457200" indent="6350">
              <a:lnSpc>
                <a:spcPct val="80000"/>
              </a:lnSpc>
              <a:buFontTx/>
              <a:buNone/>
              <a:defRPr sz="2000" b="0">
                <a:solidFill>
                  <a:srgbClr val="000000"/>
                </a:solidFill>
                <a:latin typeface="Tw Cen MT" panose="020B0602020104020603" pitchFamily="34" charset="0"/>
                <a:cs typeface="Courier New" pitchFamily="49" charset="0"/>
              </a:defRPr>
            </a:lvl2pPr>
            <a:lvl3pPr marL="796925" indent="0">
              <a:lnSpc>
                <a:spcPct val="80000"/>
              </a:lnSpc>
              <a:buFontTx/>
              <a:buNone/>
              <a:defRPr sz="1800" b="0">
                <a:solidFill>
                  <a:srgbClr val="000000"/>
                </a:solidFill>
                <a:latin typeface="Tw Cen MT" panose="020B0602020104020603" pitchFamily="34" charset="0"/>
                <a:cs typeface="Courier New" pitchFamily="49" charset="0"/>
              </a:defRPr>
            </a:lvl3pPr>
            <a:lvl4pPr marL="1147763" indent="20638">
              <a:lnSpc>
                <a:spcPct val="80000"/>
              </a:lnSpc>
              <a:buFontTx/>
              <a:buNone/>
              <a:defRPr sz="1800" b="0">
                <a:solidFill>
                  <a:srgbClr val="000000"/>
                </a:solidFill>
                <a:latin typeface="Tw Cen MT" panose="020B0602020104020603" pitchFamily="34" charset="0"/>
                <a:cs typeface="Courier New" pitchFamily="49" charset="0"/>
              </a:defRPr>
            </a:lvl4pPr>
            <a:lvl5pPr marL="1489075" indent="0">
              <a:lnSpc>
                <a:spcPct val="80000"/>
              </a:lnSpc>
              <a:buFontTx/>
              <a:buNone/>
              <a:defRPr sz="1800" b="0">
                <a:solidFill>
                  <a:srgbClr val="000000"/>
                </a:solidFill>
                <a:latin typeface="Tw Cen MT" panose="020B0602020104020603" pitchFamily="34" charset="0"/>
                <a:cs typeface="Courier New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596188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30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41071D-5B17-4E41-B389-44234ACCC9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381D38-0081-4E01-867C-312532CDCE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1C2EB-F1D1-46DD-9F2D-84BA1F9A0477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21FE18A8-4057-406E-B4F1-F721B30A0564}" type="datetime1">
              <a:rPr lang="en-GB"/>
              <a:pPr lvl="0"/>
              <a:t>23/06/2021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DCD82-2558-4890-B76F-450B4F624748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52A9DE-695F-46A2-A9C7-BB66C352845E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D4C4E783-DD2C-44C7-AC51-9B993EE1F7E1}" type="slidenum"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3" r:id="rId13"/>
    <p:sldLayoutId id="2147483685" r:id="rId14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F686B0-25DC-4B2A-A3E4-872CC3A8DBE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19251" y="228600"/>
            <a:ext cx="11151912" cy="62324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lvl="0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9234C6-9A89-48BD-B780-0A0988CB06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9251" y="1447806"/>
            <a:ext cx="11151912" cy="20313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>
    <p:fade/>
  </p:transition>
  <p:txStyles>
    <p:titleStyle>
      <a:lvl1pPr marL="0" marR="0" lvl="0" indent="0" algn="l" defTabSz="933008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500" b="0" i="0" u="none" strike="noStrike" kern="1200" cap="none" spc="-102" baseline="0">
          <a:solidFill>
            <a:srgbClr val="000000"/>
          </a:solidFill>
          <a:uFillTx/>
          <a:latin typeface="Candara" pitchFamily="34"/>
          <a:cs typeface="Arial"/>
        </a:defRPr>
      </a:lvl1pPr>
    </p:titleStyle>
    <p:bodyStyle>
      <a:lvl1pPr marL="469763" marR="0" lvl="0" indent="-469763" algn="l" defTabSz="933008" rtl="0" fontAlgn="auto" hangingPunct="1">
        <a:lnSpc>
          <a:spcPct val="90000"/>
        </a:lnSpc>
        <a:spcBef>
          <a:spcPts val="800"/>
        </a:spcBef>
        <a:spcAft>
          <a:spcPts val="0"/>
        </a:spcAft>
        <a:buSzPts val="2969"/>
        <a:buBlip>
          <a:blip r:embed="rId13"/>
        </a:buBlip>
        <a:tabLst/>
        <a:defRPr lang="en-US" sz="3300" b="0" i="0" u="none" strike="noStrike" kern="1200" cap="none" spc="0" baseline="0">
          <a:solidFill>
            <a:srgbClr val="000000"/>
          </a:solidFill>
          <a:uFillTx/>
          <a:latin typeface="Candara" pitchFamily="34"/>
        </a:defRPr>
      </a:lvl1pPr>
      <a:lvl2pPr marL="873105" marR="0" lvl="1" indent="-403341" algn="l" defTabSz="933008" rtl="0" fontAlgn="auto" hangingPunct="1">
        <a:lnSpc>
          <a:spcPct val="90000"/>
        </a:lnSpc>
        <a:spcBef>
          <a:spcPts val="700"/>
        </a:spcBef>
        <a:spcAft>
          <a:spcPts val="0"/>
        </a:spcAft>
        <a:buSzPts val="2609"/>
        <a:buBlip>
          <a:blip r:embed="rId14"/>
        </a:buBlip>
        <a:tabLst/>
        <a:defRPr lang="en-US" sz="2900" b="0" i="0" u="none" strike="noStrike" kern="1200" cap="none" spc="0" baseline="0">
          <a:solidFill>
            <a:srgbClr val="000000"/>
          </a:solidFill>
          <a:uFillTx/>
          <a:latin typeface="Candara" pitchFamily="34"/>
        </a:defRPr>
      </a:lvl2pPr>
      <a:lvl3pPr marL="1284549" marR="0" lvl="2" indent="-411443" algn="l" defTabSz="933008" rtl="0" fontAlgn="auto" hangingPunct="1">
        <a:lnSpc>
          <a:spcPct val="90000"/>
        </a:lnSpc>
        <a:spcBef>
          <a:spcPts val="600"/>
        </a:spcBef>
        <a:spcAft>
          <a:spcPts val="0"/>
        </a:spcAft>
        <a:buSzPts val="2160"/>
        <a:buBlip>
          <a:blip r:embed="rId14"/>
        </a:buBlip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ndara" pitchFamily="34"/>
        </a:defRPr>
      </a:lvl3pPr>
      <a:lvl4pPr marL="1637681" marR="0" lvl="3" indent="-353132" algn="l" defTabSz="933008" rtl="0" fontAlgn="auto" hangingPunct="1">
        <a:lnSpc>
          <a:spcPct val="90000"/>
        </a:lnSpc>
        <a:spcBef>
          <a:spcPts val="500"/>
        </a:spcBef>
        <a:spcAft>
          <a:spcPts val="0"/>
        </a:spcAft>
        <a:buSzPts val="1800"/>
        <a:buBlip>
          <a:blip r:embed="rId14"/>
        </a:buBlip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ndara" pitchFamily="34"/>
        </a:defRPr>
      </a:lvl4pPr>
      <a:lvl5pPr marL="1981093" marR="0" lvl="4" indent="-343412" algn="l" defTabSz="933008" rtl="0" fontAlgn="auto" hangingPunct="1">
        <a:lnSpc>
          <a:spcPct val="90000"/>
        </a:lnSpc>
        <a:spcBef>
          <a:spcPts val="500"/>
        </a:spcBef>
        <a:spcAft>
          <a:spcPts val="0"/>
        </a:spcAft>
        <a:buSzPts val="1800"/>
        <a:buBlip>
          <a:blip r:embed="rId14"/>
        </a:buBlip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ndara" pitchFamily="3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248" y="228601"/>
            <a:ext cx="11151917" cy="6232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250" y="1447810"/>
            <a:ext cx="11151916" cy="2031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6816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3" r:id="rId8"/>
    <p:sldLayoutId id="2147483684" r:id="rId9"/>
  </p:sldLayoutIdLst>
  <p:transition>
    <p:fade/>
  </p:transition>
  <p:txStyles>
    <p:titleStyle>
      <a:lvl1pPr algn="l" defTabSz="933007" rtl="0" eaLnBrk="1" latinLnBrk="0" hangingPunct="1">
        <a:lnSpc>
          <a:spcPct val="90000"/>
        </a:lnSpc>
        <a:spcBef>
          <a:spcPct val="0"/>
        </a:spcBef>
        <a:buNone/>
        <a:defRPr lang="en-US" sz="4500" b="0" kern="1200" cap="none" spc="-102" baseline="0" dirty="0" smtClean="0">
          <a:ln w="3175">
            <a:noFill/>
          </a:ln>
          <a:gradFill flip="none" rotWithShape="1"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  <a:tileRect/>
          </a:gradFill>
          <a:effectLst/>
          <a:latin typeface="Candara" pitchFamily="34" charset="0"/>
          <a:ea typeface="+mn-ea"/>
          <a:cs typeface="Arial" charset="0"/>
        </a:defRPr>
      </a:lvl1pPr>
    </p:titleStyle>
    <p:bodyStyle>
      <a:lvl1pPr marL="469761" indent="-469761" algn="l" defTabSz="933007" rtl="0" eaLnBrk="1" latinLnBrk="0" hangingPunct="1">
        <a:lnSpc>
          <a:spcPct val="90000"/>
        </a:lnSpc>
        <a:spcBef>
          <a:spcPct val="20000"/>
        </a:spcBef>
        <a:buSzPct val="90000"/>
        <a:buFontTx/>
        <a:buBlip>
          <a:blip r:embed="rId11"/>
        </a:buBlip>
        <a:defRPr sz="3300" kern="120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Candara" pitchFamily="34" charset="0"/>
          <a:ea typeface="+mn-ea"/>
          <a:cs typeface="+mn-cs"/>
        </a:defRPr>
      </a:lvl1pPr>
      <a:lvl2pPr marL="873107" indent="-403346" algn="l" defTabSz="933007" rtl="0" eaLnBrk="1" latinLnBrk="0" hangingPunct="1">
        <a:lnSpc>
          <a:spcPct val="90000"/>
        </a:lnSpc>
        <a:spcBef>
          <a:spcPct val="20000"/>
        </a:spcBef>
        <a:buSzPct val="90000"/>
        <a:buFontTx/>
        <a:buBlip>
          <a:blip r:embed="rId12"/>
        </a:buBlip>
        <a:defRPr sz="2900" kern="120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Candara" pitchFamily="34" charset="0"/>
          <a:ea typeface="+mn-ea"/>
          <a:cs typeface="+mn-cs"/>
        </a:defRPr>
      </a:lvl2pPr>
      <a:lvl3pPr marL="1284553" indent="-411443" algn="l" defTabSz="933007" rtl="0" eaLnBrk="1" latinLnBrk="0" hangingPunct="1">
        <a:lnSpc>
          <a:spcPct val="90000"/>
        </a:lnSpc>
        <a:spcBef>
          <a:spcPct val="20000"/>
        </a:spcBef>
        <a:buSzPct val="90000"/>
        <a:buFontTx/>
        <a:buBlip>
          <a:blip r:embed="rId12"/>
        </a:buBlip>
        <a:defRPr sz="2400" kern="120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Candara" pitchFamily="34" charset="0"/>
          <a:ea typeface="+mn-ea"/>
          <a:cs typeface="+mn-cs"/>
        </a:defRPr>
      </a:lvl3pPr>
      <a:lvl4pPr marL="1637684" indent="-353129" algn="l" defTabSz="933007" rtl="0" eaLnBrk="1" latinLnBrk="0" hangingPunct="1">
        <a:lnSpc>
          <a:spcPct val="90000"/>
        </a:lnSpc>
        <a:spcBef>
          <a:spcPct val="20000"/>
        </a:spcBef>
        <a:buSzPct val="90000"/>
        <a:buFontTx/>
        <a:buBlip>
          <a:blip r:embed="rId12"/>
        </a:buBlip>
        <a:defRPr sz="2000" kern="120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Candara" pitchFamily="34" charset="0"/>
          <a:ea typeface="+mn-ea"/>
          <a:cs typeface="+mn-cs"/>
        </a:defRPr>
      </a:lvl4pPr>
      <a:lvl5pPr marL="1981094" indent="-343412" algn="l" defTabSz="933007" rtl="0" eaLnBrk="1" latinLnBrk="0" hangingPunct="1">
        <a:lnSpc>
          <a:spcPct val="90000"/>
        </a:lnSpc>
        <a:spcBef>
          <a:spcPct val="20000"/>
        </a:spcBef>
        <a:buSzPct val="90000"/>
        <a:buFontTx/>
        <a:buBlip>
          <a:blip r:embed="rId12"/>
        </a:buBlip>
        <a:defRPr sz="2000" kern="120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Candara" pitchFamily="34" charset="0"/>
          <a:ea typeface="+mn-ea"/>
          <a:cs typeface="+mn-cs"/>
        </a:defRPr>
      </a:lvl5pPr>
      <a:lvl6pPr marL="2565762" indent="-233250" algn="l" defTabSz="93300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2266" indent="-233250" algn="l" defTabSz="93300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8768" indent="-233250" algn="l" defTabSz="93300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5269" indent="-233250" algn="l" defTabSz="93300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30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502" algn="l" defTabSz="9330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3007" algn="l" defTabSz="9330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507" algn="l" defTabSz="9330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6008" algn="l" defTabSz="9330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2516" algn="l" defTabSz="9330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9014" algn="l" defTabSz="9330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5516" algn="l" defTabSz="9330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2017" algn="l" defTabSz="9330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248" y="228601"/>
            <a:ext cx="11151917" cy="6232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250" y="1447810"/>
            <a:ext cx="11151916" cy="2031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4372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</p:sldLayoutIdLst>
  <p:transition>
    <p:fade/>
  </p:transition>
  <p:txStyles>
    <p:titleStyle>
      <a:lvl1pPr algn="l" defTabSz="933007" rtl="0" eaLnBrk="1" latinLnBrk="0" hangingPunct="1">
        <a:lnSpc>
          <a:spcPct val="90000"/>
        </a:lnSpc>
        <a:spcBef>
          <a:spcPct val="0"/>
        </a:spcBef>
        <a:buNone/>
        <a:defRPr lang="en-US" sz="4500" b="0" kern="1200" cap="none" spc="-102" baseline="0" dirty="0" smtClean="0">
          <a:ln w="3175">
            <a:noFill/>
          </a:ln>
          <a:gradFill flip="none" rotWithShape="1"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  <a:tileRect/>
          </a:gradFill>
          <a:effectLst/>
          <a:latin typeface="Tw Cen MT" panose="020B0602020104020603" pitchFamily="34" charset="0"/>
          <a:ea typeface="+mn-ea"/>
          <a:cs typeface="Arial" charset="0"/>
        </a:defRPr>
      </a:lvl1pPr>
    </p:titleStyle>
    <p:bodyStyle>
      <a:lvl1pPr marL="469761" indent="-469761" algn="l" defTabSz="933007" rtl="0" eaLnBrk="1" latinLnBrk="0" hangingPunct="1">
        <a:lnSpc>
          <a:spcPct val="90000"/>
        </a:lnSpc>
        <a:spcBef>
          <a:spcPct val="20000"/>
        </a:spcBef>
        <a:buSzPct val="90000"/>
        <a:buFontTx/>
        <a:buBlip>
          <a:blip r:embed="rId12"/>
        </a:buBlip>
        <a:defRPr sz="3300" kern="120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Tw Cen MT" panose="020B0602020104020603" pitchFamily="34" charset="0"/>
          <a:ea typeface="+mn-ea"/>
          <a:cs typeface="+mn-cs"/>
        </a:defRPr>
      </a:lvl1pPr>
      <a:lvl2pPr marL="873107" indent="-403346" algn="l" defTabSz="933007" rtl="0" eaLnBrk="1" latinLnBrk="0" hangingPunct="1">
        <a:lnSpc>
          <a:spcPct val="90000"/>
        </a:lnSpc>
        <a:spcBef>
          <a:spcPct val="20000"/>
        </a:spcBef>
        <a:buSzPct val="90000"/>
        <a:buFontTx/>
        <a:buBlip>
          <a:blip r:embed="rId13"/>
        </a:buBlip>
        <a:defRPr sz="2900" kern="120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Tw Cen MT" panose="020B0602020104020603" pitchFamily="34" charset="0"/>
          <a:ea typeface="+mn-ea"/>
          <a:cs typeface="+mn-cs"/>
        </a:defRPr>
      </a:lvl2pPr>
      <a:lvl3pPr marL="1284553" indent="-411443" algn="l" defTabSz="933007" rtl="0" eaLnBrk="1" latinLnBrk="0" hangingPunct="1">
        <a:lnSpc>
          <a:spcPct val="90000"/>
        </a:lnSpc>
        <a:spcBef>
          <a:spcPct val="20000"/>
        </a:spcBef>
        <a:buSzPct val="90000"/>
        <a:buFontTx/>
        <a:buBlip>
          <a:blip r:embed="rId13"/>
        </a:buBlip>
        <a:defRPr sz="2400" kern="120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Tw Cen MT" panose="020B0602020104020603" pitchFamily="34" charset="0"/>
          <a:ea typeface="+mn-ea"/>
          <a:cs typeface="+mn-cs"/>
        </a:defRPr>
      </a:lvl3pPr>
      <a:lvl4pPr marL="1637684" indent="-353129" algn="l" defTabSz="933007" rtl="0" eaLnBrk="1" latinLnBrk="0" hangingPunct="1">
        <a:lnSpc>
          <a:spcPct val="90000"/>
        </a:lnSpc>
        <a:spcBef>
          <a:spcPct val="20000"/>
        </a:spcBef>
        <a:buSzPct val="90000"/>
        <a:buFontTx/>
        <a:buBlip>
          <a:blip r:embed="rId13"/>
        </a:buBlip>
        <a:defRPr sz="2000" kern="120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Tw Cen MT" panose="020B0602020104020603" pitchFamily="34" charset="0"/>
          <a:ea typeface="+mn-ea"/>
          <a:cs typeface="+mn-cs"/>
        </a:defRPr>
      </a:lvl4pPr>
      <a:lvl5pPr marL="1981094" indent="-343412" algn="l" defTabSz="933007" rtl="0" eaLnBrk="1" latinLnBrk="0" hangingPunct="1">
        <a:lnSpc>
          <a:spcPct val="90000"/>
        </a:lnSpc>
        <a:spcBef>
          <a:spcPct val="20000"/>
        </a:spcBef>
        <a:buSzPct val="90000"/>
        <a:buFontTx/>
        <a:buBlip>
          <a:blip r:embed="rId13"/>
        </a:buBlip>
        <a:defRPr sz="2000" kern="120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Tw Cen MT" panose="020B0602020104020603" pitchFamily="34" charset="0"/>
          <a:ea typeface="+mn-ea"/>
          <a:cs typeface="+mn-cs"/>
        </a:defRPr>
      </a:lvl5pPr>
      <a:lvl6pPr marL="2565762" indent="-233250" algn="l" defTabSz="93300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2266" indent="-233250" algn="l" defTabSz="93300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8768" indent="-233250" algn="l" defTabSz="93300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5269" indent="-233250" algn="l" defTabSz="93300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30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502" algn="l" defTabSz="9330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3007" algn="l" defTabSz="9330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507" algn="l" defTabSz="9330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6008" algn="l" defTabSz="9330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2516" algn="l" defTabSz="9330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9014" algn="l" defTabSz="9330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5516" algn="l" defTabSz="9330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2017" algn="l" defTabSz="9330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jpeg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simontcousins.azurewebsites.net/does-the-language-you-use-make-a-difference-revisited/" TargetMode="External"/><Relationship Id="rId2" Type="http://schemas.openxmlformats.org/officeDocument/2006/relationships/hyperlink" Target="http://www2.nationalgrid.com/uk/services/balancing-services/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re.ed.ac.uk/ws/portalfiles/portal/17084823/Milner_R_1982_How_ML_Evolved.pdf" TargetMode="External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crosoft.com/net/" TargetMode="External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giraffe-fsharp/Giraffe" TargetMode="External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giraffe-fsharp/Giraffe" TargetMode="External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fsharp/fslang-design/tree/master/FSharp-5.0" TargetMode="External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hyperlink" Target="https://fsprojects.github.io/FSharp.Data/images/json.gif" TargetMode="External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14826-666D-4F3C-AF7E-B3974E5DB082}"/>
              </a:ext>
            </a:extLst>
          </p:cNvPr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GB"/>
              <a:t>Narratives in </a:t>
            </a:r>
            <a:br>
              <a:rPr lang="en-GB"/>
            </a:br>
            <a:r>
              <a:rPr lang="en-GB"/>
              <a:t>The Early History of F#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05BB32-B2EB-41FD-9955-DF31ECEAD1F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r>
              <a:rPr lang="en-GB"/>
              <a:t>Don Syme, Researcher and Community Contributor, Microsoft</a:t>
            </a:r>
          </a:p>
          <a:p>
            <a:pPr lvl="0"/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D62A40-C629-4FDE-AF2B-9CA43EADDA0A}"/>
              </a:ext>
            </a:extLst>
          </p:cNvPr>
          <p:cNvSpPr txBox="1"/>
          <p:nvPr/>
        </p:nvSpPr>
        <p:spPr>
          <a:xfrm>
            <a:off x="1847686" y="920621"/>
            <a:ext cx="8496628" cy="50167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A meta-talk about a meta-language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Not a recap of the paper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From 1970s to 2015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From Milner, Newey, Morris to Microsoft and Open Source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D62A40-C629-4FDE-AF2B-9CA43EADDA0A}"/>
              </a:ext>
            </a:extLst>
          </p:cNvPr>
          <p:cNvSpPr txBox="1"/>
          <p:nvPr/>
        </p:nvSpPr>
        <p:spPr>
          <a:xfrm>
            <a:off x="2437671" y="1843951"/>
            <a:ext cx="7316644" cy="31700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History is always written selectively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b="0" i="0" u="none" strike="noStrike" kern="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I’ll be explicit about the narratives I’ve chosen</a:t>
            </a:r>
          </a:p>
        </p:txBody>
      </p:sp>
    </p:spTree>
    <p:extLst>
      <p:ext uri="{BB962C8B-B14F-4D97-AF65-F5344CB8AC3E}">
        <p14:creationId xmlns:p14="http://schemas.microsoft.com/office/powerpoint/2010/main" val="2347508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9A25C8-9D14-4869-8016-15C503D9C477}"/>
              </a:ext>
            </a:extLst>
          </p:cNvPr>
          <p:cNvSpPr txBox="1"/>
          <p:nvPr/>
        </p:nvSpPr>
        <p:spPr>
          <a:xfrm>
            <a:off x="1496680" y="2459507"/>
            <a:ext cx="9198644" cy="19389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Narrative #1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b="0" i="0" u="none" strike="noStrike" kern="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A personal journey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9A25C8-9D14-4869-8016-15C503D9C477}"/>
              </a:ext>
            </a:extLst>
          </p:cNvPr>
          <p:cNvSpPr txBox="1"/>
          <p:nvPr/>
        </p:nvSpPr>
        <p:spPr>
          <a:xfrm>
            <a:off x="1496680" y="2459507"/>
            <a:ext cx="9198644" cy="255454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Narrative #2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b="0" i="0" u="none" strike="noStrike" kern="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A community’s journey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(and origin mythology)</a:t>
            </a:r>
          </a:p>
        </p:txBody>
      </p:sp>
    </p:spTree>
    <p:extLst>
      <p:ext uri="{BB962C8B-B14F-4D97-AF65-F5344CB8AC3E}">
        <p14:creationId xmlns:p14="http://schemas.microsoft.com/office/powerpoint/2010/main" val="3568139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CB9E13-F1FD-4498-9CC6-FCD0D9E51721}"/>
              </a:ext>
            </a:extLst>
          </p:cNvPr>
          <p:cNvSpPr txBox="1"/>
          <p:nvPr/>
        </p:nvSpPr>
        <p:spPr>
          <a:xfrm>
            <a:off x="1496680" y="920617"/>
            <a:ext cx="9198644" cy="501675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Narrative #3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b="0" i="0" u="none" strike="noStrike" kern="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Things don’t just happen. Things happen to people, who act, react and change in very human ways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creation, rejection, denial, stubbornness, cooperation, subversion, opportunism, …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1AC2E1-04D7-45E2-87C6-741459CF3BE2}"/>
              </a:ext>
            </a:extLst>
          </p:cNvPr>
          <p:cNvSpPr txBox="1"/>
          <p:nvPr/>
        </p:nvSpPr>
        <p:spPr>
          <a:xfrm>
            <a:off x="1133471" y="2151729"/>
            <a:ext cx="9925053" cy="378565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Narrative #4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What happens when computing traditions with strong belief systems collide, both in industry and academia?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b="0" i="0" u="none" strike="noStrike" kern="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4210E7-7323-45A7-A312-54F7D1748CEC}"/>
              </a:ext>
            </a:extLst>
          </p:cNvPr>
          <p:cNvSpPr txBox="1"/>
          <p:nvPr/>
        </p:nvSpPr>
        <p:spPr>
          <a:xfrm>
            <a:off x="1133471" y="2151729"/>
            <a:ext cx="9925053" cy="255454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Narrative #5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b="0" i="0" u="none" strike="noStrike" kern="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The dynamic interplay between academic research and industry concerns</a:t>
            </a:r>
            <a:endParaRPr lang="en-GB" sz="400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A48F64-2690-47C9-B646-80D6CED04A02}"/>
              </a:ext>
            </a:extLst>
          </p:cNvPr>
          <p:cNvSpPr txBox="1"/>
          <p:nvPr/>
        </p:nvSpPr>
        <p:spPr>
          <a:xfrm>
            <a:off x="859929" y="1315483"/>
            <a:ext cx="4665543" cy="501675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Narrative #6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b="0" i="0" u="none" strike="noStrike" kern="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The golden thread – what holds true in programming language design, what stands the test of time?</a:t>
            </a:r>
          </a:p>
        </p:txBody>
      </p:sp>
      <p:pic>
        <p:nvPicPr>
          <p:cNvPr id="3" name="Picture 2" descr="Tweak the Golden Thread ">
            <a:extLst>
              <a:ext uri="{FF2B5EF4-FFF2-40B4-BE49-F238E27FC236}">
                <a16:creationId xmlns:a16="http://schemas.microsoft.com/office/drawing/2014/main" id="{B7E605E6-BB40-49F0-AB91-43A7056E42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157182" y="1132621"/>
            <a:ext cx="3690573" cy="492711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A2D11F-F9A0-4846-A457-5A8F77089C9B}"/>
              </a:ext>
            </a:extLst>
          </p:cNvPr>
          <p:cNvSpPr txBox="1"/>
          <p:nvPr/>
        </p:nvSpPr>
        <p:spPr>
          <a:xfrm>
            <a:off x="1665753" y="2115628"/>
            <a:ext cx="2090263" cy="31700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The World as It Was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(~1997)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991508-5346-42F4-9B92-286FDECEC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420" y="428625"/>
            <a:ext cx="6734171" cy="600074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CEB653-550A-48D6-8D67-D19A074B660A}"/>
              </a:ext>
            </a:extLst>
          </p:cNvPr>
          <p:cNvSpPr txBox="1"/>
          <p:nvPr/>
        </p:nvSpPr>
        <p:spPr>
          <a:xfrm>
            <a:off x="336276" y="606180"/>
            <a:ext cx="4858710" cy="35394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The World Today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Practical Strongly Typed Functional  Programming Techniques are Used Everywhere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4CAD64-FD25-4D10-B7D4-59585E108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9892" y="1136405"/>
            <a:ext cx="2503055" cy="2126449"/>
          </a:xfrm>
          <a:prstGeom prst="rect">
            <a:avLst/>
          </a:prstGeom>
        </p:spPr>
      </p:pic>
      <p:pic>
        <p:nvPicPr>
          <p:cNvPr id="5124" name="Picture 4" descr="Functional Programming in Python: When and How to Use It – Real Python">
            <a:extLst>
              <a:ext uri="{FF2B5EF4-FFF2-40B4-BE49-F238E27FC236}">
                <a16:creationId xmlns:a16="http://schemas.microsoft.com/office/drawing/2014/main" id="{BF7E3CCD-C82F-416F-882D-734CACB39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8075" y="1488937"/>
            <a:ext cx="3153630" cy="177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Functional Programming in JavaScript | Learn Pure &amp;amp; Impure Functions">
            <a:extLst>
              <a:ext uri="{FF2B5EF4-FFF2-40B4-BE49-F238E27FC236}">
                <a16:creationId xmlns:a16="http://schemas.microsoft.com/office/drawing/2014/main" id="{7CF40754-FFC0-4CCE-9C10-F6AC085E9C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3" r="52739" b="8627"/>
          <a:stretch/>
        </p:blipFill>
        <p:spPr bwMode="auto">
          <a:xfrm>
            <a:off x="9175599" y="3595147"/>
            <a:ext cx="2299843" cy="2244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Functional Programming in C#: Classic Programming Techniques for Modern  Projects: Sturm, Oliver: 9780470744581: Amazon.com: Books">
            <a:extLst>
              <a:ext uri="{FF2B5EF4-FFF2-40B4-BE49-F238E27FC236}">
                <a16:creationId xmlns:a16="http://schemas.microsoft.com/office/drawing/2014/main" id="{EFCBEEED-F132-4490-8AD0-596CE6F0E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436" y="4034282"/>
            <a:ext cx="1535146" cy="193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Learn Functional Programming in Java - Full Course">
            <a:extLst>
              <a:ext uri="{FF2B5EF4-FFF2-40B4-BE49-F238E27FC236}">
                <a16:creationId xmlns:a16="http://schemas.microsoft.com/office/drawing/2014/main" id="{ECCC34C6-B2C7-49FF-B21D-2535ECCB7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978" y="2598538"/>
            <a:ext cx="2952750" cy="1660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6" name="Picture 12" descr="Elm, original, wordmark, logo Free Icon of Devicon">
            <a:extLst>
              <a:ext uri="{FF2B5EF4-FFF2-40B4-BE49-F238E27FC236}">
                <a16:creationId xmlns:a16="http://schemas.microsoft.com/office/drawing/2014/main" id="{71305C61-21FA-42FC-93C3-4DABAB5A0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6973" y="3097214"/>
            <a:ext cx="1798648" cy="1798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Why we use Kotlin for Android Application Development | by RIAG Digital |  RIAG Digital Techblog | Medium">
            <a:extLst>
              <a:ext uri="{FF2B5EF4-FFF2-40B4-BE49-F238E27FC236}">
                <a16:creationId xmlns:a16="http://schemas.microsoft.com/office/drawing/2014/main" id="{F75D2D52-13F1-4219-B68F-55876DB4F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812" y="4676701"/>
            <a:ext cx="2407215" cy="139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0F6BBC9-E259-43FF-81F3-772E9DF62E83}"/>
              </a:ext>
            </a:extLst>
          </p:cNvPr>
          <p:cNvSpPr txBox="1"/>
          <p:nvPr/>
        </p:nvSpPr>
        <p:spPr>
          <a:xfrm>
            <a:off x="254655" y="622469"/>
            <a:ext cx="4975945" cy="35394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The World Today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Practical Strongly Typed Functional  Programming Languages are Usable Everywhere</a:t>
            </a:r>
          </a:p>
        </p:txBody>
      </p:sp>
      <p:pic>
        <p:nvPicPr>
          <p:cNvPr id="6146" name="Picture 2" descr="Hands On F# - Rezwan&amp;#39;s Blog">
            <a:extLst>
              <a:ext uri="{FF2B5EF4-FFF2-40B4-BE49-F238E27FC236}">
                <a16:creationId xmlns:a16="http://schemas.microsoft.com/office/drawing/2014/main" id="{39430FFE-0E44-4795-84BE-0512275F6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646" y="816975"/>
            <a:ext cx="2294976" cy="1070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Scala (programming language) - Wikipedia">
            <a:extLst>
              <a:ext uri="{FF2B5EF4-FFF2-40B4-BE49-F238E27FC236}">
                <a16:creationId xmlns:a16="http://schemas.microsoft.com/office/drawing/2014/main" id="{32395BC6-FEDF-498F-ABEF-62D4FB855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473" y="2317412"/>
            <a:ext cx="2238727" cy="1024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ow to Learn Apple Swift 5 Online - Macworld UK">
            <a:extLst>
              <a:ext uri="{FF2B5EF4-FFF2-40B4-BE49-F238E27FC236}">
                <a16:creationId xmlns:a16="http://schemas.microsoft.com/office/drawing/2014/main" id="{C3EF1EF8-D3D1-4D77-8FBA-F8F52CF0E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427" y="3659142"/>
            <a:ext cx="2051708" cy="1154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Blog | App&amp;#39;n&amp;#39;roll | Venture building company">
            <a:extLst>
              <a:ext uri="{FF2B5EF4-FFF2-40B4-BE49-F238E27FC236}">
                <a16:creationId xmlns:a16="http://schemas.microsoft.com/office/drawing/2014/main" id="{61480126-C86B-4BC1-B8F0-B4C9102FA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597" y="1072381"/>
            <a:ext cx="2381471" cy="1245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Isar - Intelligible semi-automated reasoning">
            <a:extLst>
              <a:ext uri="{FF2B5EF4-FFF2-40B4-BE49-F238E27FC236}">
                <a16:creationId xmlns:a16="http://schemas.microsoft.com/office/drawing/2014/main" id="{8A13646D-FBAC-4129-826C-A599D2E67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9836" y="3513896"/>
            <a:ext cx="1905000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/mildlypenis - Coq is a programming language / formal theorem prover. This is its logo.">
            <a:extLst>
              <a:ext uri="{FF2B5EF4-FFF2-40B4-BE49-F238E27FC236}">
                <a16:creationId xmlns:a16="http://schemas.microsoft.com/office/drawing/2014/main" id="{02F3BF38-BDB8-4D6D-84C5-72F94E1F3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4810" y="4008012"/>
            <a:ext cx="1566311" cy="156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[Family DAG of ML, and related languages, with timeline]">
            <a:extLst>
              <a:ext uri="{FF2B5EF4-FFF2-40B4-BE49-F238E27FC236}">
                <a16:creationId xmlns:a16="http://schemas.microsoft.com/office/drawing/2014/main" id="{9B44194B-4F2A-45F3-9A14-1BFE52D7D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1461" y="1097115"/>
            <a:ext cx="4613321" cy="2859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rief History of Haskell">
            <a:extLst>
              <a:ext uri="{FF2B5EF4-FFF2-40B4-BE49-F238E27FC236}">
                <a16:creationId xmlns:a16="http://schemas.microsoft.com/office/drawing/2014/main" id="{FD38148A-FCB8-45EB-A6D1-83E6B1972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9836" y="4570289"/>
            <a:ext cx="2676671" cy="173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2919926-9239-44C5-A272-37B7948DA4ED}"/>
              </a:ext>
            </a:extLst>
          </p:cNvPr>
          <p:cNvSpPr txBox="1"/>
          <p:nvPr/>
        </p:nvSpPr>
        <p:spPr>
          <a:xfrm>
            <a:off x="430152" y="407026"/>
            <a:ext cx="4829604" cy="440120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Rollback to 80s-90s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Strongly typed </a:t>
            </a:r>
            <a:r>
              <a:rPr lang="en-GB" sz="2800" dirty="0">
                <a:solidFill>
                  <a:srgbClr val="000000"/>
                </a:solidFill>
                <a:latin typeface="Calibri"/>
              </a:rPr>
              <a:t>FP was</a:t>
            </a:r>
            <a:r>
              <a:rPr lang="en-GB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small but active tribe.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Rooted in theorem proving, theory, Standard ML, Haskell, OCaml, experiments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3200" b="0" i="0" u="none" strike="noStrike" kern="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036423-BA46-4227-9A0B-0B12860B9D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3403" y="338523"/>
            <a:ext cx="3027718" cy="17896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2AFEA3A-A633-4E92-AB2B-03007FAEE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012" y="2965651"/>
            <a:ext cx="1120112" cy="141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CF650E-9D34-4391-855E-BACCB3E336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5877" y="5152196"/>
            <a:ext cx="3345244" cy="1135962"/>
          </a:xfrm>
          <a:prstGeom prst="rect">
            <a:avLst/>
          </a:prstGeom>
        </p:spPr>
      </p:pic>
      <p:pic>
        <p:nvPicPr>
          <p:cNvPr id="1030" name="Picture 6" descr="Index of /pub/wikimedia/images/wikipedia/fi/8/81/">
            <a:extLst>
              <a:ext uri="{FF2B5EF4-FFF2-40B4-BE49-F238E27FC236}">
                <a16:creationId xmlns:a16="http://schemas.microsoft.com/office/drawing/2014/main" id="{8DDB93EE-020F-4545-8F84-ED1012F88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583" y="118650"/>
            <a:ext cx="1394212" cy="808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103CAE-C8B5-4081-8903-BDA6521FAFA9}"/>
              </a:ext>
            </a:extLst>
          </p:cNvPr>
          <p:cNvSpPr txBox="1"/>
          <p:nvPr/>
        </p:nvSpPr>
        <p:spPr>
          <a:xfrm>
            <a:off x="301047" y="1283178"/>
            <a:ext cx="4907347" cy="132343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The Object-Oriented Tidal Wave, 1986-1998</a:t>
            </a:r>
          </a:p>
        </p:txBody>
      </p:sp>
      <p:pic>
        <p:nvPicPr>
          <p:cNvPr id="3" name="Picture 2" descr="911-tidal-wave-04">
            <a:extLst>
              <a:ext uri="{FF2B5EF4-FFF2-40B4-BE49-F238E27FC236}">
                <a16:creationId xmlns:a16="http://schemas.microsoft.com/office/drawing/2014/main" id="{C65A3F8A-6C10-4539-A38F-5B6FB914C5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478179" y="1008180"/>
            <a:ext cx="6057323" cy="404018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512BE7C1-506D-496A-A9BF-5632BE726614}"/>
              </a:ext>
            </a:extLst>
          </p:cNvPr>
          <p:cNvSpPr/>
          <p:nvPr/>
        </p:nvSpPr>
        <p:spPr>
          <a:xfrm>
            <a:off x="-85229" y="3304385"/>
            <a:ext cx="5679897" cy="304698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400" b="0" i="0" u="none" strike="noStrike" kern="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400" kern="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A story in itself, colossal impact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400" b="0" i="0" u="none" strike="noStrike" kern="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On Platform Companies (</a:t>
            </a:r>
            <a:r>
              <a:rPr lang="en-GB" sz="24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/>
              </a:rPr>
              <a:t>Obj</a:t>
            </a:r>
            <a:r>
              <a:rPr lang="en-GB" sz="24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-C, C++, Java)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On Microsoft (C++, Java)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On CS Academia (Java)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On Every Programming Language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D2876C-7479-4FA2-A3CD-491C773DC6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498" y="3207128"/>
            <a:ext cx="4486275" cy="59055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364668-E445-4219-A4FC-2B18A19204F3}"/>
              </a:ext>
            </a:extLst>
          </p:cNvPr>
          <p:cNvSpPr txBox="1"/>
          <p:nvPr/>
        </p:nvSpPr>
        <p:spPr>
          <a:xfrm>
            <a:off x="288759" y="1258278"/>
            <a:ext cx="3962808" cy="255454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Response 1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Find something else to believe in</a:t>
            </a:r>
          </a:p>
        </p:txBody>
      </p:sp>
      <p:pic>
        <p:nvPicPr>
          <p:cNvPr id="3" name="Picture 2" descr="Explainer: what is postmodernism?">
            <a:extLst>
              <a:ext uri="{FF2B5EF4-FFF2-40B4-BE49-F238E27FC236}">
                <a16:creationId xmlns:a16="http://schemas.microsoft.com/office/drawing/2014/main" id="{1CD8C309-F440-4D32-BCE8-17B61E89F0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297835" y="711202"/>
            <a:ext cx="7182657" cy="479083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A4E1DE-E4DE-4D22-84D2-A457DB1C54A0}"/>
              </a:ext>
            </a:extLst>
          </p:cNvPr>
          <p:cNvSpPr txBox="1"/>
          <p:nvPr/>
        </p:nvSpPr>
        <p:spPr>
          <a:xfrm>
            <a:off x="291529" y="1228397"/>
            <a:ext cx="4872376" cy="56323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Response 2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Retreat to the fort! </a:t>
            </a:r>
            <a:r>
              <a:rPr lang="en-GB" sz="40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Focus on F</a:t>
            </a: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oundations! Focus on Pure Functional! (and variations)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3" name="Picture 2" descr="I Love Logic: College Ruled Journal - Blank Lined Notebook: Amazon.co.uk:  Skinner, J M: 9781070813820: Books">
            <a:extLst>
              <a:ext uri="{FF2B5EF4-FFF2-40B4-BE49-F238E27FC236}">
                <a16:creationId xmlns:a16="http://schemas.microsoft.com/office/drawing/2014/main" id="{1A826504-A0E7-483D-9D52-0467C3B63A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755920" y="331561"/>
            <a:ext cx="3734446" cy="559972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170" name="Picture 2" descr="A Theory of Objects (Monographs in Computer Science): Amazon.co.uk: Martin  Abadi, L. Cardelli: 9780387947754: Books">
            <a:extLst>
              <a:ext uri="{FF2B5EF4-FFF2-40B4-BE49-F238E27FC236}">
                <a16:creationId xmlns:a16="http://schemas.microsoft.com/office/drawing/2014/main" id="{B812CBDE-764A-435B-B438-144B1AD901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2139" y="3429000"/>
            <a:ext cx="2022109" cy="320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237D072D-0177-42CE-9CFD-E33AE7160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8096" y="3885546"/>
            <a:ext cx="1717900" cy="2544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C97B5B-E5FB-4A0D-9235-24ED88F0E8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1910" y="5515879"/>
            <a:ext cx="3929961" cy="11157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5FAF4E-8AF8-4FF3-99D1-088F50D71C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9071" y="36907"/>
            <a:ext cx="4029075" cy="10287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174" name="Picture 6" descr="GitHub - thinkphp/haskell-training: Experiments with Haskell.">
            <a:extLst>
              <a:ext uri="{FF2B5EF4-FFF2-40B4-BE49-F238E27FC236}">
                <a16:creationId xmlns:a16="http://schemas.microsoft.com/office/drawing/2014/main" id="{A3E4E421-F3EA-4A7E-BB13-A8016345C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368" y="4791886"/>
            <a:ext cx="4105275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A4E1DE-E4DE-4D22-84D2-A457DB1C54A0}"/>
              </a:ext>
            </a:extLst>
          </p:cNvPr>
          <p:cNvSpPr txBox="1"/>
          <p:nvPr/>
        </p:nvSpPr>
        <p:spPr>
          <a:xfrm>
            <a:off x="469441" y="1228397"/>
            <a:ext cx="4462272" cy="50167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Response 3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Verify the stuff using functional/theory tools!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13318" name="Picture 6" descr="Extended Static Checking for Java Cormac Flanagan Joint">
            <a:extLst>
              <a:ext uri="{FF2B5EF4-FFF2-40B4-BE49-F238E27FC236}">
                <a16:creationId xmlns:a16="http://schemas.microsoft.com/office/drawing/2014/main" id="{DFF72516-A1DF-48D8-9A30-E6415D014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230" y="622789"/>
            <a:ext cx="3741615" cy="280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PPT - The Static Driver Verifier Research Platform PowerPoint Presentation  - ID:3371111">
            <a:extLst>
              <a:ext uri="{FF2B5EF4-FFF2-40B4-BE49-F238E27FC236}">
                <a16:creationId xmlns:a16="http://schemas.microsoft.com/office/drawing/2014/main" id="{70FB51AA-3500-41DD-AD13-4D10D97C7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0289" y="2336800"/>
            <a:ext cx="4840328" cy="363024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Spec# – Programming Methodology Group | ETH Zurich">
            <a:extLst>
              <a:ext uri="{FF2B5EF4-FFF2-40B4-BE49-F238E27FC236}">
                <a16:creationId xmlns:a16="http://schemas.microsoft.com/office/drawing/2014/main" id="{32805775-26C1-4BDF-9646-870229438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712" y="3868128"/>
            <a:ext cx="3295650" cy="27051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3370A4-DD67-4518-9779-90E1FE6AC5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5483" y="4865930"/>
            <a:ext cx="4333875" cy="18573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48397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6CD00E-2544-42CC-A79B-BBBFD491B1DD}"/>
              </a:ext>
            </a:extLst>
          </p:cNvPr>
          <p:cNvSpPr txBox="1"/>
          <p:nvPr/>
        </p:nvSpPr>
        <p:spPr>
          <a:xfrm>
            <a:off x="217063" y="1314795"/>
            <a:ext cx="5204560" cy="378565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Response </a:t>
            </a:r>
            <a:r>
              <a:rPr lang="en-GB" sz="4000" dirty="0">
                <a:solidFill>
                  <a:srgbClr val="000000"/>
                </a:solidFill>
                <a:latin typeface="Calibri"/>
              </a:rPr>
              <a:t>4</a:t>
            </a: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Oh yeah! Get my language running on those object VMs!</a:t>
            </a:r>
            <a:endParaRPr lang="en-GB" sz="4000" b="0" i="0" u="none" strike="noStrike" kern="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2CBBE7-40AE-4997-A982-95970FFD68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8697" y="2955512"/>
            <a:ext cx="2341624" cy="5042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0E961B-2401-474E-A4C3-B478578F4B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647" y="3613562"/>
            <a:ext cx="5084912" cy="123063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4682A2-8DA8-451F-B34C-F18AB8E794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5183350"/>
            <a:ext cx="5204559" cy="121354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BA4749-FB43-4959-8BC8-B6E8EE9702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3598" y="3790341"/>
            <a:ext cx="2854387" cy="139300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218" name="Picture 2" descr="InterOperate (@inter_operate) | Twitter">
            <a:extLst>
              <a:ext uri="{FF2B5EF4-FFF2-40B4-BE49-F238E27FC236}">
                <a16:creationId xmlns:a16="http://schemas.microsoft.com/office/drawing/2014/main" id="{2ABB6688-28BD-47ED-B245-C6D0C8700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650" y="272493"/>
            <a:ext cx="2683019" cy="2683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629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740AA5-6840-4A4B-86F6-6706637BCDD2}"/>
              </a:ext>
            </a:extLst>
          </p:cNvPr>
          <p:cNvSpPr txBox="1"/>
          <p:nvPr/>
        </p:nvSpPr>
        <p:spPr>
          <a:xfrm>
            <a:off x="612701" y="987280"/>
            <a:ext cx="3901799" cy="440120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Response </a:t>
            </a:r>
            <a:r>
              <a:rPr lang="en-GB" sz="4000" dirty="0">
                <a:solidFill>
                  <a:srgbClr val="000000"/>
                </a:solidFill>
                <a:latin typeface="Calibri"/>
              </a:rPr>
              <a:t>5</a:t>
            </a:r>
            <a:endParaRPr lang="en-GB" sz="4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Rationally deconstruct Functional and Object Programming</a:t>
            </a:r>
          </a:p>
        </p:txBody>
      </p:sp>
      <p:pic>
        <p:nvPicPr>
          <p:cNvPr id="2050" name="Picture 2" descr="Deconstruction">
            <a:extLst>
              <a:ext uri="{FF2B5EF4-FFF2-40B4-BE49-F238E27FC236}">
                <a16:creationId xmlns:a16="http://schemas.microsoft.com/office/drawing/2014/main" id="{86C8D7F0-2AB0-4749-991E-AFE532ED9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307" y="664914"/>
            <a:ext cx="4111402" cy="2179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CBCB2A-B2C6-44D4-9992-7BA400D99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122" y="3187883"/>
            <a:ext cx="5103771" cy="28708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580DFD-70DF-4C29-B7B5-B0ACD7F80D96}"/>
              </a:ext>
            </a:extLst>
          </p:cNvPr>
          <p:cNvSpPr txBox="1"/>
          <p:nvPr/>
        </p:nvSpPr>
        <p:spPr>
          <a:xfrm>
            <a:off x="923285" y="894164"/>
            <a:ext cx="3774831" cy="440120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Response 6a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Seek a synthesis!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Make Functional Languages more Object-Oriented!</a:t>
            </a:r>
          </a:p>
        </p:txBody>
      </p:sp>
      <p:pic>
        <p:nvPicPr>
          <p:cNvPr id="3074" name="Picture 2" descr="Community – OCaml">
            <a:extLst>
              <a:ext uri="{FF2B5EF4-FFF2-40B4-BE49-F238E27FC236}">
                <a16:creationId xmlns:a16="http://schemas.microsoft.com/office/drawing/2014/main" id="{72997389-82C4-40DA-9E39-DE8A8E851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791" y="351992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B79ECC2-60E3-4901-9E42-929864596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5520" y="2639334"/>
            <a:ext cx="5438775" cy="1257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67897F20-3CBA-4CBC-95CF-AD9C2A466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6609" y="1217667"/>
            <a:ext cx="1381125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C5C6F948-7C3C-4DC2-BC97-766B3B528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854" y="4122390"/>
            <a:ext cx="2925536" cy="202638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4530E2-A8F8-4090-A1B1-C57FF7AE3139}"/>
              </a:ext>
            </a:extLst>
          </p:cNvPr>
          <p:cNvSpPr txBox="1"/>
          <p:nvPr/>
        </p:nvSpPr>
        <p:spPr>
          <a:xfrm>
            <a:off x="861288" y="920621"/>
            <a:ext cx="3907386" cy="50167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Response 6</a:t>
            </a:r>
            <a:r>
              <a:rPr lang="en-GB" sz="4000" dirty="0">
                <a:solidFill>
                  <a:srgbClr val="000000"/>
                </a:solidFill>
                <a:latin typeface="Calibri"/>
              </a:rPr>
              <a:t>b</a:t>
            </a: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Seek a synthesis!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Make Object-Oriented Languages more Functional!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1523E2C-6E95-4223-B229-55F3F6C53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415" y="4597474"/>
            <a:ext cx="2095500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A375AD-A255-41F9-9A36-43E07CAAC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4399" y="514963"/>
            <a:ext cx="4896744" cy="17684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ED9D48-4D4D-4986-87B2-D06EEC8882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2043" y="2460064"/>
            <a:ext cx="4229100" cy="12287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DF5D0A-9657-4E55-98E8-813EF16FC4EF}"/>
              </a:ext>
            </a:extLst>
          </p:cNvPr>
          <p:cNvSpPr txBox="1"/>
          <p:nvPr/>
        </p:nvSpPr>
        <p:spPr>
          <a:xfrm>
            <a:off x="6627279" y="5845249"/>
            <a:ext cx="3580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+ many other more recent examples</a:t>
            </a:r>
          </a:p>
        </p:txBody>
      </p:sp>
      <p:pic>
        <p:nvPicPr>
          <p:cNvPr id="4100" name="Picture 4" descr="Oracle updates Java two weeks early to address more security  vulnerabilities - The Verge">
            <a:extLst>
              <a:ext uri="{FF2B5EF4-FFF2-40B4-BE49-F238E27FC236}">
                <a16:creationId xmlns:a16="http://schemas.microsoft.com/office/drawing/2014/main" id="{1E502127-5924-4424-9671-0E82BF12A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2580" y="3926850"/>
            <a:ext cx="1782288" cy="1334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Sharp logo vector">
            <a:extLst>
              <a:ext uri="{FF2B5EF4-FFF2-40B4-BE49-F238E27FC236}">
                <a16:creationId xmlns:a16="http://schemas.microsoft.com/office/drawing/2014/main" id="{800D2C6D-3CE6-416B-A8E0-C6D16AA99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5428" y="3849290"/>
            <a:ext cx="1782288" cy="178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 Language Course - C++ Logo - 737x692 PNG Download - PNGkit">
            <a:extLst>
              <a:ext uri="{FF2B5EF4-FFF2-40B4-BE49-F238E27FC236}">
                <a16:creationId xmlns:a16="http://schemas.microsoft.com/office/drawing/2014/main" id="{B5ED7FE6-77D7-4AF6-8DBE-CF86C2F8A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719" y="5559499"/>
            <a:ext cx="1122848" cy="1028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Cω - Wikipedia">
            <a:extLst>
              <a:ext uri="{FF2B5EF4-FFF2-40B4-BE49-F238E27FC236}">
                <a16:creationId xmlns:a16="http://schemas.microsoft.com/office/drawing/2014/main" id="{BB191A59-3E77-46E3-B1D3-9734B0D38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391" y="3589795"/>
            <a:ext cx="1782288" cy="90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A78213-35C8-49A1-B0AD-BEDF8C0A039B}"/>
              </a:ext>
            </a:extLst>
          </p:cNvPr>
          <p:cNvSpPr txBox="1"/>
          <p:nvPr/>
        </p:nvSpPr>
        <p:spPr>
          <a:xfrm>
            <a:off x="1767237" y="589245"/>
            <a:ext cx="8657525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Meanwhile…. Over at Microsoft….</a:t>
            </a:r>
          </a:p>
        </p:txBody>
      </p:sp>
      <p:pic>
        <p:nvPicPr>
          <p:cNvPr id="12290" name="Picture 2" descr="Microsoft Research | Logopedia | Fandom">
            <a:extLst>
              <a:ext uri="{FF2B5EF4-FFF2-40B4-BE49-F238E27FC236}">
                <a16:creationId xmlns:a16="http://schemas.microsoft.com/office/drawing/2014/main" id="{A790A91C-9AEF-4B65-828F-2ECA41279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30" y="5075460"/>
            <a:ext cx="4187175" cy="95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Windows 95 logo.sys files (logo, logos, logow) : Microsoft : Free Download,  Borrow, and Streaming : Internet Archive">
            <a:extLst>
              <a:ext uri="{FF2B5EF4-FFF2-40B4-BE49-F238E27FC236}">
                <a16:creationId xmlns:a16="http://schemas.microsoft.com/office/drawing/2014/main" id="{05127CBE-9E6B-4B3A-A611-0E60F0B0D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32" y="744031"/>
            <a:ext cx="2653612" cy="1653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1C717A1-5965-4FE8-A850-50A6BF81F1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9905" y="1529467"/>
            <a:ext cx="2910143" cy="16072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298" name="Picture 10" descr="Oct features">
            <a:extLst>
              <a:ext uri="{FF2B5EF4-FFF2-40B4-BE49-F238E27FC236}">
                <a16:creationId xmlns:a16="http://schemas.microsoft.com/office/drawing/2014/main" id="{4E7113F3-11C5-4916-8420-CDDA65A76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129" y="4056945"/>
            <a:ext cx="180022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0" name="Picture 12" descr="Netscape Navigator - Wikipedia">
            <a:extLst>
              <a:ext uri="{FF2B5EF4-FFF2-40B4-BE49-F238E27FC236}">
                <a16:creationId xmlns:a16="http://schemas.microsoft.com/office/drawing/2014/main" id="{1B4CB374-2F1F-4480-8866-B4941231D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218" y="2397867"/>
            <a:ext cx="1968366" cy="1968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1996-01-23 | ProfessorWay">
            <a:extLst>
              <a:ext uri="{FF2B5EF4-FFF2-40B4-BE49-F238E27FC236}">
                <a16:creationId xmlns:a16="http://schemas.microsoft.com/office/drawing/2014/main" id="{64CC7821-C729-4DE7-B962-CA8ABC5FA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483" y="1537026"/>
            <a:ext cx="2619375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2" name="Picture 14" descr="NET – Logos Download">
            <a:extLst>
              <a:ext uri="{FF2B5EF4-FFF2-40B4-BE49-F238E27FC236}">
                <a16:creationId xmlns:a16="http://schemas.microsoft.com/office/drawing/2014/main" id="{E94DAB33-4F86-4465-BBB7-3C92A9A35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457" y="3503835"/>
            <a:ext cx="2914650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317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A78213-35C8-49A1-B0AD-BEDF8C0A039B}"/>
              </a:ext>
            </a:extLst>
          </p:cNvPr>
          <p:cNvSpPr txBox="1"/>
          <p:nvPr/>
        </p:nvSpPr>
        <p:spPr>
          <a:xfrm>
            <a:off x="5486399" y="657669"/>
            <a:ext cx="6032665" cy="5509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1997 – Microsoft Research </a:t>
            </a:r>
            <a:r>
              <a:rPr lang="en-GB" sz="3200" dirty="0">
                <a:solidFill>
                  <a:srgbClr val="000000"/>
                </a:solidFill>
                <a:latin typeface="Calibri"/>
              </a:rPr>
              <a:t>founded in Cambridge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3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The worlds of Robin Milner and Bill Gates collide…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32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All the tribes of computer science descend on Microsoft and Microsoft Research..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32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Much early work centred on .NET</a:t>
            </a:r>
          </a:p>
        </p:txBody>
      </p:sp>
      <p:pic>
        <p:nvPicPr>
          <p:cNvPr id="3" name="Picture 10" descr="Oct features">
            <a:extLst>
              <a:ext uri="{FF2B5EF4-FFF2-40B4-BE49-F238E27FC236}">
                <a16:creationId xmlns:a16="http://schemas.microsoft.com/office/drawing/2014/main" id="{56ACCAA8-B5D1-4DA8-86AB-F72BFB5BE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03" y="657669"/>
            <a:ext cx="4134892" cy="584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694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A78213-35C8-49A1-B0AD-BEDF8C0A039B}"/>
              </a:ext>
            </a:extLst>
          </p:cNvPr>
          <p:cNvSpPr txBox="1"/>
          <p:nvPr/>
        </p:nvSpPr>
        <p:spPr>
          <a:xfrm>
            <a:off x="333689" y="660274"/>
            <a:ext cx="5881036" cy="60016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.NET Generics (1998-2004)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Breaking through the nominal, class-based Object-Oriented wall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dirty="0">
              <a:solidFill>
                <a:srgbClr val="000000"/>
              </a:solidFill>
            </a:endParaRP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dirty="0">
                <a:solidFill>
                  <a:srgbClr val="000000"/>
                </a:solidFill>
              </a:rPr>
              <a:t>Built on GJ, Pizza by Wadler/Odersky et al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“Puts .NET 20 years ahead”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850BC1-52D7-4823-B82E-15018B5FA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7186" y="0"/>
            <a:ext cx="4737045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331566-1EA0-41B4-A429-AC76BFD31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725" y="2612557"/>
            <a:ext cx="5339506" cy="70093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A78213-35C8-49A1-B0AD-BEDF8C0A039B}"/>
              </a:ext>
            </a:extLst>
          </p:cNvPr>
          <p:cNvSpPr txBox="1"/>
          <p:nvPr/>
        </p:nvSpPr>
        <p:spPr>
          <a:xfrm>
            <a:off x="1767237" y="1166842"/>
            <a:ext cx="8657525" cy="452431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By 2002 .NET Generics was safely landed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32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However, C# 2.0 was still</a:t>
            </a:r>
            <a:r>
              <a:rPr lang="en-GB" sz="32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GB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verbose, unusable, untrustworthy (relative to FP)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32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Sample after sample showed 3x-5x code size difference for like-for-like, full of null checking etc.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32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3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836688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Segoe UI Light" panose="020B0502040204020203" pitchFamily="34" charset="0"/>
              </a:rPr>
              <a:t>A later 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90493" y="2061699"/>
            <a:ext cx="2914260" cy="17533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6595" dirty="0"/>
              <a:t>350,000</a:t>
            </a:r>
            <a:endParaRPr lang="en-GB" sz="7994" dirty="0"/>
          </a:p>
          <a:p>
            <a:pPr algn="ctr"/>
            <a:r>
              <a:rPr lang="en-GB" sz="2399" dirty="0">
                <a:latin typeface="Segoe UI Light" pitchFamily="34" charset="0"/>
              </a:rPr>
              <a:t>lines of C# OO</a:t>
            </a:r>
          </a:p>
          <a:p>
            <a:pPr algn="ctr"/>
            <a:r>
              <a:rPr lang="en-GB" sz="2399" dirty="0">
                <a:latin typeface="Segoe UI Light" pitchFamily="34" charset="0"/>
              </a:rPr>
              <a:t>by offshore team</a:t>
            </a:r>
            <a:endParaRPr lang="en-GB" sz="100" dirty="0">
              <a:latin typeface="Segoe UI Ligh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48182" y="3500963"/>
            <a:ext cx="2986908" cy="17533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6595" dirty="0"/>
              <a:t>30,000</a:t>
            </a:r>
            <a:endParaRPr lang="en-GB" sz="7994" dirty="0"/>
          </a:p>
          <a:p>
            <a:pPr algn="ctr"/>
            <a:r>
              <a:rPr lang="en-GB" sz="2399" dirty="0">
                <a:latin typeface="Segoe UI Light" pitchFamily="34" charset="0"/>
              </a:rPr>
              <a:t>lines of robust F#, with </a:t>
            </a:r>
          </a:p>
          <a:p>
            <a:pPr algn="ctr"/>
            <a:r>
              <a:rPr lang="en-GB" sz="2399" dirty="0">
                <a:latin typeface="Segoe UI Light" pitchFamily="34" charset="0"/>
              </a:rPr>
              <a:t>parallel +more features</a:t>
            </a:r>
            <a:endParaRPr lang="en-GB" sz="100" dirty="0">
              <a:latin typeface="Segoe UI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88171" y="5254212"/>
            <a:ext cx="3718907" cy="6347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25" dirty="0"/>
              <a:t>An application to evaluate the revenue due from </a:t>
            </a:r>
            <a:r>
              <a:rPr lang="en-GB" sz="825" dirty="0">
                <a:hlinkClick r:id="rId2"/>
              </a:rPr>
              <a:t>Balancing Services</a:t>
            </a:r>
            <a:r>
              <a:rPr lang="en-GB" sz="825" dirty="0"/>
              <a:t> contracts in the UK energy industry</a:t>
            </a:r>
          </a:p>
          <a:p>
            <a:endParaRPr lang="en-GB" sz="825" dirty="0"/>
          </a:p>
          <a:p>
            <a:r>
              <a:rPr lang="en-GB" sz="825" dirty="0">
                <a:hlinkClick r:id="rId3"/>
              </a:rPr>
              <a:t>http://simontcousins.azurewebsites.net/does-the-language-you-use-make-a-difference-revisited/</a:t>
            </a:r>
            <a:r>
              <a:rPr lang="en-GB" sz="825" dirty="0"/>
              <a:t>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2708" y="1822771"/>
            <a:ext cx="5410739" cy="166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44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877" y="1417982"/>
            <a:ext cx="8429457" cy="4161183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019294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A78213-35C8-49A1-B0AD-BEDF8C0A039B}"/>
              </a:ext>
            </a:extLst>
          </p:cNvPr>
          <p:cNvSpPr txBox="1"/>
          <p:nvPr/>
        </p:nvSpPr>
        <p:spPr>
          <a:xfrm>
            <a:off x="2004061" y="1536174"/>
            <a:ext cx="8183878" cy="378565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F# 1.0 was born from an obsessive compulsion - “we must do this or else what else are we here for?”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A desire to ensure strongly-typed FP was a real option in the 2000s</a:t>
            </a:r>
          </a:p>
        </p:txBody>
      </p:sp>
    </p:spTree>
    <p:extLst>
      <p:ext uri="{BB962C8B-B14F-4D97-AF65-F5344CB8AC3E}">
        <p14:creationId xmlns:p14="http://schemas.microsoft.com/office/powerpoint/2010/main" val="42301494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elage brand revived with D12 hypercar | GRR">
            <a:extLst>
              <a:ext uri="{FF2B5EF4-FFF2-40B4-BE49-F238E27FC236}">
                <a16:creationId xmlns:a16="http://schemas.microsoft.com/office/drawing/2014/main" id="{8D6E20FF-18F4-4861-A39C-18C31FAAE3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579254" y="855351"/>
            <a:ext cx="3649380" cy="205277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2" descr="Bus engines-Weichai Group">
            <a:extLst>
              <a:ext uri="{FF2B5EF4-FFF2-40B4-BE49-F238E27FC236}">
                <a16:creationId xmlns:a16="http://schemas.microsoft.com/office/drawing/2014/main" id="{E2E5F727-5463-4449-AA8C-CB7E6F31FC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70732" y="3973659"/>
            <a:ext cx="2486025" cy="1838328"/>
          </a:xfrm>
          <a:prstGeom prst="rect">
            <a:avLst/>
          </a:prstGeom>
          <a:solidFill>
            <a:srgbClr val="FFFFFF">
              <a:alpha val="1000"/>
            </a:srgbClr>
          </a:solidFill>
          <a:ln cap="flat">
            <a:noFill/>
          </a:ln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12DDD22-523D-4AA4-BF5D-E84B3FD7D948}"/>
              </a:ext>
            </a:extLst>
          </p:cNvPr>
          <p:cNvCxnSpPr>
            <a:cxnSpLocks/>
            <a:stCxn id="6" idx="0"/>
            <a:endCxn id="5" idx="2"/>
          </p:cNvCxnSpPr>
          <p:nvPr/>
        </p:nvCxnSpPr>
        <p:spPr>
          <a:xfrm flipV="1">
            <a:off x="9313745" y="2908126"/>
            <a:ext cx="90199" cy="106553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686724E-AC97-4CCD-BCA0-E50A58310FD2}"/>
              </a:ext>
            </a:extLst>
          </p:cNvPr>
          <p:cNvSpPr txBox="1"/>
          <p:nvPr/>
        </p:nvSpPr>
        <p:spPr>
          <a:xfrm>
            <a:off x="10556757" y="4976261"/>
            <a:ext cx="14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.NET Runtime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752306-89F7-407D-8CE8-D448347AEC7B}"/>
              </a:ext>
            </a:extLst>
          </p:cNvPr>
          <p:cNvSpPr txBox="1"/>
          <p:nvPr/>
        </p:nvSpPr>
        <p:spPr>
          <a:xfrm>
            <a:off x="10420399" y="2741031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OCaml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37D766-5BC7-434E-AC95-EA783E6814DE}"/>
              </a:ext>
            </a:extLst>
          </p:cNvPr>
          <p:cNvSpPr txBox="1"/>
          <p:nvPr/>
        </p:nvSpPr>
        <p:spPr>
          <a:xfrm>
            <a:off x="8070732" y="5811987"/>
            <a:ext cx="2284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(This is a truck engine)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F90A789-DA0D-4E7D-908C-82C0F46773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86" y="999609"/>
            <a:ext cx="6456123" cy="4432008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20CBAE57-D9DB-48BF-AC5F-0B8F452D3F45}"/>
              </a:ext>
            </a:extLst>
          </p:cNvPr>
          <p:cNvSpPr txBox="1">
            <a:spLocks/>
          </p:cNvSpPr>
          <p:nvPr/>
        </p:nvSpPr>
        <p:spPr>
          <a:xfrm>
            <a:off x="519251" y="228600"/>
            <a:ext cx="11151912" cy="623245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en-GB" dirty="0">
                <a:latin typeface="Segoe UI Light" panose="020B0502040204020203" pitchFamily="34" charset="0"/>
              </a:rPr>
              <a:t>Starting with Core Caml</a:t>
            </a:r>
          </a:p>
        </p:txBody>
      </p:sp>
    </p:spTree>
    <p:extLst>
      <p:ext uri="{BB962C8B-B14F-4D97-AF65-F5344CB8AC3E}">
        <p14:creationId xmlns:p14="http://schemas.microsoft.com/office/powerpoint/2010/main" val="416865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C0DB1A-F9D4-460E-9BE6-884858AC8022}"/>
              </a:ext>
            </a:extLst>
          </p:cNvPr>
          <p:cNvSpPr txBox="1"/>
          <p:nvPr/>
        </p:nvSpPr>
        <p:spPr>
          <a:xfrm>
            <a:off x="1818795" y="305068"/>
            <a:ext cx="8554409" cy="617156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The F# approach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kern="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Start with </a:t>
            </a:r>
            <a:r>
              <a:rPr lang="en-GB" sz="3200" kern="0" dirty="0">
                <a:solidFill>
                  <a:srgbClr val="000000"/>
                </a:solidFill>
                <a:latin typeface="Calibri"/>
              </a:rPr>
              <a:t>Core Caml</a:t>
            </a:r>
          </a:p>
          <a:p>
            <a:pPr marL="0" marR="0" lvl="0" indent="0" algn="ctr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Stay true to core FP principles</a:t>
            </a:r>
          </a:p>
          <a:p>
            <a:pPr marL="0" marR="0" lvl="0" indent="0" algn="ctr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Interoperate</a:t>
            </a:r>
          </a:p>
          <a:p>
            <a:pPr algn="ctr">
              <a:lnSpc>
                <a:spcPct val="11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kern="0" dirty="0">
                <a:solidFill>
                  <a:srgbClr val="000000"/>
                </a:solidFill>
              </a:rPr>
              <a:t>Reuse industrial </a:t>
            </a:r>
            <a:r>
              <a:rPr lang="en-GB" sz="3200" kern="0" dirty="0" err="1">
                <a:solidFill>
                  <a:srgbClr val="000000"/>
                </a:solidFill>
              </a:rPr>
              <a:t>VM+ecosystem</a:t>
            </a:r>
            <a:endParaRPr lang="en-GB" sz="3200" kern="0" dirty="0">
              <a:solidFill>
                <a:srgbClr val="000000"/>
              </a:solidFill>
            </a:endParaRPr>
          </a:p>
          <a:p>
            <a:pPr marL="0" marR="0" lvl="0" indent="0" algn="ctr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kern="0" dirty="0">
                <a:solidFill>
                  <a:srgbClr val="000000"/>
                </a:solidFill>
                <a:latin typeface="Calibri"/>
              </a:rPr>
              <a:t>Deconstruct OO, FP, find synthesis</a:t>
            </a:r>
          </a:p>
          <a:p>
            <a:pPr algn="ctr">
              <a:lnSpc>
                <a:spcPct val="11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kern="0" dirty="0">
                <a:solidFill>
                  <a:srgbClr val="000000"/>
                </a:solidFill>
              </a:rPr>
              <a:t>Include IDE tooling, REPL</a:t>
            </a:r>
          </a:p>
          <a:p>
            <a:pPr marL="0" marR="0" lvl="0" indent="0" algn="ctr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kern="0" dirty="0">
                <a:solidFill>
                  <a:srgbClr val="000000"/>
                </a:solidFill>
                <a:latin typeface="Calibri"/>
              </a:rPr>
              <a:t>Deliver and apply in industry</a:t>
            </a:r>
          </a:p>
          <a:p>
            <a:pPr marL="0" marR="0" lvl="0" indent="0" algn="ctr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kern="0" dirty="0">
                <a:solidFill>
                  <a:srgbClr val="000000"/>
                </a:solidFill>
                <a:latin typeface="Calibri"/>
              </a:rPr>
              <a:t>Long-term home at Microsoft (Research)</a:t>
            </a:r>
          </a:p>
          <a:p>
            <a:pPr algn="ctr">
              <a:lnSpc>
                <a:spcPct val="11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kern="0" dirty="0">
                <a:solidFill>
                  <a:srgbClr val="000000"/>
                </a:solidFill>
              </a:rPr>
              <a:t>Focused iterative improvements</a:t>
            </a:r>
          </a:p>
        </p:txBody>
      </p:sp>
    </p:spTree>
    <p:extLst>
      <p:ext uri="{BB962C8B-B14F-4D97-AF65-F5344CB8AC3E}">
        <p14:creationId xmlns:p14="http://schemas.microsoft.com/office/powerpoint/2010/main" val="31384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C0DB1A-F9D4-460E-9BE6-884858AC8022}"/>
              </a:ext>
            </a:extLst>
          </p:cNvPr>
          <p:cNvSpPr txBox="1"/>
          <p:nvPr/>
        </p:nvSpPr>
        <p:spPr>
          <a:xfrm>
            <a:off x="1895797" y="2459504"/>
            <a:ext cx="8400405" cy="255454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Breaking the Rules of the Strongly Typed Functional Tribe 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kern="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Beliefs held, Beliefs lost, Beliefs gained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95002AF1-36CA-47B3-8CC7-9BC4F4BFCA10}"/>
              </a:ext>
            </a:extLst>
          </p:cNvPr>
          <p:cNvSpPr txBox="1"/>
          <p:nvPr/>
        </p:nvSpPr>
        <p:spPr>
          <a:xfrm>
            <a:off x="4094298" y="2890391"/>
            <a:ext cx="3580936" cy="1077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Expression-oriented programming</a:t>
            </a:r>
          </a:p>
        </p:txBody>
      </p:sp>
      <p:cxnSp>
        <p:nvCxnSpPr>
          <p:cNvPr id="8192" name="Straight Connector 8191">
            <a:extLst>
              <a:ext uri="{FF2B5EF4-FFF2-40B4-BE49-F238E27FC236}">
                <a16:creationId xmlns:a16="http://schemas.microsoft.com/office/drawing/2014/main" id="{1BB25627-E594-4C6E-A892-AA2E8B0FEB7F}"/>
              </a:ext>
            </a:extLst>
          </p:cNvPr>
          <p:cNvCxnSpPr>
            <a:cxnSpLocks/>
          </p:cNvCxnSpPr>
          <p:nvPr/>
        </p:nvCxnSpPr>
        <p:spPr>
          <a:xfrm flipH="1">
            <a:off x="1953928" y="4149748"/>
            <a:ext cx="2491853" cy="29633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03FA1E6-96A3-469C-B592-806DCD841AA5}"/>
              </a:ext>
            </a:extLst>
          </p:cNvPr>
          <p:cNvCxnSpPr>
            <a:cxnSpLocks/>
          </p:cNvCxnSpPr>
          <p:nvPr/>
        </p:nvCxnSpPr>
        <p:spPr>
          <a:xfrm>
            <a:off x="6583712" y="4035182"/>
            <a:ext cx="1362698" cy="32607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34F14B0-7B36-4C25-A1A7-9F696E903B82}"/>
              </a:ext>
            </a:extLst>
          </p:cNvPr>
          <p:cNvCxnSpPr>
            <a:cxnSpLocks/>
          </p:cNvCxnSpPr>
          <p:nvPr/>
        </p:nvCxnSpPr>
        <p:spPr>
          <a:xfrm>
            <a:off x="8013590" y="3327956"/>
            <a:ext cx="4362624" cy="94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3907E6C-FFD4-4091-AD6B-038E6198E347}"/>
              </a:ext>
            </a:extLst>
          </p:cNvPr>
          <p:cNvCxnSpPr>
            <a:cxnSpLocks/>
          </p:cNvCxnSpPr>
          <p:nvPr/>
        </p:nvCxnSpPr>
        <p:spPr>
          <a:xfrm flipV="1">
            <a:off x="6682412" y="-65117"/>
            <a:ext cx="1177840" cy="28543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FA98EDC-5221-4EC6-9054-AA80FCCEA60C}"/>
              </a:ext>
            </a:extLst>
          </p:cNvPr>
          <p:cNvCxnSpPr>
            <a:cxnSpLocks/>
          </p:cNvCxnSpPr>
          <p:nvPr/>
        </p:nvCxnSpPr>
        <p:spPr>
          <a:xfrm flipH="1" flipV="1">
            <a:off x="2865685" y="-397298"/>
            <a:ext cx="1456470" cy="31474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AE77937-FDF2-49F2-93AA-C70B3DADDC6B}"/>
              </a:ext>
            </a:extLst>
          </p:cNvPr>
          <p:cNvCxnSpPr>
            <a:cxnSpLocks/>
          </p:cNvCxnSpPr>
          <p:nvPr/>
        </p:nvCxnSpPr>
        <p:spPr>
          <a:xfrm flipH="1" flipV="1">
            <a:off x="-28200" y="3252323"/>
            <a:ext cx="4122498" cy="30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7">
            <a:extLst>
              <a:ext uri="{FF2B5EF4-FFF2-40B4-BE49-F238E27FC236}">
                <a16:creationId xmlns:a16="http://schemas.microsoft.com/office/drawing/2014/main" id="{8A42964F-6A89-4397-967E-5264FD5038D7}"/>
              </a:ext>
            </a:extLst>
          </p:cNvPr>
          <p:cNvSpPr txBox="1"/>
          <p:nvPr/>
        </p:nvSpPr>
        <p:spPr>
          <a:xfrm>
            <a:off x="1058823" y="1749409"/>
            <a:ext cx="2417525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dirty="0">
                <a:solidFill>
                  <a:srgbClr val="000000"/>
                </a:solidFill>
                <a:uFillTx/>
                <a:latin typeface="Calibri"/>
              </a:rPr>
              <a:t>Parameterization</a:t>
            </a:r>
            <a:endParaRPr lang="en-GB" sz="24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3" name="TextBox 7">
            <a:extLst>
              <a:ext uri="{FF2B5EF4-FFF2-40B4-BE49-F238E27FC236}">
                <a16:creationId xmlns:a16="http://schemas.microsoft.com/office/drawing/2014/main" id="{6F0B43CF-16F3-4145-9FC9-B81DEEDBFEF5}"/>
              </a:ext>
            </a:extLst>
          </p:cNvPr>
          <p:cNvSpPr txBox="1"/>
          <p:nvPr/>
        </p:nvSpPr>
        <p:spPr>
          <a:xfrm>
            <a:off x="4264887" y="1019757"/>
            <a:ext cx="2417525" cy="12003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dirty="0">
                <a:solidFill>
                  <a:srgbClr val="000000"/>
                </a:solidFill>
                <a:uFillTx/>
                <a:latin typeface="Calibri"/>
              </a:rPr>
              <a:t>Type definitions, modelling, objects</a:t>
            </a:r>
            <a:endParaRPr lang="en-GB" sz="24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4" name="TextBox 7">
            <a:extLst>
              <a:ext uri="{FF2B5EF4-FFF2-40B4-BE49-F238E27FC236}">
                <a16:creationId xmlns:a16="http://schemas.microsoft.com/office/drawing/2014/main" id="{4D357CC1-1F00-4AF6-9E05-3A51519F871A}"/>
              </a:ext>
            </a:extLst>
          </p:cNvPr>
          <p:cNvSpPr txBox="1"/>
          <p:nvPr/>
        </p:nvSpPr>
        <p:spPr>
          <a:xfrm>
            <a:off x="8117552" y="1361071"/>
            <a:ext cx="2417525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dirty="0">
                <a:solidFill>
                  <a:srgbClr val="000000"/>
                </a:solidFill>
                <a:uFillTx/>
                <a:latin typeface="Calibri"/>
              </a:rPr>
              <a:t>Soundness and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aseline="0" dirty="0">
                <a:solidFill>
                  <a:srgbClr val="000000"/>
                </a:solidFill>
                <a:latin typeface="Calibri"/>
              </a:rPr>
              <a:t>Formalization</a:t>
            </a:r>
            <a:endParaRPr lang="en-GB" sz="24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5" name="TextBox 7">
            <a:extLst>
              <a:ext uri="{FF2B5EF4-FFF2-40B4-BE49-F238E27FC236}">
                <a16:creationId xmlns:a16="http://schemas.microsoft.com/office/drawing/2014/main" id="{B67B87F7-02AF-4ADE-8AA4-408AA017F5B6}"/>
              </a:ext>
            </a:extLst>
          </p:cNvPr>
          <p:cNvSpPr txBox="1"/>
          <p:nvPr/>
        </p:nvSpPr>
        <p:spPr>
          <a:xfrm>
            <a:off x="7946410" y="4497303"/>
            <a:ext cx="2417525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dirty="0">
                <a:solidFill>
                  <a:srgbClr val="000000"/>
                </a:solidFill>
                <a:uFillTx/>
                <a:latin typeface="Calibri"/>
              </a:rPr>
              <a:t>Types and Type Inference</a:t>
            </a:r>
            <a:endParaRPr lang="en-GB" sz="24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6" name="TextBox 7">
            <a:extLst>
              <a:ext uri="{FF2B5EF4-FFF2-40B4-BE49-F238E27FC236}">
                <a16:creationId xmlns:a16="http://schemas.microsoft.com/office/drawing/2014/main" id="{175741E9-685D-4333-8739-96426DBA6196}"/>
              </a:ext>
            </a:extLst>
          </p:cNvPr>
          <p:cNvSpPr txBox="1"/>
          <p:nvPr/>
        </p:nvSpPr>
        <p:spPr>
          <a:xfrm>
            <a:off x="3343930" y="5082740"/>
            <a:ext cx="3422630" cy="1569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dirty="0">
                <a:solidFill>
                  <a:srgbClr val="000000"/>
                </a:solidFill>
                <a:uFillTx/>
                <a:latin typeface="Calibri"/>
              </a:rPr>
              <a:t>Computational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aseline="0" dirty="0">
                <a:solidFill>
                  <a:srgbClr val="000000"/>
                </a:solidFill>
                <a:latin typeface="Calibri"/>
              </a:rPr>
              <a:t>modalities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(comprehensions, async, monads, monoids…)</a:t>
            </a:r>
          </a:p>
        </p:txBody>
      </p:sp>
      <p:sp>
        <p:nvSpPr>
          <p:cNvPr id="57" name="TextBox 7">
            <a:extLst>
              <a:ext uri="{FF2B5EF4-FFF2-40B4-BE49-F238E27FC236}">
                <a16:creationId xmlns:a16="http://schemas.microsoft.com/office/drawing/2014/main" id="{28FA9DA7-FDC0-4BBE-BCBA-454695093750}"/>
              </a:ext>
            </a:extLst>
          </p:cNvPr>
          <p:cNvSpPr txBox="1"/>
          <p:nvPr/>
        </p:nvSpPr>
        <p:spPr>
          <a:xfrm>
            <a:off x="619302" y="4035182"/>
            <a:ext cx="2417525" cy="12003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Runtime, ecosystem, interop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540C8363-7714-4F01-90D4-D1879CA65BBE}"/>
              </a:ext>
            </a:extLst>
          </p:cNvPr>
          <p:cNvSpPr txBox="1"/>
          <p:nvPr/>
        </p:nvSpPr>
        <p:spPr>
          <a:xfrm>
            <a:off x="6960145" y="3589170"/>
            <a:ext cx="4930672" cy="7078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Types </a:t>
            </a:r>
            <a:r>
              <a:rPr lang="en-GB" sz="2000" b="0" i="0" u="none" strike="noStrike" kern="1200" cap="none" spc="0" dirty="0">
                <a:solidFill>
                  <a:srgbClr val="000000"/>
                </a:solidFill>
                <a:uFillTx/>
                <a:latin typeface="Calibri"/>
              </a:rPr>
              <a:t>for modelling, perf,  correctness, interop</a:t>
            </a:r>
            <a:endParaRPr lang="en-GB" sz="2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87E7DCCB-04AF-4B38-835E-6C3890F6F5E8}"/>
              </a:ext>
            </a:extLst>
          </p:cNvPr>
          <p:cNvSpPr txBox="1"/>
          <p:nvPr/>
        </p:nvSpPr>
        <p:spPr>
          <a:xfrm>
            <a:off x="6682412" y="4328025"/>
            <a:ext cx="5403012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Hindley-Milner for </a:t>
            </a:r>
            <a:r>
              <a:rPr lang="en-GB" sz="2000" dirty="0">
                <a:solidFill>
                  <a:srgbClr val="000000"/>
                </a:solidFill>
                <a:latin typeface="Calibri"/>
              </a:rPr>
              <a:t>typed succinctness</a:t>
            </a:r>
            <a:endParaRPr lang="en-GB" sz="2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2BADE39-50E6-4579-94DA-04FD91DA41F8}"/>
              </a:ext>
            </a:extLst>
          </p:cNvPr>
          <p:cNvSpPr txBox="1"/>
          <p:nvPr/>
        </p:nvSpPr>
        <p:spPr>
          <a:xfrm>
            <a:off x="225834" y="446862"/>
            <a:ext cx="2497918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Functors (parameterized large components)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72A45897-1AAA-483E-95E7-98EEDABDA692}"/>
              </a:ext>
            </a:extLst>
          </p:cNvPr>
          <p:cNvSpPr txBox="1"/>
          <p:nvPr/>
        </p:nvSpPr>
        <p:spPr>
          <a:xfrm>
            <a:off x="4279316" y="1945596"/>
            <a:ext cx="2491127" cy="7078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Immutable by default, algebraic data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14687139-5061-437B-9EC4-BCFD1CA15E23}"/>
              </a:ext>
            </a:extLst>
          </p:cNvPr>
          <p:cNvSpPr txBox="1"/>
          <p:nvPr/>
        </p:nvSpPr>
        <p:spPr>
          <a:xfrm>
            <a:off x="8611100" y="6343044"/>
            <a:ext cx="3252420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dirty="0">
                <a:solidFill>
                  <a:srgbClr val="000000"/>
                </a:solidFill>
                <a:uFillTx/>
                <a:latin typeface="Calibri"/>
              </a:rPr>
              <a:t>Types for logic and proof</a:t>
            </a:r>
            <a:endParaRPr lang="en-GB" sz="2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2A35BF56-8CB2-473D-8A93-0CA8E24F8D18}"/>
              </a:ext>
            </a:extLst>
          </p:cNvPr>
          <p:cNvSpPr txBox="1"/>
          <p:nvPr/>
        </p:nvSpPr>
        <p:spPr>
          <a:xfrm>
            <a:off x="8446663" y="1397131"/>
            <a:ext cx="2497918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Soundness is supreme</a:t>
            </a:r>
            <a:endParaRPr lang="en-GB" sz="2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471DED49-4D9B-4F32-92DB-2F53870AA569}"/>
              </a:ext>
            </a:extLst>
          </p:cNvPr>
          <p:cNvSpPr txBox="1"/>
          <p:nvPr/>
        </p:nvSpPr>
        <p:spPr>
          <a:xfrm>
            <a:off x="4279316" y="1249571"/>
            <a:ext cx="2491127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Functional objects</a:t>
            </a:r>
            <a:endParaRPr lang="en-GB" sz="2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682B2A81-30B4-450C-8CEB-137BF139125E}"/>
              </a:ext>
            </a:extLst>
          </p:cNvPr>
          <p:cNvSpPr txBox="1"/>
          <p:nvPr/>
        </p:nvSpPr>
        <p:spPr>
          <a:xfrm>
            <a:off x="1058823" y="1749409"/>
            <a:ext cx="2417525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dirty="0">
                <a:solidFill>
                  <a:srgbClr val="000000"/>
                </a:solidFill>
                <a:uFillTx/>
                <a:latin typeface="Calibri"/>
              </a:rPr>
              <a:t>Functional abstraction and parameterization</a:t>
            </a:r>
            <a:endParaRPr lang="en-GB" sz="2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1" name="TextBox 47">
            <a:extLst>
              <a:ext uri="{FF2B5EF4-FFF2-40B4-BE49-F238E27FC236}">
                <a16:creationId xmlns:a16="http://schemas.microsoft.com/office/drawing/2014/main" id="{C64F52A4-D695-4871-99E6-9D2601AF08BC}"/>
              </a:ext>
            </a:extLst>
          </p:cNvPr>
          <p:cNvSpPr txBox="1"/>
          <p:nvPr/>
        </p:nvSpPr>
        <p:spPr>
          <a:xfrm>
            <a:off x="7142006" y="1985000"/>
            <a:ext cx="2609315" cy="7078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dirty="0">
                <a:solidFill>
                  <a:srgbClr val="000000"/>
                </a:solidFill>
                <a:latin typeface="Calibri"/>
              </a:rPr>
              <a:t>Initialization soundness, no nulls</a:t>
            </a:r>
            <a:endParaRPr lang="en-GB" sz="2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3" name="TextBox 46">
            <a:extLst>
              <a:ext uri="{FF2B5EF4-FFF2-40B4-BE49-F238E27FC236}">
                <a16:creationId xmlns:a16="http://schemas.microsoft.com/office/drawing/2014/main" id="{875A17F8-DCB7-409E-AD94-59C2D0E7BA43}"/>
              </a:ext>
            </a:extLst>
          </p:cNvPr>
          <p:cNvSpPr txBox="1"/>
          <p:nvPr/>
        </p:nvSpPr>
        <p:spPr>
          <a:xfrm>
            <a:off x="1364086" y="3807983"/>
            <a:ext cx="2417525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“F# types are .NET</a:t>
            </a:r>
            <a:r>
              <a:rPr lang="en-GB" sz="2000" b="0" i="0" u="none" strike="noStrike" kern="1200" cap="none" spc="0" dirty="0">
                <a:solidFill>
                  <a:srgbClr val="000000"/>
                </a:solidFill>
                <a:uFillTx/>
                <a:latin typeface="Calibri"/>
              </a:rPr>
              <a:t> types, .NET types are F# types”</a:t>
            </a:r>
            <a:endParaRPr lang="en-GB" sz="2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7" name="TextBox 47">
            <a:extLst>
              <a:ext uri="{FF2B5EF4-FFF2-40B4-BE49-F238E27FC236}">
                <a16:creationId xmlns:a16="http://schemas.microsoft.com/office/drawing/2014/main" id="{0EB57736-14F1-4B9D-9ED2-E38D88E4EB23}"/>
              </a:ext>
            </a:extLst>
          </p:cNvPr>
          <p:cNvSpPr txBox="1"/>
          <p:nvPr/>
        </p:nvSpPr>
        <p:spPr>
          <a:xfrm>
            <a:off x="10004736" y="114846"/>
            <a:ext cx="2118063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Languages must have a formal specification!</a:t>
            </a:r>
          </a:p>
        </p:txBody>
      </p:sp>
      <p:sp>
        <p:nvSpPr>
          <p:cNvPr id="29" name="TextBox 46">
            <a:extLst>
              <a:ext uri="{FF2B5EF4-FFF2-40B4-BE49-F238E27FC236}">
                <a16:creationId xmlns:a16="http://schemas.microsoft.com/office/drawing/2014/main" id="{0135CA27-E84B-4BD4-83AA-1910B83CD0BD}"/>
              </a:ext>
            </a:extLst>
          </p:cNvPr>
          <p:cNvSpPr txBox="1"/>
          <p:nvPr/>
        </p:nvSpPr>
        <p:spPr>
          <a:xfrm>
            <a:off x="4020272" y="4511111"/>
            <a:ext cx="2750171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List comprehensions</a:t>
            </a:r>
          </a:p>
        </p:txBody>
      </p:sp>
      <p:sp>
        <p:nvSpPr>
          <p:cNvPr id="30" name="TextBox 46">
            <a:extLst>
              <a:ext uri="{FF2B5EF4-FFF2-40B4-BE49-F238E27FC236}">
                <a16:creationId xmlns:a16="http://schemas.microsoft.com/office/drawing/2014/main" id="{0A50E5B8-F0D6-4944-83CC-3BBE26B858F2}"/>
              </a:ext>
            </a:extLst>
          </p:cNvPr>
          <p:cNvSpPr txBox="1"/>
          <p:nvPr/>
        </p:nvSpPr>
        <p:spPr>
          <a:xfrm>
            <a:off x="3759952" y="5054055"/>
            <a:ext cx="2417525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Monadic notation</a:t>
            </a:r>
          </a:p>
        </p:txBody>
      </p:sp>
      <p:sp>
        <p:nvSpPr>
          <p:cNvPr id="31" name="TextBox 46">
            <a:extLst>
              <a:ext uri="{FF2B5EF4-FFF2-40B4-BE49-F238E27FC236}">
                <a16:creationId xmlns:a16="http://schemas.microsoft.com/office/drawing/2014/main" id="{B43CDFD2-8B55-4915-97C4-9B86D36FF6DF}"/>
              </a:ext>
            </a:extLst>
          </p:cNvPr>
          <p:cNvSpPr txBox="1"/>
          <p:nvPr/>
        </p:nvSpPr>
        <p:spPr>
          <a:xfrm>
            <a:off x="2895792" y="5595369"/>
            <a:ext cx="4159487" cy="132343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Rich, compositional computation notation </a:t>
            </a:r>
            <a:r>
              <a:rPr lang="en-GB" sz="200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(for</a:t>
            </a:r>
            <a:r>
              <a:rPr lang="en-GB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en-GB" sz="2000" dirty="0">
                <a:solidFill>
                  <a:srgbClr val="000000"/>
                </a:solidFill>
              </a:rPr>
              <a:t>comprehensions, queries, async, monads, monoids, </a:t>
            </a:r>
            <a:r>
              <a:rPr lang="en-GB" sz="2000" dirty="0" err="1">
                <a:solidFill>
                  <a:srgbClr val="000000"/>
                </a:solidFill>
              </a:rPr>
              <a:t>applicatives</a:t>
            </a:r>
            <a:r>
              <a:rPr lang="en-GB" sz="2000" dirty="0">
                <a:solidFill>
                  <a:srgbClr val="000000"/>
                </a:solidFill>
              </a:rPr>
              <a:t>…)</a:t>
            </a:r>
            <a:endParaRPr lang="en-GB" sz="2000" b="1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cxnSp>
        <p:nvCxnSpPr>
          <p:cNvPr id="8192" name="Straight Connector 8191">
            <a:extLst>
              <a:ext uri="{FF2B5EF4-FFF2-40B4-BE49-F238E27FC236}">
                <a16:creationId xmlns:a16="http://schemas.microsoft.com/office/drawing/2014/main" id="{1BB25627-E594-4C6E-A892-AA2E8B0FEB7F}"/>
              </a:ext>
            </a:extLst>
          </p:cNvPr>
          <p:cNvCxnSpPr>
            <a:cxnSpLocks/>
          </p:cNvCxnSpPr>
          <p:nvPr/>
        </p:nvCxnSpPr>
        <p:spPr>
          <a:xfrm flipH="1">
            <a:off x="1953928" y="4149748"/>
            <a:ext cx="2491853" cy="29633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03FA1E6-96A3-469C-B592-806DCD841AA5}"/>
              </a:ext>
            </a:extLst>
          </p:cNvPr>
          <p:cNvCxnSpPr>
            <a:cxnSpLocks/>
          </p:cNvCxnSpPr>
          <p:nvPr/>
        </p:nvCxnSpPr>
        <p:spPr>
          <a:xfrm>
            <a:off x="6583712" y="4035182"/>
            <a:ext cx="1283700" cy="33666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34F14B0-7B36-4C25-A1A7-9F696E903B82}"/>
              </a:ext>
            </a:extLst>
          </p:cNvPr>
          <p:cNvCxnSpPr>
            <a:cxnSpLocks/>
          </p:cNvCxnSpPr>
          <p:nvPr/>
        </p:nvCxnSpPr>
        <p:spPr>
          <a:xfrm>
            <a:off x="8013590" y="3327956"/>
            <a:ext cx="4362624" cy="94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3907E6C-FFD4-4091-AD6B-038E6198E347}"/>
              </a:ext>
            </a:extLst>
          </p:cNvPr>
          <p:cNvCxnSpPr>
            <a:cxnSpLocks/>
          </p:cNvCxnSpPr>
          <p:nvPr/>
        </p:nvCxnSpPr>
        <p:spPr>
          <a:xfrm flipV="1">
            <a:off x="6682412" y="-65117"/>
            <a:ext cx="1177840" cy="28543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FA98EDC-5221-4EC6-9054-AA80FCCEA60C}"/>
              </a:ext>
            </a:extLst>
          </p:cNvPr>
          <p:cNvCxnSpPr>
            <a:cxnSpLocks/>
          </p:cNvCxnSpPr>
          <p:nvPr/>
        </p:nvCxnSpPr>
        <p:spPr>
          <a:xfrm flipH="1" flipV="1">
            <a:off x="2865685" y="-397298"/>
            <a:ext cx="1456470" cy="31474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AE77937-FDF2-49F2-93AA-C70B3DADDC6B}"/>
              </a:ext>
            </a:extLst>
          </p:cNvPr>
          <p:cNvCxnSpPr>
            <a:cxnSpLocks/>
          </p:cNvCxnSpPr>
          <p:nvPr/>
        </p:nvCxnSpPr>
        <p:spPr>
          <a:xfrm flipH="1" flipV="1">
            <a:off x="-28200" y="3252323"/>
            <a:ext cx="4122498" cy="30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7">
            <a:extLst>
              <a:ext uri="{FF2B5EF4-FFF2-40B4-BE49-F238E27FC236}">
                <a16:creationId xmlns:a16="http://schemas.microsoft.com/office/drawing/2014/main" id="{56D4F92D-A629-4EF7-993E-5AF7E024DB7A}"/>
              </a:ext>
            </a:extLst>
          </p:cNvPr>
          <p:cNvSpPr txBox="1"/>
          <p:nvPr/>
        </p:nvSpPr>
        <p:spPr>
          <a:xfrm>
            <a:off x="1058823" y="1749409"/>
            <a:ext cx="2417525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dirty="0">
                <a:solidFill>
                  <a:srgbClr val="000000"/>
                </a:solidFill>
                <a:uFillTx/>
                <a:latin typeface="Calibri"/>
              </a:rPr>
              <a:t>Parameterization</a:t>
            </a:r>
            <a:endParaRPr lang="en-GB" sz="24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0A002743-09B9-4E4A-BE5B-8BAE49AD2960}"/>
              </a:ext>
            </a:extLst>
          </p:cNvPr>
          <p:cNvSpPr txBox="1"/>
          <p:nvPr/>
        </p:nvSpPr>
        <p:spPr>
          <a:xfrm>
            <a:off x="4354012" y="1054649"/>
            <a:ext cx="2417525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dirty="0">
                <a:solidFill>
                  <a:srgbClr val="000000"/>
                </a:solidFill>
                <a:uFillTx/>
                <a:latin typeface="Calibri"/>
              </a:rPr>
              <a:t>Type definitions</a:t>
            </a:r>
            <a:endParaRPr lang="en-GB" sz="24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A395A90A-D23F-42E6-B927-81EB7383B847}"/>
              </a:ext>
            </a:extLst>
          </p:cNvPr>
          <p:cNvSpPr txBox="1"/>
          <p:nvPr/>
        </p:nvSpPr>
        <p:spPr>
          <a:xfrm>
            <a:off x="8473463" y="1372276"/>
            <a:ext cx="2417525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dirty="0">
                <a:solidFill>
                  <a:srgbClr val="000000"/>
                </a:solidFill>
                <a:uFillTx/>
                <a:latin typeface="Calibri"/>
              </a:rPr>
              <a:t>Soundness</a:t>
            </a:r>
            <a:endParaRPr lang="en-GB" sz="24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id="{AA12A66B-CAFB-4E7E-ACAC-828B4E7571FB}"/>
              </a:ext>
            </a:extLst>
          </p:cNvPr>
          <p:cNvSpPr txBox="1"/>
          <p:nvPr/>
        </p:nvSpPr>
        <p:spPr>
          <a:xfrm>
            <a:off x="7946410" y="4497303"/>
            <a:ext cx="2417525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dirty="0">
                <a:solidFill>
                  <a:srgbClr val="000000"/>
                </a:solidFill>
              </a:rPr>
              <a:t>Types and Type Inference</a:t>
            </a: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id="{FE622D57-096E-4D65-9101-ED7FB980642C}"/>
              </a:ext>
            </a:extLst>
          </p:cNvPr>
          <p:cNvSpPr txBox="1"/>
          <p:nvPr/>
        </p:nvSpPr>
        <p:spPr>
          <a:xfrm>
            <a:off x="3615220" y="5260814"/>
            <a:ext cx="3298223" cy="7078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dirty="0">
                <a:solidFill>
                  <a:srgbClr val="000000"/>
                </a:solidFill>
              </a:rPr>
              <a:t>Computational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dirty="0">
                <a:solidFill>
                  <a:srgbClr val="000000"/>
                </a:solidFill>
              </a:rPr>
              <a:t>modalities</a:t>
            </a:r>
          </a:p>
        </p:txBody>
      </p:sp>
      <p:sp>
        <p:nvSpPr>
          <p:cNvPr id="35" name="TextBox 7">
            <a:extLst>
              <a:ext uri="{FF2B5EF4-FFF2-40B4-BE49-F238E27FC236}">
                <a16:creationId xmlns:a16="http://schemas.microsoft.com/office/drawing/2014/main" id="{E360F91D-0DD4-4611-8DF6-66786467277B}"/>
              </a:ext>
            </a:extLst>
          </p:cNvPr>
          <p:cNvSpPr txBox="1"/>
          <p:nvPr/>
        </p:nvSpPr>
        <p:spPr>
          <a:xfrm>
            <a:off x="148734" y="4702527"/>
            <a:ext cx="2417525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Interop</a:t>
            </a:r>
          </a:p>
        </p:txBody>
      </p:sp>
      <p:sp>
        <p:nvSpPr>
          <p:cNvPr id="38" name="TextBox 14">
            <a:extLst>
              <a:ext uri="{FF2B5EF4-FFF2-40B4-BE49-F238E27FC236}">
                <a16:creationId xmlns:a16="http://schemas.microsoft.com/office/drawing/2014/main" id="{A812A759-5B41-4E9A-96D7-EC675E02A1DD}"/>
              </a:ext>
            </a:extLst>
          </p:cNvPr>
          <p:cNvSpPr txBox="1"/>
          <p:nvPr/>
        </p:nvSpPr>
        <p:spPr>
          <a:xfrm>
            <a:off x="6069201" y="115388"/>
            <a:ext cx="1781889" cy="7078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Structural object</a:t>
            </a:r>
            <a:r>
              <a:rPr lang="en-GB" sz="2000" b="0" i="0" u="none" strike="noStrike" kern="0" cap="none" spc="0" dirty="0">
                <a:solidFill>
                  <a:srgbClr val="000000"/>
                </a:solidFill>
                <a:uFillTx/>
                <a:latin typeface="Calibri"/>
              </a:rPr>
              <a:t>s</a:t>
            </a:r>
            <a:endParaRPr lang="en-GB" sz="2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9" name="TextBox 14">
            <a:extLst>
              <a:ext uri="{FF2B5EF4-FFF2-40B4-BE49-F238E27FC236}">
                <a16:creationId xmlns:a16="http://schemas.microsoft.com/office/drawing/2014/main" id="{FC38722E-C84A-469D-ADA0-B8D8EE3D756B}"/>
              </a:ext>
            </a:extLst>
          </p:cNvPr>
          <p:cNvSpPr txBox="1"/>
          <p:nvPr/>
        </p:nvSpPr>
        <p:spPr>
          <a:xfrm>
            <a:off x="3434729" y="139720"/>
            <a:ext cx="2559077" cy="7078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1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Nominal object</a:t>
            </a:r>
            <a:r>
              <a:rPr lang="en-GB" sz="2000" b="1" i="0" u="none" strike="noStrike" kern="0" cap="none" spc="0" dirty="0">
                <a:solidFill>
                  <a:srgbClr val="000000"/>
                </a:solidFill>
                <a:uFillTx/>
                <a:latin typeface="Calibri"/>
              </a:rPr>
              <a:t>s (classes, interfaces)</a:t>
            </a:r>
            <a:endParaRPr lang="en-GB" sz="2000" b="1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0" name="TextBox 11">
            <a:extLst>
              <a:ext uri="{FF2B5EF4-FFF2-40B4-BE49-F238E27FC236}">
                <a16:creationId xmlns:a16="http://schemas.microsoft.com/office/drawing/2014/main" id="{F8E35336-740D-4B4D-AD74-B2B97A756DB7}"/>
              </a:ext>
            </a:extLst>
          </p:cNvPr>
          <p:cNvSpPr txBox="1"/>
          <p:nvPr/>
        </p:nvSpPr>
        <p:spPr>
          <a:xfrm>
            <a:off x="7796790" y="5769486"/>
            <a:ext cx="4443698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dirty="0">
                <a:solidFill>
                  <a:srgbClr val="000000"/>
                </a:solidFill>
                <a:uFillTx/>
                <a:latin typeface="Calibri"/>
              </a:rPr>
              <a:t>Type-classes and type-level computation</a:t>
            </a:r>
            <a:endParaRPr lang="en-GB" sz="2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2" name="TextBox 4">
            <a:extLst>
              <a:ext uri="{FF2B5EF4-FFF2-40B4-BE49-F238E27FC236}">
                <a16:creationId xmlns:a16="http://schemas.microsoft.com/office/drawing/2014/main" id="{DD65DE1C-32C7-4928-83EC-FAE47D4F4AC3}"/>
              </a:ext>
            </a:extLst>
          </p:cNvPr>
          <p:cNvSpPr txBox="1"/>
          <p:nvPr/>
        </p:nvSpPr>
        <p:spPr>
          <a:xfrm>
            <a:off x="7402263" y="5260814"/>
            <a:ext cx="5204945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Fast generic unboxed </a:t>
            </a:r>
            <a:r>
              <a:rPr lang="en-GB" sz="20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arith</a:t>
            </a:r>
            <a:r>
              <a:rPr lang="en-GB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+ inline</a:t>
            </a:r>
          </a:p>
        </p:txBody>
      </p:sp>
      <p:sp>
        <p:nvSpPr>
          <p:cNvPr id="44" name="TextBox 46">
            <a:extLst>
              <a:ext uri="{FF2B5EF4-FFF2-40B4-BE49-F238E27FC236}">
                <a16:creationId xmlns:a16="http://schemas.microsoft.com/office/drawing/2014/main" id="{78F2538E-B8D9-416C-B94F-B71A5A3774D3}"/>
              </a:ext>
            </a:extLst>
          </p:cNvPr>
          <p:cNvSpPr txBox="1"/>
          <p:nvPr/>
        </p:nvSpPr>
        <p:spPr>
          <a:xfrm>
            <a:off x="188113" y="5285852"/>
            <a:ext cx="2417525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Type Providers</a:t>
            </a:r>
          </a:p>
        </p:txBody>
      </p:sp>
      <p:sp>
        <p:nvSpPr>
          <p:cNvPr id="46" name="TextBox 4">
            <a:extLst>
              <a:ext uri="{FF2B5EF4-FFF2-40B4-BE49-F238E27FC236}">
                <a16:creationId xmlns:a16="http://schemas.microsoft.com/office/drawing/2014/main" id="{BEBF6507-A3F2-4C06-944C-15D0B6D9CDC6}"/>
              </a:ext>
            </a:extLst>
          </p:cNvPr>
          <p:cNvSpPr txBox="1"/>
          <p:nvPr/>
        </p:nvSpPr>
        <p:spPr>
          <a:xfrm>
            <a:off x="7023401" y="4794769"/>
            <a:ext cx="5403012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Hindley-Milner modified for </a:t>
            </a:r>
            <a:r>
              <a:rPr lang="en-GB" sz="20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objects+more</a:t>
            </a:r>
            <a:endParaRPr lang="en-GB" sz="2000" b="1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7" name="TextBox 5">
            <a:extLst>
              <a:ext uri="{FF2B5EF4-FFF2-40B4-BE49-F238E27FC236}">
                <a16:creationId xmlns:a16="http://schemas.microsoft.com/office/drawing/2014/main" id="{FF9AFBBA-1CD6-4FBC-8308-6013A7F6DD52}"/>
              </a:ext>
            </a:extLst>
          </p:cNvPr>
          <p:cNvSpPr txBox="1"/>
          <p:nvPr/>
        </p:nvSpPr>
        <p:spPr>
          <a:xfrm>
            <a:off x="4094298" y="2890391"/>
            <a:ext cx="3580936" cy="1077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Expression-oriented programming</a:t>
            </a:r>
          </a:p>
        </p:txBody>
      </p:sp>
    </p:spTree>
    <p:extLst>
      <p:ext uri="{BB962C8B-B14F-4D97-AF65-F5344CB8AC3E}">
        <p14:creationId xmlns:p14="http://schemas.microsoft.com/office/powerpoint/2010/main" val="194309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0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1" dur="indefinite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4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7" grpId="1"/>
      <p:bldP spid="7" grpId="2"/>
      <p:bldP spid="8" grpId="0"/>
      <p:bldP spid="11" grpId="0"/>
      <p:bldP spid="11" grpId="1"/>
      <p:bldP spid="11" grpId="2"/>
      <p:bldP spid="13" grpId="0"/>
      <p:bldP spid="13" grpId="1"/>
      <p:bldP spid="13" grpId="2"/>
      <p:bldP spid="14" grpId="0"/>
      <p:bldP spid="20" grpId="0"/>
      <p:bldP spid="21" grpId="0"/>
      <p:bldP spid="23" grpId="0"/>
      <p:bldP spid="27" grpId="0"/>
      <p:bldP spid="27" grpId="1"/>
      <p:bldP spid="27" grpId="2"/>
      <p:bldP spid="29" grpId="0"/>
      <p:bldP spid="30" grpId="0"/>
      <p:bldP spid="31" grpId="0"/>
      <p:bldP spid="24" grpId="0"/>
      <p:bldP spid="25" grpId="0"/>
      <p:bldP spid="26" grpId="0"/>
      <p:bldP spid="32" grpId="0"/>
      <p:bldP spid="33" grpId="0"/>
      <p:bldP spid="35" grpId="0"/>
      <p:bldP spid="38" grpId="0"/>
      <p:bldP spid="38" grpId="1"/>
      <p:bldP spid="38" grpId="2"/>
      <p:bldP spid="39" grpId="0"/>
      <p:bldP spid="40" grpId="0"/>
      <p:bldP spid="40" grpId="1"/>
      <p:bldP spid="40" grpId="2"/>
      <p:bldP spid="42" grpId="0"/>
      <p:bldP spid="44" grpId="0"/>
      <p:bldP spid="4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C0DB1A-F9D4-460E-9BE6-884858AC8022}"/>
              </a:ext>
            </a:extLst>
          </p:cNvPr>
          <p:cNvSpPr txBox="1"/>
          <p:nvPr/>
        </p:nvSpPr>
        <p:spPr>
          <a:xfrm>
            <a:off x="1895797" y="2459504"/>
            <a:ext cx="8400405" cy="224676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dirty="0">
                <a:solidFill>
                  <a:srgbClr val="000000"/>
                </a:solidFill>
              </a:rPr>
              <a:t>Resolving some of the Contradictions of </a:t>
            </a:r>
            <a:r>
              <a:rPr lang="en-GB" sz="4000" kern="0" dirty="0">
                <a:solidFill>
                  <a:srgbClr val="000000"/>
                </a:solidFill>
              </a:rPr>
              <a:t>the Strongly Typed Functional </a:t>
            </a:r>
            <a:r>
              <a:rPr lang="en-GB" sz="4000" dirty="0">
                <a:solidFill>
                  <a:srgbClr val="000000"/>
                </a:solidFill>
              </a:rPr>
              <a:t>Tribe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000" dirty="0">
              <a:solidFill>
                <a:srgbClr val="000000"/>
              </a:solidFill>
            </a:endParaRP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dirty="0">
                <a:solidFill>
                  <a:srgbClr val="000000"/>
                </a:solidFill>
              </a:rPr>
              <a:t>When a tribe encounters the glaring judgment of other tribes, it must face up to the flaws in its beliefs</a:t>
            </a:r>
          </a:p>
        </p:txBody>
      </p:sp>
    </p:spTree>
    <p:extLst>
      <p:ext uri="{BB962C8B-B14F-4D97-AF65-F5344CB8AC3E}">
        <p14:creationId xmlns:p14="http://schemas.microsoft.com/office/powerpoint/2010/main" val="15501769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831" y="1515551"/>
            <a:ext cx="6106751" cy="382689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CF080D0-973D-43E7-A8DE-1B45E6391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825911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1CD819-139A-4173-8733-5DE87CE54FD6}"/>
              </a:ext>
            </a:extLst>
          </p:cNvPr>
          <p:cNvSpPr txBox="1"/>
          <p:nvPr/>
        </p:nvSpPr>
        <p:spPr>
          <a:xfrm>
            <a:off x="249750" y="1361899"/>
            <a:ext cx="4230893" cy="440120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dirty="0">
                <a:solidFill>
                  <a:srgbClr val="000000"/>
                </a:solidFill>
                <a:latin typeface="Calibri"/>
              </a:rPr>
              <a:t>Contradiction  #1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32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dirty="0">
                <a:solidFill>
                  <a:srgbClr val="000000"/>
                </a:solidFill>
                <a:latin typeface="Calibri"/>
              </a:rPr>
              <a:t>All practical typed languages need cheap and effective type declarations that include encapsulation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4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dirty="0">
                <a:solidFill>
                  <a:srgbClr val="000000"/>
                </a:solidFill>
                <a:latin typeface="Calibri"/>
              </a:rPr>
              <a:t>Previous MLs had  awkward variants of that (</a:t>
            </a:r>
            <a:r>
              <a:rPr lang="en-GB" sz="2400" dirty="0" err="1">
                <a:solidFill>
                  <a:srgbClr val="000000"/>
                </a:solidFill>
                <a:latin typeface="Calibri"/>
              </a:rPr>
              <a:t>abstype</a:t>
            </a:r>
            <a:r>
              <a:rPr lang="en-GB" sz="2400" dirty="0">
                <a:solidFill>
                  <a:srgbClr val="000000"/>
                </a:solidFill>
                <a:latin typeface="Calibri"/>
              </a:rPr>
              <a:t>)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400" u="sng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400" u="sng" dirty="0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A391C25C-C3F2-49BA-B854-82B71A20C985}"/>
              </a:ext>
            </a:extLst>
          </p:cNvPr>
          <p:cNvGrpSpPr/>
          <p:nvPr/>
        </p:nvGrpSpPr>
        <p:grpSpPr>
          <a:xfrm>
            <a:off x="5123922" y="1733831"/>
            <a:ext cx="6818328" cy="1901945"/>
            <a:chOff x="633212" y="490173"/>
            <a:chExt cx="10790221" cy="3082917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C903C4F9-A467-465B-ABAE-EB8EAEA1AD57}"/>
                </a:ext>
              </a:extLst>
            </p:cNvPr>
            <p:cNvSpPr/>
            <p:nvPr/>
          </p:nvSpPr>
          <p:spPr>
            <a:xfrm>
              <a:off x="633212" y="490173"/>
              <a:ext cx="4299399" cy="30829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38199"/>
                <a:gd name="f7" fmla="val 3082919"/>
                <a:gd name="f8" fmla="+- 0 0 -90"/>
                <a:gd name="f9" fmla="*/ f3 1 5138199"/>
                <a:gd name="f10" fmla="*/ f4 1 3082919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5138199"/>
                <a:gd name="f19" fmla="*/ f15 1 3082919"/>
                <a:gd name="f20" fmla="*/ 0 f16 1"/>
                <a:gd name="f21" fmla="*/ 0 f15 1"/>
                <a:gd name="f22" fmla="*/ 5138199 f16 1"/>
                <a:gd name="f23" fmla="*/ 3082919 f15 1"/>
                <a:gd name="f24" fmla="+- f17 0 f1"/>
                <a:gd name="f25" fmla="*/ f20 1 5138199"/>
                <a:gd name="f26" fmla="*/ f21 1 3082919"/>
                <a:gd name="f27" fmla="*/ f22 1 5138199"/>
                <a:gd name="f28" fmla="*/ f23 1 3082919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5138199" h="3082919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9BBB59"/>
            </a:solidFill>
            <a:ln w="25402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247646" tIns="247646" rIns="247646" bIns="247646" anchor="ctr" anchorCtr="1" compatLnSpc="1">
              <a:noAutofit/>
            </a:bodyPr>
            <a:lstStyle/>
            <a:p>
              <a:pPr marL="0" marR="0" lvl="0" indent="0" algn="ctr" defTabSz="288924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3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3200" b="0" i="0" u="none" strike="noStrike" kern="1200" cap="none" spc="0" baseline="0" dirty="0">
                  <a:solidFill>
                    <a:srgbClr val="FFFFFF"/>
                  </a:solidFill>
                  <a:uFillTx/>
                  <a:latin typeface="Segoe UI Light" pitchFamily="34"/>
                </a:rPr>
                <a:t>Functional</a:t>
              </a:r>
            </a:p>
          </p:txBody>
        </p:sp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B9DF97DD-F199-4517-AAED-F008729C7414}"/>
                </a:ext>
              </a:extLst>
            </p:cNvPr>
            <p:cNvSpPr/>
            <p:nvPr/>
          </p:nvSpPr>
          <p:spPr>
            <a:xfrm>
              <a:off x="7250807" y="490173"/>
              <a:ext cx="4172626" cy="30829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38199"/>
                <a:gd name="f7" fmla="val 3082919"/>
                <a:gd name="f8" fmla="+- 0 0 -90"/>
                <a:gd name="f9" fmla="*/ f3 1 5138199"/>
                <a:gd name="f10" fmla="*/ f4 1 3082919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5138199"/>
                <a:gd name="f19" fmla="*/ f15 1 3082919"/>
                <a:gd name="f20" fmla="*/ 0 f16 1"/>
                <a:gd name="f21" fmla="*/ 0 f15 1"/>
                <a:gd name="f22" fmla="*/ 5138199 f16 1"/>
                <a:gd name="f23" fmla="*/ 3082919 f15 1"/>
                <a:gd name="f24" fmla="+- f17 0 f1"/>
                <a:gd name="f25" fmla="*/ f20 1 5138199"/>
                <a:gd name="f26" fmla="*/ f21 1 3082919"/>
                <a:gd name="f27" fmla="*/ f22 1 5138199"/>
                <a:gd name="f28" fmla="*/ f23 1 3082919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5138199" h="3082919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8064A2"/>
            </a:solidFill>
            <a:ln w="25402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247646" tIns="247646" rIns="247646" bIns="247646" anchor="ctr" anchorCtr="1" compatLnSpc="1">
              <a:noAutofit/>
            </a:bodyPr>
            <a:lstStyle/>
            <a:p>
              <a:pPr marL="0" marR="0" lvl="0" indent="0" algn="ctr" defTabSz="288924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3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3200" b="0" i="0" u="none" strike="noStrike" kern="1200" cap="none" spc="0" baseline="0" dirty="0">
                  <a:solidFill>
                    <a:srgbClr val="FFFFFF"/>
                  </a:solidFill>
                  <a:uFillTx/>
                  <a:latin typeface="Segoe UI Light" pitchFamily="34"/>
                </a:rPr>
                <a:t>Objects</a:t>
              </a:r>
            </a:p>
          </p:txBody>
        </p:sp>
      </p:grpSp>
      <p:sp>
        <p:nvSpPr>
          <p:cNvPr id="8" name="Left-Right Arrow 9">
            <a:extLst>
              <a:ext uri="{FF2B5EF4-FFF2-40B4-BE49-F238E27FC236}">
                <a16:creationId xmlns:a16="http://schemas.microsoft.com/office/drawing/2014/main" id="{74092989-E529-487F-A711-87B065738332}"/>
              </a:ext>
            </a:extLst>
          </p:cNvPr>
          <p:cNvSpPr/>
          <p:nvPr/>
        </p:nvSpPr>
        <p:spPr>
          <a:xfrm>
            <a:off x="7985874" y="2362829"/>
            <a:ext cx="1174531" cy="643947"/>
          </a:xfrm>
          <a:custGeom>
            <a:avLst>
              <a:gd name="f9" fmla="val 50000"/>
              <a:gd name="f10" fmla="val 500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ss"/>
              <a:gd name="f8" fmla="val 0"/>
              <a:gd name="f9" fmla="val 50000"/>
              <a:gd name="f10" fmla="val 50000"/>
              <a:gd name="f11" fmla="+- 0 0 -360"/>
              <a:gd name="f12" fmla="+- 0 0 -180"/>
              <a:gd name="f13" fmla="abs f5"/>
              <a:gd name="f14" fmla="abs f6"/>
              <a:gd name="f15" fmla="abs f7"/>
              <a:gd name="f16" fmla="val f8"/>
              <a:gd name="f17" fmla="val f9"/>
              <a:gd name="f18" fmla="val f10"/>
              <a:gd name="f19" fmla="*/ f11 f2 1"/>
              <a:gd name="f20" fmla="*/ f12 f2 1"/>
              <a:gd name="f21" fmla="?: f13 f5 1"/>
              <a:gd name="f22" fmla="?: f14 f6 1"/>
              <a:gd name="f23" fmla="?: f15 f7 1"/>
              <a:gd name="f24" fmla="*/ f19 1 f4"/>
              <a:gd name="f25" fmla="*/ f20 1 f4"/>
              <a:gd name="f26" fmla="*/ f21 1 21600"/>
              <a:gd name="f27" fmla="*/ f22 1 21600"/>
              <a:gd name="f28" fmla="*/ 21600 f21 1"/>
              <a:gd name="f29" fmla="*/ 21600 f22 1"/>
              <a:gd name="f30" fmla="+- f24 0 f3"/>
              <a:gd name="f31" fmla="+- f25 0 f3"/>
              <a:gd name="f32" fmla="min f27 f26"/>
              <a:gd name="f33" fmla="*/ f28 1 f23"/>
              <a:gd name="f34" fmla="*/ f29 1 f23"/>
              <a:gd name="f35" fmla="val f33"/>
              <a:gd name="f36" fmla="val f34"/>
              <a:gd name="f37" fmla="*/ f16 f32 1"/>
              <a:gd name="f38" fmla="+- f36 0 f16"/>
              <a:gd name="f39" fmla="+- f35 0 f16"/>
              <a:gd name="f40" fmla="*/ f35 f32 1"/>
              <a:gd name="f41" fmla="*/ f36 f32 1"/>
              <a:gd name="f42" fmla="*/ f38 1 2"/>
              <a:gd name="f43" fmla="*/ f39 1 2"/>
              <a:gd name="f44" fmla="min f39 f38"/>
              <a:gd name="f45" fmla="*/ f38 f17 1"/>
              <a:gd name="f46" fmla="+- f16 f42 0"/>
              <a:gd name="f47" fmla="+- f16 f43 0"/>
              <a:gd name="f48" fmla="*/ f44 f18 1"/>
              <a:gd name="f49" fmla="*/ f45 1 200000"/>
              <a:gd name="f50" fmla="*/ f48 1 100000"/>
              <a:gd name="f51" fmla="+- f46 0 f49"/>
              <a:gd name="f52" fmla="+- f46 f49 0"/>
              <a:gd name="f53" fmla="*/ f46 f32 1"/>
              <a:gd name="f54" fmla="*/ f47 f32 1"/>
              <a:gd name="f55" fmla="+- f35 0 f50"/>
              <a:gd name="f56" fmla="*/ f51 f50 1"/>
              <a:gd name="f57" fmla="*/ f51 f32 1"/>
              <a:gd name="f58" fmla="*/ f52 f32 1"/>
              <a:gd name="f59" fmla="*/ f50 f32 1"/>
              <a:gd name="f60" fmla="*/ f56 1 f42"/>
              <a:gd name="f61" fmla="*/ f55 f32 1"/>
              <a:gd name="f62" fmla="+- f50 0 f60"/>
              <a:gd name="f63" fmla="+- f55 f60 0"/>
              <a:gd name="f64" fmla="*/ f62 f32 1"/>
              <a:gd name="f65" fmla="*/ f63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61" y="f37"/>
              </a:cxn>
              <a:cxn ang="f30">
                <a:pos x="f54" y="f57"/>
              </a:cxn>
              <a:cxn ang="f30">
                <a:pos x="f59" y="f37"/>
              </a:cxn>
              <a:cxn ang="f31">
                <a:pos x="f59" y="f41"/>
              </a:cxn>
              <a:cxn ang="f31">
                <a:pos x="f54" y="f58"/>
              </a:cxn>
              <a:cxn ang="f31">
                <a:pos x="f61" y="f41"/>
              </a:cxn>
            </a:cxnLst>
            <a:rect l="f64" t="f57" r="f65" b="f58"/>
            <a:pathLst>
              <a:path>
                <a:moveTo>
                  <a:pt x="f37" y="f53"/>
                </a:moveTo>
                <a:lnTo>
                  <a:pt x="f59" y="f37"/>
                </a:lnTo>
                <a:lnTo>
                  <a:pt x="f59" y="f57"/>
                </a:lnTo>
                <a:lnTo>
                  <a:pt x="f61" y="f57"/>
                </a:lnTo>
                <a:lnTo>
                  <a:pt x="f61" y="f37"/>
                </a:lnTo>
                <a:lnTo>
                  <a:pt x="f40" y="f53"/>
                </a:lnTo>
                <a:lnTo>
                  <a:pt x="f61" y="f41"/>
                </a:lnTo>
                <a:lnTo>
                  <a:pt x="f61" y="f58"/>
                </a:lnTo>
                <a:lnTo>
                  <a:pt x="f59" y="f58"/>
                </a:lnTo>
                <a:lnTo>
                  <a:pt x="f59" y="f41"/>
                </a:lnTo>
                <a:close/>
              </a:path>
            </a:pathLst>
          </a:custGeom>
          <a:noFill/>
          <a:ln w="9528" cap="flat">
            <a:solidFill>
              <a:srgbClr val="33333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09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200" b="0" i="0" u="none" strike="noStrike" kern="1200" cap="none" spc="0" baseline="0">
              <a:solidFill>
                <a:srgbClr val="000000"/>
              </a:solidFill>
              <a:uFillTx/>
              <a:latin typeface="Segoe Light" pitchFamily="34"/>
            </a:endParaRPr>
          </a:p>
        </p:txBody>
      </p:sp>
      <p:sp>
        <p:nvSpPr>
          <p:cNvPr id="9" name="Arrow: Down 5">
            <a:extLst>
              <a:ext uri="{FF2B5EF4-FFF2-40B4-BE49-F238E27FC236}">
                <a16:creationId xmlns:a16="http://schemas.microsoft.com/office/drawing/2014/main" id="{20B0D087-23B5-4C67-9A33-BF5114EAC86D}"/>
              </a:ext>
            </a:extLst>
          </p:cNvPr>
          <p:cNvSpPr/>
          <p:nvPr/>
        </p:nvSpPr>
        <p:spPr>
          <a:xfrm>
            <a:off x="8071945" y="3531475"/>
            <a:ext cx="1233628" cy="1191565"/>
          </a:xfrm>
          <a:custGeom>
            <a:avLst>
              <a:gd name="f0" fmla="val 10919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BE4B48"/>
            </a:solidFill>
            <a:prstDash val="solid"/>
            <a:miter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09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200" b="0" i="0" u="none" strike="noStrike" kern="1200" cap="none" spc="0" baseline="0">
              <a:solidFill>
                <a:srgbClr val="000000"/>
              </a:solidFill>
              <a:uFillTx/>
              <a:latin typeface="Segoe Light" pitchFamily="34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3EAB093E-B3A0-4FA8-ADE1-95CCAC9A3D44}"/>
              </a:ext>
            </a:extLst>
          </p:cNvPr>
          <p:cNvSpPr txBox="1"/>
          <p:nvPr/>
        </p:nvSpPr>
        <p:spPr>
          <a:xfrm>
            <a:off x="5551294" y="5156175"/>
            <a:ext cx="6162642" cy="144655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dirty="0">
                <a:solidFill>
                  <a:srgbClr val="000000"/>
                </a:solidFill>
                <a:latin typeface="Segoe Light" pitchFamily="34"/>
              </a:rPr>
              <a:t>2006: F# Object Programming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600" b="0" i="0" u="none" strike="noStrike" kern="1200" cap="none" spc="0" baseline="0" dirty="0">
              <a:solidFill>
                <a:srgbClr val="000000"/>
              </a:solidFill>
              <a:uFillTx/>
              <a:latin typeface="Segoe Light" pitchFamily="34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dirty="0">
                <a:solidFill>
                  <a:srgbClr val="000000"/>
                </a:solidFill>
                <a:latin typeface="Segoe Light" pitchFamily="34"/>
              </a:rPr>
              <a:t>modified Hindley-Milner, type-directed name resolution,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dirty="0">
                <a:solidFill>
                  <a:srgbClr val="000000"/>
                </a:solidFill>
                <a:latin typeface="Segoe Light" pitchFamily="34"/>
              </a:rPr>
              <a:t>nominal, subtype-friendly, delegation-oriented, expression-friendly</a:t>
            </a:r>
            <a:endParaRPr lang="en-GB" b="0" i="0" u="none" strike="noStrike" kern="1200" cap="none" spc="0" baseline="0" dirty="0">
              <a:solidFill>
                <a:srgbClr val="000000"/>
              </a:solidFill>
              <a:uFillTx/>
              <a:latin typeface="Segoe Light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5262275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>
          <a:xfrm>
            <a:off x="519248" y="228601"/>
            <a:ext cx="11151917" cy="1246495"/>
          </a:xfrm>
        </p:spPr>
        <p:txBody>
          <a:bodyPr/>
          <a:lstStyle/>
          <a:p>
            <a:r>
              <a:rPr lang="en-US" dirty="0">
                <a:latin typeface="Segoe UI Light" panose="020B0502040204020203" pitchFamily="34" charset="0"/>
              </a:rPr>
              <a:t>F# : Objects + Functional  </a:t>
            </a:r>
            <a:r>
              <a:rPr lang="en-GB" dirty="0"/>
              <a:t>️</a:t>
            </a:r>
            <a:br>
              <a:rPr lang="en-GB" b="1" dirty="0"/>
            </a:br>
            <a:endParaRPr lang="en-US" dirty="0">
              <a:latin typeface="Segoe UI Light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1214495" y="1416841"/>
            <a:ext cx="10782603" cy="4395049"/>
          </a:xfrm>
        </p:spPr>
        <p:txBody>
          <a:bodyPr/>
          <a:lstStyle/>
          <a:p>
            <a:pPr defTabSz="914363">
              <a:lnSpc>
                <a:spcPct val="90000"/>
              </a:lnSpc>
              <a:defRPr/>
            </a:pPr>
            <a:r>
              <a:rPr lang="en-US" b="1" kern="1200" dirty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type</a:t>
            </a:r>
            <a:r>
              <a:rPr lang="en-US" b="1" kern="1200" dirty="0">
                <a:latin typeface="Consolas" pitchFamily="49" charset="0"/>
                <a:cs typeface="Consolas" pitchFamily="49" charset="0"/>
              </a:rPr>
              <a:t> Vector2D(</a:t>
            </a:r>
            <a:r>
              <a:rPr lang="en-US" b="1" kern="1200" dirty="0" err="1">
                <a:latin typeface="Consolas" pitchFamily="49" charset="0"/>
                <a:cs typeface="Consolas" pitchFamily="49" charset="0"/>
              </a:rPr>
              <a:t>dx:double</a:t>
            </a:r>
            <a:r>
              <a:rPr lang="en-US" b="1" kern="1200" dirty="0">
                <a:latin typeface="Consolas" pitchFamily="49" charset="0"/>
                <a:cs typeface="Consolas" pitchFamily="49" charset="0"/>
              </a:rPr>
              <a:t>, </a:t>
            </a:r>
            <a:r>
              <a:rPr lang="en-US" b="1" kern="1200" dirty="0" err="1">
                <a:latin typeface="Consolas" pitchFamily="49" charset="0"/>
                <a:cs typeface="Consolas" pitchFamily="49" charset="0"/>
              </a:rPr>
              <a:t>dy:double</a:t>
            </a:r>
            <a:r>
              <a:rPr lang="en-US" b="1" kern="1200" dirty="0">
                <a:latin typeface="Consolas" pitchFamily="49" charset="0"/>
                <a:cs typeface="Consolas" pitchFamily="49" charset="0"/>
              </a:rPr>
              <a:t>) =</a:t>
            </a:r>
          </a:p>
          <a:p>
            <a:pPr defTabSz="914363">
              <a:lnSpc>
                <a:spcPct val="90000"/>
              </a:lnSpc>
              <a:defRPr/>
            </a:pPr>
            <a:endParaRPr lang="en-US" b="1" kern="1200" dirty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b="1" dirty="0">
                <a:solidFill>
                  <a:schemeClr val="accent2">
                    <a:lumMod val="40000"/>
                    <a:lumOff val="60000"/>
                  </a:schemeClr>
                </a:solidFill>
                <a:cs typeface="Consolas" pitchFamily="49" charset="0"/>
              </a:rPr>
              <a:t>   </a:t>
            </a:r>
            <a:r>
              <a:rPr lang="en-US" b="1" dirty="0">
                <a:solidFill>
                  <a:schemeClr val="accent2"/>
                </a:solidFill>
                <a:cs typeface="Consolas" pitchFamily="49" charset="0"/>
              </a:rPr>
              <a:t>let</a:t>
            </a:r>
            <a:r>
              <a:rPr lang="en-US" b="1" dirty="0">
                <a:cs typeface="Consolas" pitchFamily="49" charset="0"/>
              </a:rPr>
              <a:t> d2 = dx*</a:t>
            </a:r>
            <a:r>
              <a:rPr lang="en-US" b="1" dirty="0" err="1">
                <a:cs typeface="Consolas" pitchFamily="49" charset="0"/>
              </a:rPr>
              <a:t>dx+dy</a:t>
            </a:r>
            <a:r>
              <a:rPr lang="en-US" b="1" dirty="0">
                <a:cs typeface="Consolas" pitchFamily="49" charset="0"/>
              </a:rPr>
              <a:t>*dy</a:t>
            </a:r>
          </a:p>
          <a:p>
            <a:pPr defTabSz="914363">
              <a:lnSpc>
                <a:spcPct val="90000"/>
              </a:lnSpc>
              <a:defRPr/>
            </a:pPr>
            <a:endParaRPr lang="en-US" b="1" kern="1200" dirty="0">
              <a:solidFill>
                <a:schemeClr val="accent2">
                  <a:lumMod val="40000"/>
                  <a:lumOff val="60000"/>
                </a:schemeClr>
              </a:solidFill>
              <a:latin typeface="Consolas" pitchFamily="49" charset="0"/>
              <a:cs typeface="Consolas" pitchFamily="49" charset="0"/>
            </a:endParaRPr>
          </a:p>
          <a:p>
            <a:pPr defTabSz="914363">
              <a:lnSpc>
                <a:spcPct val="90000"/>
              </a:lnSpc>
              <a:defRPr/>
            </a:pPr>
            <a:r>
              <a:rPr lang="en-US" b="1" kern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b="1" kern="1200" dirty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member</a:t>
            </a:r>
            <a:r>
              <a:rPr lang="en-US" b="1" kern="1200" dirty="0">
                <a:latin typeface="Consolas" pitchFamily="49" charset="0"/>
                <a:cs typeface="Consolas" pitchFamily="49" charset="0"/>
              </a:rPr>
              <a:t> _.DX = dx</a:t>
            </a:r>
          </a:p>
          <a:p>
            <a:pPr defTabSz="914363">
              <a:lnSpc>
                <a:spcPct val="90000"/>
              </a:lnSpc>
              <a:defRPr/>
            </a:pPr>
            <a:r>
              <a:rPr lang="en-US" b="1" kern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Consolas" pitchFamily="49" charset="0"/>
                <a:cs typeface="Consolas" pitchFamily="49" charset="0"/>
              </a:rPr>
              <a:t>   </a:t>
            </a:r>
          </a:p>
          <a:p>
            <a:pPr defTabSz="914363">
              <a:lnSpc>
                <a:spcPct val="90000"/>
              </a:lnSpc>
              <a:defRPr/>
            </a:pPr>
            <a:r>
              <a:rPr lang="en-US" b="1" kern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b="1" kern="1200" dirty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member</a:t>
            </a:r>
            <a:r>
              <a:rPr lang="en-US" b="1" kern="12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b="1" dirty="0">
                <a:cs typeface="Consolas" pitchFamily="49" charset="0"/>
              </a:rPr>
              <a:t>_.</a:t>
            </a:r>
            <a:r>
              <a:rPr lang="en-US" b="1" kern="1200" dirty="0">
                <a:latin typeface="Consolas" pitchFamily="49" charset="0"/>
                <a:cs typeface="Consolas" pitchFamily="49" charset="0"/>
              </a:rPr>
              <a:t>DY = </a:t>
            </a:r>
            <a:r>
              <a:rPr lang="en-US" b="1" kern="1200" dirty="0" err="1">
                <a:latin typeface="Consolas" pitchFamily="49" charset="0"/>
                <a:cs typeface="Consolas" pitchFamily="49" charset="0"/>
              </a:rPr>
              <a:t>dy</a:t>
            </a:r>
            <a:endParaRPr lang="en-US" b="1" kern="1200" dirty="0">
              <a:latin typeface="Consolas" pitchFamily="49" charset="0"/>
              <a:cs typeface="Consolas" pitchFamily="49" charset="0"/>
            </a:endParaRPr>
          </a:p>
          <a:p>
            <a:pPr defTabSz="914363">
              <a:lnSpc>
                <a:spcPct val="90000"/>
              </a:lnSpc>
              <a:defRPr/>
            </a:pPr>
            <a:r>
              <a:rPr lang="en-US" b="1" kern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Consolas" pitchFamily="49" charset="0"/>
                <a:cs typeface="Consolas" pitchFamily="49" charset="0"/>
              </a:rPr>
              <a:t>   </a:t>
            </a:r>
          </a:p>
          <a:p>
            <a:pPr defTabSz="914363">
              <a:lnSpc>
                <a:spcPct val="90000"/>
              </a:lnSpc>
              <a:defRPr/>
            </a:pPr>
            <a:r>
              <a:rPr lang="en-US" b="1" kern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b="1" kern="1200" dirty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member</a:t>
            </a:r>
            <a:r>
              <a:rPr lang="en-US" b="1" kern="12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b="1" dirty="0">
                <a:cs typeface="Consolas" pitchFamily="49" charset="0"/>
              </a:rPr>
              <a:t>_.</a:t>
            </a:r>
            <a:r>
              <a:rPr lang="en-US" b="1" kern="1200" dirty="0">
                <a:latin typeface="Consolas" pitchFamily="49" charset="0"/>
                <a:cs typeface="Consolas" pitchFamily="49" charset="0"/>
              </a:rPr>
              <a:t>Length = sqrt d2</a:t>
            </a:r>
          </a:p>
          <a:p>
            <a:pPr defTabSz="914363">
              <a:lnSpc>
                <a:spcPct val="90000"/>
              </a:lnSpc>
              <a:defRPr/>
            </a:pPr>
            <a:r>
              <a:rPr lang="en-US" b="1" kern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Consolas" pitchFamily="49" charset="0"/>
                <a:cs typeface="Consolas" pitchFamily="49" charset="0"/>
              </a:rPr>
              <a:t>   </a:t>
            </a:r>
          </a:p>
          <a:p>
            <a:pPr defTabSz="914363">
              <a:lnSpc>
                <a:spcPct val="90000"/>
              </a:lnSpc>
              <a:defRPr/>
            </a:pPr>
            <a:r>
              <a:rPr lang="en-US" b="1" kern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b="1" kern="1200" dirty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member</a:t>
            </a:r>
            <a:r>
              <a:rPr lang="en-US" b="1" kern="12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b="1" dirty="0">
                <a:cs typeface="Consolas" pitchFamily="49" charset="0"/>
              </a:rPr>
              <a:t>_.</a:t>
            </a:r>
            <a:r>
              <a:rPr lang="en-US" b="1" kern="1200" dirty="0">
                <a:latin typeface="Consolas" pitchFamily="49" charset="0"/>
                <a:cs typeface="Consolas" pitchFamily="49" charset="0"/>
              </a:rPr>
              <a:t>Scale(k) = Vector2D (dx*k, </a:t>
            </a:r>
            <a:r>
              <a:rPr lang="en-US" b="1" kern="1200" dirty="0" err="1">
                <a:latin typeface="Consolas" pitchFamily="49" charset="0"/>
                <a:cs typeface="Consolas" pitchFamily="49" charset="0"/>
              </a:rPr>
              <a:t>dy</a:t>
            </a:r>
            <a:r>
              <a:rPr lang="en-US" b="1" kern="1200" dirty="0">
                <a:latin typeface="Consolas" pitchFamily="49" charset="0"/>
                <a:cs typeface="Consolas" pitchFamily="49" charset="0"/>
              </a:rPr>
              <a:t>*k)</a:t>
            </a:r>
            <a:endParaRPr lang="en-US" b="1" kern="1200" dirty="0">
              <a:solidFill>
                <a:schemeClr val="accent2">
                  <a:lumMod val="40000"/>
                  <a:lumOff val="60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Rectangular Callout 3"/>
          <p:cNvSpPr/>
          <p:nvPr/>
        </p:nvSpPr>
        <p:spPr>
          <a:xfrm>
            <a:off x="7281757" y="1814299"/>
            <a:ext cx="2962863" cy="954107"/>
          </a:xfrm>
          <a:prstGeom prst="wedgeRectCallout">
            <a:avLst>
              <a:gd name="adj1" fmla="val -37801"/>
              <a:gd name="adj2" fmla="val -74226"/>
            </a:avLst>
          </a:prstGeom>
          <a:solidFill>
            <a:srgbClr val="ACE58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 anchorCtr="1">
            <a:spAutoFit/>
          </a:bodyPr>
          <a:lstStyle/>
          <a:p>
            <a:pPr marL="0" marR="0" lvl="0" indent="0" algn="ctr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Inputs to object </a:t>
            </a:r>
          </a:p>
          <a:p>
            <a:pPr marL="0" marR="0" lvl="0" indent="0" algn="ctr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construction</a:t>
            </a:r>
          </a:p>
        </p:txBody>
      </p:sp>
      <p:sp>
        <p:nvSpPr>
          <p:cNvPr id="5" name="Rectangular Callout 4"/>
          <p:cNvSpPr/>
          <p:nvPr/>
        </p:nvSpPr>
        <p:spPr>
          <a:xfrm>
            <a:off x="6928088" y="3772879"/>
            <a:ext cx="3572003" cy="523220"/>
          </a:xfrm>
          <a:prstGeom prst="wedgeRectCallout">
            <a:avLst>
              <a:gd name="adj1" fmla="val -105679"/>
              <a:gd name="adj2" fmla="val -17727"/>
            </a:avLst>
          </a:prstGeom>
          <a:solidFill>
            <a:srgbClr val="ACE58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 anchorCtr="1">
            <a:spAutoFit/>
          </a:bodyPr>
          <a:lstStyle/>
          <a:p>
            <a:pPr marL="0" marR="0" lvl="0" indent="0" algn="ctr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Exported properties</a:t>
            </a:r>
          </a:p>
        </p:txBody>
      </p:sp>
      <p:sp>
        <p:nvSpPr>
          <p:cNvPr id="6" name="Rectangular Callout 5"/>
          <p:cNvSpPr/>
          <p:nvPr/>
        </p:nvSpPr>
        <p:spPr>
          <a:xfrm>
            <a:off x="7188417" y="4502968"/>
            <a:ext cx="3144707" cy="523220"/>
          </a:xfrm>
          <a:prstGeom prst="wedgeRectCallout">
            <a:avLst>
              <a:gd name="adj1" fmla="val -77128"/>
              <a:gd name="adj2" fmla="val 111073"/>
            </a:avLst>
          </a:prstGeom>
          <a:solidFill>
            <a:srgbClr val="ACE58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 anchorCtr="1">
            <a:spAutoFit/>
          </a:bodyPr>
          <a:lstStyle/>
          <a:p>
            <a:pPr marL="0" marR="0" lvl="0" indent="0" algn="ctr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Exported method</a:t>
            </a:r>
          </a:p>
        </p:txBody>
      </p:sp>
      <p:sp>
        <p:nvSpPr>
          <p:cNvPr id="7" name="Rectangular Callout 6"/>
          <p:cNvSpPr/>
          <p:nvPr/>
        </p:nvSpPr>
        <p:spPr>
          <a:xfrm>
            <a:off x="6386683" y="2894969"/>
            <a:ext cx="4676281" cy="523220"/>
          </a:xfrm>
          <a:prstGeom prst="wedgeRectCallout">
            <a:avLst>
              <a:gd name="adj1" fmla="val -69145"/>
              <a:gd name="adj2" fmla="val -116013"/>
            </a:avLst>
          </a:prstGeom>
          <a:solidFill>
            <a:srgbClr val="ACE58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 anchorCtr="1">
            <a:spAutoFit/>
          </a:bodyPr>
          <a:lstStyle/>
          <a:p>
            <a:pPr marL="0" marR="0" lvl="0" indent="0" algn="ctr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prstClr val="black"/>
                </a:solidFill>
                <a:latin typeface="Segoe UI"/>
              </a:rPr>
              <a:t>Functional o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bject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internals</a:t>
            </a:r>
          </a:p>
        </p:txBody>
      </p:sp>
      <p:sp>
        <p:nvSpPr>
          <p:cNvPr id="9" name="Rectangular Callout 5">
            <a:extLst>
              <a:ext uri="{FF2B5EF4-FFF2-40B4-BE49-F238E27FC236}">
                <a16:creationId xmlns:a16="http://schemas.microsoft.com/office/drawing/2014/main" id="{A4FA626B-6D2A-4CB6-ACC5-7C11131E6ECF}"/>
              </a:ext>
            </a:extLst>
          </p:cNvPr>
          <p:cNvSpPr/>
          <p:nvPr/>
        </p:nvSpPr>
        <p:spPr>
          <a:xfrm>
            <a:off x="5679704" y="730414"/>
            <a:ext cx="6162136" cy="1200329"/>
          </a:xfrm>
          <a:prstGeom prst="wedgeRectCallout">
            <a:avLst>
              <a:gd name="adj1" fmla="val -19404"/>
              <a:gd name="adj2" fmla="val 34237"/>
            </a:avLst>
          </a:prstGeom>
          <a:solidFill>
            <a:srgbClr val="ACE58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 anchorCtr="1">
            <a:spAutoFit/>
          </a:bodyPr>
          <a:lstStyle/>
          <a:p>
            <a:pPr marL="0" marR="0" lvl="0" indent="0" algn="ctr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Recovers ergonomic simplicity</a:t>
            </a:r>
          </a:p>
          <a:p>
            <a:pPr marL="0" marR="0" lvl="0" indent="0" algn="ctr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for encapsulation, works with </a:t>
            </a:r>
            <a:r>
              <a:rPr kumimoji="0" lang="en-GB" sz="24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type inference</a:t>
            </a:r>
          </a:p>
          <a:p>
            <a:pPr marL="0" marR="0" lvl="0" indent="0" algn="ctr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aseline="0" dirty="0">
                <a:solidFill>
                  <a:prstClr val="black"/>
                </a:solidFill>
                <a:latin typeface="Segoe UI"/>
              </a:rPr>
              <a:t>and interop, immutable </a:t>
            </a:r>
            <a:r>
              <a:rPr lang="en-GB" sz="2400" dirty="0">
                <a:solidFill>
                  <a:prstClr val="black"/>
                </a:solidFill>
                <a:latin typeface="Segoe UI"/>
              </a:rPr>
              <a:t>b</a:t>
            </a:r>
            <a:r>
              <a:rPr lang="en-GB" sz="2400" baseline="0" dirty="0">
                <a:solidFill>
                  <a:prstClr val="black"/>
                </a:solidFill>
                <a:latin typeface="Segoe UI"/>
              </a:rPr>
              <a:t>y default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57036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5" grpId="2" animBg="1"/>
      <p:bldP spid="6" grpId="0" animBg="1"/>
      <p:bldP spid="7" grpId="0" animBg="1"/>
      <p:bldP spid="7" grpId="1" animBg="1"/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1CD819-139A-4173-8733-5DE87CE54FD6}"/>
              </a:ext>
            </a:extLst>
          </p:cNvPr>
          <p:cNvSpPr txBox="1"/>
          <p:nvPr/>
        </p:nvSpPr>
        <p:spPr>
          <a:xfrm>
            <a:off x="490879" y="1354016"/>
            <a:ext cx="4033430" cy="403187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dirty="0">
                <a:solidFill>
                  <a:srgbClr val="000000"/>
                </a:solidFill>
                <a:latin typeface="Calibri"/>
              </a:rPr>
              <a:t>Contradiction #2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32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dirty="0">
                <a:solidFill>
                  <a:srgbClr val="000000"/>
                </a:solidFill>
                <a:latin typeface="Calibri"/>
              </a:rPr>
              <a:t>Pattern matching only over concrete representations is, in practice, a catastrophe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4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dirty="0">
                <a:solidFill>
                  <a:srgbClr val="000000"/>
                </a:solidFill>
                <a:latin typeface="Calibri"/>
              </a:rPr>
              <a:t>This was a contradiction in all functional languages until F#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400" u="sng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400" u="sng" dirty="0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A391C25C-C3F2-49BA-B854-82B71A20C985}"/>
              </a:ext>
            </a:extLst>
          </p:cNvPr>
          <p:cNvGrpSpPr/>
          <p:nvPr/>
        </p:nvGrpSpPr>
        <p:grpSpPr>
          <a:xfrm>
            <a:off x="5123922" y="1733831"/>
            <a:ext cx="6818328" cy="1901945"/>
            <a:chOff x="633212" y="490173"/>
            <a:chExt cx="10790221" cy="3082917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C903C4F9-A467-465B-ABAE-EB8EAEA1AD57}"/>
                </a:ext>
              </a:extLst>
            </p:cNvPr>
            <p:cNvSpPr/>
            <p:nvPr/>
          </p:nvSpPr>
          <p:spPr>
            <a:xfrm>
              <a:off x="633212" y="490173"/>
              <a:ext cx="4299399" cy="30829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38199"/>
                <a:gd name="f7" fmla="val 3082919"/>
                <a:gd name="f8" fmla="+- 0 0 -90"/>
                <a:gd name="f9" fmla="*/ f3 1 5138199"/>
                <a:gd name="f10" fmla="*/ f4 1 3082919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5138199"/>
                <a:gd name="f19" fmla="*/ f15 1 3082919"/>
                <a:gd name="f20" fmla="*/ 0 f16 1"/>
                <a:gd name="f21" fmla="*/ 0 f15 1"/>
                <a:gd name="f22" fmla="*/ 5138199 f16 1"/>
                <a:gd name="f23" fmla="*/ 3082919 f15 1"/>
                <a:gd name="f24" fmla="+- f17 0 f1"/>
                <a:gd name="f25" fmla="*/ f20 1 5138199"/>
                <a:gd name="f26" fmla="*/ f21 1 3082919"/>
                <a:gd name="f27" fmla="*/ f22 1 5138199"/>
                <a:gd name="f28" fmla="*/ f23 1 3082919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5138199" h="3082919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9BBB59"/>
            </a:solidFill>
            <a:ln w="25402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247646" tIns="247646" rIns="247646" bIns="247646" anchor="ctr" anchorCtr="1" compatLnSpc="1">
              <a:noAutofit/>
            </a:bodyPr>
            <a:lstStyle/>
            <a:p>
              <a:pPr marL="0" marR="0" lvl="0" indent="0" algn="ctr" defTabSz="288924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3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3200" b="0" i="0" u="none" strike="noStrike" kern="1200" cap="none" spc="0" baseline="0" dirty="0">
                  <a:solidFill>
                    <a:srgbClr val="FFFFFF"/>
                  </a:solidFill>
                  <a:uFillTx/>
                  <a:latin typeface="Segoe UI Light" pitchFamily="34"/>
                </a:rPr>
                <a:t>Pattern Matching</a:t>
              </a:r>
            </a:p>
          </p:txBody>
        </p:sp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B9DF97DD-F199-4517-AAED-F008729C7414}"/>
                </a:ext>
              </a:extLst>
            </p:cNvPr>
            <p:cNvSpPr/>
            <p:nvPr/>
          </p:nvSpPr>
          <p:spPr>
            <a:xfrm>
              <a:off x="7250807" y="490173"/>
              <a:ext cx="4172626" cy="30829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38199"/>
                <a:gd name="f7" fmla="val 3082919"/>
                <a:gd name="f8" fmla="+- 0 0 -90"/>
                <a:gd name="f9" fmla="*/ f3 1 5138199"/>
                <a:gd name="f10" fmla="*/ f4 1 3082919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5138199"/>
                <a:gd name="f19" fmla="*/ f15 1 3082919"/>
                <a:gd name="f20" fmla="*/ 0 f16 1"/>
                <a:gd name="f21" fmla="*/ 0 f15 1"/>
                <a:gd name="f22" fmla="*/ 5138199 f16 1"/>
                <a:gd name="f23" fmla="*/ 3082919 f15 1"/>
                <a:gd name="f24" fmla="+- f17 0 f1"/>
                <a:gd name="f25" fmla="*/ f20 1 5138199"/>
                <a:gd name="f26" fmla="*/ f21 1 3082919"/>
                <a:gd name="f27" fmla="*/ f22 1 5138199"/>
                <a:gd name="f28" fmla="*/ f23 1 3082919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5138199" h="3082919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8064A2"/>
            </a:solidFill>
            <a:ln w="25402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247646" tIns="247646" rIns="247646" bIns="247646" anchor="ctr" anchorCtr="1" compatLnSpc="1">
              <a:noAutofit/>
            </a:bodyPr>
            <a:lstStyle/>
            <a:p>
              <a:pPr marL="0" marR="0" lvl="0" indent="0" algn="ctr" defTabSz="288924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3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3200" b="0" i="0" u="none" strike="noStrike" kern="1200" cap="none" spc="0" baseline="0">
                  <a:solidFill>
                    <a:srgbClr val="FFFFFF"/>
                  </a:solidFill>
                  <a:uFillTx/>
                  <a:latin typeface="Segoe UI Light" pitchFamily="34"/>
                </a:rPr>
                <a:t>Abstraction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ED5E0412-D0CE-4586-B449-598740174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0986" y="106241"/>
            <a:ext cx="4552950" cy="124777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79F5068-87E8-4884-9C19-38BFC69334DE}"/>
              </a:ext>
            </a:extLst>
          </p:cNvPr>
          <p:cNvSpPr/>
          <p:nvPr/>
        </p:nvSpPr>
        <p:spPr>
          <a:xfrm>
            <a:off x="6997672" y="1272412"/>
            <a:ext cx="109920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>
                <a:hlinkClick r:id="rId3"/>
              </a:rPr>
              <a:t>https://www.pure.ed.ac.uk/ws/portalfiles/portal/17084823/Milner_R_1982_How_ML_Evolved.pdf</a:t>
            </a:r>
            <a:r>
              <a:rPr lang="en-GB" sz="1000" dirty="0"/>
              <a:t> </a:t>
            </a:r>
          </a:p>
        </p:txBody>
      </p:sp>
      <p:sp>
        <p:nvSpPr>
          <p:cNvPr id="8" name="Left-Right Arrow 9">
            <a:extLst>
              <a:ext uri="{FF2B5EF4-FFF2-40B4-BE49-F238E27FC236}">
                <a16:creationId xmlns:a16="http://schemas.microsoft.com/office/drawing/2014/main" id="{74092989-E529-487F-A711-87B065738332}"/>
              </a:ext>
            </a:extLst>
          </p:cNvPr>
          <p:cNvSpPr/>
          <p:nvPr/>
        </p:nvSpPr>
        <p:spPr>
          <a:xfrm>
            <a:off x="7985874" y="2362829"/>
            <a:ext cx="1174531" cy="643947"/>
          </a:xfrm>
          <a:custGeom>
            <a:avLst>
              <a:gd name="f9" fmla="val 50000"/>
              <a:gd name="f10" fmla="val 500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ss"/>
              <a:gd name="f8" fmla="val 0"/>
              <a:gd name="f9" fmla="val 50000"/>
              <a:gd name="f10" fmla="val 50000"/>
              <a:gd name="f11" fmla="+- 0 0 -360"/>
              <a:gd name="f12" fmla="+- 0 0 -180"/>
              <a:gd name="f13" fmla="abs f5"/>
              <a:gd name="f14" fmla="abs f6"/>
              <a:gd name="f15" fmla="abs f7"/>
              <a:gd name="f16" fmla="val f8"/>
              <a:gd name="f17" fmla="val f9"/>
              <a:gd name="f18" fmla="val f10"/>
              <a:gd name="f19" fmla="*/ f11 f2 1"/>
              <a:gd name="f20" fmla="*/ f12 f2 1"/>
              <a:gd name="f21" fmla="?: f13 f5 1"/>
              <a:gd name="f22" fmla="?: f14 f6 1"/>
              <a:gd name="f23" fmla="?: f15 f7 1"/>
              <a:gd name="f24" fmla="*/ f19 1 f4"/>
              <a:gd name="f25" fmla="*/ f20 1 f4"/>
              <a:gd name="f26" fmla="*/ f21 1 21600"/>
              <a:gd name="f27" fmla="*/ f22 1 21600"/>
              <a:gd name="f28" fmla="*/ 21600 f21 1"/>
              <a:gd name="f29" fmla="*/ 21600 f22 1"/>
              <a:gd name="f30" fmla="+- f24 0 f3"/>
              <a:gd name="f31" fmla="+- f25 0 f3"/>
              <a:gd name="f32" fmla="min f27 f26"/>
              <a:gd name="f33" fmla="*/ f28 1 f23"/>
              <a:gd name="f34" fmla="*/ f29 1 f23"/>
              <a:gd name="f35" fmla="val f33"/>
              <a:gd name="f36" fmla="val f34"/>
              <a:gd name="f37" fmla="*/ f16 f32 1"/>
              <a:gd name="f38" fmla="+- f36 0 f16"/>
              <a:gd name="f39" fmla="+- f35 0 f16"/>
              <a:gd name="f40" fmla="*/ f35 f32 1"/>
              <a:gd name="f41" fmla="*/ f36 f32 1"/>
              <a:gd name="f42" fmla="*/ f38 1 2"/>
              <a:gd name="f43" fmla="*/ f39 1 2"/>
              <a:gd name="f44" fmla="min f39 f38"/>
              <a:gd name="f45" fmla="*/ f38 f17 1"/>
              <a:gd name="f46" fmla="+- f16 f42 0"/>
              <a:gd name="f47" fmla="+- f16 f43 0"/>
              <a:gd name="f48" fmla="*/ f44 f18 1"/>
              <a:gd name="f49" fmla="*/ f45 1 200000"/>
              <a:gd name="f50" fmla="*/ f48 1 100000"/>
              <a:gd name="f51" fmla="+- f46 0 f49"/>
              <a:gd name="f52" fmla="+- f46 f49 0"/>
              <a:gd name="f53" fmla="*/ f46 f32 1"/>
              <a:gd name="f54" fmla="*/ f47 f32 1"/>
              <a:gd name="f55" fmla="+- f35 0 f50"/>
              <a:gd name="f56" fmla="*/ f51 f50 1"/>
              <a:gd name="f57" fmla="*/ f51 f32 1"/>
              <a:gd name="f58" fmla="*/ f52 f32 1"/>
              <a:gd name="f59" fmla="*/ f50 f32 1"/>
              <a:gd name="f60" fmla="*/ f56 1 f42"/>
              <a:gd name="f61" fmla="*/ f55 f32 1"/>
              <a:gd name="f62" fmla="+- f50 0 f60"/>
              <a:gd name="f63" fmla="+- f55 f60 0"/>
              <a:gd name="f64" fmla="*/ f62 f32 1"/>
              <a:gd name="f65" fmla="*/ f63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61" y="f37"/>
              </a:cxn>
              <a:cxn ang="f30">
                <a:pos x="f54" y="f57"/>
              </a:cxn>
              <a:cxn ang="f30">
                <a:pos x="f59" y="f37"/>
              </a:cxn>
              <a:cxn ang="f31">
                <a:pos x="f59" y="f41"/>
              </a:cxn>
              <a:cxn ang="f31">
                <a:pos x="f54" y="f58"/>
              </a:cxn>
              <a:cxn ang="f31">
                <a:pos x="f61" y="f41"/>
              </a:cxn>
            </a:cxnLst>
            <a:rect l="f64" t="f57" r="f65" b="f58"/>
            <a:pathLst>
              <a:path>
                <a:moveTo>
                  <a:pt x="f37" y="f53"/>
                </a:moveTo>
                <a:lnTo>
                  <a:pt x="f59" y="f37"/>
                </a:lnTo>
                <a:lnTo>
                  <a:pt x="f59" y="f57"/>
                </a:lnTo>
                <a:lnTo>
                  <a:pt x="f61" y="f57"/>
                </a:lnTo>
                <a:lnTo>
                  <a:pt x="f61" y="f37"/>
                </a:lnTo>
                <a:lnTo>
                  <a:pt x="f40" y="f53"/>
                </a:lnTo>
                <a:lnTo>
                  <a:pt x="f61" y="f41"/>
                </a:lnTo>
                <a:lnTo>
                  <a:pt x="f61" y="f58"/>
                </a:lnTo>
                <a:lnTo>
                  <a:pt x="f59" y="f58"/>
                </a:lnTo>
                <a:lnTo>
                  <a:pt x="f59" y="f41"/>
                </a:lnTo>
                <a:close/>
              </a:path>
            </a:pathLst>
          </a:custGeom>
          <a:noFill/>
          <a:ln w="9528" cap="flat">
            <a:solidFill>
              <a:srgbClr val="33333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09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200" b="0" i="0" u="none" strike="noStrike" kern="1200" cap="none" spc="0" baseline="0">
              <a:solidFill>
                <a:srgbClr val="000000"/>
              </a:solidFill>
              <a:uFillTx/>
              <a:latin typeface="Segoe Light" pitchFamily="34"/>
            </a:endParaRPr>
          </a:p>
        </p:txBody>
      </p:sp>
      <p:sp>
        <p:nvSpPr>
          <p:cNvPr id="9" name="Arrow: Down 5">
            <a:extLst>
              <a:ext uri="{FF2B5EF4-FFF2-40B4-BE49-F238E27FC236}">
                <a16:creationId xmlns:a16="http://schemas.microsoft.com/office/drawing/2014/main" id="{20B0D087-23B5-4C67-9A33-BF5114EAC86D}"/>
              </a:ext>
            </a:extLst>
          </p:cNvPr>
          <p:cNvSpPr/>
          <p:nvPr/>
        </p:nvSpPr>
        <p:spPr>
          <a:xfrm>
            <a:off x="8071945" y="3531475"/>
            <a:ext cx="1233628" cy="1191565"/>
          </a:xfrm>
          <a:custGeom>
            <a:avLst>
              <a:gd name="f0" fmla="val 10919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BE4B48"/>
            </a:solidFill>
            <a:prstDash val="solid"/>
            <a:miter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09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200" b="0" i="0" u="none" strike="noStrike" kern="1200" cap="none" spc="0" baseline="0">
              <a:solidFill>
                <a:srgbClr val="000000"/>
              </a:solidFill>
              <a:uFillTx/>
              <a:latin typeface="Segoe Light" pitchFamily="34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3EAB093E-B3A0-4FA8-ADE1-95CCAC9A3D44}"/>
              </a:ext>
            </a:extLst>
          </p:cNvPr>
          <p:cNvSpPr txBox="1"/>
          <p:nvPr/>
        </p:nvSpPr>
        <p:spPr>
          <a:xfrm>
            <a:off x="5551294" y="5156175"/>
            <a:ext cx="6162642" cy="144655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Segoe Light" pitchFamily="34"/>
              </a:rPr>
              <a:t>2006: F# Active Patterns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600" b="0" i="0" u="none" strike="noStrike" kern="1200" cap="none" spc="0" baseline="0" dirty="0">
              <a:solidFill>
                <a:srgbClr val="000000"/>
              </a:solidFill>
              <a:uFillTx/>
              <a:latin typeface="Segoe Light" pitchFamily="34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b="0" i="0" u="none" strike="noStrike" kern="1200" cap="none" spc="0" baseline="0" dirty="0">
                <a:solidFill>
                  <a:srgbClr val="000000"/>
                </a:solidFill>
                <a:uFillTx/>
                <a:latin typeface="Segoe Light" pitchFamily="34"/>
              </a:rPr>
              <a:t>Views made practical and simple</a:t>
            </a:r>
            <a:r>
              <a:rPr lang="en-GB" dirty="0">
                <a:solidFill>
                  <a:srgbClr val="000000"/>
                </a:solidFill>
                <a:latin typeface="Segoe Light" pitchFamily="34"/>
              </a:rPr>
              <a:t>.</a:t>
            </a:r>
            <a:endParaRPr lang="en-GB" b="0" i="0" u="none" strike="noStrike" kern="1200" cap="none" spc="0" baseline="0" dirty="0">
              <a:solidFill>
                <a:srgbClr val="000000"/>
              </a:solidFill>
              <a:uFillTx/>
              <a:latin typeface="Segoe Light" pitchFamily="34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dirty="0">
                <a:solidFill>
                  <a:srgbClr val="000000"/>
                </a:solidFill>
                <a:latin typeface="Segoe Light" pitchFamily="34"/>
              </a:rPr>
              <a:t>Concomitant with Scala extractors, leads to Haskell view patterns (less used), C# pattern matching</a:t>
            </a:r>
            <a:endParaRPr lang="en-GB" b="0" i="0" u="none" strike="noStrike" kern="1200" cap="none" spc="0" baseline="0" dirty="0">
              <a:solidFill>
                <a:srgbClr val="000000"/>
              </a:solidFill>
              <a:uFillTx/>
              <a:latin typeface="Segoe Light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42252248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1CD819-139A-4173-8733-5DE87CE54FD6}"/>
              </a:ext>
            </a:extLst>
          </p:cNvPr>
          <p:cNvSpPr txBox="1"/>
          <p:nvPr/>
        </p:nvSpPr>
        <p:spPr>
          <a:xfrm>
            <a:off x="490879" y="1354016"/>
            <a:ext cx="4033430" cy="440120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dirty="0">
                <a:solidFill>
                  <a:srgbClr val="000000"/>
                </a:solidFill>
                <a:latin typeface="Calibri"/>
              </a:rPr>
              <a:t>Contradiction #3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32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dirty="0">
                <a:solidFill>
                  <a:srgbClr val="000000"/>
                </a:solidFill>
                <a:latin typeface="Calibri"/>
              </a:rPr>
              <a:t>MLs had no list comprehensions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4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dirty="0">
                <a:solidFill>
                  <a:srgbClr val="000000"/>
                </a:solidFill>
                <a:latin typeface="Calibri"/>
              </a:rPr>
              <a:t>MLs had no monad syntax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4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dirty="0">
                <a:solidFill>
                  <a:srgbClr val="000000"/>
                </a:solidFill>
                <a:latin typeface="Calibri"/>
              </a:rPr>
              <a:t>MLs had nothing like this, and it really hurt in practice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400" u="sng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400" u="sng" dirty="0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A391C25C-C3F2-49BA-B854-82B71A20C985}"/>
              </a:ext>
            </a:extLst>
          </p:cNvPr>
          <p:cNvGrpSpPr/>
          <p:nvPr/>
        </p:nvGrpSpPr>
        <p:grpSpPr>
          <a:xfrm>
            <a:off x="5163975" y="1733829"/>
            <a:ext cx="6818328" cy="1901945"/>
            <a:chOff x="633212" y="490173"/>
            <a:chExt cx="10790221" cy="3082917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C903C4F9-A467-465B-ABAE-EB8EAEA1AD57}"/>
                </a:ext>
              </a:extLst>
            </p:cNvPr>
            <p:cNvSpPr/>
            <p:nvPr/>
          </p:nvSpPr>
          <p:spPr>
            <a:xfrm>
              <a:off x="633212" y="490173"/>
              <a:ext cx="4299399" cy="30829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38199"/>
                <a:gd name="f7" fmla="val 3082919"/>
                <a:gd name="f8" fmla="+- 0 0 -90"/>
                <a:gd name="f9" fmla="*/ f3 1 5138199"/>
                <a:gd name="f10" fmla="*/ f4 1 3082919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5138199"/>
                <a:gd name="f19" fmla="*/ f15 1 3082919"/>
                <a:gd name="f20" fmla="*/ 0 f16 1"/>
                <a:gd name="f21" fmla="*/ 0 f15 1"/>
                <a:gd name="f22" fmla="*/ 5138199 f16 1"/>
                <a:gd name="f23" fmla="*/ 3082919 f15 1"/>
                <a:gd name="f24" fmla="+- f17 0 f1"/>
                <a:gd name="f25" fmla="*/ f20 1 5138199"/>
                <a:gd name="f26" fmla="*/ f21 1 3082919"/>
                <a:gd name="f27" fmla="*/ f22 1 5138199"/>
                <a:gd name="f28" fmla="*/ f23 1 3082919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5138199" h="3082919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9BBB59"/>
            </a:solidFill>
            <a:ln w="25402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247646" tIns="247646" rIns="247646" bIns="247646" anchor="ctr" anchorCtr="1" compatLnSpc="1">
              <a:noAutofit/>
            </a:bodyPr>
            <a:lstStyle/>
            <a:p>
              <a:pPr marL="0" marR="0" lvl="0" indent="0" algn="ctr" defTabSz="288924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3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3200" b="0" i="0" u="none" strike="noStrike" kern="1200" cap="none" spc="0" baseline="0" dirty="0">
                  <a:solidFill>
                    <a:srgbClr val="FFFFFF"/>
                  </a:solidFill>
                  <a:uFillTx/>
                  <a:latin typeface="Segoe UI Light" pitchFamily="34"/>
                </a:rPr>
                <a:t>Lambda is everything</a:t>
              </a:r>
            </a:p>
          </p:txBody>
        </p:sp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B9DF97DD-F199-4517-AAED-F008729C7414}"/>
                </a:ext>
              </a:extLst>
            </p:cNvPr>
            <p:cNvSpPr/>
            <p:nvPr/>
          </p:nvSpPr>
          <p:spPr>
            <a:xfrm>
              <a:off x="7250807" y="490173"/>
              <a:ext cx="4172626" cy="30829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38199"/>
                <a:gd name="f7" fmla="val 3082919"/>
                <a:gd name="f8" fmla="+- 0 0 -90"/>
                <a:gd name="f9" fmla="*/ f3 1 5138199"/>
                <a:gd name="f10" fmla="*/ f4 1 3082919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5138199"/>
                <a:gd name="f19" fmla="*/ f15 1 3082919"/>
                <a:gd name="f20" fmla="*/ 0 f16 1"/>
                <a:gd name="f21" fmla="*/ 0 f15 1"/>
                <a:gd name="f22" fmla="*/ 5138199 f16 1"/>
                <a:gd name="f23" fmla="*/ 3082919 f15 1"/>
                <a:gd name="f24" fmla="+- f17 0 f1"/>
                <a:gd name="f25" fmla="*/ f20 1 5138199"/>
                <a:gd name="f26" fmla="*/ f21 1 3082919"/>
                <a:gd name="f27" fmla="*/ f22 1 5138199"/>
                <a:gd name="f28" fmla="*/ f23 1 3082919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5138199" h="3082919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8064A2"/>
            </a:solidFill>
            <a:ln w="25402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247646" tIns="247646" rIns="247646" bIns="247646" anchor="ctr" anchorCtr="1" compatLnSpc="1">
              <a:noAutofit/>
            </a:bodyPr>
            <a:lstStyle/>
            <a:p>
              <a:pPr lvl="0" algn="ctr" defTabSz="2889247">
                <a:lnSpc>
                  <a:spcPct val="90000"/>
                </a:lnSpc>
                <a:spcAft>
                  <a:spcPts val="23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2400" dirty="0">
                  <a:solidFill>
                    <a:srgbClr val="FFFFFF"/>
                  </a:solidFill>
                  <a:latin typeface="Segoe UI Light" pitchFamily="34"/>
                  <a:cs typeface="Segoe UI Light" pitchFamily="34"/>
                </a:rPr>
                <a:t>Computational modalities</a:t>
              </a:r>
            </a:p>
            <a:p>
              <a:pPr lvl="0" algn="ctr" defTabSz="2889247">
                <a:lnSpc>
                  <a:spcPct val="90000"/>
                </a:lnSpc>
                <a:spcAft>
                  <a:spcPts val="23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100" dirty="0">
                  <a:solidFill>
                    <a:srgbClr val="FFFFFF"/>
                  </a:solidFill>
                  <a:latin typeface="Segoe UI Light" pitchFamily="34"/>
                  <a:cs typeface="Segoe UI Light" pitchFamily="34"/>
                </a:rPr>
                <a:t>(co-routines, tasks, multi-threading, monads, monoids, comprehensions, queries, DSLs)</a:t>
              </a:r>
              <a:r>
                <a:rPr lang="en-GB" sz="1400" dirty="0">
                  <a:solidFill>
                    <a:srgbClr val="FFFFFF"/>
                  </a:solidFill>
                  <a:latin typeface="Segoe UI Light" pitchFamily="34"/>
                  <a:cs typeface="Segoe UI Light" pitchFamily="34"/>
                </a:rPr>
                <a:t> </a:t>
              </a:r>
            </a:p>
          </p:txBody>
        </p:sp>
      </p:grpSp>
      <p:sp>
        <p:nvSpPr>
          <p:cNvPr id="8" name="Left-Right Arrow 9">
            <a:extLst>
              <a:ext uri="{FF2B5EF4-FFF2-40B4-BE49-F238E27FC236}">
                <a16:creationId xmlns:a16="http://schemas.microsoft.com/office/drawing/2014/main" id="{74092989-E529-487F-A711-87B065738332}"/>
              </a:ext>
            </a:extLst>
          </p:cNvPr>
          <p:cNvSpPr/>
          <p:nvPr/>
        </p:nvSpPr>
        <p:spPr>
          <a:xfrm>
            <a:off x="7985874" y="2362829"/>
            <a:ext cx="1174531" cy="643947"/>
          </a:xfrm>
          <a:custGeom>
            <a:avLst>
              <a:gd name="f9" fmla="val 50000"/>
              <a:gd name="f10" fmla="val 500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ss"/>
              <a:gd name="f8" fmla="val 0"/>
              <a:gd name="f9" fmla="val 50000"/>
              <a:gd name="f10" fmla="val 50000"/>
              <a:gd name="f11" fmla="+- 0 0 -360"/>
              <a:gd name="f12" fmla="+- 0 0 -180"/>
              <a:gd name="f13" fmla="abs f5"/>
              <a:gd name="f14" fmla="abs f6"/>
              <a:gd name="f15" fmla="abs f7"/>
              <a:gd name="f16" fmla="val f8"/>
              <a:gd name="f17" fmla="val f9"/>
              <a:gd name="f18" fmla="val f10"/>
              <a:gd name="f19" fmla="*/ f11 f2 1"/>
              <a:gd name="f20" fmla="*/ f12 f2 1"/>
              <a:gd name="f21" fmla="?: f13 f5 1"/>
              <a:gd name="f22" fmla="?: f14 f6 1"/>
              <a:gd name="f23" fmla="?: f15 f7 1"/>
              <a:gd name="f24" fmla="*/ f19 1 f4"/>
              <a:gd name="f25" fmla="*/ f20 1 f4"/>
              <a:gd name="f26" fmla="*/ f21 1 21600"/>
              <a:gd name="f27" fmla="*/ f22 1 21600"/>
              <a:gd name="f28" fmla="*/ 21600 f21 1"/>
              <a:gd name="f29" fmla="*/ 21600 f22 1"/>
              <a:gd name="f30" fmla="+- f24 0 f3"/>
              <a:gd name="f31" fmla="+- f25 0 f3"/>
              <a:gd name="f32" fmla="min f27 f26"/>
              <a:gd name="f33" fmla="*/ f28 1 f23"/>
              <a:gd name="f34" fmla="*/ f29 1 f23"/>
              <a:gd name="f35" fmla="val f33"/>
              <a:gd name="f36" fmla="val f34"/>
              <a:gd name="f37" fmla="*/ f16 f32 1"/>
              <a:gd name="f38" fmla="+- f36 0 f16"/>
              <a:gd name="f39" fmla="+- f35 0 f16"/>
              <a:gd name="f40" fmla="*/ f35 f32 1"/>
              <a:gd name="f41" fmla="*/ f36 f32 1"/>
              <a:gd name="f42" fmla="*/ f38 1 2"/>
              <a:gd name="f43" fmla="*/ f39 1 2"/>
              <a:gd name="f44" fmla="min f39 f38"/>
              <a:gd name="f45" fmla="*/ f38 f17 1"/>
              <a:gd name="f46" fmla="+- f16 f42 0"/>
              <a:gd name="f47" fmla="+- f16 f43 0"/>
              <a:gd name="f48" fmla="*/ f44 f18 1"/>
              <a:gd name="f49" fmla="*/ f45 1 200000"/>
              <a:gd name="f50" fmla="*/ f48 1 100000"/>
              <a:gd name="f51" fmla="+- f46 0 f49"/>
              <a:gd name="f52" fmla="+- f46 f49 0"/>
              <a:gd name="f53" fmla="*/ f46 f32 1"/>
              <a:gd name="f54" fmla="*/ f47 f32 1"/>
              <a:gd name="f55" fmla="+- f35 0 f50"/>
              <a:gd name="f56" fmla="*/ f51 f50 1"/>
              <a:gd name="f57" fmla="*/ f51 f32 1"/>
              <a:gd name="f58" fmla="*/ f52 f32 1"/>
              <a:gd name="f59" fmla="*/ f50 f32 1"/>
              <a:gd name="f60" fmla="*/ f56 1 f42"/>
              <a:gd name="f61" fmla="*/ f55 f32 1"/>
              <a:gd name="f62" fmla="+- f50 0 f60"/>
              <a:gd name="f63" fmla="+- f55 f60 0"/>
              <a:gd name="f64" fmla="*/ f62 f32 1"/>
              <a:gd name="f65" fmla="*/ f63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61" y="f37"/>
              </a:cxn>
              <a:cxn ang="f30">
                <a:pos x="f54" y="f57"/>
              </a:cxn>
              <a:cxn ang="f30">
                <a:pos x="f59" y="f37"/>
              </a:cxn>
              <a:cxn ang="f31">
                <a:pos x="f59" y="f41"/>
              </a:cxn>
              <a:cxn ang="f31">
                <a:pos x="f54" y="f58"/>
              </a:cxn>
              <a:cxn ang="f31">
                <a:pos x="f61" y="f41"/>
              </a:cxn>
            </a:cxnLst>
            <a:rect l="f64" t="f57" r="f65" b="f58"/>
            <a:pathLst>
              <a:path>
                <a:moveTo>
                  <a:pt x="f37" y="f53"/>
                </a:moveTo>
                <a:lnTo>
                  <a:pt x="f59" y="f37"/>
                </a:lnTo>
                <a:lnTo>
                  <a:pt x="f59" y="f57"/>
                </a:lnTo>
                <a:lnTo>
                  <a:pt x="f61" y="f57"/>
                </a:lnTo>
                <a:lnTo>
                  <a:pt x="f61" y="f37"/>
                </a:lnTo>
                <a:lnTo>
                  <a:pt x="f40" y="f53"/>
                </a:lnTo>
                <a:lnTo>
                  <a:pt x="f61" y="f41"/>
                </a:lnTo>
                <a:lnTo>
                  <a:pt x="f61" y="f58"/>
                </a:lnTo>
                <a:lnTo>
                  <a:pt x="f59" y="f58"/>
                </a:lnTo>
                <a:lnTo>
                  <a:pt x="f59" y="f41"/>
                </a:lnTo>
                <a:close/>
              </a:path>
            </a:pathLst>
          </a:custGeom>
          <a:noFill/>
          <a:ln w="9528" cap="flat">
            <a:solidFill>
              <a:srgbClr val="33333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09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200" b="0" i="0" u="none" strike="noStrike" kern="1200" cap="none" spc="0" baseline="0">
              <a:solidFill>
                <a:srgbClr val="000000"/>
              </a:solidFill>
              <a:uFillTx/>
              <a:latin typeface="Segoe Light" pitchFamily="34"/>
            </a:endParaRPr>
          </a:p>
        </p:txBody>
      </p:sp>
      <p:sp>
        <p:nvSpPr>
          <p:cNvPr id="9" name="Arrow: Down 5">
            <a:extLst>
              <a:ext uri="{FF2B5EF4-FFF2-40B4-BE49-F238E27FC236}">
                <a16:creationId xmlns:a16="http://schemas.microsoft.com/office/drawing/2014/main" id="{20B0D087-23B5-4C67-9A33-BF5114EAC86D}"/>
              </a:ext>
            </a:extLst>
          </p:cNvPr>
          <p:cNvSpPr/>
          <p:nvPr/>
        </p:nvSpPr>
        <p:spPr>
          <a:xfrm>
            <a:off x="8071945" y="3531475"/>
            <a:ext cx="1233628" cy="1191565"/>
          </a:xfrm>
          <a:custGeom>
            <a:avLst>
              <a:gd name="f0" fmla="val 10919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BE4B48"/>
            </a:solidFill>
            <a:prstDash val="solid"/>
            <a:miter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09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200" b="0" i="0" u="none" strike="noStrike" kern="1200" cap="none" spc="0" baseline="0">
              <a:solidFill>
                <a:srgbClr val="000000"/>
              </a:solidFill>
              <a:uFillTx/>
              <a:latin typeface="Segoe Light" pitchFamily="34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3EAB093E-B3A0-4FA8-ADE1-95CCAC9A3D44}"/>
              </a:ext>
            </a:extLst>
          </p:cNvPr>
          <p:cNvSpPr txBox="1"/>
          <p:nvPr/>
        </p:nvSpPr>
        <p:spPr>
          <a:xfrm>
            <a:off x="4600875" y="4893446"/>
            <a:ext cx="7459570" cy="172354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Segoe Light" pitchFamily="34"/>
              </a:rPr>
              <a:t>1993: OCaml embraces Algol-like control syntax within an expression-based functional language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Segoe Light" pitchFamily="34"/>
              </a:rPr>
              <a:t>2007: F# Comprehensions, Async and Computation Expressions gives modal interpretation to this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600" b="0" i="0" u="none" strike="noStrike" kern="1200" cap="none" spc="0" baseline="0" dirty="0">
              <a:solidFill>
                <a:srgbClr val="000000"/>
              </a:solidFill>
              <a:uFillTx/>
              <a:latin typeface="Segoe Light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2735834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08E546A-D34E-4F3C-BE11-21268C9A8DC9}"/>
              </a:ext>
            </a:extLst>
          </p:cNvPr>
          <p:cNvSpPr txBox="1"/>
          <p:nvPr/>
        </p:nvSpPr>
        <p:spPr>
          <a:xfrm>
            <a:off x="959317" y="1451627"/>
            <a:ext cx="4896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C# Iterator methods (from Icon)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53FC02-8C58-4E1E-B393-B2D189FECA64}"/>
              </a:ext>
            </a:extLst>
          </p:cNvPr>
          <p:cNvSpPr txBox="1"/>
          <p:nvPr/>
        </p:nvSpPr>
        <p:spPr>
          <a:xfrm>
            <a:off x="959316" y="2381939"/>
            <a:ext cx="33148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C# Query expressions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98607B-EDC0-4703-B777-390F2942C5E9}"/>
              </a:ext>
            </a:extLst>
          </p:cNvPr>
          <p:cNvSpPr txBox="1"/>
          <p:nvPr/>
        </p:nvSpPr>
        <p:spPr>
          <a:xfrm>
            <a:off x="959316" y="3312251"/>
            <a:ext cx="39456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C# Collection initialization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3ED7E9-A713-4318-851B-5538975EFC56}"/>
              </a:ext>
            </a:extLst>
          </p:cNvPr>
          <p:cNvSpPr txBox="1"/>
          <p:nvPr/>
        </p:nvSpPr>
        <p:spPr>
          <a:xfrm>
            <a:off x="959316" y="4234873"/>
            <a:ext cx="2856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C# Async methods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CB577B-6CA2-4C3C-B055-5D0AC8A5D430}"/>
              </a:ext>
            </a:extLst>
          </p:cNvPr>
          <p:cNvSpPr txBox="1"/>
          <p:nvPr/>
        </p:nvSpPr>
        <p:spPr>
          <a:xfrm>
            <a:off x="959316" y="5202275"/>
            <a:ext cx="40310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C# Async iterator methods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53F05F-083C-4E18-95DB-42B6698B98C0}"/>
              </a:ext>
            </a:extLst>
          </p:cNvPr>
          <p:cNvSpPr txBox="1"/>
          <p:nvPr/>
        </p:nvSpPr>
        <p:spPr>
          <a:xfrm>
            <a:off x="6314172" y="2967335"/>
            <a:ext cx="54478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n>
                  <a:solidFill>
                    <a:schemeClr val="tx1"/>
                  </a:solidFill>
                </a:ln>
              </a:rPr>
              <a:t>modality { code }</a:t>
            </a:r>
          </a:p>
          <a:p>
            <a:endParaRPr lang="en-GB" sz="2800" dirty="0">
              <a:ln>
                <a:solidFill>
                  <a:schemeClr val="tx1"/>
                </a:solidFill>
              </a:ln>
            </a:endParaRPr>
          </a:p>
          <a:p>
            <a:endParaRPr lang="en-GB" sz="2800" dirty="0">
              <a:ln>
                <a:solidFill>
                  <a:schemeClr val="tx1"/>
                </a:solidFill>
              </a:ln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62315DB-A427-4887-A28A-897A4E6EDB56}"/>
              </a:ext>
            </a:extLst>
          </p:cNvPr>
          <p:cNvCxnSpPr/>
          <p:nvPr/>
        </p:nvCxnSpPr>
        <p:spPr>
          <a:xfrm>
            <a:off x="4042611" y="1896177"/>
            <a:ext cx="2127183" cy="11742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6BC99C4-3EA9-4C8D-A91B-99585584EEB6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4274198" y="2643549"/>
            <a:ext cx="1821802" cy="542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56963FA-93DA-4529-93E3-F3CDC7448E90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4904948" y="3312251"/>
            <a:ext cx="1191052" cy="2616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890567F-C1F7-40E3-A6C1-A7183C004F6F}"/>
              </a:ext>
            </a:extLst>
          </p:cNvPr>
          <p:cNvCxnSpPr>
            <a:cxnSpLocks/>
          </p:cNvCxnSpPr>
          <p:nvPr/>
        </p:nvCxnSpPr>
        <p:spPr>
          <a:xfrm flipV="1">
            <a:off x="4042611" y="3573861"/>
            <a:ext cx="2053389" cy="9018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FBE447E-0EB1-4042-8F87-CDCF52C5E96D}"/>
              </a:ext>
            </a:extLst>
          </p:cNvPr>
          <p:cNvCxnSpPr>
            <a:cxnSpLocks/>
          </p:cNvCxnSpPr>
          <p:nvPr/>
        </p:nvCxnSpPr>
        <p:spPr>
          <a:xfrm flipV="1">
            <a:off x="4904948" y="3835471"/>
            <a:ext cx="1191052" cy="13668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D809A7A-73C3-48C9-9D07-E8465A95FEEB}"/>
              </a:ext>
            </a:extLst>
          </p:cNvPr>
          <p:cNvSpPr txBox="1"/>
          <p:nvPr/>
        </p:nvSpPr>
        <p:spPr>
          <a:xfrm>
            <a:off x="-367389" y="430360"/>
            <a:ext cx="12004332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Computational modalities in C#, F# (computation expressions)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F1A4FA1-1706-4DE9-982E-A4FD5448BFCC}"/>
              </a:ext>
            </a:extLst>
          </p:cNvPr>
          <p:cNvSpPr txBox="1"/>
          <p:nvPr/>
        </p:nvSpPr>
        <p:spPr>
          <a:xfrm>
            <a:off x="7064546" y="4352330"/>
            <a:ext cx="48419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2007 – monads, monoids, async, comprehensions</a:t>
            </a:r>
          </a:p>
          <a:p>
            <a:r>
              <a:rPr lang="en-GB" dirty="0"/>
              <a:t>2012 – queries, extended comprehensions</a:t>
            </a:r>
          </a:p>
          <a:p>
            <a:r>
              <a:rPr lang="en-GB" dirty="0"/>
              <a:t>2020 – </a:t>
            </a:r>
            <a:r>
              <a:rPr lang="en-GB" dirty="0" err="1"/>
              <a:t>applicatives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35969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89A25A-4D30-4AB1-BFF5-00726BBB59B9}"/>
              </a:ext>
            </a:extLst>
          </p:cNvPr>
          <p:cNvSpPr txBox="1"/>
          <p:nvPr/>
        </p:nvSpPr>
        <p:spPr>
          <a:xfrm>
            <a:off x="-367389" y="430360"/>
            <a:ext cx="12004332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Computational modalities in C#, F# (computation expressions)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8E546A-D34E-4F3C-BE11-21268C9A8DC9}"/>
              </a:ext>
            </a:extLst>
          </p:cNvPr>
          <p:cNvSpPr txBox="1"/>
          <p:nvPr/>
        </p:nvSpPr>
        <p:spPr>
          <a:xfrm>
            <a:off x="959317" y="1451627"/>
            <a:ext cx="31927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C# Iterator methods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53FC02-8C58-4E1E-B393-B2D189FECA64}"/>
              </a:ext>
            </a:extLst>
          </p:cNvPr>
          <p:cNvSpPr txBox="1"/>
          <p:nvPr/>
        </p:nvSpPr>
        <p:spPr>
          <a:xfrm>
            <a:off x="959316" y="2381939"/>
            <a:ext cx="33148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C# Query expressions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98607B-EDC0-4703-B777-390F2942C5E9}"/>
              </a:ext>
            </a:extLst>
          </p:cNvPr>
          <p:cNvSpPr txBox="1"/>
          <p:nvPr/>
        </p:nvSpPr>
        <p:spPr>
          <a:xfrm>
            <a:off x="959316" y="3312251"/>
            <a:ext cx="39456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C# Collection initialization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3ED7E9-A713-4318-851B-5538975EFC56}"/>
              </a:ext>
            </a:extLst>
          </p:cNvPr>
          <p:cNvSpPr txBox="1"/>
          <p:nvPr/>
        </p:nvSpPr>
        <p:spPr>
          <a:xfrm>
            <a:off x="959316" y="4234873"/>
            <a:ext cx="2856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C# Async methods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CB577B-6CA2-4C3C-B055-5D0AC8A5D430}"/>
              </a:ext>
            </a:extLst>
          </p:cNvPr>
          <p:cNvSpPr txBox="1"/>
          <p:nvPr/>
        </p:nvSpPr>
        <p:spPr>
          <a:xfrm>
            <a:off x="959316" y="5202275"/>
            <a:ext cx="40310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C# Async iterator methods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53F05F-083C-4E18-95DB-42B6698B98C0}"/>
              </a:ext>
            </a:extLst>
          </p:cNvPr>
          <p:cNvSpPr txBox="1"/>
          <p:nvPr/>
        </p:nvSpPr>
        <p:spPr>
          <a:xfrm>
            <a:off x="6602929" y="1451627"/>
            <a:ext cx="54478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>
                <a:ln>
                  <a:solidFill>
                    <a:schemeClr val="tx1"/>
                  </a:solidFill>
                </a:ln>
              </a:rPr>
              <a:t>seq</a:t>
            </a:r>
            <a:r>
              <a:rPr lang="en-GB" sz="2800" dirty="0">
                <a:ln>
                  <a:solidFill>
                    <a:schemeClr val="tx1"/>
                  </a:solidFill>
                </a:ln>
              </a:rPr>
              <a:t> { code + yield }</a:t>
            </a:r>
          </a:p>
          <a:p>
            <a:endParaRPr lang="en-GB" sz="2800" dirty="0">
              <a:ln>
                <a:solidFill>
                  <a:schemeClr val="tx1"/>
                </a:solidFill>
              </a:ln>
            </a:endParaRPr>
          </a:p>
          <a:p>
            <a:endParaRPr lang="en-GB" sz="2800" dirty="0">
              <a:ln>
                <a:solidFill>
                  <a:schemeClr val="tx1"/>
                </a:solidFill>
              </a:ln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62315DB-A427-4887-A28A-897A4E6EDB56}"/>
              </a:ext>
            </a:extLst>
          </p:cNvPr>
          <p:cNvCxnSpPr/>
          <p:nvPr/>
        </p:nvCxnSpPr>
        <p:spPr>
          <a:xfrm>
            <a:off x="4042611" y="1896177"/>
            <a:ext cx="2127183" cy="11742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6BC99C4-3EA9-4C8D-A91B-99585584EEB6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4274198" y="2643549"/>
            <a:ext cx="1821802" cy="542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56963FA-93DA-4529-93E3-F3CDC7448E90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4904948" y="3312251"/>
            <a:ext cx="1191052" cy="2616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890567F-C1F7-40E3-A6C1-A7183C004F6F}"/>
              </a:ext>
            </a:extLst>
          </p:cNvPr>
          <p:cNvCxnSpPr>
            <a:cxnSpLocks/>
          </p:cNvCxnSpPr>
          <p:nvPr/>
        </p:nvCxnSpPr>
        <p:spPr>
          <a:xfrm flipV="1">
            <a:off x="4473779" y="3573861"/>
            <a:ext cx="1696015" cy="9710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FBE447E-0EB1-4042-8F87-CDCF52C5E96D}"/>
              </a:ext>
            </a:extLst>
          </p:cNvPr>
          <p:cNvCxnSpPr>
            <a:cxnSpLocks/>
          </p:cNvCxnSpPr>
          <p:nvPr/>
        </p:nvCxnSpPr>
        <p:spPr>
          <a:xfrm flipV="1">
            <a:off x="4904948" y="3744682"/>
            <a:ext cx="1264846" cy="15299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74FDFE7-1AD8-4BE6-AC74-2C81951DFF29}"/>
              </a:ext>
            </a:extLst>
          </p:cNvPr>
          <p:cNvSpPr txBox="1"/>
          <p:nvPr/>
        </p:nvSpPr>
        <p:spPr>
          <a:xfrm>
            <a:off x="6602929" y="2416207"/>
            <a:ext cx="54478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n>
                  <a:solidFill>
                    <a:schemeClr val="tx1"/>
                  </a:solidFill>
                </a:ln>
              </a:rPr>
              <a:t>query { code + yield + custom }</a:t>
            </a:r>
          </a:p>
          <a:p>
            <a:endParaRPr lang="en-GB" sz="2800" dirty="0">
              <a:ln>
                <a:solidFill>
                  <a:schemeClr val="tx1"/>
                </a:solidFill>
              </a:ln>
            </a:endParaRPr>
          </a:p>
          <a:p>
            <a:endParaRPr lang="en-GB" sz="2800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592631-3090-4097-A0EF-73CEB8C63616}"/>
              </a:ext>
            </a:extLst>
          </p:cNvPr>
          <p:cNvSpPr txBox="1"/>
          <p:nvPr/>
        </p:nvSpPr>
        <p:spPr>
          <a:xfrm>
            <a:off x="6602929" y="3329521"/>
            <a:ext cx="54478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n>
                  <a:solidFill>
                    <a:schemeClr val="tx1"/>
                  </a:solidFill>
                </a:ln>
              </a:rPr>
              <a:t>list { code + yield }</a:t>
            </a:r>
          </a:p>
          <a:p>
            <a:endParaRPr lang="en-GB" sz="2800" dirty="0">
              <a:ln>
                <a:solidFill>
                  <a:schemeClr val="tx1"/>
                </a:solidFill>
              </a:ln>
            </a:endParaRPr>
          </a:p>
          <a:p>
            <a:endParaRPr lang="en-GB" sz="2800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ABBC610-3556-4E4C-89D2-C093731C352C}"/>
              </a:ext>
            </a:extLst>
          </p:cNvPr>
          <p:cNvSpPr txBox="1"/>
          <p:nvPr/>
        </p:nvSpPr>
        <p:spPr>
          <a:xfrm>
            <a:off x="6600963" y="4234873"/>
            <a:ext cx="54478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n>
                  <a:solidFill>
                    <a:schemeClr val="tx1"/>
                  </a:solidFill>
                </a:ln>
              </a:rPr>
              <a:t>async { code + let! }</a:t>
            </a:r>
          </a:p>
          <a:p>
            <a:endParaRPr lang="en-GB" sz="2800" dirty="0">
              <a:ln>
                <a:solidFill>
                  <a:schemeClr val="tx1"/>
                </a:solidFill>
              </a:ln>
            </a:endParaRPr>
          </a:p>
          <a:p>
            <a:endParaRPr lang="en-GB" sz="2800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342821-2F4D-4E9D-8568-0F472E2B5B86}"/>
              </a:ext>
            </a:extLst>
          </p:cNvPr>
          <p:cNvSpPr txBox="1"/>
          <p:nvPr/>
        </p:nvSpPr>
        <p:spPr>
          <a:xfrm>
            <a:off x="6598997" y="5207415"/>
            <a:ext cx="54478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>
                <a:ln>
                  <a:solidFill>
                    <a:schemeClr val="tx1"/>
                  </a:solidFill>
                </a:ln>
              </a:rPr>
              <a:t>asyncSeq</a:t>
            </a:r>
            <a:r>
              <a:rPr lang="en-GB" sz="2800" dirty="0">
                <a:ln>
                  <a:solidFill>
                    <a:schemeClr val="tx1"/>
                  </a:solidFill>
                </a:ln>
              </a:rPr>
              <a:t> { code + let! + yield }</a:t>
            </a:r>
          </a:p>
          <a:p>
            <a:endParaRPr lang="en-GB" sz="2800" dirty="0">
              <a:ln>
                <a:solidFill>
                  <a:schemeClr val="tx1"/>
                </a:solidFill>
              </a:ln>
            </a:endParaRPr>
          </a:p>
          <a:p>
            <a:r>
              <a:rPr lang="en-GB" sz="2800" dirty="0">
                <a:ln>
                  <a:solidFill>
                    <a:schemeClr val="tx1"/>
                  </a:solidFill>
                </a:ln>
              </a:rPr>
              <a:t>coroutine { code + yield() }</a:t>
            </a:r>
          </a:p>
        </p:txBody>
      </p:sp>
    </p:spTree>
    <p:extLst>
      <p:ext uri="{BB962C8B-B14F-4D97-AF65-F5344CB8AC3E}">
        <p14:creationId xmlns:p14="http://schemas.microsoft.com/office/powerpoint/2010/main" val="32201116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8595" y="469259"/>
            <a:ext cx="11176000" cy="553998"/>
          </a:xfrm>
        </p:spPr>
        <p:txBody>
          <a:bodyPr/>
          <a:lstStyle/>
          <a:p>
            <a:pPr algn="l"/>
            <a:r>
              <a:rPr lang="en-GB" sz="4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seq</a:t>
            </a:r>
            <a:r>
              <a:rPr lang="en-GB" sz="4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{ … }, [ … ], [| … |]</a:t>
            </a:r>
            <a:endParaRPr lang="en-GB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37B295-0636-4650-8B3F-BBDA51F414F1}"/>
              </a:ext>
            </a:extLst>
          </p:cNvPr>
          <p:cNvSpPr/>
          <p:nvPr/>
        </p:nvSpPr>
        <p:spPr bwMode="auto">
          <a:xfrm>
            <a:off x="5486400" y="5632315"/>
            <a:ext cx="3229126" cy="204281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09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Light" pitchFamily="34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828B7D-7FD8-456B-AC71-E7317214FB54}"/>
              </a:ext>
            </a:extLst>
          </p:cNvPr>
          <p:cNvSpPr/>
          <p:nvPr/>
        </p:nvSpPr>
        <p:spPr>
          <a:xfrm>
            <a:off x="5070380" y="4036748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3300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v.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0" name="Rectangle: Folded Corner 9">
            <a:extLst>
              <a:ext uri="{FF2B5EF4-FFF2-40B4-BE49-F238E27FC236}">
                <a16:creationId xmlns:a16="http://schemas.microsoft.com/office/drawing/2014/main" id="{146C4E4D-DEE6-4116-B91B-A64C2AEDDBE3}"/>
              </a:ext>
            </a:extLst>
          </p:cNvPr>
          <p:cNvSpPr/>
          <p:nvPr/>
        </p:nvSpPr>
        <p:spPr bwMode="auto">
          <a:xfrm>
            <a:off x="3493462" y="1301148"/>
            <a:ext cx="7182255" cy="3419173"/>
          </a:xfrm>
          <a:prstGeom prst="foldedCorner">
            <a:avLst>
              <a:gd name="adj" fmla="val 6281"/>
            </a:avLst>
          </a:prstGeom>
          <a:solidFill>
            <a:srgbClr val="333333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let rec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9CDCFE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allSymbolsInEntities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9CDCFE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compGen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(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9CDCFE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entities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: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9CDCFE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FSharpEntitylist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)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=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List.concat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[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D4D4D4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entities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;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D4D4D4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(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e.GenericParameters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  |&gt;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List.filter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(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fun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9CDCFE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gp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-&gt;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compGen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||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not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gp.IsCompilerGenerated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))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;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D4D4D4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(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e.MembersFunctionsAndValues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  |&gt;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List.filter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(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fun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9CDCFE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x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-&gt;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compGen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||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not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x.IsCompilerGenerated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) </a:t>
            </a: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  |&gt;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List.collect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(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fun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9CDCFE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x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-&gt;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     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List.cons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x</a:t>
            </a: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        (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x.GenericParameters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         |&gt;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List.filter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(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fun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9CDCFE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gp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-&gt;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compGen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||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not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gp.IsCompilerGenerated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))))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;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D4D4D4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e.UnionCases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;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D4D4D4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(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x.UnionCaseFields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  |&gt;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List.filter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(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fun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9CDCFE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f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-&gt;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compGen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||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not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x.IsCompilerGenerated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))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;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D4D4D4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(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x.Fields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  |&gt;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List.filter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(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fun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9CDCFE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f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-&gt;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compGen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||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not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x.IsCompilerGenerated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))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;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D4D4D4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allSymbolsInEntities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compGen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e.NestedEntities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]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D4D4D4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F4A17A-2C1F-4D70-B0E6-57E7765EBD86}"/>
              </a:ext>
            </a:extLst>
          </p:cNvPr>
          <p:cNvSpPr txBox="1"/>
          <p:nvPr/>
        </p:nvSpPr>
        <p:spPr>
          <a:xfrm>
            <a:off x="4496043" y="776349"/>
            <a:ext cx="27757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Light" pitchFamily="34" charset="0"/>
                <a:ea typeface="+mn-ea"/>
                <a:cs typeface="+mn-cs"/>
                <a:sym typeface="Wingdings" panose="05000000000000000000" pitchFamily="2" charset="2"/>
              </a:rPr>
              <a:t></a:t>
            </a: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egoe Light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77C14CA-AC91-4FAF-A896-5F3CF7A221AD}"/>
              </a:ext>
            </a:extLst>
          </p:cNvPr>
          <p:cNvSpPr txBox="1"/>
          <p:nvPr/>
        </p:nvSpPr>
        <p:spPr>
          <a:xfrm>
            <a:off x="4424807" y="1084125"/>
            <a:ext cx="486383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Light" pitchFamily="34" charset="0"/>
                <a:ea typeface="+mn-ea"/>
                <a:cs typeface="+mn-cs"/>
                <a:sym typeface="Wingdings" panose="05000000000000000000" pitchFamily="2" charset="2"/>
              </a:rPr>
              <a:t>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Segoe Light" pitchFamily="34" charset="0"/>
              <a:ea typeface="+mn-ea"/>
              <a:cs typeface="+mn-cs"/>
            </a:endParaRPr>
          </a:p>
        </p:txBody>
      </p:sp>
      <p:sp>
        <p:nvSpPr>
          <p:cNvPr id="12" name="Rectangle: Folded Corner 11">
            <a:extLst>
              <a:ext uri="{FF2B5EF4-FFF2-40B4-BE49-F238E27FC236}">
                <a16:creationId xmlns:a16="http://schemas.microsoft.com/office/drawing/2014/main" id="{E559287C-F9B1-4231-94A5-CC04714299AC}"/>
              </a:ext>
            </a:extLst>
          </p:cNvPr>
          <p:cNvSpPr/>
          <p:nvPr/>
        </p:nvSpPr>
        <p:spPr bwMode="auto">
          <a:xfrm>
            <a:off x="3522959" y="1399284"/>
            <a:ext cx="7182255" cy="5177607"/>
          </a:xfrm>
          <a:prstGeom prst="foldedCorner">
            <a:avLst>
              <a:gd name="adj" fmla="val 6281"/>
            </a:avLst>
          </a:prstGeom>
          <a:solidFill>
            <a:srgbClr val="333333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let rec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9CDCFE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allSymbolsInEntities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9CDCFE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compGen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(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9CDCFE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entities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: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9CDCFE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FSharpEntitylist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)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=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[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yield!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entities </a:t>
            </a: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569CD6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 for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gp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in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e.GenericParameters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do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   if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compGen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||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not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gp.IsCompilerGenerated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then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     yield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gp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D4D4D4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569CD6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 for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x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in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e.MembersFunctionsAndValues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do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D4D4D4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   if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compGen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||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not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x.IsCompilerGenerated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then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     yield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x</a:t>
            </a: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569CD6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   for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gp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in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x.GenericParameters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do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     if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compGen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||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not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gp.IsCompilerGenerated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then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       yield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gp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D4D4D4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569CD6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 yield!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e.UnionCases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D4D4D4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569CD6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 for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f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in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x.UnionCaseFields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do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D4D4D4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   if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compGen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||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not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f.IsCompilerGenerated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then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     yield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f</a:t>
            </a: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569CD6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 for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x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in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e.FSharpFields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do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D4D4D4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   if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compGen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||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not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x.IsCompilerGenerated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then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     yield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x</a:t>
            </a: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569CD6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   yield!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allSymbolsInEntities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compGen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e.NestedEntities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4D4D4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69CD6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]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D4D4D4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67436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/>
      <p:bldP spid="11" grpId="1"/>
      <p:bldP spid="13" grpId="0"/>
      <p:bldP spid="1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1CD819-139A-4173-8733-5DE87CE54FD6}"/>
              </a:ext>
            </a:extLst>
          </p:cNvPr>
          <p:cNvSpPr txBox="1"/>
          <p:nvPr/>
        </p:nvSpPr>
        <p:spPr>
          <a:xfrm>
            <a:off x="183280" y="342640"/>
            <a:ext cx="11825439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History of async/await and computational modalities in C#, F#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CAF30A-110B-4B8F-9EC3-7711EF0B309F}"/>
              </a:ext>
            </a:extLst>
          </p:cNvPr>
          <p:cNvSpPr txBox="1"/>
          <p:nvPr/>
        </p:nvSpPr>
        <p:spPr>
          <a:xfrm>
            <a:off x="1536187" y="1517911"/>
            <a:ext cx="1428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SNOBOL, </a:t>
            </a:r>
          </a:p>
          <a:p>
            <a:r>
              <a:rPr lang="en-GB" dirty="0"/>
              <a:t>Icon Iterators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841AF7-00CE-4FE9-B5C0-57A9BBD866C5}"/>
              </a:ext>
            </a:extLst>
          </p:cNvPr>
          <p:cNvSpPr txBox="1"/>
          <p:nvPr/>
        </p:nvSpPr>
        <p:spPr>
          <a:xfrm>
            <a:off x="183280" y="1268487"/>
            <a:ext cx="1047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1970-90s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5B3ADA-0395-438F-8544-B4FC1E6BC176}"/>
              </a:ext>
            </a:extLst>
          </p:cNvPr>
          <p:cNvSpPr txBox="1"/>
          <p:nvPr/>
        </p:nvSpPr>
        <p:spPr>
          <a:xfrm>
            <a:off x="4263782" y="2367711"/>
            <a:ext cx="1670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C# 2.0 Iterator Methods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72A834-8AB2-42EE-B71C-51361871C6DF}"/>
              </a:ext>
            </a:extLst>
          </p:cNvPr>
          <p:cNvSpPr txBox="1"/>
          <p:nvPr/>
        </p:nvSpPr>
        <p:spPr>
          <a:xfrm>
            <a:off x="4889888" y="1061525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C#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C64C46-E287-4F19-A807-11F8D2F0A3D3}"/>
              </a:ext>
            </a:extLst>
          </p:cNvPr>
          <p:cNvSpPr txBox="1"/>
          <p:nvPr/>
        </p:nvSpPr>
        <p:spPr>
          <a:xfrm>
            <a:off x="4346561" y="3382192"/>
            <a:ext cx="150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C# 3.0 LINQ queries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FCC2EA-C1E8-451B-9739-159757761943}"/>
              </a:ext>
            </a:extLst>
          </p:cNvPr>
          <p:cNvSpPr txBox="1"/>
          <p:nvPr/>
        </p:nvSpPr>
        <p:spPr>
          <a:xfrm>
            <a:off x="1249049" y="2846803"/>
            <a:ext cx="1830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ML, Haskell, </a:t>
            </a:r>
            <a:r>
              <a:rPr lang="en-GB" dirty="0" err="1"/>
              <a:t>COmega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0EE13E-9F68-45A5-8709-D3042A96DAEE}"/>
              </a:ext>
            </a:extLst>
          </p:cNvPr>
          <p:cNvSpPr txBox="1"/>
          <p:nvPr/>
        </p:nvSpPr>
        <p:spPr>
          <a:xfrm>
            <a:off x="7825412" y="985792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F#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AEEF39-868A-42D7-9E5C-DA364F87965D}"/>
              </a:ext>
            </a:extLst>
          </p:cNvPr>
          <p:cNvSpPr txBox="1"/>
          <p:nvPr/>
        </p:nvSpPr>
        <p:spPr>
          <a:xfrm>
            <a:off x="183280" y="255266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2002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9AB13E8-04DA-478B-9005-7EF27D082DC9}"/>
              </a:ext>
            </a:extLst>
          </p:cNvPr>
          <p:cNvCxnSpPr>
            <a:cxnSpLocks/>
            <a:stCxn id="3" idx="3"/>
            <a:endCxn id="6" idx="1"/>
          </p:cNvCxnSpPr>
          <p:nvPr/>
        </p:nvCxnSpPr>
        <p:spPr>
          <a:xfrm>
            <a:off x="2964911" y="1841077"/>
            <a:ext cx="1298871" cy="849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137E1B0-ACA5-4E17-B4F7-D10752C7ABCD}"/>
              </a:ext>
            </a:extLst>
          </p:cNvPr>
          <p:cNvSpPr txBox="1"/>
          <p:nvPr/>
        </p:nvSpPr>
        <p:spPr>
          <a:xfrm>
            <a:off x="3201364" y="1615429"/>
            <a:ext cx="16184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2002, Todd </a:t>
            </a:r>
            <a:r>
              <a:rPr lang="en-GB" sz="1200" dirty="0" err="1"/>
              <a:t>Proebsting</a:t>
            </a:r>
            <a:r>
              <a:rPr lang="en-GB" sz="1200" dirty="0"/>
              <a:t>,</a:t>
            </a:r>
          </a:p>
          <a:p>
            <a:pPr algn="ctr"/>
            <a:r>
              <a:rPr lang="en-GB" sz="1200" dirty="0"/>
              <a:t>MSR, Uni Arizona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2783D1C-4570-4DD4-9D3D-EFEB204CA8A4}"/>
              </a:ext>
            </a:extLst>
          </p:cNvPr>
          <p:cNvCxnSpPr>
            <a:cxnSpLocks/>
            <a:stCxn id="9" idx="3"/>
            <a:endCxn id="8" idx="1"/>
          </p:cNvCxnSpPr>
          <p:nvPr/>
        </p:nvCxnSpPr>
        <p:spPr>
          <a:xfrm>
            <a:off x="3079367" y="3169969"/>
            <a:ext cx="1267194" cy="535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BDD653A-E04F-4469-A625-1150F1036548}"/>
              </a:ext>
            </a:extLst>
          </p:cNvPr>
          <p:cNvSpPr txBox="1"/>
          <p:nvPr/>
        </p:nvSpPr>
        <p:spPr>
          <a:xfrm>
            <a:off x="3255272" y="2992262"/>
            <a:ext cx="1277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2006, Erik Meijer,</a:t>
            </a:r>
          </a:p>
          <a:p>
            <a:pPr algn="ctr"/>
            <a:r>
              <a:rPr lang="en-GB" sz="1200" dirty="0"/>
              <a:t>Microsoft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0E1A80-A6F6-4421-BF36-75EC4281131D}"/>
              </a:ext>
            </a:extLst>
          </p:cNvPr>
          <p:cNvSpPr txBox="1"/>
          <p:nvPr/>
        </p:nvSpPr>
        <p:spPr>
          <a:xfrm>
            <a:off x="183280" y="345808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2007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2E3291B-5248-4DC4-8F92-B32AD79BF166}"/>
              </a:ext>
            </a:extLst>
          </p:cNvPr>
          <p:cNvCxnSpPr>
            <a:cxnSpLocks/>
            <a:stCxn id="6" idx="3"/>
            <a:endCxn id="20" idx="1"/>
          </p:cNvCxnSpPr>
          <p:nvPr/>
        </p:nvCxnSpPr>
        <p:spPr>
          <a:xfrm>
            <a:off x="5934643" y="2690877"/>
            <a:ext cx="1739548" cy="9821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094703D-B396-43EB-B7BF-34D34EC4E700}"/>
              </a:ext>
            </a:extLst>
          </p:cNvPr>
          <p:cNvSpPr txBox="1"/>
          <p:nvPr/>
        </p:nvSpPr>
        <p:spPr>
          <a:xfrm>
            <a:off x="7674191" y="3072853"/>
            <a:ext cx="24054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F# 1.9 Sequences</a:t>
            </a:r>
          </a:p>
          <a:p>
            <a:r>
              <a:rPr lang="en-GB" b="1" dirty="0"/>
              <a:t>F# 1.9 Async/Await</a:t>
            </a:r>
          </a:p>
          <a:p>
            <a:r>
              <a:rPr lang="en-GB" b="1" dirty="0"/>
              <a:t>F# 1.9 Comprehensions</a:t>
            </a:r>
          </a:p>
          <a:p>
            <a:r>
              <a:rPr lang="en-GB" b="1" dirty="0"/>
              <a:t>F# 1.9 Comp. </a:t>
            </a:r>
            <a:r>
              <a:rPr lang="en-GB" b="1" dirty="0" err="1"/>
              <a:t>Exprs</a:t>
            </a:r>
            <a:r>
              <a:rPr lang="en-GB" b="1" dirty="0"/>
              <a:t>.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7EE30AC-CCCA-49BA-90CE-D2F7379D6A46}"/>
              </a:ext>
            </a:extLst>
          </p:cNvPr>
          <p:cNvCxnSpPr>
            <a:cxnSpLocks/>
            <a:stCxn id="20" idx="1"/>
            <a:endCxn id="24" idx="3"/>
          </p:cNvCxnSpPr>
          <p:nvPr/>
        </p:nvCxnSpPr>
        <p:spPr>
          <a:xfrm flipH="1">
            <a:off x="6112438" y="3673018"/>
            <a:ext cx="1561753" cy="10931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5D8D618-4632-4B9D-8878-9752D61F245B}"/>
              </a:ext>
            </a:extLst>
          </p:cNvPr>
          <p:cNvSpPr txBox="1"/>
          <p:nvPr/>
        </p:nvSpPr>
        <p:spPr>
          <a:xfrm>
            <a:off x="6260460" y="4608711"/>
            <a:ext cx="11019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Hejlsberg, </a:t>
            </a:r>
          </a:p>
          <a:p>
            <a:r>
              <a:rPr lang="en-GB" sz="1200" dirty="0"/>
              <a:t>Torgersen et al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877C53D-53D6-44FD-AFFE-EB2C111B082D}"/>
              </a:ext>
            </a:extLst>
          </p:cNvPr>
          <p:cNvSpPr txBox="1"/>
          <p:nvPr/>
        </p:nvSpPr>
        <p:spPr>
          <a:xfrm>
            <a:off x="192911" y="461814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2011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8AB36F9-58C2-4292-A1FE-D0CF465D6AB2}"/>
              </a:ext>
            </a:extLst>
          </p:cNvPr>
          <p:cNvSpPr txBox="1"/>
          <p:nvPr/>
        </p:nvSpPr>
        <p:spPr>
          <a:xfrm>
            <a:off x="4085986" y="4581500"/>
            <a:ext cx="2026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C# 5.0 Async/Await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F1DC082-026D-48D0-A45C-D05BB7E105C7}"/>
              </a:ext>
            </a:extLst>
          </p:cNvPr>
          <p:cNvSpPr txBox="1"/>
          <p:nvPr/>
        </p:nvSpPr>
        <p:spPr>
          <a:xfrm>
            <a:off x="1338058" y="3991576"/>
            <a:ext cx="150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Axum+others</a:t>
            </a:r>
            <a:endParaRPr lang="en-GB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6CCE438-DFDB-4C62-B1D1-69DC1AF4A622}"/>
              </a:ext>
            </a:extLst>
          </p:cNvPr>
          <p:cNvCxnSpPr>
            <a:cxnSpLocks/>
            <a:stCxn id="27" idx="3"/>
            <a:endCxn id="24" idx="1"/>
          </p:cNvCxnSpPr>
          <p:nvPr/>
        </p:nvCxnSpPr>
        <p:spPr>
          <a:xfrm>
            <a:off x="2843362" y="4176242"/>
            <a:ext cx="1242624" cy="5899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B8312EB6-2A00-4D16-B31B-1C92AD97B4B1}"/>
              </a:ext>
            </a:extLst>
          </p:cNvPr>
          <p:cNvSpPr txBox="1"/>
          <p:nvPr/>
        </p:nvSpPr>
        <p:spPr>
          <a:xfrm>
            <a:off x="2164208" y="4443001"/>
            <a:ext cx="1589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/>
              <a:t>Gustaffson</a:t>
            </a:r>
            <a:r>
              <a:rPr lang="en-GB" sz="1200" dirty="0"/>
              <a:t> et al,</a:t>
            </a:r>
          </a:p>
          <a:p>
            <a:r>
              <a:rPr lang="en-GB" sz="1200" dirty="0"/>
              <a:t>Microsoft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DC74D6D-0DC5-4C31-B742-F349B63BF5EB}"/>
              </a:ext>
            </a:extLst>
          </p:cNvPr>
          <p:cNvSpPr txBox="1"/>
          <p:nvPr/>
        </p:nvSpPr>
        <p:spPr>
          <a:xfrm>
            <a:off x="4033954" y="6017233"/>
            <a:ext cx="2170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C# 8.0 Async Iterator Methods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1572849-D9A8-436F-9552-E6C216C9ADFF}"/>
              </a:ext>
            </a:extLst>
          </p:cNvPr>
          <p:cNvSpPr txBox="1"/>
          <p:nvPr/>
        </p:nvSpPr>
        <p:spPr>
          <a:xfrm>
            <a:off x="192911" y="601723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2020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99BDE31-D7A7-4E4F-AADF-538CAF4B04AD}"/>
              </a:ext>
            </a:extLst>
          </p:cNvPr>
          <p:cNvCxnSpPr>
            <a:cxnSpLocks/>
            <a:stCxn id="72" idx="1"/>
            <a:endCxn id="30" idx="3"/>
          </p:cNvCxnSpPr>
          <p:nvPr/>
        </p:nvCxnSpPr>
        <p:spPr>
          <a:xfrm flipH="1">
            <a:off x="6204508" y="4876045"/>
            <a:ext cx="1482893" cy="14643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D54BB401-42DB-48DF-AF20-8F7377AE1FE7}"/>
              </a:ext>
            </a:extLst>
          </p:cNvPr>
          <p:cNvSpPr txBox="1"/>
          <p:nvPr/>
        </p:nvSpPr>
        <p:spPr>
          <a:xfrm>
            <a:off x="6310249" y="5482155"/>
            <a:ext cx="830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Torgersen </a:t>
            </a:r>
          </a:p>
          <a:p>
            <a:r>
              <a:rPr lang="en-GB" sz="1200" dirty="0"/>
              <a:t>et al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6042DDBD-8E64-4B53-A7B9-8917BA3C2DE6}"/>
              </a:ext>
            </a:extLst>
          </p:cNvPr>
          <p:cNvCxnSpPr>
            <a:cxnSpLocks/>
            <a:stCxn id="24" idx="1"/>
            <a:endCxn id="47" idx="3"/>
          </p:cNvCxnSpPr>
          <p:nvPr/>
        </p:nvCxnSpPr>
        <p:spPr>
          <a:xfrm flipH="1">
            <a:off x="3371434" y="4766166"/>
            <a:ext cx="714552" cy="10949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8BF60263-E524-44B4-8DAE-C20DEF140F19}"/>
              </a:ext>
            </a:extLst>
          </p:cNvPr>
          <p:cNvSpPr txBox="1"/>
          <p:nvPr/>
        </p:nvSpPr>
        <p:spPr>
          <a:xfrm>
            <a:off x="1147171" y="5399429"/>
            <a:ext cx="2224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Async/Await in Python, C++, Java,</a:t>
            </a:r>
          </a:p>
          <a:p>
            <a:r>
              <a:rPr lang="en-GB" b="1" dirty="0"/>
              <a:t>Typescript + others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0A4D041-641F-4A2E-8DA2-73C523F41CFE}"/>
              </a:ext>
            </a:extLst>
          </p:cNvPr>
          <p:cNvSpPr txBox="1"/>
          <p:nvPr/>
        </p:nvSpPr>
        <p:spPr>
          <a:xfrm>
            <a:off x="9654959" y="1331504"/>
            <a:ext cx="21892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MLDonkey, </a:t>
            </a:r>
          </a:p>
          <a:p>
            <a:r>
              <a:rPr lang="en-GB" dirty="0"/>
              <a:t>List Comprehensions,</a:t>
            </a:r>
          </a:p>
          <a:p>
            <a:r>
              <a:rPr lang="en-GB" dirty="0"/>
              <a:t>Haskell Monads,</a:t>
            </a:r>
          </a:p>
          <a:p>
            <a:r>
              <a:rPr lang="en-GB" dirty="0"/>
              <a:t>Coroutines, Promises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EC89A14-0522-465B-8568-51F1E654A2E2}"/>
              </a:ext>
            </a:extLst>
          </p:cNvPr>
          <p:cNvCxnSpPr>
            <a:cxnSpLocks/>
            <a:stCxn id="49" idx="2"/>
            <a:endCxn id="20" idx="0"/>
          </p:cNvCxnSpPr>
          <p:nvPr/>
        </p:nvCxnSpPr>
        <p:spPr>
          <a:xfrm flipH="1">
            <a:off x="8876925" y="2531833"/>
            <a:ext cx="1872661" cy="5410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38EC9D49-04C9-438F-AA36-C7B5A145C4E1}"/>
              </a:ext>
            </a:extLst>
          </p:cNvPr>
          <p:cNvSpPr txBox="1"/>
          <p:nvPr/>
        </p:nvSpPr>
        <p:spPr>
          <a:xfrm>
            <a:off x="7713388" y="6012640"/>
            <a:ext cx="3108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F# 5.0 CEs Support </a:t>
            </a:r>
            <a:r>
              <a:rPr lang="en-GB" dirty="0" err="1"/>
              <a:t>Applicatives</a:t>
            </a:r>
            <a:endParaRPr lang="en-GB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AA7BCDA-4890-4166-829E-6CA6FA156BE6}"/>
              </a:ext>
            </a:extLst>
          </p:cNvPr>
          <p:cNvSpPr txBox="1"/>
          <p:nvPr/>
        </p:nvSpPr>
        <p:spPr>
          <a:xfrm>
            <a:off x="7687401" y="4552879"/>
            <a:ext cx="3585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F# 3.0 CEs Support Queries</a:t>
            </a:r>
          </a:p>
          <a:p>
            <a:r>
              <a:rPr lang="en-GB" dirty="0"/>
              <a:t>F# 3.0 CEs Support Async Sequences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14D96E59-BE39-448F-A190-4E00A38C84EA}"/>
              </a:ext>
            </a:extLst>
          </p:cNvPr>
          <p:cNvCxnSpPr>
            <a:cxnSpLocks/>
            <a:stCxn id="8" idx="3"/>
            <a:endCxn id="72" idx="1"/>
          </p:cNvCxnSpPr>
          <p:nvPr/>
        </p:nvCxnSpPr>
        <p:spPr>
          <a:xfrm>
            <a:off x="5851865" y="3705358"/>
            <a:ext cx="1835536" cy="11706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6DEEF7DD-DE1F-450E-9C61-87CCF2E9A34C}"/>
              </a:ext>
            </a:extLst>
          </p:cNvPr>
          <p:cNvSpPr txBox="1"/>
          <p:nvPr/>
        </p:nvSpPr>
        <p:spPr>
          <a:xfrm>
            <a:off x="10020983" y="5341830"/>
            <a:ext cx="2024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Haskell </a:t>
            </a:r>
            <a:r>
              <a:rPr lang="en-GB" dirty="0" err="1"/>
              <a:t>Applicatives</a:t>
            </a:r>
            <a:endParaRPr lang="en-GB" dirty="0"/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545FB63A-8E99-41F5-A442-B09389DC5678}"/>
              </a:ext>
            </a:extLst>
          </p:cNvPr>
          <p:cNvCxnSpPr>
            <a:cxnSpLocks/>
            <a:stCxn id="108" idx="1"/>
            <a:endCxn id="71" idx="0"/>
          </p:cNvCxnSpPr>
          <p:nvPr/>
        </p:nvCxnSpPr>
        <p:spPr>
          <a:xfrm flipH="1">
            <a:off x="9267724" y="5526496"/>
            <a:ext cx="753259" cy="486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9" grpId="0"/>
      <p:bldP spid="14" grpId="0"/>
      <p:bldP spid="16" grpId="0"/>
      <p:bldP spid="20" grpId="0"/>
      <p:bldP spid="22" grpId="0"/>
      <p:bldP spid="24" grpId="0"/>
      <p:bldP spid="27" grpId="0"/>
      <p:bldP spid="29" grpId="0"/>
      <p:bldP spid="30" grpId="0"/>
      <p:bldP spid="41" grpId="0"/>
      <p:bldP spid="47" grpId="0"/>
      <p:bldP spid="49" grpId="0"/>
      <p:bldP spid="71" grpId="0"/>
      <p:bldP spid="72" grpId="0"/>
      <p:bldP spid="10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1CD819-139A-4173-8733-5DE87CE54FD6}"/>
              </a:ext>
            </a:extLst>
          </p:cNvPr>
          <p:cNvSpPr txBox="1"/>
          <p:nvPr/>
        </p:nvSpPr>
        <p:spPr>
          <a:xfrm>
            <a:off x="490879" y="1354016"/>
            <a:ext cx="4033430" cy="440120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dirty="0">
                <a:solidFill>
                  <a:srgbClr val="000000"/>
                </a:solidFill>
                <a:latin typeface="Calibri"/>
              </a:rPr>
              <a:t>Contradiction #4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32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dirty="0">
                <a:solidFill>
                  <a:srgbClr val="000000"/>
                </a:solidFill>
                <a:latin typeface="Calibri"/>
              </a:rPr>
              <a:t>No versions of ML had taken data-access or data interop seriously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4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dirty="0">
                <a:solidFill>
                  <a:srgbClr val="000000"/>
                </a:solidFill>
                <a:latin typeface="Calibri"/>
              </a:rPr>
              <a:t>F# had some libraries from .NET. However we wanted more fluency, more automation, more programmability of interop</a:t>
            </a:r>
            <a:endParaRPr lang="en-GB" sz="2400" u="sng" dirty="0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A391C25C-C3F2-49BA-B854-82B71A20C985}"/>
              </a:ext>
            </a:extLst>
          </p:cNvPr>
          <p:cNvGrpSpPr/>
          <p:nvPr/>
        </p:nvGrpSpPr>
        <p:grpSpPr>
          <a:xfrm>
            <a:off x="5163975" y="1733829"/>
            <a:ext cx="6818328" cy="1901945"/>
            <a:chOff x="633212" y="490173"/>
            <a:chExt cx="10790221" cy="3082917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C903C4F9-A467-465B-ABAE-EB8EAEA1AD57}"/>
                </a:ext>
              </a:extLst>
            </p:cNvPr>
            <p:cNvSpPr/>
            <p:nvPr/>
          </p:nvSpPr>
          <p:spPr>
            <a:xfrm>
              <a:off x="633212" y="490173"/>
              <a:ext cx="4299399" cy="30829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38199"/>
                <a:gd name="f7" fmla="val 3082919"/>
                <a:gd name="f8" fmla="+- 0 0 -90"/>
                <a:gd name="f9" fmla="*/ f3 1 5138199"/>
                <a:gd name="f10" fmla="*/ f4 1 3082919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5138199"/>
                <a:gd name="f19" fmla="*/ f15 1 3082919"/>
                <a:gd name="f20" fmla="*/ 0 f16 1"/>
                <a:gd name="f21" fmla="*/ 0 f15 1"/>
                <a:gd name="f22" fmla="*/ 5138199 f16 1"/>
                <a:gd name="f23" fmla="*/ 3082919 f15 1"/>
                <a:gd name="f24" fmla="+- f17 0 f1"/>
                <a:gd name="f25" fmla="*/ f20 1 5138199"/>
                <a:gd name="f26" fmla="*/ f21 1 3082919"/>
                <a:gd name="f27" fmla="*/ f22 1 5138199"/>
                <a:gd name="f28" fmla="*/ f23 1 3082919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5138199" h="3082919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9BBB59"/>
            </a:solidFill>
            <a:ln w="25402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247646" tIns="247646" rIns="247646" bIns="247646" anchor="ctr" anchorCtr="1" compatLnSpc="1">
              <a:noAutofit/>
            </a:bodyPr>
            <a:lstStyle/>
            <a:p>
              <a:pPr marL="0" marR="0" lvl="0" indent="0" algn="ctr" defTabSz="288924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3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3200" b="0" i="0" u="none" strike="noStrike" kern="1200" cap="none" spc="0" baseline="0" dirty="0">
                  <a:solidFill>
                    <a:srgbClr val="FFFFFF"/>
                  </a:solidFill>
                  <a:uFillTx/>
                  <a:latin typeface="Segoe UI Light" pitchFamily="34"/>
                </a:rPr>
                <a:t>Typed Code</a:t>
              </a:r>
            </a:p>
          </p:txBody>
        </p:sp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B9DF97DD-F199-4517-AAED-F008729C7414}"/>
                </a:ext>
              </a:extLst>
            </p:cNvPr>
            <p:cNvSpPr/>
            <p:nvPr/>
          </p:nvSpPr>
          <p:spPr>
            <a:xfrm>
              <a:off x="7250807" y="490173"/>
              <a:ext cx="4172626" cy="30829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38199"/>
                <a:gd name="f7" fmla="val 3082919"/>
                <a:gd name="f8" fmla="+- 0 0 -90"/>
                <a:gd name="f9" fmla="*/ f3 1 5138199"/>
                <a:gd name="f10" fmla="*/ f4 1 3082919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5138199"/>
                <a:gd name="f19" fmla="*/ f15 1 3082919"/>
                <a:gd name="f20" fmla="*/ 0 f16 1"/>
                <a:gd name="f21" fmla="*/ 0 f15 1"/>
                <a:gd name="f22" fmla="*/ 5138199 f16 1"/>
                <a:gd name="f23" fmla="*/ 3082919 f15 1"/>
                <a:gd name="f24" fmla="+- f17 0 f1"/>
                <a:gd name="f25" fmla="*/ f20 1 5138199"/>
                <a:gd name="f26" fmla="*/ f21 1 3082919"/>
                <a:gd name="f27" fmla="*/ f22 1 5138199"/>
                <a:gd name="f28" fmla="*/ f23 1 3082919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5138199" h="3082919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8064A2"/>
            </a:solidFill>
            <a:ln w="25402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247646" tIns="247646" rIns="247646" bIns="247646" anchor="ctr" anchorCtr="1" compatLnSpc="1">
              <a:noAutofit/>
            </a:bodyPr>
            <a:lstStyle/>
            <a:p>
              <a:pPr lvl="0" algn="ctr" defTabSz="2889247">
                <a:lnSpc>
                  <a:spcPct val="90000"/>
                </a:lnSpc>
                <a:spcAft>
                  <a:spcPts val="23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3200" dirty="0">
                  <a:solidFill>
                    <a:srgbClr val="FFFFFF"/>
                  </a:solidFill>
                  <a:latin typeface="Segoe UI Light" pitchFamily="34"/>
                  <a:cs typeface="Segoe UI Light" pitchFamily="34"/>
                </a:rPr>
                <a:t>External Data</a:t>
              </a:r>
              <a:endParaRPr lang="en-GB" dirty="0">
                <a:solidFill>
                  <a:srgbClr val="FFFFFF"/>
                </a:solidFill>
                <a:latin typeface="Segoe UI Light" pitchFamily="34"/>
                <a:cs typeface="Segoe UI Light" pitchFamily="34"/>
              </a:endParaRPr>
            </a:p>
          </p:txBody>
        </p:sp>
      </p:grpSp>
      <p:sp>
        <p:nvSpPr>
          <p:cNvPr id="8" name="Left-Right Arrow 9">
            <a:extLst>
              <a:ext uri="{FF2B5EF4-FFF2-40B4-BE49-F238E27FC236}">
                <a16:creationId xmlns:a16="http://schemas.microsoft.com/office/drawing/2014/main" id="{74092989-E529-487F-A711-87B065738332}"/>
              </a:ext>
            </a:extLst>
          </p:cNvPr>
          <p:cNvSpPr/>
          <p:nvPr/>
        </p:nvSpPr>
        <p:spPr>
          <a:xfrm>
            <a:off x="7985874" y="2362829"/>
            <a:ext cx="1174531" cy="643947"/>
          </a:xfrm>
          <a:custGeom>
            <a:avLst>
              <a:gd name="f9" fmla="val 50000"/>
              <a:gd name="f10" fmla="val 500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ss"/>
              <a:gd name="f8" fmla="val 0"/>
              <a:gd name="f9" fmla="val 50000"/>
              <a:gd name="f10" fmla="val 50000"/>
              <a:gd name="f11" fmla="+- 0 0 -360"/>
              <a:gd name="f12" fmla="+- 0 0 -180"/>
              <a:gd name="f13" fmla="abs f5"/>
              <a:gd name="f14" fmla="abs f6"/>
              <a:gd name="f15" fmla="abs f7"/>
              <a:gd name="f16" fmla="val f8"/>
              <a:gd name="f17" fmla="val f9"/>
              <a:gd name="f18" fmla="val f10"/>
              <a:gd name="f19" fmla="*/ f11 f2 1"/>
              <a:gd name="f20" fmla="*/ f12 f2 1"/>
              <a:gd name="f21" fmla="?: f13 f5 1"/>
              <a:gd name="f22" fmla="?: f14 f6 1"/>
              <a:gd name="f23" fmla="?: f15 f7 1"/>
              <a:gd name="f24" fmla="*/ f19 1 f4"/>
              <a:gd name="f25" fmla="*/ f20 1 f4"/>
              <a:gd name="f26" fmla="*/ f21 1 21600"/>
              <a:gd name="f27" fmla="*/ f22 1 21600"/>
              <a:gd name="f28" fmla="*/ 21600 f21 1"/>
              <a:gd name="f29" fmla="*/ 21600 f22 1"/>
              <a:gd name="f30" fmla="+- f24 0 f3"/>
              <a:gd name="f31" fmla="+- f25 0 f3"/>
              <a:gd name="f32" fmla="min f27 f26"/>
              <a:gd name="f33" fmla="*/ f28 1 f23"/>
              <a:gd name="f34" fmla="*/ f29 1 f23"/>
              <a:gd name="f35" fmla="val f33"/>
              <a:gd name="f36" fmla="val f34"/>
              <a:gd name="f37" fmla="*/ f16 f32 1"/>
              <a:gd name="f38" fmla="+- f36 0 f16"/>
              <a:gd name="f39" fmla="+- f35 0 f16"/>
              <a:gd name="f40" fmla="*/ f35 f32 1"/>
              <a:gd name="f41" fmla="*/ f36 f32 1"/>
              <a:gd name="f42" fmla="*/ f38 1 2"/>
              <a:gd name="f43" fmla="*/ f39 1 2"/>
              <a:gd name="f44" fmla="min f39 f38"/>
              <a:gd name="f45" fmla="*/ f38 f17 1"/>
              <a:gd name="f46" fmla="+- f16 f42 0"/>
              <a:gd name="f47" fmla="+- f16 f43 0"/>
              <a:gd name="f48" fmla="*/ f44 f18 1"/>
              <a:gd name="f49" fmla="*/ f45 1 200000"/>
              <a:gd name="f50" fmla="*/ f48 1 100000"/>
              <a:gd name="f51" fmla="+- f46 0 f49"/>
              <a:gd name="f52" fmla="+- f46 f49 0"/>
              <a:gd name="f53" fmla="*/ f46 f32 1"/>
              <a:gd name="f54" fmla="*/ f47 f32 1"/>
              <a:gd name="f55" fmla="+- f35 0 f50"/>
              <a:gd name="f56" fmla="*/ f51 f50 1"/>
              <a:gd name="f57" fmla="*/ f51 f32 1"/>
              <a:gd name="f58" fmla="*/ f52 f32 1"/>
              <a:gd name="f59" fmla="*/ f50 f32 1"/>
              <a:gd name="f60" fmla="*/ f56 1 f42"/>
              <a:gd name="f61" fmla="*/ f55 f32 1"/>
              <a:gd name="f62" fmla="+- f50 0 f60"/>
              <a:gd name="f63" fmla="+- f55 f60 0"/>
              <a:gd name="f64" fmla="*/ f62 f32 1"/>
              <a:gd name="f65" fmla="*/ f63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61" y="f37"/>
              </a:cxn>
              <a:cxn ang="f30">
                <a:pos x="f54" y="f57"/>
              </a:cxn>
              <a:cxn ang="f30">
                <a:pos x="f59" y="f37"/>
              </a:cxn>
              <a:cxn ang="f31">
                <a:pos x="f59" y="f41"/>
              </a:cxn>
              <a:cxn ang="f31">
                <a:pos x="f54" y="f58"/>
              </a:cxn>
              <a:cxn ang="f31">
                <a:pos x="f61" y="f41"/>
              </a:cxn>
            </a:cxnLst>
            <a:rect l="f64" t="f57" r="f65" b="f58"/>
            <a:pathLst>
              <a:path>
                <a:moveTo>
                  <a:pt x="f37" y="f53"/>
                </a:moveTo>
                <a:lnTo>
                  <a:pt x="f59" y="f37"/>
                </a:lnTo>
                <a:lnTo>
                  <a:pt x="f59" y="f57"/>
                </a:lnTo>
                <a:lnTo>
                  <a:pt x="f61" y="f57"/>
                </a:lnTo>
                <a:lnTo>
                  <a:pt x="f61" y="f37"/>
                </a:lnTo>
                <a:lnTo>
                  <a:pt x="f40" y="f53"/>
                </a:lnTo>
                <a:lnTo>
                  <a:pt x="f61" y="f41"/>
                </a:lnTo>
                <a:lnTo>
                  <a:pt x="f61" y="f58"/>
                </a:lnTo>
                <a:lnTo>
                  <a:pt x="f59" y="f58"/>
                </a:lnTo>
                <a:lnTo>
                  <a:pt x="f59" y="f41"/>
                </a:lnTo>
                <a:close/>
              </a:path>
            </a:pathLst>
          </a:custGeom>
          <a:noFill/>
          <a:ln w="9528" cap="flat">
            <a:solidFill>
              <a:srgbClr val="33333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09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200" b="0" i="0" u="none" strike="noStrike" kern="1200" cap="none" spc="0" baseline="0">
              <a:solidFill>
                <a:srgbClr val="000000"/>
              </a:solidFill>
              <a:uFillTx/>
              <a:latin typeface="Segoe Light" pitchFamily="34"/>
            </a:endParaRPr>
          </a:p>
        </p:txBody>
      </p:sp>
      <p:sp>
        <p:nvSpPr>
          <p:cNvPr id="9" name="Arrow: Down 5">
            <a:extLst>
              <a:ext uri="{FF2B5EF4-FFF2-40B4-BE49-F238E27FC236}">
                <a16:creationId xmlns:a16="http://schemas.microsoft.com/office/drawing/2014/main" id="{20B0D087-23B5-4C67-9A33-BF5114EAC86D}"/>
              </a:ext>
            </a:extLst>
          </p:cNvPr>
          <p:cNvSpPr/>
          <p:nvPr/>
        </p:nvSpPr>
        <p:spPr>
          <a:xfrm>
            <a:off x="8071945" y="3531475"/>
            <a:ext cx="1233628" cy="1191565"/>
          </a:xfrm>
          <a:custGeom>
            <a:avLst>
              <a:gd name="f0" fmla="val 10919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BE4B48"/>
            </a:solidFill>
            <a:prstDash val="solid"/>
            <a:miter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09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200" b="0" i="0" u="none" strike="noStrike" kern="1200" cap="none" spc="0" baseline="0">
              <a:solidFill>
                <a:srgbClr val="000000"/>
              </a:solidFill>
              <a:uFillTx/>
              <a:latin typeface="Segoe Light" pitchFamily="34"/>
            </a:endParaRP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A7665DA8-FEC5-4C5C-9BE6-6158891C1F86}"/>
              </a:ext>
            </a:extLst>
          </p:cNvPr>
          <p:cNvSpPr txBox="1"/>
          <p:nvPr/>
        </p:nvSpPr>
        <p:spPr>
          <a:xfrm>
            <a:off x="6104718" y="5041920"/>
            <a:ext cx="5168081" cy="104644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 dirty="0">
                <a:solidFill>
                  <a:srgbClr val="000000"/>
                </a:solidFill>
                <a:uFillTx/>
                <a:latin typeface="Segoe Light" pitchFamily="34"/>
              </a:rPr>
              <a:t>2012: F# Type Providers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dirty="0">
                <a:solidFill>
                  <a:srgbClr val="000000"/>
                </a:solidFill>
                <a:latin typeface="Segoe Light" pitchFamily="34"/>
              </a:rPr>
              <a:t>(compile-time meta-programming to compute type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dirty="0">
                <a:solidFill>
                  <a:srgbClr val="000000"/>
                </a:solidFill>
                <a:latin typeface="Segoe Light" pitchFamily="34"/>
              </a:rPr>
              <a:t>spaces based on external information sources)</a:t>
            </a:r>
            <a:endParaRPr lang="en-GB" b="0" i="0" u="none" strike="noStrike" kern="1200" cap="none" spc="0" baseline="0" dirty="0">
              <a:solidFill>
                <a:srgbClr val="000000"/>
              </a:solidFill>
              <a:uFillTx/>
              <a:latin typeface="Segoe Light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7199700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4D64D2-2B90-46F4-AD95-82BFAD00F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3" y="365130"/>
            <a:ext cx="10515600" cy="623248"/>
          </a:xfrm>
        </p:spPr>
        <p:txBody>
          <a:bodyPr>
            <a:normAutofit fontScale="90000"/>
          </a:bodyPr>
          <a:lstStyle/>
          <a:p>
            <a:r>
              <a:rPr lang="en-GB" dirty="0"/>
              <a:t>The Later History of F# (2012+)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E117392-CBAD-4AFC-9B02-4FFE86634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3" y="1309036"/>
            <a:ext cx="10515600" cy="5303520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So much I could say about this, but it’s more like “normal” language history</a:t>
            </a:r>
          </a:p>
          <a:p>
            <a:pPr>
              <a:lnSpc>
                <a:spcPct val="120000"/>
              </a:lnSpc>
            </a:pPr>
            <a:r>
              <a:rPr lang="en-GB" dirty="0"/>
              <a:t>2010 – F# 2.0 released as supported Microsoft language, “Parachutes Into the Dark Heart of the Industry”</a:t>
            </a:r>
          </a:p>
          <a:p>
            <a:pPr>
              <a:lnSpc>
                <a:spcPct val="120000"/>
              </a:lnSpc>
            </a:pPr>
            <a:r>
              <a:rPr lang="en-GB" dirty="0"/>
              <a:t>2012+ – F# 3.0, 3.1</a:t>
            </a:r>
          </a:p>
          <a:p>
            <a:pPr>
              <a:lnSpc>
                <a:spcPct val="120000"/>
              </a:lnSpc>
            </a:pPr>
            <a:r>
              <a:rPr lang="en-GB" dirty="0"/>
              <a:t>2014-2016 – C#, F# and .NET Become Normal, Cross-Platform, Open-Source</a:t>
            </a:r>
          </a:p>
          <a:p>
            <a:pPr>
              <a:lnSpc>
                <a:spcPct val="120000"/>
              </a:lnSpc>
            </a:pPr>
            <a:r>
              <a:rPr lang="en-GB" dirty="0"/>
              <a:t>2016+ – F# 4.0, 4.1, 4.5, 4.7</a:t>
            </a:r>
          </a:p>
          <a:p>
            <a:pPr>
              <a:lnSpc>
                <a:spcPct val="120000"/>
              </a:lnSpc>
            </a:pPr>
            <a:r>
              <a:rPr lang="en-GB" dirty="0"/>
              <a:t>2020 – F# 5.0</a:t>
            </a:r>
          </a:p>
          <a:p>
            <a:pPr marL="0" indent="0">
              <a:lnSpc>
                <a:spcPct val="120000"/>
              </a:lnSpc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10177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4D64D2-2B90-46F4-AD95-82BFAD00F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3" y="365130"/>
            <a:ext cx="10515600" cy="623248"/>
          </a:xfrm>
        </p:spPr>
        <p:txBody>
          <a:bodyPr>
            <a:normAutofit fontScale="90000"/>
          </a:bodyPr>
          <a:lstStyle/>
          <a:p>
            <a:r>
              <a:rPr lang="en-GB" dirty="0"/>
              <a:t>F# Today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E117392-CBAD-4AFC-9B02-4FFE86634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3" y="1309036"/>
            <a:ext cx="10515600" cy="530352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So much I could say about this too</a:t>
            </a:r>
          </a:p>
          <a:p>
            <a:pPr>
              <a:lnSpc>
                <a:spcPct val="120000"/>
              </a:lnSpc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F# has a strong position as the “functional language for .NET”</a:t>
            </a:r>
          </a:p>
          <a:p>
            <a:pPr lvl="1">
              <a:lnSpc>
                <a:spcPct val="120000"/>
              </a:lnSpc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Delivery in the .NET SDK, F# exists wherever C# exists</a:t>
            </a:r>
          </a:p>
          <a:p>
            <a:pPr lvl="1">
              <a:lnSpc>
                <a:spcPct val="120000"/>
              </a:lnSpc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Also Fable, a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Javascript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compiler for F# </a:t>
            </a:r>
          </a:p>
          <a:p>
            <a:pPr lvl="1">
              <a:lnSpc>
                <a:spcPct val="120000"/>
              </a:lnSpc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Highly performant</a:t>
            </a:r>
          </a:p>
          <a:p>
            <a:pPr lvl="1">
              <a:lnSpc>
                <a:spcPct val="120000"/>
              </a:lnSpc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IDE tooling by two major vendors</a:t>
            </a:r>
          </a:p>
          <a:p>
            <a:pPr>
              <a:lnSpc>
                <a:spcPct val="120000"/>
              </a:lnSpc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Strong stories for web-client, mobile, server, cloud, deep-learning</a:t>
            </a:r>
          </a:p>
          <a:p>
            <a:pPr>
              <a:lnSpc>
                <a:spcPct val="120000"/>
              </a:lnSpc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Fully open design and engineering processes</a:t>
            </a:r>
          </a:p>
          <a:p>
            <a:pPr>
              <a:lnSpc>
                <a:spcPct val="120000"/>
              </a:lnSpc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 practical functional-first methodology</a:t>
            </a:r>
          </a:p>
          <a:p>
            <a:pPr>
              <a:lnSpc>
                <a:spcPct val="120000"/>
              </a:lnSpc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An engaged and enjoyable community</a:t>
            </a:r>
          </a:p>
        </p:txBody>
      </p:sp>
    </p:spTree>
    <p:extLst>
      <p:ext uri="{BB962C8B-B14F-4D97-AF65-F5344CB8AC3E}">
        <p14:creationId xmlns:p14="http://schemas.microsoft.com/office/powerpoint/2010/main" val="37456919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1510D3D-2AD3-488A-ADDC-0215BA7E5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EEF4C1-CAD7-47BD-9619-E9C5966BF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957" y="1386328"/>
            <a:ext cx="9680086" cy="385242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26EAC33-0269-44E0-87E4-A96758CB3A6E}"/>
              </a:ext>
            </a:extLst>
          </p:cNvPr>
          <p:cNvSpPr/>
          <p:nvPr/>
        </p:nvSpPr>
        <p:spPr>
          <a:xfrm>
            <a:off x="4672945" y="5828811"/>
            <a:ext cx="27413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33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3"/>
              </a:rPr>
              <a:t>www.microsoft.com/net/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11477415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C79AC2-15D0-4841-B9DD-ABAE38CEEB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0" y="452437"/>
            <a:ext cx="8953500" cy="595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03204"/>
      </p:ext>
    </p:extLst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149" y="772121"/>
            <a:ext cx="11176000" cy="4875181"/>
          </a:xfrm>
        </p:spPr>
        <p:txBody>
          <a:bodyPr>
            <a:normAutofit/>
          </a:bodyPr>
          <a:lstStyle/>
          <a:p>
            <a:pPr algn="l"/>
            <a:r>
              <a:rPr lang="en-GB" sz="4800" dirty="0">
                <a:latin typeface="Segoe UI Light" panose="020B0502040204020203" pitchFamily="34" charset="0"/>
              </a:rPr>
              <a:t>F# get started</a:t>
            </a:r>
            <a:br>
              <a:rPr lang="en-GB" sz="4800" dirty="0">
                <a:latin typeface="Segoe UI Light" panose="020B0502040204020203" pitchFamily="34" charset="0"/>
              </a:rPr>
            </a:br>
            <a:br>
              <a:rPr lang="en-GB" sz="4800" dirty="0">
                <a:latin typeface="Segoe UI Light" panose="020B0502040204020203" pitchFamily="34" charset="0"/>
              </a:rPr>
            </a:br>
            <a: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  <a:t>dotnet new -</a:t>
            </a:r>
            <a:r>
              <a:rPr lang="en-GB" sz="3200" dirty="0" err="1">
                <a:latin typeface="Consolas" panose="020B0609020204030204" pitchFamily="49" charset="0"/>
                <a:cs typeface="Consolas" panose="020B0609020204030204" pitchFamily="49" charset="0"/>
              </a:rPr>
              <a:t>lang</a:t>
            </a:r>
            <a: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  <a:t> F#</a:t>
            </a:r>
            <a:b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  <a:t>dotnet build</a:t>
            </a:r>
            <a:b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GB" sz="4800" dirty="0">
              <a:latin typeface="Segoe UI Light" panose="020B0502040204020203" pitchFamily="34" charset="0"/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52E979FA-A7CB-4BBB-80BF-9F57AB38E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629" y="653143"/>
            <a:ext cx="2071396" cy="2071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inux - Wikipedia">
            <a:extLst>
              <a:ext uri="{FF2B5EF4-FFF2-40B4-BE49-F238E27FC236}">
                <a16:creationId xmlns:a16="http://schemas.microsoft.com/office/drawing/2014/main" id="{F2547BAB-F767-4814-AAD8-D48695B18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207" y="3372451"/>
            <a:ext cx="1118818" cy="132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790DD77F-95B7-4940-89AC-051F8AA4A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9615" y="5017747"/>
            <a:ext cx="1097409" cy="126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F2BE5C33-99B3-4E26-9F9E-957430189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0104" y="3380062"/>
            <a:ext cx="1139900" cy="683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45399007-3059-40D3-8613-ACD68650F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247" y="4385187"/>
            <a:ext cx="1897899" cy="996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673DAA28-5EF4-46AA-A949-F1452D78A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0096" y="5647302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04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89A25A-4D30-4AB1-BFF5-00726BBB59B9}"/>
              </a:ext>
            </a:extLst>
          </p:cNvPr>
          <p:cNvSpPr txBox="1"/>
          <p:nvPr/>
        </p:nvSpPr>
        <p:spPr>
          <a:xfrm>
            <a:off x="2106304" y="2120949"/>
            <a:ext cx="7979392" cy="39703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The influence of F#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32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Culturally, F# core team existed “right next door” to C# core team, leading to many direct influences both ways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3200" dirty="0">
              <a:solidFill>
                <a:srgbClr val="000000"/>
              </a:solidFill>
              <a:latin typeface="Calibri"/>
            </a:endParaRP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kern="0" dirty="0">
                <a:solidFill>
                  <a:srgbClr val="000000"/>
                </a:solidFill>
              </a:rPr>
              <a:t>via Hejlsberg, Meijer, Hoban, Parsons, Torgersen + others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3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11870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AE3A7A1E-A1F1-4253-9862-3A8DB7ACBC78}"/>
              </a:ext>
            </a:extLst>
          </p:cNvPr>
          <p:cNvGrpSpPr/>
          <p:nvPr/>
        </p:nvGrpSpPr>
        <p:grpSpPr>
          <a:xfrm>
            <a:off x="337913" y="358541"/>
            <a:ext cx="10740765" cy="5955632"/>
            <a:chOff x="337913" y="358541"/>
            <a:chExt cx="10740765" cy="5955632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3004E51-C267-4B16-9B22-E0C1775F36FF}"/>
                </a:ext>
              </a:extLst>
            </p:cNvPr>
            <p:cNvGrpSpPr/>
            <p:nvPr/>
          </p:nvGrpSpPr>
          <p:grpSpPr>
            <a:xfrm>
              <a:off x="337913" y="358541"/>
              <a:ext cx="5129236" cy="5955632"/>
              <a:chOff x="664144" y="1001028"/>
              <a:chExt cx="2267840" cy="3590222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id="{1D9CFC30-E5DF-4F7D-AC02-5D80554D936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52019" b="47649"/>
              <a:stretch/>
            </p:blipFill>
            <p:spPr>
              <a:xfrm>
                <a:off x="950210" y="1001028"/>
                <a:ext cx="1981774" cy="3590222"/>
              </a:xfrm>
              <a:prstGeom prst="rect">
                <a:avLst/>
              </a:prstGeom>
            </p:spPr>
          </p:pic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4369D505-D618-4B4F-980A-8B876B1CF8B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024" r="92917" b="47649"/>
              <a:stretch/>
            </p:blipFill>
            <p:spPr>
              <a:xfrm>
                <a:off x="664144" y="1001028"/>
                <a:ext cx="250257" cy="3590222"/>
              </a:xfrm>
              <a:prstGeom prst="rect">
                <a:avLst/>
              </a:prstGeom>
            </p:spPr>
          </p:pic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FD94A8B-3A0A-40B9-9E6B-569ED4BD9D6C}"/>
                </a:ext>
              </a:extLst>
            </p:cNvPr>
            <p:cNvGrpSpPr/>
            <p:nvPr/>
          </p:nvGrpSpPr>
          <p:grpSpPr>
            <a:xfrm>
              <a:off x="6096000" y="358541"/>
              <a:ext cx="4982678" cy="5955632"/>
              <a:chOff x="5629175" y="1001028"/>
              <a:chExt cx="2232031" cy="3267778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AC972402-486D-48A5-81DA-92B93F50AFC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52019" t="52351"/>
              <a:stretch/>
            </p:blipFill>
            <p:spPr>
              <a:xfrm>
                <a:off x="5879432" y="1001028"/>
                <a:ext cx="1981774" cy="3267778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330EB395-AD14-4B92-8045-EC60F09825D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024" t="52351" r="92917"/>
              <a:stretch/>
            </p:blipFill>
            <p:spPr>
              <a:xfrm>
                <a:off x="5629175" y="1001028"/>
                <a:ext cx="250257" cy="3267777"/>
              </a:xfrm>
              <a:prstGeom prst="rect">
                <a:avLst/>
              </a:prstGeom>
            </p:spPr>
          </p:pic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169D444-535A-4F60-A3C2-CCA770650A59}"/>
                </a:ext>
              </a:extLst>
            </p:cNvPr>
            <p:cNvSpPr/>
            <p:nvPr/>
          </p:nvSpPr>
          <p:spPr>
            <a:xfrm>
              <a:off x="1087655" y="818147"/>
              <a:ext cx="1713297" cy="202131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9CBEBBE-BD3F-4E0F-8972-B872C8457FED}"/>
                </a:ext>
              </a:extLst>
            </p:cNvPr>
            <p:cNvSpPr/>
            <p:nvPr/>
          </p:nvSpPr>
          <p:spPr>
            <a:xfrm>
              <a:off x="1087654" y="1277753"/>
              <a:ext cx="2213811" cy="202131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18825BE-61B2-49C3-ACE4-041E442BCC1C}"/>
                </a:ext>
              </a:extLst>
            </p:cNvPr>
            <p:cNvSpPr/>
            <p:nvPr/>
          </p:nvSpPr>
          <p:spPr>
            <a:xfrm>
              <a:off x="1087653" y="3311092"/>
              <a:ext cx="2213811" cy="484872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1494DF-5AA9-4D7A-8B2B-DD5DA53D546F}"/>
                </a:ext>
              </a:extLst>
            </p:cNvPr>
            <p:cNvSpPr/>
            <p:nvPr/>
          </p:nvSpPr>
          <p:spPr>
            <a:xfrm>
              <a:off x="1087652" y="2649355"/>
              <a:ext cx="2213811" cy="202131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72FAF62-0A50-408B-B5E7-FF06D5B9A5F7}"/>
                </a:ext>
              </a:extLst>
            </p:cNvPr>
            <p:cNvSpPr/>
            <p:nvPr/>
          </p:nvSpPr>
          <p:spPr>
            <a:xfrm>
              <a:off x="984916" y="4379497"/>
              <a:ext cx="2213811" cy="202131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A2815FD-F2AD-42A6-BA11-1DAA1F876D91}"/>
                </a:ext>
              </a:extLst>
            </p:cNvPr>
            <p:cNvSpPr/>
            <p:nvPr/>
          </p:nvSpPr>
          <p:spPr>
            <a:xfrm>
              <a:off x="984533" y="4963030"/>
              <a:ext cx="2855947" cy="664142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3C49B79-1664-4B2A-974D-389F56E79B85}"/>
                </a:ext>
              </a:extLst>
            </p:cNvPr>
            <p:cNvSpPr/>
            <p:nvPr/>
          </p:nvSpPr>
          <p:spPr>
            <a:xfrm>
              <a:off x="984534" y="6044267"/>
              <a:ext cx="1585412" cy="269904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7DD08F7-41E6-48A6-9869-A61F14DB50D9}"/>
                </a:ext>
              </a:extLst>
            </p:cNvPr>
            <p:cNvSpPr/>
            <p:nvPr/>
          </p:nvSpPr>
          <p:spPr>
            <a:xfrm>
              <a:off x="6886450" y="952900"/>
              <a:ext cx="3037195" cy="202329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86E2E2F-CE1E-4C42-9302-1D32641211DD}"/>
                </a:ext>
              </a:extLst>
            </p:cNvPr>
            <p:cNvSpPr/>
            <p:nvPr/>
          </p:nvSpPr>
          <p:spPr>
            <a:xfrm>
              <a:off x="6654662" y="3599749"/>
              <a:ext cx="3037195" cy="904874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DFE7F02-D021-4DCF-A3F3-C20E64F85721}"/>
                </a:ext>
              </a:extLst>
            </p:cNvPr>
            <p:cNvSpPr/>
            <p:nvPr/>
          </p:nvSpPr>
          <p:spPr>
            <a:xfrm>
              <a:off x="6730059" y="4956959"/>
              <a:ext cx="3037195" cy="413937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04669498-4E68-4CEC-B995-EDD5CEFABE36}"/>
              </a:ext>
            </a:extLst>
          </p:cNvPr>
          <p:cNvSpPr txBox="1"/>
          <p:nvPr/>
        </p:nvSpPr>
        <p:spPr>
          <a:xfrm>
            <a:off x="8354729" y="6397177"/>
            <a:ext cx="3723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+ C# 9.0 records, top-level statements</a:t>
            </a:r>
          </a:p>
        </p:txBody>
      </p:sp>
    </p:spTree>
    <p:extLst>
      <p:ext uri="{BB962C8B-B14F-4D97-AF65-F5344CB8AC3E}">
        <p14:creationId xmlns:p14="http://schemas.microsoft.com/office/powerpoint/2010/main" val="24419853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44E7D7-1B25-4877-8A7A-A9EB0D8EAB30}"/>
              </a:ext>
            </a:extLst>
          </p:cNvPr>
          <p:cNvSpPr txBox="1"/>
          <p:nvPr/>
        </p:nvSpPr>
        <p:spPr>
          <a:xfrm>
            <a:off x="971552" y="828288"/>
            <a:ext cx="10248896" cy="415498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Other Influences of F#...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b="0" i="0" u="none" strike="noStrike" kern="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Scala (via Odersky + others – extractors + more)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kern="0" dirty="0">
              <a:solidFill>
                <a:srgbClr val="000000"/>
              </a:solidFill>
            </a:endParaRP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kern="0" dirty="0">
                <a:solidFill>
                  <a:srgbClr val="000000"/>
                </a:solidFill>
              </a:rPr>
              <a:t>TypeScript, Swift, Elm, Kotlin (F# was a reference point)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b="0" i="0" u="none" strike="noStrike" kern="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Python (via C# </a:t>
            </a:r>
            <a:r>
              <a:rPr lang="en-GB" sz="2800" kern="0" dirty="0">
                <a:solidFill>
                  <a:srgbClr val="000000"/>
                </a:solidFill>
                <a:latin typeface="Calibri"/>
              </a:rPr>
              <a:t>- async</a:t>
            </a:r>
            <a:r>
              <a:rPr lang="en-GB" sz="28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)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b="0" i="0" u="none" strike="noStrike" kern="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Java, C++ … (via C# - async)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89A25A-4D30-4AB1-BFF5-00726BBB59B9}"/>
              </a:ext>
            </a:extLst>
          </p:cNvPr>
          <p:cNvSpPr txBox="1"/>
          <p:nvPr/>
        </p:nvSpPr>
        <p:spPr>
          <a:xfrm>
            <a:off x="2106304" y="2644170"/>
            <a:ext cx="7979392" cy="7078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Concluding Remarks</a:t>
            </a:r>
          </a:p>
        </p:txBody>
      </p:sp>
    </p:spTree>
    <p:extLst>
      <p:ext uri="{BB962C8B-B14F-4D97-AF65-F5344CB8AC3E}">
        <p14:creationId xmlns:p14="http://schemas.microsoft.com/office/powerpoint/2010/main" val="20154083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4D64D2-2B90-46F4-AD95-82BFAD00F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3" y="365130"/>
            <a:ext cx="10515600" cy="751402"/>
          </a:xfrm>
        </p:spPr>
        <p:txBody>
          <a:bodyPr/>
          <a:lstStyle/>
          <a:p>
            <a:r>
              <a:rPr lang="en-GB" dirty="0"/>
              <a:t>Concluding Notes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E117392-CBAD-4AFC-9B02-4FFE86634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3" y="1309036"/>
            <a:ext cx="10515600" cy="5091764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GB" dirty="0"/>
              <a:t>The programming world has corrected the OO dominance of the late 90s</a:t>
            </a:r>
          </a:p>
          <a:p>
            <a:pPr lvl="1">
              <a:lnSpc>
                <a:spcPct val="120000"/>
              </a:lnSpc>
            </a:pPr>
            <a:r>
              <a:rPr lang="en-GB" b="1" dirty="0"/>
              <a:t>Generics, lambdas</a:t>
            </a:r>
            <a:r>
              <a:rPr lang="en-GB" dirty="0"/>
              <a:t>, </a:t>
            </a:r>
            <a:r>
              <a:rPr lang="en-GB" b="1" dirty="0"/>
              <a:t>parameterization</a:t>
            </a:r>
            <a:r>
              <a:rPr lang="en-GB" dirty="0"/>
              <a:t>, </a:t>
            </a:r>
            <a:r>
              <a:rPr lang="en-GB" b="1" dirty="0"/>
              <a:t>immutability</a:t>
            </a:r>
            <a:r>
              <a:rPr lang="en-GB" dirty="0"/>
              <a:t>, </a:t>
            </a:r>
            <a:r>
              <a:rPr lang="en-GB" b="1" dirty="0"/>
              <a:t>algebraic types</a:t>
            </a:r>
            <a:r>
              <a:rPr lang="en-GB" dirty="0"/>
              <a:t>, </a:t>
            </a:r>
            <a:r>
              <a:rPr lang="en-GB" b="1" dirty="0"/>
              <a:t>various computational modalities</a:t>
            </a:r>
            <a:r>
              <a:rPr lang="en-GB" dirty="0"/>
              <a:t>, </a:t>
            </a:r>
            <a:r>
              <a:rPr lang="en-GB" b="1" dirty="0"/>
              <a:t>type inference </a:t>
            </a:r>
            <a:r>
              <a:rPr lang="en-GB" dirty="0"/>
              <a:t>have now rightly occupied their place as practical core techniques in nearly all programming languages</a:t>
            </a:r>
            <a:endParaRPr lang="en-GB" sz="600" dirty="0"/>
          </a:p>
          <a:p>
            <a:pPr>
              <a:lnSpc>
                <a:spcPct val="120000"/>
              </a:lnSpc>
            </a:pPr>
            <a:r>
              <a:rPr lang="en-GB" dirty="0"/>
              <a:t>F# has been a part of this story since 2003</a:t>
            </a:r>
          </a:p>
          <a:p>
            <a:pPr lvl="1">
              <a:lnSpc>
                <a:spcPct val="120000"/>
              </a:lnSpc>
            </a:pPr>
            <a:r>
              <a:rPr lang="en-GB" dirty="0"/>
              <a:t>Part of the reaction of the functional tribe to the OO tidal wave</a:t>
            </a:r>
          </a:p>
          <a:p>
            <a:pPr lvl="1">
              <a:lnSpc>
                <a:spcPct val="120000"/>
              </a:lnSpc>
            </a:pPr>
            <a:r>
              <a:rPr lang="en-GB" dirty="0"/>
              <a:t>Stayed true to its core design goals</a:t>
            </a:r>
          </a:p>
          <a:p>
            <a:pPr lvl="1">
              <a:lnSpc>
                <a:spcPct val="120000"/>
              </a:lnSpc>
            </a:pPr>
            <a:r>
              <a:rPr lang="en-GB" dirty="0"/>
              <a:t>Many practical additions to the expression-oriented, statically typed paradigm</a:t>
            </a:r>
          </a:p>
          <a:p>
            <a:pPr lvl="1">
              <a:lnSpc>
                <a:spcPct val="120000"/>
              </a:lnSpc>
            </a:pPr>
            <a:r>
              <a:rPr lang="en-GB" dirty="0"/>
              <a:t>A strong user base and a secure future</a:t>
            </a:r>
            <a:endParaRPr lang="en-GB" sz="1300" dirty="0"/>
          </a:p>
          <a:p>
            <a:pPr marL="0" indent="0">
              <a:lnSpc>
                <a:spcPct val="120000"/>
              </a:lnSpc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336435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A48F64-2690-47C9-B646-80D6CED04A02}"/>
              </a:ext>
            </a:extLst>
          </p:cNvPr>
          <p:cNvSpPr txBox="1"/>
          <p:nvPr/>
        </p:nvSpPr>
        <p:spPr>
          <a:xfrm>
            <a:off x="782927" y="1413063"/>
            <a:ext cx="4665543" cy="48936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The golden thread is the simplicity of the core experience, e.g.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kern="0" dirty="0">
              <a:solidFill>
                <a:srgbClr val="000000"/>
              </a:solidFill>
              <a:latin typeface="Calibri"/>
            </a:endParaRPr>
          </a:p>
          <a:p>
            <a:pPr lv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dirty="0">
                <a:solidFill>
                  <a:srgbClr val="000000"/>
                </a:solidFill>
                <a:latin typeface="Candara" panose="020E0502030303020204" pitchFamily="34" charset="0"/>
              </a:rPr>
              <a:t>let f x = (x, x)</a:t>
            </a:r>
          </a:p>
          <a:p>
            <a:pPr lv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 dirty="0">
                <a:solidFill>
                  <a:srgbClr val="000000"/>
                </a:solidFill>
                <a:uFillTx/>
                <a:latin typeface="Candara" panose="020E0502030303020204" pitchFamily="34" charset="0"/>
              </a:rPr>
              <a:t>type term = T of string * term list</a:t>
            </a:r>
          </a:p>
          <a:p>
            <a:pPr lv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dirty="0">
                <a:solidFill>
                  <a:srgbClr val="000000"/>
                </a:solidFill>
                <a:latin typeface="Candara" panose="020E0502030303020204" pitchFamily="34" charset="0"/>
              </a:rPr>
              <a:t>…</a:t>
            </a:r>
            <a:endParaRPr lang="en-GB" sz="2000" b="0" i="0" u="none" strike="noStrike" kern="1200" cap="none" spc="0" baseline="0" dirty="0">
              <a:solidFill>
                <a:srgbClr val="000000"/>
              </a:solidFill>
              <a:uFillTx/>
              <a:latin typeface="Candara" panose="020E0502030303020204" pitchFamily="34" charset="0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Milner, Newey, Morris saw this in 1970, I personally experienced it in 1992, and it’s stayed true.</a:t>
            </a:r>
          </a:p>
        </p:txBody>
      </p:sp>
      <p:pic>
        <p:nvPicPr>
          <p:cNvPr id="3" name="Picture 2" descr="Tweak the Golden Thread ">
            <a:extLst>
              <a:ext uri="{FF2B5EF4-FFF2-40B4-BE49-F238E27FC236}">
                <a16:creationId xmlns:a16="http://schemas.microsoft.com/office/drawing/2014/main" id="{B7E605E6-BB40-49F0-AB91-43A7056E42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157182" y="1132621"/>
            <a:ext cx="3690573" cy="492711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7903864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A48F64-2690-47C9-B646-80D6CED04A02}"/>
              </a:ext>
            </a:extLst>
          </p:cNvPr>
          <p:cNvSpPr txBox="1"/>
          <p:nvPr/>
        </p:nvSpPr>
        <p:spPr>
          <a:xfrm>
            <a:off x="845450" y="2061740"/>
            <a:ext cx="4665543" cy="26776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dirty="0"/>
              <a:t>This golden thread of strongly-typed functional programming will appeal far into the future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dirty="0">
              <a:solidFill>
                <a:srgbClr val="000000"/>
              </a:solidFill>
              <a:latin typeface="Calibri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Thanks!</a:t>
            </a:r>
          </a:p>
        </p:txBody>
      </p:sp>
      <p:pic>
        <p:nvPicPr>
          <p:cNvPr id="3" name="Picture 2" descr="Tweak the Golden Thread ">
            <a:extLst>
              <a:ext uri="{FF2B5EF4-FFF2-40B4-BE49-F238E27FC236}">
                <a16:creationId xmlns:a16="http://schemas.microsoft.com/office/drawing/2014/main" id="{B7E605E6-BB40-49F0-AB91-43A7056E42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157182" y="1132621"/>
            <a:ext cx="3690573" cy="492711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8277031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45430-AEB5-4479-AAE0-166B6E0C3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13100330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1CD819-139A-4173-8733-5DE87CE54FD6}"/>
              </a:ext>
            </a:extLst>
          </p:cNvPr>
          <p:cNvSpPr txBox="1"/>
          <p:nvPr/>
        </p:nvSpPr>
        <p:spPr>
          <a:xfrm>
            <a:off x="2602830" y="1536173"/>
            <a:ext cx="6986336" cy="19389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F# 1.0 – 5.0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b="0" i="0" u="none" strike="noStrike" kern="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Dialectics in Action</a:t>
            </a:r>
          </a:p>
        </p:txBody>
      </p:sp>
    </p:spTree>
    <p:extLst>
      <p:ext uri="{BB962C8B-B14F-4D97-AF65-F5344CB8AC3E}">
        <p14:creationId xmlns:p14="http://schemas.microsoft.com/office/powerpoint/2010/main" val="118558663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>
            <a:extLst>
              <a:ext uri="{FF2B5EF4-FFF2-40B4-BE49-F238E27FC236}">
                <a16:creationId xmlns:a16="http://schemas.microsoft.com/office/drawing/2014/main" id="{99E90972-8AFE-4371-A606-FF3CA5DB069E}"/>
              </a:ext>
            </a:extLst>
          </p:cNvPr>
          <p:cNvGrpSpPr/>
          <p:nvPr/>
        </p:nvGrpSpPr>
        <p:grpSpPr>
          <a:xfrm>
            <a:off x="633212" y="490173"/>
            <a:ext cx="10790221" cy="3082917"/>
            <a:chOff x="633212" y="490173"/>
            <a:chExt cx="10790221" cy="3082917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896BF209-3131-45F3-87EE-114E62B19EAD}"/>
                </a:ext>
              </a:extLst>
            </p:cNvPr>
            <p:cNvSpPr/>
            <p:nvPr/>
          </p:nvSpPr>
          <p:spPr>
            <a:xfrm>
              <a:off x="633212" y="490173"/>
              <a:ext cx="4299399" cy="30829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38199"/>
                <a:gd name="f7" fmla="val 3082919"/>
                <a:gd name="f8" fmla="+- 0 0 -90"/>
                <a:gd name="f9" fmla="*/ f3 1 5138199"/>
                <a:gd name="f10" fmla="*/ f4 1 3082919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5138199"/>
                <a:gd name="f19" fmla="*/ f15 1 3082919"/>
                <a:gd name="f20" fmla="*/ 0 f16 1"/>
                <a:gd name="f21" fmla="*/ 0 f15 1"/>
                <a:gd name="f22" fmla="*/ 5138199 f16 1"/>
                <a:gd name="f23" fmla="*/ 3082919 f15 1"/>
                <a:gd name="f24" fmla="+- f17 0 f1"/>
                <a:gd name="f25" fmla="*/ f20 1 5138199"/>
                <a:gd name="f26" fmla="*/ f21 1 3082919"/>
                <a:gd name="f27" fmla="*/ f22 1 5138199"/>
                <a:gd name="f28" fmla="*/ f23 1 3082919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5138199" h="3082919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9BBB59"/>
            </a:solidFill>
            <a:ln w="25402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247646" tIns="247646" rIns="247646" bIns="247646" anchor="ctr" anchorCtr="1" compatLnSpc="1">
              <a:noAutofit/>
            </a:bodyPr>
            <a:lstStyle/>
            <a:p>
              <a:pPr marL="0" marR="0" lvl="0" indent="0" algn="ctr" defTabSz="288924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6000" b="0" i="0" u="none" strike="noStrike" kern="1200" cap="none" spc="0" baseline="0">
                  <a:solidFill>
                    <a:srgbClr val="FFFFFF"/>
                  </a:solidFill>
                  <a:uFillTx/>
                  <a:latin typeface="Segoe UI Light" pitchFamily="34"/>
                </a:rPr>
                <a:t>Functional</a:t>
              </a:r>
            </a:p>
          </p:txBody>
        </p:sp>
        <p:sp>
          <p:nvSpPr>
            <p:cNvPr id="4" name="Freeform 8">
              <a:extLst>
                <a:ext uri="{FF2B5EF4-FFF2-40B4-BE49-F238E27FC236}">
                  <a16:creationId xmlns:a16="http://schemas.microsoft.com/office/drawing/2014/main" id="{7F3B4C1E-C000-4CEB-B619-9541BD2D6285}"/>
                </a:ext>
              </a:extLst>
            </p:cNvPr>
            <p:cNvSpPr/>
            <p:nvPr/>
          </p:nvSpPr>
          <p:spPr>
            <a:xfrm>
              <a:off x="7250807" y="490173"/>
              <a:ext cx="4172626" cy="30829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38199"/>
                <a:gd name="f7" fmla="val 3082919"/>
                <a:gd name="f8" fmla="+- 0 0 -90"/>
                <a:gd name="f9" fmla="*/ f3 1 5138199"/>
                <a:gd name="f10" fmla="*/ f4 1 3082919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5138199"/>
                <a:gd name="f19" fmla="*/ f15 1 3082919"/>
                <a:gd name="f20" fmla="*/ 0 f16 1"/>
                <a:gd name="f21" fmla="*/ 0 f15 1"/>
                <a:gd name="f22" fmla="*/ 5138199 f16 1"/>
                <a:gd name="f23" fmla="*/ 3082919 f15 1"/>
                <a:gd name="f24" fmla="+- f17 0 f1"/>
                <a:gd name="f25" fmla="*/ f20 1 5138199"/>
                <a:gd name="f26" fmla="*/ f21 1 3082919"/>
                <a:gd name="f27" fmla="*/ f22 1 5138199"/>
                <a:gd name="f28" fmla="*/ f23 1 3082919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5138199" h="3082919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8064A2"/>
            </a:solidFill>
            <a:ln w="25402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247646" tIns="247646" rIns="247646" bIns="247646" anchor="ctr" anchorCtr="1" compatLnSpc="1">
              <a:noAutofit/>
            </a:bodyPr>
            <a:lstStyle/>
            <a:p>
              <a:pPr marL="0" marR="0" lvl="0" indent="0" algn="ctr" defTabSz="288924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6000" b="0" i="0" u="none" strike="noStrike" kern="1200" cap="none" spc="0" baseline="0">
                  <a:solidFill>
                    <a:srgbClr val="FFFFFF"/>
                  </a:solidFill>
                  <a:uFillTx/>
                  <a:latin typeface="Segoe UI Light" pitchFamily="34"/>
                </a:rPr>
                <a:t>Interop</a:t>
              </a:r>
            </a:p>
          </p:txBody>
        </p:sp>
      </p:grpSp>
      <p:sp>
        <p:nvSpPr>
          <p:cNvPr id="5" name="Left-Right Arrow 9">
            <a:extLst>
              <a:ext uri="{FF2B5EF4-FFF2-40B4-BE49-F238E27FC236}">
                <a16:creationId xmlns:a16="http://schemas.microsoft.com/office/drawing/2014/main" id="{7BF02B58-4705-47A8-9981-BCD361FD51B6}"/>
              </a:ext>
            </a:extLst>
          </p:cNvPr>
          <p:cNvSpPr/>
          <p:nvPr/>
        </p:nvSpPr>
        <p:spPr>
          <a:xfrm>
            <a:off x="5280339" y="1738649"/>
            <a:ext cx="1622739" cy="643947"/>
          </a:xfrm>
          <a:custGeom>
            <a:avLst>
              <a:gd name="f9" fmla="val 50000"/>
              <a:gd name="f10" fmla="val 500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ss"/>
              <a:gd name="f8" fmla="val 0"/>
              <a:gd name="f9" fmla="val 50000"/>
              <a:gd name="f10" fmla="val 50000"/>
              <a:gd name="f11" fmla="+- 0 0 -360"/>
              <a:gd name="f12" fmla="+- 0 0 -180"/>
              <a:gd name="f13" fmla="abs f5"/>
              <a:gd name="f14" fmla="abs f6"/>
              <a:gd name="f15" fmla="abs f7"/>
              <a:gd name="f16" fmla="val f8"/>
              <a:gd name="f17" fmla="val f9"/>
              <a:gd name="f18" fmla="val f10"/>
              <a:gd name="f19" fmla="*/ f11 f2 1"/>
              <a:gd name="f20" fmla="*/ f12 f2 1"/>
              <a:gd name="f21" fmla="?: f13 f5 1"/>
              <a:gd name="f22" fmla="?: f14 f6 1"/>
              <a:gd name="f23" fmla="?: f15 f7 1"/>
              <a:gd name="f24" fmla="*/ f19 1 f4"/>
              <a:gd name="f25" fmla="*/ f20 1 f4"/>
              <a:gd name="f26" fmla="*/ f21 1 21600"/>
              <a:gd name="f27" fmla="*/ f22 1 21600"/>
              <a:gd name="f28" fmla="*/ 21600 f21 1"/>
              <a:gd name="f29" fmla="*/ 21600 f22 1"/>
              <a:gd name="f30" fmla="+- f24 0 f3"/>
              <a:gd name="f31" fmla="+- f25 0 f3"/>
              <a:gd name="f32" fmla="min f27 f26"/>
              <a:gd name="f33" fmla="*/ f28 1 f23"/>
              <a:gd name="f34" fmla="*/ f29 1 f23"/>
              <a:gd name="f35" fmla="val f33"/>
              <a:gd name="f36" fmla="val f34"/>
              <a:gd name="f37" fmla="*/ f16 f32 1"/>
              <a:gd name="f38" fmla="+- f36 0 f16"/>
              <a:gd name="f39" fmla="+- f35 0 f16"/>
              <a:gd name="f40" fmla="*/ f35 f32 1"/>
              <a:gd name="f41" fmla="*/ f36 f32 1"/>
              <a:gd name="f42" fmla="*/ f38 1 2"/>
              <a:gd name="f43" fmla="*/ f39 1 2"/>
              <a:gd name="f44" fmla="min f39 f38"/>
              <a:gd name="f45" fmla="*/ f38 f17 1"/>
              <a:gd name="f46" fmla="+- f16 f42 0"/>
              <a:gd name="f47" fmla="+- f16 f43 0"/>
              <a:gd name="f48" fmla="*/ f44 f18 1"/>
              <a:gd name="f49" fmla="*/ f45 1 200000"/>
              <a:gd name="f50" fmla="*/ f48 1 100000"/>
              <a:gd name="f51" fmla="+- f46 0 f49"/>
              <a:gd name="f52" fmla="+- f46 f49 0"/>
              <a:gd name="f53" fmla="*/ f46 f32 1"/>
              <a:gd name="f54" fmla="*/ f47 f32 1"/>
              <a:gd name="f55" fmla="+- f35 0 f50"/>
              <a:gd name="f56" fmla="*/ f51 f50 1"/>
              <a:gd name="f57" fmla="*/ f51 f32 1"/>
              <a:gd name="f58" fmla="*/ f52 f32 1"/>
              <a:gd name="f59" fmla="*/ f50 f32 1"/>
              <a:gd name="f60" fmla="*/ f56 1 f42"/>
              <a:gd name="f61" fmla="*/ f55 f32 1"/>
              <a:gd name="f62" fmla="+- f50 0 f60"/>
              <a:gd name="f63" fmla="+- f55 f60 0"/>
              <a:gd name="f64" fmla="*/ f62 f32 1"/>
              <a:gd name="f65" fmla="*/ f63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61" y="f37"/>
              </a:cxn>
              <a:cxn ang="f30">
                <a:pos x="f54" y="f57"/>
              </a:cxn>
              <a:cxn ang="f30">
                <a:pos x="f59" y="f37"/>
              </a:cxn>
              <a:cxn ang="f31">
                <a:pos x="f59" y="f41"/>
              </a:cxn>
              <a:cxn ang="f31">
                <a:pos x="f54" y="f58"/>
              </a:cxn>
              <a:cxn ang="f31">
                <a:pos x="f61" y="f41"/>
              </a:cxn>
            </a:cxnLst>
            <a:rect l="f64" t="f57" r="f65" b="f58"/>
            <a:pathLst>
              <a:path>
                <a:moveTo>
                  <a:pt x="f37" y="f53"/>
                </a:moveTo>
                <a:lnTo>
                  <a:pt x="f59" y="f37"/>
                </a:lnTo>
                <a:lnTo>
                  <a:pt x="f59" y="f57"/>
                </a:lnTo>
                <a:lnTo>
                  <a:pt x="f61" y="f57"/>
                </a:lnTo>
                <a:lnTo>
                  <a:pt x="f61" y="f37"/>
                </a:lnTo>
                <a:lnTo>
                  <a:pt x="f40" y="f53"/>
                </a:lnTo>
                <a:lnTo>
                  <a:pt x="f61" y="f41"/>
                </a:lnTo>
                <a:lnTo>
                  <a:pt x="f61" y="f58"/>
                </a:lnTo>
                <a:lnTo>
                  <a:pt x="f59" y="f58"/>
                </a:lnTo>
                <a:lnTo>
                  <a:pt x="f59" y="f41"/>
                </a:lnTo>
                <a:close/>
              </a:path>
            </a:pathLst>
          </a:custGeom>
          <a:noFill/>
          <a:ln w="9528" cap="flat">
            <a:solidFill>
              <a:srgbClr val="33333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09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200" b="0" i="0" u="none" strike="noStrike" kern="1200" cap="none" spc="0" baseline="0">
              <a:solidFill>
                <a:srgbClr val="000000"/>
              </a:solidFill>
              <a:uFillTx/>
              <a:latin typeface="Segoe Light" pitchFamily="34"/>
            </a:endParaRP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FE40BAE3-96AD-4F60-A558-9E0F41706326}"/>
              </a:ext>
            </a:extLst>
          </p:cNvPr>
          <p:cNvSpPr/>
          <p:nvPr/>
        </p:nvSpPr>
        <p:spPr>
          <a:xfrm>
            <a:off x="5388321" y="3174513"/>
            <a:ext cx="1406767" cy="1422404"/>
          </a:xfrm>
          <a:custGeom>
            <a:avLst>
              <a:gd name="f0" fmla="val 10919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BE4B48"/>
            </a:solidFill>
            <a:prstDash val="solid"/>
            <a:miter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09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200" b="0" i="0" u="none" strike="noStrike" kern="1200" cap="none" spc="0" baseline="0">
              <a:solidFill>
                <a:srgbClr val="000000"/>
              </a:solidFill>
              <a:uFillTx/>
              <a:latin typeface="Segoe Light" pitchFamily="34"/>
            </a:endParaRP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3E7F3E55-0FC5-475A-939B-D12B788DB07D}"/>
              </a:ext>
            </a:extLst>
          </p:cNvPr>
          <p:cNvSpPr txBox="1"/>
          <p:nvPr/>
        </p:nvSpPr>
        <p:spPr>
          <a:xfrm>
            <a:off x="3143781" y="4921462"/>
            <a:ext cx="4903586" cy="615553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Segoe Light" pitchFamily="34"/>
              </a:rPr>
              <a:t>2004: F# 1.0 on .NET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4D72BB7F-DF58-42AE-8FA0-07F18561A9BA}"/>
              </a:ext>
            </a:extLst>
          </p:cNvPr>
          <p:cNvSpPr txBox="1"/>
          <p:nvPr/>
        </p:nvSpPr>
        <p:spPr>
          <a:xfrm>
            <a:off x="3143781" y="5660126"/>
            <a:ext cx="5875006" cy="615553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 dirty="0">
                <a:solidFill>
                  <a:srgbClr val="000000"/>
                </a:solidFill>
                <a:uFillTx/>
                <a:latin typeface="Segoe Light" pitchFamily="34"/>
              </a:rPr>
              <a:t>2016: F</a:t>
            </a:r>
            <a:r>
              <a:rPr lang="en-GB" sz="4000" dirty="0">
                <a:solidFill>
                  <a:srgbClr val="000000"/>
                </a:solidFill>
                <a:latin typeface="Segoe Light" pitchFamily="34"/>
              </a:rPr>
              <a:t>able on </a:t>
            </a:r>
            <a:r>
              <a:rPr lang="en-GB" sz="4000" dirty="0" err="1">
                <a:solidFill>
                  <a:srgbClr val="000000"/>
                </a:solidFill>
                <a:latin typeface="Segoe Light" pitchFamily="34"/>
              </a:rPr>
              <a:t>Javascript</a:t>
            </a:r>
            <a:endParaRPr lang="en-GB" sz="4000" b="0" i="0" u="none" strike="noStrike" kern="1200" cap="none" spc="0" baseline="0" dirty="0">
              <a:solidFill>
                <a:srgbClr val="000000"/>
              </a:solidFill>
              <a:uFillTx/>
              <a:latin typeface="Segoe Light" pitchFamily="34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149" y="772121"/>
            <a:ext cx="11176000" cy="4875181"/>
          </a:xfrm>
        </p:spPr>
        <p:txBody>
          <a:bodyPr>
            <a:normAutofit/>
          </a:bodyPr>
          <a:lstStyle/>
          <a:p>
            <a:pPr algn="l"/>
            <a:r>
              <a:rPr lang="en-GB" sz="4800" dirty="0">
                <a:latin typeface="Segoe UI Light" panose="020B0502040204020203" pitchFamily="34" charset="0"/>
              </a:rPr>
              <a:t>F# get started</a:t>
            </a:r>
            <a:br>
              <a:rPr lang="en-GB" sz="4800" dirty="0">
                <a:latin typeface="Segoe UI Light" panose="020B0502040204020203" pitchFamily="34" charset="0"/>
              </a:rPr>
            </a:br>
            <a:br>
              <a:rPr lang="en-GB" sz="4800" dirty="0">
                <a:latin typeface="Segoe UI Light" panose="020B0502040204020203" pitchFamily="34" charset="0"/>
              </a:rPr>
            </a:br>
            <a: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  <a:t>dotnet new -</a:t>
            </a:r>
            <a:r>
              <a:rPr lang="en-GB" sz="3200" dirty="0" err="1">
                <a:latin typeface="Consolas" panose="020B0609020204030204" pitchFamily="49" charset="0"/>
                <a:cs typeface="Consolas" panose="020B0609020204030204" pitchFamily="49" charset="0"/>
              </a:rPr>
              <a:t>lang</a:t>
            </a:r>
            <a: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  <a:t> F#</a:t>
            </a:r>
            <a:b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  <a:t>dotnet build</a:t>
            </a:r>
            <a:b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GB" sz="4800" dirty="0">
              <a:latin typeface="Segoe UI Light" panose="020B0502040204020203" pitchFamily="34" charset="0"/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52E979FA-A7CB-4BBB-80BF-9F57AB38E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629" y="653143"/>
            <a:ext cx="2071396" cy="2071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inux - Wikipedia">
            <a:extLst>
              <a:ext uri="{FF2B5EF4-FFF2-40B4-BE49-F238E27FC236}">
                <a16:creationId xmlns:a16="http://schemas.microsoft.com/office/drawing/2014/main" id="{F2547BAB-F767-4814-AAD8-D48695B18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207" y="3372451"/>
            <a:ext cx="1118818" cy="132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790DD77F-95B7-4940-89AC-051F8AA4A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9615" y="5017747"/>
            <a:ext cx="1097409" cy="126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F2BE5C33-99B3-4E26-9F9E-957430189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0104" y="3380062"/>
            <a:ext cx="1139900" cy="683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45399007-3059-40D3-8613-ACD68650F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247" y="4385187"/>
            <a:ext cx="1897899" cy="996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673DAA28-5EF4-46AA-A949-F1452D78A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0096" y="5647302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4654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149" y="772121"/>
            <a:ext cx="11176000" cy="4875181"/>
          </a:xfrm>
        </p:spPr>
        <p:txBody>
          <a:bodyPr>
            <a:normAutofit/>
          </a:bodyPr>
          <a:lstStyle/>
          <a:p>
            <a:pPr algn="l"/>
            <a:r>
              <a:rPr lang="en-GB" sz="4800" dirty="0">
                <a:latin typeface="Segoe UI Light" panose="020B0502040204020203" pitchFamily="34" charset="0"/>
              </a:rPr>
              <a:t>F# get started</a:t>
            </a:r>
            <a:br>
              <a:rPr lang="en-GB" sz="4800" dirty="0">
                <a:latin typeface="Segoe UI Light" panose="020B0502040204020203" pitchFamily="34" charset="0"/>
              </a:rPr>
            </a:br>
            <a:br>
              <a:rPr lang="en-GB" sz="4800" dirty="0">
                <a:latin typeface="Segoe UI Light" panose="020B0502040204020203" pitchFamily="34" charset="0"/>
              </a:rPr>
            </a:br>
            <a: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  <a:t>dotnet new -</a:t>
            </a:r>
            <a:r>
              <a:rPr lang="en-GB" sz="3200" dirty="0" err="1">
                <a:latin typeface="Consolas" panose="020B0609020204030204" pitchFamily="49" charset="0"/>
                <a:cs typeface="Consolas" panose="020B0609020204030204" pitchFamily="49" charset="0"/>
              </a:rPr>
              <a:t>lang</a:t>
            </a:r>
            <a: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  <a:t> F#</a:t>
            </a:r>
            <a:b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  <a:t>dotnet build</a:t>
            </a:r>
            <a:b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GB" sz="4800" dirty="0">
              <a:latin typeface="Segoe UI Light" panose="020B0502040204020203" pitchFamily="34" charset="0"/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52E979FA-A7CB-4BBB-80BF-9F57AB38E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629" y="653143"/>
            <a:ext cx="2071396" cy="2071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C155D8C8-50D3-4773-81CF-BB67E845A27D}"/>
              </a:ext>
            </a:extLst>
          </p:cNvPr>
          <p:cNvSpPr/>
          <p:nvPr/>
        </p:nvSpPr>
        <p:spPr bwMode="auto">
          <a:xfrm>
            <a:off x="3720877" y="3680305"/>
            <a:ext cx="5038725" cy="2085975"/>
          </a:xfrm>
          <a:prstGeom prst="wedgeRectCallout">
            <a:avLst>
              <a:gd name="adj1" fmla="val -26504"/>
              <a:gd name="adj2" fmla="val 20491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GB" sz="3600" b="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Light" pitchFamily="34" charset="0"/>
              </a:rPr>
              <a:t>F# tools are part of the .NET SDK, available </a:t>
            </a:r>
            <a:r>
              <a:rPr lang="en-GB" sz="3600" b="1" u="sng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Light" pitchFamily="34" charset="0"/>
              </a:rPr>
              <a:t>everywhere</a:t>
            </a:r>
            <a:endParaRPr lang="en-GB" b="1" u="sng" dirty="0"/>
          </a:p>
        </p:txBody>
      </p:sp>
      <p:pic>
        <p:nvPicPr>
          <p:cNvPr id="1026" name="Picture 2" descr="Linux - Wikipedia">
            <a:extLst>
              <a:ext uri="{FF2B5EF4-FFF2-40B4-BE49-F238E27FC236}">
                <a16:creationId xmlns:a16="http://schemas.microsoft.com/office/drawing/2014/main" id="{F2547BAB-F767-4814-AAD8-D48695B18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207" y="3372451"/>
            <a:ext cx="1118818" cy="132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790DD77F-95B7-4940-89AC-051F8AA4A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9615" y="5017747"/>
            <a:ext cx="1097409" cy="126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F2BE5C33-99B3-4E26-9F9E-957430189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0104" y="3380062"/>
            <a:ext cx="1139900" cy="683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45399007-3059-40D3-8613-ACD68650F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247" y="4385187"/>
            <a:ext cx="1897899" cy="996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673DAA28-5EF4-46AA-A949-F1452D78A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0096" y="5647302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512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149" y="772121"/>
            <a:ext cx="11176000" cy="4875181"/>
          </a:xfrm>
        </p:spPr>
        <p:txBody>
          <a:bodyPr>
            <a:normAutofit/>
          </a:bodyPr>
          <a:lstStyle/>
          <a:p>
            <a:pPr algn="l"/>
            <a:r>
              <a:rPr lang="en-GB" sz="4800" dirty="0">
                <a:latin typeface="Segoe UI Light" panose="020B0502040204020203" pitchFamily="34" charset="0"/>
              </a:rPr>
              <a:t>F# for the backend</a:t>
            </a:r>
            <a:br>
              <a:rPr lang="en-GB" sz="4800" dirty="0">
                <a:latin typeface="Segoe UI Light" panose="020B0502040204020203" pitchFamily="34" charset="0"/>
              </a:rPr>
            </a:br>
            <a:br>
              <a:rPr lang="en-GB" sz="4800" dirty="0">
                <a:latin typeface="Segoe UI Light" panose="020B0502040204020203" pitchFamily="34" charset="0"/>
              </a:rPr>
            </a:br>
            <a:r>
              <a:rPr lang="en-GB" sz="3200" dirty="0">
                <a:latin typeface="Consolas" panose="020B0609020204030204" pitchFamily="49" charset="0"/>
              </a:rPr>
              <a:t>dotnet new -</a:t>
            </a:r>
            <a:r>
              <a:rPr lang="en-GB" sz="3200" dirty="0" err="1">
                <a:latin typeface="Consolas" panose="020B0609020204030204" pitchFamily="49" charset="0"/>
              </a:rPr>
              <a:t>i</a:t>
            </a:r>
            <a:r>
              <a:rPr lang="en-GB" sz="3200" dirty="0">
                <a:latin typeface="Consolas" panose="020B0609020204030204" pitchFamily="49" charset="0"/>
              </a:rPr>
              <a:t> "giraffe-template::*"</a:t>
            </a:r>
            <a:br>
              <a:rPr lang="en-GB" sz="3200" dirty="0">
                <a:latin typeface="Consolas" panose="020B0609020204030204" pitchFamily="49" charset="0"/>
              </a:rPr>
            </a:br>
            <a:b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  <a:t>dotnet giraffe</a:t>
            </a:r>
            <a:b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GB" sz="4800" dirty="0">
              <a:latin typeface="Segoe UI Light" panose="020B0502040204020203" pitchFamily="34" charset="0"/>
            </a:endParaRPr>
          </a:p>
        </p:txBody>
      </p:sp>
      <p:pic>
        <p:nvPicPr>
          <p:cNvPr id="1031" name="Picture 7" descr="Giraffe">
            <a:extLst>
              <a:ext uri="{FF2B5EF4-FFF2-40B4-BE49-F238E27FC236}">
                <a16:creationId xmlns:a16="http://schemas.microsoft.com/office/drawing/2014/main" id="{389D1A02-0007-494B-A977-584A7F3F1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3492" y="258198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943BAE7-1749-4F68-9F79-221E6112CA65}"/>
              </a:ext>
            </a:extLst>
          </p:cNvPr>
          <p:cNvSpPr/>
          <p:nvPr/>
        </p:nvSpPr>
        <p:spPr>
          <a:xfrm>
            <a:off x="9743492" y="2194048"/>
            <a:ext cx="227666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24292E"/>
                </a:solidFill>
                <a:latin typeface="-apple-system"/>
              </a:rPr>
              <a:t>A functional ASP.NET Core micro web framework for building rich web applications.</a:t>
            </a:r>
          </a:p>
          <a:p>
            <a:br>
              <a:rPr lang="en-GB" dirty="0"/>
            </a:b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48568E-4E41-4B5A-A2D1-F553CA59F9AB}"/>
              </a:ext>
            </a:extLst>
          </p:cNvPr>
          <p:cNvSpPr/>
          <p:nvPr/>
        </p:nvSpPr>
        <p:spPr>
          <a:xfrm>
            <a:off x="8967537" y="4225373"/>
            <a:ext cx="28503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latin typeface="Segoe UI Light" panose="020B0502040204020203" pitchFamily="34" charset="0"/>
                <a:cs typeface="Segoe UI Light" panose="020B0502040204020203" pitchFamily="34" charset="0"/>
                <a:hlinkClick r:id="rId3"/>
              </a:rPr>
              <a:t>github.com/giraffe-</a:t>
            </a:r>
            <a:r>
              <a:rPr lang="en-GB" sz="1400" dirty="0" err="1">
                <a:latin typeface="Segoe UI Light" panose="020B0502040204020203" pitchFamily="34" charset="0"/>
                <a:cs typeface="Segoe UI Light" panose="020B0502040204020203" pitchFamily="34" charset="0"/>
                <a:hlinkClick r:id="rId3"/>
              </a:rPr>
              <a:t>fsharp</a:t>
            </a:r>
            <a:r>
              <a:rPr lang="en-GB" sz="1400" dirty="0">
                <a:latin typeface="Segoe UI Light" panose="020B0502040204020203" pitchFamily="34" charset="0"/>
                <a:cs typeface="Segoe UI Light" panose="020B0502040204020203" pitchFamily="34" charset="0"/>
                <a:hlinkClick r:id="rId3"/>
              </a:rPr>
              <a:t>/Giraffe</a:t>
            </a:r>
            <a:r>
              <a:rPr lang="en-GB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386262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149" y="772121"/>
            <a:ext cx="11176000" cy="4875181"/>
          </a:xfrm>
        </p:spPr>
        <p:txBody>
          <a:bodyPr>
            <a:normAutofit/>
          </a:bodyPr>
          <a:lstStyle/>
          <a:p>
            <a:pPr algn="l"/>
            <a:r>
              <a:rPr lang="en-GB" sz="4800" dirty="0">
                <a:latin typeface="Segoe UI Light" panose="020B0502040204020203" pitchFamily="34" charset="0"/>
              </a:rPr>
              <a:t>F# for the backend</a:t>
            </a:r>
            <a:br>
              <a:rPr lang="en-GB" sz="4800" dirty="0">
                <a:latin typeface="Segoe UI Light" panose="020B0502040204020203" pitchFamily="34" charset="0"/>
              </a:rPr>
            </a:br>
            <a:br>
              <a:rPr lang="en-GB" sz="4800" dirty="0">
                <a:latin typeface="Segoe UI Light" panose="020B0502040204020203" pitchFamily="34" charset="0"/>
              </a:rPr>
            </a:br>
            <a:r>
              <a:rPr lang="en-GB" sz="3200" dirty="0">
                <a:latin typeface="Consolas" panose="020B0609020204030204" pitchFamily="49" charset="0"/>
              </a:rPr>
              <a:t>dotnet new -</a:t>
            </a:r>
            <a:r>
              <a:rPr lang="en-GB" sz="3200" dirty="0" err="1">
                <a:latin typeface="Consolas" panose="020B0609020204030204" pitchFamily="49" charset="0"/>
              </a:rPr>
              <a:t>i</a:t>
            </a:r>
            <a:r>
              <a:rPr lang="en-GB" sz="3200" dirty="0">
                <a:latin typeface="Consolas" panose="020B0609020204030204" pitchFamily="49" charset="0"/>
              </a:rPr>
              <a:t> "giraffe-template::*"</a:t>
            </a:r>
            <a:br>
              <a:rPr lang="en-GB" sz="3200" dirty="0">
                <a:latin typeface="Consolas" panose="020B0609020204030204" pitchFamily="49" charset="0"/>
              </a:rPr>
            </a:br>
            <a:b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  <a:t>dotnet giraffe</a:t>
            </a:r>
            <a:b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GB" sz="4800" dirty="0">
              <a:latin typeface="Segoe UI Light" panose="020B0502040204020203" pitchFamily="34" charset="0"/>
            </a:endParaRPr>
          </a:p>
        </p:txBody>
      </p:sp>
      <p:pic>
        <p:nvPicPr>
          <p:cNvPr id="1031" name="Picture 7" descr="Giraffe">
            <a:extLst>
              <a:ext uri="{FF2B5EF4-FFF2-40B4-BE49-F238E27FC236}">
                <a16:creationId xmlns:a16="http://schemas.microsoft.com/office/drawing/2014/main" id="{389D1A02-0007-494B-A977-584A7F3F1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3492" y="258198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943BAE7-1749-4F68-9F79-221E6112CA65}"/>
              </a:ext>
            </a:extLst>
          </p:cNvPr>
          <p:cNvSpPr/>
          <p:nvPr/>
        </p:nvSpPr>
        <p:spPr>
          <a:xfrm>
            <a:off x="9743492" y="2194048"/>
            <a:ext cx="227666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24292E"/>
                </a:solidFill>
                <a:latin typeface="-apple-system"/>
              </a:rPr>
              <a:t>A functional ASP.NET Core micro web framework for building rich web applications.</a:t>
            </a:r>
          </a:p>
          <a:p>
            <a:br>
              <a:rPr lang="en-GB" dirty="0"/>
            </a:b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48568E-4E41-4B5A-A2D1-F553CA59F9AB}"/>
              </a:ext>
            </a:extLst>
          </p:cNvPr>
          <p:cNvSpPr/>
          <p:nvPr/>
        </p:nvSpPr>
        <p:spPr>
          <a:xfrm>
            <a:off x="8967537" y="4225373"/>
            <a:ext cx="28503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latin typeface="Segoe UI Light" panose="020B0502040204020203" pitchFamily="34" charset="0"/>
                <a:cs typeface="Segoe UI Light" panose="020B0502040204020203" pitchFamily="34" charset="0"/>
                <a:hlinkClick r:id="rId3"/>
              </a:rPr>
              <a:t>github.com/giraffe-</a:t>
            </a:r>
            <a:r>
              <a:rPr lang="en-GB" sz="1400" dirty="0" err="1">
                <a:latin typeface="Segoe UI Light" panose="020B0502040204020203" pitchFamily="34" charset="0"/>
                <a:cs typeface="Segoe UI Light" panose="020B0502040204020203" pitchFamily="34" charset="0"/>
                <a:hlinkClick r:id="rId3"/>
              </a:rPr>
              <a:t>fsharp</a:t>
            </a:r>
            <a:r>
              <a:rPr lang="en-GB" sz="1400" dirty="0">
                <a:latin typeface="Segoe UI Light" panose="020B0502040204020203" pitchFamily="34" charset="0"/>
                <a:cs typeface="Segoe UI Light" panose="020B0502040204020203" pitchFamily="34" charset="0"/>
                <a:hlinkClick r:id="rId3"/>
              </a:rPr>
              <a:t>/Giraffe</a:t>
            </a:r>
            <a:r>
              <a:rPr lang="en-GB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en-GB" sz="1400" dirty="0"/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5C0AA6A8-6677-4D02-B321-C4D16384CCF1}"/>
              </a:ext>
            </a:extLst>
          </p:cNvPr>
          <p:cNvSpPr/>
          <p:nvPr/>
        </p:nvSpPr>
        <p:spPr bwMode="auto">
          <a:xfrm>
            <a:off x="3726531" y="3897045"/>
            <a:ext cx="5038725" cy="1859629"/>
          </a:xfrm>
          <a:prstGeom prst="wedgeRectCallout">
            <a:avLst>
              <a:gd name="adj1" fmla="val -26504"/>
              <a:gd name="adj2" fmla="val 20491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GB" sz="3600" b="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Light" pitchFamily="34" charset="0"/>
              </a:rPr>
              <a:t>High perf, functional  server-side programming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val="1310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149" y="772121"/>
            <a:ext cx="11176000" cy="4875181"/>
          </a:xfrm>
        </p:spPr>
        <p:txBody>
          <a:bodyPr>
            <a:normAutofit/>
          </a:bodyPr>
          <a:lstStyle/>
          <a:p>
            <a:pPr algn="l"/>
            <a:r>
              <a:rPr lang="en-GB" sz="4800" dirty="0">
                <a:latin typeface="Segoe UI Light" panose="020B0502040204020203" pitchFamily="34" charset="0"/>
              </a:rPr>
              <a:t>F# for the frontend (JS)</a:t>
            </a:r>
            <a:br>
              <a:rPr lang="en-GB" sz="4800" dirty="0">
                <a:latin typeface="Segoe UI Light" panose="020B0502040204020203" pitchFamily="34" charset="0"/>
              </a:rPr>
            </a:br>
            <a:br>
              <a:rPr lang="en-GB" sz="4800" dirty="0">
                <a:latin typeface="Segoe UI Light" panose="020B0502040204020203" pitchFamily="34" charset="0"/>
              </a:rPr>
            </a:br>
            <a:r>
              <a:rPr lang="en-GB" sz="3200" dirty="0">
                <a:latin typeface="Consolas" panose="020B0609020204030204" pitchFamily="49" charset="0"/>
              </a:rPr>
              <a:t>dotnet new -</a:t>
            </a:r>
            <a:r>
              <a:rPr lang="en-GB" sz="3200" dirty="0" err="1">
                <a:latin typeface="Consolas" panose="020B0609020204030204" pitchFamily="49" charset="0"/>
              </a:rPr>
              <a:t>i</a:t>
            </a:r>
            <a:r>
              <a:rPr lang="en-GB" sz="3200" dirty="0">
                <a:latin typeface="Consolas" panose="020B0609020204030204" pitchFamily="49" charset="0"/>
              </a:rPr>
              <a:t> "</a:t>
            </a:r>
            <a:r>
              <a:rPr lang="en-GB" sz="3200" dirty="0" err="1">
                <a:latin typeface="Consolas" panose="020B0609020204030204" pitchFamily="49" charset="0"/>
              </a:rPr>
              <a:t>Fable.Template</a:t>
            </a:r>
            <a:r>
              <a:rPr lang="en-GB" sz="3200" dirty="0">
                <a:latin typeface="Consolas" panose="020B0609020204030204" pitchFamily="49" charset="0"/>
              </a:rPr>
              <a:t>::*"</a:t>
            </a:r>
            <a:br>
              <a:rPr lang="en-GB" sz="3200" dirty="0">
                <a:latin typeface="Consolas" panose="020B0609020204030204" pitchFamily="49" charset="0"/>
              </a:rPr>
            </a:br>
            <a:b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  <a:t>dotnet new fable</a:t>
            </a:r>
            <a:b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3200" dirty="0" err="1">
                <a:latin typeface="Consolas" panose="020B0609020204030204" pitchFamily="49" charset="0"/>
                <a:cs typeface="Consolas" panose="020B0609020204030204" pitchFamily="49" charset="0"/>
              </a:rPr>
              <a:t>npm</a:t>
            </a:r>
            <a: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  <a:t> install</a:t>
            </a:r>
            <a:b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3200" dirty="0" err="1">
                <a:latin typeface="Consolas" panose="020B0609020204030204" pitchFamily="49" charset="0"/>
                <a:cs typeface="Consolas" panose="020B0609020204030204" pitchFamily="49" charset="0"/>
              </a:rPr>
              <a:t>npm</a:t>
            </a:r>
            <a: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  <a:t> start</a:t>
            </a:r>
            <a:endParaRPr lang="en-GB" sz="4800" dirty="0">
              <a:latin typeface="Segoe UI Light" panose="020B0502040204020203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557AC33-71F3-46F7-AD3E-12FCCAA44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9343" y="578498"/>
            <a:ext cx="2213806" cy="163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20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149" y="772121"/>
            <a:ext cx="11176000" cy="4875181"/>
          </a:xfrm>
        </p:spPr>
        <p:txBody>
          <a:bodyPr>
            <a:normAutofit/>
          </a:bodyPr>
          <a:lstStyle/>
          <a:p>
            <a:pPr algn="l"/>
            <a:r>
              <a:rPr lang="en-GB" sz="4800" dirty="0">
                <a:latin typeface="Segoe UI Light" panose="020B0502040204020203" pitchFamily="34" charset="0"/>
              </a:rPr>
              <a:t>F# for the frontend (JS)</a:t>
            </a:r>
            <a:br>
              <a:rPr lang="en-GB" sz="4800" dirty="0">
                <a:latin typeface="Segoe UI Light" panose="020B0502040204020203" pitchFamily="34" charset="0"/>
              </a:rPr>
            </a:br>
            <a:br>
              <a:rPr lang="en-GB" sz="4800" dirty="0">
                <a:latin typeface="Segoe UI Light" panose="020B0502040204020203" pitchFamily="34" charset="0"/>
              </a:rPr>
            </a:br>
            <a:r>
              <a:rPr lang="en-GB" sz="3200" dirty="0">
                <a:latin typeface="Consolas" panose="020B0609020204030204" pitchFamily="49" charset="0"/>
              </a:rPr>
              <a:t>dotnet new -</a:t>
            </a:r>
            <a:r>
              <a:rPr lang="en-GB" sz="3200" dirty="0" err="1">
                <a:latin typeface="Consolas" panose="020B0609020204030204" pitchFamily="49" charset="0"/>
              </a:rPr>
              <a:t>i</a:t>
            </a:r>
            <a:r>
              <a:rPr lang="en-GB" sz="3200" dirty="0">
                <a:latin typeface="Consolas" panose="020B0609020204030204" pitchFamily="49" charset="0"/>
              </a:rPr>
              <a:t> "</a:t>
            </a:r>
            <a:r>
              <a:rPr lang="en-GB" sz="3200" dirty="0" err="1">
                <a:latin typeface="Consolas" panose="020B0609020204030204" pitchFamily="49" charset="0"/>
              </a:rPr>
              <a:t>Fable.Template</a:t>
            </a:r>
            <a:r>
              <a:rPr lang="en-GB" sz="3200" dirty="0">
                <a:latin typeface="Consolas" panose="020B0609020204030204" pitchFamily="49" charset="0"/>
              </a:rPr>
              <a:t>::*"</a:t>
            </a:r>
            <a:br>
              <a:rPr lang="en-GB" sz="3200" dirty="0">
                <a:latin typeface="Consolas" panose="020B0609020204030204" pitchFamily="49" charset="0"/>
              </a:rPr>
            </a:br>
            <a:b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  <a:t>dotnet new fable</a:t>
            </a:r>
            <a:b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3200" dirty="0" err="1">
                <a:latin typeface="Consolas" panose="020B0609020204030204" pitchFamily="49" charset="0"/>
                <a:cs typeface="Consolas" panose="020B0609020204030204" pitchFamily="49" charset="0"/>
              </a:rPr>
              <a:t>npm</a:t>
            </a:r>
            <a: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  <a:t> install</a:t>
            </a:r>
            <a:b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3200" dirty="0" err="1">
                <a:latin typeface="Consolas" panose="020B0609020204030204" pitchFamily="49" charset="0"/>
                <a:cs typeface="Consolas" panose="020B0609020204030204" pitchFamily="49" charset="0"/>
              </a:rPr>
              <a:t>npm</a:t>
            </a:r>
            <a: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  <a:t> start</a:t>
            </a:r>
            <a:endParaRPr lang="en-GB" sz="4800" dirty="0">
              <a:latin typeface="Segoe UI Light" panose="020B0502040204020203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557AC33-71F3-46F7-AD3E-12FCCAA44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9343" y="578498"/>
            <a:ext cx="2213806" cy="163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05A7B362-C03C-46D4-B9C0-D9E398D573DA}"/>
              </a:ext>
            </a:extLst>
          </p:cNvPr>
          <p:cNvSpPr/>
          <p:nvPr/>
        </p:nvSpPr>
        <p:spPr bwMode="auto">
          <a:xfrm>
            <a:off x="5648260" y="3294923"/>
            <a:ext cx="5150518" cy="1632857"/>
          </a:xfrm>
          <a:prstGeom prst="wedgeRectCallout">
            <a:avLst>
              <a:gd name="adj1" fmla="val -26504"/>
              <a:gd name="adj2" fmla="val 20491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GB" sz="3200" b="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Light" pitchFamily="34" charset="0"/>
              </a:rPr>
              <a:t>You can use F# as a </a:t>
            </a:r>
            <a:r>
              <a:rPr lang="en-GB" sz="3200" b="1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Light" pitchFamily="34" charset="0"/>
              </a:rPr>
              <a:t>Javascript</a:t>
            </a:r>
            <a:r>
              <a:rPr lang="en-GB" sz="3200" b="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Light" pitchFamily="34" charset="0"/>
              </a:rPr>
              <a:t> language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359930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149" y="772121"/>
            <a:ext cx="11176000" cy="4875181"/>
          </a:xfrm>
        </p:spPr>
        <p:txBody>
          <a:bodyPr>
            <a:normAutofit/>
          </a:bodyPr>
          <a:lstStyle/>
          <a:p>
            <a:pPr algn="l"/>
            <a:r>
              <a:rPr lang="en-GB" sz="4800" dirty="0">
                <a:latin typeface="Segoe UI Light" panose="020B0502040204020203" pitchFamily="34" charset="0"/>
              </a:rPr>
              <a:t>F# for the full stack</a:t>
            </a:r>
            <a:br>
              <a:rPr lang="en-GB" sz="4800" dirty="0">
                <a:latin typeface="Segoe UI Light" panose="020B0502040204020203" pitchFamily="34" charset="0"/>
              </a:rPr>
            </a:br>
            <a:br>
              <a:rPr lang="en-GB" sz="4800" dirty="0">
                <a:latin typeface="Segoe UI Light" panose="020B0502040204020203" pitchFamily="34" charset="0"/>
              </a:rPr>
            </a:br>
            <a:r>
              <a:rPr lang="en-GB" sz="3200" dirty="0">
                <a:latin typeface="Consolas" panose="020B0609020204030204" pitchFamily="49" charset="0"/>
              </a:rPr>
              <a:t>dotnet new -</a:t>
            </a:r>
            <a:r>
              <a:rPr lang="en-GB" sz="3200" dirty="0" err="1">
                <a:latin typeface="Consolas" panose="020B0609020204030204" pitchFamily="49" charset="0"/>
              </a:rPr>
              <a:t>i</a:t>
            </a:r>
            <a:r>
              <a:rPr lang="en-GB" sz="3200" dirty="0">
                <a:latin typeface="Consolas" panose="020B0609020204030204" pitchFamily="49" charset="0"/>
              </a:rPr>
              <a:t> </a:t>
            </a:r>
            <a:r>
              <a:rPr lang="en-GB" sz="3200" dirty="0" err="1">
                <a:latin typeface="Consolas" panose="020B0609020204030204" pitchFamily="49" charset="0"/>
              </a:rPr>
              <a:t>SAFE.Template</a:t>
            </a:r>
            <a:br>
              <a:rPr lang="en-GB" sz="3200" dirty="0">
                <a:latin typeface="Consolas" panose="020B0609020204030204" pitchFamily="49" charset="0"/>
              </a:rPr>
            </a:br>
            <a:b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  <a:t>dotnet new SAFE</a:t>
            </a:r>
            <a:b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  <a:t>dotnet tool restore</a:t>
            </a:r>
            <a:b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3200" dirty="0">
                <a:latin typeface="Consolas" panose="020B0609020204030204" pitchFamily="49" charset="0"/>
                <a:cs typeface="Consolas" panose="020B0609020204030204" pitchFamily="49" charset="0"/>
              </a:rPr>
              <a:t>dotnet fake run</a:t>
            </a:r>
            <a:endParaRPr lang="en-GB" sz="4800" dirty="0">
              <a:latin typeface="Segoe UI Light" panose="020B0502040204020203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557AC33-71F3-46F7-AD3E-12FCCAA44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5621" y="3134311"/>
            <a:ext cx="811581" cy="598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7" descr="Giraffe">
            <a:extLst>
              <a:ext uri="{FF2B5EF4-FFF2-40B4-BE49-F238E27FC236}">
                <a16:creationId xmlns:a16="http://schemas.microsoft.com/office/drawing/2014/main" id="{9CD680AA-E443-486C-98A7-CB0C38E7B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9686" y="3159828"/>
            <a:ext cx="573088" cy="57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6F3A90D-DD02-41F4-9775-E7363BB093F2}"/>
              </a:ext>
            </a:extLst>
          </p:cNvPr>
          <p:cNvSpPr txBox="1"/>
          <p:nvPr/>
        </p:nvSpPr>
        <p:spPr>
          <a:xfrm>
            <a:off x="10429953" y="3366537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dirty="0"/>
              <a:t>+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4DBE68-B0C0-4757-8448-9AEC5D6811FB}"/>
              </a:ext>
            </a:extLst>
          </p:cNvPr>
          <p:cNvSpPr txBox="1"/>
          <p:nvPr/>
        </p:nvSpPr>
        <p:spPr>
          <a:xfrm>
            <a:off x="10111074" y="2292477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dirty="0"/>
              <a:t>=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76F4B68-2D3A-4FB3-AAB6-0AC83CDE6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4906" y="697868"/>
            <a:ext cx="2543175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Microsoft Azure Translate - CELUM">
            <a:extLst>
              <a:ext uri="{FF2B5EF4-FFF2-40B4-BE49-F238E27FC236}">
                <a16:creationId xmlns:a16="http://schemas.microsoft.com/office/drawing/2014/main" id="{4F462B8A-A5DB-4B2D-9A7B-B4DAFA2C2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549" y="3450909"/>
            <a:ext cx="3554789" cy="177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50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792" y="186352"/>
            <a:ext cx="11914208" cy="861157"/>
          </a:xfrm>
        </p:spPr>
        <p:txBody>
          <a:bodyPr>
            <a:normAutofit/>
          </a:bodyPr>
          <a:lstStyle/>
          <a:p>
            <a:r>
              <a:rPr lang="en-GB" dirty="0"/>
              <a:t>A $3B Unicorn, Built on F#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45" y="1047509"/>
            <a:ext cx="4925866" cy="539769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6621" y="1513840"/>
            <a:ext cx="5684711" cy="446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0777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088" y="1059158"/>
            <a:ext cx="11176000" cy="4827219"/>
          </a:xfrm>
        </p:spPr>
        <p:txBody>
          <a:bodyPr>
            <a:normAutofit fontScale="90000"/>
          </a:bodyPr>
          <a:lstStyle/>
          <a:p>
            <a:pPr algn="l">
              <a:lnSpc>
                <a:spcPct val="120000"/>
              </a:lnSpc>
            </a:pPr>
            <a:r>
              <a:rPr lang="en-GB" sz="4800" dirty="0">
                <a:latin typeface="Segoe UI Light" panose="020B0502040204020203" pitchFamily="34" charset="0"/>
              </a:rPr>
              <a:t>F# 5.0! (2021)</a:t>
            </a:r>
            <a:br>
              <a:rPr lang="en-GB" sz="4800" dirty="0">
                <a:latin typeface="Segoe UI Light" panose="020B0502040204020203" pitchFamily="34" charset="0"/>
              </a:rPr>
            </a:br>
            <a:br>
              <a:rPr lang="en-GB" sz="2000" dirty="0">
                <a:latin typeface="Segoe UI Light" panose="020B0502040204020203" pitchFamily="34" charset="0"/>
              </a:rPr>
            </a:br>
            <a:r>
              <a:rPr lang="en-GB" sz="2800" dirty="0">
                <a:solidFill>
                  <a:srgbClr val="59D01E"/>
                </a:solidFill>
                <a:latin typeface="Segoe UI Light" panose="020B0502040204020203" pitchFamily="34" charset="0"/>
              </a:rPr>
              <a:t>✔ </a:t>
            </a:r>
            <a:r>
              <a:rPr lang="en-GB" sz="2800" dirty="0">
                <a:latin typeface="Segoe UI Light" panose="020B0502040204020203" pitchFamily="34" charset="0"/>
              </a:rPr>
              <a:t>#r nuget packages in scripts “#r "nuget: </a:t>
            </a:r>
            <a:r>
              <a:rPr lang="en-GB" sz="2800" dirty="0" err="1">
                <a:latin typeface="Segoe UI Light" panose="020B0502040204020203" pitchFamily="34" charset="0"/>
              </a:rPr>
              <a:t>Newtonsoft.Json</a:t>
            </a:r>
            <a:r>
              <a:rPr lang="en-GB" sz="2800" dirty="0">
                <a:latin typeface="Segoe UI Light" panose="020B0502040204020203" pitchFamily="34" charset="0"/>
              </a:rPr>
              <a:t>"</a:t>
            </a:r>
            <a:br>
              <a:rPr lang="en-GB" sz="2800" dirty="0">
                <a:latin typeface="Segoe UI Light" panose="020B0502040204020203" pitchFamily="34" charset="0"/>
              </a:rPr>
            </a:br>
            <a:r>
              <a:rPr lang="en-GB" sz="2800" dirty="0">
                <a:solidFill>
                  <a:srgbClr val="59D01E"/>
                </a:solidFill>
                <a:latin typeface="Segoe UI Light" panose="020B0502040204020203" pitchFamily="34" charset="0"/>
              </a:rPr>
              <a:t>✔ </a:t>
            </a:r>
            <a:r>
              <a:rPr lang="en-GB" sz="2800" dirty="0">
                <a:latin typeface="Segoe UI Light" panose="020B0502040204020203" pitchFamily="34" charset="0"/>
              </a:rPr>
              <a:t>Jupyter and .NET Interactive notebooks!</a:t>
            </a:r>
            <a:br>
              <a:rPr lang="en-GB" sz="2800" dirty="0">
                <a:latin typeface="Segoe UI Light" panose="020B0502040204020203" pitchFamily="34" charset="0"/>
              </a:rPr>
            </a:br>
            <a:r>
              <a:rPr lang="en-GB" sz="2800" dirty="0">
                <a:solidFill>
                  <a:srgbClr val="59D01E"/>
                </a:solidFill>
                <a:latin typeface="Segoe UI Light" panose="020B0502040204020203" pitchFamily="34" charset="0"/>
              </a:rPr>
              <a:t>✔ </a:t>
            </a:r>
            <a:r>
              <a:rPr lang="en-GB" sz="2800" dirty="0">
                <a:gradFill flip="none" rotWithShape="1">
                  <a:gsLst>
                    <a:gs pos="0">
                      <a:prstClr val="black"/>
                    </a:gs>
                    <a:gs pos="86000">
                      <a:prstClr val="black"/>
                    </a:gs>
                  </a:gsLst>
                  <a:lin ang="5400000" scaled="0"/>
                  <a:tileRect/>
                </a:gradFill>
                <a:latin typeface="Segoe UI Light" panose="020B0502040204020203" pitchFamily="34" charset="0"/>
              </a:rPr>
              <a:t>string interpolation</a:t>
            </a:r>
            <a:br>
              <a:rPr lang="en-GB" sz="2800" dirty="0">
                <a:gradFill flip="none" rotWithShape="1">
                  <a:gsLst>
                    <a:gs pos="0">
                      <a:prstClr val="black"/>
                    </a:gs>
                    <a:gs pos="86000">
                      <a:prstClr val="black"/>
                    </a:gs>
                  </a:gsLst>
                  <a:lin ang="5400000" scaled="0"/>
                  <a:tileRect/>
                </a:gradFill>
                <a:latin typeface="Segoe UI Light" panose="020B0502040204020203" pitchFamily="34" charset="0"/>
              </a:rPr>
            </a:br>
            <a:r>
              <a:rPr lang="en-GB" sz="2800" dirty="0">
                <a:solidFill>
                  <a:srgbClr val="59D01E"/>
                </a:solidFill>
                <a:latin typeface="Segoe UI Light" panose="020B0502040204020203" pitchFamily="34" charset="0"/>
              </a:rPr>
              <a:t>✔ </a:t>
            </a:r>
            <a:r>
              <a:rPr lang="en-GB" sz="2800" dirty="0" err="1">
                <a:gradFill flip="none" rotWithShape="1">
                  <a:gsLst>
                    <a:gs pos="0">
                      <a:prstClr val="black"/>
                    </a:gs>
                    <a:gs pos="86000">
                      <a:prstClr val="black"/>
                    </a:gs>
                  </a:gsLst>
                  <a:lin ang="5400000" scaled="0"/>
                  <a:tileRect/>
                </a:gradFill>
                <a:latin typeface="Segoe UI Light" panose="020B0502040204020203" pitchFamily="34" charset="0"/>
              </a:rPr>
              <a:t>nameof</a:t>
            </a:r>
            <a:br>
              <a:rPr lang="en-GB" sz="2800" dirty="0">
                <a:gradFill flip="none" rotWithShape="1">
                  <a:gsLst>
                    <a:gs pos="0">
                      <a:prstClr val="black"/>
                    </a:gs>
                    <a:gs pos="86000">
                      <a:prstClr val="black"/>
                    </a:gs>
                  </a:gsLst>
                  <a:lin ang="5400000" scaled="0"/>
                  <a:tileRect/>
                </a:gradFill>
                <a:latin typeface="Segoe UI Light" panose="020B0502040204020203" pitchFamily="34" charset="0"/>
              </a:rPr>
            </a:br>
            <a:r>
              <a:rPr lang="en-GB" sz="2800" dirty="0">
                <a:solidFill>
                  <a:srgbClr val="59D01E"/>
                </a:solidFill>
                <a:latin typeface="Segoe UI Light" panose="020B0502040204020203" pitchFamily="34" charset="0"/>
              </a:rPr>
              <a:t>✔ </a:t>
            </a:r>
            <a:r>
              <a:rPr lang="en-GB" sz="2800" dirty="0" err="1">
                <a:gradFill flip="none" rotWithShape="1">
                  <a:gsLst>
                    <a:gs pos="0">
                      <a:prstClr val="black"/>
                    </a:gs>
                    <a:gs pos="86000">
                      <a:prstClr val="black"/>
                    </a:gs>
                  </a:gsLst>
                  <a:lin ang="5400000" scaled="0"/>
                  <a:tileRect/>
                </a:gradFill>
                <a:latin typeface="Segoe UI Light" panose="020B0502040204020203" pitchFamily="34" charset="0"/>
              </a:rPr>
              <a:t>applicatives</a:t>
            </a:r>
            <a:r>
              <a:rPr lang="en-GB" sz="2800" dirty="0">
                <a:gradFill flip="none" rotWithShape="1">
                  <a:gsLst>
                    <a:gs pos="0">
                      <a:prstClr val="black"/>
                    </a:gs>
                    <a:gs pos="86000">
                      <a:prstClr val="black"/>
                    </a:gs>
                  </a:gsLst>
                  <a:lin ang="5400000" scaled="0"/>
                  <a:tileRect/>
                </a:gradFill>
                <a:latin typeface="Segoe UI Light" panose="020B0502040204020203" pitchFamily="34" charset="0"/>
              </a:rPr>
              <a:t> syntax in computation expressions</a:t>
            </a:r>
            <a:br>
              <a:rPr lang="en-GB" sz="2800" dirty="0">
                <a:gradFill flip="none" rotWithShape="1">
                  <a:gsLst>
                    <a:gs pos="0">
                      <a:prstClr val="black"/>
                    </a:gs>
                    <a:gs pos="86000">
                      <a:prstClr val="black"/>
                    </a:gs>
                  </a:gsLst>
                  <a:lin ang="5400000" scaled="0"/>
                  <a:tileRect/>
                </a:gradFill>
                <a:latin typeface="Segoe UI Light" panose="020B0502040204020203" pitchFamily="34" charset="0"/>
              </a:rPr>
            </a:br>
            <a:r>
              <a:rPr lang="en-GB" sz="2800" dirty="0">
                <a:solidFill>
                  <a:srgbClr val="59D01E"/>
                </a:solidFill>
                <a:latin typeface="Segoe UI Light" panose="020B0502040204020203" pitchFamily="34" charset="0"/>
              </a:rPr>
              <a:t>✔ </a:t>
            </a:r>
            <a:r>
              <a:rPr lang="en-GB" sz="2800" dirty="0">
                <a:gradFill flip="none" rotWithShape="1">
                  <a:gsLst>
                    <a:gs pos="0">
                      <a:prstClr val="black"/>
                    </a:gs>
                    <a:gs pos="86000">
                      <a:prstClr val="black"/>
                    </a:gs>
                  </a:gsLst>
                  <a:lin ang="5400000" scaled="0"/>
                  <a:tileRect/>
                </a:gradFill>
                <a:latin typeface="Segoe UI Light" panose="020B0502040204020203" pitchFamily="34" charset="0"/>
              </a:rPr>
              <a:t>improved .NET interop</a:t>
            </a:r>
            <a:br>
              <a:rPr lang="en-GB" sz="2800" dirty="0">
                <a:gradFill flip="none" rotWithShape="1">
                  <a:gsLst>
                    <a:gs pos="0">
                      <a:prstClr val="black"/>
                    </a:gs>
                    <a:gs pos="86000">
                      <a:prstClr val="black"/>
                    </a:gs>
                  </a:gsLst>
                  <a:lin ang="5400000" scaled="0"/>
                  <a:tileRect/>
                </a:gradFill>
                <a:latin typeface="Segoe UI Light" panose="020B0502040204020203" pitchFamily="34" charset="0"/>
              </a:rPr>
            </a:br>
            <a:r>
              <a:rPr lang="en-GB" sz="2800" dirty="0">
                <a:solidFill>
                  <a:srgbClr val="59D01E"/>
                </a:solidFill>
                <a:latin typeface="Segoe UI Light" panose="020B0502040204020203" pitchFamily="34" charset="0"/>
              </a:rPr>
              <a:t>✔ </a:t>
            </a:r>
            <a:r>
              <a:rPr lang="en-GB" sz="2800" dirty="0">
                <a:gradFill flip="none" rotWithShape="1">
                  <a:gsLst>
                    <a:gs pos="0">
                      <a:prstClr val="black"/>
                    </a:gs>
                    <a:gs pos="86000">
                      <a:prstClr val="black"/>
                    </a:gs>
                  </a:gsLst>
                  <a:lin ang="5400000" scaled="0"/>
                  <a:tileRect/>
                </a:gradFill>
                <a:latin typeface="Segoe UI Light" panose="020B0502040204020203" pitchFamily="34" charset="0"/>
              </a:rPr>
              <a:t>improved Map/Set performance + more</a:t>
            </a:r>
            <a:endParaRPr lang="en-GB" sz="4400" dirty="0">
              <a:latin typeface="Segoe UI Light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96C14F-8864-4517-B823-2B96176C547D}"/>
              </a:ext>
            </a:extLst>
          </p:cNvPr>
          <p:cNvSpPr/>
          <p:nvPr/>
        </p:nvSpPr>
        <p:spPr>
          <a:xfrm>
            <a:off x="2199955" y="6259567"/>
            <a:ext cx="87006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2"/>
              </a:rPr>
              <a:t>https://github.com/fsharp/fslang-design/tree/master/FSharp-5.0</a:t>
            </a:r>
            <a:r>
              <a:rPr lang="en-GB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43322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928" y="1027220"/>
            <a:ext cx="11176000" cy="498598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Enter F# Type Providers….</a:t>
            </a:r>
            <a:br>
              <a:rPr lang="en-GB" sz="4000" b="1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br>
              <a:rPr lang="en-GB" sz="4000" b="1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en-GB" sz="2800" dirty="0">
                <a:latin typeface="Segoe UI Light" panose="020B0502040204020203" pitchFamily="34" charset="0"/>
                <a:cs typeface="Segoe UI Light" panose="020B0502040204020203" pitchFamily="34" charset="0"/>
              </a:rPr>
              <a:t>“Just like a library”</a:t>
            </a:r>
            <a:br>
              <a:rPr lang="en-GB" sz="28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br>
              <a:rPr lang="en-GB" sz="28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en-GB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“</a:t>
            </a:r>
            <a:r>
              <a:rPr lang="en-GB" sz="2800" dirty="0">
                <a:latin typeface="Segoe UI Light" panose="020B0502040204020203" pitchFamily="34" charset="0"/>
                <a:cs typeface="Segoe UI Light" panose="020B0502040204020203" pitchFamily="34" charset="0"/>
              </a:rPr>
              <a:t>A design-time component that computes a space of types and methods on-demand…”</a:t>
            </a:r>
            <a:br>
              <a:rPr lang="en-GB" sz="28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br>
              <a:rPr lang="en-GB" sz="28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en-GB" sz="2800" dirty="0">
                <a:latin typeface="Segoe UI Light" panose="020B0502040204020203" pitchFamily="34" charset="0"/>
                <a:cs typeface="Segoe UI Light" panose="020B0502040204020203" pitchFamily="34" charset="0"/>
              </a:rPr>
              <a:t>“An adaptor between data/services and the .NET type system…”</a:t>
            </a:r>
            <a:br>
              <a:rPr lang="en-GB" sz="28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br>
              <a:rPr lang="en-GB" sz="28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en-GB" sz="2800" dirty="0">
                <a:latin typeface="Segoe UI Light" panose="020B0502040204020203" pitchFamily="34" charset="0"/>
                <a:cs typeface="Segoe UI Light" panose="020B0502040204020203" pitchFamily="34" charset="0"/>
              </a:rPr>
              <a:t>“On-demand, scalable compile-time provision of type/module definitions…”</a:t>
            </a:r>
            <a:br>
              <a:rPr lang="en-GB" sz="28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br>
              <a:rPr lang="en-GB" sz="28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endParaRPr lang="en-GB" sz="1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34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5641" y="2327383"/>
            <a:ext cx="11176000" cy="1495794"/>
          </a:xfrm>
        </p:spPr>
        <p:txBody>
          <a:bodyPr>
            <a:normAutofit fontScale="90000"/>
          </a:bodyPr>
          <a:lstStyle/>
          <a:p>
            <a:r>
              <a:rPr lang="en-GB" sz="3600" dirty="0">
                <a:latin typeface="Segoe UI Light" panose="020B0502040204020203" pitchFamily="34" charset="0"/>
                <a:hlinkClick r:id="rId2"/>
              </a:rPr>
              <a:t>https://fsprojects.github.io/FSharp.Data/images/json.gif</a:t>
            </a:r>
            <a:r>
              <a:rPr lang="en-GB" sz="3600" dirty="0">
                <a:latin typeface="Segoe UI Light" panose="020B0502040204020203" pitchFamily="34" charset="0"/>
              </a:rPr>
              <a:t> </a:t>
            </a:r>
            <a:br>
              <a:rPr lang="en-GB" sz="3600" dirty="0">
                <a:latin typeface="Segoe UI Light" panose="020B0502040204020203" pitchFamily="34" charset="0"/>
              </a:rPr>
            </a:br>
            <a:br>
              <a:rPr lang="en-GB" sz="3600" dirty="0">
                <a:latin typeface="Segoe UI Light" panose="020B0502040204020203" pitchFamily="34" charset="0"/>
              </a:rPr>
            </a:br>
            <a:endParaRPr lang="en-GB" sz="3600" dirty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00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88EBC4-E98F-40AC-9D53-3DF319EEC0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110" y="1108952"/>
            <a:ext cx="11167353" cy="5622587"/>
          </a:xfrm>
        </p:spPr>
        <p:txBody>
          <a:bodyPr numCol="2">
            <a:normAutofit fontScale="92500" lnSpcReduction="10000"/>
          </a:bodyPr>
          <a:lstStyle/>
          <a:p>
            <a:pPr marL="382588" indent="-382588">
              <a:buFont typeface="+mj-lt"/>
              <a:buAutoNum type="arabicPeriod"/>
            </a:pP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dot notation (</a:t>
            </a:r>
            <a:r>
              <a:rPr lang="en-GB" sz="15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x.Length</a:t>
            </a: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instance members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type-directed name resolution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implicit constructors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static members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indexer notation arr.[x]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named arguments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optional arguments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interface types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mutable data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defining events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defining operators on types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auto properties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IDisposable</a:t>
            </a: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en-GB" sz="2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IEnumerable</a:t>
            </a:r>
            <a:endParaRPr lang="en-GB" sz="2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382588" indent="-382588">
              <a:buFont typeface="+mj-lt"/>
              <a:buAutoNum type="arabicPeriod"/>
            </a:pP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type extensions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structs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delegates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enums</a:t>
            </a: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implementation inheritance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nulls and </a:t>
            </a:r>
            <a:r>
              <a:rPr lang="en-GB" sz="2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Unchecked.defaultof</a:t>
            </a: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&lt;_&gt;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method overloading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curried method overloads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protected members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self types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wildcard types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aspect oriented programming …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…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513714D5-14FE-4A5E-B2D0-5FF8A7C13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110" y="298157"/>
            <a:ext cx="11176000" cy="55399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dirty="0">
                <a:latin typeface="Segoe UI Light" panose="020B0502040204020203" pitchFamily="34" charset="0"/>
                <a:cs typeface="Segoe UI Light" panose="020B0502040204020203" pitchFamily="34" charset="0"/>
              </a:rPr>
              <a:t>20+ features of OO</a:t>
            </a:r>
            <a:endParaRPr lang="en-GB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CE4856-6F37-4FA5-BE40-F278BFB9FC95}"/>
              </a:ext>
            </a:extLst>
          </p:cNvPr>
          <p:cNvSpPr txBox="1"/>
          <p:nvPr/>
        </p:nvSpPr>
        <p:spPr>
          <a:xfrm>
            <a:off x="3648269" y="1950098"/>
            <a:ext cx="3294172" cy="30623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199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Light" pitchFamily="34" charset="0"/>
              </a:rPr>
              <a:t>???</a:t>
            </a:r>
          </a:p>
        </p:txBody>
      </p:sp>
    </p:spTree>
    <p:extLst>
      <p:ext uri="{BB962C8B-B14F-4D97-AF65-F5344CB8AC3E}">
        <p14:creationId xmlns:p14="http://schemas.microsoft.com/office/powerpoint/2010/main" val="6052199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4948" y="862361"/>
            <a:ext cx="11176000" cy="3877985"/>
          </a:xfrm>
        </p:spPr>
        <p:txBody>
          <a:bodyPr>
            <a:normAutofit fontScale="90000"/>
          </a:bodyPr>
          <a:lstStyle/>
          <a:p>
            <a:r>
              <a:rPr lang="en-GB" sz="4000" dirty="0">
                <a:latin typeface="Segoe UI Light" panose="020B0502040204020203" pitchFamily="34" charset="0"/>
                <a:cs typeface="Segoe UI Light" panose="020B0502040204020203" pitchFamily="34" charset="0"/>
              </a:rPr>
              <a:t>Some make F# a better </a:t>
            </a:r>
            <a:r>
              <a:rPr lang="en-GB" sz="4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API language</a:t>
            </a:r>
            <a:br>
              <a:rPr lang="en-GB" sz="40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br>
              <a:rPr lang="en-GB" sz="40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en-GB" sz="4000" dirty="0">
                <a:latin typeface="Segoe UI Light" panose="020B0502040204020203" pitchFamily="34" charset="0"/>
                <a:cs typeface="Segoe UI Light" panose="020B0502040204020203" pitchFamily="34" charset="0"/>
              </a:rPr>
              <a:t>Some make F# a better </a:t>
            </a:r>
            <a:r>
              <a:rPr lang="en-GB" sz="4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implementation</a:t>
            </a:r>
            <a:r>
              <a:rPr lang="en-GB" sz="4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language</a:t>
            </a:r>
            <a:br>
              <a:rPr lang="en-GB" sz="40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br>
              <a:rPr lang="en-GB" sz="40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en-GB" sz="4000" dirty="0">
                <a:latin typeface="Segoe UI Light" panose="020B0502040204020203" pitchFamily="34" charset="0"/>
                <a:cs typeface="Segoe UI Light" panose="020B0502040204020203" pitchFamily="34" charset="0"/>
              </a:rPr>
              <a:t>Some are part of an </a:t>
            </a:r>
            <a:r>
              <a:rPr lang="en-GB" sz="4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interop</a:t>
            </a:r>
            <a:r>
              <a:rPr lang="en-GB" sz="4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standard</a:t>
            </a:r>
            <a:br>
              <a:rPr lang="en-GB" sz="40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br>
              <a:rPr lang="en-GB" sz="40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en-GB" sz="4000" dirty="0">
                <a:latin typeface="Segoe UI Light" panose="020B0502040204020203" pitchFamily="34" charset="0"/>
                <a:cs typeface="Segoe UI Light" panose="020B0502040204020203" pitchFamily="34" charset="0"/>
              </a:rPr>
              <a:t>Some are </a:t>
            </a:r>
            <a:r>
              <a:rPr lang="en-GB" sz="4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not needed</a:t>
            </a:r>
            <a:endParaRPr lang="en-GB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180480"/>
      </p:ext>
    </p:extLst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88EBC4-E98F-40AC-9D53-3DF319EEC0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110" y="1108952"/>
            <a:ext cx="11167353" cy="5622587"/>
          </a:xfrm>
        </p:spPr>
        <p:txBody>
          <a:bodyPr numCol="2">
            <a:normAutofit fontScale="92500" lnSpcReduction="20000"/>
          </a:bodyPr>
          <a:lstStyle/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rgbClr val="429A16"/>
                </a:solidFill>
                <a:latin typeface="Segoe UI Light" panose="020B0502040204020203" pitchFamily="34" charset="0"/>
              </a:rPr>
              <a:t>dot notation </a:t>
            </a:r>
            <a:r>
              <a:rPr lang="en-GB" sz="2400" dirty="0">
                <a:solidFill>
                  <a:srgbClr val="429A16"/>
                </a:solidFill>
                <a:latin typeface="Segoe UI Light" panose="020B0502040204020203" pitchFamily="34" charset="0"/>
              </a:rPr>
              <a:t>(</a:t>
            </a:r>
            <a:r>
              <a:rPr lang="en-GB" sz="1500" dirty="0" err="1">
                <a:solidFill>
                  <a:srgbClr val="429A16"/>
                </a:solidFill>
                <a:latin typeface="Consolas" panose="020B0609020204030204" pitchFamily="49" charset="0"/>
              </a:rPr>
              <a:t>x.Length</a:t>
            </a:r>
            <a:r>
              <a:rPr lang="en-GB" sz="2400" dirty="0">
                <a:solidFill>
                  <a:srgbClr val="429A16"/>
                </a:solidFill>
                <a:latin typeface="Segoe UI Light" panose="020B0502040204020203" pitchFamily="34" charset="0"/>
              </a:rPr>
              <a:t>)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rgbClr val="429A16"/>
                </a:solidFill>
                <a:latin typeface="Segoe UI Light" panose="020B0502040204020203" pitchFamily="34" charset="0"/>
              </a:rPr>
              <a:t>instance members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rgbClr val="429A16"/>
                </a:solidFill>
                <a:latin typeface="Segoe UI Light" panose="020B0502040204020203" pitchFamily="34" charset="0"/>
              </a:rPr>
              <a:t>type-directed name resolution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rgbClr val="429A16"/>
                </a:solidFill>
                <a:latin typeface="Segoe UI Light" panose="020B0502040204020203" pitchFamily="34" charset="0"/>
              </a:rPr>
              <a:t>implicit constructors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rgbClr val="429A16"/>
                </a:solidFill>
                <a:latin typeface="Segoe UI Light" panose="020B0502040204020203" pitchFamily="34" charset="0"/>
              </a:rPr>
              <a:t>static members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rgbClr val="429A16"/>
                </a:solidFill>
                <a:latin typeface="Segoe UI Light" panose="020B0502040204020203" pitchFamily="34" charset="0"/>
              </a:rPr>
              <a:t>indexer notation arr.[x]</a:t>
            </a:r>
            <a:endParaRPr lang="en-GB" sz="2400" dirty="0">
              <a:solidFill>
                <a:srgbClr val="429A16"/>
              </a:solidFill>
              <a:latin typeface="Segoe UI Light" panose="020B0502040204020203" pitchFamily="34" charset="0"/>
            </a:endParaRP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rgbClr val="429A16"/>
                </a:solidFill>
                <a:latin typeface="Segoe UI Light" panose="020B0502040204020203" pitchFamily="34" charset="0"/>
              </a:rPr>
              <a:t>named arguments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rgbClr val="429A16"/>
                </a:solidFill>
                <a:latin typeface="Segoe UI Light" panose="020B0502040204020203" pitchFamily="34" charset="0"/>
              </a:rPr>
              <a:t>optional arguments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rgbClr val="429A16"/>
                </a:solidFill>
                <a:latin typeface="Segoe UI Light" panose="020B0502040204020203" pitchFamily="34" charset="0"/>
              </a:rPr>
              <a:t>interface types and implementations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chemeClr val="accent1"/>
                </a:solidFill>
                <a:latin typeface="Segoe UI Light" panose="020B0502040204020203" pitchFamily="34" charset="0"/>
              </a:rPr>
              <a:t>mutable data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chemeClr val="accent1"/>
                </a:solidFill>
                <a:latin typeface="Segoe UI Light" panose="020B0502040204020203" pitchFamily="34" charset="0"/>
              </a:rPr>
              <a:t>operators on types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chemeClr val="accent1"/>
                </a:solidFill>
                <a:latin typeface="Segoe UI Light" panose="020B0502040204020203" pitchFamily="34" charset="0"/>
              </a:rPr>
              <a:t>auto properties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 err="1">
                <a:solidFill>
                  <a:schemeClr val="accent1"/>
                </a:solidFill>
                <a:latin typeface="Segoe UI Light" panose="020B0502040204020203" pitchFamily="34" charset="0"/>
              </a:rPr>
              <a:t>IDisposable</a:t>
            </a:r>
            <a:r>
              <a:rPr lang="en-GB" sz="2400" b="1" dirty="0">
                <a:solidFill>
                  <a:schemeClr val="accent1"/>
                </a:solidFill>
                <a:latin typeface="Segoe UI Light" panose="020B0502040204020203" pitchFamily="34" charset="0"/>
              </a:rPr>
              <a:t>, </a:t>
            </a:r>
            <a:r>
              <a:rPr lang="en-GB" sz="2400" b="1" dirty="0" err="1">
                <a:solidFill>
                  <a:schemeClr val="accent1"/>
                </a:solidFill>
                <a:latin typeface="Segoe UI Light" panose="020B0502040204020203" pitchFamily="34" charset="0"/>
              </a:rPr>
              <a:t>IEnumerable</a:t>
            </a:r>
            <a:endParaRPr lang="en-GB" sz="2400" dirty="0">
              <a:solidFill>
                <a:schemeClr val="accent1"/>
              </a:solidFill>
              <a:latin typeface="Segoe UI Light" panose="020B0502040204020203" pitchFamily="34" charset="0"/>
            </a:endParaRP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chemeClr val="accent1"/>
                </a:solidFill>
                <a:latin typeface="Segoe UI Light" panose="020B0502040204020203" pitchFamily="34" charset="0"/>
              </a:rPr>
              <a:t>type extensions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chemeClr val="accent1"/>
                </a:solidFill>
                <a:latin typeface="Segoe UI Light" panose="020B0502040204020203" pitchFamily="34" charset="0"/>
              </a:rPr>
              <a:t>events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chemeClr val="accent1"/>
                </a:solidFill>
                <a:latin typeface="Segoe UI Light" panose="020B0502040204020203" pitchFamily="34" charset="0"/>
              </a:rPr>
              <a:t>structs</a:t>
            </a:r>
            <a:endParaRPr lang="en-GB" sz="2400" dirty="0">
              <a:solidFill>
                <a:schemeClr val="accent1"/>
              </a:solidFill>
              <a:latin typeface="Segoe UI Light" panose="020B0502040204020203" pitchFamily="34" charset="0"/>
            </a:endParaRP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chemeClr val="accent1"/>
                </a:solidFill>
                <a:latin typeface="Segoe UI Light" panose="020B0502040204020203" pitchFamily="34" charset="0"/>
              </a:rPr>
              <a:t>delegates</a:t>
            </a:r>
            <a:r>
              <a:rPr lang="en-GB" sz="2400" dirty="0">
                <a:solidFill>
                  <a:schemeClr val="accent1"/>
                </a:solidFill>
                <a:latin typeface="Segoe UI Light" panose="020B0502040204020203" pitchFamily="34" charset="0"/>
              </a:rPr>
              <a:t>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 err="1">
                <a:solidFill>
                  <a:schemeClr val="accent1"/>
                </a:solidFill>
                <a:latin typeface="Segoe UI Light" panose="020B0502040204020203" pitchFamily="34" charset="0"/>
              </a:rPr>
              <a:t>enums</a:t>
            </a:r>
            <a:endParaRPr lang="en-GB" sz="2400" b="1" dirty="0">
              <a:solidFill>
                <a:schemeClr val="accent1"/>
              </a:solidFill>
              <a:latin typeface="Segoe UI Light" panose="020B0502040204020203" pitchFamily="34" charset="0"/>
            </a:endParaRP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chemeClr val="accent1"/>
                </a:solidFill>
                <a:latin typeface="Segoe UI Light" panose="020B0502040204020203" pitchFamily="34" charset="0"/>
              </a:rPr>
              <a:t>type casting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rgbClr val="FF0000"/>
                </a:solidFill>
                <a:latin typeface="Segoe UI Light" panose="020B0502040204020203" pitchFamily="34" charset="0"/>
              </a:rPr>
              <a:t>large type hierarchies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rgbClr val="FF0000"/>
                </a:solidFill>
                <a:latin typeface="Segoe UI Light" panose="020B0502040204020203" pitchFamily="34" charset="0"/>
              </a:rPr>
              <a:t>implementation inheritance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rgbClr val="FF0000"/>
                </a:solidFill>
                <a:latin typeface="Segoe UI Light" panose="020B0502040204020203" pitchFamily="34" charset="0"/>
              </a:rPr>
              <a:t>nulls</a:t>
            </a:r>
            <a:r>
              <a:rPr lang="en-GB" sz="2400" dirty="0">
                <a:solidFill>
                  <a:srgbClr val="FF0000"/>
                </a:solidFill>
                <a:latin typeface="Segoe UI Light" panose="020B0502040204020203" pitchFamily="34" charset="0"/>
              </a:rPr>
              <a:t> and </a:t>
            </a:r>
            <a:r>
              <a:rPr lang="en-GB" sz="2400" b="1" dirty="0" err="1">
                <a:solidFill>
                  <a:srgbClr val="FF0000"/>
                </a:solidFill>
                <a:latin typeface="Segoe UI Light" panose="020B0502040204020203" pitchFamily="34" charset="0"/>
              </a:rPr>
              <a:t>Unchecked.defaultof</a:t>
            </a:r>
            <a:r>
              <a:rPr lang="en-GB" sz="2400" b="1" dirty="0">
                <a:solidFill>
                  <a:srgbClr val="FF0000"/>
                </a:solidFill>
                <a:latin typeface="Segoe UI Light" panose="020B0502040204020203" pitchFamily="34" charset="0"/>
              </a:rPr>
              <a:t>&lt;_&gt;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rgbClr val="FF0000"/>
                </a:solidFill>
                <a:latin typeface="Segoe UI Light" panose="020B0502040204020203" pitchFamily="34" charset="0"/>
              </a:rPr>
              <a:t>pervasive method overloading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</a:rPr>
              <a:t>curried method overloads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</a:rPr>
              <a:t>protected members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</a:rPr>
              <a:t>self types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</a:rPr>
              <a:t>wildcard types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</a:rPr>
              <a:t>aspect oriented programming </a:t>
            </a:r>
            <a:r>
              <a:rPr lang="en-GB" sz="2400" b="1" dirty="0">
                <a:solidFill>
                  <a:srgbClr val="FF0000"/>
                </a:solidFill>
                <a:latin typeface="Segoe UI Light" panose="020B0502040204020203" pitchFamily="34" charset="0"/>
              </a:rPr>
              <a:t>…</a:t>
            </a:r>
            <a:endParaRPr lang="en-GB" sz="2400" dirty="0">
              <a:solidFill>
                <a:srgbClr val="FF0000"/>
              </a:solidFill>
              <a:latin typeface="Segoe UI Light" panose="020B0502040204020203" pitchFamily="34" charset="0"/>
            </a:endParaRPr>
          </a:p>
          <a:p>
            <a:pPr marL="382588" indent="-382588">
              <a:buFont typeface="+mj-lt"/>
              <a:buAutoNum type="arabicPeriod"/>
            </a:pPr>
            <a:r>
              <a:rPr lang="en-GB" sz="2400" dirty="0">
                <a:latin typeface="Segoe UI Light" panose="020B0502040204020203" pitchFamily="34" charset="0"/>
              </a:rPr>
              <a:t>…</a:t>
            </a:r>
            <a:endParaRPr lang="en-GB" sz="2400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513714D5-14FE-4A5E-B2D0-5FF8A7C13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110" y="298157"/>
            <a:ext cx="11176000" cy="623248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>
                <a:latin typeface="Segoe UI Light" panose="020B0502040204020203" pitchFamily="34" charset="0"/>
                <a:cs typeface="Segoe UI Light" panose="020B0502040204020203" pitchFamily="34" charset="0"/>
              </a:rPr>
              <a:t>Where do we stand?</a:t>
            </a:r>
          </a:p>
        </p:txBody>
      </p:sp>
      <p:sp>
        <p:nvSpPr>
          <p:cNvPr id="4" name="Rectangular Callout 5">
            <a:extLst>
              <a:ext uri="{FF2B5EF4-FFF2-40B4-BE49-F238E27FC236}">
                <a16:creationId xmlns:a16="http://schemas.microsoft.com/office/drawing/2014/main" id="{B2CFC6E8-A1D3-471B-9689-F0E99F095D13}"/>
              </a:ext>
            </a:extLst>
          </p:cNvPr>
          <p:cNvSpPr/>
          <p:nvPr/>
        </p:nvSpPr>
        <p:spPr>
          <a:xfrm>
            <a:off x="9676130" y="1541746"/>
            <a:ext cx="1987333" cy="584775"/>
          </a:xfrm>
          <a:prstGeom prst="wedgeRectCallout">
            <a:avLst>
              <a:gd name="adj1" fmla="val -55206"/>
              <a:gd name="adj2" fmla="val 98408"/>
            </a:avLst>
          </a:prstGeom>
          <a:solidFill>
            <a:srgbClr val="ACE58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 anchorCtr="1">
            <a:spAutoFit/>
          </a:bodyPr>
          <a:lstStyle/>
          <a:p>
            <a:pPr algn="ctr"/>
            <a:r>
              <a:rPr lang="en-GB" sz="1600" dirty="0"/>
              <a:t>Down the object rabbit hole</a:t>
            </a:r>
          </a:p>
        </p:txBody>
      </p:sp>
      <p:sp>
        <p:nvSpPr>
          <p:cNvPr id="7" name="Rectangular Callout 5">
            <a:extLst>
              <a:ext uri="{FF2B5EF4-FFF2-40B4-BE49-F238E27FC236}">
                <a16:creationId xmlns:a16="http://schemas.microsoft.com/office/drawing/2014/main" id="{EDA324C6-F2FE-49E9-AB7B-6FA089B8C883}"/>
              </a:ext>
            </a:extLst>
          </p:cNvPr>
          <p:cNvSpPr/>
          <p:nvPr/>
        </p:nvSpPr>
        <p:spPr>
          <a:xfrm>
            <a:off x="4200624" y="3095250"/>
            <a:ext cx="1987333" cy="1323439"/>
          </a:xfrm>
          <a:prstGeom prst="wedgeRectCallout">
            <a:avLst>
              <a:gd name="adj1" fmla="val -84085"/>
              <a:gd name="adj2" fmla="val 55531"/>
            </a:avLst>
          </a:prstGeom>
          <a:solidFill>
            <a:srgbClr val="ACE58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 anchorCtr="1">
            <a:spAutoFit/>
          </a:bodyPr>
          <a:lstStyle/>
          <a:p>
            <a:pPr algn="ctr"/>
            <a:r>
              <a:rPr lang="en-GB" sz="1600" dirty="0"/>
              <a:t>Use where necessary, use tastefully, use respectfully, use sparingly</a:t>
            </a:r>
          </a:p>
        </p:txBody>
      </p:sp>
      <p:sp>
        <p:nvSpPr>
          <p:cNvPr id="8" name="Rectangular Callout 5">
            <a:extLst>
              <a:ext uri="{FF2B5EF4-FFF2-40B4-BE49-F238E27FC236}">
                <a16:creationId xmlns:a16="http://schemas.microsoft.com/office/drawing/2014/main" id="{1E1BD509-2DD1-4772-A75F-62254790DEF6}"/>
              </a:ext>
            </a:extLst>
          </p:cNvPr>
          <p:cNvSpPr/>
          <p:nvPr/>
        </p:nvSpPr>
        <p:spPr>
          <a:xfrm>
            <a:off x="3934734" y="939675"/>
            <a:ext cx="1987333" cy="338554"/>
          </a:xfrm>
          <a:prstGeom prst="wedgeRectCallout">
            <a:avLst>
              <a:gd name="adj1" fmla="val -55206"/>
              <a:gd name="adj2" fmla="val 98408"/>
            </a:avLst>
          </a:prstGeom>
          <a:solidFill>
            <a:srgbClr val="ACE58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 anchorCtr="1">
            <a:spAutoFit/>
          </a:bodyPr>
          <a:lstStyle/>
          <a:p>
            <a:pPr algn="ctr"/>
            <a:r>
              <a:rPr lang="en-GB" sz="1600" dirty="0"/>
              <a:t>Embrace</a:t>
            </a:r>
          </a:p>
        </p:txBody>
      </p:sp>
      <p:sp>
        <p:nvSpPr>
          <p:cNvPr id="9" name="Rectangular Callout 5">
            <a:extLst>
              <a:ext uri="{FF2B5EF4-FFF2-40B4-BE49-F238E27FC236}">
                <a16:creationId xmlns:a16="http://schemas.microsoft.com/office/drawing/2014/main" id="{10337417-628D-4DAC-AD1B-6B634FD1EFEE}"/>
              </a:ext>
            </a:extLst>
          </p:cNvPr>
          <p:cNvSpPr/>
          <p:nvPr/>
        </p:nvSpPr>
        <p:spPr>
          <a:xfrm>
            <a:off x="9964718" y="3880079"/>
            <a:ext cx="1987333" cy="338554"/>
          </a:xfrm>
          <a:prstGeom prst="wedgeRectCallout">
            <a:avLst>
              <a:gd name="adj1" fmla="val -56185"/>
              <a:gd name="adj2" fmla="val 29449"/>
            </a:avLst>
          </a:prstGeom>
          <a:solidFill>
            <a:srgbClr val="ACE58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 anchorCtr="1">
            <a:spAutoFit/>
          </a:bodyPr>
          <a:lstStyle/>
          <a:p>
            <a:pPr algn="ctr"/>
            <a:r>
              <a:rPr lang="en-GB" sz="1600" dirty="0"/>
              <a:t>Not supported</a:t>
            </a:r>
          </a:p>
        </p:txBody>
      </p:sp>
    </p:spTree>
    <p:extLst>
      <p:ext uri="{BB962C8B-B14F-4D97-AF65-F5344CB8AC3E}">
        <p14:creationId xmlns:p14="http://schemas.microsoft.com/office/powerpoint/2010/main" val="17070634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88EBC4-E98F-40AC-9D53-3DF319EEC0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110" y="1108952"/>
            <a:ext cx="11167353" cy="5622587"/>
          </a:xfrm>
        </p:spPr>
        <p:txBody>
          <a:bodyPr numCol="2">
            <a:normAutofit fontScale="92500" lnSpcReduction="20000"/>
          </a:bodyPr>
          <a:lstStyle/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rgbClr val="429A16"/>
                </a:solidFill>
                <a:latin typeface="Segoe UI Light" panose="020B0502040204020203" pitchFamily="34" charset="0"/>
              </a:rPr>
              <a:t>dot notation </a:t>
            </a:r>
            <a:r>
              <a:rPr lang="en-GB" sz="2400" dirty="0">
                <a:solidFill>
                  <a:srgbClr val="429A16"/>
                </a:solidFill>
                <a:latin typeface="Segoe UI Light" panose="020B0502040204020203" pitchFamily="34" charset="0"/>
              </a:rPr>
              <a:t>(</a:t>
            </a:r>
            <a:r>
              <a:rPr lang="en-GB" sz="1500" dirty="0" err="1">
                <a:solidFill>
                  <a:srgbClr val="429A16"/>
                </a:solidFill>
                <a:latin typeface="Consolas" panose="020B0609020204030204" pitchFamily="49" charset="0"/>
              </a:rPr>
              <a:t>x.Length</a:t>
            </a:r>
            <a:r>
              <a:rPr lang="en-GB" sz="2400" dirty="0">
                <a:solidFill>
                  <a:srgbClr val="429A16"/>
                </a:solidFill>
                <a:latin typeface="Segoe UI Light" panose="020B0502040204020203" pitchFamily="34" charset="0"/>
              </a:rPr>
              <a:t>)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rgbClr val="429A16"/>
                </a:solidFill>
                <a:latin typeface="Segoe UI Light" panose="020B0502040204020203" pitchFamily="34" charset="0"/>
              </a:rPr>
              <a:t>instance members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rgbClr val="429A16"/>
                </a:solidFill>
                <a:latin typeface="Segoe UI Light" panose="020B0502040204020203" pitchFamily="34" charset="0"/>
              </a:rPr>
              <a:t>type-directed name resolution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rgbClr val="429A16"/>
                </a:solidFill>
                <a:latin typeface="Segoe UI Light" panose="020B0502040204020203" pitchFamily="34" charset="0"/>
              </a:rPr>
              <a:t>implicit constructors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rgbClr val="429A16"/>
                </a:solidFill>
                <a:latin typeface="Segoe UI Light" panose="020B0502040204020203" pitchFamily="34" charset="0"/>
              </a:rPr>
              <a:t>static members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rgbClr val="429A16"/>
                </a:solidFill>
                <a:latin typeface="Segoe UI Light" panose="020B0502040204020203" pitchFamily="34" charset="0"/>
              </a:rPr>
              <a:t>indexer notation arr.[x]</a:t>
            </a:r>
            <a:endParaRPr lang="en-GB" sz="2400" dirty="0">
              <a:solidFill>
                <a:srgbClr val="429A16"/>
              </a:solidFill>
              <a:latin typeface="Segoe UI Light" panose="020B0502040204020203" pitchFamily="34" charset="0"/>
            </a:endParaRP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rgbClr val="429A16"/>
                </a:solidFill>
                <a:latin typeface="Segoe UI Light" panose="020B0502040204020203" pitchFamily="34" charset="0"/>
              </a:rPr>
              <a:t>named arguments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rgbClr val="429A16"/>
                </a:solidFill>
                <a:latin typeface="Segoe UI Light" panose="020B0502040204020203" pitchFamily="34" charset="0"/>
              </a:rPr>
              <a:t>optional arguments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rgbClr val="429A16"/>
                </a:solidFill>
                <a:latin typeface="Segoe UI Light" panose="020B0502040204020203" pitchFamily="34" charset="0"/>
              </a:rPr>
              <a:t>interface types and implementations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chemeClr val="accent1"/>
                </a:solidFill>
                <a:latin typeface="Segoe UI Light" panose="020B0502040204020203" pitchFamily="34" charset="0"/>
              </a:rPr>
              <a:t>mutable data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chemeClr val="accent1"/>
                </a:solidFill>
                <a:latin typeface="Segoe UI Light" panose="020B0502040204020203" pitchFamily="34" charset="0"/>
              </a:rPr>
              <a:t>operators on types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chemeClr val="accent1"/>
                </a:solidFill>
                <a:latin typeface="Segoe UI Light" panose="020B0502040204020203" pitchFamily="34" charset="0"/>
              </a:rPr>
              <a:t>auto properties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 err="1">
                <a:solidFill>
                  <a:schemeClr val="accent1"/>
                </a:solidFill>
                <a:latin typeface="Segoe UI Light" panose="020B0502040204020203" pitchFamily="34" charset="0"/>
              </a:rPr>
              <a:t>IDisposable</a:t>
            </a:r>
            <a:r>
              <a:rPr lang="en-GB" sz="2400" b="1" dirty="0">
                <a:solidFill>
                  <a:schemeClr val="accent1"/>
                </a:solidFill>
                <a:latin typeface="Segoe UI Light" panose="020B0502040204020203" pitchFamily="34" charset="0"/>
              </a:rPr>
              <a:t>, </a:t>
            </a:r>
            <a:r>
              <a:rPr lang="en-GB" sz="2400" b="1" dirty="0" err="1">
                <a:solidFill>
                  <a:schemeClr val="accent1"/>
                </a:solidFill>
                <a:latin typeface="Segoe UI Light" panose="020B0502040204020203" pitchFamily="34" charset="0"/>
              </a:rPr>
              <a:t>IEnumerable</a:t>
            </a:r>
            <a:endParaRPr lang="en-GB" sz="2400" dirty="0">
              <a:solidFill>
                <a:schemeClr val="accent1"/>
              </a:solidFill>
              <a:latin typeface="Segoe UI Light" panose="020B0502040204020203" pitchFamily="34" charset="0"/>
            </a:endParaRP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chemeClr val="accent1"/>
                </a:solidFill>
                <a:latin typeface="Segoe UI Light" panose="020B0502040204020203" pitchFamily="34" charset="0"/>
              </a:rPr>
              <a:t>type extensions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chemeClr val="accent1"/>
                </a:solidFill>
                <a:latin typeface="Segoe UI Light" panose="020B0502040204020203" pitchFamily="34" charset="0"/>
              </a:rPr>
              <a:t>events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chemeClr val="accent1"/>
                </a:solidFill>
                <a:latin typeface="Segoe UI Light" panose="020B0502040204020203" pitchFamily="34" charset="0"/>
              </a:rPr>
              <a:t>structs</a:t>
            </a:r>
            <a:endParaRPr lang="en-GB" sz="2400" dirty="0">
              <a:solidFill>
                <a:schemeClr val="accent1"/>
              </a:solidFill>
              <a:latin typeface="Segoe UI Light" panose="020B0502040204020203" pitchFamily="34" charset="0"/>
            </a:endParaRP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chemeClr val="accent1"/>
                </a:solidFill>
                <a:latin typeface="Segoe UI Light" panose="020B0502040204020203" pitchFamily="34" charset="0"/>
              </a:rPr>
              <a:t>delegates</a:t>
            </a:r>
            <a:r>
              <a:rPr lang="en-GB" sz="2400" dirty="0">
                <a:solidFill>
                  <a:schemeClr val="accent1"/>
                </a:solidFill>
                <a:latin typeface="Segoe UI Light" panose="020B0502040204020203" pitchFamily="34" charset="0"/>
              </a:rPr>
              <a:t>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 err="1">
                <a:solidFill>
                  <a:schemeClr val="accent1"/>
                </a:solidFill>
                <a:latin typeface="Segoe UI Light" panose="020B0502040204020203" pitchFamily="34" charset="0"/>
              </a:rPr>
              <a:t>enums</a:t>
            </a:r>
            <a:endParaRPr lang="en-GB" sz="2400" b="1" dirty="0">
              <a:solidFill>
                <a:schemeClr val="accent1"/>
              </a:solidFill>
              <a:latin typeface="Segoe UI Light" panose="020B0502040204020203" pitchFamily="34" charset="0"/>
            </a:endParaRP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chemeClr val="accent1"/>
                </a:solidFill>
                <a:latin typeface="Segoe UI Light" panose="020B0502040204020203" pitchFamily="34" charset="0"/>
              </a:rPr>
              <a:t>type casting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rgbClr val="FF0000"/>
                </a:solidFill>
                <a:latin typeface="Segoe UI Light" panose="020B0502040204020203" pitchFamily="34" charset="0"/>
              </a:rPr>
              <a:t>large type hierarchies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rgbClr val="FF0000"/>
                </a:solidFill>
                <a:latin typeface="Segoe UI Light" panose="020B0502040204020203" pitchFamily="34" charset="0"/>
              </a:rPr>
              <a:t>implementation inheritance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rgbClr val="FF0000"/>
                </a:solidFill>
                <a:latin typeface="Segoe UI Light" panose="020B0502040204020203" pitchFamily="34" charset="0"/>
              </a:rPr>
              <a:t>nulls</a:t>
            </a:r>
            <a:r>
              <a:rPr lang="en-GB" sz="2400" dirty="0">
                <a:solidFill>
                  <a:srgbClr val="FF0000"/>
                </a:solidFill>
                <a:latin typeface="Segoe UI Light" panose="020B0502040204020203" pitchFamily="34" charset="0"/>
              </a:rPr>
              <a:t> and </a:t>
            </a:r>
            <a:r>
              <a:rPr lang="en-GB" sz="2400" b="1" dirty="0" err="1">
                <a:solidFill>
                  <a:srgbClr val="FF0000"/>
                </a:solidFill>
                <a:latin typeface="Segoe UI Light" panose="020B0502040204020203" pitchFamily="34" charset="0"/>
              </a:rPr>
              <a:t>Unchecked.defaultof</a:t>
            </a:r>
            <a:r>
              <a:rPr lang="en-GB" sz="2400" b="1" dirty="0">
                <a:solidFill>
                  <a:srgbClr val="FF0000"/>
                </a:solidFill>
                <a:latin typeface="Segoe UI Light" panose="020B0502040204020203" pitchFamily="34" charset="0"/>
              </a:rPr>
              <a:t>&lt;_&gt;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rgbClr val="FF0000"/>
                </a:solidFill>
                <a:latin typeface="Segoe UI Light" panose="020B0502040204020203" pitchFamily="34" charset="0"/>
              </a:rPr>
              <a:t>pervasive method overloading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</a:rPr>
              <a:t>curried method overloads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</a:rPr>
              <a:t>protected members 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</a:rPr>
              <a:t>self types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</a:rPr>
              <a:t>wildcard types</a:t>
            </a:r>
          </a:p>
          <a:p>
            <a:pPr marL="382588" indent="-382588">
              <a:buFont typeface="+mj-lt"/>
              <a:buAutoNum type="arabicPeriod"/>
            </a:pPr>
            <a:r>
              <a:rPr lang="en-GB" sz="2400" b="1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</a:rPr>
              <a:t>aspect oriented programming </a:t>
            </a:r>
            <a:r>
              <a:rPr lang="en-GB" sz="2400" b="1" dirty="0">
                <a:solidFill>
                  <a:srgbClr val="FF0000"/>
                </a:solidFill>
                <a:latin typeface="Segoe UI Light" panose="020B0502040204020203" pitchFamily="34" charset="0"/>
              </a:rPr>
              <a:t>…</a:t>
            </a:r>
            <a:endParaRPr lang="en-GB" sz="2400" dirty="0">
              <a:solidFill>
                <a:srgbClr val="FF0000"/>
              </a:solidFill>
              <a:latin typeface="Segoe UI Light" panose="020B0502040204020203" pitchFamily="34" charset="0"/>
            </a:endParaRPr>
          </a:p>
          <a:p>
            <a:pPr marL="382588" indent="-382588">
              <a:buFont typeface="+mj-lt"/>
              <a:buAutoNum type="arabicPeriod"/>
            </a:pPr>
            <a:r>
              <a:rPr lang="en-GB" sz="2400" dirty="0">
                <a:latin typeface="Segoe UI Light" panose="020B0502040204020203" pitchFamily="34" charset="0"/>
              </a:rPr>
              <a:t>…</a:t>
            </a:r>
            <a:endParaRPr lang="en-GB" sz="2400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513714D5-14FE-4A5E-B2D0-5FF8A7C13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110" y="298157"/>
            <a:ext cx="11176000" cy="55399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dirty="0">
                <a:latin typeface="Segoe UI Light" panose="020B0502040204020203" pitchFamily="34" charset="0"/>
                <a:cs typeface="Segoe UI Light" panose="020B0502040204020203" pitchFamily="34" charset="0"/>
              </a:rPr>
              <a:t>The 20+ features of OO</a:t>
            </a:r>
            <a:endParaRPr lang="en-GB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Rectangular Callout 5">
            <a:extLst>
              <a:ext uri="{FF2B5EF4-FFF2-40B4-BE49-F238E27FC236}">
                <a16:creationId xmlns:a16="http://schemas.microsoft.com/office/drawing/2014/main" id="{B2CFC6E8-A1D3-471B-9689-F0E99F095D13}"/>
              </a:ext>
            </a:extLst>
          </p:cNvPr>
          <p:cNvSpPr/>
          <p:nvPr/>
        </p:nvSpPr>
        <p:spPr>
          <a:xfrm>
            <a:off x="9676130" y="1664856"/>
            <a:ext cx="1987333" cy="338554"/>
          </a:xfrm>
          <a:prstGeom prst="wedgeRectCallout">
            <a:avLst>
              <a:gd name="adj1" fmla="val -55206"/>
              <a:gd name="adj2" fmla="val 98408"/>
            </a:avLst>
          </a:prstGeom>
          <a:solidFill>
            <a:srgbClr val="ACE58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 anchorCtr="1">
            <a:spAutoFit/>
          </a:bodyPr>
          <a:lstStyle/>
          <a:p>
            <a:pPr algn="ctr"/>
            <a:r>
              <a:rPr lang="en-GB" sz="1600" dirty="0"/>
              <a:t>Mostly Avoid</a:t>
            </a:r>
          </a:p>
        </p:txBody>
      </p:sp>
      <p:sp>
        <p:nvSpPr>
          <p:cNvPr id="7" name="Rectangular Callout 5">
            <a:extLst>
              <a:ext uri="{FF2B5EF4-FFF2-40B4-BE49-F238E27FC236}">
                <a16:creationId xmlns:a16="http://schemas.microsoft.com/office/drawing/2014/main" id="{EDA324C6-F2FE-49E9-AB7B-6FA089B8C883}"/>
              </a:ext>
            </a:extLst>
          </p:cNvPr>
          <p:cNvSpPr/>
          <p:nvPr/>
        </p:nvSpPr>
        <p:spPr>
          <a:xfrm>
            <a:off x="4200624" y="3587692"/>
            <a:ext cx="1987333" cy="338554"/>
          </a:xfrm>
          <a:prstGeom prst="wedgeRectCallout">
            <a:avLst>
              <a:gd name="adj1" fmla="val -90938"/>
              <a:gd name="adj2" fmla="val 213562"/>
            </a:avLst>
          </a:prstGeom>
          <a:solidFill>
            <a:srgbClr val="ACE58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 anchorCtr="1">
            <a:spAutoFit/>
          </a:bodyPr>
          <a:lstStyle/>
          <a:p>
            <a:pPr algn="ctr"/>
            <a:r>
              <a:rPr lang="en-GB" sz="1600" dirty="0"/>
              <a:t>Tolerate</a:t>
            </a:r>
          </a:p>
        </p:txBody>
      </p:sp>
      <p:sp>
        <p:nvSpPr>
          <p:cNvPr id="8" name="Rectangular Callout 5">
            <a:extLst>
              <a:ext uri="{FF2B5EF4-FFF2-40B4-BE49-F238E27FC236}">
                <a16:creationId xmlns:a16="http://schemas.microsoft.com/office/drawing/2014/main" id="{1E1BD509-2DD1-4772-A75F-62254790DEF6}"/>
              </a:ext>
            </a:extLst>
          </p:cNvPr>
          <p:cNvSpPr/>
          <p:nvPr/>
        </p:nvSpPr>
        <p:spPr>
          <a:xfrm>
            <a:off x="3934734" y="939675"/>
            <a:ext cx="1987333" cy="338554"/>
          </a:xfrm>
          <a:prstGeom prst="wedgeRectCallout">
            <a:avLst>
              <a:gd name="adj1" fmla="val -55206"/>
              <a:gd name="adj2" fmla="val 98408"/>
            </a:avLst>
          </a:prstGeom>
          <a:solidFill>
            <a:srgbClr val="ACE58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 anchorCtr="1">
            <a:spAutoFit/>
          </a:bodyPr>
          <a:lstStyle/>
          <a:p>
            <a:pPr algn="ctr"/>
            <a:r>
              <a:rPr lang="en-GB" sz="1600" dirty="0"/>
              <a:t>Love</a:t>
            </a:r>
          </a:p>
        </p:txBody>
      </p:sp>
      <p:sp>
        <p:nvSpPr>
          <p:cNvPr id="9" name="Rectangular Callout 5">
            <a:extLst>
              <a:ext uri="{FF2B5EF4-FFF2-40B4-BE49-F238E27FC236}">
                <a16:creationId xmlns:a16="http://schemas.microsoft.com/office/drawing/2014/main" id="{10337417-628D-4DAC-AD1B-6B634FD1EFEE}"/>
              </a:ext>
            </a:extLst>
          </p:cNvPr>
          <p:cNvSpPr/>
          <p:nvPr/>
        </p:nvSpPr>
        <p:spPr>
          <a:xfrm>
            <a:off x="9964718" y="3880079"/>
            <a:ext cx="1987333" cy="338554"/>
          </a:xfrm>
          <a:prstGeom prst="wedgeRectCallout">
            <a:avLst>
              <a:gd name="adj1" fmla="val -68422"/>
              <a:gd name="adj2" fmla="val 98408"/>
            </a:avLst>
          </a:prstGeom>
          <a:solidFill>
            <a:srgbClr val="ACE58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 anchorCtr="1">
            <a:spAutoFit/>
          </a:bodyPr>
          <a:lstStyle/>
          <a:p>
            <a:pPr algn="ctr"/>
            <a:r>
              <a:rPr lang="en-GB" sz="1600" dirty="0"/>
              <a:t>Forget</a:t>
            </a:r>
          </a:p>
        </p:txBody>
      </p:sp>
    </p:spTree>
    <p:extLst>
      <p:ext uri="{BB962C8B-B14F-4D97-AF65-F5344CB8AC3E}">
        <p14:creationId xmlns:p14="http://schemas.microsoft.com/office/powerpoint/2010/main" val="3960015952"/>
      </p:ext>
    </p:extLst>
  </p:cSld>
  <p:clrMapOvr>
    <a:masterClrMapping/>
  </p:clrMapOvr>
  <p:transition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055078" y="998807"/>
          <a:ext cx="10339752" cy="54441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2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24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24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24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24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24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24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246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891333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Expression-oriented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No</a:t>
                      </a:r>
                      <a:r>
                        <a:rPr lang="en-GB" sz="1600" baseline="0" dirty="0"/>
                        <a:t> null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Multiple</a:t>
                      </a:r>
                      <a:r>
                        <a:rPr lang="en-GB" sz="1600" baseline="0" dirty="0"/>
                        <a:t> </a:t>
                      </a:r>
                      <a:r>
                        <a:rPr lang="en-GB" sz="1600" baseline="0" dirty="0" err="1"/>
                        <a:t>Args</a:t>
                      </a:r>
                      <a:r>
                        <a:rPr lang="en-GB" sz="1600" baseline="0" dirty="0"/>
                        <a:t> = Tuples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Closure and Capture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First</a:t>
                      </a:r>
                      <a:r>
                        <a:rPr lang="en-GB" sz="1600" baseline="0" dirty="0"/>
                        <a:t>-class Values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Currying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330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HM</a:t>
                      </a:r>
                      <a:r>
                        <a:rPr lang="en-GB" sz="1600" baseline="0" dirty="0"/>
                        <a:t> Type Inference</a:t>
                      </a:r>
                      <a:endParaRPr lang="en-GB" sz="1600" dirty="0"/>
                    </a:p>
                    <a:p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2306">
                <a:tc>
                  <a:txBody>
                    <a:bodyPr/>
                    <a:lstStyle/>
                    <a:p>
                      <a:r>
                        <a:rPr lang="en-GB" sz="1600" dirty="0"/>
                        <a:t>void (unit)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330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2306">
                <a:tc>
                  <a:txBody>
                    <a:bodyPr/>
                    <a:lstStyle/>
                    <a:p>
                      <a:r>
                        <a:rPr lang="en-GB" sz="1600" dirty="0"/>
                        <a:t>Object Types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330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ym typeface="Wingdings" panose="05000000000000000000" pitchFamily="2" charset="2"/>
                        </a:rPr>
                        <a:t>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2306">
                <a:tc>
                  <a:txBody>
                    <a:bodyPr/>
                    <a:lstStyle/>
                    <a:p>
                      <a:pPr marL="0" marR="0" indent="0" algn="l" defTabSz="9330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Subtyping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2306">
                <a:tc>
                  <a:txBody>
                    <a:bodyPr/>
                    <a:lstStyle/>
                    <a:p>
                      <a:pPr marL="0" marR="0" indent="0" algn="l" defTabSz="9330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Dot-notation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330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330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330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¾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2306">
                <a:tc>
                  <a:txBody>
                    <a:bodyPr/>
                    <a:lstStyle/>
                    <a:p>
                      <a:r>
                        <a:rPr lang="en-GB" sz="1600" dirty="0"/>
                        <a:t>Inheritance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330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330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330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330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¾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91333">
                <a:tc>
                  <a:txBody>
                    <a:bodyPr/>
                    <a:lstStyle/>
                    <a:p>
                      <a:r>
                        <a:rPr lang="en-GB" sz="1600" dirty="0"/>
                        <a:t>Method Overloading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330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¾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ym typeface="Wingdings" panose="05000000000000000000" pitchFamily="2" charset="2"/>
                        </a:rPr>
                        <a:t>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¾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ctangular Callout 3"/>
          <p:cNvSpPr/>
          <p:nvPr/>
        </p:nvSpPr>
        <p:spPr bwMode="auto">
          <a:xfrm>
            <a:off x="8187397" y="2620661"/>
            <a:ext cx="3601329" cy="584771"/>
          </a:xfrm>
          <a:prstGeom prst="wedgeRectCallout">
            <a:avLst>
              <a:gd name="adj1" fmla="val 19978"/>
              <a:gd name="adj2" fmla="val 179734"/>
            </a:avLst>
          </a:prstGeom>
          <a:solidFill>
            <a:srgbClr val="92D050"/>
          </a:solidFill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09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Light" pitchFamily="34" charset="0"/>
                <a:ea typeface="+mn-ea"/>
                <a:cs typeface="+mn-cs"/>
              </a:rPr>
              <a:t>Relatively Graceful Degradation</a:t>
            </a:r>
          </a:p>
          <a:p>
            <a:pPr marL="0" marR="0" lvl="0" indent="0" algn="ctr" defTabSz="91409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Light" pitchFamily="34" charset="0"/>
                <a:ea typeface="+mn-ea"/>
                <a:cs typeface="+mn-cs"/>
              </a:rPr>
              <a:t>(some type annotations needed)</a:t>
            </a:r>
          </a:p>
        </p:txBody>
      </p:sp>
      <p:sp>
        <p:nvSpPr>
          <p:cNvPr id="5" name="Rectangular Callout 4"/>
          <p:cNvSpPr/>
          <p:nvPr/>
        </p:nvSpPr>
        <p:spPr bwMode="auto">
          <a:xfrm>
            <a:off x="5427784" y="4756606"/>
            <a:ext cx="3601329" cy="584771"/>
          </a:xfrm>
          <a:prstGeom prst="wedgeRectCallout">
            <a:avLst>
              <a:gd name="adj1" fmla="val 21036"/>
              <a:gd name="adj2" fmla="val 100154"/>
            </a:avLst>
          </a:prstGeom>
          <a:solidFill>
            <a:srgbClr val="92D050"/>
          </a:solidFill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09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Light" pitchFamily="34" charset="0"/>
                <a:ea typeface="+mn-ea"/>
                <a:cs typeface="+mn-cs"/>
              </a:rPr>
              <a:t>Relatively Graceful Degradation</a:t>
            </a:r>
          </a:p>
          <a:p>
            <a:pPr marL="0" marR="0" lvl="0" indent="0" algn="ctr" defTabSz="91409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Light" pitchFamily="34" charset="0"/>
                <a:ea typeface="+mn-ea"/>
                <a:cs typeface="+mn-cs"/>
              </a:rPr>
              <a:t>(some type annotations needed)</a:t>
            </a:r>
          </a:p>
        </p:txBody>
      </p:sp>
      <p:sp>
        <p:nvSpPr>
          <p:cNvPr id="6" name="Rectangular Callout 5"/>
          <p:cNvSpPr/>
          <p:nvPr/>
        </p:nvSpPr>
        <p:spPr bwMode="auto">
          <a:xfrm>
            <a:off x="9694985" y="4756606"/>
            <a:ext cx="2268415" cy="584771"/>
          </a:xfrm>
          <a:prstGeom prst="wedgeRectCallout">
            <a:avLst>
              <a:gd name="adj1" fmla="val -51434"/>
              <a:gd name="adj2" fmla="val 108043"/>
            </a:avLst>
          </a:prstGeom>
          <a:solidFill>
            <a:srgbClr val="92D050"/>
          </a:solidFill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09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Light" pitchFamily="34" charset="0"/>
                <a:ea typeface="+mn-ea"/>
                <a:cs typeface="+mn-cs"/>
              </a:rPr>
              <a:t>Some combinations outlawed for sanity</a:t>
            </a:r>
          </a:p>
        </p:txBody>
      </p:sp>
      <p:sp>
        <p:nvSpPr>
          <p:cNvPr id="7" name="Freeform 6"/>
          <p:cNvSpPr/>
          <p:nvPr/>
        </p:nvSpPr>
        <p:spPr>
          <a:xfrm>
            <a:off x="2363372" y="379828"/>
            <a:ext cx="8890781" cy="576776"/>
          </a:xfrm>
          <a:custGeom>
            <a:avLst/>
            <a:gdLst>
              <a:gd name="connsiteX0" fmla="*/ 0 w 5138199"/>
              <a:gd name="connsiteY0" fmla="*/ 0 h 3082919"/>
              <a:gd name="connsiteX1" fmla="*/ 5138199 w 5138199"/>
              <a:gd name="connsiteY1" fmla="*/ 0 h 3082919"/>
              <a:gd name="connsiteX2" fmla="*/ 5138199 w 5138199"/>
              <a:gd name="connsiteY2" fmla="*/ 3082919 h 3082919"/>
              <a:gd name="connsiteX3" fmla="*/ 0 w 5138199"/>
              <a:gd name="connsiteY3" fmla="*/ 3082919 h 3082919"/>
              <a:gd name="connsiteX4" fmla="*/ 0 w 5138199"/>
              <a:gd name="connsiteY4" fmla="*/ 0 h 3082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8199" h="3082919">
                <a:moveTo>
                  <a:pt x="0" y="0"/>
                </a:moveTo>
                <a:lnTo>
                  <a:pt x="5138199" y="0"/>
                </a:lnTo>
                <a:lnTo>
                  <a:pt x="5138199" y="3082919"/>
                </a:lnTo>
                <a:lnTo>
                  <a:pt x="0" y="308291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7650" tIns="247650" rIns="247650" bIns="247650" numCol="1" spcCol="1270" anchor="ctr" anchorCtr="0">
            <a:noAutofit/>
          </a:bodyPr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Functional</a:t>
            </a:r>
          </a:p>
        </p:txBody>
      </p:sp>
      <p:sp>
        <p:nvSpPr>
          <p:cNvPr id="8" name="Freeform 7"/>
          <p:cNvSpPr/>
          <p:nvPr/>
        </p:nvSpPr>
        <p:spPr>
          <a:xfrm>
            <a:off x="309489" y="1885071"/>
            <a:ext cx="604911" cy="4501662"/>
          </a:xfrm>
          <a:custGeom>
            <a:avLst/>
            <a:gdLst>
              <a:gd name="connsiteX0" fmla="*/ 0 w 5138199"/>
              <a:gd name="connsiteY0" fmla="*/ 0 h 3082919"/>
              <a:gd name="connsiteX1" fmla="*/ 5138199 w 5138199"/>
              <a:gd name="connsiteY1" fmla="*/ 0 h 3082919"/>
              <a:gd name="connsiteX2" fmla="*/ 5138199 w 5138199"/>
              <a:gd name="connsiteY2" fmla="*/ 3082919 h 3082919"/>
              <a:gd name="connsiteX3" fmla="*/ 0 w 5138199"/>
              <a:gd name="connsiteY3" fmla="*/ 3082919 h 3082919"/>
              <a:gd name="connsiteX4" fmla="*/ 0 w 5138199"/>
              <a:gd name="connsiteY4" fmla="*/ 0 h 3082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8199" h="3082919">
                <a:moveTo>
                  <a:pt x="0" y="0"/>
                </a:moveTo>
                <a:lnTo>
                  <a:pt x="5138199" y="0"/>
                </a:lnTo>
                <a:lnTo>
                  <a:pt x="5138199" y="3082919"/>
                </a:lnTo>
                <a:lnTo>
                  <a:pt x="0" y="308291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1250264"/>
              <a:satOff val="-16880"/>
              <a:lumOff val="-2745"/>
              <a:alphaOff val="0"/>
            </a:schemeClr>
          </a:fillRef>
          <a:effectRef idx="0">
            <a:schemeClr val="accent3">
              <a:hueOff val="11250264"/>
              <a:satOff val="-16880"/>
              <a:lumOff val="-2745"/>
              <a:alphaOff val="0"/>
            </a:schemeClr>
          </a:effectRef>
          <a:fontRef idx="minor">
            <a:schemeClr val="lt1"/>
          </a:fontRef>
        </p:style>
        <p:txBody>
          <a:bodyPr spcFirstLastPara="0" vert="vert" wrap="square" lIns="247650" tIns="247650" rIns="247650" bIns="247650" numCol="1" spcCol="1270" anchor="ctr" anchorCtr="0">
            <a:noAutofit/>
          </a:bodyPr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Objects</a:t>
            </a:r>
          </a:p>
        </p:txBody>
      </p:sp>
    </p:spTree>
    <p:extLst>
      <p:ext uri="{BB962C8B-B14F-4D97-AF65-F5344CB8AC3E}">
        <p14:creationId xmlns:p14="http://schemas.microsoft.com/office/powerpoint/2010/main" val="24437554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Sharp teched europe 2010 v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FSharp-teched-europe-2010-v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egoe UI - 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200" dirty="0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latin typeface="Segoe Light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defRPr sz="2200" dirty="0" err="1" smtClean="0">
            <a:gradFill>
              <a:gsLst>
                <a:gs pos="0">
                  <a:schemeClr val="tx1"/>
                </a:gs>
                <a:gs pos="86000">
                  <a:schemeClr val="tx1"/>
                </a:gs>
              </a:gsLst>
              <a:lin ang="5400000" scaled="0"/>
            </a:gradFill>
            <a:latin typeface="Segoe Light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1_FSharp-teched-europe-2010-v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egoe UI - 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200" dirty="0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latin typeface="Segoe Light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defRPr sz="2200" dirty="0" err="1" smtClean="0">
            <a:gradFill>
              <a:gsLst>
                <a:gs pos="0">
                  <a:schemeClr val="tx1"/>
                </a:gs>
                <a:gs pos="86000">
                  <a:schemeClr val="tx1"/>
                </a:gs>
              </a:gsLst>
              <a:lin ang="5400000" scaled="0"/>
            </a:gradFill>
            <a:latin typeface="Segoe Light" pitchFamily="34" charset="0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5410</TotalTime>
  <Words>3068</Words>
  <Application>Microsoft Office PowerPoint</Application>
  <PresentationFormat>Widescreen</PresentationFormat>
  <Paragraphs>596</Paragraphs>
  <Slides>75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75</vt:i4>
      </vt:variant>
    </vt:vector>
  </HeadingPairs>
  <TitlesOfParts>
    <vt:vector size="91" baseType="lpstr">
      <vt:lpstr>-apple-system</vt:lpstr>
      <vt:lpstr>Arial</vt:lpstr>
      <vt:lpstr>Calibri</vt:lpstr>
      <vt:lpstr>Calibri Light</vt:lpstr>
      <vt:lpstr>Candara</vt:lpstr>
      <vt:lpstr>Consolas</vt:lpstr>
      <vt:lpstr>Open Sans</vt:lpstr>
      <vt:lpstr>Segoe Light</vt:lpstr>
      <vt:lpstr>Segoe UI</vt:lpstr>
      <vt:lpstr>Segoe UI Light</vt:lpstr>
      <vt:lpstr>Tw Cen MT</vt:lpstr>
      <vt:lpstr>Wingdings</vt:lpstr>
      <vt:lpstr>Office Theme</vt:lpstr>
      <vt:lpstr>FSharp teched europe 2010 v2</vt:lpstr>
      <vt:lpstr>FSharp-teched-europe-2010-v2</vt:lpstr>
      <vt:lpstr>1_FSharp-teched-europe-2010-v2</vt:lpstr>
      <vt:lpstr>Narratives in  The Early History of F#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later example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F# : Objects + Functional  ️ </vt:lpstr>
      <vt:lpstr>PowerPoint Presentation</vt:lpstr>
      <vt:lpstr>PowerPoint Presentation</vt:lpstr>
      <vt:lpstr>PowerPoint Presentation</vt:lpstr>
      <vt:lpstr>PowerPoint Presentation</vt:lpstr>
      <vt:lpstr>seq { … }, [ … ], [| … |]</vt:lpstr>
      <vt:lpstr>PowerPoint Presentation</vt:lpstr>
      <vt:lpstr>PowerPoint Presentation</vt:lpstr>
      <vt:lpstr>The Later History of F# (2012+)</vt:lpstr>
      <vt:lpstr>F# Today</vt:lpstr>
      <vt:lpstr>PowerPoint Presentation</vt:lpstr>
      <vt:lpstr>PowerPoint Presentation</vt:lpstr>
      <vt:lpstr>F# get started  dotnet new -lang F#  dotnet build </vt:lpstr>
      <vt:lpstr>PowerPoint Presentation</vt:lpstr>
      <vt:lpstr>PowerPoint Presentation</vt:lpstr>
      <vt:lpstr>PowerPoint Presentation</vt:lpstr>
      <vt:lpstr>PowerPoint Presentation</vt:lpstr>
      <vt:lpstr>Concluding Notes</vt:lpstr>
      <vt:lpstr>PowerPoint Presentation</vt:lpstr>
      <vt:lpstr>PowerPoint Presentation</vt:lpstr>
      <vt:lpstr>Backup slides</vt:lpstr>
      <vt:lpstr>PowerPoint Presentation</vt:lpstr>
      <vt:lpstr>PowerPoint Presentation</vt:lpstr>
      <vt:lpstr>F# get started  dotnet new -lang F#  dotnet build </vt:lpstr>
      <vt:lpstr>F# get started  dotnet new -lang F#  dotnet build </vt:lpstr>
      <vt:lpstr>F# for the backend  dotnet new -i "giraffe-template::*"  dotnet giraffe </vt:lpstr>
      <vt:lpstr>F# for the backend  dotnet new -i "giraffe-template::*"  dotnet giraffe </vt:lpstr>
      <vt:lpstr>F# for the frontend (JS)  dotnet new -i "Fable.Template::*"  dotnet new fable npm install npm start</vt:lpstr>
      <vt:lpstr>F# for the frontend (JS)  dotnet new -i "Fable.Template::*"  dotnet new fable npm install npm start</vt:lpstr>
      <vt:lpstr>F# for the full stack  dotnet new -i SAFE.Template  dotnet new SAFE dotnet tool restore dotnet fake run</vt:lpstr>
      <vt:lpstr>A $3B Unicorn, Built on F#</vt:lpstr>
      <vt:lpstr>F# 5.0! (2021)  ✔ #r nuget packages in scripts “#r "nuget: Newtonsoft.Json" ✔ Jupyter and .NET Interactive notebooks! ✔ string interpolation ✔ nameof ✔ applicatives syntax in computation expressions ✔ improved .NET interop ✔ improved Map/Set performance + more</vt:lpstr>
      <vt:lpstr>Enter F# Type Providers….  “Just like a library”  “A design-time component that computes a space of types and methods on-demand…”  “An adaptor between data/services and the .NET type system…”  “On-demand, scalable compile-time provision of type/module definitions…”  </vt:lpstr>
      <vt:lpstr>https://fsprojects.github.io/FSharp.Data/images/json.gif   </vt:lpstr>
      <vt:lpstr>20+ features of OO</vt:lpstr>
      <vt:lpstr>Some make F# a better API language  Some make F# a better implementation language  Some are part of an interop standard  Some are not needed</vt:lpstr>
      <vt:lpstr>Where do we stand?</vt:lpstr>
      <vt:lpstr>The 20+ features of OO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Early History of F#</dc:title>
  <dc:creator>Don Syme</dc:creator>
  <cp:lastModifiedBy>Don Syme</cp:lastModifiedBy>
  <cp:revision>123</cp:revision>
  <dcterms:created xsi:type="dcterms:W3CDTF">2021-05-20T11:17:25Z</dcterms:created>
  <dcterms:modified xsi:type="dcterms:W3CDTF">2021-06-23T01:06:40Z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etDate">
    <vt:lpwstr>2021-05-20T11:17:25Z</vt:lpwstr>
  </property>
  <property fmtid="{D5CDD505-2E9C-101B-9397-08002B2CF9AE}" pid="4" name="MSIP_Label_f42aa342-8706-4288-bd11-ebb85995028c_Method">
    <vt:lpwstr>Standard</vt:lpwstr>
  </property>
  <property fmtid="{D5CDD505-2E9C-101B-9397-08002B2CF9AE}" pid="5" name="MSIP_Label_f42aa342-8706-4288-bd11-ebb85995028c_Name">
    <vt:lpwstr>Internal</vt:lpwstr>
  </property>
  <property fmtid="{D5CDD505-2E9C-101B-9397-08002B2CF9AE}" pid="6" name="MSIP_Label_f42aa342-8706-4288-bd11-ebb85995028c_SiteId">
    <vt:lpwstr>72f988bf-86f1-41af-91ab-2d7cd011db47</vt:lpwstr>
  </property>
  <property fmtid="{D5CDD505-2E9C-101B-9397-08002B2CF9AE}" pid="7" name="MSIP_Label_f42aa342-8706-4288-bd11-ebb85995028c_ActionId">
    <vt:lpwstr>a1e82f48-c646-43c4-9836-864f7b6315df</vt:lpwstr>
  </property>
  <property fmtid="{D5CDD505-2E9C-101B-9397-08002B2CF9AE}" pid="8" name="MSIP_Label_f42aa342-8706-4288-bd11-ebb85995028c_ContentBits">
    <vt:lpwstr>0</vt:lpwstr>
  </property>
</Properties>
</file>