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1" r:id="rId2"/>
    <p:sldId id="278" r:id="rId3"/>
    <p:sldId id="279" r:id="rId4"/>
    <p:sldId id="277" r:id="rId5"/>
    <p:sldId id="282" r:id="rId6"/>
    <p:sldId id="283" r:id="rId7"/>
    <p:sldId id="265" r:id="rId8"/>
    <p:sldId id="27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66" r:id="rId18"/>
    <p:sldId id="280" r:id="rId1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0" autoAdjust="0"/>
    <p:restoredTop sz="94660"/>
  </p:normalViewPr>
  <p:slideViewPr>
    <p:cSldViewPr>
      <p:cViewPr varScale="1">
        <p:scale>
          <a:sx n="64" d="100"/>
          <a:sy n="64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6C5624C-F183-4C8C-91EE-F608432769BC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9791DF1-7BB0-4505-AD4A-F904EC274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2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45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5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9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6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4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4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8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9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AC942-7400-4222-A54D-AB6DCDE02792}" type="datetimeFigureOut">
              <a:rPr lang="en-US" smtClean="0"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777E0-1964-4321-8A47-84D1EDBB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2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7049" y="2262590"/>
            <a:ext cx="81007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Cornell University June 2016</a:t>
            </a:r>
          </a:p>
          <a:p>
            <a:pPr lvl="1"/>
            <a:r>
              <a:rPr lang="en-US" dirty="0" smtClean="0"/>
              <a:t>Sponsored by Cornell Statistical Consulting Unit</a:t>
            </a:r>
          </a:p>
          <a:p>
            <a:endParaRPr lang="en-US" sz="2400" dirty="0"/>
          </a:p>
        </p:txBody>
      </p:sp>
      <p:pic>
        <p:nvPicPr>
          <p:cNvPr id="7" name="Picture 6" descr="DC_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5" t="23457" r="13011" b="60076"/>
          <a:stretch/>
        </p:blipFill>
        <p:spPr>
          <a:xfrm>
            <a:off x="1445020" y="228600"/>
            <a:ext cx="6071141" cy="2033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3044916"/>
            <a:ext cx="81007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Instructors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Emily </a:t>
            </a:r>
            <a:r>
              <a:rPr lang="en-US" sz="2400" dirty="0" smtClean="0"/>
              <a:t>Davenport (Cornell University)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Erika </a:t>
            </a:r>
            <a:r>
              <a:rPr lang="en-US" sz="2400" dirty="0" smtClean="0"/>
              <a:t>Mudrak (</a:t>
            </a:r>
            <a:r>
              <a:rPr lang="en-US" sz="2400" dirty="0"/>
              <a:t>CSCU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Lynn Johnson (CSCU)</a:t>
            </a:r>
          </a:p>
          <a:p>
            <a:r>
              <a:rPr lang="en-US" sz="2400" dirty="0" smtClean="0"/>
              <a:t>Assistants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Francoise </a:t>
            </a:r>
            <a:r>
              <a:rPr lang="en-US" sz="2400" dirty="0" smtClean="0"/>
              <a:t>Vermeylen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Stephen Parry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Kevin Packard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David </a:t>
            </a:r>
            <a:r>
              <a:rPr lang="en-US" sz="2400" dirty="0"/>
              <a:t>Kent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David Bindel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300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7049" y="2466842"/>
            <a:ext cx="8100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Goal:</a:t>
            </a:r>
          </a:p>
          <a:p>
            <a:r>
              <a:rPr lang="en-US" sz="2400" dirty="0" smtClean="0"/>
              <a:t>Develop </a:t>
            </a:r>
            <a:r>
              <a:rPr lang="en-US" sz="2400" dirty="0"/>
              <a:t>and teach </a:t>
            </a:r>
            <a:r>
              <a:rPr lang="en-US" sz="2400" dirty="0" smtClean="0"/>
              <a:t>workshops </a:t>
            </a:r>
            <a:r>
              <a:rPr lang="en-US" sz="2400" dirty="0"/>
              <a:t>to help train the next generation of researchers in good data analysis and management practices to enable individual research progress and open and reproducible research. 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7" name="Picture 6" descr="DC_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5" t="20711" r="13011" b="60076"/>
          <a:stretch/>
        </p:blipFill>
        <p:spPr>
          <a:xfrm>
            <a:off x="1445020" y="93579"/>
            <a:ext cx="6071141" cy="23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Community driven effort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1"/>
            <a:ext cx="8839200" cy="49831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Staff</a:t>
            </a:r>
          </a:p>
          <a:p>
            <a:r>
              <a:rPr lang="en-US" sz="1800" b="1" dirty="0"/>
              <a:t>Executive Director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Tracy K. Teal, PhD</a:t>
            </a:r>
          </a:p>
          <a:p>
            <a:r>
              <a:rPr lang="en-US" sz="1800" b="1" dirty="0"/>
              <a:t>Associate Director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Erin Becker, PhD</a:t>
            </a:r>
          </a:p>
          <a:p>
            <a:r>
              <a:rPr lang="en-US" sz="1800" b="1" dirty="0"/>
              <a:t>Program Coordinator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Maneesha </a:t>
            </a:r>
            <a:r>
              <a:rPr lang="en-US" sz="1800" dirty="0" smtClean="0"/>
              <a:t>Sane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Steering Committee Members</a:t>
            </a:r>
          </a:p>
          <a:p>
            <a:r>
              <a:rPr lang="en-US" sz="1800" dirty="0"/>
              <a:t>Karen Cranston, PhD, Principal Investigator, Open Tree of Life </a:t>
            </a:r>
          </a:p>
          <a:p>
            <a:r>
              <a:rPr lang="en-US" sz="1800" dirty="0"/>
              <a:t>Hilmar Lapp, Director of Informatics, Duke Center for Genomic </a:t>
            </a:r>
            <a:r>
              <a:rPr lang="en-US" sz="1800" dirty="0" smtClean="0"/>
              <a:t>&amp; Computational </a:t>
            </a:r>
            <a:r>
              <a:rPr lang="en-US" sz="1800" dirty="0"/>
              <a:t>Biology </a:t>
            </a:r>
          </a:p>
          <a:p>
            <a:r>
              <a:rPr lang="en-US" sz="1800" dirty="0"/>
              <a:t>Aleksandra </a:t>
            </a:r>
            <a:r>
              <a:rPr lang="en-US" sz="1800" dirty="0" err="1"/>
              <a:t>Pawlik</a:t>
            </a:r>
            <a:r>
              <a:rPr lang="en-US" sz="1800" dirty="0"/>
              <a:t>, PhD, Training Lead, Software Sustainability Institute </a:t>
            </a:r>
          </a:p>
          <a:p>
            <a:r>
              <a:rPr lang="en-US" sz="1800" dirty="0" err="1"/>
              <a:t>Karthik</a:t>
            </a:r>
            <a:r>
              <a:rPr lang="en-US" sz="1800" dirty="0"/>
              <a:t> Ram, PhD, </a:t>
            </a:r>
            <a:r>
              <a:rPr lang="en-US" sz="1800" dirty="0" err="1"/>
              <a:t>rOpenSci</a:t>
            </a:r>
            <a:r>
              <a:rPr lang="en-US" sz="1800" dirty="0"/>
              <a:t> co-founder, Berkeley Institute for Data Science Fellow </a:t>
            </a:r>
          </a:p>
          <a:p>
            <a:r>
              <a:rPr lang="en-US" sz="1800" dirty="0"/>
              <a:t>Ethan White, PhD, Associate Professor, University of Florida </a:t>
            </a:r>
          </a:p>
          <a:p>
            <a:r>
              <a:rPr lang="en-US" sz="1800" dirty="0"/>
              <a:t>Greg Wilson, PhD, Co-Founder and Director of Training, Software Carpentry Foundation </a:t>
            </a:r>
            <a:endParaRPr lang="en-US" sz="1600" b="1" dirty="0"/>
          </a:p>
          <a:p>
            <a:pPr marL="0" indent="0">
              <a:buNone/>
            </a:pPr>
            <a:r>
              <a:rPr lang="en-US" sz="1800" b="1" dirty="0" smtClean="0"/>
              <a:t>Open </a:t>
            </a:r>
            <a:r>
              <a:rPr lang="en-US" sz="1800" b="1" dirty="0" smtClean="0"/>
              <a:t>source materials</a:t>
            </a:r>
          </a:p>
          <a:p>
            <a:pPr marL="0" indent="0">
              <a:buNone/>
            </a:pPr>
            <a:r>
              <a:rPr lang="en-US" sz="1800" dirty="0" smtClean="0"/>
              <a:t>https</a:t>
            </a:r>
            <a:r>
              <a:rPr lang="en-US" sz="1800" dirty="0"/>
              <a:t>://</a:t>
            </a:r>
            <a:r>
              <a:rPr lang="en-US" sz="1800" dirty="0" err="1"/>
              <a:t>github.com</a:t>
            </a:r>
            <a:r>
              <a:rPr lang="en-US" sz="1800" dirty="0"/>
              <a:t>/</a:t>
            </a:r>
            <a:r>
              <a:rPr lang="en-US" sz="1800" dirty="0" err="1"/>
              <a:t>datacarpentry</a:t>
            </a:r>
            <a:r>
              <a:rPr lang="en-US" sz="1800" dirty="0"/>
              <a:t>/</a:t>
            </a:r>
            <a:r>
              <a:rPr lang="en-US" sz="1800" dirty="0" err="1"/>
              <a:t>datacarpentry</a:t>
            </a:r>
            <a:r>
              <a:rPr lang="en-US" sz="1800" dirty="0" smtClean="0"/>
              <a:t>/</a:t>
            </a:r>
            <a:endParaRPr lang="en-US" sz="1800" dirty="0"/>
          </a:p>
        </p:txBody>
      </p:sp>
      <p:pic>
        <p:nvPicPr>
          <p:cNvPr id="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4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4996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I usually manage data in Excel and it's terrible and I want to do it better.</a:t>
            </a:r>
          </a:p>
          <a:p>
            <a:r>
              <a:rPr lang="en-US" dirty="0" smtClean="0"/>
              <a:t>I'm organizing GIS data and it's becoming a nightmare.</a:t>
            </a:r>
          </a:p>
          <a:p>
            <a:r>
              <a:rPr lang="en-US" dirty="0" smtClean="0"/>
              <a:t>My advisor insists that we store 50,000 barcodes in a spreadsheet, and something must be done about that.</a:t>
            </a:r>
          </a:p>
          <a:p>
            <a:r>
              <a:rPr lang="en-US" dirty="0" smtClean="0"/>
              <a:t>I'm having a hard time analyzing microarray, SNP or multivariate data with Excel and Access.</a:t>
            </a:r>
          </a:p>
          <a:p>
            <a:r>
              <a:rPr lang="en-US" dirty="0" smtClean="0"/>
              <a:t>I want to use public data.</a:t>
            </a:r>
          </a:p>
          <a:p>
            <a:r>
              <a:rPr lang="en-US" dirty="0" smtClean="0"/>
              <a:t>I work with faculty at undergrad institutions and want to teach data practices, but I need to learn it myself first.</a:t>
            </a:r>
          </a:p>
          <a:p>
            <a:r>
              <a:rPr lang="en-US" dirty="0" smtClean="0"/>
              <a:t>I'm interested in going in to industry and companies are asking for data analysis experience.</a:t>
            </a:r>
          </a:p>
          <a:p>
            <a:r>
              <a:rPr lang="en-US" dirty="0" smtClean="0"/>
              <a:t>I'm trying to reboot my lab's workflow to manage data and analysis in a more sustainable way.</a:t>
            </a:r>
          </a:p>
          <a:p>
            <a:r>
              <a:rPr lang="en-US" dirty="0" smtClean="0"/>
              <a:t>I'm re-entering data over and over again by hand and know there's a better way.</a:t>
            </a:r>
          </a:p>
          <a:p>
            <a:r>
              <a:rPr lang="en-US" dirty="0" smtClean="0"/>
              <a:t>I have overwhelming amounts of data.</a:t>
            </a:r>
          </a:p>
          <a:p>
            <a:r>
              <a:rPr lang="en-US" dirty="0" smtClean="0"/>
              <a:t>I'm tired of feeling out of my depth on computation and want to increase my confidence.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500" y="274638"/>
            <a:ext cx="70463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Sentiments on data within the NSF BIO Centers </a:t>
            </a:r>
          </a:p>
          <a:p>
            <a:pPr algn="ctr"/>
            <a:r>
              <a:rPr lang="en-US" sz="2800" dirty="0" smtClean="0"/>
              <a:t>(BEACON, SESYNC, </a:t>
            </a:r>
            <a:r>
              <a:rPr lang="en-US" sz="2800" dirty="0" err="1" smtClean="0"/>
              <a:t>NESCent</a:t>
            </a:r>
            <a:r>
              <a:rPr lang="en-US" sz="2800" dirty="0" smtClean="0"/>
              <a:t>, </a:t>
            </a:r>
            <a:r>
              <a:rPr lang="en-US" sz="2800" dirty="0" err="1" smtClean="0"/>
              <a:t>iPlant</a:t>
            </a:r>
            <a:r>
              <a:rPr lang="en-US" sz="2800" dirty="0" smtClean="0"/>
              <a:t>, </a:t>
            </a:r>
            <a:r>
              <a:rPr lang="en-US" sz="2800" dirty="0" err="1" smtClean="0"/>
              <a:t>iDigBio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77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9307" y="685800"/>
            <a:ext cx="39853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Two kinds of questions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81200"/>
            <a:ext cx="3667125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81200"/>
            <a:ext cx="27432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523" y="1849120"/>
            <a:ext cx="609600" cy="589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8538" y="5200471"/>
            <a:ext cx="3432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Raise your hand for a question that everyone could benefit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5200471"/>
            <a:ext cx="3926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Sticky note when your code doesn’t work and you need a helper to come</a:t>
            </a:r>
            <a:endParaRPr lang="en-US" sz="2400" dirty="0"/>
          </a:p>
        </p:txBody>
      </p:sp>
      <p:pic>
        <p:nvPicPr>
          <p:cNvPr id="10" name="Content Placeholder 3" descr="DC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2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Reproducible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Well documented </a:t>
            </a:r>
          </a:p>
          <a:p>
            <a:pPr marL="0" indent="0" algn="ctr">
              <a:buNone/>
            </a:pPr>
            <a:r>
              <a:rPr lang="en-US" dirty="0" smtClean="0"/>
              <a:t>and </a:t>
            </a:r>
          </a:p>
          <a:p>
            <a:pPr marL="0" indent="0" algn="ctr">
              <a:buNone/>
            </a:pPr>
            <a:r>
              <a:rPr lang="en-US" dirty="0" smtClean="0"/>
              <a:t>Repeatable</a:t>
            </a:r>
            <a:endParaRPr lang="en-US" dirty="0"/>
          </a:p>
        </p:txBody>
      </p:sp>
      <p:pic>
        <p:nvPicPr>
          <p:cNvPr id="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3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Reproducible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Data and analysis can be re-created by anyone</a:t>
            </a:r>
          </a:p>
          <a:p>
            <a:pPr lvl="2"/>
            <a:r>
              <a:rPr lang="en-US" dirty="0" smtClean="0"/>
              <a:t>Including you in the future! </a:t>
            </a:r>
          </a:p>
          <a:p>
            <a:pPr lvl="2"/>
            <a:r>
              <a:rPr lang="en-US" dirty="0" smtClean="0"/>
              <a:t>Repeat analysis on updated data</a:t>
            </a:r>
          </a:p>
          <a:p>
            <a:pPr lvl="2"/>
            <a:r>
              <a:rPr lang="en-US" dirty="0" smtClean="0"/>
              <a:t>Repeat analyses on similar datasets</a:t>
            </a:r>
          </a:p>
          <a:p>
            <a:pPr lvl="1"/>
            <a:r>
              <a:rPr lang="en-US" dirty="0" smtClean="0"/>
              <a:t>Scripted data management and analysis</a:t>
            </a:r>
          </a:p>
          <a:p>
            <a:pPr lvl="2"/>
            <a:r>
              <a:rPr lang="en-US" dirty="0" smtClean="0"/>
              <a:t>Manages and analyzes</a:t>
            </a:r>
          </a:p>
          <a:p>
            <a:pPr lvl="2"/>
            <a:r>
              <a:rPr lang="en-US" dirty="0" smtClean="0"/>
              <a:t>Provides a record of what was done</a:t>
            </a:r>
          </a:p>
          <a:p>
            <a:pPr lvl="2"/>
            <a:r>
              <a:rPr lang="en-US" dirty="0" smtClean="0"/>
              <a:t>Easy to edit and re-run</a:t>
            </a:r>
          </a:p>
          <a:p>
            <a:pPr lvl="2"/>
            <a:endParaRPr lang="en-US" dirty="0"/>
          </a:p>
        </p:txBody>
      </p:sp>
      <p:pic>
        <p:nvPicPr>
          <p:cNvPr id="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5294521"/>
            <a:ext cx="123059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Publication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8186" y="5282170"/>
            <a:ext cx="69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Fame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12909" y="5479187"/>
            <a:ext cx="5378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26393" y="5466836"/>
            <a:ext cx="71949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Working Data</a:t>
            </a:r>
          </a:p>
        </p:txBody>
      </p:sp>
      <p:pic>
        <p:nvPicPr>
          <p:cNvPr id="2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9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/>
      <p:bldP spid="12" grpId="0" animBg="1"/>
      <p:bldP spid="13" grpId="0" animBg="1"/>
      <p:bldP spid="29" grpId="0" animBg="1"/>
      <p:bldP spid="30" grpId="0" animBg="1"/>
      <p:bldP spid="31" grpId="0" animBg="1"/>
      <p:bldP spid="32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5294521"/>
            <a:ext cx="123059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Publication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8186" y="5282170"/>
            <a:ext cx="69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Fame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9400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12909" y="5479187"/>
            <a:ext cx="5378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26393" y="5466836"/>
            <a:ext cx="71949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ross 33"/>
          <p:cNvSpPr/>
          <p:nvPr/>
        </p:nvSpPr>
        <p:spPr>
          <a:xfrm rot="18849332">
            <a:off x="1781856" y="516374"/>
            <a:ext cx="731520" cy="731520"/>
          </a:xfrm>
          <a:prstGeom prst="plus">
            <a:avLst>
              <a:gd name="adj" fmla="val 4148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71260" y="363544"/>
            <a:ext cx="1989712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Updated Raw Data 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2719775" y="463034"/>
            <a:ext cx="368845" cy="4191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pic>
        <p:nvPicPr>
          <p:cNvPr id="27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/>
      <p:bldP spid="12" grpId="0" animBg="1"/>
      <p:bldP spid="13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60088" y="1348010"/>
            <a:ext cx="3657600" cy="286232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Univariate</a:t>
            </a:r>
            <a:r>
              <a:rPr lang="en-US" dirty="0" smtClean="0"/>
              <a:t> &amp; Bivariate EDA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Find/Replace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Merge grouping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Re-code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Fix typos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Standardize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Convert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Convert variable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Missing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92286" y="2438400"/>
            <a:ext cx="36576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Subset data for particular 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Transform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Average, min, max by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imputation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pic>
        <p:nvPicPr>
          <p:cNvPr id="10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081653" y="3536308"/>
            <a:ext cx="2919347" cy="147732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Linear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Mixed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Search for Correlates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Loop!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General Functions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pic>
        <p:nvPicPr>
          <p:cNvPr id="14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849679" y="4561666"/>
            <a:ext cx="2919347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Plotting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Table making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pic>
        <p:nvPicPr>
          <p:cNvPr id="20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5294521"/>
            <a:ext cx="123059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Publication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12909" y="5479187"/>
            <a:ext cx="5378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51178" y="6123019"/>
            <a:ext cx="205870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Paper Writing Script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pic>
        <p:nvPicPr>
          <p:cNvPr id="22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0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943600" y="697468"/>
            <a:ext cx="160685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New Raw Data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05681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05681" y="3048000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6182489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13081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17369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6821439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821439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6800995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182489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973839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496689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3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192" y="3135868"/>
            <a:ext cx="183685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89438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71062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33240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3380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105681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05681" y="3048000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Working Data</a:t>
            </a:r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6182489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13081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17369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821439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21439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6800995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182489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973839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496689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76617" y="152400"/>
            <a:ext cx="3888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Re-use and edit scripts for new projects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6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943600" y="697468"/>
            <a:ext cx="160685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New Raw Data </a:t>
            </a:r>
          </a:p>
        </p:txBody>
      </p:sp>
    </p:spTree>
    <p:extLst>
      <p:ext uri="{BB962C8B-B14F-4D97-AF65-F5344CB8AC3E}">
        <p14:creationId xmlns:p14="http://schemas.microsoft.com/office/powerpoint/2010/main" val="296172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392" y="697468"/>
            <a:ext cx="112550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192" y="1905000"/>
            <a:ext cx="1434880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Cleaned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114800"/>
            <a:ext cx="165808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592" y="5334000"/>
            <a:ext cx="856517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8880" y="5334000"/>
            <a:ext cx="769378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5294521"/>
            <a:ext cx="1230593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Publication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8186" y="5282170"/>
            <a:ext cx="69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Fame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162950" y="1066800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0554" y="13480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1101" y="2438400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2950" y="2274332"/>
            <a:ext cx="0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142506" y="3505200"/>
            <a:ext cx="10222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24000" y="4484132"/>
            <a:ext cx="618506" cy="838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15350" y="4572000"/>
            <a:ext cx="808850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12909" y="5479187"/>
            <a:ext cx="5378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26393" y="5466836"/>
            <a:ext cx="71949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04323" y="3536308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9975" y="4586738"/>
            <a:ext cx="1354025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Figure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88620" y="4572000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838200" y="5273520"/>
            <a:ext cx="2974709" cy="517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47192" y="3135868"/>
            <a:ext cx="1458861" cy="3693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Working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19055" y="211528"/>
            <a:ext cx="2014675" cy="147732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err="1" smtClean="0"/>
              <a:t>Univariate</a:t>
            </a:r>
            <a:r>
              <a:rPr lang="en-US" sz="1000" dirty="0" smtClean="0"/>
              <a:t> &amp; Bivariate EDA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Find/Replace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Merge grouping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Re-code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Fix typos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Standardize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Convert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Convert variable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Missing values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77606" y="2101060"/>
            <a:ext cx="2217066" cy="70788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Subset data for particular 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Transform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Average, min, max by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imputation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49679" y="4561666"/>
            <a:ext cx="1313121" cy="40011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Plotting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Table making</a:t>
            </a:r>
          </a:p>
        </p:txBody>
      </p:sp>
      <p:pic>
        <p:nvPicPr>
          <p:cNvPr id="33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881183" y="3128747"/>
            <a:ext cx="1852547" cy="86177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Linear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Mixed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Search for Correlates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Loop!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General Functions</a:t>
            </a:r>
          </a:p>
        </p:txBody>
      </p:sp>
    </p:spTree>
    <p:extLst>
      <p:ext uri="{BB962C8B-B14F-4D97-AF65-F5344CB8AC3E}">
        <p14:creationId xmlns:p14="http://schemas.microsoft.com/office/powerpoint/2010/main" val="189211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5116" y="723910"/>
            <a:ext cx="2068643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Data Cleaning Script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5116" y="2822526"/>
            <a:ext cx="1987019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Summarizing Script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45116" y="4151700"/>
            <a:ext cx="152484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Analysis Script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5116" y="5634762"/>
            <a:ext cx="252428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Results Formatting Script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98877" y="1219220"/>
            <a:ext cx="2014675" cy="147732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err="1" smtClean="0"/>
              <a:t>Univariate</a:t>
            </a:r>
            <a:r>
              <a:rPr lang="en-US" sz="1000" dirty="0" smtClean="0"/>
              <a:t> &amp; Bivariate EDA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Find/Replace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Merge grouping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Re-code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Fix typos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Standardize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Convert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Convert variable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Missing values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77" y="3317836"/>
            <a:ext cx="2217066" cy="70788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Subset data for particular 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Transform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Average, min, max by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imputation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8877" y="4647010"/>
            <a:ext cx="1852547" cy="86177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Linear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Mixed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Search for Correlates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Loops!</a:t>
            </a: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General Functions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877" y="6130075"/>
            <a:ext cx="1313121" cy="40011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Plotting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Table 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447" y="143470"/>
            <a:ext cx="65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Excel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680447" y="1295400"/>
            <a:ext cx="129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OpenRefine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80447" y="3364468"/>
            <a:ext cx="153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SQL databases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680447" y="4522134"/>
            <a:ext cx="2007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 loops &amp; functions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45116" y="228600"/>
            <a:ext cx="1072601" cy="36933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Raw Data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680447" y="5960798"/>
            <a:ext cx="228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 markdown / </a:t>
            </a:r>
            <a:r>
              <a:rPr lang="en-US" dirty="0" err="1" smtClean="0"/>
              <a:t>RStudio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359727" y="228600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Monday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morning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29974" y="2199888"/>
            <a:ext cx="129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Monday Afternoon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59727" y="4891466"/>
            <a:ext cx="1205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Tuesday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Afternoon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0927" y="2529149"/>
            <a:ext cx="1527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 </a:t>
            </a:r>
            <a:r>
              <a:rPr lang="en-US" dirty="0" err="1" smtClean="0"/>
              <a:t>dplyr</a:t>
            </a:r>
            <a:r>
              <a:rPr lang="en-US" dirty="0" smtClean="0"/>
              <a:t>, </a:t>
            </a:r>
            <a:r>
              <a:rPr lang="en-US" dirty="0" err="1" smtClean="0"/>
              <a:t>ggplot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359727" y="3317836"/>
            <a:ext cx="129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Tuesday Morning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6" name="Content Placeholder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>
          <a:xfrm>
            <a:off x="7497211" y="274638"/>
            <a:ext cx="1310296" cy="7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763</Words>
  <Application>Microsoft Office PowerPoint</Application>
  <PresentationFormat>On-screen Show (4:3)</PresentationFormat>
  <Paragraphs>249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Community driven effort</vt:lpstr>
      <vt:lpstr>PowerPoint Presentation</vt:lpstr>
      <vt:lpstr>PowerPoint Presentation</vt:lpstr>
      <vt:lpstr>Reproducible Research</vt:lpstr>
      <vt:lpstr>Reproducible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Mudrak</dc:creator>
  <cp:lastModifiedBy>Erika Louise Mudrak</cp:lastModifiedBy>
  <cp:revision>35</cp:revision>
  <cp:lastPrinted>2014-08-22T14:30:31Z</cp:lastPrinted>
  <dcterms:created xsi:type="dcterms:W3CDTF">2010-12-10T18:30:18Z</dcterms:created>
  <dcterms:modified xsi:type="dcterms:W3CDTF">2016-06-13T02:21:19Z</dcterms:modified>
</cp:coreProperties>
</file>