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54"/>
  </p:notesMasterIdLst>
  <p:sldIdLst>
    <p:sldId id="758" r:id="rId2"/>
    <p:sldId id="760" r:id="rId3"/>
    <p:sldId id="833" r:id="rId4"/>
    <p:sldId id="759" r:id="rId5"/>
    <p:sldId id="628" r:id="rId6"/>
    <p:sldId id="834" r:id="rId7"/>
    <p:sldId id="872" r:id="rId8"/>
    <p:sldId id="835" r:id="rId9"/>
    <p:sldId id="633" r:id="rId10"/>
    <p:sldId id="836" r:id="rId11"/>
    <p:sldId id="837" r:id="rId12"/>
    <p:sldId id="873" r:id="rId13"/>
    <p:sldId id="838" r:id="rId14"/>
    <p:sldId id="839" r:id="rId15"/>
    <p:sldId id="840" r:id="rId16"/>
    <p:sldId id="841" r:id="rId17"/>
    <p:sldId id="842" r:id="rId18"/>
    <p:sldId id="843" r:id="rId19"/>
    <p:sldId id="844" r:id="rId20"/>
    <p:sldId id="845" r:id="rId21"/>
    <p:sldId id="846" r:id="rId22"/>
    <p:sldId id="847" r:id="rId23"/>
    <p:sldId id="848" r:id="rId24"/>
    <p:sldId id="875" r:id="rId25"/>
    <p:sldId id="876" r:id="rId26"/>
    <p:sldId id="877" r:id="rId27"/>
    <p:sldId id="878" r:id="rId28"/>
    <p:sldId id="762" r:id="rId29"/>
    <p:sldId id="862" r:id="rId30"/>
    <p:sldId id="863" r:id="rId31"/>
    <p:sldId id="879" r:id="rId32"/>
    <p:sldId id="880" r:id="rId33"/>
    <p:sldId id="881" r:id="rId34"/>
    <p:sldId id="882" r:id="rId35"/>
    <p:sldId id="883" r:id="rId36"/>
    <p:sldId id="884" r:id="rId37"/>
    <p:sldId id="898" r:id="rId38"/>
    <p:sldId id="885" r:id="rId39"/>
    <p:sldId id="886" r:id="rId40"/>
    <p:sldId id="888" r:id="rId41"/>
    <p:sldId id="889" r:id="rId42"/>
    <p:sldId id="890" r:id="rId43"/>
    <p:sldId id="891" r:id="rId44"/>
    <p:sldId id="892" r:id="rId45"/>
    <p:sldId id="893" r:id="rId46"/>
    <p:sldId id="894" r:id="rId47"/>
    <p:sldId id="895" r:id="rId48"/>
    <p:sldId id="896" r:id="rId49"/>
    <p:sldId id="897" r:id="rId50"/>
    <p:sldId id="771" r:id="rId51"/>
    <p:sldId id="765" r:id="rId52"/>
    <p:sldId id="291" r:id="rId53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>
    <p:extLst/>
  </p:cmAuthor>
  <p:cmAuthor id="2" name="Bob Vachon" initials="BV" lastIdx="24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3" autoAdjust="0"/>
    <p:restoredTop sz="81000" autoAdjust="0"/>
  </p:normalViewPr>
  <p:slideViewPr>
    <p:cSldViewPr snapToGrid="0" showGuides="1">
      <p:cViewPr varScale="1">
        <p:scale>
          <a:sx n="79" d="100"/>
          <a:sy n="79" d="100"/>
        </p:scale>
        <p:origin x="1368" y="72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Scaling Networks </a:t>
            </a:r>
            <a:r>
              <a:rPr lang="en-US" b="0" baseline="0" dirty="0"/>
              <a:t>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Scaling VLANs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Scaling Networks </a:t>
            </a:r>
            <a:r>
              <a:rPr lang="en-US" b="0" baseline="0" dirty="0"/>
              <a:t>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Scaling VLANs</a:t>
            </a:r>
            <a:endParaRPr lang="en-GB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3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Scaling Networks v6.0</a:t>
            </a:r>
          </a:p>
          <a:p>
            <a:pPr>
              <a:buFontTx/>
              <a:buNone/>
            </a:pPr>
            <a:r>
              <a:rPr lang="en-US" b="0" dirty="0"/>
              <a:t>Chapter 2: Scaling VLANs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644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– Scaling VLANs</a:t>
            </a:r>
          </a:p>
          <a:p>
            <a:pPr>
              <a:buFontTx/>
              <a:buNone/>
            </a:pPr>
            <a:r>
              <a:rPr lang="en-US" sz="1200" b="0" dirty="0"/>
              <a:t>2.1 – VTP, Extended VLANs, and DTP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2.1.1.1</a:t>
            </a:r>
            <a:r>
              <a:rPr lang="en-US" baseline="0" dirty="0">
                <a:latin typeface="Arial" charset="0"/>
              </a:rPr>
              <a:t> – VTP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2.1.1.2</a:t>
            </a:r>
            <a:r>
              <a:rPr lang="en-US" baseline="0" dirty="0">
                <a:latin typeface="Arial" charset="0"/>
              </a:rPr>
              <a:t> – VTP Modes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65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2.1.1.2</a:t>
            </a:r>
            <a:r>
              <a:rPr lang="en-US" baseline="0" dirty="0">
                <a:latin typeface="Arial" charset="0"/>
              </a:rPr>
              <a:t> – VTP Modes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54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2.1.1.3 </a:t>
            </a:r>
            <a:r>
              <a:rPr lang="en-US" baseline="0" dirty="0">
                <a:latin typeface="Arial" charset="0"/>
              </a:rPr>
              <a:t>– VTP Advertisements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05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2.1.1.4 – VTP 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87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2.1.1.5 – Default VTP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4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2.1.1.6 – VTP Caveats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51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 – VTP Concepts and Operation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2.1.1.6 – VTP Caveats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0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2.1.2.1 – VTP Configuration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3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2.1.2.2 – Step 1 – Configure the VTP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63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2.1.2.3 – Step 2 – Configure the VTP Domain Name and Password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06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2.1.2.4 – Step 3 – Configure the VTP Clients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03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2.1.2.5 – Step 4 – Configure VLANs on the VTP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04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 – VTP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2.1.2.6– Step 5 – Verify that the VTP Clients Have Received the New VLAN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02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 – Extended VLANs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2.1.3.1 – VLAN Ranges on Catalyst Switches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6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 – Extended VLANs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2.1.3.2 – Creating a VLAN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71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 – Extended VLANs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2.1.3.3 – Assigning Ports to VLANs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74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 – Extended VLANs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2.1.3.4 – Verifying VLAN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966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VTP, Extended VLANs, and DTP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 – Extended VLANs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2.1.3.5 – Configuring Extended VLANs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151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VLANs</a:t>
            </a:r>
          </a:p>
          <a:p>
            <a:pPr>
              <a:buFontTx/>
              <a:buNone/>
            </a:pPr>
            <a:r>
              <a:rPr lang="en-US" sz="1200" b="0" dirty="0"/>
              <a:t>3.5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Dynamic Trunking Protocol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3.5.1 – </a:t>
            </a:r>
            <a:r>
              <a:rPr lang="en-US" altLang="en-US" dirty="0"/>
              <a:t>Introduction to DTP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60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VLANs</a:t>
            </a:r>
          </a:p>
          <a:p>
            <a:pPr>
              <a:buFontTx/>
              <a:buNone/>
            </a:pPr>
            <a:r>
              <a:rPr lang="en-US" sz="1200" b="0" dirty="0"/>
              <a:t>3.5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Dynamic Trunking Protocol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3.5.2 – </a:t>
            </a:r>
            <a:r>
              <a:rPr lang="en-US" altLang="en-US" dirty="0"/>
              <a:t>Negotiated Interface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0532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VLANs</a:t>
            </a:r>
          </a:p>
          <a:p>
            <a:pPr>
              <a:buFontTx/>
              <a:buNone/>
            </a:pPr>
            <a:r>
              <a:rPr lang="en-US" sz="1200" b="0" dirty="0"/>
              <a:t>3.5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Dynamic Trunking Protocol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3.5.3 – </a:t>
            </a:r>
            <a:r>
              <a:rPr lang="en-US" altLang="en-US" sz="1200" dirty="0"/>
              <a:t>Results of a DTP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814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3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VLANs</a:t>
            </a:r>
          </a:p>
          <a:p>
            <a:pPr>
              <a:buFontTx/>
              <a:buNone/>
            </a:pPr>
            <a:r>
              <a:rPr lang="en-US" sz="1200" b="0" dirty="0"/>
              <a:t>3.5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Dynamic Trunking Protocol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3.5.4 – </a:t>
            </a:r>
            <a:r>
              <a:rPr lang="en-US" altLang="en-US" sz="1200" dirty="0"/>
              <a:t>Verify DTP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461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– Scaling VLANs</a:t>
            </a:r>
          </a:p>
          <a:p>
            <a:pPr>
              <a:buFontTx/>
              <a:buNone/>
            </a:pPr>
            <a:r>
              <a:rPr lang="en-US" sz="1200" b="0" dirty="0"/>
              <a:t>2.2 – Troubleshoot Multi-VLAN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326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 – Troubleshoot Multi-VLAN Issues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2.2.3 – VTP and DTP Issues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2.2.3.1 – Troubleshoot VTP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943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 – Troubleshoot Multi-VLAN Issues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2.2.3 – VTP and DTP Issues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2.2.3.2 – Troubleshoot DTP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16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4- Inter-VLAN Routing</a:t>
            </a:r>
          </a:p>
          <a:p>
            <a:r>
              <a:rPr lang="en-US" dirty="0"/>
              <a:t>4.1 – Inter-VLAN Routing Operation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581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4.1 – Inter-VLAN Routing Operation</a:t>
            </a:r>
          </a:p>
          <a:p>
            <a:r>
              <a:rPr lang="en-US" dirty="0"/>
              <a:t>4.1.1 - What is Inter-VLAN Routing?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79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4.2  - Router-on-a-Stick Inter-VLAN Routing</a:t>
            </a:r>
          </a:p>
          <a:p>
            <a:r>
              <a:rPr lang="en-US" dirty="0"/>
              <a:t>4.2.1 – Router-on-a-Stick Scenario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234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4.2  - Router-on-a-Stick Inter-VLAN Routing</a:t>
            </a:r>
          </a:p>
          <a:p>
            <a:r>
              <a:rPr lang="en-US" dirty="0"/>
              <a:t>4.2.4 – R1 Subinterface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920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4.2  - Router-on-a-Stick Inter-VLAN Routing</a:t>
            </a:r>
          </a:p>
          <a:p>
            <a:r>
              <a:rPr lang="en-US" dirty="0"/>
              <a:t>4.2.4 – R1 Subinterface Configuration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6729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4.3.1 – Layer 3 Switch Inter-VLAN 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67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2.3 – Layer 3 Switching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2.3.1 – Layer 3 Switching Operation and Configuration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2.3.1.3 – Inter-VLAN Routing with Switch Virtual Interfaces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459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4.3.2 – Layer 3 Switch Scenario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7536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4.3.3 – Layer 3 Switch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332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4.3.5 - Routing on a Layer 3 Switch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278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4.3.6 - Routing Scenario on a Layer 3 Switch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184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4.3 – Inter-VLAN Routing using Layer 3 Switches</a:t>
            </a:r>
          </a:p>
          <a:p>
            <a:r>
              <a:rPr lang="en-US" dirty="0"/>
              <a:t>4.3.7 – Routing Configuration on a Layer 3 Switch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4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4- Inter-VLAN Routing</a:t>
            </a:r>
          </a:p>
          <a:p>
            <a:r>
              <a:rPr lang="en-US" dirty="0"/>
              <a:t>4.4 – Troubleshoot Inter-VLAN Routing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633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4.4.1 – Common Inter-VLAN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199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4.4.2 – Troubleshoot Inter-VLAN Routing Scenario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858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4.4.3 – Missing VLANs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7756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4.4.4 – Switch Trunk Port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089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4.4.5 – Switch Access Port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957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– Inter-VLAN Routing</a:t>
            </a:r>
          </a:p>
          <a:p>
            <a:r>
              <a:rPr lang="en-US" dirty="0"/>
              <a:t>4.4 - Troubleshoot Inter-VLAN Routing</a:t>
            </a:r>
          </a:p>
          <a:p>
            <a:r>
              <a:rPr lang="en-US" dirty="0"/>
              <a:t>4.4.6 – Router Configuration Issues</a:t>
            </a:r>
          </a:p>
          <a:p>
            <a:r>
              <a:rPr lang="en-US" dirty="0"/>
              <a:t>4.4.7 – Check Your Understanding – Troubleshoot Inter-VLAN Routing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578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– Scaling VLANs</a:t>
            </a:r>
          </a:p>
          <a:p>
            <a:r>
              <a:rPr lang="en-US" dirty="0"/>
              <a:t>2.3 – 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00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51</a:t>
            </a:fld>
            <a:endParaRPr lang="en-US" sz="8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2.3 – Summary</a:t>
            </a:r>
          </a:p>
          <a:p>
            <a:r>
              <a:rPr lang="en-US" dirty="0"/>
              <a:t>2.3.1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 	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2.3.1.1 – </a:t>
            </a:r>
            <a:r>
              <a:rPr lang="en-US" dirty="0"/>
              <a:t>Chapter 2: Scaling VLANs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379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Module </a:t>
            </a:r>
            <a:r>
              <a:rPr lang="en-US" dirty="0"/>
              <a:t>2: Scaling VLANs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Scaling Networks v6.0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380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sz="1600" dirty="0"/>
              <a:t>2.1 </a:t>
            </a:r>
            <a:r>
              <a:rPr lang="en-US" sz="1600" dirty="0"/>
              <a:t>VTP, Extended VLANs, and DTP</a:t>
            </a:r>
          </a:p>
          <a:p>
            <a:pPr lvl="1"/>
            <a:r>
              <a:rPr lang="en-US" dirty="0"/>
              <a:t>Configure enhanced inter-switch connectivity </a:t>
            </a:r>
            <a:r>
              <a:rPr lang="en-US" dirty="0" smtClean="0"/>
              <a:t>technologies.</a:t>
            </a:r>
            <a:endParaRPr lang="en-US" dirty="0"/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Compare VTP versions 1 and 2.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VTP versions 1 and 2.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extended VLANs.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Dynamic </a:t>
            </a:r>
            <a:r>
              <a:rPr lang="en-US" sz="1400" dirty="0" err="1"/>
              <a:t>Trunking</a:t>
            </a:r>
            <a:r>
              <a:rPr lang="en-US" sz="1400" dirty="0"/>
              <a:t> Protocol (DTP).</a:t>
            </a:r>
          </a:p>
          <a:p>
            <a:r>
              <a:rPr lang="en-CA" sz="1600" dirty="0"/>
              <a:t>2.2 Troubleshoot Multi-VLAN Issues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 smtClean="0"/>
              <a:t>Troubleshoot </a:t>
            </a:r>
            <a:r>
              <a:rPr lang="en-US" sz="1400" dirty="0"/>
              <a:t>common VTP and DTP issues in an inter-VLAN routed environment.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2 - Sections &amp; Objectives</a:t>
            </a:r>
          </a:p>
        </p:txBody>
      </p:sp>
    </p:spTree>
    <p:extLst>
      <p:ext uri="{BB962C8B-B14F-4D97-AF65-F5344CB8AC3E}">
        <p14:creationId xmlns:p14="http://schemas.microsoft.com/office/powerpoint/2010/main" val="1758868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2.3 </a:t>
            </a:r>
            <a:r>
              <a:rPr lang="en-US" sz="1600" dirty="0" smtClean="0"/>
              <a:t>Inter VLAN Routing Operation</a:t>
            </a:r>
          </a:p>
          <a:p>
            <a:pPr lvl="1"/>
            <a:r>
              <a:rPr lang="en-US" sz="1600" dirty="0"/>
              <a:t>Describe options for configuring inter-VLAN routing.</a:t>
            </a:r>
          </a:p>
          <a:p>
            <a:pPr lvl="1"/>
            <a:r>
              <a:rPr lang="en-US" sz="1600" dirty="0"/>
              <a:t>Configure router-on-a-stick inter-VLAN routing.</a:t>
            </a:r>
          </a:p>
          <a:p>
            <a:pPr lvl="1"/>
            <a:r>
              <a:rPr lang="en-US" sz="1600" dirty="0"/>
              <a:t>Configure inter-VLAN routing using Layer 3 switching.</a:t>
            </a:r>
          </a:p>
          <a:p>
            <a:r>
              <a:rPr lang="en-US" sz="1600" dirty="0" smtClean="0"/>
              <a:t>2.4 Troubleshooting inter VLAN routing</a:t>
            </a:r>
          </a:p>
          <a:p>
            <a:pPr lvl="1"/>
            <a:r>
              <a:rPr lang="en-US" sz="1600" dirty="0"/>
              <a:t>Troubleshoot common inter-VLAN configuration issues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2 - Sections &amp; Objectives (Cont.)</a:t>
            </a:r>
          </a:p>
        </p:txBody>
      </p:sp>
    </p:spTree>
    <p:extLst>
      <p:ext uri="{BB962C8B-B14F-4D97-AF65-F5344CB8AC3E}">
        <p14:creationId xmlns:p14="http://schemas.microsoft.com/office/powerpoint/2010/main" val="2607216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178935" cy="1827791"/>
          </a:xfrm>
        </p:spPr>
        <p:txBody>
          <a:bodyPr/>
          <a:lstStyle/>
          <a:p>
            <a:r>
              <a:rPr lang="en-US" sz="3800" dirty="0"/>
              <a:t>2.1 VTP, Extended VLANs, and DTP</a:t>
            </a:r>
          </a:p>
        </p:txBody>
      </p:sp>
    </p:spTree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8853286" cy="1543289"/>
          </a:xfrm>
        </p:spPr>
        <p:txBody>
          <a:bodyPr/>
          <a:lstStyle/>
          <a:p>
            <a:r>
              <a:rPr lang="en-US" altLang="ja-JP" sz="1600" dirty="0"/>
              <a:t>VLAN </a:t>
            </a:r>
            <a:r>
              <a:rPr lang="en-US" altLang="ja-JP" sz="1600" dirty="0" err="1"/>
              <a:t>trunking</a:t>
            </a:r>
            <a:r>
              <a:rPr lang="en-US" altLang="ja-JP" sz="1600" dirty="0"/>
              <a:t> protocol (VTP) allows a network administrator to manage VLANs on a switch configured as a VTP server.</a:t>
            </a:r>
          </a:p>
          <a:p>
            <a:r>
              <a:rPr lang="en-US" altLang="ja-JP" sz="1600" dirty="0"/>
              <a:t>The VTP server distributes and synchronizes VLAN information over trunk links to VTP-enabled switches throughout the switched </a:t>
            </a:r>
            <a:r>
              <a:rPr lang="en-US" altLang="ja-JP" sz="1600" dirty="0" smtClean="0"/>
              <a:t>network.</a:t>
            </a:r>
            <a:endParaRPr lang="en-US" altLang="ja-JP" sz="16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Overview</a:t>
            </a:r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032FECC9-E798-4779-99C3-4885EA7F47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392" y="2158320"/>
            <a:ext cx="5906550" cy="1998044"/>
          </a:xfrm>
          <a:prstGeom prst="rect">
            <a:avLst/>
          </a:prstGeom>
        </p:spPr>
      </p:pic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4A75912E-6C40-4156-8E04-FDAF7D72E0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9699" y="4256506"/>
            <a:ext cx="5641935" cy="43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caling Networks - Mozilla Firefox">
            <a:extLst>
              <a:ext uri="{FF2B5EF4-FFF2-40B4-BE49-F238E27FC236}">
                <a16:creationId xmlns:a16="http://schemas.microsoft.com/office/drawing/2014/main" id="{CE1BBB64-7780-41F3-B1DE-11125AEDA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9976" y="798513"/>
            <a:ext cx="82460" cy="46037"/>
          </a:xfr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Modes</a:t>
            </a:r>
          </a:p>
        </p:txBody>
      </p:sp>
      <p:pic>
        <p:nvPicPr>
          <p:cNvPr id="7" name="Picture 6" descr="Scaling Networks - Mozilla Firefox">
            <a:extLst>
              <a:ext uri="{FF2B5EF4-FFF2-40B4-BE49-F238E27FC236}">
                <a16:creationId xmlns:a16="http://schemas.microsoft.com/office/drawing/2014/main" id="{13605F60-E8E2-4B26-8E6A-E9988B3855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4229" y="798513"/>
            <a:ext cx="6561498" cy="361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19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caling Networks - Mozilla Firefox">
            <a:extLst>
              <a:ext uri="{FF2B5EF4-FFF2-40B4-BE49-F238E27FC236}">
                <a16:creationId xmlns:a16="http://schemas.microsoft.com/office/drawing/2014/main" id="{CE1BBB64-7780-41F3-B1DE-11125AEDA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9976" y="798513"/>
            <a:ext cx="82460" cy="46037"/>
          </a:xfr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</a:t>
            </a:r>
            <a:r>
              <a:rPr lang="en-US" altLang="en-US" dirty="0" smtClean="0"/>
              <a:t>Modes (Cont.)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31" y="1069454"/>
            <a:ext cx="8126090" cy="301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53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Advertisements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DDC14-D732-4059-8337-AACFE82EA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4"/>
            <a:ext cx="4105206" cy="3660589"/>
          </a:xfrm>
        </p:spPr>
        <p:txBody>
          <a:bodyPr/>
          <a:lstStyle/>
          <a:p>
            <a:r>
              <a:rPr lang="en-US" sz="1600" dirty="0"/>
              <a:t>Three types of VTP Advertisements:</a:t>
            </a:r>
          </a:p>
          <a:p>
            <a:pPr lvl="1"/>
            <a:r>
              <a:rPr lang="en-US" b="1" dirty="0"/>
              <a:t>Summary advertisements </a:t>
            </a:r>
            <a:r>
              <a:rPr lang="en-US" dirty="0"/>
              <a:t>– contain VTP domain name and configuration revision number.</a:t>
            </a:r>
          </a:p>
          <a:p>
            <a:pPr lvl="1"/>
            <a:r>
              <a:rPr lang="en-US" b="1" dirty="0"/>
              <a:t>Advertisement request - </a:t>
            </a:r>
            <a:r>
              <a:rPr lang="en-US" dirty="0"/>
              <a:t>response to a summary advertisement message when the summary advertisement contains a higher configuration revision number than the current value.</a:t>
            </a:r>
          </a:p>
          <a:p>
            <a:pPr lvl="1"/>
            <a:r>
              <a:rPr lang="en-US" b="1" dirty="0"/>
              <a:t>Subset advertisements - </a:t>
            </a:r>
            <a:r>
              <a:rPr lang="en-US" dirty="0"/>
              <a:t>contain VLAN information including any changes.</a:t>
            </a:r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1A13A13B-E6AD-456B-B642-5484DB38CD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9271" y="859904"/>
            <a:ext cx="4585779" cy="264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93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Versions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7073338" cy="707127"/>
          </a:xfrm>
        </p:spPr>
        <p:txBody>
          <a:bodyPr/>
          <a:lstStyle/>
          <a:p>
            <a:r>
              <a:rPr lang="en-US" altLang="en-US" sz="1600" dirty="0"/>
              <a:t>Switches in the same VTP domain must use the same VTP version.</a:t>
            </a:r>
            <a:endParaRPr lang="en-CA" altLang="en-US" sz="16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8B75D6A2-D355-403D-848C-BA80B01060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441" y="1562303"/>
            <a:ext cx="8912898" cy="20188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3921" y="4036779"/>
            <a:ext cx="7376160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Note: The newest version of VTP is Version 3, which is beyond the scope of this course.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74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Default VTP configuration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404881" y="489816"/>
            <a:ext cx="3739118" cy="4418036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b="1" dirty="0"/>
              <a:t>show vtp status </a:t>
            </a:r>
            <a:r>
              <a:rPr lang="en-US" altLang="en-US" dirty="0"/>
              <a:t>command displays the VTP status which includes the following:</a:t>
            </a:r>
          </a:p>
          <a:p>
            <a:pPr lvl="1"/>
            <a:r>
              <a:rPr lang="en-US" altLang="en-US" dirty="0"/>
              <a:t>VTP Version capable and running</a:t>
            </a:r>
          </a:p>
          <a:p>
            <a:pPr lvl="1"/>
            <a:r>
              <a:rPr lang="en-CA" altLang="en-US" dirty="0"/>
              <a:t>VTP Domain Name</a:t>
            </a:r>
          </a:p>
          <a:p>
            <a:pPr lvl="1"/>
            <a:r>
              <a:rPr lang="en-CA" altLang="en-US" dirty="0"/>
              <a:t>VTP Pruning Mode</a:t>
            </a:r>
          </a:p>
          <a:p>
            <a:pPr lvl="1"/>
            <a:r>
              <a:rPr lang="en-CA" altLang="en-US" dirty="0"/>
              <a:t>VTP Traps Generation</a:t>
            </a:r>
          </a:p>
          <a:p>
            <a:pPr lvl="1"/>
            <a:r>
              <a:rPr lang="en-CA" altLang="en-US" dirty="0"/>
              <a:t>Device ID</a:t>
            </a:r>
          </a:p>
          <a:p>
            <a:pPr lvl="1"/>
            <a:r>
              <a:rPr lang="en-CA" altLang="en-US" dirty="0"/>
              <a:t>Configuration Last Modified</a:t>
            </a:r>
          </a:p>
          <a:p>
            <a:pPr lvl="1"/>
            <a:r>
              <a:rPr lang="en-CA" altLang="en-US" dirty="0"/>
              <a:t>VTP Operating Mode</a:t>
            </a:r>
          </a:p>
          <a:p>
            <a:pPr lvl="1"/>
            <a:r>
              <a:rPr lang="en-CA" altLang="en-US" dirty="0"/>
              <a:t>Maximum VLANs Supported Locally</a:t>
            </a:r>
          </a:p>
          <a:p>
            <a:pPr lvl="1"/>
            <a:r>
              <a:rPr lang="en-CA" altLang="en-US" dirty="0"/>
              <a:t>Number of Existing VLANs</a:t>
            </a:r>
          </a:p>
          <a:p>
            <a:pPr lvl="1"/>
            <a:r>
              <a:rPr lang="en-CA" altLang="en-US" dirty="0"/>
              <a:t>Configuration Revision</a:t>
            </a:r>
          </a:p>
          <a:p>
            <a:pPr lvl="1"/>
            <a:r>
              <a:rPr lang="en-CA" altLang="en-US" dirty="0"/>
              <a:t>MD5 Digest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19201" y="106033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Verify Default VTP Status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1" y="1427091"/>
            <a:ext cx="4879340" cy="254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17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Caveats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" y="993768"/>
            <a:ext cx="3690221" cy="3612706"/>
          </a:xfrm>
        </p:spPr>
        <p:txBody>
          <a:bodyPr/>
          <a:lstStyle/>
          <a:p>
            <a:r>
              <a:rPr lang="en-US" altLang="en-US" sz="1600" dirty="0" smtClean="0"/>
              <a:t>VTP </a:t>
            </a:r>
            <a:r>
              <a:rPr lang="en-US" altLang="en-US" sz="1600" dirty="0"/>
              <a:t>configuration revision number is stored in NVRAM.</a:t>
            </a:r>
          </a:p>
          <a:p>
            <a:r>
              <a:rPr lang="en-US" altLang="en-US" sz="1600" dirty="0"/>
              <a:t>To reset VTP configuration revision number to zero:</a:t>
            </a:r>
          </a:p>
          <a:p>
            <a:pPr lvl="1"/>
            <a:r>
              <a:rPr lang="en-US" altLang="en-US" dirty="0"/>
              <a:t>Change the switch's VTP domain to a nonexistent VTP domain and then change the domain back to the original name.</a:t>
            </a:r>
          </a:p>
          <a:p>
            <a:pPr lvl="1"/>
            <a:r>
              <a:rPr lang="en-US" altLang="en-US" dirty="0"/>
              <a:t>Change the switch's VTP mode to transparent and then back to previous VTP mode.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A6EA6C14-33D8-4C44-A892-FF683594C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0222" y="993768"/>
            <a:ext cx="5272642" cy="322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88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Concepts and Operation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</a:t>
            </a:r>
            <a:r>
              <a:rPr lang="en-US" altLang="en-US" dirty="0" smtClean="0"/>
              <a:t>Caveats (Cont.)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0" y="847833"/>
            <a:ext cx="4341604" cy="3769888"/>
          </a:xfrm>
        </p:spPr>
        <p:txBody>
          <a:bodyPr/>
          <a:lstStyle/>
          <a:p>
            <a:r>
              <a:rPr lang="en-US" sz="1600" dirty="0" smtClean="0"/>
              <a:t>See graphic:</a:t>
            </a:r>
          </a:p>
          <a:p>
            <a:pPr lvl="1"/>
            <a:r>
              <a:rPr lang="en-US" dirty="0" smtClean="0"/>
              <a:t>S4 is added. The startup </a:t>
            </a:r>
            <a:r>
              <a:rPr lang="en-US" dirty="0" err="1" smtClean="0"/>
              <a:t>config</a:t>
            </a:r>
            <a:r>
              <a:rPr lang="en-US" dirty="0" smtClean="0"/>
              <a:t> has </a:t>
            </a:r>
            <a:r>
              <a:rPr lang="en-US" dirty="0"/>
              <a:t>not </a:t>
            </a:r>
            <a:r>
              <a:rPr lang="en-US" dirty="0" smtClean="0"/>
              <a:t>been erased and VLAN.DAT </a:t>
            </a:r>
            <a:r>
              <a:rPr lang="en-US" dirty="0"/>
              <a:t>file on </a:t>
            </a:r>
            <a:r>
              <a:rPr lang="en-US" dirty="0" smtClean="0"/>
              <a:t>S4 has not been deleted. </a:t>
            </a:r>
            <a:r>
              <a:rPr lang="en-US" dirty="0"/>
              <a:t>S4 has the same VTP domain name configured as other two switches but its revision number is 35, which is higher than the revision number on the other two switches.</a:t>
            </a:r>
          </a:p>
          <a:p>
            <a:pPr lvl="1"/>
            <a:r>
              <a:rPr lang="en-US" dirty="0"/>
              <a:t>S4 has VLAN 1 and is configured with VLAN 30 and 40. </a:t>
            </a:r>
            <a:r>
              <a:rPr lang="en-US" dirty="0" smtClean="0"/>
              <a:t>S4 does </a:t>
            </a:r>
            <a:r>
              <a:rPr lang="en-US" dirty="0"/>
              <a:t>not have VLANs 10 and 20 in its database. </a:t>
            </a:r>
            <a:r>
              <a:rPr lang="en-US" dirty="0" smtClean="0"/>
              <a:t>Because S4 </a:t>
            </a:r>
            <a:r>
              <a:rPr lang="en-US" dirty="0"/>
              <a:t>has a higher revision number, the rest of the switches in the domain will sync to S4’s revision. 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onsequence </a:t>
            </a:r>
            <a:r>
              <a:rPr lang="en-US" dirty="0"/>
              <a:t>is </a:t>
            </a:r>
            <a:r>
              <a:rPr lang="en-US" dirty="0" smtClean="0"/>
              <a:t>VLANs </a:t>
            </a:r>
            <a:r>
              <a:rPr lang="en-US" dirty="0"/>
              <a:t>10 and 20 will no longer exist on the switches, leaving clients that are connected to ports belonging to those non-existing VLANs without connectivity.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A6EA6C14-33D8-4C44-A892-FF683594C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1604" y="1329049"/>
            <a:ext cx="4726196" cy="289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299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VTP Configuration Overview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77262" y="798944"/>
            <a:ext cx="3690221" cy="3612706"/>
          </a:xfrm>
        </p:spPr>
        <p:txBody>
          <a:bodyPr/>
          <a:lstStyle/>
          <a:p>
            <a:r>
              <a:rPr lang="en-US" altLang="en-US" sz="1600" dirty="0"/>
              <a:t>Steps to Configure VTP:</a:t>
            </a:r>
          </a:p>
          <a:p>
            <a:pPr lvl="1"/>
            <a:r>
              <a:rPr lang="en-US" altLang="en-US" sz="1500" b="1" dirty="0"/>
              <a:t>Step 1 </a:t>
            </a:r>
            <a:r>
              <a:rPr lang="en-US" altLang="en-US" sz="1500" dirty="0"/>
              <a:t>- Configure the VTP Server</a:t>
            </a:r>
          </a:p>
          <a:p>
            <a:pPr lvl="1"/>
            <a:r>
              <a:rPr lang="en-US" altLang="en-US" sz="1500" b="1" dirty="0"/>
              <a:t>Step 2 </a:t>
            </a:r>
            <a:r>
              <a:rPr lang="en-US" altLang="en-US" sz="1500" dirty="0"/>
              <a:t>- Configure the VTP Domain Name and Password</a:t>
            </a:r>
          </a:p>
          <a:p>
            <a:pPr lvl="1"/>
            <a:r>
              <a:rPr lang="en-US" altLang="en-US" sz="1500" b="1" dirty="0"/>
              <a:t>Step 3 </a:t>
            </a:r>
            <a:r>
              <a:rPr lang="en-US" altLang="en-US" sz="1500" dirty="0"/>
              <a:t>- Configure the VTP Clients</a:t>
            </a:r>
          </a:p>
          <a:p>
            <a:pPr lvl="1"/>
            <a:r>
              <a:rPr lang="en-US" altLang="en-US" sz="1500" b="1" dirty="0"/>
              <a:t>Step 4 </a:t>
            </a:r>
            <a:r>
              <a:rPr lang="en-US" altLang="en-US" sz="1500" dirty="0"/>
              <a:t>- Configure VLANs on the VTP Server.</a:t>
            </a:r>
          </a:p>
          <a:p>
            <a:pPr lvl="1"/>
            <a:r>
              <a:rPr lang="en-US" altLang="en-US" sz="1500" b="1" dirty="0"/>
              <a:t>Step 5 </a:t>
            </a:r>
            <a:r>
              <a:rPr lang="en-US" altLang="en-US" sz="1500" dirty="0"/>
              <a:t>- Verify the VTP clients have received the new VLAN information.</a:t>
            </a:r>
            <a:endParaRPr lang="en-CA" altLang="en-US" sz="15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4" name="Picture 3" descr="Scaling Networks - Mozilla Firefox">
            <a:extLst>
              <a:ext uri="{FF2B5EF4-FFF2-40B4-BE49-F238E27FC236}">
                <a16:creationId xmlns:a16="http://schemas.microsoft.com/office/drawing/2014/main" id="{61079819-FC15-49F7-B68C-C385AAD5CD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7" y="1114883"/>
            <a:ext cx="5023572" cy="23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269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Step 1 – Configure the VTP Server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02618" y="887837"/>
            <a:ext cx="3690221" cy="3612706"/>
          </a:xfrm>
        </p:spPr>
        <p:txBody>
          <a:bodyPr/>
          <a:lstStyle/>
          <a:p>
            <a:r>
              <a:rPr lang="en-US" altLang="en-US" sz="1600" dirty="0"/>
              <a:t>Use the </a:t>
            </a:r>
            <a:r>
              <a:rPr lang="en-US" altLang="en-US" sz="1600" b="1" dirty="0"/>
              <a:t>vtp mode server </a:t>
            </a:r>
            <a:r>
              <a:rPr lang="en-US" altLang="en-US" sz="1600" dirty="0"/>
              <a:t>command to configure a switch as a VTP server. </a:t>
            </a:r>
            <a:endParaRPr lang="en-US" altLang="en-US" sz="1600" dirty="0" smtClean="0"/>
          </a:p>
          <a:p>
            <a:pPr lvl="1"/>
            <a:r>
              <a:rPr lang="en-US" altLang="en-US" dirty="0" smtClean="0"/>
              <a:t>Confirm all switches are configured with default </a:t>
            </a:r>
            <a:r>
              <a:rPr lang="en-US" altLang="en-US" dirty="0"/>
              <a:t>configuration before issuing this command to avoid problems with configuration revision </a:t>
            </a:r>
            <a:r>
              <a:rPr lang="en-US" altLang="en-US" dirty="0" smtClean="0"/>
              <a:t>numbers.</a:t>
            </a:r>
            <a:endParaRPr lang="en-US" altLang="en-US" dirty="0"/>
          </a:p>
          <a:p>
            <a:r>
              <a:rPr lang="en-US" altLang="en-US" sz="1600" dirty="0"/>
              <a:t> Use the </a:t>
            </a:r>
            <a:r>
              <a:rPr lang="en-US" altLang="en-US" sz="1600" b="1" dirty="0"/>
              <a:t>show vtp status </a:t>
            </a:r>
            <a:r>
              <a:rPr lang="en-US" altLang="en-US" sz="1600" dirty="0"/>
              <a:t>to verify</a:t>
            </a:r>
            <a:r>
              <a:rPr lang="en-US" altLang="en-US" sz="1600" dirty="0" smtClean="0"/>
              <a:t>.</a:t>
            </a:r>
          </a:p>
          <a:p>
            <a:pPr lvl="1"/>
            <a:r>
              <a:rPr lang="en-US" dirty="0" smtClean="0"/>
              <a:t>Notice </a:t>
            </a:r>
            <a:r>
              <a:rPr lang="en-US" dirty="0"/>
              <a:t>configuration revision number is still set to 0 </a:t>
            </a:r>
            <a:r>
              <a:rPr lang="en-US" dirty="0" smtClean="0"/>
              <a:t>and number of existing VLANS is 5.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5 VLANs are the default VLAN 1 and VLANs 1002-1005.</a:t>
            </a:r>
            <a:endParaRPr lang="en-US" altLang="en-US" dirty="0"/>
          </a:p>
          <a:p>
            <a:endParaRPr lang="en-US" altLang="en-US" b="1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20" y="887837"/>
            <a:ext cx="3990340" cy="16285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36" y="2605296"/>
            <a:ext cx="3975024" cy="191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24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Step 2 – Configure the VTP Domain Name and Password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43412" y="964111"/>
            <a:ext cx="3690221" cy="3612706"/>
          </a:xfrm>
        </p:spPr>
        <p:txBody>
          <a:bodyPr/>
          <a:lstStyle/>
          <a:p>
            <a:r>
              <a:rPr lang="en-US" altLang="en-US" sz="1600" dirty="0" smtClean="0"/>
              <a:t>Use </a:t>
            </a:r>
            <a:r>
              <a:rPr lang="en-US" altLang="en-US" sz="1600" dirty="0"/>
              <a:t>the </a:t>
            </a:r>
            <a:r>
              <a:rPr lang="en-US" altLang="en-US" sz="1600" b="1" dirty="0"/>
              <a:t>vtp domain </a:t>
            </a:r>
            <a:r>
              <a:rPr lang="en-US" altLang="en-US" sz="1600" i="1" dirty="0"/>
              <a:t>domain-name </a:t>
            </a:r>
            <a:r>
              <a:rPr lang="en-US" altLang="en-US" sz="1600" dirty="0"/>
              <a:t>command to configure the </a:t>
            </a:r>
            <a:r>
              <a:rPr lang="en-US" altLang="en-US" sz="1600" dirty="0" smtClean="0"/>
              <a:t>domain </a:t>
            </a:r>
            <a:r>
              <a:rPr lang="en-US" altLang="en-US" sz="1600" dirty="0"/>
              <a:t>name.</a:t>
            </a:r>
          </a:p>
          <a:p>
            <a:pPr lvl="1"/>
            <a:r>
              <a:rPr lang="en-US" altLang="en-US" dirty="0"/>
              <a:t>VTP client must have same domain name as the VTP </a:t>
            </a:r>
            <a:r>
              <a:rPr lang="en-US" altLang="en-US" dirty="0" smtClean="0"/>
              <a:t>server before it will accept VTP advertisements.</a:t>
            </a:r>
            <a:endParaRPr lang="en-US" altLang="en-US" dirty="0"/>
          </a:p>
          <a:p>
            <a:r>
              <a:rPr lang="en-US" altLang="en-US" sz="1600" dirty="0"/>
              <a:t>Configure a password using the </a:t>
            </a:r>
            <a:r>
              <a:rPr lang="en-US" altLang="en-US" sz="1600" b="1" dirty="0"/>
              <a:t>vtp password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password</a:t>
            </a:r>
            <a:r>
              <a:rPr lang="en-US" altLang="en-US" sz="1600" i="1" dirty="0"/>
              <a:t> </a:t>
            </a:r>
            <a:r>
              <a:rPr lang="en-US" altLang="en-US" sz="1600" dirty="0"/>
              <a:t>command.</a:t>
            </a:r>
          </a:p>
          <a:p>
            <a:pPr lvl="1"/>
            <a:r>
              <a:rPr lang="en-US" altLang="en-US" dirty="0"/>
              <a:t>Use the </a:t>
            </a:r>
            <a:r>
              <a:rPr lang="en-US" altLang="en-US" b="1" dirty="0"/>
              <a:t>show vtp password </a:t>
            </a:r>
            <a:r>
              <a:rPr lang="en-US" altLang="en-US" dirty="0"/>
              <a:t>command to verify.</a:t>
            </a:r>
          </a:p>
          <a:p>
            <a:pPr marL="0" indent="0">
              <a:buNone/>
            </a:pPr>
            <a:endParaRPr lang="en-US" altLang="en-US" b="1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05" y="1085093"/>
            <a:ext cx="4748033" cy="15640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159" y="2935301"/>
            <a:ext cx="4745879" cy="1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06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Step 3 – Configure the VTP Clients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65580" y="3219414"/>
            <a:ext cx="7849834" cy="803946"/>
          </a:xfrm>
        </p:spPr>
        <p:txBody>
          <a:bodyPr/>
          <a:lstStyle/>
          <a:p>
            <a:r>
              <a:rPr lang="en-US" altLang="en-US" sz="1600" dirty="0"/>
              <a:t>Use the </a:t>
            </a:r>
            <a:r>
              <a:rPr lang="en-US" altLang="en-US" sz="1600" b="1" dirty="0" err="1"/>
              <a:t>vtp</a:t>
            </a:r>
            <a:r>
              <a:rPr lang="en-US" altLang="en-US" sz="1600" b="1" dirty="0"/>
              <a:t> mode client </a:t>
            </a:r>
            <a:r>
              <a:rPr lang="en-US" altLang="en-US" sz="1600" dirty="0"/>
              <a:t>command to configure the </a:t>
            </a:r>
            <a:r>
              <a:rPr lang="en-US" altLang="en-US" sz="1600" dirty="0" smtClean="0"/>
              <a:t>VTP </a:t>
            </a:r>
            <a:r>
              <a:rPr lang="en-US" altLang="en-US" sz="1600" dirty="0"/>
              <a:t>clients</a:t>
            </a:r>
            <a:r>
              <a:rPr lang="en-US" altLang="en-US" sz="1600" dirty="0" smtClean="0"/>
              <a:t>.</a:t>
            </a:r>
          </a:p>
          <a:p>
            <a:r>
              <a:rPr lang="en-US" altLang="en-US" sz="1600" dirty="0" smtClean="0"/>
              <a:t>Use same domain name and password as VTP server.</a:t>
            </a:r>
            <a:endParaRPr lang="en-US" altLang="en-US" sz="16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91" y="985955"/>
            <a:ext cx="8578420" cy="204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183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Step 4 – Configure VLANs on the VTP Server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64613" y="930969"/>
            <a:ext cx="4250912" cy="3612706"/>
          </a:xfrm>
        </p:spPr>
        <p:txBody>
          <a:bodyPr/>
          <a:lstStyle/>
          <a:p>
            <a:r>
              <a:rPr lang="en-US" altLang="en-US" dirty="0"/>
              <a:t>Use the </a:t>
            </a:r>
            <a:r>
              <a:rPr lang="en-US" altLang="en-US" b="1" dirty="0"/>
              <a:t>vlan </a:t>
            </a:r>
            <a:r>
              <a:rPr lang="en-US" altLang="en-US" i="1" dirty="0"/>
              <a:t>vlan-number</a:t>
            </a:r>
            <a:r>
              <a:rPr lang="en-US" altLang="en-US" dirty="0"/>
              <a:t> command to create VLANs.</a:t>
            </a:r>
          </a:p>
          <a:p>
            <a:r>
              <a:rPr lang="en-US" altLang="en-US" dirty="0"/>
              <a:t>Use </a:t>
            </a:r>
            <a:r>
              <a:rPr lang="en-US" altLang="en-US" b="1" dirty="0"/>
              <a:t>show vlan brief </a:t>
            </a:r>
            <a:r>
              <a:rPr lang="en-US" altLang="en-US" dirty="0"/>
              <a:t>to verify the VLANs</a:t>
            </a:r>
            <a:r>
              <a:rPr lang="en-CA" altLang="en-US" dirty="0"/>
              <a:t>.</a:t>
            </a:r>
          </a:p>
          <a:p>
            <a:r>
              <a:rPr lang="en-CA" altLang="en-US" dirty="0"/>
              <a:t>Use </a:t>
            </a:r>
            <a:r>
              <a:rPr lang="en-CA" altLang="en-US" b="1" dirty="0"/>
              <a:t>show vtp status </a:t>
            </a:r>
            <a:r>
              <a:rPr lang="en-CA" altLang="en-US" dirty="0"/>
              <a:t>to verify server status.</a:t>
            </a:r>
          </a:p>
          <a:p>
            <a:pPr lvl="1"/>
            <a:r>
              <a:rPr lang="en-CA" altLang="en-US" dirty="0"/>
              <a:t>Every time a VLAN is added the configuration register is incremented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9BDC4E4F-CC3C-4B94-9DD2-6FFF4DE986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41" y="2885006"/>
            <a:ext cx="3017032" cy="158400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574473" y="2606040"/>
            <a:ext cx="997528" cy="175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828" y="3002279"/>
            <a:ext cx="3434964" cy="18860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828" y="890224"/>
            <a:ext cx="3510409" cy="202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0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000" dirty="0"/>
              <a:t>Step 5 – Verify that the VTP Clients Have Received the New VLAN Information</a:t>
            </a:r>
            <a:endParaRPr lang="en-CA" altLang="en-US" sz="2000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64613" y="930969"/>
            <a:ext cx="4250912" cy="3612706"/>
          </a:xfrm>
        </p:spPr>
        <p:txBody>
          <a:bodyPr/>
          <a:lstStyle/>
          <a:p>
            <a:r>
              <a:rPr lang="en-US" altLang="en-US" sz="1600" dirty="0"/>
              <a:t>Use the </a:t>
            </a:r>
            <a:r>
              <a:rPr lang="en-US" altLang="en-US" sz="1600" b="1" dirty="0"/>
              <a:t>show vlan brief </a:t>
            </a:r>
            <a:r>
              <a:rPr lang="en-US" altLang="en-US" sz="1600" dirty="0"/>
              <a:t>command to verify that the client received the new VLAN information.</a:t>
            </a:r>
          </a:p>
          <a:p>
            <a:r>
              <a:rPr lang="en-US" altLang="en-US" sz="1600" dirty="0"/>
              <a:t>Verify client status using the </a:t>
            </a:r>
            <a:r>
              <a:rPr lang="en-US" altLang="en-US" sz="1600" b="1" dirty="0"/>
              <a:t>show </a:t>
            </a:r>
            <a:r>
              <a:rPr lang="en-US" altLang="en-US" sz="1600" b="1" dirty="0" err="1"/>
              <a:t>vtp</a:t>
            </a:r>
            <a:r>
              <a:rPr lang="en-US" altLang="en-US" sz="1600" b="1" dirty="0"/>
              <a:t> status </a:t>
            </a:r>
            <a:r>
              <a:rPr lang="en-US" altLang="en-US" sz="1600" dirty="0"/>
              <a:t>command.</a:t>
            </a:r>
            <a:endParaRPr lang="en-CA" altLang="en-US" sz="1600" dirty="0"/>
          </a:p>
          <a:p>
            <a:pPr marL="142875" lvl="1" indent="0">
              <a:buNone/>
            </a:pP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965" y="878924"/>
            <a:ext cx="4069411" cy="2321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82" y="2429649"/>
            <a:ext cx="4209064" cy="211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35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Extended VLANs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VLAN Ranges on Catalyst Switches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3127" y="886960"/>
            <a:ext cx="3688177" cy="3612706"/>
          </a:xfrm>
        </p:spPr>
        <p:txBody>
          <a:bodyPr/>
          <a:lstStyle/>
          <a:p>
            <a:r>
              <a:rPr lang="en-US" altLang="en-US" sz="1600" dirty="0"/>
              <a:t>Catalyst 2960 and 3560 Series switches support over 4,000 VLANs. </a:t>
            </a:r>
          </a:p>
          <a:p>
            <a:r>
              <a:rPr lang="en-US" altLang="en-US" sz="1600" dirty="0"/>
              <a:t>Normal range VLANs are numbered 1 to 1,005</a:t>
            </a:r>
            <a:r>
              <a:rPr lang="en-US" altLang="en-US" sz="1600" dirty="0" smtClean="0"/>
              <a:t>.</a:t>
            </a:r>
          </a:p>
          <a:p>
            <a:pPr lvl="1"/>
            <a:r>
              <a:rPr lang="en-US" altLang="en-US" dirty="0" smtClean="0"/>
              <a:t>Stored in </a:t>
            </a:r>
            <a:r>
              <a:rPr lang="en-US" altLang="en-US" dirty="0" err="1" smtClean="0"/>
              <a:t>vlan.dat</a:t>
            </a:r>
            <a:r>
              <a:rPr lang="en-US" altLang="en-US" dirty="0"/>
              <a:t> </a:t>
            </a:r>
            <a:r>
              <a:rPr lang="en-US" altLang="en-US" dirty="0" smtClean="0"/>
              <a:t>file</a:t>
            </a:r>
            <a:endParaRPr lang="en-US" altLang="en-US" dirty="0"/>
          </a:p>
          <a:p>
            <a:r>
              <a:rPr lang="en-US" altLang="en-US" sz="1600" dirty="0"/>
              <a:t>Extended range VLANs are numbered 1,006 to 4,094</a:t>
            </a:r>
            <a:r>
              <a:rPr lang="en-US" altLang="en-US" sz="1600" dirty="0" smtClean="0"/>
              <a:t>.</a:t>
            </a:r>
            <a:endParaRPr lang="en-CA" altLang="en-US" sz="1600" dirty="0"/>
          </a:p>
          <a:p>
            <a:pPr lvl="1"/>
            <a:r>
              <a:rPr lang="en-CA" altLang="en-US" dirty="0" smtClean="0"/>
              <a:t>Not stored in </a:t>
            </a:r>
            <a:r>
              <a:rPr lang="en-CA" altLang="en-US" dirty="0" err="1" smtClean="0"/>
              <a:t>vlan.dat</a:t>
            </a:r>
            <a:r>
              <a:rPr lang="en-CA" altLang="en-US" dirty="0" smtClean="0"/>
              <a:t> file</a:t>
            </a:r>
          </a:p>
          <a:p>
            <a:pPr lvl="1"/>
            <a:r>
              <a:rPr lang="en-CA" altLang="en-US" dirty="0" smtClean="0"/>
              <a:t>VTP does not learn</a:t>
            </a:r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6" name="Picture 5" descr="Scaling Networks - Mozilla Firefox">
            <a:extLst>
              <a:ext uri="{FF2B5EF4-FFF2-40B4-BE49-F238E27FC236}">
                <a16:creationId xmlns:a16="http://schemas.microsoft.com/office/drawing/2014/main" id="{97944EA3-548E-4089-97E1-EBA65124F1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1304" y="2813557"/>
            <a:ext cx="4947280" cy="19201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797" y="864126"/>
            <a:ext cx="4108294" cy="19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23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Extended VLANs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Creating a VLAN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65874" y="894841"/>
            <a:ext cx="3991567" cy="3274292"/>
          </a:xfrm>
        </p:spPr>
        <p:txBody>
          <a:bodyPr/>
          <a:lstStyle/>
          <a:p>
            <a:r>
              <a:rPr lang="en-US" altLang="en-US" sz="1600" dirty="0"/>
              <a:t>Normal range VLANs are stored in flash in vlan.dat</a:t>
            </a:r>
          </a:p>
          <a:p>
            <a:r>
              <a:rPr lang="en-US" altLang="en-US" sz="1600" dirty="0"/>
              <a:t>Use </a:t>
            </a:r>
            <a:r>
              <a:rPr lang="en-US" altLang="en-US" sz="1600" b="1" dirty="0"/>
              <a:t>vlan</a:t>
            </a:r>
            <a:r>
              <a:rPr lang="en-US" altLang="en-US" sz="1600" dirty="0"/>
              <a:t> </a:t>
            </a:r>
            <a:r>
              <a:rPr lang="en-US" altLang="en-US" sz="1600" i="1" dirty="0"/>
              <a:t>vlan-id </a:t>
            </a:r>
            <a:r>
              <a:rPr lang="en-US" altLang="en-US" sz="1600" dirty="0"/>
              <a:t>to create a VLAN</a:t>
            </a:r>
          </a:p>
          <a:p>
            <a:pPr lvl="1"/>
            <a:r>
              <a:rPr lang="en-US" altLang="en-US" dirty="0"/>
              <a:t>Use </a:t>
            </a:r>
            <a:r>
              <a:rPr lang="en-US" altLang="en-US" b="1" dirty="0"/>
              <a:t>name</a:t>
            </a:r>
            <a:r>
              <a:rPr lang="en-US" altLang="en-US" dirty="0"/>
              <a:t> </a:t>
            </a:r>
            <a:r>
              <a:rPr lang="en-US" altLang="en-US" i="1" dirty="0"/>
              <a:t>vlan-name to name the VLAN</a:t>
            </a:r>
            <a:endParaRPr lang="en-CA" altLang="en-US" dirty="0"/>
          </a:p>
          <a:p>
            <a:pPr lvl="1"/>
            <a:r>
              <a:rPr lang="en-US" altLang="en-US" dirty="0"/>
              <a:t>Naming each VLAN is considered a best practice in switch configuration.</a:t>
            </a:r>
          </a:p>
          <a:p>
            <a:r>
              <a:rPr lang="en-US" altLang="en-US" sz="1600" dirty="0"/>
              <a:t>To configure multiple </a:t>
            </a:r>
            <a:r>
              <a:rPr lang="en-US" altLang="en-US" sz="1600" dirty="0" smtClean="0"/>
              <a:t>VLANs, </a:t>
            </a:r>
            <a:r>
              <a:rPr lang="en-US" altLang="en-US" sz="1600" dirty="0"/>
              <a:t>a series of VLAN IDs can be entered separated by commas, or a range of VLAN IDs separated by hyphens.</a:t>
            </a:r>
          </a:p>
          <a:p>
            <a:pPr lvl="1"/>
            <a:r>
              <a:rPr lang="en-US" altLang="en-US" b="1" dirty="0"/>
              <a:t>vlan 100,102,105-107 </a:t>
            </a:r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93" y="1255722"/>
            <a:ext cx="4787681" cy="255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44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Extended VLANs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Assigning Ports to VLANs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2247" y="861256"/>
            <a:ext cx="3747080" cy="3274292"/>
          </a:xfrm>
        </p:spPr>
        <p:txBody>
          <a:bodyPr/>
          <a:lstStyle/>
          <a:p>
            <a:r>
              <a:rPr lang="en-US" altLang="en-US" sz="1600" dirty="0"/>
              <a:t>A</a:t>
            </a:r>
            <a:r>
              <a:rPr lang="en-US" altLang="en-US" sz="1600" dirty="0" smtClean="0"/>
              <a:t>ccess </a:t>
            </a:r>
            <a:r>
              <a:rPr lang="en-US" altLang="en-US" sz="1600" dirty="0"/>
              <a:t>port can belong to only one VLAN at a time. </a:t>
            </a:r>
            <a:endParaRPr lang="en-US" altLang="en-US" sz="1600" dirty="0" smtClean="0"/>
          </a:p>
          <a:p>
            <a:pPr lvl="1"/>
            <a:r>
              <a:rPr lang="en-US" altLang="en-US" dirty="0"/>
              <a:t>O</a:t>
            </a:r>
            <a:r>
              <a:rPr lang="en-US" altLang="en-US" dirty="0" smtClean="0"/>
              <a:t>nly </a:t>
            </a:r>
            <a:r>
              <a:rPr lang="en-US" altLang="en-US" dirty="0"/>
              <a:t>exception is when an IP phone is connected to the port. Then there are two VLANs associated with the port: one for voice and one for data.</a:t>
            </a:r>
          </a:p>
          <a:p>
            <a:pPr marL="0" indent="0">
              <a:buNone/>
            </a:pPr>
            <a:r>
              <a:rPr lang="en-US" altLang="en-US" sz="1600" dirty="0"/>
              <a:t>Note: Use the </a:t>
            </a:r>
            <a:r>
              <a:rPr lang="en-US" altLang="en-US" sz="1600" b="1" dirty="0"/>
              <a:t>interface range </a:t>
            </a:r>
            <a:r>
              <a:rPr lang="en-US" altLang="en-US" sz="1600" dirty="0"/>
              <a:t>command to simultaneously configure multiple interfaces. </a:t>
            </a:r>
            <a:endParaRPr lang="en-CA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081" y="2063442"/>
            <a:ext cx="4787681" cy="25525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007" y="798944"/>
            <a:ext cx="4969874" cy="10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70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Extended VLANs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Verifying VLAN Information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974216" y="861002"/>
            <a:ext cx="3747080" cy="3274292"/>
          </a:xfrm>
        </p:spPr>
        <p:txBody>
          <a:bodyPr/>
          <a:lstStyle/>
          <a:p>
            <a:r>
              <a:rPr lang="en-US" altLang="en-US" sz="1600" dirty="0"/>
              <a:t> Commands to verify VLANs:</a:t>
            </a:r>
          </a:p>
          <a:p>
            <a:pPr lvl="1"/>
            <a:r>
              <a:rPr lang="en-US" altLang="en-US" b="1" dirty="0"/>
              <a:t>show vlan</a:t>
            </a:r>
          </a:p>
          <a:p>
            <a:pPr lvl="1"/>
            <a:r>
              <a:rPr lang="en-US" altLang="en-US" b="1" dirty="0"/>
              <a:t>show interfaces</a:t>
            </a:r>
          </a:p>
          <a:p>
            <a:pPr lvl="1"/>
            <a:r>
              <a:rPr lang="en-CA" altLang="en-US" b="1" dirty="0"/>
              <a:t>show </a:t>
            </a:r>
            <a:r>
              <a:rPr lang="en-CA" altLang="en-US" b="1" dirty="0" err="1"/>
              <a:t>vlan</a:t>
            </a:r>
            <a:r>
              <a:rPr lang="en-CA" altLang="en-US" b="1" dirty="0"/>
              <a:t> name </a:t>
            </a:r>
            <a:r>
              <a:rPr lang="en-CA" altLang="en-US" i="1" dirty="0" err="1"/>
              <a:t>vlan</a:t>
            </a:r>
            <a:r>
              <a:rPr lang="en-CA" altLang="en-US" i="1" dirty="0"/>
              <a:t>-name</a:t>
            </a:r>
          </a:p>
          <a:p>
            <a:pPr lvl="1"/>
            <a:r>
              <a:rPr lang="en-CA" altLang="en-US" b="1" dirty="0"/>
              <a:t>show </a:t>
            </a:r>
            <a:r>
              <a:rPr lang="en-CA" altLang="en-US" b="1" dirty="0" err="1"/>
              <a:t>vlan</a:t>
            </a:r>
            <a:r>
              <a:rPr lang="en-CA" altLang="en-US" b="1" dirty="0"/>
              <a:t> brief</a:t>
            </a:r>
          </a:p>
          <a:p>
            <a:pPr lvl="1"/>
            <a:r>
              <a:rPr lang="en-CA" altLang="en-US" b="1" dirty="0"/>
              <a:t>show </a:t>
            </a:r>
            <a:r>
              <a:rPr lang="en-CA" altLang="en-US" b="1" dirty="0" err="1"/>
              <a:t>vlan</a:t>
            </a:r>
            <a:r>
              <a:rPr lang="en-CA" altLang="en-US" b="1" dirty="0"/>
              <a:t> summary</a:t>
            </a:r>
          </a:p>
          <a:p>
            <a:pPr lvl="1"/>
            <a:r>
              <a:rPr lang="en-CA" altLang="en-US" b="1" dirty="0"/>
              <a:t>show interfaces </a:t>
            </a:r>
            <a:r>
              <a:rPr lang="en-CA" altLang="en-US" b="1" dirty="0" err="1"/>
              <a:t>vlan</a:t>
            </a:r>
            <a:r>
              <a:rPr lang="en-CA" altLang="en-US" b="1" dirty="0"/>
              <a:t> </a:t>
            </a:r>
            <a:r>
              <a:rPr lang="en-CA" altLang="en-US" i="1" dirty="0" err="1"/>
              <a:t>vlan</a:t>
            </a:r>
            <a:r>
              <a:rPr lang="en-CA" altLang="en-US" i="1" dirty="0"/>
              <a:t>-id</a:t>
            </a:r>
          </a:p>
          <a:p>
            <a:pPr lvl="1"/>
            <a:endParaRPr lang="en-CA" altLang="en-US" i="1" dirty="0"/>
          </a:p>
          <a:p>
            <a:pPr lvl="1"/>
            <a:endParaRPr lang="en-CA" alt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63" y="982922"/>
            <a:ext cx="4760753" cy="334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65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Extended VLANs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Configuring Extended VLANs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948238" y="914401"/>
            <a:ext cx="3896883" cy="3425681"/>
          </a:xfrm>
        </p:spPr>
        <p:txBody>
          <a:bodyPr/>
          <a:lstStyle/>
          <a:p>
            <a:r>
              <a:rPr lang="en-US" altLang="en-US" sz="1600" dirty="0"/>
              <a:t>Extended range VLANs are identified by a VLAN ID between 1006 and </a:t>
            </a:r>
            <a:r>
              <a:rPr lang="en-US" altLang="en-US" sz="1600" dirty="0" smtClean="0"/>
              <a:t>4094.</a:t>
            </a:r>
            <a:endParaRPr lang="en-US" altLang="en-US" sz="1600" dirty="0"/>
          </a:p>
          <a:p>
            <a:r>
              <a:rPr lang="en-US" altLang="en-US" sz="1600" dirty="0"/>
              <a:t>To configure an extended VLAN on a 2960 switch it must be set to VTP transparent mode. (By default 2960 switches do not support Extended range </a:t>
            </a:r>
            <a:r>
              <a:rPr lang="en-US" altLang="en-US" sz="1600" dirty="0" smtClean="0"/>
              <a:t>VLANs.)</a:t>
            </a:r>
            <a:endParaRPr lang="en-US" altLang="en-US" sz="1600" dirty="0"/>
          </a:p>
          <a:p>
            <a:pPr lvl="1"/>
            <a:endParaRPr lang="en-CA" altLang="en-US" i="1" dirty="0"/>
          </a:p>
          <a:p>
            <a:pPr lvl="1"/>
            <a:endParaRPr lang="en-CA" alt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388"/>
          <a:stretch/>
        </p:blipFill>
        <p:spPr>
          <a:xfrm>
            <a:off x="313167" y="982643"/>
            <a:ext cx="4340991" cy="1011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67" y="2178050"/>
            <a:ext cx="4340991" cy="20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27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Trunking Protocol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Introduction to DTP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65176" y="832105"/>
            <a:ext cx="8787385" cy="265176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Dynamic Trunking Protocol (DTP) is a proprietary Cisco protocol.</a:t>
            </a:r>
            <a:endParaRPr lang="en-CA" altLang="en-US" sz="1600" dirty="0"/>
          </a:p>
          <a:p>
            <a:pPr marL="0" indent="0">
              <a:buNone/>
            </a:pPr>
            <a:r>
              <a:rPr lang="en-US" sz="1600" dirty="0"/>
              <a:t>DTP characteristics are as follows: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On by default on Catalyst 2960 and 2950 switches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Dynamic-auto is default on the 2960 and 2950 switches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May be turned off with the nonegotiate command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May be turned back on by setting the interface to dynamic-auto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Setting a switch to a static trunk or static access will avoid negotiation issues with the </a:t>
            </a:r>
            <a:r>
              <a:rPr lang="en-US" sz="1600" b="1" dirty="0"/>
              <a:t>switchport mode trunk </a:t>
            </a:r>
            <a:r>
              <a:rPr lang="en-US" sz="1600" dirty="0"/>
              <a:t>or the </a:t>
            </a:r>
            <a:r>
              <a:rPr lang="en-US" sz="1600" b="1" dirty="0"/>
              <a:t>switchport mode access </a:t>
            </a:r>
            <a:r>
              <a:rPr lang="en-US" sz="1600" dirty="0"/>
              <a:t>commands.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059" y="3566160"/>
            <a:ext cx="39147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059" y="4223385"/>
            <a:ext cx="39147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24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Trunking Protocol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Negotiated Interface Modes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8016" y="866834"/>
            <a:ext cx="8853715" cy="80125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</a:t>
            </a:r>
            <a:r>
              <a:rPr lang="en-US" sz="1600" b="1" dirty="0"/>
              <a:t>switchport mode</a:t>
            </a:r>
            <a:r>
              <a:rPr lang="en-US" sz="1600" dirty="0"/>
              <a:t> command has additional options.</a:t>
            </a:r>
          </a:p>
          <a:p>
            <a:pPr marL="0" indent="0">
              <a:buNone/>
            </a:pPr>
            <a:r>
              <a:rPr lang="en-US" altLang="en-US" sz="1600" dirty="0"/>
              <a:t>Use the </a:t>
            </a:r>
            <a:r>
              <a:rPr lang="en-US" sz="1600" b="1" dirty="0"/>
              <a:t>switchport nonegotiate</a:t>
            </a:r>
            <a:r>
              <a:rPr lang="en-US" sz="1600" dirty="0"/>
              <a:t> interface configuration command to stop DTP negotiation.</a:t>
            </a:r>
            <a:endParaRPr lang="en-CA" altLang="en-US" sz="1600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28016" y="1746758"/>
          <a:ext cx="8732520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1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Option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Description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600" b="1" dirty="0"/>
                        <a:t>access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600" dirty="0"/>
                        <a:t>Permanent access mode and negotiates to convert the neighboring link into an</a:t>
                      </a:r>
                      <a:r>
                        <a:rPr lang="en-US" sz="1600" baseline="0" dirty="0"/>
                        <a:t> access</a:t>
                      </a:r>
                      <a:r>
                        <a:rPr lang="en-US" sz="1600" dirty="0"/>
                        <a:t> link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600" b="1" dirty="0"/>
                        <a:t>dynamic auto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600" dirty="0"/>
                        <a:t>Will becomes a trunk interface if the neighboring interface is set to trunk or desirable mode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600" b="1" dirty="0"/>
                        <a:t>dynamic desirable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600" dirty="0"/>
                        <a:t>Actively seeks</a:t>
                      </a:r>
                      <a:r>
                        <a:rPr lang="en-US" sz="1600" baseline="0" dirty="0"/>
                        <a:t> to become a trunk by negotiating with other auto or desirable interfaces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en-US" sz="1600" b="1" dirty="0"/>
                        <a:t>trunk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600" dirty="0"/>
                        <a:t>Permanent trunking mode and negotiates to convert the neighboring link into a trunk link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884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Trunking Protocol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400" dirty="0"/>
              <a:t>Results of a DTP Configuration</a:t>
            </a:r>
            <a:endParaRPr lang="en-CA" altLang="en-US" sz="2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357" y="1042752"/>
            <a:ext cx="8853286" cy="51511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DTP configuration options are as follows:</a:t>
            </a:r>
          </a:p>
        </p:txBody>
      </p:sp>
      <p:graphicFrame>
        <p:nvGraphicFramePr>
          <p:cNvPr id="11" name="Content Placeholder 7"/>
          <p:cNvGraphicFramePr>
            <a:graphicFrameLocks/>
          </p:cNvGraphicFramePr>
          <p:nvPr>
            <p:extLst/>
          </p:nvPr>
        </p:nvGraphicFramePr>
        <p:xfrm>
          <a:off x="145158" y="1743424"/>
          <a:ext cx="8853485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Dynamic Auto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Dynamic Desirable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Trunk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Access</a:t>
                      </a:r>
                      <a:endParaRPr lang="en-US" sz="16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Dynamic Auto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Dynamic Desirable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Trunk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Limited connectivity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Access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Limited connectivity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804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Dynamic Trunking Protocol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400" dirty="0"/>
              <a:t>Verify DTP Mode</a:t>
            </a:r>
            <a:endParaRPr lang="en-CA" alt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356" y="985647"/>
            <a:ext cx="3896059" cy="29428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default DTP configuration is dependent on the Cisco IOS version and platform.</a:t>
            </a:r>
          </a:p>
          <a:p>
            <a:r>
              <a:rPr lang="en-US" dirty="0"/>
              <a:t>Use the </a:t>
            </a:r>
            <a:r>
              <a:rPr lang="en-US" b="1" dirty="0"/>
              <a:t>show dtp interface </a:t>
            </a:r>
            <a:r>
              <a:rPr lang="en-US" dirty="0"/>
              <a:t>command to determine the current DTP mode.</a:t>
            </a:r>
          </a:p>
          <a:p>
            <a:r>
              <a:rPr lang="en-US" dirty="0"/>
              <a:t>Best practice recommends that the interfaces be set to access or trunk and to turnoff DTP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444" y="985647"/>
            <a:ext cx="46482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5253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544696" cy="1858271"/>
          </a:xfrm>
        </p:spPr>
        <p:txBody>
          <a:bodyPr/>
          <a:lstStyle/>
          <a:p>
            <a:r>
              <a:rPr lang="en-US" sz="4000" dirty="0"/>
              <a:t>2.2 Troubleshoot Multi-VLAN Issues</a:t>
            </a:r>
          </a:p>
        </p:txBody>
      </p:sp>
    </p:spTree>
    <p:extLst>
      <p:ext uri="{BB962C8B-B14F-4D97-AF65-F5344CB8AC3E}">
        <p14:creationId xmlns:p14="http://schemas.microsoft.com/office/powerpoint/2010/main" val="3551905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and DTP Issues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Troubleshoot VTP Issues</a:t>
            </a:r>
            <a:endParaRPr lang="en-CA" altLang="en-US" dirty="0"/>
          </a:p>
        </p:txBody>
      </p:sp>
      <p:pic>
        <p:nvPicPr>
          <p:cNvPr id="4" name="Content Placeholder 3" descr="Scaling Networks - Mozilla Firefox">
            <a:extLst>
              <a:ext uri="{FF2B5EF4-FFF2-40B4-BE49-F238E27FC236}">
                <a16:creationId xmlns:a16="http://schemas.microsoft.com/office/drawing/2014/main" id="{F0069680-97FF-4282-A34F-B3260F223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347" y="1041721"/>
            <a:ext cx="8720006" cy="2343873"/>
          </a:xfrm>
        </p:spPr>
      </p:pic>
    </p:spTree>
    <p:extLst>
      <p:ext uri="{BB962C8B-B14F-4D97-AF65-F5344CB8AC3E}">
        <p14:creationId xmlns:p14="http://schemas.microsoft.com/office/powerpoint/2010/main" val="2403927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VTP and DTP Issues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Troubleshoot DTP Issues</a:t>
            </a:r>
            <a:endParaRPr lang="en-CA" altLang="en-US" dirty="0"/>
          </a:p>
        </p:txBody>
      </p:sp>
      <p:pic>
        <p:nvPicPr>
          <p:cNvPr id="6" name="Content Placeholder 5" descr="Scaling Networks - Mozilla Firefox">
            <a:extLst>
              <a:ext uri="{FF2B5EF4-FFF2-40B4-BE49-F238E27FC236}">
                <a16:creationId xmlns:a16="http://schemas.microsoft.com/office/drawing/2014/main" id="{BBE666BE-C843-4C59-B21F-8BFF0C50E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158" y="1213773"/>
            <a:ext cx="8495685" cy="3338935"/>
          </a:xfrm>
        </p:spPr>
      </p:pic>
      <p:sp>
        <p:nvSpPr>
          <p:cNvPr id="2" name="TextBox 1"/>
          <p:cNvSpPr txBox="1"/>
          <p:nvPr/>
        </p:nvSpPr>
        <p:spPr>
          <a:xfrm>
            <a:off x="2575560" y="843247"/>
            <a:ext cx="5989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Common Problems with Trunks</a:t>
            </a:r>
          </a:p>
        </p:txBody>
      </p:sp>
    </p:spTree>
    <p:extLst>
      <p:ext uri="{BB962C8B-B14F-4D97-AF65-F5344CB8AC3E}">
        <p14:creationId xmlns:p14="http://schemas.microsoft.com/office/powerpoint/2010/main" val="1728238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598042" cy="929640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.3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Inter-VLAN Routing Operation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17439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Operation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What is Inter-VLAN Routing?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A9C66E-E200-0744-A063-593632BE6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8280057" cy="3689897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VLANs are used to segment switched Layer 2 networks for a variety of reasons. Regardless of the reason, hosts in one VLAN cannot communicate with hosts in another VLAN unless there is a router or a Layer 3 switch to provide routing services.</a:t>
            </a:r>
          </a:p>
          <a:p>
            <a:pPr marL="0" indent="0" algn="l"/>
            <a:endParaRPr lang="en-US" sz="14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Inter-VLAN routing is the process of forwarding network traffic from one VLAN to another VLAN.</a:t>
            </a:r>
          </a:p>
          <a:p>
            <a:pPr marL="0" indent="0" algn="l"/>
            <a:endParaRPr lang="en-US" sz="14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There are three inter-VLAN routing options:</a:t>
            </a:r>
          </a:p>
          <a:p>
            <a:pPr marL="358835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Legacy Inter-VLAN routing</a:t>
            </a:r>
            <a:r>
              <a:rPr lang="en-US" dirty="0">
                <a:solidFill>
                  <a:srgbClr val="000000"/>
                </a:solidFill>
              </a:rPr>
              <a:t> - This is a legacy solution. It does not scale well.</a:t>
            </a:r>
          </a:p>
          <a:p>
            <a:pPr marL="358835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Router-on-a-Stick</a:t>
            </a:r>
            <a:r>
              <a:rPr lang="en-US" dirty="0">
                <a:solidFill>
                  <a:srgbClr val="000000"/>
                </a:solidFill>
              </a:rPr>
              <a:t> - This is an acceptable solution for a small to medium-sized network.</a:t>
            </a:r>
          </a:p>
          <a:p>
            <a:pPr marL="358835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Layer 3 switch using switched virtual interfaces (SVIs)</a:t>
            </a:r>
            <a:r>
              <a:rPr lang="en-US" dirty="0">
                <a:solidFill>
                  <a:srgbClr val="000000"/>
                </a:solidFill>
              </a:rPr>
              <a:t> - This is the most scalable solution for medium to large organizations.</a:t>
            </a:r>
          </a:p>
          <a:p>
            <a:pPr marL="0" indent="0" algn="l"/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30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Router-on-a-Stick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Router-on-a-Stick Scenario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030DC4-1A05-F245-A1D3-947A824F5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731837"/>
            <a:ext cx="5288213" cy="368989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 the figure, the R1 GigabitEthernet 0/0/1 interface is connected to the S1 FastEthernet 0/5 port. The S1 FastEthernet 0/1 port is connected to the S2 FastEthernet 0/1 port. These are trunk links that are required to forward traffic within and between VLANs.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To route between VLANs, the R1 GigabitEthernet 0/0/1 interface is logically divided into three subinterfaces, as shown in the table. The table also shows the three VLANs that will be configured on the switches.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Assume that R1, S1, and S2 have initial basic configurations. Currently, PC1 and PC2 cannot </a:t>
            </a:r>
            <a:r>
              <a:rPr lang="en-US" sz="1400" b="1" dirty="0">
                <a:solidFill>
                  <a:srgbClr val="000000"/>
                </a:solidFill>
              </a:rPr>
              <a:t>ping</a:t>
            </a:r>
            <a:r>
              <a:rPr lang="en-US" sz="1400" dirty="0">
                <a:solidFill>
                  <a:srgbClr val="000000"/>
                </a:solidFill>
              </a:rPr>
              <a:t> each other because they are on separate networks. Only S1 and S2 can </a:t>
            </a:r>
            <a:r>
              <a:rPr lang="en-US" sz="1400" b="1" dirty="0">
                <a:solidFill>
                  <a:srgbClr val="000000"/>
                </a:solidFill>
              </a:rPr>
              <a:t>ping</a:t>
            </a:r>
            <a:r>
              <a:rPr lang="en-US" sz="1400" dirty="0">
                <a:solidFill>
                  <a:srgbClr val="000000"/>
                </a:solidFill>
              </a:rPr>
              <a:t> each other, but they but are unreachable by PC1 or PC2 because they are also on different networks.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To enable devices to ping each other, the switches must be configured with VLANs and trunking, and the router must be configured for inter-VLAN routing.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C52B408-540D-0241-BBC9-5AFB70668F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19106" y="3423683"/>
          <a:ext cx="2994000" cy="1306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004">
                  <a:extLst>
                    <a:ext uri="{9D8B030D-6E8A-4147-A177-3AD203B41FA5}">
                      <a16:colId xmlns:a16="http://schemas.microsoft.com/office/drawing/2014/main" val="2537369461"/>
                    </a:ext>
                  </a:extLst>
                </a:gridCol>
                <a:gridCol w="538661">
                  <a:extLst>
                    <a:ext uri="{9D8B030D-6E8A-4147-A177-3AD203B41FA5}">
                      <a16:colId xmlns:a16="http://schemas.microsoft.com/office/drawing/2014/main" val="26083547"/>
                    </a:ext>
                  </a:extLst>
                </a:gridCol>
                <a:gridCol w="1310335">
                  <a:extLst>
                    <a:ext uri="{9D8B030D-6E8A-4147-A177-3AD203B41FA5}">
                      <a16:colId xmlns:a16="http://schemas.microsoft.com/office/drawing/2014/main" val="225096973"/>
                    </a:ext>
                  </a:extLst>
                </a:gridCol>
              </a:tblGrid>
              <a:tr h="3267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Subinterface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VLAN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IP Address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852578632"/>
                  </a:ext>
                </a:extLst>
              </a:tr>
              <a:tr h="326723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G0/0/1.10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10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192.168.10.1/24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387607961"/>
                  </a:ext>
                </a:extLst>
              </a:tr>
              <a:tr h="326723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G0/0/1.20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20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192.168.20.1/24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807812519"/>
                  </a:ext>
                </a:extLst>
              </a:tr>
              <a:tr h="326723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G0/0/1.30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99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192.168.99.1/24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76145672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8836081-C83E-3545-81F8-FACEAC8AB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063" y="599151"/>
            <a:ext cx="3208087" cy="274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9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Router-on-a-Stick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R1 Subinterface Configuration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7E7F4-4AD6-094C-9754-2F2E6B3E2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8280057" cy="3689897"/>
          </a:xfrm>
        </p:spPr>
        <p:txBody>
          <a:bodyPr/>
          <a:lstStyle/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The router-on-a-stick method requires you to create a subinterface for each VLAN to be routed. A subinterface is created using the </a:t>
            </a:r>
            <a:r>
              <a:rPr lang="en-US" sz="1500" b="1" dirty="0">
                <a:solidFill>
                  <a:srgbClr val="000000"/>
                </a:solidFill>
              </a:rPr>
              <a:t>interface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i="1" dirty="0">
                <a:solidFill>
                  <a:srgbClr val="000000"/>
                </a:solidFill>
              </a:rPr>
              <a:t>interface_id subinterface_id</a:t>
            </a:r>
            <a:r>
              <a:rPr lang="en-US" sz="1500" dirty="0">
                <a:solidFill>
                  <a:srgbClr val="000000"/>
                </a:solidFill>
              </a:rPr>
              <a:t> global configuration mode command. The subinterface syntax is the physical interface followed by a period and a subinterface number. Although not required, it is customary to match the subinterface number with the VLAN number.</a:t>
            </a: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Each subinterface is then configured with the following two commands: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encapsulation dot1q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i="1" dirty="0">
                <a:solidFill>
                  <a:srgbClr val="000000"/>
                </a:solidFill>
              </a:rPr>
              <a:t>vlan_id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b="1" dirty="0">
                <a:solidFill>
                  <a:srgbClr val="000000"/>
                </a:solidFill>
              </a:rPr>
              <a:t>[native]</a:t>
            </a:r>
            <a:r>
              <a:rPr lang="en-US" sz="1500" dirty="0">
                <a:solidFill>
                  <a:srgbClr val="000000"/>
                </a:solidFill>
              </a:rPr>
              <a:t> - This command configures the subinterface to respond to 802.1Q encapsulated traffic from the specified </a:t>
            </a:r>
            <a:r>
              <a:rPr lang="en-US" sz="1500" i="1" dirty="0">
                <a:solidFill>
                  <a:srgbClr val="000000"/>
                </a:solidFill>
              </a:rPr>
              <a:t>vlan-id</a:t>
            </a:r>
            <a:r>
              <a:rPr lang="en-US" sz="1500" dirty="0">
                <a:solidFill>
                  <a:srgbClr val="000000"/>
                </a:solidFill>
              </a:rPr>
              <a:t>. The </a:t>
            </a:r>
            <a:r>
              <a:rPr lang="en-US" sz="1500" b="1" dirty="0">
                <a:solidFill>
                  <a:srgbClr val="000000"/>
                </a:solidFill>
              </a:rPr>
              <a:t>native</a:t>
            </a:r>
            <a:r>
              <a:rPr lang="en-US" sz="1500" dirty="0">
                <a:solidFill>
                  <a:srgbClr val="000000"/>
                </a:solidFill>
              </a:rPr>
              <a:t> keyword option is only appended to set the native VLAN to something other than VLAN 1.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ip address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i="1" dirty="0">
                <a:solidFill>
                  <a:srgbClr val="000000"/>
                </a:solidFill>
              </a:rPr>
              <a:t>ip-address subnet-mask</a:t>
            </a:r>
            <a:r>
              <a:rPr lang="en-US" sz="1500" dirty="0">
                <a:solidFill>
                  <a:srgbClr val="000000"/>
                </a:solidFill>
              </a:rPr>
              <a:t> - This command configures the IPv4 address of the subinterface. This address typically serves as the default gateway for the identified VLAN.</a:t>
            </a: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Repeat the process for each VLAN to be routed. Each router subinterface must be assigned an IP address on a unique subnet for routing to occur. When all subinterfaces have been created, enable the physical interface using the </a:t>
            </a:r>
            <a:r>
              <a:rPr lang="en-US" sz="1500" b="1" dirty="0">
                <a:solidFill>
                  <a:srgbClr val="000000"/>
                </a:solidFill>
              </a:rPr>
              <a:t>no shutdown</a:t>
            </a:r>
            <a:r>
              <a:rPr lang="en-US" sz="1500" dirty="0">
                <a:solidFill>
                  <a:srgbClr val="000000"/>
                </a:solidFill>
              </a:rPr>
              <a:t> interface configuration command. If the physical interface is disabled, all subinterfaces are disabled.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85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Router-on-a-Stick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R1 Subinterface Configuration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1CEB27-A4CE-B749-99FA-8DFD3A75B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2715105" cy="3689897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In the configuration, the R1 G0/0/1 subinterfaces are configured for VLANs 10, 20, and 99.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E31D89-19A4-3F46-8691-F3CD10799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62" y="628741"/>
            <a:ext cx="5549888" cy="40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6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Layer 3 Switch Inter-VLAN Routing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A7547-D335-B140-B7E0-0DED20AE5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8280057" cy="3689897"/>
          </a:xfrm>
        </p:spPr>
        <p:txBody>
          <a:bodyPr/>
          <a:lstStyle/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Inter-VLAN routing using the router-on-a-stick method is simple to implement for a small to medium-sized organization. However, a large enterprise requires a faster, much more scalable method to provide inter-VLAN routing.</a:t>
            </a:r>
          </a:p>
          <a:p>
            <a:pPr marL="0" indent="0" algn="l"/>
            <a:endParaRPr lang="en-US" sz="15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Enterprise campus LANs use Layer 3 switches to provide inter-VLAN routing. Layer 3 switches use hardware-based switching to achieve higher-packet processing rates than routers. Layer 3 switches are also commonly implemented in enterprise distribution layer wiring closets.</a:t>
            </a:r>
          </a:p>
          <a:p>
            <a:pPr marL="0" indent="0" algn="l"/>
            <a:endParaRPr lang="en-US" sz="15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Capabilities of a Layer 3 switch include the ability to do the following: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Route from one VLAN to another using multiple switched virtual interfaces (SVIs).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Convert a Layer 2 switchport to a Layer 3 interface (i.e., a routed port). A routed port is similar to a physical interface on a Cisco IOS router.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To provide inter-VLAN routing, Layer 3 switches use SVIs. SVIs are configured using the same </a:t>
            </a:r>
            <a:r>
              <a:rPr lang="en-US" sz="1500" b="1" dirty="0">
                <a:solidFill>
                  <a:srgbClr val="000000"/>
                </a:solidFill>
              </a:rPr>
              <a:t>interface vlan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i="1" dirty="0">
                <a:solidFill>
                  <a:srgbClr val="000000"/>
                </a:solidFill>
              </a:rPr>
              <a:t>vlan-id</a:t>
            </a:r>
            <a:r>
              <a:rPr lang="en-US" sz="1500" dirty="0">
                <a:solidFill>
                  <a:srgbClr val="000000"/>
                </a:solidFill>
              </a:rPr>
              <a:t> command used to create the management SVI on a Layer 2 switch. A Layer 3 SVI must be created for each of the routable VLANs.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75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Layer 3 Switching Operation and Configuration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Inter-VLAN Routing with Switch Virtual </a:t>
            </a:r>
            <a:r>
              <a:rPr lang="en-US" altLang="en-US" dirty="0" smtClean="0"/>
              <a:t>Interfaces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290" y="834904"/>
            <a:ext cx="4274049" cy="3901483"/>
          </a:xfrm>
        </p:spPr>
        <p:txBody>
          <a:bodyPr/>
          <a:lstStyle/>
          <a:p>
            <a:r>
              <a:rPr lang="en-US" altLang="en-US" sz="1600" dirty="0"/>
              <a:t>An SVI is a virtual interface that is configured within a multilayer switch:</a:t>
            </a:r>
          </a:p>
          <a:p>
            <a:pPr lvl="1"/>
            <a:r>
              <a:rPr lang="en-US" altLang="en-US" dirty="0"/>
              <a:t>To provide a gateway for a VLAN so that traffic can be routed into or out of that </a:t>
            </a:r>
            <a:r>
              <a:rPr lang="en-US" altLang="en-US" dirty="0" smtClean="0"/>
              <a:t>VLAN.</a:t>
            </a:r>
            <a:endParaRPr lang="en-US" altLang="en-US" dirty="0"/>
          </a:p>
          <a:p>
            <a:pPr lvl="1"/>
            <a:r>
              <a:rPr lang="en-US" altLang="en-US" dirty="0"/>
              <a:t>To provide Layer 3 IP connectivity to the switch.</a:t>
            </a:r>
          </a:p>
          <a:p>
            <a:pPr lvl="1"/>
            <a:r>
              <a:rPr lang="en-US" altLang="en-US" dirty="0"/>
              <a:t>To support routing protocol and bridging configurations.</a:t>
            </a:r>
          </a:p>
          <a:p>
            <a:r>
              <a:rPr lang="en-US" altLang="en-US" dirty="0"/>
              <a:t>Advantages of SVIs:</a:t>
            </a:r>
          </a:p>
          <a:p>
            <a:pPr lvl="1"/>
            <a:r>
              <a:rPr lang="en-US" altLang="en-US" dirty="0"/>
              <a:t>Faster than router-on-a-stick.</a:t>
            </a:r>
          </a:p>
          <a:p>
            <a:pPr lvl="1"/>
            <a:r>
              <a:rPr lang="en-US" altLang="en-US" dirty="0"/>
              <a:t>No need for external links from the switch to the router for routing.</a:t>
            </a:r>
          </a:p>
          <a:p>
            <a:pPr lvl="1"/>
            <a:r>
              <a:rPr lang="en-US" altLang="en-US" dirty="0"/>
              <a:t>Not limited to one link. Layer 2 </a:t>
            </a:r>
            <a:r>
              <a:rPr lang="en-US" altLang="en-US" dirty="0" err="1"/>
              <a:t>EtherChannels</a:t>
            </a:r>
            <a:r>
              <a:rPr lang="en-US" altLang="en-US" dirty="0"/>
              <a:t> can be used to get more bandwidth.</a:t>
            </a:r>
          </a:p>
        </p:txBody>
      </p:sp>
      <p:pic>
        <p:nvPicPr>
          <p:cNvPr id="3" name="Picture 2" descr="Scaling Networks - Mozilla Firefox">
            <a:extLst>
              <a:ext uri="{FF2B5EF4-FFF2-40B4-BE49-F238E27FC236}">
                <a16:creationId xmlns:a16="http://schemas.microsoft.com/office/drawing/2014/main" id="{EECA9190-502E-4724-8F7E-A792822FFA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597" y="1315091"/>
            <a:ext cx="4668970" cy="217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30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Layer 3 Switch Scenario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B4CA7F-BDD6-D141-A5B9-E7D11B35E7F2}"/>
              </a:ext>
            </a:extLst>
          </p:cNvPr>
          <p:cNvSpPr/>
          <p:nvPr/>
        </p:nvSpPr>
        <p:spPr>
          <a:xfrm>
            <a:off x="372140" y="1150862"/>
            <a:ext cx="31976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+mn-lt"/>
              </a:rPr>
              <a:t>In the figure, the Layer 3 switch, D1, is connected to two hosts on different VLANs. PC1 is in VLAN 10 and PC2 is in VLAN 20, as shown. The Layer 3 switch will provide inter-VLAN routing services to the two hosts.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200AF4B-9C61-394A-8EBD-1788F1036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69770" y="731837"/>
            <a:ext cx="4775718" cy="3689350"/>
          </a:xfrm>
        </p:spPr>
      </p:pic>
    </p:spTree>
    <p:extLst>
      <p:ext uri="{BB962C8B-B14F-4D97-AF65-F5344CB8AC3E}">
        <p14:creationId xmlns:p14="http://schemas.microsoft.com/office/powerpoint/2010/main" val="368077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Layer 3 Switch Configuration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DB1600-FC68-DC40-94DE-015293322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3" y="731837"/>
            <a:ext cx="4866458" cy="4266883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Complete the following steps to configure S1 with VLANs and trunking: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1</a:t>
            </a:r>
            <a:r>
              <a:rPr lang="en-US" sz="1400" dirty="0">
                <a:solidFill>
                  <a:srgbClr val="000000"/>
                </a:solidFill>
              </a:rPr>
              <a:t>. Create the VLANs. In the example, VLANs 10 and 20 are used.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2</a:t>
            </a:r>
            <a:r>
              <a:rPr lang="en-US" sz="1400" dirty="0">
                <a:solidFill>
                  <a:srgbClr val="000000"/>
                </a:solidFill>
              </a:rPr>
              <a:t>. Create the SVI VLAN interfaces. The IP address configured will serve as the default gateway for hosts in the respective VLAN.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3</a:t>
            </a:r>
            <a:r>
              <a:rPr lang="en-US" sz="1400" dirty="0">
                <a:solidFill>
                  <a:srgbClr val="000000"/>
                </a:solidFill>
              </a:rPr>
              <a:t>. Configure access ports. Assign the appropriate port to the required VLAN.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4</a:t>
            </a:r>
            <a:r>
              <a:rPr lang="en-US" sz="1400" dirty="0">
                <a:solidFill>
                  <a:srgbClr val="000000"/>
                </a:solidFill>
              </a:rPr>
              <a:t>. Enable IP routing.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Issue the </a:t>
            </a:r>
            <a:r>
              <a:rPr lang="en-US" sz="1400" b="1" dirty="0">
                <a:solidFill>
                  <a:srgbClr val="000000"/>
                </a:solidFill>
              </a:rPr>
              <a:t>ip routing</a:t>
            </a:r>
            <a:r>
              <a:rPr lang="en-US" sz="1400" dirty="0">
                <a:solidFill>
                  <a:srgbClr val="000000"/>
                </a:solidFill>
              </a:rPr>
              <a:t> global configuration command to allow traffic to be exchanged between VLANs 10 and 20. This command must be configured to enable inter-VAN routing on a Layer 3 switch for IPv4</a:t>
            </a:r>
            <a:r>
              <a:rPr lang="en-US" sz="1400" dirty="0" smtClean="0">
                <a:solidFill>
                  <a:srgbClr val="000000"/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Inter-VLAN routing using a Layer 3 switch is simpler to configure than the router-on-a-stick method. After the configuration is complete, the configuration can be verified by testing connectivity between the hosts.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45BAC85C-7253-2642-B45C-B3B741677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121" y="1286189"/>
            <a:ext cx="3328216" cy="257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0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Routing on a Layer 3 Switch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8DE5B7-FE89-524B-80C4-04C2BB9E6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8280057" cy="3689897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If VLANs are to be reachable by other Layer 3 devices, then they must be advertised using static or dynamic routing. To enable routing on a Layer 3 switch, a routed port must be configured.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A routed port is created on a Layer 3 switch by disabling the switchport feature on a Layer 2 port that is connected to another Layer 3 device. Specifically, configuring the </a:t>
            </a:r>
            <a:r>
              <a:rPr lang="en-US" sz="1600" b="1" dirty="0">
                <a:solidFill>
                  <a:srgbClr val="000000"/>
                </a:solidFill>
              </a:rPr>
              <a:t>no switchport</a:t>
            </a:r>
            <a:r>
              <a:rPr lang="en-US" sz="1600" dirty="0">
                <a:solidFill>
                  <a:srgbClr val="000000"/>
                </a:solidFill>
              </a:rPr>
              <a:t> interface configuration command on a Layer 2 port converts it into a Layer 3 interface. Then the interface can be configured with an IPv4 configuration to connect to a router or another Layer 3 switch.</a:t>
            </a:r>
          </a:p>
        </p:txBody>
      </p:sp>
    </p:spTree>
    <p:extLst>
      <p:ext uri="{BB962C8B-B14F-4D97-AF65-F5344CB8AC3E}">
        <p14:creationId xmlns:p14="http://schemas.microsoft.com/office/powerpoint/2010/main" val="289277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Routing Scenario on a Layer 3 Switch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907D-22DC-CE46-9701-6E6F9EB32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743" y="1233377"/>
            <a:ext cx="3597465" cy="2145475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In the figure, the previously configured D1 Layer 3 switch is now connected to R1. R1 and D1 are both in an Open Shortest Path First (OSPF) routing protocol domain. Assume inter-VLAN has been successfully implemented on D1. The G0/0/1 interface of R1 has also been configured and enabled. Additionally, R1 is using OSPF to advertise its two networks, 10.10.10.0/24 and 10.20.20.0/24.</a:t>
            </a:r>
          </a:p>
          <a:p>
            <a:pPr marL="0" indent="0" algn="l"/>
            <a:endParaRPr lang="en-US" sz="14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91F2CC-3A1B-9547-A7F6-E740EF8D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36" y="1233376"/>
            <a:ext cx="5060225" cy="31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0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Inter-VLAN Routing using Layer 3 Switches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Routing Configuration on a Layer 3 Switch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2B5FC7-C385-2B42-B85D-E691E00BE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7"/>
            <a:ext cx="8280057" cy="3689897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Complete the following steps to configure D1 to route with R1: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1</a:t>
            </a:r>
            <a:r>
              <a:rPr lang="en-US" sz="1400" dirty="0">
                <a:solidFill>
                  <a:srgbClr val="000000"/>
                </a:solidFill>
              </a:rPr>
              <a:t>. Configure the routed port. Use the </a:t>
            </a:r>
            <a:r>
              <a:rPr lang="en-US" sz="1400" b="1" dirty="0">
                <a:solidFill>
                  <a:srgbClr val="000000"/>
                </a:solidFill>
              </a:rPr>
              <a:t>no switchport </a:t>
            </a:r>
            <a:r>
              <a:rPr lang="en-US" sz="1400" dirty="0">
                <a:solidFill>
                  <a:srgbClr val="000000"/>
                </a:solidFill>
              </a:rPr>
              <a:t>command to convert the port to a routed port, then assign an IP address and subnet mask. Enable the port.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2</a:t>
            </a:r>
            <a:r>
              <a:rPr lang="en-US" sz="1400" dirty="0">
                <a:solidFill>
                  <a:srgbClr val="000000"/>
                </a:solidFill>
              </a:rPr>
              <a:t>. Enable routing. Use the </a:t>
            </a:r>
            <a:r>
              <a:rPr lang="en-US" sz="1400" b="1" dirty="0">
                <a:solidFill>
                  <a:srgbClr val="000000"/>
                </a:solidFill>
              </a:rPr>
              <a:t>ip routing </a:t>
            </a:r>
            <a:r>
              <a:rPr lang="en-US" sz="1400" dirty="0">
                <a:solidFill>
                  <a:srgbClr val="000000"/>
                </a:solidFill>
              </a:rPr>
              <a:t>global configuration command to enable routing.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3</a:t>
            </a:r>
            <a:r>
              <a:rPr lang="en-US" sz="1400" dirty="0">
                <a:solidFill>
                  <a:srgbClr val="000000"/>
                </a:solidFill>
              </a:rPr>
              <a:t>. Configure routing. Use an appropriate routing method. In this example, Single-Area OSPFv2 is configured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4</a:t>
            </a:r>
            <a:r>
              <a:rPr lang="en-US" sz="1400" dirty="0">
                <a:solidFill>
                  <a:srgbClr val="000000"/>
                </a:solidFill>
              </a:rPr>
              <a:t>. Verify routing. Use the </a:t>
            </a:r>
            <a:r>
              <a:rPr lang="en-US" sz="1400" b="1" dirty="0">
                <a:solidFill>
                  <a:srgbClr val="000000"/>
                </a:solidFill>
              </a:rPr>
              <a:t>show ip route </a:t>
            </a:r>
            <a:r>
              <a:rPr lang="en-US" sz="1400" dirty="0">
                <a:solidFill>
                  <a:srgbClr val="000000"/>
                </a:solidFill>
              </a:rPr>
              <a:t>command.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Step 5</a:t>
            </a:r>
            <a:r>
              <a:rPr lang="en-US" sz="1400" dirty="0">
                <a:solidFill>
                  <a:srgbClr val="000000"/>
                </a:solidFill>
              </a:rPr>
              <a:t>. Verify connectivity. Use the </a:t>
            </a:r>
            <a:r>
              <a:rPr lang="en-US" sz="1400" b="1" dirty="0">
                <a:solidFill>
                  <a:srgbClr val="000000"/>
                </a:solidFill>
              </a:rPr>
              <a:t>ping </a:t>
            </a:r>
            <a:r>
              <a:rPr lang="en-US" sz="1400" dirty="0">
                <a:solidFill>
                  <a:srgbClr val="000000"/>
                </a:solidFill>
              </a:rPr>
              <a:t>command to verify reachability.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6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.4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Troubleshoot Inter-VLAN Routing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69557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Common Inter-VLAN Issues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FF55C3-C76C-9F46-AE63-C8A154747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8"/>
            <a:ext cx="8280057" cy="960378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There are a number of reasons why an inter-VAN configuration may not work. All are related to connectivity issues. First, check the physical layer to resolve any issues where a cable might be connected to the wrong port. If the connections are correct, then use the list in the table for other common reasons why inter-VLAN connectivity may fail.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8EB83A5-D0D7-764A-A699-0344677771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4662" y="1692215"/>
          <a:ext cx="7776204" cy="294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032">
                  <a:extLst>
                    <a:ext uri="{9D8B030D-6E8A-4147-A177-3AD203B41FA5}">
                      <a16:colId xmlns:a16="http://schemas.microsoft.com/office/drawing/2014/main" val="3444611650"/>
                    </a:ext>
                  </a:extLst>
                </a:gridCol>
                <a:gridCol w="3508744">
                  <a:extLst>
                    <a:ext uri="{9D8B030D-6E8A-4147-A177-3AD203B41FA5}">
                      <a16:colId xmlns:a16="http://schemas.microsoft.com/office/drawing/2014/main" val="3664335541"/>
                    </a:ext>
                  </a:extLst>
                </a:gridCol>
                <a:gridCol w="2360428">
                  <a:extLst>
                    <a:ext uri="{9D8B030D-6E8A-4147-A177-3AD203B41FA5}">
                      <a16:colId xmlns:a16="http://schemas.microsoft.com/office/drawing/2014/main" val="98388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Issue Type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How to Fix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How to Verify</a:t>
                      </a:r>
                      <a:endParaRPr lang="en-US" sz="120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77878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Missing VLANs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Create (or re-create) the VLAN if it does not exist.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Ensure host port is assigned to the correct VLAN.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effectLst/>
                        </a:rPr>
                        <a:t>show vlan [brief]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show interfaces switchport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ping</a:t>
                      </a:r>
                      <a:endParaRPr lang="en-US" sz="12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83303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Switch Trunk Port Issues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Ensure trunks are configured correctly.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Ensure port is a trunk port and enabled.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effectLst/>
                        </a:rPr>
                        <a:t>show interface trunk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show running-config</a:t>
                      </a:r>
                      <a:endParaRPr lang="en-US" sz="12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64517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Switch Access Port Issues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Assign correct VLAN to access port.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Ensure port is an access port and enabled.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Host is incorrectly configured in the wrong subnet.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US" sz="1200" b="1" dirty="0">
                          <a:effectLst/>
                        </a:rPr>
                        <a:t>show interfaces switchport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show running-config interface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ipconfig</a:t>
                      </a:r>
                      <a:endParaRPr lang="en-US" sz="12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92443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sz="1200" b="0" dirty="0">
                          <a:effectLst/>
                        </a:rPr>
                        <a:t>Router Configuration Issues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Router subinterface IPv4 address is incorrectly configured.</a:t>
                      </a:r>
                    </a:p>
                    <a:p>
                      <a:pPr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effectLst/>
                        </a:rPr>
                        <a:t>Router subinterface is assigned to the VLAN ID.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200" b="1" dirty="0">
                          <a:effectLst/>
                        </a:rPr>
                        <a:t>show ip interface brief</a:t>
                      </a:r>
                      <a:r>
                        <a:rPr lang="en-US" sz="1200" b="0" dirty="0">
                          <a:effectLst/>
                        </a:rPr>
                        <a:t/>
                      </a:r>
                      <a:br>
                        <a:rPr lang="en-US" sz="1200" b="0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show interfaces</a:t>
                      </a:r>
                      <a:endParaRPr lang="en-US" sz="12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686722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Troubleshoot Inter-VLAN Routing Scenario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A6C124-9D8D-ED4E-8A18-2317D9C90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6" y="1031358"/>
            <a:ext cx="3931981" cy="1083192"/>
          </a:xfrm>
        </p:spPr>
        <p:txBody>
          <a:bodyPr/>
          <a:lstStyle/>
          <a:p>
            <a:pPr marL="0" indent="0" algn="l"/>
            <a:r>
              <a:rPr lang="en-US" sz="1400" dirty="0" smtClean="0">
                <a:solidFill>
                  <a:srgbClr val="000000"/>
                </a:solidFill>
              </a:rPr>
              <a:t>This </a:t>
            </a:r>
            <a:r>
              <a:rPr lang="en-US" sz="1400" dirty="0">
                <a:solidFill>
                  <a:srgbClr val="000000"/>
                </a:solidFill>
              </a:rPr>
              <a:t>topology will be used for all of these issues.</a:t>
            </a:r>
          </a:p>
          <a:p>
            <a:pPr marL="0" indent="0" algn="l"/>
            <a:endParaRPr lang="en-US" sz="1400" b="1" dirty="0">
              <a:solidFill>
                <a:srgbClr val="000000"/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B7E334E-9723-7447-9243-5333D300CF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4662" y="2366815"/>
          <a:ext cx="349913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8445">
                  <a:extLst>
                    <a:ext uri="{9D8B030D-6E8A-4147-A177-3AD203B41FA5}">
                      <a16:colId xmlns:a16="http://schemas.microsoft.com/office/drawing/2014/main" val="1064177793"/>
                    </a:ext>
                  </a:extLst>
                </a:gridCol>
                <a:gridCol w="648586">
                  <a:extLst>
                    <a:ext uri="{9D8B030D-6E8A-4147-A177-3AD203B41FA5}">
                      <a16:colId xmlns:a16="http://schemas.microsoft.com/office/drawing/2014/main" val="133967715"/>
                    </a:ext>
                  </a:extLst>
                </a:gridCol>
                <a:gridCol w="1592106">
                  <a:extLst>
                    <a:ext uri="{9D8B030D-6E8A-4147-A177-3AD203B41FA5}">
                      <a16:colId xmlns:a16="http://schemas.microsoft.com/office/drawing/2014/main" val="2509370421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/>
                        <a:t>Router R1 Subinterfaces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1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effectLst/>
                        </a:rPr>
                        <a:t>Subinterface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effectLst/>
                        </a:rPr>
                        <a:t>VLAN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effectLst/>
                        </a:rPr>
                        <a:t>IP Address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5450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G0/0/0.10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10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192.168.10.1/24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41493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G0/0/0.20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20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192.168.20.1/24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00494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G0/0/0.30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99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192.168.99.1/24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357790694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9FE3784-2A30-B644-805D-7B4D8F94E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792" y="726800"/>
            <a:ext cx="3499138" cy="394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Missing VLANs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1E904-51FB-AE4A-A175-2BD635783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1837"/>
            <a:ext cx="4247803" cy="3689897"/>
          </a:xfrm>
        </p:spPr>
        <p:txBody>
          <a:bodyPr/>
          <a:lstStyle/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An inter-VLAN connectivity issue could be caused by a missing VLAN. The VLAN could be missing if it was not created, it was accidently deleted, or it is not allowed on the trunk link.</a:t>
            </a:r>
          </a:p>
          <a:p>
            <a:pPr marL="0" indent="0" algn="l"/>
            <a:endParaRPr lang="en-US" sz="15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When a VLAN is deleted, any ports assigned to that VLAN become inactive. They remain associated with the VLAN (and thus inactive) until you assign them to a new VLAN or recreate the missing VLAN. Recreating the missing VLAN would automatically reassign the hosts to it.</a:t>
            </a:r>
          </a:p>
          <a:p>
            <a:pPr marL="0" indent="0" algn="l"/>
            <a:endParaRPr lang="en-US" sz="15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500" dirty="0">
                <a:solidFill>
                  <a:srgbClr val="000000"/>
                </a:solidFill>
              </a:rPr>
              <a:t>Use the </a:t>
            </a:r>
            <a:r>
              <a:rPr lang="en-US" sz="1500" b="1" dirty="0">
                <a:solidFill>
                  <a:srgbClr val="000000"/>
                </a:solidFill>
              </a:rPr>
              <a:t>show interface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i="1" dirty="0">
                <a:solidFill>
                  <a:srgbClr val="000000"/>
                </a:solidFill>
              </a:rPr>
              <a:t>interface-id</a:t>
            </a: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500" b="1" dirty="0">
                <a:solidFill>
                  <a:srgbClr val="000000"/>
                </a:solidFill>
              </a:rPr>
              <a:t>switchport</a:t>
            </a:r>
            <a:r>
              <a:rPr lang="en-US" sz="1500" dirty="0">
                <a:solidFill>
                  <a:srgbClr val="000000"/>
                </a:solidFill>
              </a:rPr>
              <a:t> command to verify the VLAN membership of the port.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B19872-2E37-FA49-BC68-9D1DAFF1C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803" y="1040085"/>
            <a:ext cx="4508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Switch Trunk Port Issues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C1BFF7-A6AE-E44B-8FB1-E7A371046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35" y="582209"/>
            <a:ext cx="8555214" cy="1637290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Another issue for inter-VLAN routing includes misconfigured switch ports. In a legacy inter-VLAN solution, this could be caused when the connecting router port is not assigned to the correct VLAN.</a:t>
            </a:r>
          </a:p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However, with a router-on-a-stick solution, the most common cause is a misconfigured trunk port.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Verify that the port connecting to the router is correctly configured as a trunk link using the </a:t>
            </a:r>
            <a:r>
              <a:rPr lang="en-US" sz="1600" b="1" dirty="0">
                <a:solidFill>
                  <a:srgbClr val="000000"/>
                </a:solidFill>
              </a:rPr>
              <a:t>show interface trunk</a:t>
            </a:r>
            <a:r>
              <a:rPr lang="en-US" sz="1600" dirty="0">
                <a:solidFill>
                  <a:srgbClr val="000000"/>
                </a:solidFill>
              </a:rPr>
              <a:t> command.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If that port is missing from the output, examine the configuration of the port with the </a:t>
            </a:r>
            <a:r>
              <a:rPr lang="en-US" sz="1600" b="1" dirty="0">
                <a:solidFill>
                  <a:srgbClr val="000000"/>
                </a:solidFill>
              </a:rPr>
              <a:t>show running-config interface X</a:t>
            </a:r>
            <a:r>
              <a:rPr lang="en-US" sz="1600" dirty="0">
                <a:solidFill>
                  <a:srgbClr val="000000"/>
                </a:solidFill>
              </a:rPr>
              <a:t> command to see how the port is configured.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061775-9A68-8143-B96C-E5F6ED67C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68" y="3064479"/>
            <a:ext cx="4737868" cy="18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1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Switch Access Port Issues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29960-FBF1-9A41-B350-216A46057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3" y="731837"/>
            <a:ext cx="3927476" cy="3689897"/>
          </a:xfrm>
        </p:spPr>
        <p:txBody>
          <a:bodyPr/>
          <a:lstStyle/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When a problem is suspected with a switch access port configuration, use verification commands to examine the configuration and identify the problem.</a:t>
            </a:r>
          </a:p>
          <a:p>
            <a:pPr marL="0" indent="0" algn="l"/>
            <a:endParaRPr lang="en-US" sz="14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400" dirty="0">
                <a:solidFill>
                  <a:srgbClr val="000000"/>
                </a:solidFill>
              </a:rPr>
              <a:t>A common indicator of this issue is the PC having the correct address configuration (IP Address, Subnet Mask, Default Gateway), but being unable to ping its default gateway.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Use the </a:t>
            </a:r>
            <a:r>
              <a:rPr lang="en-US" sz="1400" b="1" dirty="0">
                <a:solidFill>
                  <a:srgbClr val="000000"/>
                </a:solidFill>
              </a:rPr>
              <a:t>show vlan brief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b="1" dirty="0">
                <a:solidFill>
                  <a:srgbClr val="000000"/>
                </a:solidFill>
              </a:rPr>
              <a:t>show interface X switchport</a:t>
            </a:r>
            <a:r>
              <a:rPr lang="en-US" sz="1400" dirty="0">
                <a:solidFill>
                  <a:srgbClr val="000000"/>
                </a:solidFill>
              </a:rPr>
              <a:t> or </a:t>
            </a:r>
            <a:r>
              <a:rPr lang="en-US" sz="1400" b="1" dirty="0">
                <a:solidFill>
                  <a:srgbClr val="000000"/>
                </a:solidFill>
              </a:rPr>
              <a:t>show running-config interface X</a:t>
            </a:r>
            <a:r>
              <a:rPr lang="en-US" sz="1400" dirty="0">
                <a:solidFill>
                  <a:srgbClr val="000000"/>
                </a:solidFill>
              </a:rPr>
              <a:t> command to verify the interface VLAN assignment.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4A65E-F98A-3D4F-91C8-CD5294D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138" y="1154385"/>
            <a:ext cx="42672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6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Troubleshoot Inter-VLAN Routing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Configuration Issues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060389-7B7A-A047-A84B-97A55B84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731838"/>
            <a:ext cx="8280057" cy="2160992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Router-on-a-stick configuration problems are usually related to subinterface misconfigurations.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Verify the subinterface status using the </a:t>
            </a:r>
            <a:r>
              <a:rPr lang="en-US" sz="1600" b="1" dirty="0">
                <a:solidFill>
                  <a:srgbClr val="000000"/>
                </a:solidFill>
              </a:rPr>
              <a:t>show ip interface brief</a:t>
            </a:r>
            <a:r>
              <a:rPr lang="en-US" sz="1600" dirty="0">
                <a:solidFill>
                  <a:srgbClr val="000000"/>
                </a:solidFill>
              </a:rPr>
              <a:t> command.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Verify which VLANs each of the subinterfaces is on. To do so, the </a:t>
            </a:r>
            <a:r>
              <a:rPr lang="en-US" sz="1600" b="1" dirty="0">
                <a:solidFill>
                  <a:srgbClr val="000000"/>
                </a:solidFill>
              </a:rPr>
              <a:t>show interfaces</a:t>
            </a:r>
            <a:r>
              <a:rPr lang="en-US" sz="1600" dirty="0">
                <a:solidFill>
                  <a:srgbClr val="000000"/>
                </a:solidFill>
              </a:rPr>
              <a:t> command is useful but it generates a great deal of additional unrequired output. The command output can be reduced using IOS command filters. In this example, use the </a:t>
            </a:r>
            <a:r>
              <a:rPr lang="en-US" sz="1600" b="1" dirty="0">
                <a:solidFill>
                  <a:srgbClr val="000000"/>
                </a:solidFill>
              </a:rPr>
              <a:t>include</a:t>
            </a:r>
            <a:r>
              <a:rPr lang="en-US" sz="1600" dirty="0">
                <a:solidFill>
                  <a:srgbClr val="000000"/>
                </a:solidFill>
              </a:rPr>
              <a:t> keyword to identify that only lines containing the letters “Gig” or “802.1Q”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C0CAD4-2B98-F44D-BF1B-CBA1A1BFC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50" y="2892830"/>
            <a:ext cx="4289946" cy="185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 smtClean="0"/>
              <a:t>2.5 </a:t>
            </a:r>
            <a:r>
              <a:rPr lang="en-US" dirty="0"/>
              <a:t>Chapter Summary</a:t>
            </a:r>
          </a:p>
        </p:txBody>
      </p:sp>
    </p:spTree>
    <p:extLst>
      <p:ext uri="{BB962C8B-B14F-4D97-AF65-F5344CB8AC3E}">
        <p14:creationId xmlns:p14="http://schemas.microsoft.com/office/powerpoint/2010/main" val="3886944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1417131" y="1154627"/>
            <a:ext cx="6450388" cy="18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Configure enhanced inter-switch connectivity technologies. </a:t>
            </a:r>
            <a:endParaRPr lang="en-US" dirty="0" smtClean="0"/>
          </a:p>
          <a:p>
            <a:r>
              <a:rPr lang="en-US" dirty="0" smtClean="0"/>
              <a:t>Troubleshoot </a:t>
            </a:r>
            <a:r>
              <a:rPr lang="en-US" dirty="0"/>
              <a:t>issues in an inter-VLAN routing environment.</a:t>
            </a:r>
          </a:p>
          <a:p>
            <a:r>
              <a:rPr lang="en-US" dirty="0"/>
              <a:t>Implement inter-VLAN routing using Layer 3 switching to forward data in a small to medium-sized business LAN.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Conclusion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Chapter 2: Scaling VLANs</a:t>
            </a:r>
          </a:p>
        </p:txBody>
      </p:sp>
    </p:spTree>
    <p:extLst>
      <p:ext uri="{BB962C8B-B14F-4D97-AF65-F5344CB8AC3E}">
        <p14:creationId xmlns:p14="http://schemas.microsoft.com/office/powerpoint/2010/main" val="21756299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7465</TotalTime>
  <Words>3654</Words>
  <Application>Microsoft Office PowerPoint</Application>
  <PresentationFormat>On-screen Show (16:9)</PresentationFormat>
  <Paragraphs>550</Paragraphs>
  <Slides>52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ＭＳ Ｐゴシック</vt:lpstr>
      <vt:lpstr>Arial</vt:lpstr>
      <vt:lpstr>Calibri</vt:lpstr>
      <vt:lpstr>CiscoSans</vt:lpstr>
      <vt:lpstr>CiscoSans ExtraLight</vt:lpstr>
      <vt:lpstr>CiscoSans Thin</vt:lpstr>
      <vt:lpstr>Wingdings</vt:lpstr>
      <vt:lpstr>Default Theme</vt:lpstr>
      <vt:lpstr>Module 2: Scaling VLANs</vt:lpstr>
      <vt:lpstr>Chapter 2 - Sections &amp; Objectives</vt:lpstr>
      <vt:lpstr>Chapter 2 - Sections &amp; Objectives (Cont.)</vt:lpstr>
      <vt:lpstr>2.1 VTP, Extended VLANs, and DTP</vt:lpstr>
      <vt:lpstr>VTP Concepts and Operation VTP Overview</vt:lpstr>
      <vt:lpstr>VTP Concepts and Operation VTP Modes</vt:lpstr>
      <vt:lpstr>VTP Concepts and Operation VTP Modes (Cont.)</vt:lpstr>
      <vt:lpstr>VTP Concepts and Operation VTP Advertisements</vt:lpstr>
      <vt:lpstr>VTP Concepts and Operation VTP Versions</vt:lpstr>
      <vt:lpstr>VTP Concepts and Operation Default VTP configuration</vt:lpstr>
      <vt:lpstr>VTP Concepts and Operation VTP Caveats</vt:lpstr>
      <vt:lpstr>VTP Concepts and Operation VTP Caveats (Cont.)</vt:lpstr>
      <vt:lpstr>VTP Configuration VTP Configuration Overview</vt:lpstr>
      <vt:lpstr>VTP Configuration Step 1 – Configure the VTP Server</vt:lpstr>
      <vt:lpstr>VTP Configuration Step 2 – Configure the VTP Domain Name and Password</vt:lpstr>
      <vt:lpstr>VTP Configuration Step 3 – Configure the VTP Clients</vt:lpstr>
      <vt:lpstr>VTP Configuration Step 4 – Configure VLANs on the VTP Server</vt:lpstr>
      <vt:lpstr>VTP Configuration Step 5 – Verify that the VTP Clients Have Received the New VLAN Information</vt:lpstr>
      <vt:lpstr>Extended VLANs VLAN Ranges on Catalyst Switches</vt:lpstr>
      <vt:lpstr>Extended VLANs Creating a VLAN</vt:lpstr>
      <vt:lpstr>Extended VLANs Assigning Ports to VLANs</vt:lpstr>
      <vt:lpstr>Extended VLANs Verifying VLAN Information</vt:lpstr>
      <vt:lpstr>Extended VLANs Configuring Extended VLANs</vt:lpstr>
      <vt:lpstr>Dynamic Trunking Protocol Introduction to DTP</vt:lpstr>
      <vt:lpstr>Dynamic Trunking Protocol Negotiated Interface Modes</vt:lpstr>
      <vt:lpstr>Dynamic Trunking Protocol Results of a DTP Configuration</vt:lpstr>
      <vt:lpstr>Dynamic Trunking Protocol Verify DTP Mode</vt:lpstr>
      <vt:lpstr>2.2 Troubleshoot Multi-VLAN Issues</vt:lpstr>
      <vt:lpstr>VTP and DTP Issues Troubleshoot VTP Issues</vt:lpstr>
      <vt:lpstr>VTP and DTP Issues Troubleshoot DTP Issues</vt:lpstr>
      <vt:lpstr>2.3 Inter-VLAN Routing Operation</vt:lpstr>
      <vt:lpstr>Inter-VLAN Routing Operation What is Inter-VLAN Routing?</vt:lpstr>
      <vt:lpstr>Router-on-a-Stick Inter-VLAN Routing Router-on-a-Stick Scenario</vt:lpstr>
      <vt:lpstr>Router-on-a-Stick Inter-VLAN Routing R1 Subinterface Configuration</vt:lpstr>
      <vt:lpstr>Router-on-a-Stick Inter-VLAN Routing R1 Subinterface Configuration (Cont.)</vt:lpstr>
      <vt:lpstr>Inter-VLAN Routing using Layer 3 Switches Layer 3 Switch Inter-VLAN Routing</vt:lpstr>
      <vt:lpstr>Layer 3 Switching Operation and Configuration Inter-VLAN Routing with Switch Virtual Interfaces</vt:lpstr>
      <vt:lpstr>Inter-VLAN Routing using Layer 3 Switches Layer 3 Switch Scenario</vt:lpstr>
      <vt:lpstr>Inter-VLAN Routing using Layer 3 Switches Layer 3 Switch Configuration</vt:lpstr>
      <vt:lpstr>Inter-VLAN Routing using Layer 3 Switches Routing on a Layer 3 Switch</vt:lpstr>
      <vt:lpstr>Inter-VLAN Routing using Layer 3 Switches Routing Scenario on a Layer 3 Switch</vt:lpstr>
      <vt:lpstr>Inter-VLAN Routing using Layer 3 Switches Routing Configuration on a Layer 3 Switch</vt:lpstr>
      <vt:lpstr>2.4 Troubleshoot Inter-VLAN Routing</vt:lpstr>
      <vt:lpstr>Troubleshoot Inter-VLAN Routing Common Inter-VLAN Issues</vt:lpstr>
      <vt:lpstr>Troubleshoot Inter-VLAN Routing Troubleshoot Inter-VLAN Routing Scenario</vt:lpstr>
      <vt:lpstr>Troubleshoot Inter-VLAN Routing Missing VLANs</vt:lpstr>
      <vt:lpstr>Troubleshoot Inter-VLAN Routing Switch Trunk Port Issues</vt:lpstr>
      <vt:lpstr>Troubleshoot Inter-VLAN Routing Switch Access Port Issues</vt:lpstr>
      <vt:lpstr>Troubleshoot Inter-VLAN Routing Router Configuration Issues</vt:lpstr>
      <vt:lpstr>2.5 Chapter Summary</vt:lpstr>
      <vt:lpstr>Conclusion Chapter 2: Scaling VLANs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Sri Banu Munisamy</cp:lastModifiedBy>
  <cp:revision>379</cp:revision>
  <dcterms:created xsi:type="dcterms:W3CDTF">2016-08-22T22:27:36Z</dcterms:created>
  <dcterms:modified xsi:type="dcterms:W3CDTF">2021-08-19T09:05:33Z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</Properties>
</file>