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9.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2"/>
  </p:notesMasterIdLst>
  <p:sldIdLst>
    <p:sldId id="876" r:id="rId2"/>
    <p:sldId id="860" r:id="rId3"/>
    <p:sldId id="759" r:id="rId4"/>
    <p:sldId id="1108" r:id="rId5"/>
    <p:sldId id="1176" r:id="rId6"/>
    <p:sldId id="1177" r:id="rId7"/>
    <p:sldId id="1178" r:id="rId8"/>
    <p:sldId id="1179" r:id="rId9"/>
    <p:sldId id="1180" r:id="rId10"/>
    <p:sldId id="1181" r:id="rId11"/>
    <p:sldId id="1182" r:id="rId12"/>
    <p:sldId id="1183" r:id="rId13"/>
    <p:sldId id="1184" r:id="rId14"/>
    <p:sldId id="1103" r:id="rId15"/>
    <p:sldId id="1172" r:id="rId16"/>
    <p:sldId id="1185" r:id="rId17"/>
    <p:sldId id="1186" r:id="rId18"/>
    <p:sldId id="1171" r:id="rId19"/>
    <p:sldId id="1173" r:id="rId20"/>
    <p:sldId id="1188" r:id="rId21"/>
    <p:sldId id="1189" r:id="rId22"/>
    <p:sldId id="1190" r:id="rId23"/>
    <p:sldId id="1191" r:id="rId24"/>
    <p:sldId id="1192" r:id="rId25"/>
    <p:sldId id="1193" r:id="rId26"/>
    <p:sldId id="1194" r:id="rId27"/>
    <p:sldId id="1195" r:id="rId28"/>
    <p:sldId id="1196" r:id="rId29"/>
    <p:sldId id="1197" r:id="rId30"/>
    <p:sldId id="1198" r:id="rId31"/>
    <p:sldId id="1199" r:id="rId32"/>
    <p:sldId id="1200" r:id="rId33"/>
    <p:sldId id="1201" r:id="rId34"/>
    <p:sldId id="1202" r:id="rId35"/>
    <p:sldId id="1203" r:id="rId36"/>
    <p:sldId id="1204" r:id="rId37"/>
    <p:sldId id="1206" r:id="rId38"/>
    <p:sldId id="1207" r:id="rId39"/>
    <p:sldId id="1205" r:id="rId40"/>
    <p:sldId id="291" r:id="rId41"/>
  </p:sldIdLst>
  <p:sldSz cx="9144000" cy="5143500" type="screen16x9"/>
  <p:notesSz cx="6858000" cy="9144000"/>
  <p:custDataLst>
    <p:tags r:id="rId43"/>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6683" autoAdjust="0"/>
  </p:normalViewPr>
  <p:slideViewPr>
    <p:cSldViewPr snapToGrid="0" showGuides="1">
      <p:cViewPr varScale="1">
        <p:scale>
          <a:sx n="84" d="100"/>
          <a:sy n="84" d="100"/>
        </p:scale>
        <p:origin x="798" y="8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6: EtherChannel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6.0 – Introduction</a:t>
            </a:r>
          </a:p>
          <a:p>
            <a:pPr>
              <a:buFontTx/>
              <a:buNone/>
            </a:pPr>
            <a:r>
              <a:rPr lang="en-GB" dirty="0"/>
              <a:t>6.0.2 – What will I learn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6.1 – EtherChannel Operation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6.1.1 – Link Aggregation</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6.1.2 -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3513088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6.1.3 – Advantages of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3506337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6.1.4 – Implementation Restrictions</a:t>
            </a:r>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901783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6.1.5 – AutoNegotiation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359974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6.1.6 – PAgP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216535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6.1.6 – PAgP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355121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6.1.7 – PAgP Mode Settings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3202730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6.1.8 – LACP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2520159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6.1.9 – LACP Mode Settings Example</a:t>
            </a:r>
          </a:p>
          <a:p>
            <a:r>
              <a:rPr lang="en-US" dirty="0"/>
              <a:t>6.1.10 – Check Your Understanding – EtherChannel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450857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6.2 – Configure EtherChannel</a:t>
            </a:r>
          </a:p>
        </p:txBody>
      </p:sp>
      <p:sp>
        <p:nvSpPr>
          <p:cNvPr id="4" name="Slide Number Placeholder 3"/>
          <p:cNvSpPr>
            <a:spLocks noGrp="1"/>
          </p:cNvSpPr>
          <p:nvPr>
            <p:ph type="sldNum" sz="quarter" idx="10"/>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6.2.1 – Configuration Guidelines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6.2.1 – Configuration Guidelines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014002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6.2.2 – LACP Configuration Example</a:t>
            </a:r>
          </a:p>
          <a:p>
            <a:r>
              <a:rPr lang="en-US" dirty="0"/>
              <a:t>6.2.3 – Syntax Checker – Configure EtherChannel</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70018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6.3 – Verify and Troubleshoot EtherChannel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6.3.1 – Verify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6.3.2 – Common Issues with EtherChannel Configurations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350875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78677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232619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771660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707961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370347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a:solidFill>
                  <a:schemeClr val="accent5">
                    <a:lumMod val="40000"/>
                    <a:lumOff val="60000"/>
                  </a:schemeClr>
                </a:solidFill>
              </a:rPr>
              <a:t>9</a:t>
            </a:r>
            <a:r>
              <a:rPr lang="en-US" sz="1200" baseline="0" dirty="0">
                <a:solidFill>
                  <a:schemeClr val="accent5">
                    <a:lumMod val="40000"/>
                    <a:lumOff val="60000"/>
                  </a:schemeClr>
                </a:solidFill>
              </a:rPr>
              <a:t> – </a:t>
            </a:r>
            <a:r>
              <a:rPr lang="en-US" dirty="0">
                <a:solidFill>
                  <a:schemeClr val="accent5">
                    <a:lumMod val="40000"/>
                    <a:lumOff val="60000"/>
                  </a:schemeClr>
                </a:solidFill>
              </a:rPr>
              <a:t>FHRP Concepts</a:t>
            </a:r>
            <a:endParaRPr lang="en-US" dirty="0"/>
          </a:p>
          <a:p>
            <a:pPr>
              <a:buFontTx/>
              <a:buNone/>
            </a:pPr>
            <a:r>
              <a:rPr lang="en-US" sz="1200" b="0" dirty="0"/>
              <a:t>9.1 – First Hop Redundancy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99214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9.1 – First Hop Redundancy Protocols</a:t>
            </a:r>
          </a:p>
          <a:p>
            <a:r>
              <a:rPr lang="en-US" dirty="0"/>
              <a:t>9.1.1 – Default Gateway Limitations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5241594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9.1 – First Hop Redundancy Protocols</a:t>
            </a:r>
          </a:p>
          <a:p>
            <a:r>
              <a:rPr lang="en-US" dirty="0"/>
              <a:t>9.1.2 – Router Redundancy</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233266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9.1 – First Hop Redundancy Protocols</a:t>
            </a:r>
          </a:p>
          <a:p>
            <a:r>
              <a:rPr lang="en-US" dirty="0"/>
              <a:t>9.1.2 – Router Redundancy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4008958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9.1 – First Hop Redundancy Protocols</a:t>
            </a:r>
          </a:p>
          <a:p>
            <a:r>
              <a:rPr lang="en-US" dirty="0"/>
              <a:t>9.1.3 – Steps for Router Failover</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184819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9.1 – First Hop Redundancy Protocols</a:t>
            </a:r>
          </a:p>
          <a:p>
            <a:r>
              <a:rPr lang="en-US" dirty="0"/>
              <a:t>9.1.4 – FHRP Options</a:t>
            </a:r>
          </a:p>
          <a:p>
            <a:r>
              <a:rPr lang="en-US" dirty="0"/>
              <a:t>9.1.5 – Check Your Understanding – First Hop Redundancy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7869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a:solidFill>
                  <a:schemeClr val="accent5">
                    <a:lumMod val="40000"/>
                    <a:lumOff val="60000"/>
                  </a:schemeClr>
                </a:solidFill>
              </a:rPr>
              <a:t>9</a:t>
            </a:r>
            <a:r>
              <a:rPr lang="en-US" sz="1200" baseline="0" dirty="0">
                <a:solidFill>
                  <a:schemeClr val="accent5">
                    <a:lumMod val="40000"/>
                    <a:lumOff val="60000"/>
                  </a:schemeClr>
                </a:solidFill>
              </a:rPr>
              <a:t> – </a:t>
            </a:r>
            <a:r>
              <a:rPr lang="en-US" dirty="0">
                <a:solidFill>
                  <a:schemeClr val="accent5">
                    <a:lumMod val="40000"/>
                    <a:lumOff val="60000"/>
                  </a:schemeClr>
                </a:solidFill>
              </a:rPr>
              <a:t>FHRP Concepts</a:t>
            </a:r>
            <a:endParaRPr lang="en-US" dirty="0"/>
          </a:p>
          <a:p>
            <a:pPr>
              <a:buFontTx/>
              <a:buNone/>
            </a:pPr>
            <a:r>
              <a:rPr lang="en-US" sz="1200" b="0" dirty="0"/>
              <a:t>9.2 – HSRP</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899939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9.2 – HSRP</a:t>
            </a:r>
          </a:p>
          <a:p>
            <a:r>
              <a:rPr lang="en-US" dirty="0"/>
              <a:t>9.2.1 – HSRP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954767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9.2 – HSRP</a:t>
            </a:r>
          </a:p>
          <a:p>
            <a:r>
              <a:rPr lang="en-US" dirty="0"/>
              <a:t>9.2.2 – HSRP Priority and Preemption</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5519670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9.2 – HSRP</a:t>
            </a:r>
          </a:p>
          <a:p>
            <a:r>
              <a:rPr lang="en-US" dirty="0"/>
              <a:t>9.2.2 – HSRP Priority and Preemption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0806908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FHRP Concepts</a:t>
            </a:r>
          </a:p>
          <a:p>
            <a:r>
              <a:rPr lang="en-US" dirty="0"/>
              <a:t>9.2 – HSRP</a:t>
            </a:r>
          </a:p>
          <a:p>
            <a:r>
              <a:rPr lang="en-US" dirty="0"/>
              <a:t>9.2.3 – HSRP States and Timers</a:t>
            </a:r>
          </a:p>
          <a:p>
            <a:r>
              <a:rPr lang="en-US" dirty="0"/>
              <a:t>9.2.4 – Check Your Understanding - HSRP</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515753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sz="1200" b="0" dirty="0" smtClean="0"/>
              <a:t>4.3 – First Hop Redundancy</a:t>
            </a:r>
            <a:r>
              <a:rPr lang="en-US" sz="1200" b="0" baseline="0" dirty="0" smtClean="0"/>
              <a:t> Protocols</a:t>
            </a:r>
            <a:endParaRPr lang="en-GB" b="0" dirty="0" smtClean="0"/>
          </a:p>
          <a:p>
            <a:pPr>
              <a:lnSpc>
                <a:spcPct val="80000"/>
              </a:lnSpc>
              <a:buFontTx/>
              <a:buNone/>
            </a:pPr>
            <a:r>
              <a:rPr lang="en-US" dirty="0" smtClean="0">
                <a:latin typeface="Arial" charset="0"/>
              </a:rPr>
              <a:t>4.3.3 – HSRP Configuration</a:t>
            </a:r>
          </a:p>
          <a:p>
            <a:pPr>
              <a:lnSpc>
                <a:spcPct val="80000"/>
              </a:lnSpc>
              <a:buFontTx/>
              <a:buNone/>
            </a:pPr>
            <a:r>
              <a:rPr lang="en-US" dirty="0" smtClean="0">
                <a:latin typeface="Arial" charset="0"/>
              </a:rPr>
              <a:t>4.3.3.1</a:t>
            </a:r>
            <a:r>
              <a:rPr lang="en-US" baseline="0" dirty="0" smtClean="0">
                <a:latin typeface="Arial" charset="0"/>
              </a:rPr>
              <a:t> </a:t>
            </a:r>
            <a:r>
              <a:rPr lang="en-US" dirty="0" smtClean="0">
                <a:latin typeface="Arial" charset="0"/>
              </a:rPr>
              <a:t>–</a:t>
            </a:r>
            <a:r>
              <a:rPr lang="en-US" baseline="0" dirty="0" smtClean="0">
                <a:latin typeface="Arial" charset="0"/>
              </a:rPr>
              <a:t> HSRP Configuration Commands</a:t>
            </a:r>
          </a:p>
          <a:p>
            <a:pPr>
              <a:lnSpc>
                <a:spcPct val="80000"/>
              </a:lnSpc>
              <a:buFontTx/>
              <a:buNone/>
            </a:pPr>
            <a:endParaRPr lang="en-US" dirty="0" smtClean="0"/>
          </a:p>
        </p:txBody>
      </p:sp>
    </p:spTree>
    <p:extLst>
      <p:ext uri="{BB962C8B-B14F-4D97-AF65-F5344CB8AC3E}">
        <p14:creationId xmlns:p14="http://schemas.microsoft.com/office/powerpoint/2010/main" val="2487814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sz="1200" b="0" dirty="0" smtClean="0"/>
              <a:t>4.3 – First Hop Redundancy</a:t>
            </a:r>
            <a:r>
              <a:rPr lang="en-US" sz="1200" b="0" baseline="0" dirty="0" smtClean="0"/>
              <a:t> Protocols</a:t>
            </a:r>
            <a:endParaRPr lang="en-GB" b="0" dirty="0" smtClean="0"/>
          </a:p>
          <a:p>
            <a:pPr>
              <a:lnSpc>
                <a:spcPct val="80000"/>
              </a:lnSpc>
              <a:buFontTx/>
              <a:buNone/>
            </a:pPr>
            <a:r>
              <a:rPr lang="en-US" dirty="0" smtClean="0">
                <a:latin typeface="Arial" charset="0"/>
              </a:rPr>
              <a:t>4.3.4 – HSRP Troubleshooting</a:t>
            </a:r>
          </a:p>
          <a:p>
            <a:pPr>
              <a:lnSpc>
                <a:spcPct val="80000"/>
              </a:lnSpc>
              <a:buFontTx/>
              <a:buNone/>
            </a:pPr>
            <a:r>
              <a:rPr lang="en-US" dirty="0" smtClean="0">
                <a:latin typeface="Arial" charset="0"/>
              </a:rPr>
              <a:t>4.3.4.1</a:t>
            </a:r>
            <a:r>
              <a:rPr lang="en-US" baseline="0" dirty="0" smtClean="0">
                <a:latin typeface="Arial" charset="0"/>
              </a:rPr>
              <a:t> </a:t>
            </a:r>
            <a:r>
              <a:rPr lang="en-US" dirty="0" smtClean="0">
                <a:latin typeface="Arial" charset="0"/>
              </a:rPr>
              <a:t>–</a:t>
            </a:r>
            <a:r>
              <a:rPr lang="en-US" baseline="0" dirty="0" smtClean="0">
                <a:latin typeface="Arial" charset="0"/>
              </a:rPr>
              <a:t> HSRP Failure</a:t>
            </a:r>
          </a:p>
          <a:p>
            <a:pPr>
              <a:lnSpc>
                <a:spcPct val="80000"/>
              </a:lnSpc>
              <a:buFontTx/>
              <a:buNone/>
            </a:pPr>
            <a:endParaRPr lang="en-US" dirty="0" smtClean="0"/>
          </a:p>
        </p:txBody>
      </p:sp>
    </p:spTree>
    <p:extLst>
      <p:ext uri="{BB962C8B-B14F-4D97-AF65-F5344CB8AC3E}">
        <p14:creationId xmlns:p14="http://schemas.microsoft.com/office/powerpoint/2010/main" val="28768224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sz="1200" b="0" dirty="0" smtClean="0"/>
              <a:t>4.3 – First Hop Redundancy</a:t>
            </a:r>
            <a:r>
              <a:rPr lang="en-US" sz="1200" b="0" baseline="0" dirty="0" smtClean="0"/>
              <a:t> Protocols</a:t>
            </a:r>
            <a:endParaRPr lang="en-GB" b="0" dirty="0" smtClean="0"/>
          </a:p>
          <a:p>
            <a:pPr>
              <a:lnSpc>
                <a:spcPct val="80000"/>
              </a:lnSpc>
              <a:buFontTx/>
              <a:buNone/>
            </a:pPr>
            <a:r>
              <a:rPr lang="en-US" dirty="0" smtClean="0">
                <a:latin typeface="Arial" charset="0"/>
              </a:rPr>
              <a:t>4.3.4 – HSRP Troubleshooting</a:t>
            </a:r>
          </a:p>
          <a:p>
            <a:pPr>
              <a:lnSpc>
                <a:spcPct val="80000"/>
              </a:lnSpc>
              <a:buFontTx/>
              <a:buNone/>
            </a:pPr>
            <a:r>
              <a:rPr lang="en-US" dirty="0" smtClean="0">
                <a:latin typeface="Arial" charset="0"/>
              </a:rPr>
              <a:t>4.3.4.3</a:t>
            </a:r>
            <a:r>
              <a:rPr lang="en-US" baseline="0" dirty="0" smtClean="0">
                <a:latin typeface="Arial" charset="0"/>
              </a:rPr>
              <a:t> </a:t>
            </a:r>
            <a:r>
              <a:rPr lang="en-US" dirty="0" smtClean="0">
                <a:latin typeface="Arial" charset="0"/>
              </a:rPr>
              <a:t>– Common HSRP Configuration Issues</a:t>
            </a:r>
            <a:endParaRPr lang="en-US" baseline="0" dirty="0" smtClean="0">
              <a:latin typeface="Arial" charset="0"/>
            </a:endParaRPr>
          </a:p>
          <a:p>
            <a:pPr>
              <a:lnSpc>
                <a:spcPct val="80000"/>
              </a:lnSpc>
              <a:buFontTx/>
              <a:buNone/>
            </a:pPr>
            <a:endParaRPr lang="en-US" dirty="0" smtClean="0"/>
          </a:p>
        </p:txBody>
      </p:sp>
    </p:spTree>
    <p:extLst>
      <p:ext uri="{BB962C8B-B14F-4D97-AF65-F5344CB8AC3E}">
        <p14:creationId xmlns:p14="http://schemas.microsoft.com/office/powerpoint/2010/main" val="203313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a:t>
            </a:r>
            <a:r>
              <a:rPr lang="en-US" dirty="0" smtClean="0">
                <a:solidFill>
                  <a:schemeClr val="accent5">
                    <a:lumMod val="40000"/>
                    <a:lumOff val="60000"/>
                  </a:schemeClr>
                </a:solidFill>
              </a:rPr>
              <a:t>4: </a:t>
            </a:r>
            <a:r>
              <a:rPr lang="en-US" dirty="0" err="1" smtClean="0">
                <a:solidFill>
                  <a:schemeClr val="accent5">
                    <a:lumMod val="40000"/>
                    <a:lumOff val="60000"/>
                  </a:schemeClr>
                </a:solidFill>
              </a:rPr>
              <a:t>EtherChannel</a:t>
            </a:r>
            <a:r>
              <a:rPr lang="en-US" dirty="0" smtClean="0">
                <a:solidFill>
                  <a:schemeClr val="accent5">
                    <a:lumMod val="40000"/>
                    <a:lumOff val="60000"/>
                  </a:schemeClr>
                </a:solidFill>
              </a:rPr>
              <a:t> and HSRP</a:t>
            </a:r>
            <a:endParaRPr lang="en-US" dirty="0">
              <a:solidFill>
                <a:schemeClr val="accent5">
                  <a:lumMod val="40000"/>
                  <a:lumOff val="60000"/>
                </a:schemeClr>
              </a:solidFill>
            </a:endParaRP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1132726"/>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err="1" smtClean="0">
                <a:solidFill>
                  <a:schemeClr val="tx1"/>
                </a:solidFill>
                <a:ea typeface="Calibri" panose="020F0502020204030204" pitchFamily="34" charset="0"/>
                <a:cs typeface="Calibri" panose="020F0502020204030204" pitchFamily="34" charset="0"/>
              </a:rPr>
              <a:t>EtherChannel</a:t>
            </a:r>
            <a:r>
              <a:rPr lang="en-US" altLang="en-US" sz="1400" dirty="0">
                <a:solidFill>
                  <a:schemeClr val="tx1"/>
                </a:solidFill>
                <a:ea typeface="Calibri" panose="020F0502020204030204" pitchFamily="34" charset="0"/>
                <a:cs typeface="Calibri" panose="020F0502020204030204" pitchFamily="34" charset="0"/>
              </a:rPr>
              <a:t> and </a:t>
            </a:r>
            <a:r>
              <a:rPr lang="en-US" altLang="en-US" sz="1400" dirty="0" smtClean="0">
                <a:solidFill>
                  <a:schemeClr val="tx1"/>
                </a:solidFill>
                <a:ea typeface="Calibri" panose="020F0502020204030204" pitchFamily="34" charset="0"/>
                <a:cs typeface="Calibri" panose="020F0502020204030204" pitchFamily="34" charset="0"/>
              </a:rPr>
              <a:t>HSRP</a:t>
            </a:r>
            <a:endParaRPr lang="en-US" altLang="en-US" sz="1400" dirty="0">
              <a:solidFill>
                <a:schemeClr val="tx1"/>
              </a:solidFill>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solidFill>
                <a:schemeClr val="tx1"/>
              </a:solidFill>
            </a:endParaRPr>
          </a:p>
          <a:p>
            <a:pPr mar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Troubleshoot EtherChannel on switched links</a:t>
            </a:r>
            <a:r>
              <a:rPr lang="en-US" dirty="0" smtClean="0"/>
              <a:t>. </a:t>
            </a:r>
          </a:p>
          <a:p>
            <a:pPr marL="0" indent="0" defTabSz="914400" eaLnBrk="0" hangingPunct="0">
              <a:spcBef>
                <a:spcPct val="0"/>
              </a:spcBef>
              <a:spcAft>
                <a:spcPct val="0"/>
              </a:spcAft>
              <a:buClrTx/>
              <a:buSzTx/>
              <a:buNone/>
            </a:pPr>
            <a:r>
              <a:rPr lang="en-US" sz="1400" dirty="0" smtClean="0"/>
              <a:t>                                Explain </a:t>
            </a:r>
            <a:r>
              <a:rPr lang="en-US" sz="1400" dirty="0"/>
              <a:t>how </a:t>
            </a:r>
            <a:r>
              <a:rPr lang="en-US" sz="1400" dirty="0" smtClean="0"/>
              <a:t>HSRP </a:t>
            </a:r>
            <a:r>
              <a:rPr lang="en-US" sz="1400" dirty="0"/>
              <a:t>provide default gateway services in a redundant network.</a:t>
            </a:r>
          </a:p>
          <a:p>
            <a:pPr marL="0" lvl="0" indent="0" defTabSz="914400" eaLnBrk="0" hangingPunct="0">
              <a:spcBef>
                <a:spcPct val="0"/>
              </a:spcBef>
              <a:spcAft>
                <a:spcPct val="0"/>
              </a:spcAft>
              <a:buClrTx/>
              <a:buSzTx/>
              <a:buNone/>
            </a:pPr>
            <a:endParaRPr lang="en-US" dirty="0" smtClean="0"/>
          </a:p>
          <a:p>
            <a:pPr marL="0" lvl="0" indent="0" defTabSz="914400" eaLnBrk="0" hangingPunct="0">
              <a:spcBef>
                <a:spcPct val="0"/>
              </a:spcBef>
              <a:spcAft>
                <a:spcPct val="0"/>
              </a:spcAft>
              <a:buClrTx/>
              <a:buSzTx/>
              <a:buNone/>
            </a:pPr>
            <a:endParaRPr lang="en-US" altLang="en-US" sz="500" dirty="0" smtClean="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4162185841"/>
              </p:ext>
            </p:extLst>
          </p:nvPr>
        </p:nvGraphicFramePr>
        <p:xfrm>
          <a:off x="552912" y="1931670"/>
          <a:ext cx="7555085" cy="252730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EtherChannel Operation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EtherChannel technology.</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Configure EtherChannel</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EtherChannel.</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Verify and Troubleshoot EtherChannel</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Troubleshoot EtherChannel.</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First Hop Redundancy Protocols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the purpose and operation of first hop redundancy protocols.</a:t>
                      </a:r>
                    </a:p>
                  </a:txBody>
                  <a:tcPr marL="47625" marR="47625" marT="47625" marB="47625" anchor="ctr"/>
                </a:tc>
                <a:extLst>
                  <a:ext uri="{0D108BD9-81ED-4DB2-BD59-A6C34878D82A}">
                    <a16:rowId xmlns:a16="http://schemas.microsoft.com/office/drawing/2014/main" val="3561070995"/>
                  </a:ext>
                </a:extLst>
              </a:tr>
              <a:tr h="370840">
                <a:tc>
                  <a:txBody>
                    <a:bodyPr/>
                    <a:lstStyle/>
                    <a:p>
                      <a:pPr fontAlgn="ctr"/>
                      <a:r>
                        <a:rPr lang="en-US" b="1" dirty="0">
                          <a:solidFill>
                            <a:schemeClr val="bg1"/>
                          </a:solidFill>
                          <a:effectLst/>
                        </a:rPr>
                        <a:t>HSRP</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HSRP operates.</a:t>
                      </a:r>
                    </a:p>
                  </a:txBody>
                  <a:tcPr marL="47625" marR="47625" marT="47625" marB="47625" anchor="ctr"/>
                </a:tc>
                <a:extLst>
                  <a:ext uri="{0D108BD9-81ED-4DB2-BD59-A6C34878D82A}">
                    <a16:rowId xmlns:a16="http://schemas.microsoft.com/office/drawing/2014/main" val="142770668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4</a:t>
            </a:r>
            <a:r>
              <a:rPr lang="en-US" dirty="0" smtClean="0">
                <a:solidFill>
                  <a:schemeClr val="accent5">
                    <a:lumMod val="40000"/>
                    <a:lumOff val="60000"/>
                  </a:schemeClr>
                </a:solidFill>
              </a:rPr>
              <a:t>.1 </a:t>
            </a:r>
            <a:r>
              <a:rPr lang="en-US" dirty="0">
                <a:solidFill>
                  <a:schemeClr val="accent5">
                    <a:lumMod val="40000"/>
                    <a:lumOff val="60000"/>
                  </a:schemeClr>
                </a:solidFill>
              </a:rPr>
              <a:t>EtherChannel Operation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Link Aggregation</a:t>
            </a:r>
          </a:p>
        </p:txBody>
      </p:sp>
      <p:sp>
        <p:nvSpPr>
          <p:cNvPr id="5" name="Content Placeholder 4">
            <a:extLst>
              <a:ext uri="{FF2B5EF4-FFF2-40B4-BE49-F238E27FC236}">
                <a16:creationId xmlns:a16="http://schemas.microsoft.com/office/drawing/2014/main" id="{0DFA8565-A240-41A7-ABB3-834EEFCAD63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There are scenarios in which more bandwidth or redundancy between devices is needed than what can be provided by a single link. Multiple links could be connected between devices to increase bandwidth. However, Spanning Tree Protocol (STP), which is enabled on Layer 2 devices like Cisco switches by default, will block redundant links to prevent switching loops.</a:t>
            </a:r>
          </a:p>
          <a:p>
            <a:pPr marL="342900" indent="-342900" algn="l">
              <a:buFont typeface="Arial" panose="020B0604020202020204" pitchFamily="34" charset="0"/>
              <a:buChar char="•"/>
            </a:pPr>
            <a:r>
              <a:rPr lang="en-US" sz="1600" dirty="0">
                <a:solidFill>
                  <a:srgbClr val="000000"/>
                </a:solidFill>
              </a:rPr>
              <a:t>A link aggregation technology is needed that allows redundant links between devices that will not be blocked by STP. That technology is known as EtherChannel.</a:t>
            </a:r>
          </a:p>
          <a:p>
            <a:pPr marL="342900" indent="-342900" algn="l">
              <a:buFont typeface="Arial" panose="020B0604020202020204" pitchFamily="34" charset="0"/>
              <a:buChar char="•"/>
            </a:pPr>
            <a:r>
              <a:rPr lang="en-US" sz="1600" dirty="0">
                <a:solidFill>
                  <a:srgbClr val="000000"/>
                </a:solidFill>
              </a:rPr>
              <a:t>EtherChannel is a link aggregation technology that groups multiple physical Ethernet links together into one single logical link. It is used to provide fault-tolerance, load sharing, increased bandwidth, and redundancy between switches, routers, and servers.</a:t>
            </a:r>
          </a:p>
          <a:p>
            <a:pPr marL="342900" indent="-342900" algn="l">
              <a:buFont typeface="Arial" panose="020B0604020202020204" pitchFamily="34" charset="0"/>
              <a:buChar char="•"/>
            </a:pPr>
            <a:r>
              <a:rPr lang="en-US" sz="1600" dirty="0">
                <a:solidFill>
                  <a:srgbClr val="000000"/>
                </a:solidFill>
              </a:rPr>
              <a:t>EtherChannel technology makes it possible to combine the number of physical links between the switches to increase the overall speed of switch-to-switch communication.</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EtherChannel</a:t>
            </a:r>
          </a:p>
        </p:txBody>
      </p:sp>
      <p:sp>
        <p:nvSpPr>
          <p:cNvPr id="4" name="Content Placeholder 3">
            <a:extLst>
              <a:ext uri="{FF2B5EF4-FFF2-40B4-BE49-F238E27FC236}">
                <a16:creationId xmlns:a16="http://schemas.microsoft.com/office/drawing/2014/main" id="{8606C3D3-AFA2-41F9-AA40-DD17794142A9}"/>
              </a:ext>
            </a:extLst>
          </p:cNvPr>
          <p:cNvSpPr>
            <a:spLocks noGrp="1"/>
          </p:cNvSpPr>
          <p:nvPr>
            <p:ph idx="1"/>
          </p:nvPr>
        </p:nvSpPr>
        <p:spPr>
          <a:xfrm>
            <a:off x="474662" y="731837"/>
            <a:ext cx="3291003" cy="3689897"/>
          </a:xfrm>
        </p:spPr>
        <p:txBody>
          <a:bodyPr/>
          <a:lstStyle/>
          <a:p>
            <a:pPr marL="0" indent="0" algn="l"/>
            <a:r>
              <a:rPr lang="en-US" sz="1600" dirty="0">
                <a:solidFill>
                  <a:srgbClr val="000000"/>
                </a:solidFill>
              </a:rPr>
              <a:t>EtherChannel technology was originally developed by Cisco as a LAN switch-to-switch technique of grouping several Fast Ethernet or Gigabit Ethernet ports into one logical channel. </a:t>
            </a:r>
          </a:p>
          <a:p>
            <a:pPr marL="0" indent="0" algn="l"/>
            <a:endParaRPr lang="en-US" sz="1600" dirty="0">
              <a:solidFill>
                <a:srgbClr val="000000"/>
              </a:solidFill>
            </a:endParaRPr>
          </a:p>
          <a:p>
            <a:pPr marL="0" indent="0" algn="l"/>
            <a:r>
              <a:rPr lang="en-US" sz="1600" dirty="0">
                <a:solidFill>
                  <a:srgbClr val="000000"/>
                </a:solidFill>
              </a:rPr>
              <a:t>When an EtherChannel is configured, the resulting virtual interface is called a port channel. The physical interfaces are bundled together into a port channel interface, as shown in the figure.</a:t>
            </a:r>
          </a:p>
        </p:txBody>
      </p:sp>
      <p:pic>
        <p:nvPicPr>
          <p:cNvPr id="6" name="Picture 5">
            <a:extLst>
              <a:ext uri="{FF2B5EF4-FFF2-40B4-BE49-F238E27FC236}">
                <a16:creationId xmlns:a16="http://schemas.microsoft.com/office/drawing/2014/main" id="{8A5E5DD2-CDA2-49D4-878C-1ADA6CF9E47D}"/>
              </a:ext>
            </a:extLst>
          </p:cNvPr>
          <p:cNvPicPr>
            <a:picLocks noChangeAspect="1"/>
          </p:cNvPicPr>
          <p:nvPr/>
        </p:nvPicPr>
        <p:blipFill>
          <a:blip r:embed="rId3"/>
          <a:stretch>
            <a:fillRect/>
          </a:stretch>
        </p:blipFill>
        <p:spPr>
          <a:xfrm>
            <a:off x="3897183" y="1116700"/>
            <a:ext cx="4874625" cy="3048969"/>
          </a:xfrm>
          <a:prstGeom prst="rect">
            <a:avLst/>
          </a:prstGeom>
        </p:spPr>
      </p:pic>
    </p:spTree>
    <p:extLst>
      <p:ext uri="{BB962C8B-B14F-4D97-AF65-F5344CB8AC3E}">
        <p14:creationId xmlns:p14="http://schemas.microsoft.com/office/powerpoint/2010/main" val="326629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Advantages of EtherChannel</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0" y="648393"/>
            <a:ext cx="9144000" cy="3773341"/>
          </a:xfrm>
        </p:spPr>
        <p:txBody>
          <a:bodyPr/>
          <a:lstStyle/>
          <a:p>
            <a:pPr marL="0" indent="0" algn="l"/>
            <a:r>
              <a:rPr lang="en-US" sz="1600" dirty="0">
                <a:solidFill>
                  <a:srgbClr val="000000"/>
                </a:solidFill>
              </a:rPr>
              <a:t>EtherChannel technology has many advantages, including the following</a:t>
            </a:r>
            <a:r>
              <a:rPr lang="en-US" sz="1400" dirty="0">
                <a:solidFill>
                  <a:srgbClr val="000000"/>
                </a:solidFill>
              </a:rPr>
              <a:t>:</a:t>
            </a:r>
          </a:p>
          <a:p>
            <a:pPr marL="342900" indent="-342900" algn="l">
              <a:buFont typeface="Arial" panose="020B0604020202020204" pitchFamily="34" charset="0"/>
              <a:buChar char="•"/>
            </a:pPr>
            <a:r>
              <a:rPr lang="en-US" sz="1600" dirty="0">
                <a:solidFill>
                  <a:srgbClr val="000000"/>
                </a:solidFill>
              </a:rPr>
              <a:t>Most configuration tasks can be done on the EtherChannel interface instead of on each individual port, ensuring configuration consistency throughout the links.</a:t>
            </a:r>
          </a:p>
          <a:p>
            <a:pPr marL="342900" indent="-342900" algn="l">
              <a:buFont typeface="Arial" panose="020B0604020202020204" pitchFamily="34" charset="0"/>
              <a:buChar char="•"/>
            </a:pPr>
            <a:r>
              <a:rPr lang="en-US" sz="1600" dirty="0">
                <a:solidFill>
                  <a:srgbClr val="000000"/>
                </a:solidFill>
              </a:rPr>
              <a:t>EtherChannel relies on existing switch ports. There is no need to upgrade the link to a faster and more expensive connection to have more bandwidth.</a:t>
            </a:r>
          </a:p>
          <a:p>
            <a:pPr marL="342900" indent="-342900" algn="l">
              <a:buFont typeface="Arial" panose="020B0604020202020204" pitchFamily="34" charset="0"/>
              <a:buChar char="•"/>
            </a:pPr>
            <a:r>
              <a:rPr lang="en-US" sz="1600" dirty="0">
                <a:solidFill>
                  <a:srgbClr val="000000"/>
                </a:solidFill>
              </a:rPr>
              <a:t>Load balancing takes place between links that are part of the same EtherChannel. </a:t>
            </a:r>
          </a:p>
          <a:p>
            <a:pPr marL="342900" indent="-342900" algn="l">
              <a:buFont typeface="Arial" panose="020B0604020202020204" pitchFamily="34" charset="0"/>
              <a:buChar char="•"/>
            </a:pPr>
            <a:r>
              <a:rPr lang="en-US" sz="1600" dirty="0">
                <a:solidFill>
                  <a:srgbClr val="000000"/>
                </a:solidFill>
              </a:rPr>
              <a:t>EtherChannel creates an aggregation that is seen as one logical link. When several EtherChannel bundles exist between two switches, STP may block one of the bundles to prevent switching loops. When STP blocks one of the redundant links, it blocks the entire EtherChannel. This blocks all the ports belonging to that EtherChannel link. Where there is only one EtherChannel link, all physical links in the EtherChannel are active because STP sees only one (logical) link.</a:t>
            </a:r>
          </a:p>
          <a:p>
            <a:pPr marL="342900" indent="-342900" algn="l">
              <a:buFont typeface="Arial" panose="020B0604020202020204" pitchFamily="34" charset="0"/>
              <a:buChar char="•"/>
            </a:pPr>
            <a:r>
              <a:rPr lang="en-US" sz="1600" dirty="0">
                <a:solidFill>
                  <a:srgbClr val="000000"/>
                </a:solidFill>
              </a:rPr>
              <a:t>EtherChannel provides redundancy because the overall link is seen as one logical connection. Additionally, the loss of one physical link within the channel does not create a change in the topology. </a:t>
            </a:r>
          </a:p>
        </p:txBody>
      </p:sp>
    </p:spTree>
    <p:extLst>
      <p:ext uri="{BB962C8B-B14F-4D97-AF65-F5344CB8AC3E}">
        <p14:creationId xmlns:p14="http://schemas.microsoft.com/office/powerpoint/2010/main" val="156383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Implementation Restrictions</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208654" y="648710"/>
            <a:ext cx="8280057" cy="3689897"/>
          </a:xfrm>
        </p:spPr>
        <p:txBody>
          <a:bodyPr/>
          <a:lstStyle/>
          <a:p>
            <a:pPr marL="0" indent="0" algn="l"/>
            <a:r>
              <a:rPr lang="en-US" sz="1600" dirty="0">
                <a:solidFill>
                  <a:srgbClr val="000000"/>
                </a:solidFill>
              </a:rPr>
              <a:t>EtherChannel has certain implementation restrictions, including the following:</a:t>
            </a:r>
          </a:p>
          <a:p>
            <a:pPr marL="342900" indent="-342900" algn="l">
              <a:buFont typeface="Arial" panose="020B0604020202020204" pitchFamily="34" charset="0"/>
              <a:buChar char="•"/>
            </a:pPr>
            <a:r>
              <a:rPr lang="en-US" sz="1600" dirty="0">
                <a:solidFill>
                  <a:srgbClr val="000000"/>
                </a:solidFill>
              </a:rPr>
              <a:t>Interface types cannot be mixed. For example, Fast Ethernet and Gigabit Ethernet cannot be mixed within a single EtherChannel.</a:t>
            </a:r>
          </a:p>
          <a:p>
            <a:pPr marL="342900" indent="-342900" algn="l">
              <a:buFont typeface="Arial" panose="020B0604020202020204" pitchFamily="34" charset="0"/>
              <a:buChar char="•"/>
            </a:pPr>
            <a:r>
              <a:rPr lang="en-US" sz="1600" dirty="0">
                <a:solidFill>
                  <a:srgbClr val="000000"/>
                </a:solidFill>
              </a:rPr>
              <a:t>Currently each EtherChannel can consist of up to eight compatibly-configured Ethernet ports. EtherChannel provides full-duplex bandwidth up to 800 Mbps (Fast EtherChannel) or 8 Gbps (Gigabit EtherChannel) between one switch and another switch or host.</a:t>
            </a:r>
          </a:p>
          <a:p>
            <a:pPr marL="342900" indent="-342900" algn="l">
              <a:buFont typeface="Arial" panose="020B0604020202020204" pitchFamily="34" charset="0"/>
              <a:buChar char="•"/>
            </a:pPr>
            <a:r>
              <a:rPr lang="en-US" sz="1600" dirty="0">
                <a:solidFill>
                  <a:srgbClr val="000000"/>
                </a:solidFill>
              </a:rPr>
              <a:t>The Cisco Catalyst 2960 Layer 2 switch currently supports up to six EtherChannels. </a:t>
            </a:r>
          </a:p>
          <a:p>
            <a:pPr marL="342900" indent="-342900" algn="l">
              <a:buFont typeface="Arial" panose="020B0604020202020204" pitchFamily="34" charset="0"/>
              <a:buChar char="•"/>
            </a:pPr>
            <a:r>
              <a:rPr lang="en-US" sz="1600" dirty="0">
                <a:solidFill>
                  <a:srgbClr val="000000"/>
                </a:solidFill>
              </a:rPr>
              <a:t>The individual EtherChannel group member port configuration must be consistent on both devices. If the physical ports of one side are configured as trunks, the physical ports of the other side must also be configured as trunks within the same native VLAN. Additionally, all ports in each EtherChannel link must be configured as Layer 2 ports.</a:t>
            </a:r>
          </a:p>
          <a:p>
            <a:pPr marL="342900" indent="-342900" algn="l">
              <a:buFont typeface="Arial" panose="020B0604020202020204" pitchFamily="34" charset="0"/>
              <a:buChar char="•"/>
            </a:pPr>
            <a:r>
              <a:rPr lang="en-US" sz="1600" dirty="0">
                <a:solidFill>
                  <a:srgbClr val="000000"/>
                </a:solidFill>
              </a:rPr>
              <a:t>Each EtherChannel has a logical port channel interface. A configuration applied to the port channel interface affects all physical interfaces that are assigned to that interface.</a:t>
            </a:r>
          </a:p>
          <a:p>
            <a:pPr marL="0" indent="0" algn="l"/>
            <a:endParaRPr lang="en-US" sz="1400" dirty="0">
              <a:solidFill>
                <a:srgbClr val="000000"/>
              </a:solidFill>
            </a:endParaRPr>
          </a:p>
        </p:txBody>
      </p:sp>
    </p:spTree>
    <p:extLst>
      <p:ext uri="{BB962C8B-B14F-4D97-AF65-F5344CB8AC3E}">
        <p14:creationId xmlns:p14="http://schemas.microsoft.com/office/powerpoint/2010/main" val="3280425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AutoNegotiation Protocols</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EtherChannels can be formed through negotiation using one of two protocols, Port Aggregation Protocol (PAgP) or Link Aggregation Control Protocol (LACP). These protocols allow ports with similar characteristics to form a channel through dynamic negotiation with adjoining switches.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It is also possible to configure a static or unconditional EtherChannel without PAgP or LACP.</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68378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PAgP Operation</a:t>
            </a:r>
          </a:p>
        </p:txBody>
      </p:sp>
      <p:sp>
        <p:nvSpPr>
          <p:cNvPr id="4" name="Content Placeholder 3">
            <a:extLst>
              <a:ext uri="{FF2B5EF4-FFF2-40B4-BE49-F238E27FC236}">
                <a16:creationId xmlns:a16="http://schemas.microsoft.com/office/drawing/2014/main" id="{280DE99B-4C77-4C0F-BAD4-C673DCB950CF}"/>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PAgP (pronounced “Pag - P”) is a Cisco-proprietary protocol that aids in the automatic creation of EtherChannel links. When an EtherChannel link is configured using PAgP, PAgP packets are sent between EtherChannel-capable ports to negotiate the forming of a channel. When PAgP identifies matched Ethernet links, it groups the links into an EtherChannel. The EtherChannel is then added to the spanning tree as a single port.</a:t>
            </a:r>
          </a:p>
          <a:p>
            <a:pPr marL="0" indent="0" algn="l"/>
            <a:endParaRPr lang="en-US" sz="1400" dirty="0">
              <a:solidFill>
                <a:srgbClr val="000000"/>
              </a:solidFill>
            </a:endParaRPr>
          </a:p>
          <a:p>
            <a:pPr marL="0" indent="0" algn="l"/>
            <a:r>
              <a:rPr lang="en-US" sz="1400" dirty="0">
                <a:solidFill>
                  <a:srgbClr val="000000"/>
                </a:solidFill>
              </a:rPr>
              <a:t>When enabled, PAgP also manages the EtherChannel. PAgP packets are sent every 30 seconds. PAgP checks for configuration consistency and manages link additions and failures between two switches. It ensures that when an EtherChannel is created, all ports have the same type of configuration.</a:t>
            </a:r>
          </a:p>
          <a:p>
            <a:pPr marL="0" indent="0" algn="l"/>
            <a:endParaRPr lang="en-US" sz="1400" dirty="0">
              <a:solidFill>
                <a:srgbClr val="000000"/>
              </a:solidFill>
            </a:endParaRPr>
          </a:p>
          <a:p>
            <a:pPr marL="0" indent="0" algn="l"/>
            <a:r>
              <a:rPr lang="en-US" sz="1400" b="1" dirty="0">
                <a:solidFill>
                  <a:srgbClr val="000000"/>
                </a:solidFill>
              </a:rPr>
              <a:t>Note</a:t>
            </a:r>
            <a:r>
              <a:rPr lang="en-US" sz="1400" dirty="0">
                <a:solidFill>
                  <a:srgbClr val="000000"/>
                </a:solidFill>
              </a:rPr>
              <a:t>: In EtherChannel, it is mandatory that all ports have the same speed, duplex setting, and VLAN information. Any port modification after the creation of the channel also changes all other channel ports.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270685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PAgP Operation (Cont.)</a:t>
            </a:r>
          </a:p>
        </p:txBody>
      </p:sp>
      <p:sp>
        <p:nvSpPr>
          <p:cNvPr id="4" name="Content Placeholder 3">
            <a:extLst>
              <a:ext uri="{FF2B5EF4-FFF2-40B4-BE49-F238E27FC236}">
                <a16:creationId xmlns:a16="http://schemas.microsoft.com/office/drawing/2014/main" id="{280DE99B-4C77-4C0F-BAD4-C673DCB950CF}"/>
              </a:ext>
            </a:extLst>
          </p:cNvPr>
          <p:cNvSpPr>
            <a:spLocks noGrp="1"/>
          </p:cNvSpPr>
          <p:nvPr>
            <p:ph idx="1"/>
          </p:nvPr>
        </p:nvSpPr>
        <p:spPr>
          <a:xfrm>
            <a:off x="91440" y="731837"/>
            <a:ext cx="8663279" cy="3689897"/>
          </a:xfrm>
        </p:spPr>
        <p:txBody>
          <a:bodyPr/>
          <a:lstStyle/>
          <a:p>
            <a:pPr marL="0" indent="0" algn="l"/>
            <a:r>
              <a:rPr lang="en-US" sz="1400" dirty="0">
                <a:solidFill>
                  <a:srgbClr val="000000"/>
                </a:solidFill>
              </a:rPr>
              <a:t>PAgP helps create the EtherChannel link by detecting the configuration of each side and ensuring that links are compatible so that the EtherChannel link can be enabled when needed. The modes for PAgP as follows:</a:t>
            </a:r>
          </a:p>
          <a:p>
            <a:pPr marL="415985" lvl="1" indent="-342900">
              <a:buFont typeface="Arial" panose="020B0604020202020204" pitchFamily="34" charset="0"/>
              <a:buChar char="•"/>
            </a:pPr>
            <a:r>
              <a:rPr lang="en-US" b="1" dirty="0">
                <a:solidFill>
                  <a:srgbClr val="000000"/>
                </a:solidFill>
              </a:rPr>
              <a:t>On</a:t>
            </a:r>
            <a:r>
              <a:rPr lang="en-US" dirty="0">
                <a:solidFill>
                  <a:srgbClr val="000000"/>
                </a:solidFill>
              </a:rPr>
              <a:t> - This mode forces the interface to channel without PAgP. Interfaces configured in the on mode do not exchange PAgP packets.</a:t>
            </a:r>
          </a:p>
          <a:p>
            <a:pPr marL="415985" lvl="1" indent="-342900">
              <a:buFont typeface="Arial" panose="020B0604020202020204" pitchFamily="34" charset="0"/>
              <a:buChar char="•"/>
            </a:pPr>
            <a:r>
              <a:rPr lang="en-US" b="1" dirty="0">
                <a:solidFill>
                  <a:srgbClr val="000000"/>
                </a:solidFill>
              </a:rPr>
              <a:t>PAgP desirable</a:t>
            </a:r>
            <a:r>
              <a:rPr lang="en-US" dirty="0">
                <a:solidFill>
                  <a:srgbClr val="000000"/>
                </a:solidFill>
              </a:rPr>
              <a:t> - This PAgP mode places an interface in an active negotiating state in which the interface initiates negotiations with other interfaces by sending PAgP packets.</a:t>
            </a:r>
          </a:p>
          <a:p>
            <a:pPr marL="415985" lvl="1" indent="-342900">
              <a:buFont typeface="Arial" panose="020B0604020202020204" pitchFamily="34" charset="0"/>
              <a:buChar char="•"/>
            </a:pPr>
            <a:r>
              <a:rPr lang="en-US" b="1" dirty="0">
                <a:solidFill>
                  <a:srgbClr val="000000"/>
                </a:solidFill>
              </a:rPr>
              <a:t>PAgP auto</a:t>
            </a:r>
            <a:r>
              <a:rPr lang="en-US" dirty="0">
                <a:solidFill>
                  <a:srgbClr val="000000"/>
                </a:solidFill>
              </a:rPr>
              <a:t> - This PAgP mode places an interface in a passive negotiating state in which the interface responds to the PAgP packets that it receives but does not initiate PAgP negotiation.</a:t>
            </a:r>
          </a:p>
          <a:p>
            <a:pPr marL="0" indent="0" algn="l"/>
            <a:r>
              <a:rPr lang="en-US" sz="1400" dirty="0">
                <a:solidFill>
                  <a:srgbClr val="000000"/>
                </a:solidFill>
              </a:rPr>
              <a:t>The modes must be compatible on each side. If one side is configured to be in auto mode, it is placed in a passive state, waiting for the other side to initiate the EtherChannel negotiation. If the other side is also set to auto, the negotiation never starts and the EtherChannel does not form. If all modes are disabled by using the </a:t>
            </a:r>
            <a:r>
              <a:rPr lang="en-US" sz="1400" b="1" dirty="0">
                <a:solidFill>
                  <a:srgbClr val="000000"/>
                </a:solidFill>
              </a:rPr>
              <a:t>no</a:t>
            </a:r>
            <a:r>
              <a:rPr lang="en-US" sz="1400" dirty="0">
                <a:solidFill>
                  <a:srgbClr val="000000"/>
                </a:solidFill>
              </a:rPr>
              <a:t> command, or if no mode is configured, then the EtherChannel is disabled. The on mode manually places the interface in an EtherChannel, without any negotiation. It works only if the other side is also set to on. If the other side is set to negotiate parameters through PAgP, no EtherChannel forms, because the side that is set to on mode does not negotiate. No negotiation between the two switches means there is no checking to make sure that all the links in the EtherChannel are terminating on the other side, or that there is PAgP compatibility on the other switch.</a:t>
            </a:r>
          </a:p>
          <a:p>
            <a:pPr marL="342900" indent="-342900" algn="l">
              <a:buFont typeface="Arial" panose="020B0604020202020204" pitchFamily="34" charset="0"/>
              <a:buChar char="•"/>
            </a:pPr>
            <a:endParaRPr lang="en-US" sz="1200" dirty="0">
              <a:solidFill>
                <a:srgbClr val="000000"/>
              </a:solidFill>
            </a:endParaRPr>
          </a:p>
        </p:txBody>
      </p:sp>
    </p:spTree>
    <p:extLst>
      <p:ext uri="{BB962C8B-B14F-4D97-AF65-F5344CB8AC3E}">
        <p14:creationId xmlns:p14="http://schemas.microsoft.com/office/powerpoint/2010/main" val="44633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PAgP Mode Settings Example</a:t>
            </a:r>
          </a:p>
        </p:txBody>
      </p:sp>
      <p:sp>
        <p:nvSpPr>
          <p:cNvPr id="8" name="Rectangle 7">
            <a:extLst>
              <a:ext uri="{FF2B5EF4-FFF2-40B4-BE49-F238E27FC236}">
                <a16:creationId xmlns:a16="http://schemas.microsoft.com/office/drawing/2014/main" id="{0E66BA79-F528-41F5-ABC2-A87591E5550A}"/>
              </a:ext>
            </a:extLst>
          </p:cNvPr>
          <p:cNvSpPr/>
          <p:nvPr/>
        </p:nvSpPr>
        <p:spPr>
          <a:xfrm>
            <a:off x="725212" y="1802626"/>
            <a:ext cx="8345487" cy="276999"/>
          </a:xfrm>
          <a:prstGeom prst="rect">
            <a:avLst/>
          </a:prstGeom>
        </p:spPr>
        <p:txBody>
          <a:bodyPr wrap="square">
            <a:spAutoFit/>
          </a:bodyPr>
          <a:lstStyle/>
          <a:p>
            <a:r>
              <a:rPr lang="en-US" sz="1200" dirty="0">
                <a:solidFill>
                  <a:srgbClr val="000000"/>
                </a:solidFill>
                <a:latin typeface="CiscoSans"/>
              </a:rPr>
              <a:t>The table shows the various combination of PAgP modes on S1 and S2 and the resulting channel establishment outcome.</a:t>
            </a:r>
            <a:endParaRPr lang="en-US" sz="1200" dirty="0">
              <a:solidFill>
                <a:srgbClr val="000000"/>
              </a:solidFill>
            </a:endParaRPr>
          </a:p>
        </p:txBody>
      </p:sp>
      <p:graphicFrame>
        <p:nvGraphicFramePr>
          <p:cNvPr id="6" name="Table 6">
            <a:extLst>
              <a:ext uri="{FF2B5EF4-FFF2-40B4-BE49-F238E27FC236}">
                <a16:creationId xmlns:a16="http://schemas.microsoft.com/office/drawing/2014/main" id="{65FCCA97-AE56-4F83-A94E-A0F0269C6BF5}"/>
              </a:ext>
            </a:extLst>
          </p:cNvPr>
          <p:cNvGraphicFramePr>
            <a:graphicFrameLocks noGrp="1"/>
          </p:cNvGraphicFramePr>
          <p:nvPr>
            <p:ph idx="1"/>
            <p:extLst>
              <p:ext uri="{D42A27DB-BD31-4B8C-83A1-F6EECF244321}">
                <p14:modId xmlns:p14="http://schemas.microsoft.com/office/powerpoint/2010/main" val="3243749161"/>
              </p:ext>
            </p:extLst>
          </p:nvPr>
        </p:nvGraphicFramePr>
        <p:xfrm>
          <a:off x="409574" y="2079625"/>
          <a:ext cx="8280399" cy="2595880"/>
        </p:xfrm>
        <a:graphic>
          <a:graphicData uri="http://schemas.openxmlformats.org/drawingml/2006/table">
            <a:tbl>
              <a:tblPr firstRow="1" bandRow="1">
                <a:tableStyleId>{5C22544A-7EE6-4342-B048-85BDC9FD1C3A}</a:tableStyleId>
              </a:tblPr>
              <a:tblGrid>
                <a:gridCol w="2760133">
                  <a:extLst>
                    <a:ext uri="{9D8B030D-6E8A-4147-A177-3AD203B41FA5}">
                      <a16:colId xmlns:a16="http://schemas.microsoft.com/office/drawing/2014/main" val="3474995422"/>
                    </a:ext>
                  </a:extLst>
                </a:gridCol>
                <a:gridCol w="2760133">
                  <a:extLst>
                    <a:ext uri="{9D8B030D-6E8A-4147-A177-3AD203B41FA5}">
                      <a16:colId xmlns:a16="http://schemas.microsoft.com/office/drawing/2014/main" val="1004143382"/>
                    </a:ext>
                  </a:extLst>
                </a:gridCol>
                <a:gridCol w="2760133">
                  <a:extLst>
                    <a:ext uri="{9D8B030D-6E8A-4147-A177-3AD203B41FA5}">
                      <a16:colId xmlns:a16="http://schemas.microsoft.com/office/drawing/2014/main" val="11355646"/>
                    </a:ext>
                  </a:extLst>
                </a:gridCol>
              </a:tblGrid>
              <a:tr h="370840">
                <a:tc>
                  <a:txBody>
                    <a:bodyPr/>
                    <a:lstStyle/>
                    <a:p>
                      <a:pPr algn="l" fontAlgn="ctr"/>
                      <a:r>
                        <a:rPr lang="en-US" b="1" dirty="0">
                          <a:effectLst/>
                        </a:rPr>
                        <a:t>S1</a:t>
                      </a:r>
                      <a:endParaRPr lang="en-US" dirty="0">
                        <a:effectLst/>
                      </a:endParaRPr>
                    </a:p>
                  </a:txBody>
                  <a:tcPr marL="47625" marR="47625" marT="47625" marB="47625" anchor="ctr"/>
                </a:tc>
                <a:tc>
                  <a:txBody>
                    <a:bodyPr/>
                    <a:lstStyle/>
                    <a:p>
                      <a:pPr algn="l" fontAlgn="ctr"/>
                      <a:r>
                        <a:rPr lang="en-US" b="1" dirty="0">
                          <a:effectLst/>
                        </a:rPr>
                        <a:t>S2</a:t>
                      </a:r>
                      <a:endParaRPr lang="en-US" dirty="0">
                        <a:effectLst/>
                      </a:endParaRPr>
                    </a:p>
                  </a:txBody>
                  <a:tcPr marL="47625" marR="47625" marT="47625" marB="47625" anchor="ctr"/>
                </a:tc>
                <a:tc>
                  <a:txBody>
                    <a:bodyPr/>
                    <a:lstStyle/>
                    <a:p>
                      <a:pPr algn="l" fontAlgn="ctr"/>
                      <a:r>
                        <a:rPr lang="en-US" b="1" dirty="0">
                          <a:effectLst/>
                        </a:rPr>
                        <a:t>Channel Establishment</a:t>
                      </a:r>
                      <a:endParaRPr lang="en-US" dirty="0">
                        <a:effectLst/>
                      </a:endParaRPr>
                    </a:p>
                  </a:txBody>
                  <a:tcPr marL="47625" marR="47625" marT="47625" marB="47625" anchor="ctr"/>
                </a:tc>
                <a:extLst>
                  <a:ext uri="{0D108BD9-81ED-4DB2-BD59-A6C34878D82A}">
                    <a16:rowId xmlns:a16="http://schemas.microsoft.com/office/drawing/2014/main" val="2821277384"/>
                  </a:ext>
                </a:extLst>
              </a:tr>
              <a:tr h="370840">
                <a:tc>
                  <a:txBody>
                    <a:bodyPr/>
                    <a:lstStyle/>
                    <a:p>
                      <a:pPr fontAlgn="ctr"/>
                      <a:r>
                        <a:rPr lang="en-US" b="0" dirty="0">
                          <a:effectLst/>
                        </a:rPr>
                        <a:t>On</a:t>
                      </a:r>
                    </a:p>
                  </a:txBody>
                  <a:tcPr marL="47625" marR="47625" marT="47625" marB="47625" anchor="ctr"/>
                </a:tc>
                <a:tc>
                  <a:txBody>
                    <a:bodyPr/>
                    <a:lstStyle/>
                    <a:p>
                      <a:pPr fontAlgn="ctr"/>
                      <a:r>
                        <a:rPr lang="en-US" b="0" dirty="0">
                          <a:effectLst/>
                        </a:rPr>
                        <a:t>On</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306753522"/>
                  </a:ext>
                </a:extLst>
              </a:tr>
              <a:tr h="370840">
                <a:tc>
                  <a:txBody>
                    <a:bodyPr/>
                    <a:lstStyle/>
                    <a:p>
                      <a:pPr fontAlgn="ctr"/>
                      <a:r>
                        <a:rPr lang="en-US" b="0" dirty="0">
                          <a:effectLst/>
                        </a:rPr>
                        <a:t>On</a:t>
                      </a:r>
                    </a:p>
                  </a:txBody>
                  <a:tcPr marL="47625" marR="47625" marT="47625" marB="47625" anchor="ctr"/>
                </a:tc>
                <a:tc>
                  <a:txBody>
                    <a:bodyPr/>
                    <a:lstStyle/>
                    <a:p>
                      <a:pPr fontAlgn="ctr"/>
                      <a:r>
                        <a:rPr lang="en-US" b="0" dirty="0">
                          <a:effectLst/>
                        </a:rPr>
                        <a:t>Desirable/Auto</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4029621944"/>
                  </a:ext>
                </a:extLst>
              </a:tr>
              <a:tr h="370840">
                <a:tc>
                  <a:txBody>
                    <a:bodyPr/>
                    <a:lstStyle/>
                    <a:p>
                      <a:pPr fontAlgn="ctr"/>
                      <a:r>
                        <a:rPr lang="en-US" b="0" dirty="0">
                          <a:effectLst/>
                        </a:rPr>
                        <a:t>Desirable</a:t>
                      </a:r>
                    </a:p>
                  </a:txBody>
                  <a:tcPr marL="47625" marR="47625" marT="47625" marB="47625" anchor="ctr"/>
                </a:tc>
                <a:tc>
                  <a:txBody>
                    <a:bodyPr/>
                    <a:lstStyle/>
                    <a:p>
                      <a:pPr fontAlgn="ctr"/>
                      <a:r>
                        <a:rPr lang="en-US" b="0" dirty="0">
                          <a:effectLst/>
                        </a:rPr>
                        <a:t>Desirable</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591074662"/>
                  </a:ext>
                </a:extLst>
              </a:tr>
              <a:tr h="370840">
                <a:tc>
                  <a:txBody>
                    <a:bodyPr/>
                    <a:lstStyle/>
                    <a:p>
                      <a:pPr fontAlgn="ctr"/>
                      <a:r>
                        <a:rPr lang="en-US" b="0" dirty="0">
                          <a:effectLst/>
                        </a:rPr>
                        <a:t>Desirable</a:t>
                      </a:r>
                    </a:p>
                  </a:txBody>
                  <a:tcPr marL="47625" marR="47625" marT="47625" marB="47625" anchor="ctr"/>
                </a:tc>
                <a:tc>
                  <a:txBody>
                    <a:bodyPr/>
                    <a:lstStyle/>
                    <a:p>
                      <a:pPr fontAlgn="ctr"/>
                      <a:r>
                        <a:rPr lang="en-US" b="0" dirty="0">
                          <a:effectLst/>
                        </a:rPr>
                        <a:t>Auto</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439455479"/>
                  </a:ext>
                </a:extLst>
              </a:tr>
              <a:tr h="370840">
                <a:tc>
                  <a:txBody>
                    <a:bodyPr/>
                    <a:lstStyle/>
                    <a:p>
                      <a:pPr fontAlgn="ctr"/>
                      <a:r>
                        <a:rPr lang="en-US" b="0" dirty="0">
                          <a:effectLst/>
                        </a:rPr>
                        <a:t>Auto</a:t>
                      </a:r>
                    </a:p>
                  </a:txBody>
                  <a:tcPr marL="47625" marR="47625" marT="47625" marB="47625" anchor="ctr"/>
                </a:tc>
                <a:tc>
                  <a:txBody>
                    <a:bodyPr/>
                    <a:lstStyle/>
                    <a:p>
                      <a:pPr fontAlgn="ctr"/>
                      <a:r>
                        <a:rPr lang="en-US" b="0" dirty="0">
                          <a:effectLst/>
                        </a:rPr>
                        <a:t>Desirable</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624062119"/>
                  </a:ext>
                </a:extLst>
              </a:tr>
              <a:tr h="370840">
                <a:tc>
                  <a:txBody>
                    <a:bodyPr/>
                    <a:lstStyle/>
                    <a:p>
                      <a:pPr fontAlgn="ctr"/>
                      <a:r>
                        <a:rPr lang="en-US" b="0" dirty="0">
                          <a:effectLst/>
                        </a:rPr>
                        <a:t>Auto</a:t>
                      </a:r>
                    </a:p>
                  </a:txBody>
                  <a:tcPr marL="47625" marR="47625" marT="47625" marB="47625" anchor="ctr"/>
                </a:tc>
                <a:tc>
                  <a:txBody>
                    <a:bodyPr/>
                    <a:lstStyle/>
                    <a:p>
                      <a:pPr fontAlgn="ctr"/>
                      <a:r>
                        <a:rPr lang="en-US" b="0" dirty="0">
                          <a:effectLst/>
                        </a:rPr>
                        <a:t>Auto</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1085735784"/>
                  </a:ext>
                </a:extLst>
              </a:tr>
            </a:tbl>
          </a:graphicData>
        </a:graphic>
      </p:graphicFrame>
      <p:pic>
        <p:nvPicPr>
          <p:cNvPr id="9" name="Picture 8">
            <a:extLst>
              <a:ext uri="{FF2B5EF4-FFF2-40B4-BE49-F238E27FC236}">
                <a16:creationId xmlns:a16="http://schemas.microsoft.com/office/drawing/2014/main" id="{A5E80DBB-FC0F-45A7-8E89-A67436F4B421}"/>
              </a:ext>
            </a:extLst>
          </p:cNvPr>
          <p:cNvPicPr>
            <a:picLocks noChangeAspect="1"/>
          </p:cNvPicPr>
          <p:nvPr/>
        </p:nvPicPr>
        <p:blipFill>
          <a:blip r:embed="rId3"/>
          <a:stretch>
            <a:fillRect/>
          </a:stretch>
        </p:blipFill>
        <p:spPr>
          <a:xfrm>
            <a:off x="2387260" y="731837"/>
            <a:ext cx="3570968" cy="985770"/>
          </a:xfrm>
          <a:prstGeom prst="rect">
            <a:avLst/>
          </a:prstGeom>
        </p:spPr>
      </p:pic>
    </p:spTree>
    <p:extLst>
      <p:ext uri="{BB962C8B-B14F-4D97-AF65-F5344CB8AC3E}">
        <p14:creationId xmlns:p14="http://schemas.microsoft.com/office/powerpoint/2010/main" val="301905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LACP Operation</a:t>
            </a:r>
          </a:p>
        </p:txBody>
      </p:sp>
      <p:sp>
        <p:nvSpPr>
          <p:cNvPr id="4" name="Content Placeholder 3">
            <a:extLst>
              <a:ext uri="{FF2B5EF4-FFF2-40B4-BE49-F238E27FC236}">
                <a16:creationId xmlns:a16="http://schemas.microsoft.com/office/drawing/2014/main" id="{E88979FC-6B38-4D51-8DCD-AA1025B52B7A}"/>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LACP is part of an IEEE specification (802.3ad) that allows several physical ports to be bundled to form a single logical channel. LACP allows a switch to negotiate an automatic bundle by sending LACP packets to the other switch. It performs a function similar to PAgP with Cisco EtherChannel. Because LACP is an IEEE standard, it can be used to facilitate EtherChannels in multivendor environments. On Cisco devices, both protocols are supported.</a:t>
            </a:r>
          </a:p>
          <a:p>
            <a:pPr marL="0" indent="0" algn="l"/>
            <a:endParaRPr lang="en-US" sz="1400" b="1" dirty="0">
              <a:solidFill>
                <a:srgbClr val="000000"/>
              </a:solidFill>
            </a:endParaRPr>
          </a:p>
          <a:p>
            <a:pPr marL="0" indent="0" algn="l"/>
            <a:r>
              <a:rPr lang="en-US" sz="1400" dirty="0">
                <a:solidFill>
                  <a:srgbClr val="000000"/>
                </a:solidFill>
              </a:rPr>
              <a:t>LACP provides the same negotiation benefits as PAgP. LACP helps create the EtherChannel link by detecting the configuration of each side and making sure that they are compatible so that the EtherChannel link can be enabled when needed. The modes for LACP are as follows:</a:t>
            </a:r>
          </a:p>
          <a:p>
            <a:pPr marL="415985" lvl="1" indent="-342900">
              <a:buFont typeface="Arial" panose="020B0604020202020204" pitchFamily="34" charset="0"/>
              <a:buChar char="•"/>
            </a:pPr>
            <a:r>
              <a:rPr lang="en-US" b="1" dirty="0">
                <a:solidFill>
                  <a:srgbClr val="000000"/>
                </a:solidFill>
              </a:rPr>
              <a:t>On</a:t>
            </a:r>
            <a:r>
              <a:rPr lang="en-US" dirty="0">
                <a:solidFill>
                  <a:srgbClr val="000000"/>
                </a:solidFill>
              </a:rPr>
              <a:t> - This mode forces the interface to channel without LACP. Interfaces configured in the on mode do not exchange LACP packets.</a:t>
            </a:r>
          </a:p>
          <a:p>
            <a:pPr marL="415985" lvl="1" indent="-342900">
              <a:buFont typeface="Arial" panose="020B0604020202020204" pitchFamily="34" charset="0"/>
              <a:buChar char="•"/>
            </a:pPr>
            <a:r>
              <a:rPr lang="en-US" b="1" dirty="0">
                <a:solidFill>
                  <a:srgbClr val="000000"/>
                </a:solidFill>
              </a:rPr>
              <a:t>LACP active</a:t>
            </a:r>
            <a:r>
              <a:rPr lang="en-US" dirty="0">
                <a:solidFill>
                  <a:srgbClr val="000000"/>
                </a:solidFill>
              </a:rPr>
              <a:t> - This LACP mode places a port in an active negotiating state. In this state, the port initiates negotiations with other ports by sending LACP packets.</a:t>
            </a:r>
          </a:p>
          <a:p>
            <a:pPr marL="415985" lvl="1" indent="-342900">
              <a:buFont typeface="Arial" panose="020B0604020202020204" pitchFamily="34" charset="0"/>
              <a:buChar char="•"/>
            </a:pPr>
            <a:r>
              <a:rPr lang="en-US" b="1" dirty="0">
                <a:solidFill>
                  <a:srgbClr val="000000"/>
                </a:solidFill>
              </a:rPr>
              <a:t>LACP passive</a:t>
            </a:r>
            <a:r>
              <a:rPr lang="en-US" dirty="0">
                <a:solidFill>
                  <a:srgbClr val="000000"/>
                </a:solidFill>
              </a:rPr>
              <a:t> - This LACP mode places a port in a passive negotiating state. In this state, the port responds to the LACP packets that it receives but does not initiate LACP packet negotiation.</a:t>
            </a:r>
          </a:p>
          <a:p>
            <a:pPr marL="0" indent="0" algn="l"/>
            <a:endParaRPr lang="en-US" sz="1200" dirty="0">
              <a:solidFill>
                <a:srgbClr val="000000"/>
              </a:solidFill>
            </a:endParaRPr>
          </a:p>
        </p:txBody>
      </p:sp>
    </p:spTree>
    <p:extLst>
      <p:ext uri="{BB962C8B-B14F-4D97-AF65-F5344CB8AC3E}">
        <p14:creationId xmlns:p14="http://schemas.microsoft.com/office/powerpoint/2010/main" val="38967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r>
              <a:rPr lang="en-US" dirty="0"/>
              <a:t/>
            </a:r>
            <a:br>
              <a:rPr lang="en-US" dirty="0"/>
            </a:br>
            <a:r>
              <a:rPr lang="en-US" sz="2400" dirty="0"/>
              <a:t>LACP Mode Settings Example</a:t>
            </a:r>
          </a:p>
        </p:txBody>
      </p:sp>
      <p:sp>
        <p:nvSpPr>
          <p:cNvPr id="8" name="Rectangle 7">
            <a:extLst>
              <a:ext uri="{FF2B5EF4-FFF2-40B4-BE49-F238E27FC236}">
                <a16:creationId xmlns:a16="http://schemas.microsoft.com/office/drawing/2014/main" id="{FB8B27BD-16B4-48C8-80D5-0408F532F0DD}"/>
              </a:ext>
            </a:extLst>
          </p:cNvPr>
          <p:cNvSpPr/>
          <p:nvPr/>
        </p:nvSpPr>
        <p:spPr>
          <a:xfrm>
            <a:off x="323849" y="2110085"/>
            <a:ext cx="8496301" cy="276999"/>
          </a:xfrm>
          <a:prstGeom prst="rect">
            <a:avLst/>
          </a:prstGeom>
        </p:spPr>
        <p:txBody>
          <a:bodyPr wrap="square">
            <a:spAutoFit/>
          </a:bodyPr>
          <a:lstStyle/>
          <a:p>
            <a:r>
              <a:rPr lang="en-US" sz="1200" dirty="0">
                <a:solidFill>
                  <a:srgbClr val="000000"/>
                </a:solidFill>
                <a:latin typeface="+mn-lt"/>
              </a:rPr>
              <a:t>The table shows the various combination of LACP modes on S1 and S2 and the resulting channel establishment outcome.</a:t>
            </a:r>
          </a:p>
        </p:txBody>
      </p:sp>
      <p:graphicFrame>
        <p:nvGraphicFramePr>
          <p:cNvPr id="6" name="Table 6">
            <a:extLst>
              <a:ext uri="{FF2B5EF4-FFF2-40B4-BE49-F238E27FC236}">
                <a16:creationId xmlns:a16="http://schemas.microsoft.com/office/drawing/2014/main" id="{E2039DBE-33CD-42C8-9494-7E46C0B4BFCC}"/>
              </a:ext>
            </a:extLst>
          </p:cNvPr>
          <p:cNvGraphicFramePr>
            <a:graphicFrameLocks noGrp="1"/>
          </p:cNvGraphicFramePr>
          <p:nvPr>
            <p:ph idx="1"/>
            <p:extLst>
              <p:ext uri="{D42A27DB-BD31-4B8C-83A1-F6EECF244321}">
                <p14:modId xmlns:p14="http://schemas.microsoft.com/office/powerpoint/2010/main" val="3069795401"/>
              </p:ext>
            </p:extLst>
          </p:nvPr>
        </p:nvGraphicFramePr>
        <p:xfrm>
          <a:off x="431799" y="2387084"/>
          <a:ext cx="8280399" cy="2233112"/>
        </p:xfrm>
        <a:graphic>
          <a:graphicData uri="http://schemas.openxmlformats.org/drawingml/2006/table">
            <a:tbl>
              <a:tblPr firstRow="1" bandRow="1">
                <a:tableStyleId>{5C22544A-7EE6-4342-B048-85BDC9FD1C3A}</a:tableStyleId>
              </a:tblPr>
              <a:tblGrid>
                <a:gridCol w="2760133">
                  <a:extLst>
                    <a:ext uri="{9D8B030D-6E8A-4147-A177-3AD203B41FA5}">
                      <a16:colId xmlns:a16="http://schemas.microsoft.com/office/drawing/2014/main" val="644121284"/>
                    </a:ext>
                  </a:extLst>
                </a:gridCol>
                <a:gridCol w="2760133">
                  <a:extLst>
                    <a:ext uri="{9D8B030D-6E8A-4147-A177-3AD203B41FA5}">
                      <a16:colId xmlns:a16="http://schemas.microsoft.com/office/drawing/2014/main" val="4224245782"/>
                    </a:ext>
                  </a:extLst>
                </a:gridCol>
                <a:gridCol w="2760133">
                  <a:extLst>
                    <a:ext uri="{9D8B030D-6E8A-4147-A177-3AD203B41FA5}">
                      <a16:colId xmlns:a16="http://schemas.microsoft.com/office/drawing/2014/main" val="1896936921"/>
                    </a:ext>
                  </a:extLst>
                </a:gridCol>
              </a:tblGrid>
              <a:tr h="319016">
                <a:tc>
                  <a:txBody>
                    <a:bodyPr/>
                    <a:lstStyle/>
                    <a:p>
                      <a:pPr algn="l" fontAlgn="ctr"/>
                      <a:r>
                        <a:rPr lang="en-US" sz="1400" b="1" dirty="0">
                          <a:effectLst/>
                        </a:rPr>
                        <a:t>S1</a:t>
                      </a:r>
                      <a:endParaRPr lang="en-US" sz="1400" dirty="0">
                        <a:effectLst/>
                      </a:endParaRPr>
                    </a:p>
                  </a:txBody>
                  <a:tcPr marL="47625" marR="47625" marT="47625" marB="47625" anchor="ctr"/>
                </a:tc>
                <a:tc>
                  <a:txBody>
                    <a:bodyPr/>
                    <a:lstStyle/>
                    <a:p>
                      <a:pPr algn="l" fontAlgn="ctr"/>
                      <a:r>
                        <a:rPr lang="en-US" sz="1400" b="1" dirty="0">
                          <a:effectLst/>
                        </a:rPr>
                        <a:t>S2</a:t>
                      </a:r>
                      <a:endParaRPr lang="en-US" sz="1400" dirty="0">
                        <a:effectLst/>
                      </a:endParaRPr>
                    </a:p>
                  </a:txBody>
                  <a:tcPr marL="47625" marR="47625" marT="47625" marB="47625" anchor="ctr"/>
                </a:tc>
                <a:tc>
                  <a:txBody>
                    <a:bodyPr/>
                    <a:lstStyle/>
                    <a:p>
                      <a:pPr algn="l" fontAlgn="ctr"/>
                      <a:r>
                        <a:rPr lang="en-US" sz="1400" b="1" dirty="0">
                          <a:effectLst/>
                        </a:rPr>
                        <a:t>Channel Establishment</a:t>
                      </a:r>
                      <a:endParaRPr lang="en-US" sz="1400" dirty="0">
                        <a:effectLst/>
                      </a:endParaRPr>
                    </a:p>
                  </a:txBody>
                  <a:tcPr marL="47625" marR="47625" marT="47625" marB="47625" anchor="ctr"/>
                </a:tc>
                <a:extLst>
                  <a:ext uri="{0D108BD9-81ED-4DB2-BD59-A6C34878D82A}">
                    <a16:rowId xmlns:a16="http://schemas.microsoft.com/office/drawing/2014/main" val="1314096232"/>
                  </a:ext>
                </a:extLst>
              </a:tr>
              <a:tr h="319016">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271414976"/>
                  </a:ext>
                </a:extLst>
              </a:tr>
              <a:tr h="319016">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Active/Passive</a:t>
                      </a:r>
                    </a:p>
                  </a:txBody>
                  <a:tcPr marL="47625" marR="47625" marT="47625" marB="47625" anchor="ctr"/>
                </a:tc>
                <a:tc>
                  <a:txBody>
                    <a:bodyPr/>
                    <a:lstStyle/>
                    <a:p>
                      <a:pPr fontAlgn="ctr"/>
                      <a:r>
                        <a:rPr lang="en-US" sz="1400" b="0" dirty="0">
                          <a:effectLst/>
                        </a:rPr>
                        <a:t>No</a:t>
                      </a:r>
                    </a:p>
                  </a:txBody>
                  <a:tcPr marL="47625" marR="47625" marT="47625" marB="47625" anchor="ctr"/>
                </a:tc>
                <a:extLst>
                  <a:ext uri="{0D108BD9-81ED-4DB2-BD59-A6C34878D82A}">
                    <a16:rowId xmlns:a16="http://schemas.microsoft.com/office/drawing/2014/main" val="3655746299"/>
                  </a:ext>
                </a:extLst>
              </a:tr>
              <a:tr h="319016">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1781739624"/>
                  </a:ext>
                </a:extLst>
              </a:tr>
              <a:tr h="319016">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1313281587"/>
                  </a:ext>
                </a:extLst>
              </a:tr>
              <a:tr h="319016">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2228110332"/>
                  </a:ext>
                </a:extLst>
              </a:tr>
              <a:tr h="319016">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No</a:t>
                      </a:r>
                    </a:p>
                  </a:txBody>
                  <a:tcPr marL="47625" marR="47625" marT="47625" marB="47625" anchor="ctr"/>
                </a:tc>
                <a:extLst>
                  <a:ext uri="{0D108BD9-81ED-4DB2-BD59-A6C34878D82A}">
                    <a16:rowId xmlns:a16="http://schemas.microsoft.com/office/drawing/2014/main" val="1300522389"/>
                  </a:ext>
                </a:extLst>
              </a:tr>
            </a:tbl>
          </a:graphicData>
        </a:graphic>
      </p:graphicFrame>
      <p:pic>
        <p:nvPicPr>
          <p:cNvPr id="9" name="Picture 8">
            <a:extLst>
              <a:ext uri="{FF2B5EF4-FFF2-40B4-BE49-F238E27FC236}">
                <a16:creationId xmlns:a16="http://schemas.microsoft.com/office/drawing/2014/main" id="{4C413900-FBB5-4114-9208-C3417BC00C5A}"/>
              </a:ext>
            </a:extLst>
          </p:cNvPr>
          <p:cNvPicPr>
            <a:picLocks noChangeAspect="1"/>
          </p:cNvPicPr>
          <p:nvPr/>
        </p:nvPicPr>
        <p:blipFill>
          <a:blip r:embed="rId3"/>
          <a:stretch>
            <a:fillRect/>
          </a:stretch>
        </p:blipFill>
        <p:spPr>
          <a:xfrm>
            <a:off x="1871660" y="756221"/>
            <a:ext cx="5400675" cy="1371600"/>
          </a:xfrm>
          <a:prstGeom prst="rect">
            <a:avLst/>
          </a:prstGeom>
        </p:spPr>
      </p:pic>
    </p:spTree>
    <p:extLst>
      <p:ext uri="{BB962C8B-B14F-4D97-AF65-F5344CB8AC3E}">
        <p14:creationId xmlns:p14="http://schemas.microsoft.com/office/powerpoint/2010/main" val="176645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a:t>
            </a:r>
            <a:r>
              <a:rPr lang="en-US" dirty="0" smtClean="0">
                <a:solidFill>
                  <a:schemeClr val="accent5">
                    <a:lumMod val="40000"/>
                    <a:lumOff val="60000"/>
                  </a:schemeClr>
                </a:solidFill>
              </a:rPr>
              <a:t>.2 </a:t>
            </a:r>
            <a:r>
              <a:rPr lang="en-US" dirty="0">
                <a:solidFill>
                  <a:schemeClr val="accent5">
                    <a:lumMod val="40000"/>
                    <a:lumOff val="60000"/>
                  </a:schemeClr>
                </a:solidFill>
              </a:rPr>
              <a:t>Configure EtherChannel</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r>
              <a:rPr lang="en-US" dirty="0"/>
              <a:t/>
            </a:r>
            <a:br>
              <a:rPr lang="en-US" dirty="0"/>
            </a:br>
            <a:r>
              <a:rPr lang="en-US" sz="2400" dirty="0"/>
              <a:t>Configuration Guidelines</a:t>
            </a:r>
          </a:p>
        </p:txBody>
      </p:sp>
      <p:sp>
        <p:nvSpPr>
          <p:cNvPr id="5" name="Content Placeholder 4">
            <a:extLst>
              <a:ext uri="{FF2B5EF4-FFF2-40B4-BE49-F238E27FC236}">
                <a16:creationId xmlns:a16="http://schemas.microsoft.com/office/drawing/2014/main" id="{14402F9C-D6D7-4A93-936B-85F5A2F0A2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following guidelines and restrictions are useful for configuring EtherChannel:</a:t>
            </a:r>
          </a:p>
          <a:p>
            <a:pPr marL="342900" indent="-342900" algn="l">
              <a:buFont typeface="Arial" panose="020B0604020202020204" pitchFamily="34" charset="0"/>
              <a:buChar char="•"/>
            </a:pPr>
            <a:r>
              <a:rPr lang="en-US" sz="1600" b="1" dirty="0">
                <a:solidFill>
                  <a:srgbClr val="000000"/>
                </a:solidFill>
              </a:rPr>
              <a:t>EtherChannel support</a:t>
            </a:r>
            <a:r>
              <a:rPr lang="en-US" sz="1600" dirty="0">
                <a:solidFill>
                  <a:srgbClr val="000000"/>
                </a:solidFill>
              </a:rPr>
              <a:t> - All Ethernet interfaces must support EtherChannel with no requirement that interfaces be physically contiguous.</a:t>
            </a:r>
          </a:p>
          <a:p>
            <a:pPr marL="342900" indent="-342900" algn="l">
              <a:buFont typeface="Arial" panose="020B0604020202020204" pitchFamily="34" charset="0"/>
              <a:buChar char="•"/>
            </a:pPr>
            <a:r>
              <a:rPr lang="en-US" sz="1600" b="1" dirty="0">
                <a:solidFill>
                  <a:srgbClr val="000000"/>
                </a:solidFill>
              </a:rPr>
              <a:t>Speed and duplex</a:t>
            </a:r>
            <a:r>
              <a:rPr lang="en-US" sz="1600" dirty="0">
                <a:solidFill>
                  <a:srgbClr val="000000"/>
                </a:solidFill>
              </a:rPr>
              <a:t> - Configure all interfaces in an EtherChannel to operate at the same speed and in the same duplex mode.</a:t>
            </a:r>
          </a:p>
          <a:p>
            <a:pPr marL="342900" indent="-342900" algn="l">
              <a:buFont typeface="Arial" panose="020B0604020202020204" pitchFamily="34" charset="0"/>
              <a:buChar char="•"/>
            </a:pPr>
            <a:r>
              <a:rPr lang="en-US" sz="1600" b="1" dirty="0">
                <a:solidFill>
                  <a:srgbClr val="000000"/>
                </a:solidFill>
              </a:rPr>
              <a:t>VLAN match</a:t>
            </a:r>
            <a:r>
              <a:rPr lang="en-US" sz="1600" dirty="0">
                <a:solidFill>
                  <a:srgbClr val="000000"/>
                </a:solidFill>
              </a:rPr>
              <a:t> - All interfaces in the EtherChannel bundle must be assigned to the same VLAN or be configured as a trunk (shown in the figure).</a:t>
            </a:r>
          </a:p>
          <a:p>
            <a:pPr marL="342900" indent="-342900" algn="l">
              <a:buFont typeface="Arial" panose="020B0604020202020204" pitchFamily="34" charset="0"/>
              <a:buChar char="•"/>
            </a:pPr>
            <a:r>
              <a:rPr lang="en-US" sz="1600" b="1" dirty="0">
                <a:solidFill>
                  <a:srgbClr val="000000"/>
                </a:solidFill>
              </a:rPr>
              <a:t>Range of VLANs</a:t>
            </a:r>
            <a:r>
              <a:rPr lang="en-US" sz="1600" dirty="0">
                <a:solidFill>
                  <a:srgbClr val="000000"/>
                </a:solidFill>
              </a:rPr>
              <a:t> - An EtherChannel supports the same allowed range of VLANs on all the interfaces in a trunking EtherChannel. If the allowed range of VLANs is not the same, the interfaces do not form an EtherChannel, even when they are set to </a:t>
            </a:r>
            <a:r>
              <a:rPr lang="en-US" sz="1600" b="1" dirty="0">
                <a:solidFill>
                  <a:srgbClr val="000000"/>
                </a:solidFill>
              </a:rPr>
              <a:t>auto</a:t>
            </a:r>
            <a:r>
              <a:rPr lang="en-US" sz="1600" dirty="0">
                <a:solidFill>
                  <a:srgbClr val="000000"/>
                </a:solidFill>
              </a:rPr>
              <a:t> or </a:t>
            </a:r>
            <a:r>
              <a:rPr lang="en-US" sz="1600" b="1" dirty="0">
                <a:solidFill>
                  <a:srgbClr val="000000"/>
                </a:solidFill>
              </a:rPr>
              <a:t>desirable</a:t>
            </a:r>
            <a:r>
              <a:rPr lang="en-US" sz="1600" dirty="0">
                <a:solidFill>
                  <a:srgbClr val="000000"/>
                </a:solidFill>
              </a:rPr>
              <a:t> mode.</a:t>
            </a:r>
          </a:p>
          <a:p>
            <a:pPr marL="0" indent="0" algn="l"/>
            <a:endParaRPr lang="en-US" sz="1200" dirty="0">
              <a:solidFill>
                <a:srgbClr val="000000"/>
              </a:solidFill>
            </a:endParaRPr>
          </a:p>
        </p:txBody>
      </p:sp>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r>
              <a:rPr lang="en-US" dirty="0"/>
              <a:t/>
            </a:r>
            <a:br>
              <a:rPr lang="en-US" dirty="0"/>
            </a:br>
            <a:r>
              <a:rPr lang="en-US" sz="2400" dirty="0"/>
              <a:t>Configuration Guidelines (Cont.)</a:t>
            </a:r>
          </a:p>
        </p:txBody>
      </p:sp>
      <p:sp>
        <p:nvSpPr>
          <p:cNvPr id="5" name="Content Placeholder 4">
            <a:extLst>
              <a:ext uri="{FF2B5EF4-FFF2-40B4-BE49-F238E27FC236}">
                <a16:creationId xmlns:a16="http://schemas.microsoft.com/office/drawing/2014/main" id="{14402F9C-D6D7-4A93-936B-85F5A2F0A26D}"/>
              </a:ext>
            </a:extLst>
          </p:cNvPr>
          <p:cNvSpPr>
            <a:spLocks noGrp="1"/>
          </p:cNvSpPr>
          <p:nvPr>
            <p:ph idx="1"/>
          </p:nvPr>
        </p:nvSpPr>
        <p:spPr>
          <a:xfrm>
            <a:off x="474662" y="731838"/>
            <a:ext cx="8280057" cy="1940416"/>
          </a:xfrm>
        </p:spPr>
        <p:txBody>
          <a:bodyPr/>
          <a:lstStyle/>
          <a:p>
            <a:pPr marL="342900" indent="-342900" algn="l">
              <a:buFont typeface="Arial" panose="020B0604020202020204" pitchFamily="34" charset="0"/>
              <a:buChar char="•"/>
            </a:pPr>
            <a:r>
              <a:rPr lang="en-US" sz="1500" dirty="0">
                <a:solidFill>
                  <a:srgbClr val="000000"/>
                </a:solidFill>
              </a:rPr>
              <a:t>The figure shows a configuration that would allow an EtherChannel to form between S1 and S2.</a:t>
            </a:r>
          </a:p>
          <a:p>
            <a:pPr marL="342900" indent="-342900" algn="l">
              <a:buFont typeface="Arial" panose="020B0604020202020204" pitchFamily="34" charset="0"/>
              <a:buChar char="•"/>
            </a:pPr>
            <a:r>
              <a:rPr lang="en-US" sz="1500" dirty="0">
                <a:solidFill>
                  <a:srgbClr val="000000"/>
                </a:solidFill>
              </a:rPr>
              <a:t>If these settings must be changed, configure them in port channel interface configuration mode. Any configuration that is applied to the port channel interface also affects individual interfaces. However, configurations that are applied to the individual interfaces do not affect the port channel interface. Therefore, making configuration changes to an interface that is part of an EtherChannel link may cause interface compatibility issues.</a:t>
            </a:r>
          </a:p>
          <a:p>
            <a:pPr marL="342900" indent="-342900" algn="l">
              <a:buFont typeface="Arial" panose="020B0604020202020204" pitchFamily="34" charset="0"/>
              <a:buChar char="•"/>
            </a:pPr>
            <a:r>
              <a:rPr lang="en-US" sz="1500" dirty="0">
                <a:solidFill>
                  <a:srgbClr val="000000"/>
                </a:solidFill>
              </a:rPr>
              <a:t>The port channel can be configured in access mode, trunk mode (most common), or on a routed port.</a:t>
            </a:r>
          </a:p>
          <a:p>
            <a:pPr marL="0" indent="0" algn="l"/>
            <a:endParaRPr lang="en-US" sz="1400" dirty="0">
              <a:solidFill>
                <a:srgbClr val="000000"/>
              </a:solidFill>
            </a:endParaRP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0DEDAB16-BC09-48F3-B9D1-87C56F94592E}"/>
              </a:ext>
            </a:extLst>
          </p:cNvPr>
          <p:cNvPicPr>
            <a:picLocks noChangeAspect="1"/>
          </p:cNvPicPr>
          <p:nvPr/>
        </p:nvPicPr>
        <p:blipFill>
          <a:blip r:embed="rId3"/>
          <a:stretch>
            <a:fillRect/>
          </a:stretch>
        </p:blipFill>
        <p:spPr>
          <a:xfrm>
            <a:off x="2286501" y="2838508"/>
            <a:ext cx="4437993" cy="1947546"/>
          </a:xfrm>
          <a:prstGeom prst="rect">
            <a:avLst/>
          </a:prstGeom>
        </p:spPr>
      </p:pic>
    </p:spTree>
    <p:extLst>
      <p:ext uri="{BB962C8B-B14F-4D97-AF65-F5344CB8AC3E}">
        <p14:creationId xmlns:p14="http://schemas.microsoft.com/office/powerpoint/2010/main" val="284454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r>
              <a:rPr lang="en-US" dirty="0"/>
              <a:t/>
            </a:r>
            <a:br>
              <a:rPr lang="en-US" dirty="0"/>
            </a:br>
            <a:r>
              <a:rPr lang="en-US" sz="2400" dirty="0"/>
              <a:t>LACP Configuration Example</a:t>
            </a:r>
          </a:p>
        </p:txBody>
      </p:sp>
      <p:sp>
        <p:nvSpPr>
          <p:cNvPr id="4" name="Content Placeholder 3">
            <a:extLst>
              <a:ext uri="{FF2B5EF4-FFF2-40B4-BE49-F238E27FC236}">
                <a16:creationId xmlns:a16="http://schemas.microsoft.com/office/drawing/2014/main" id="{B3202802-B6C4-4698-8D38-180E70AE85D3}"/>
              </a:ext>
            </a:extLst>
          </p:cNvPr>
          <p:cNvSpPr>
            <a:spLocks noGrp="1"/>
          </p:cNvSpPr>
          <p:nvPr>
            <p:ph idx="1"/>
          </p:nvPr>
        </p:nvSpPr>
        <p:spPr>
          <a:xfrm>
            <a:off x="0" y="731838"/>
            <a:ext cx="9144000" cy="2477188"/>
          </a:xfrm>
        </p:spPr>
        <p:txBody>
          <a:bodyPr/>
          <a:lstStyle/>
          <a:p>
            <a:pPr marL="0" indent="0" algn="l"/>
            <a:r>
              <a:rPr lang="en-US" sz="1600" dirty="0">
                <a:solidFill>
                  <a:srgbClr val="000000"/>
                </a:solidFill>
              </a:rPr>
              <a:t>Configuring EtherChannel with LACP requires the following three steps:</a:t>
            </a:r>
          </a:p>
          <a:p>
            <a:pPr marL="342900" indent="-342900" algn="l">
              <a:buFont typeface="Arial" panose="020B0604020202020204" pitchFamily="34" charset="0"/>
              <a:buChar char="•"/>
            </a:pPr>
            <a:r>
              <a:rPr lang="en-US" sz="1400" b="1" dirty="0">
                <a:solidFill>
                  <a:srgbClr val="000000"/>
                </a:solidFill>
              </a:rPr>
              <a:t>Step 1.</a:t>
            </a:r>
            <a:r>
              <a:rPr lang="en-US" sz="1400" dirty="0">
                <a:solidFill>
                  <a:srgbClr val="000000"/>
                </a:solidFill>
              </a:rPr>
              <a:t> Specify the interfaces that compose the EtherChannel group using the </a:t>
            </a:r>
            <a:r>
              <a:rPr lang="en-US" sz="1400" b="1" dirty="0">
                <a:solidFill>
                  <a:srgbClr val="000000"/>
                </a:solidFill>
              </a:rPr>
              <a:t>interface range</a:t>
            </a:r>
            <a:r>
              <a:rPr lang="en-US" sz="1400" dirty="0">
                <a:solidFill>
                  <a:srgbClr val="000000"/>
                </a:solidFill>
              </a:rPr>
              <a:t> </a:t>
            </a:r>
            <a:r>
              <a:rPr lang="en-US" sz="1400" i="1" dirty="0">
                <a:solidFill>
                  <a:srgbClr val="000000"/>
                </a:solidFill>
              </a:rPr>
              <a:t>interface</a:t>
            </a:r>
            <a:r>
              <a:rPr lang="en-US" sz="1400" dirty="0">
                <a:solidFill>
                  <a:srgbClr val="000000"/>
                </a:solidFill>
              </a:rPr>
              <a:t> global configuration mode command. The </a:t>
            </a:r>
            <a:r>
              <a:rPr lang="en-US" sz="1400" b="1" dirty="0">
                <a:solidFill>
                  <a:srgbClr val="000000"/>
                </a:solidFill>
              </a:rPr>
              <a:t>range</a:t>
            </a:r>
            <a:r>
              <a:rPr lang="en-US" sz="1400" dirty="0">
                <a:solidFill>
                  <a:srgbClr val="000000"/>
                </a:solidFill>
              </a:rPr>
              <a:t> keyword allows you to select several interfaces and configure them all together.</a:t>
            </a:r>
          </a:p>
          <a:p>
            <a:pPr marL="342900" indent="-342900" algn="l">
              <a:buFont typeface="Arial" panose="020B0604020202020204" pitchFamily="34" charset="0"/>
              <a:buChar char="•"/>
            </a:pPr>
            <a:r>
              <a:rPr lang="en-US" sz="1400" b="1" dirty="0">
                <a:solidFill>
                  <a:srgbClr val="000000"/>
                </a:solidFill>
              </a:rPr>
              <a:t>Step 2.</a:t>
            </a:r>
            <a:r>
              <a:rPr lang="en-US" sz="1400" dirty="0">
                <a:solidFill>
                  <a:srgbClr val="000000"/>
                </a:solidFill>
              </a:rPr>
              <a:t> Create the port channel interface with the </a:t>
            </a:r>
            <a:r>
              <a:rPr lang="en-US" sz="1400" b="1" dirty="0">
                <a:solidFill>
                  <a:srgbClr val="000000"/>
                </a:solidFill>
              </a:rPr>
              <a:t>channel-group</a:t>
            </a:r>
            <a:r>
              <a:rPr lang="en-US" sz="1400" dirty="0">
                <a:solidFill>
                  <a:srgbClr val="000000"/>
                </a:solidFill>
              </a:rPr>
              <a:t> </a:t>
            </a:r>
            <a:r>
              <a:rPr lang="en-US" sz="1400" i="1" dirty="0">
                <a:solidFill>
                  <a:srgbClr val="000000"/>
                </a:solidFill>
              </a:rPr>
              <a:t>identifier</a:t>
            </a:r>
            <a:r>
              <a:rPr lang="en-US" sz="1400" dirty="0">
                <a:solidFill>
                  <a:srgbClr val="000000"/>
                </a:solidFill>
              </a:rPr>
              <a:t> </a:t>
            </a:r>
            <a:r>
              <a:rPr lang="en-US" sz="1400" b="1" dirty="0">
                <a:solidFill>
                  <a:srgbClr val="000000"/>
                </a:solidFill>
              </a:rPr>
              <a:t>mode active</a:t>
            </a:r>
            <a:r>
              <a:rPr lang="en-US" sz="1400" dirty="0">
                <a:solidFill>
                  <a:srgbClr val="000000"/>
                </a:solidFill>
              </a:rPr>
              <a:t> command in interface range configuration mode. The identifier specifies a channel group number. The </a:t>
            </a:r>
            <a:r>
              <a:rPr lang="en-US" sz="1400" b="1" dirty="0">
                <a:solidFill>
                  <a:srgbClr val="000000"/>
                </a:solidFill>
              </a:rPr>
              <a:t>mode active</a:t>
            </a:r>
            <a:r>
              <a:rPr lang="en-US" sz="1400" dirty="0">
                <a:solidFill>
                  <a:srgbClr val="000000"/>
                </a:solidFill>
              </a:rPr>
              <a:t> keywords identify this as an LACP EtherChannel configuration.</a:t>
            </a:r>
          </a:p>
          <a:p>
            <a:pPr marL="342900" indent="-342900" algn="l">
              <a:buFont typeface="Arial" panose="020B0604020202020204" pitchFamily="34" charset="0"/>
              <a:buChar char="•"/>
            </a:pPr>
            <a:r>
              <a:rPr lang="en-US" sz="1400" b="1" dirty="0">
                <a:solidFill>
                  <a:srgbClr val="000000"/>
                </a:solidFill>
              </a:rPr>
              <a:t>Step3.</a:t>
            </a:r>
            <a:r>
              <a:rPr lang="en-US" sz="1400" dirty="0">
                <a:solidFill>
                  <a:srgbClr val="000000"/>
                </a:solidFill>
              </a:rPr>
              <a:t> To change Layer 2 settings on the port channel interface, enter port channel interface configuration mode using the </a:t>
            </a:r>
            <a:r>
              <a:rPr lang="en-US" sz="1400" b="1" dirty="0">
                <a:solidFill>
                  <a:srgbClr val="000000"/>
                </a:solidFill>
              </a:rPr>
              <a:t>interface port-channel</a:t>
            </a:r>
            <a:r>
              <a:rPr lang="en-US" sz="1400" dirty="0">
                <a:solidFill>
                  <a:srgbClr val="000000"/>
                </a:solidFill>
              </a:rPr>
              <a:t> command, followed by the interface identifier. In the example, S1 is configured with an LACP EtherChannel. The port channel is configured as a trunk interface with the allowed VLANs specified.</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3B792C82-FBC3-4E2D-9829-2E0BF6BE9461}"/>
              </a:ext>
            </a:extLst>
          </p:cNvPr>
          <p:cNvPicPr>
            <a:picLocks noChangeAspect="1"/>
          </p:cNvPicPr>
          <p:nvPr/>
        </p:nvPicPr>
        <p:blipFill>
          <a:blip r:embed="rId3"/>
          <a:stretch>
            <a:fillRect/>
          </a:stretch>
        </p:blipFill>
        <p:spPr>
          <a:xfrm>
            <a:off x="2836204" y="3312253"/>
            <a:ext cx="3471591" cy="1376126"/>
          </a:xfrm>
          <a:prstGeom prst="rect">
            <a:avLst/>
          </a:prstGeom>
        </p:spPr>
      </p:pic>
    </p:spTree>
    <p:extLst>
      <p:ext uri="{BB962C8B-B14F-4D97-AF65-F5344CB8AC3E}">
        <p14:creationId xmlns:p14="http://schemas.microsoft.com/office/powerpoint/2010/main" val="158538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a:t>
            </a:r>
            <a:r>
              <a:rPr lang="en-US" dirty="0" smtClean="0">
                <a:solidFill>
                  <a:schemeClr val="accent5">
                    <a:lumMod val="40000"/>
                    <a:lumOff val="60000"/>
                  </a:schemeClr>
                </a:solidFill>
              </a:rPr>
              <a:t>.3 </a:t>
            </a:r>
            <a:r>
              <a:rPr lang="en-US" dirty="0">
                <a:solidFill>
                  <a:schemeClr val="accent5">
                    <a:lumMod val="40000"/>
                    <a:lumOff val="60000"/>
                  </a:schemeClr>
                </a:solidFill>
              </a:rPr>
              <a:t>Verify and Troubleshoot EtherChannel</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Verify EtherChannel</a:t>
            </a:r>
          </a:p>
        </p:txBody>
      </p:sp>
      <p:sp>
        <p:nvSpPr>
          <p:cNvPr id="5" name="Content Placeholder 4">
            <a:extLst>
              <a:ext uri="{FF2B5EF4-FFF2-40B4-BE49-F238E27FC236}">
                <a16:creationId xmlns:a16="http://schemas.microsoft.com/office/drawing/2014/main" id="{DB6DAB57-C9C1-4F52-9310-C0F72DA8C0D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always, when you configure devices in your network, you must verify your configuration. If there are problems, you will also need to be able to troubleshoot and fix them. There are a number of commands to verify an EtherChannel configuration:</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interfaces port-channel</a:t>
            </a:r>
            <a:r>
              <a:rPr lang="en-US" sz="1600" dirty="0">
                <a:solidFill>
                  <a:srgbClr val="000000"/>
                </a:solidFill>
              </a:rPr>
              <a:t> command displays the general status of the port channel interface. </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etherchannel summary</a:t>
            </a:r>
            <a:r>
              <a:rPr lang="en-US" sz="1600" dirty="0">
                <a:solidFill>
                  <a:srgbClr val="000000"/>
                </a:solidFill>
              </a:rPr>
              <a:t> command displays one line of information per port channel.</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etherchannel port-channel</a:t>
            </a:r>
            <a:r>
              <a:rPr lang="en-US" sz="1600" dirty="0">
                <a:solidFill>
                  <a:srgbClr val="000000"/>
                </a:solidFill>
              </a:rPr>
              <a:t> command displays information about a specific port channel interface.</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interfaces etherchannel</a:t>
            </a:r>
            <a:r>
              <a:rPr lang="en-US" sz="1600" dirty="0">
                <a:solidFill>
                  <a:srgbClr val="000000"/>
                </a:solidFill>
              </a:rPr>
              <a:t> command can provide information about the role of a physical member interface of the EtherChannel.</a:t>
            </a:r>
          </a:p>
        </p:txBody>
      </p:sp>
    </p:spTree>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Common Issues with EtherChannel Configurations</a:t>
            </a:r>
          </a:p>
        </p:txBody>
      </p:sp>
      <p:sp>
        <p:nvSpPr>
          <p:cNvPr id="4" name="Content Placeholder 3">
            <a:extLst>
              <a:ext uri="{FF2B5EF4-FFF2-40B4-BE49-F238E27FC236}">
                <a16:creationId xmlns:a16="http://schemas.microsoft.com/office/drawing/2014/main" id="{7C508740-D372-4F58-BBFC-5287922307D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All interfaces within an EtherChannel must have the same configuration of speed and duplex mode, native and allowed VLANs on trunks, and access VLAN on access ports. Ensuring these configurations will significantly reduce network problems related to EtherChannel. Common EtherChannel issues include the following:</a:t>
            </a:r>
          </a:p>
          <a:p>
            <a:pPr marL="415985" lvl="1" indent="-342900">
              <a:buFont typeface="Arial" panose="020B0604020202020204" pitchFamily="34" charset="0"/>
              <a:buChar char="•"/>
            </a:pPr>
            <a:r>
              <a:rPr lang="en-US" sz="1600" dirty="0">
                <a:solidFill>
                  <a:srgbClr val="000000"/>
                </a:solidFill>
              </a:rPr>
              <a:t>Assigned ports in the EtherChannel are not part of the same VLAN, or not configured as trunks. Ports with different native VLANs cannot form an EtherChannel.</a:t>
            </a:r>
          </a:p>
          <a:p>
            <a:pPr marL="415985" lvl="1" indent="-342900">
              <a:buFont typeface="Arial" panose="020B0604020202020204" pitchFamily="34" charset="0"/>
              <a:buChar char="•"/>
            </a:pPr>
            <a:r>
              <a:rPr lang="en-US" sz="1600" dirty="0">
                <a:solidFill>
                  <a:srgbClr val="000000"/>
                </a:solidFill>
              </a:rPr>
              <a:t>Trunking was configured on some of the ports that make up the EtherChannel, but not all of them. It is not recommended that you configure trunking mode on individual ports that make up the EtherChannel. When configuring a trunk on an EtherChannel, verify the trunking mode on the EtherChannel.</a:t>
            </a:r>
          </a:p>
          <a:p>
            <a:pPr marL="415985" lvl="1" indent="-342900">
              <a:buFont typeface="Arial" panose="020B0604020202020204" pitchFamily="34" charset="0"/>
              <a:buChar char="•"/>
            </a:pPr>
            <a:r>
              <a:rPr lang="en-US" sz="1600" dirty="0">
                <a:solidFill>
                  <a:srgbClr val="000000"/>
                </a:solidFill>
              </a:rPr>
              <a:t>If the allowed range of VLANs is not the same, the ports do not form an EtherChannel even when PAgP is set to the </a:t>
            </a:r>
            <a:r>
              <a:rPr lang="en-US" sz="1600" b="1" dirty="0">
                <a:solidFill>
                  <a:srgbClr val="000000"/>
                </a:solidFill>
              </a:rPr>
              <a:t>auto</a:t>
            </a:r>
            <a:r>
              <a:rPr lang="en-US" sz="1600" dirty="0">
                <a:solidFill>
                  <a:srgbClr val="000000"/>
                </a:solidFill>
              </a:rPr>
              <a:t> or </a:t>
            </a:r>
            <a:r>
              <a:rPr lang="en-US" sz="1600" b="1" dirty="0">
                <a:solidFill>
                  <a:srgbClr val="000000"/>
                </a:solidFill>
              </a:rPr>
              <a:t>desirable</a:t>
            </a:r>
            <a:r>
              <a:rPr lang="en-US" sz="1600" dirty="0">
                <a:solidFill>
                  <a:srgbClr val="000000"/>
                </a:solidFill>
              </a:rPr>
              <a:t> mode.</a:t>
            </a:r>
          </a:p>
          <a:p>
            <a:pPr marL="415985" lvl="1" indent="-342900">
              <a:buFont typeface="Arial" panose="020B0604020202020204" pitchFamily="34" charset="0"/>
              <a:buChar char="•"/>
            </a:pPr>
            <a:r>
              <a:rPr lang="en-US" sz="1600" dirty="0">
                <a:solidFill>
                  <a:srgbClr val="000000"/>
                </a:solidFill>
              </a:rPr>
              <a:t>The dynamic negotiation options for PAgP and LACP are not compatibly configured on both ends of the EtherChannel.</a:t>
            </a:r>
          </a:p>
          <a:p>
            <a:pPr marL="0" indent="0" algn="l"/>
            <a:endParaRPr lang="en-US" sz="1400" dirty="0">
              <a:solidFill>
                <a:srgbClr val="000000"/>
              </a:solidFill>
            </a:endParaRPr>
          </a:p>
        </p:txBody>
      </p:sp>
    </p:spTree>
    <p:extLst>
      <p:ext uri="{BB962C8B-B14F-4D97-AF65-F5344CB8AC3E}">
        <p14:creationId xmlns:p14="http://schemas.microsoft.com/office/powerpoint/2010/main" val="145277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Troubleshoot EtherChannel Example</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474662" y="731838"/>
            <a:ext cx="8280057" cy="731838"/>
          </a:xfrm>
        </p:spPr>
        <p:txBody>
          <a:bodyPr/>
          <a:lstStyle/>
          <a:p>
            <a:pPr marL="0" indent="0" algn="l"/>
            <a:r>
              <a:rPr lang="en-US" sz="1600" dirty="0">
                <a:solidFill>
                  <a:srgbClr val="000000"/>
                </a:solidFill>
              </a:rPr>
              <a:t>In the figure, interfaces F0/1 and F0/2 on switches S1 and S2 are connected with an EtherChannel. However, the EtherChannel is not operational.</a:t>
            </a:r>
          </a:p>
          <a:p>
            <a:pPr marL="0" indent="0" algn="l"/>
            <a:r>
              <a:rPr lang="en-US" sz="1600" dirty="0">
                <a:solidFill>
                  <a:srgbClr val="000000"/>
                </a:solidFill>
              </a:rPr>
              <a:t/>
            </a:r>
            <a:br>
              <a:rPr lang="en-US" sz="1600" dirty="0">
                <a:solidFill>
                  <a:srgbClr val="000000"/>
                </a:solidFill>
              </a:rPr>
            </a:br>
            <a:endParaRPr lang="en-US" sz="1600" dirty="0">
              <a:solidFill>
                <a:srgbClr val="000000"/>
              </a:solidFill>
            </a:endParaRPr>
          </a:p>
        </p:txBody>
      </p:sp>
      <p:pic>
        <p:nvPicPr>
          <p:cNvPr id="6" name="Picture 5">
            <a:extLst>
              <a:ext uri="{FF2B5EF4-FFF2-40B4-BE49-F238E27FC236}">
                <a16:creationId xmlns:a16="http://schemas.microsoft.com/office/drawing/2014/main" id="{EDCAC2A1-2055-4E19-B01E-83BD0EA16DA0}"/>
              </a:ext>
            </a:extLst>
          </p:cNvPr>
          <p:cNvPicPr>
            <a:picLocks noChangeAspect="1"/>
          </p:cNvPicPr>
          <p:nvPr/>
        </p:nvPicPr>
        <p:blipFill>
          <a:blip r:embed="rId3"/>
          <a:stretch>
            <a:fillRect/>
          </a:stretch>
        </p:blipFill>
        <p:spPr>
          <a:xfrm>
            <a:off x="1058361" y="1773620"/>
            <a:ext cx="6228766" cy="1146471"/>
          </a:xfrm>
          <a:prstGeom prst="rect">
            <a:avLst/>
          </a:prstGeom>
        </p:spPr>
      </p:pic>
    </p:spTree>
    <p:extLst>
      <p:ext uri="{BB962C8B-B14F-4D97-AF65-F5344CB8AC3E}">
        <p14:creationId xmlns:p14="http://schemas.microsoft.com/office/powerpoint/2010/main" val="102068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Troubleshoot EtherChannel Example (Cont.)</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474662" y="731837"/>
            <a:ext cx="8280057" cy="556123"/>
          </a:xfrm>
        </p:spPr>
        <p:txBody>
          <a:bodyPr/>
          <a:lstStyle/>
          <a:p>
            <a:pPr marL="0" indent="0" algn="l"/>
            <a:r>
              <a:rPr lang="en-US" sz="1600" b="1" dirty="0">
                <a:solidFill>
                  <a:srgbClr val="000000"/>
                </a:solidFill>
              </a:rPr>
              <a:t>Step 1. View the EtherChannel Summary Information: </a:t>
            </a:r>
            <a:r>
              <a:rPr lang="en-US" sz="1600" dirty="0">
                <a:solidFill>
                  <a:srgbClr val="000000"/>
                </a:solidFill>
              </a:rPr>
              <a:t>The output of the </a:t>
            </a:r>
            <a:r>
              <a:rPr lang="en-US" sz="1600" b="1" dirty="0">
                <a:solidFill>
                  <a:srgbClr val="000000"/>
                </a:solidFill>
              </a:rPr>
              <a:t>show etherchannel summary</a:t>
            </a:r>
            <a:r>
              <a:rPr lang="en-US" sz="1600" dirty="0">
                <a:solidFill>
                  <a:srgbClr val="000000"/>
                </a:solidFill>
              </a:rPr>
              <a:t> command indicates that the EtherChannel is down.</a:t>
            </a:r>
            <a:r>
              <a:rPr lang="en-US" sz="1400" dirty="0">
                <a:solidFill>
                  <a:srgbClr val="000000"/>
                </a:solidFill>
              </a:rPr>
              <a:t/>
            </a:r>
            <a:br>
              <a:rPr lang="en-US" sz="1400" dirty="0">
                <a:solidFill>
                  <a:srgbClr val="000000"/>
                </a:solidFill>
              </a:rPr>
            </a:br>
            <a:endParaRPr lang="en-US" sz="1400" dirty="0">
              <a:solidFill>
                <a:srgbClr val="000000"/>
              </a:solidFill>
            </a:endParaRPr>
          </a:p>
        </p:txBody>
      </p:sp>
      <p:pic>
        <p:nvPicPr>
          <p:cNvPr id="2" name="Picture 1">
            <a:extLst>
              <a:ext uri="{FF2B5EF4-FFF2-40B4-BE49-F238E27FC236}">
                <a16:creationId xmlns:a16="http://schemas.microsoft.com/office/drawing/2014/main" id="{9E1E4494-FF79-4C1E-9860-DCEBD25A01D1}"/>
              </a:ext>
            </a:extLst>
          </p:cNvPr>
          <p:cNvPicPr>
            <a:picLocks noChangeAspect="1"/>
          </p:cNvPicPr>
          <p:nvPr/>
        </p:nvPicPr>
        <p:blipFill>
          <a:blip r:embed="rId3"/>
          <a:stretch>
            <a:fillRect/>
          </a:stretch>
        </p:blipFill>
        <p:spPr>
          <a:xfrm>
            <a:off x="2145260" y="1287960"/>
            <a:ext cx="4853480" cy="3232966"/>
          </a:xfrm>
          <a:prstGeom prst="rect">
            <a:avLst/>
          </a:prstGeom>
        </p:spPr>
      </p:pic>
    </p:spTree>
    <p:extLst>
      <p:ext uri="{BB962C8B-B14F-4D97-AF65-F5344CB8AC3E}">
        <p14:creationId xmlns:p14="http://schemas.microsoft.com/office/powerpoint/2010/main" val="8624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Troubleshoot EtherChannel Example (Cont.)</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328014" y="1018146"/>
            <a:ext cx="5016024" cy="2204516"/>
          </a:xfrm>
        </p:spPr>
        <p:txBody>
          <a:bodyPr/>
          <a:lstStyle/>
          <a:p>
            <a:pPr marL="0" indent="0" algn="l"/>
            <a:r>
              <a:rPr lang="en-US" sz="1600" b="1" dirty="0">
                <a:solidFill>
                  <a:srgbClr val="000000"/>
                </a:solidFill>
              </a:rPr>
              <a:t>Step 2. View Port Channel Configuration: </a:t>
            </a:r>
            <a:r>
              <a:rPr lang="en-US" sz="1600" dirty="0">
                <a:solidFill>
                  <a:srgbClr val="000000"/>
                </a:solidFill>
              </a:rPr>
              <a:t>In the </a:t>
            </a:r>
            <a:r>
              <a:rPr lang="en-US" sz="1600" b="1" dirty="0">
                <a:solidFill>
                  <a:srgbClr val="000000"/>
                </a:solidFill>
              </a:rPr>
              <a:t>show run | begin interface port-channel</a:t>
            </a:r>
            <a:r>
              <a:rPr lang="en-US" sz="1600" dirty="0">
                <a:solidFill>
                  <a:srgbClr val="000000"/>
                </a:solidFill>
              </a:rPr>
              <a:t> output, more detailed output indicates that there are incompatible PAgP modes configured on S1 and S2.</a:t>
            </a:r>
          </a:p>
        </p:txBody>
      </p:sp>
      <p:pic>
        <p:nvPicPr>
          <p:cNvPr id="4" name="Picture 3">
            <a:extLst>
              <a:ext uri="{FF2B5EF4-FFF2-40B4-BE49-F238E27FC236}">
                <a16:creationId xmlns:a16="http://schemas.microsoft.com/office/drawing/2014/main" id="{BF83C055-5895-411B-ACA9-145FACFF257A}"/>
              </a:ext>
            </a:extLst>
          </p:cNvPr>
          <p:cNvPicPr>
            <a:picLocks noChangeAspect="1"/>
          </p:cNvPicPr>
          <p:nvPr/>
        </p:nvPicPr>
        <p:blipFill>
          <a:blip r:embed="rId3"/>
          <a:stretch>
            <a:fillRect/>
          </a:stretch>
        </p:blipFill>
        <p:spPr>
          <a:xfrm>
            <a:off x="5709169" y="793020"/>
            <a:ext cx="2442277" cy="3832590"/>
          </a:xfrm>
          <a:prstGeom prst="rect">
            <a:avLst/>
          </a:prstGeom>
        </p:spPr>
      </p:pic>
    </p:spTree>
    <p:extLst>
      <p:ext uri="{BB962C8B-B14F-4D97-AF65-F5344CB8AC3E}">
        <p14:creationId xmlns:p14="http://schemas.microsoft.com/office/powerpoint/2010/main" val="49505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Troubleshoot EtherChannel Example (Cont.)</a:t>
            </a:r>
          </a:p>
        </p:txBody>
      </p:sp>
      <p:sp>
        <p:nvSpPr>
          <p:cNvPr id="6" name="Content Placeholder 5">
            <a:extLst>
              <a:ext uri="{FF2B5EF4-FFF2-40B4-BE49-F238E27FC236}">
                <a16:creationId xmlns:a16="http://schemas.microsoft.com/office/drawing/2014/main" id="{8172A352-7588-436F-88AF-722A69C3732C}"/>
              </a:ext>
            </a:extLst>
          </p:cNvPr>
          <p:cNvSpPr>
            <a:spLocks noGrp="1"/>
          </p:cNvSpPr>
          <p:nvPr>
            <p:ph idx="1"/>
          </p:nvPr>
        </p:nvSpPr>
        <p:spPr>
          <a:xfrm>
            <a:off x="474662" y="731837"/>
            <a:ext cx="8280057" cy="1919923"/>
          </a:xfrm>
        </p:spPr>
        <p:txBody>
          <a:bodyPr/>
          <a:lstStyle/>
          <a:p>
            <a:pPr marL="0" indent="0" algn="l"/>
            <a:r>
              <a:rPr lang="en-US" sz="1600" b="1" dirty="0">
                <a:solidFill>
                  <a:srgbClr val="000000"/>
                </a:solidFill>
              </a:rPr>
              <a:t>Step 3: Correct the Misconfiguration: </a:t>
            </a:r>
            <a:r>
              <a:rPr lang="en-US" sz="1600" dirty="0">
                <a:solidFill>
                  <a:srgbClr val="000000"/>
                </a:solidFill>
              </a:rPr>
              <a:t>To correct the issue, the PAgP mode on the EtherChannel is changed to desirable.</a:t>
            </a:r>
          </a:p>
          <a:p>
            <a:pPr marL="0" indent="0" algn="l"/>
            <a:r>
              <a:rPr lang="en-US" sz="1600" b="1" dirty="0">
                <a:solidFill>
                  <a:srgbClr val="000000"/>
                </a:solidFill>
              </a:rPr>
              <a:t>Note</a:t>
            </a:r>
            <a:r>
              <a:rPr lang="en-US" sz="1600" dirty="0">
                <a:solidFill>
                  <a:srgbClr val="000000"/>
                </a:solidFill>
              </a:rPr>
              <a:t>: EtherChannel and STP must interoperate. For this reason, the order in which EtherChannel-related commands are entered is important, which is why you see interface Port-Channel 1 removed and then re-added with the </a:t>
            </a:r>
            <a:r>
              <a:rPr lang="en-US" sz="1600" b="1" dirty="0">
                <a:solidFill>
                  <a:srgbClr val="000000"/>
                </a:solidFill>
              </a:rPr>
              <a:t>channel-group</a:t>
            </a:r>
            <a:r>
              <a:rPr lang="en-US" sz="1600" dirty="0">
                <a:solidFill>
                  <a:srgbClr val="000000"/>
                </a:solidFill>
              </a:rPr>
              <a:t> command, as opposed to directly changed. If one tries to change the configuration directly, STP errors cause the associated ports to go into blocking or errdisabled state.</a:t>
            </a:r>
          </a:p>
          <a:p>
            <a:pPr marL="0" indent="0" algn="l"/>
            <a:endParaRPr lang="en-US" sz="1200" dirty="0">
              <a:solidFill>
                <a:srgbClr val="000000"/>
              </a:solidFill>
            </a:endParaRPr>
          </a:p>
        </p:txBody>
      </p:sp>
      <p:pic>
        <p:nvPicPr>
          <p:cNvPr id="7" name="Picture 6">
            <a:extLst>
              <a:ext uri="{FF2B5EF4-FFF2-40B4-BE49-F238E27FC236}">
                <a16:creationId xmlns:a16="http://schemas.microsoft.com/office/drawing/2014/main" id="{20F4F1D5-F23F-4DA6-8F4C-9417B4592CFA}"/>
              </a:ext>
            </a:extLst>
          </p:cNvPr>
          <p:cNvPicPr>
            <a:picLocks noChangeAspect="1"/>
          </p:cNvPicPr>
          <p:nvPr/>
        </p:nvPicPr>
        <p:blipFill>
          <a:blip r:embed="rId3"/>
          <a:stretch>
            <a:fillRect/>
          </a:stretch>
        </p:blipFill>
        <p:spPr>
          <a:xfrm>
            <a:off x="3016967" y="2571750"/>
            <a:ext cx="3110065" cy="2167621"/>
          </a:xfrm>
          <a:prstGeom prst="rect">
            <a:avLst/>
          </a:prstGeom>
        </p:spPr>
      </p:pic>
    </p:spTree>
    <p:extLst>
      <p:ext uri="{BB962C8B-B14F-4D97-AF65-F5344CB8AC3E}">
        <p14:creationId xmlns:p14="http://schemas.microsoft.com/office/powerpoint/2010/main" val="323164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r>
              <a:rPr lang="en-US" dirty="0"/>
              <a:t/>
            </a:r>
            <a:br>
              <a:rPr lang="en-US" dirty="0"/>
            </a:br>
            <a:r>
              <a:rPr lang="en-US" sz="2400" dirty="0"/>
              <a:t>Troubleshoot EtherChannel Example (Cont.)</a:t>
            </a:r>
          </a:p>
        </p:txBody>
      </p:sp>
      <p:sp>
        <p:nvSpPr>
          <p:cNvPr id="6" name="Content Placeholder 5">
            <a:extLst>
              <a:ext uri="{FF2B5EF4-FFF2-40B4-BE49-F238E27FC236}">
                <a16:creationId xmlns:a16="http://schemas.microsoft.com/office/drawing/2014/main" id="{8172A352-7588-436F-88AF-722A69C3732C}"/>
              </a:ext>
            </a:extLst>
          </p:cNvPr>
          <p:cNvSpPr>
            <a:spLocks noGrp="1"/>
          </p:cNvSpPr>
          <p:nvPr>
            <p:ph idx="1"/>
          </p:nvPr>
        </p:nvSpPr>
        <p:spPr>
          <a:xfrm>
            <a:off x="474662" y="731837"/>
            <a:ext cx="8280057" cy="625689"/>
          </a:xfrm>
        </p:spPr>
        <p:txBody>
          <a:bodyPr/>
          <a:lstStyle/>
          <a:p>
            <a:pPr marL="0" indent="0" algn="l"/>
            <a:r>
              <a:rPr lang="en-US" sz="1600" b="1" dirty="0">
                <a:solidFill>
                  <a:srgbClr val="000000"/>
                </a:solidFill>
              </a:rPr>
              <a:t>Step 4. Verify EtherChannel is Operational: </a:t>
            </a:r>
            <a:r>
              <a:rPr lang="en-US" sz="1600" dirty="0">
                <a:solidFill>
                  <a:srgbClr val="000000"/>
                </a:solidFill>
              </a:rPr>
              <a:t>The EtherChannel is now active as verified by the output of the </a:t>
            </a:r>
            <a:r>
              <a:rPr lang="en-US" sz="1600" b="1" dirty="0">
                <a:solidFill>
                  <a:srgbClr val="000000"/>
                </a:solidFill>
              </a:rPr>
              <a:t>show etherchannel summary</a:t>
            </a:r>
            <a:r>
              <a:rPr lang="en-US" sz="1600" dirty="0">
                <a:solidFill>
                  <a:srgbClr val="000000"/>
                </a:solidFill>
              </a:rPr>
              <a:t> command.</a:t>
            </a:r>
          </a:p>
          <a:p>
            <a:pPr marL="0" indent="0" algn="l"/>
            <a:endParaRPr lang="en-US" sz="1400" dirty="0">
              <a:solidFill>
                <a:srgbClr val="000000"/>
              </a:solidFill>
            </a:endParaRPr>
          </a:p>
        </p:txBody>
      </p:sp>
      <p:pic>
        <p:nvPicPr>
          <p:cNvPr id="2" name="Picture 1">
            <a:extLst>
              <a:ext uri="{FF2B5EF4-FFF2-40B4-BE49-F238E27FC236}">
                <a16:creationId xmlns:a16="http://schemas.microsoft.com/office/drawing/2014/main" id="{39A1859B-EF71-4142-9BF4-7E584AFDB803}"/>
              </a:ext>
            </a:extLst>
          </p:cNvPr>
          <p:cNvPicPr>
            <a:picLocks noChangeAspect="1"/>
          </p:cNvPicPr>
          <p:nvPr/>
        </p:nvPicPr>
        <p:blipFill>
          <a:blip r:embed="rId3"/>
          <a:stretch>
            <a:fillRect/>
          </a:stretch>
        </p:blipFill>
        <p:spPr>
          <a:xfrm>
            <a:off x="2325167" y="1357526"/>
            <a:ext cx="4493665" cy="3064208"/>
          </a:xfrm>
          <a:prstGeom prst="rect">
            <a:avLst/>
          </a:prstGeom>
        </p:spPr>
      </p:pic>
    </p:spTree>
    <p:extLst>
      <p:ext uri="{BB962C8B-B14F-4D97-AF65-F5344CB8AC3E}">
        <p14:creationId xmlns:p14="http://schemas.microsoft.com/office/powerpoint/2010/main" val="265398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smtClean="0">
                <a:solidFill>
                  <a:schemeClr val="accent5">
                    <a:lumMod val="40000"/>
                    <a:lumOff val="60000"/>
                  </a:schemeClr>
                </a:solidFill>
              </a:rPr>
              <a:t>4.4 </a:t>
            </a:r>
            <a:r>
              <a:rPr lang="en-US" dirty="0">
                <a:solidFill>
                  <a:schemeClr val="accent5">
                    <a:lumMod val="40000"/>
                    <a:lumOff val="60000"/>
                  </a:schemeClr>
                </a:solidFill>
              </a:rPr>
              <a:t>First Hop Redundancy Protocols</a:t>
            </a:r>
          </a:p>
        </p:txBody>
      </p:sp>
    </p:spTree>
    <p:custDataLst>
      <p:tags r:id="rId1"/>
    </p:custDataLst>
    <p:extLst>
      <p:ext uri="{BB962C8B-B14F-4D97-AF65-F5344CB8AC3E}">
        <p14:creationId xmlns:p14="http://schemas.microsoft.com/office/powerpoint/2010/main" val="1947265917"/>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First Hop Redundancy Protocols</a:t>
            </a:r>
            <a:r>
              <a:rPr lang="en-US" dirty="0"/>
              <a:t/>
            </a:r>
            <a:br>
              <a:rPr lang="en-US" dirty="0"/>
            </a:br>
            <a:r>
              <a:rPr lang="en-US" sz="2400" dirty="0"/>
              <a:t>Default Gateway Limitations</a:t>
            </a:r>
          </a:p>
        </p:txBody>
      </p:sp>
      <p:sp>
        <p:nvSpPr>
          <p:cNvPr id="4" name="Content Placeholder 3">
            <a:extLst>
              <a:ext uri="{FF2B5EF4-FFF2-40B4-BE49-F238E27FC236}">
                <a16:creationId xmlns:a16="http://schemas.microsoft.com/office/drawing/2014/main" id="{3D5485CB-B816-1A47-B966-D19EA3F3139D}"/>
              </a:ext>
            </a:extLst>
          </p:cNvPr>
          <p:cNvSpPr>
            <a:spLocks noGrp="1"/>
          </p:cNvSpPr>
          <p:nvPr>
            <p:ph idx="1"/>
          </p:nvPr>
        </p:nvSpPr>
        <p:spPr>
          <a:xfrm>
            <a:off x="174567" y="731837"/>
            <a:ext cx="4958986" cy="3689897"/>
          </a:xfrm>
        </p:spPr>
        <p:txBody>
          <a:bodyPr/>
          <a:lstStyle/>
          <a:p>
            <a:pPr marL="0" indent="0" algn="l">
              <a:spcBef>
                <a:spcPts val="0"/>
              </a:spcBef>
            </a:pPr>
            <a:r>
              <a:rPr lang="en-CA" sz="1600" dirty="0">
                <a:solidFill>
                  <a:srgbClr val="000000"/>
                </a:solidFill>
              </a:rPr>
              <a:t>End devices are typically configured with a single default gateway IPv4 address. </a:t>
            </a:r>
          </a:p>
          <a:p>
            <a:pPr marL="285750" indent="-285750" algn="l">
              <a:spcBef>
                <a:spcPts val="0"/>
              </a:spcBef>
              <a:buFont typeface="Arial" panose="020B0604020202020204" pitchFamily="34" charset="0"/>
              <a:buChar char="•"/>
            </a:pPr>
            <a:r>
              <a:rPr lang="en-US" sz="1600" dirty="0">
                <a:solidFill>
                  <a:srgbClr val="000000"/>
                </a:solidFill>
              </a:rPr>
              <a:t>If the default gateway router interface fails, LAN hosts lose outside LAN connectivity.</a:t>
            </a:r>
          </a:p>
          <a:p>
            <a:pPr marL="285750" indent="-285750" algn="l">
              <a:spcBef>
                <a:spcPts val="0"/>
              </a:spcBef>
              <a:buFont typeface="Arial" panose="020B0604020202020204" pitchFamily="34" charset="0"/>
              <a:buChar char="•"/>
            </a:pPr>
            <a:r>
              <a:rPr lang="en-US" sz="1600" dirty="0">
                <a:solidFill>
                  <a:srgbClr val="000000"/>
                </a:solidFill>
              </a:rPr>
              <a:t>This occurs even if a redundant router or Layer 3 switch that could serve as a default gateway exists.</a:t>
            </a:r>
          </a:p>
          <a:p>
            <a:pPr marL="0" indent="0" algn="l">
              <a:spcBef>
                <a:spcPts val="0"/>
              </a:spcBef>
            </a:pPr>
            <a:endParaRPr lang="en-US" sz="1600" dirty="0">
              <a:solidFill>
                <a:srgbClr val="000000"/>
              </a:solidFill>
            </a:endParaRPr>
          </a:p>
          <a:p>
            <a:pPr marL="0" indent="0" algn="l"/>
            <a:r>
              <a:rPr lang="en-US" sz="1600" dirty="0">
                <a:solidFill>
                  <a:srgbClr val="000000"/>
                </a:solidFill>
              </a:rPr>
              <a:t>First hop redundancy protocols (FHRPs) are mechanisms that provide alternate default gateways in switched networks where two or more routers are connected to the same VLANs. </a:t>
            </a:r>
          </a:p>
          <a:p>
            <a:pPr marL="342900" indent="-342900" algn="l">
              <a:buFont typeface="Arial" panose="020B0604020202020204" pitchFamily="34" charset="0"/>
              <a:buChar char="•"/>
            </a:pPr>
            <a:endParaRPr lang="en-US" dirty="0">
              <a:solidFill>
                <a:srgbClr val="000000"/>
              </a:solidFill>
            </a:endParaRPr>
          </a:p>
        </p:txBody>
      </p:sp>
      <p:pic>
        <p:nvPicPr>
          <p:cNvPr id="2" name="Picture 1">
            <a:extLst>
              <a:ext uri="{FF2B5EF4-FFF2-40B4-BE49-F238E27FC236}">
                <a16:creationId xmlns:a16="http://schemas.microsoft.com/office/drawing/2014/main" id="{02A458F8-CA96-41B9-8641-6706CA960241}"/>
              </a:ext>
            </a:extLst>
          </p:cNvPr>
          <p:cNvPicPr>
            <a:picLocks noChangeAspect="1"/>
          </p:cNvPicPr>
          <p:nvPr/>
        </p:nvPicPr>
        <p:blipFill>
          <a:blip r:embed="rId3"/>
          <a:stretch>
            <a:fillRect/>
          </a:stretch>
        </p:blipFill>
        <p:spPr>
          <a:xfrm>
            <a:off x="5454118" y="493126"/>
            <a:ext cx="3287305" cy="3042619"/>
          </a:xfrm>
          <a:prstGeom prst="rect">
            <a:avLst/>
          </a:prstGeom>
        </p:spPr>
      </p:pic>
    </p:spTree>
    <p:extLst>
      <p:ext uri="{BB962C8B-B14F-4D97-AF65-F5344CB8AC3E}">
        <p14:creationId xmlns:p14="http://schemas.microsoft.com/office/powerpoint/2010/main" val="206863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First Hop Redundancy Protocols</a:t>
            </a:r>
            <a:r>
              <a:rPr lang="en-US" dirty="0"/>
              <a:t/>
            </a:r>
            <a:br>
              <a:rPr lang="en-US" dirty="0"/>
            </a:br>
            <a:r>
              <a:rPr lang="en-US" sz="2400" dirty="0"/>
              <a:t>Router Redundancy</a:t>
            </a:r>
          </a:p>
        </p:txBody>
      </p:sp>
      <p:sp>
        <p:nvSpPr>
          <p:cNvPr id="5" name="Content Placeholder 4">
            <a:extLst>
              <a:ext uri="{FF2B5EF4-FFF2-40B4-BE49-F238E27FC236}">
                <a16:creationId xmlns:a16="http://schemas.microsoft.com/office/drawing/2014/main" id="{972B5A01-A954-0444-A622-E129348567A5}"/>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One way to prevent a single point of failure at the default gateway is to implement a virtual router. To implement this type of router redundancy, multiple routers are configured to work together to present the illusion of a single router to the hosts on the LAN. By sharing an IP address and a MAC address, two or more routers can act as a single virtual router.</a:t>
            </a:r>
          </a:p>
          <a:p>
            <a:pPr marL="342900" indent="-342900" algn="l">
              <a:buFont typeface="Arial" panose="020B0604020202020204" pitchFamily="34" charset="0"/>
              <a:buChar char="•"/>
            </a:pPr>
            <a:r>
              <a:rPr lang="en-US" sz="1400" dirty="0">
                <a:solidFill>
                  <a:srgbClr val="000000"/>
                </a:solidFill>
              </a:rPr>
              <a:t>The IPv4 address of the virtual router is configured as the default gateway for the workstations on a specific IPv4 segment. </a:t>
            </a:r>
          </a:p>
          <a:p>
            <a:pPr marL="342900" indent="-342900" algn="l">
              <a:buFont typeface="Arial" panose="020B0604020202020204" pitchFamily="34" charset="0"/>
              <a:buChar char="•"/>
            </a:pPr>
            <a:r>
              <a:rPr lang="en-US" sz="1400" dirty="0">
                <a:solidFill>
                  <a:srgbClr val="000000"/>
                </a:solidFill>
              </a:rPr>
              <a:t>When frames are sent from host devices to the default gateway, the hosts use ARP to resolve the MAC address that is associated with the IPv4 address of the default gateway. The ARP resolution returns the MAC address of the virtual router. Frames that are sent to the MAC address of the virtual router can then be physically processed by the currently active router within the virtual router group. </a:t>
            </a:r>
          </a:p>
          <a:p>
            <a:pPr marL="342900" indent="-342900" algn="l">
              <a:buFont typeface="Arial" panose="020B0604020202020204" pitchFamily="34" charset="0"/>
              <a:buChar char="•"/>
            </a:pPr>
            <a:r>
              <a:rPr lang="en-US" sz="1400" dirty="0">
                <a:solidFill>
                  <a:srgbClr val="000000"/>
                </a:solidFill>
              </a:rPr>
              <a:t>A protocol is used to identify two or more routers as the devices that are responsible for processing frames that are sent to the MAC or IP address of a single virtual router. Host devices send traffic to the address of the virtual router. The physical router that forwards this traffic is transparent to the host devices.</a:t>
            </a:r>
          </a:p>
          <a:p>
            <a:pPr marL="342900" indent="-342900" algn="l">
              <a:buFont typeface="Arial" panose="020B0604020202020204" pitchFamily="34" charset="0"/>
              <a:buChar char="•"/>
            </a:pPr>
            <a:endParaRPr lang="en-US" sz="1200" dirty="0">
              <a:solidFill>
                <a:srgbClr val="000000"/>
              </a:solidFill>
            </a:endParaRPr>
          </a:p>
        </p:txBody>
      </p:sp>
    </p:spTree>
    <p:extLst>
      <p:ext uri="{BB962C8B-B14F-4D97-AF65-F5344CB8AC3E}">
        <p14:creationId xmlns:p14="http://schemas.microsoft.com/office/powerpoint/2010/main" val="148515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First Hop Redundancy Protocols</a:t>
            </a:r>
            <a:r>
              <a:rPr lang="en-US" dirty="0"/>
              <a:t/>
            </a:r>
            <a:br>
              <a:rPr lang="en-US" dirty="0"/>
            </a:br>
            <a:r>
              <a:rPr lang="en-US" sz="2400" dirty="0"/>
              <a:t>Router Redundancy (Cont.)</a:t>
            </a:r>
          </a:p>
        </p:txBody>
      </p:sp>
      <p:sp>
        <p:nvSpPr>
          <p:cNvPr id="5" name="Content Placeholder 4">
            <a:extLst>
              <a:ext uri="{FF2B5EF4-FFF2-40B4-BE49-F238E27FC236}">
                <a16:creationId xmlns:a16="http://schemas.microsoft.com/office/drawing/2014/main" id="{972B5A01-A954-0444-A622-E129348567A5}"/>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A redundancy protocol provides the mechanism for determining which router should take the active role in forwarding traffic. It also determines when the forwarding role must be taken over by a standby router. The transition from one forwarding router to another is transparent to the end devices.</a:t>
            </a:r>
          </a:p>
          <a:p>
            <a:pPr marL="342900" indent="-342900" algn="l">
              <a:buFont typeface="Arial" panose="020B0604020202020204" pitchFamily="34" charset="0"/>
              <a:buChar char="•"/>
            </a:pPr>
            <a:r>
              <a:rPr lang="en-US" sz="1600" dirty="0">
                <a:solidFill>
                  <a:srgbClr val="000000"/>
                </a:solidFill>
              </a:rPr>
              <a:t>The ability of a network to dynamically recover from the failure of a device acting as a default gateway is known as first-hop redundancy.</a:t>
            </a:r>
          </a:p>
          <a:p>
            <a:pPr marL="0" indent="0" algn="l"/>
            <a:endParaRPr lang="en-US" sz="1200" dirty="0">
              <a:solidFill>
                <a:srgbClr val="000000"/>
              </a:solidFill>
            </a:endParaRPr>
          </a:p>
        </p:txBody>
      </p:sp>
    </p:spTree>
    <p:extLst>
      <p:ext uri="{BB962C8B-B14F-4D97-AF65-F5344CB8AC3E}">
        <p14:creationId xmlns:p14="http://schemas.microsoft.com/office/powerpoint/2010/main" val="364259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First Hop Redundancy Protocols</a:t>
            </a:r>
            <a:r>
              <a:rPr lang="en-US" dirty="0"/>
              <a:t/>
            </a:r>
            <a:br>
              <a:rPr lang="en-US" dirty="0"/>
            </a:br>
            <a:r>
              <a:rPr lang="en-US" sz="2400" dirty="0"/>
              <a:t>Steps for Router Failover</a:t>
            </a:r>
          </a:p>
        </p:txBody>
      </p:sp>
      <p:sp>
        <p:nvSpPr>
          <p:cNvPr id="4" name="Content Placeholder 3">
            <a:extLst>
              <a:ext uri="{FF2B5EF4-FFF2-40B4-BE49-F238E27FC236}">
                <a16:creationId xmlns:a16="http://schemas.microsoft.com/office/drawing/2014/main" id="{DB2203C8-9AB3-F946-93C5-9C15F626E893}"/>
              </a:ext>
            </a:extLst>
          </p:cNvPr>
          <p:cNvSpPr>
            <a:spLocks noGrp="1"/>
          </p:cNvSpPr>
          <p:nvPr>
            <p:ph idx="1"/>
          </p:nvPr>
        </p:nvSpPr>
        <p:spPr>
          <a:xfrm>
            <a:off x="124692" y="731837"/>
            <a:ext cx="3681766" cy="3689897"/>
          </a:xfrm>
        </p:spPr>
        <p:txBody>
          <a:bodyPr/>
          <a:lstStyle/>
          <a:p>
            <a:pPr marL="0" indent="0" algn="l"/>
            <a:r>
              <a:rPr lang="en-US" sz="1500" dirty="0">
                <a:solidFill>
                  <a:srgbClr val="000000"/>
                </a:solidFill>
              </a:rPr>
              <a:t>When the active router fails, the redundancy protocol transitions the standby router to the new active router role, as shown in the figure. These are the steps that take place when the active router fails:</a:t>
            </a:r>
          </a:p>
          <a:p>
            <a:pPr marL="415985" lvl="1" indent="-342900">
              <a:buFont typeface="+mj-lt"/>
              <a:buAutoNum type="arabicPeriod"/>
            </a:pPr>
            <a:r>
              <a:rPr lang="en-US" sz="1500" dirty="0">
                <a:solidFill>
                  <a:srgbClr val="000000"/>
                </a:solidFill>
              </a:rPr>
              <a:t>The standby router stops seeing Hello messages from the forwarding router.</a:t>
            </a:r>
          </a:p>
          <a:p>
            <a:pPr marL="415985" lvl="1" indent="-342900">
              <a:buFont typeface="+mj-lt"/>
              <a:buAutoNum type="arabicPeriod"/>
            </a:pPr>
            <a:r>
              <a:rPr lang="en-US" sz="1500" dirty="0">
                <a:solidFill>
                  <a:srgbClr val="000000"/>
                </a:solidFill>
              </a:rPr>
              <a:t>The standby router assumes the role of the forwarding router.</a:t>
            </a:r>
          </a:p>
          <a:p>
            <a:pPr marL="415985" lvl="1" indent="-342900">
              <a:buFont typeface="+mj-lt"/>
              <a:buAutoNum type="arabicPeriod"/>
            </a:pPr>
            <a:r>
              <a:rPr lang="en-US" sz="1500" dirty="0">
                <a:solidFill>
                  <a:srgbClr val="000000"/>
                </a:solidFill>
              </a:rPr>
              <a:t>Because the new forwarding router assumes both the IPv4 and MAC addresses of the virtual router, the host devices see no disruption in service.</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65760B28-058E-7341-B2ED-DE4F6990AD60}"/>
              </a:ext>
            </a:extLst>
          </p:cNvPr>
          <p:cNvPicPr>
            <a:picLocks noChangeAspect="1"/>
          </p:cNvPicPr>
          <p:nvPr/>
        </p:nvPicPr>
        <p:blipFill>
          <a:blip r:embed="rId3"/>
          <a:stretch>
            <a:fillRect/>
          </a:stretch>
        </p:blipFill>
        <p:spPr>
          <a:xfrm>
            <a:off x="3806457" y="721766"/>
            <a:ext cx="5000812" cy="3467462"/>
          </a:xfrm>
          <a:prstGeom prst="rect">
            <a:avLst/>
          </a:prstGeom>
        </p:spPr>
      </p:pic>
    </p:spTree>
    <p:extLst>
      <p:ext uri="{BB962C8B-B14F-4D97-AF65-F5344CB8AC3E}">
        <p14:creationId xmlns:p14="http://schemas.microsoft.com/office/powerpoint/2010/main" val="261094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First Hop Redundancy Protocols</a:t>
            </a:r>
            <a:r>
              <a:rPr lang="en-US" dirty="0"/>
              <a:t/>
            </a:r>
            <a:br>
              <a:rPr lang="en-US" dirty="0"/>
            </a:br>
            <a:r>
              <a:rPr lang="en-US" sz="2400" dirty="0"/>
              <a:t>FHRP Options</a:t>
            </a:r>
          </a:p>
        </p:txBody>
      </p:sp>
      <p:graphicFrame>
        <p:nvGraphicFramePr>
          <p:cNvPr id="6" name="Content Placeholder 5">
            <a:extLst>
              <a:ext uri="{FF2B5EF4-FFF2-40B4-BE49-F238E27FC236}">
                <a16:creationId xmlns:a16="http://schemas.microsoft.com/office/drawing/2014/main" id="{8C577A76-89AB-744A-916B-9618A7BACA08}"/>
              </a:ext>
            </a:extLst>
          </p:cNvPr>
          <p:cNvGraphicFramePr>
            <a:graphicFrameLocks noGrp="1"/>
          </p:cNvGraphicFramePr>
          <p:nvPr>
            <p:ph idx="1"/>
            <p:extLst/>
          </p:nvPr>
        </p:nvGraphicFramePr>
        <p:xfrm>
          <a:off x="191385" y="625512"/>
          <a:ext cx="8676167" cy="4267200"/>
        </p:xfrm>
        <a:graphic>
          <a:graphicData uri="http://schemas.openxmlformats.org/drawingml/2006/table">
            <a:tbl>
              <a:tblPr firstRow="1" bandRow="1">
                <a:tableStyleId>{5C22544A-7EE6-4342-B048-85BDC9FD1C3A}</a:tableStyleId>
              </a:tblPr>
              <a:tblGrid>
                <a:gridCol w="1418859">
                  <a:extLst>
                    <a:ext uri="{9D8B030D-6E8A-4147-A177-3AD203B41FA5}">
                      <a16:colId xmlns:a16="http://schemas.microsoft.com/office/drawing/2014/main" val="141585740"/>
                    </a:ext>
                  </a:extLst>
                </a:gridCol>
                <a:gridCol w="7257308">
                  <a:extLst>
                    <a:ext uri="{9D8B030D-6E8A-4147-A177-3AD203B41FA5}">
                      <a16:colId xmlns:a16="http://schemas.microsoft.com/office/drawing/2014/main" val="2051280231"/>
                    </a:ext>
                  </a:extLst>
                </a:gridCol>
              </a:tblGrid>
              <a:tr h="212909">
                <a:tc>
                  <a:txBody>
                    <a:bodyPr/>
                    <a:lstStyle/>
                    <a:p>
                      <a:pPr algn="l" fontAlgn="ctr"/>
                      <a:r>
                        <a:rPr lang="en-US" sz="1000" dirty="0">
                          <a:effectLst/>
                        </a:rPr>
                        <a:t>FHRP Options</a:t>
                      </a:r>
                    </a:p>
                  </a:txBody>
                  <a:tcPr marL="47625" marR="47625" marT="47625" marB="47625" anchor="ctr"/>
                </a:tc>
                <a:tc>
                  <a:txBody>
                    <a:bodyPr/>
                    <a:lstStyle/>
                    <a:p>
                      <a:pPr algn="l" fontAlgn="ctr"/>
                      <a:r>
                        <a:rPr lang="en-US" sz="1000">
                          <a:effectLst/>
                        </a:rPr>
                        <a:t>Description</a:t>
                      </a:r>
                    </a:p>
                  </a:txBody>
                  <a:tcPr marL="47625" marR="47625" marT="47625" marB="47625" anchor="ctr"/>
                </a:tc>
                <a:extLst>
                  <a:ext uri="{0D108BD9-81ED-4DB2-BD59-A6C34878D82A}">
                    <a16:rowId xmlns:a16="http://schemas.microsoft.com/office/drawing/2014/main" val="1646877341"/>
                  </a:ext>
                </a:extLst>
              </a:tr>
              <a:tr h="550831">
                <a:tc>
                  <a:txBody>
                    <a:bodyPr/>
                    <a:lstStyle/>
                    <a:p>
                      <a:pPr fontAlgn="ctr"/>
                      <a:r>
                        <a:rPr lang="en-US" sz="1000" b="0">
                          <a:effectLst/>
                        </a:rPr>
                        <a:t>Hot Standby Router Protocol (HSRP)</a:t>
                      </a:r>
                    </a:p>
                  </a:txBody>
                  <a:tcPr marL="47625" marR="47625" marT="47625" marB="47625" anchor="ctr"/>
                </a:tc>
                <a:tc>
                  <a:txBody>
                    <a:bodyPr/>
                    <a:lstStyle/>
                    <a:p>
                      <a:pPr fontAlgn="ctr"/>
                      <a:r>
                        <a:rPr lang="en-US" sz="1000" b="0" dirty="0">
                          <a:effectLst/>
                        </a:rPr>
                        <a:t>HRSP is a Cisco-proprietary FHRP that is designed to allow for transparent failover of a first-hop IPv4 device. HSRP is used in a group of routers for selecting an active device and a standby device. The active device is the device that is used for routing packets; the standby device is the device that takes over when the active device fails, or when pre-set conditions are met. </a:t>
                      </a:r>
                    </a:p>
                  </a:txBody>
                  <a:tcPr marL="47625" marR="47625" marT="47625" marB="47625" anchor="ctr"/>
                </a:tc>
                <a:extLst>
                  <a:ext uri="{0D108BD9-81ED-4DB2-BD59-A6C34878D82A}">
                    <a16:rowId xmlns:a16="http://schemas.microsoft.com/office/drawing/2014/main" val="3190795731"/>
                  </a:ext>
                </a:extLst>
              </a:tr>
              <a:tr h="605972">
                <a:tc>
                  <a:txBody>
                    <a:bodyPr/>
                    <a:lstStyle/>
                    <a:p>
                      <a:pPr fontAlgn="ctr"/>
                      <a:r>
                        <a:rPr lang="en-US" sz="1000" b="0">
                          <a:effectLst/>
                        </a:rPr>
                        <a:t>HSRP for IPv6</a:t>
                      </a:r>
                    </a:p>
                  </a:txBody>
                  <a:tcPr marL="47625" marR="47625" marT="47625" marB="47625" anchor="ctr"/>
                </a:tc>
                <a:tc>
                  <a:txBody>
                    <a:bodyPr/>
                    <a:lstStyle/>
                    <a:p>
                      <a:pPr fontAlgn="ctr"/>
                      <a:r>
                        <a:rPr lang="en-US" sz="1000" b="0" dirty="0">
                          <a:effectLst/>
                        </a:rPr>
                        <a:t>This is a Cisco-proprietary FHRP that provides the same functionality of HSRP, but in an IPv6 environment. An HSRP IPv6 group has a virtual MAC address derived from the HSRP group number and a virtual IPv6 link-local address derived from the HSRP virtual MAC address. Periodic router advertisements (RAs) are sent for the HSRP virtual IPv6 link-local address when the HSRP group is active. When the group becomes inactive, these RAs stop after a final RA is sent.</a:t>
                      </a:r>
                    </a:p>
                  </a:txBody>
                  <a:tcPr marL="47625" marR="47625" marT="47625" marB="47625" anchor="ctr"/>
                </a:tc>
                <a:extLst>
                  <a:ext uri="{0D108BD9-81ED-4DB2-BD59-A6C34878D82A}">
                    <a16:rowId xmlns:a16="http://schemas.microsoft.com/office/drawing/2014/main" val="448110865"/>
                  </a:ext>
                </a:extLst>
              </a:tr>
              <a:tr h="605972">
                <a:tc>
                  <a:txBody>
                    <a:bodyPr/>
                    <a:lstStyle/>
                    <a:p>
                      <a:pPr fontAlgn="ctr"/>
                      <a:r>
                        <a:rPr lang="en-US" sz="1000" b="0">
                          <a:effectLst/>
                        </a:rPr>
                        <a:t>Virtual Router Redundancy Protocol version 2 (VRRPv2)</a:t>
                      </a:r>
                    </a:p>
                  </a:txBody>
                  <a:tcPr marL="47625" marR="47625" marT="47625" marB="47625" anchor="ctr"/>
                </a:tc>
                <a:tc>
                  <a:txBody>
                    <a:bodyPr/>
                    <a:lstStyle/>
                    <a:p>
                      <a:pPr fontAlgn="ctr"/>
                      <a:r>
                        <a:rPr lang="en-US" sz="1000" b="0" dirty="0">
                          <a:effectLst/>
                        </a:rPr>
                        <a:t>This is a non-proprietary election protocol that dynamically assigns responsibility for one or more virtual routers to the VRRP routers on an IPv4 LAN. This allows several routers on a multiaccess link to use the same virtual IPv4 address. In a VRRP configuration, one router is elected as the virtual router master, with the other routers acting as backups, in case the virtual router master fails.</a:t>
                      </a:r>
                    </a:p>
                  </a:txBody>
                  <a:tcPr marL="47625" marR="47625" marT="47625" marB="47625" anchor="ctr"/>
                </a:tc>
                <a:extLst>
                  <a:ext uri="{0D108BD9-81ED-4DB2-BD59-A6C34878D82A}">
                    <a16:rowId xmlns:a16="http://schemas.microsoft.com/office/drawing/2014/main" val="3776444347"/>
                  </a:ext>
                </a:extLst>
              </a:tr>
              <a:tr h="343930">
                <a:tc>
                  <a:txBody>
                    <a:bodyPr/>
                    <a:lstStyle/>
                    <a:p>
                      <a:pPr fontAlgn="ctr"/>
                      <a:r>
                        <a:rPr lang="en-US" sz="1000" b="0">
                          <a:effectLst/>
                        </a:rPr>
                        <a:t>VRRPv3</a:t>
                      </a:r>
                    </a:p>
                  </a:txBody>
                  <a:tcPr marL="47625" marR="47625" marT="47625" marB="47625" anchor="ctr"/>
                </a:tc>
                <a:tc>
                  <a:txBody>
                    <a:bodyPr/>
                    <a:lstStyle/>
                    <a:p>
                      <a:pPr fontAlgn="ctr"/>
                      <a:r>
                        <a:rPr lang="en-US" sz="1000" b="0">
                          <a:effectLst/>
                        </a:rPr>
                        <a:t>This provides the capability to support IPv4 and IPv6 addresses. VRRPv3 works in multi-vendor environments and is more scalable than VRRPv2.</a:t>
                      </a:r>
                    </a:p>
                  </a:txBody>
                  <a:tcPr marL="47625" marR="47625" marT="47625" marB="47625" anchor="ctr"/>
                </a:tc>
                <a:extLst>
                  <a:ext uri="{0D108BD9-81ED-4DB2-BD59-A6C34878D82A}">
                    <a16:rowId xmlns:a16="http://schemas.microsoft.com/office/drawing/2014/main" val="1909641129"/>
                  </a:ext>
                </a:extLst>
              </a:tr>
              <a:tr h="474951">
                <a:tc>
                  <a:txBody>
                    <a:bodyPr/>
                    <a:lstStyle/>
                    <a:p>
                      <a:pPr fontAlgn="ctr"/>
                      <a:r>
                        <a:rPr lang="en-US" sz="1000" b="0">
                          <a:effectLst/>
                        </a:rPr>
                        <a:t>Gateway Load Balancing Protocol (GLBP)</a:t>
                      </a:r>
                    </a:p>
                  </a:txBody>
                  <a:tcPr marL="47625" marR="47625" marT="47625" marB="47625" anchor="ctr"/>
                </a:tc>
                <a:tc>
                  <a:txBody>
                    <a:bodyPr/>
                    <a:lstStyle/>
                    <a:p>
                      <a:pPr fontAlgn="ctr"/>
                      <a:r>
                        <a:rPr lang="en-US" sz="1000" b="0">
                          <a:effectLst/>
                        </a:rPr>
                        <a:t>This is a Cisco-proprietary FHRP that protects data traffic from a failed router or circuit, like HSRP and VRRP, while also allowing load balancing (also called load sharing) between a group of redundant routers.</a:t>
                      </a:r>
                    </a:p>
                  </a:txBody>
                  <a:tcPr marL="47625" marR="47625" marT="47625" marB="47625" anchor="ctr"/>
                </a:tc>
                <a:extLst>
                  <a:ext uri="{0D108BD9-81ED-4DB2-BD59-A6C34878D82A}">
                    <a16:rowId xmlns:a16="http://schemas.microsoft.com/office/drawing/2014/main" val="3038858797"/>
                  </a:ext>
                </a:extLst>
              </a:tr>
              <a:tr h="474951">
                <a:tc>
                  <a:txBody>
                    <a:bodyPr/>
                    <a:lstStyle/>
                    <a:p>
                      <a:pPr fontAlgn="ctr"/>
                      <a:r>
                        <a:rPr lang="en-US" sz="1000" b="0">
                          <a:effectLst/>
                        </a:rPr>
                        <a:t>GLBP for IPv6</a:t>
                      </a:r>
                    </a:p>
                  </a:txBody>
                  <a:tcPr marL="47625" marR="47625" marT="47625" marB="47625" anchor="ctr"/>
                </a:tc>
                <a:tc>
                  <a:txBody>
                    <a:bodyPr/>
                    <a:lstStyle/>
                    <a:p>
                      <a:pPr fontAlgn="ctr"/>
                      <a:r>
                        <a:rPr lang="en-US" sz="1000" b="0">
                          <a:effectLst/>
                        </a:rPr>
                        <a:t>This is a Cisco-proprietary FHRP that provides the same functionality of GLBP, but in an IPv6 environment. GLBP for IPv6 provides automatic router backup for IPv6 hosts configured with a single default gateway on a LAN. Multiple first-hop routers on the LAN combine to offer a single virtual first-hop IPv6 router while sharing the IPv6 packet forwarding load.</a:t>
                      </a:r>
                    </a:p>
                  </a:txBody>
                  <a:tcPr marL="47625" marR="47625" marT="47625" marB="47625" anchor="ctr"/>
                </a:tc>
                <a:extLst>
                  <a:ext uri="{0D108BD9-81ED-4DB2-BD59-A6C34878D82A}">
                    <a16:rowId xmlns:a16="http://schemas.microsoft.com/office/drawing/2014/main" val="876343197"/>
                  </a:ext>
                </a:extLst>
              </a:tr>
              <a:tr h="474951">
                <a:tc>
                  <a:txBody>
                    <a:bodyPr/>
                    <a:lstStyle/>
                    <a:p>
                      <a:pPr fontAlgn="ctr"/>
                      <a:r>
                        <a:rPr lang="en-US" sz="1000" b="0">
                          <a:effectLst/>
                        </a:rPr>
                        <a:t>ICMP Router Discovery Protocol (IRDP)</a:t>
                      </a:r>
                    </a:p>
                  </a:txBody>
                  <a:tcPr marL="47625" marR="47625" marT="47625" marB="47625" anchor="ctr"/>
                </a:tc>
                <a:tc>
                  <a:txBody>
                    <a:bodyPr/>
                    <a:lstStyle/>
                    <a:p>
                      <a:pPr fontAlgn="ctr"/>
                      <a:r>
                        <a:rPr lang="en-US" sz="1000" b="0" dirty="0">
                          <a:effectLst/>
                        </a:rPr>
                        <a:t>Specified in RFC 1256, IRDP is a legacy FHRP solution. IRDP allows IPv4 hosts to locate routers that provide IPv4 connectivity to other (nonlocal) IP networks.</a:t>
                      </a:r>
                    </a:p>
                  </a:txBody>
                  <a:tcPr marL="47625" marR="47625" marT="47625" marB="47625" anchor="ctr"/>
                </a:tc>
                <a:extLst>
                  <a:ext uri="{0D108BD9-81ED-4DB2-BD59-A6C34878D82A}">
                    <a16:rowId xmlns:a16="http://schemas.microsoft.com/office/drawing/2014/main" val="1947414994"/>
                  </a:ext>
                </a:extLst>
              </a:tr>
            </a:tbl>
          </a:graphicData>
        </a:graphic>
      </p:graphicFrame>
    </p:spTree>
    <p:extLst>
      <p:ext uri="{BB962C8B-B14F-4D97-AF65-F5344CB8AC3E}">
        <p14:creationId xmlns:p14="http://schemas.microsoft.com/office/powerpoint/2010/main" val="353368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smtClean="0">
                <a:solidFill>
                  <a:schemeClr val="accent5">
                    <a:lumMod val="40000"/>
                    <a:lumOff val="60000"/>
                  </a:schemeClr>
                </a:solidFill>
              </a:rPr>
              <a:t>4.5 </a:t>
            </a:r>
            <a:r>
              <a:rPr lang="en-US" dirty="0">
                <a:solidFill>
                  <a:schemeClr val="accent5">
                    <a:lumMod val="40000"/>
                    <a:lumOff val="60000"/>
                  </a:schemeClr>
                </a:solidFill>
              </a:rPr>
              <a:t>HSRP</a:t>
            </a:r>
          </a:p>
        </p:txBody>
      </p:sp>
    </p:spTree>
    <p:custDataLst>
      <p:tags r:id="rId1"/>
    </p:custDataLst>
    <p:extLst>
      <p:ext uri="{BB962C8B-B14F-4D97-AF65-F5344CB8AC3E}">
        <p14:creationId xmlns:p14="http://schemas.microsoft.com/office/powerpoint/2010/main" val="147771287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HSRP</a:t>
            </a:r>
            <a:r>
              <a:rPr lang="en-US" dirty="0"/>
              <a:t/>
            </a:r>
            <a:br>
              <a:rPr lang="en-US" dirty="0"/>
            </a:br>
            <a:r>
              <a:rPr lang="en-US" sz="2400" dirty="0"/>
              <a:t>HSRP Overview</a:t>
            </a:r>
          </a:p>
        </p:txBody>
      </p:sp>
      <p:sp>
        <p:nvSpPr>
          <p:cNvPr id="4" name="Content Placeholder 3">
            <a:extLst>
              <a:ext uri="{FF2B5EF4-FFF2-40B4-BE49-F238E27FC236}">
                <a16:creationId xmlns:a16="http://schemas.microsoft.com/office/drawing/2014/main" id="{81400BE2-4975-1F4D-99D8-C232353A974E}"/>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Cisco provides HSRP and HSRP for IPv6 as a way to avoid losing outside network access if your default router fails. HSRP is a Cisco-proprietary FHRP that is designed to allow for transparent failover of a first-hop IP device.</a:t>
            </a:r>
          </a:p>
          <a:p>
            <a:pPr marL="0" indent="0" algn="l"/>
            <a:endParaRPr lang="en-US" sz="1400" dirty="0">
              <a:solidFill>
                <a:srgbClr val="000000"/>
              </a:solidFill>
            </a:endParaRPr>
          </a:p>
          <a:p>
            <a:pPr marL="0" indent="0" algn="l"/>
            <a:r>
              <a:rPr lang="en-US" sz="1400" dirty="0">
                <a:solidFill>
                  <a:srgbClr val="000000"/>
                </a:solidFill>
              </a:rPr>
              <a:t>HSRP ensures high network availability by providing first-hop routing redundancy for IP hosts on networks configured with an IP default gateway address. HSRP is used in a group of routers for selecting an active device and a standby device. In a group of device interfaces, the active device is the device that is used for routing packets; the standby device is the device that takes over when the active device fails, or when pre-set conditions are met. The function of the HSRP standby router is to monitor the operational status of the HSRP group and to quickly assume packet-forwarding responsibility if the active router fails.</a:t>
            </a:r>
          </a:p>
          <a:p>
            <a:pPr marL="0" indent="0" algn="l"/>
            <a:endParaRPr lang="en-US" sz="1400" dirty="0">
              <a:solidFill>
                <a:srgbClr val="000000"/>
              </a:solidFill>
            </a:endParaRPr>
          </a:p>
        </p:txBody>
      </p:sp>
    </p:spTree>
    <p:extLst>
      <p:ext uri="{BB962C8B-B14F-4D97-AF65-F5344CB8AC3E}">
        <p14:creationId xmlns:p14="http://schemas.microsoft.com/office/powerpoint/2010/main" val="28907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HSRP</a:t>
            </a:r>
            <a:r>
              <a:rPr lang="en-US" dirty="0"/>
              <a:t/>
            </a:r>
            <a:br>
              <a:rPr lang="en-US" dirty="0"/>
            </a:br>
            <a:r>
              <a:rPr lang="en-US" sz="2400" dirty="0"/>
              <a:t>HSRP Priority and Preemption</a:t>
            </a:r>
          </a:p>
        </p:txBody>
      </p:sp>
      <p:sp>
        <p:nvSpPr>
          <p:cNvPr id="5" name="Content Placeholder 4">
            <a:extLst>
              <a:ext uri="{FF2B5EF4-FFF2-40B4-BE49-F238E27FC236}">
                <a16:creationId xmlns:a16="http://schemas.microsoft.com/office/drawing/2014/main" id="{6F5BBAAA-B22D-324B-8BD3-79C7933D1A7D}"/>
              </a:ext>
            </a:extLst>
          </p:cNvPr>
          <p:cNvSpPr>
            <a:spLocks noGrp="1"/>
          </p:cNvSpPr>
          <p:nvPr>
            <p:ph idx="1"/>
          </p:nvPr>
        </p:nvSpPr>
        <p:spPr>
          <a:xfrm>
            <a:off x="74815" y="731837"/>
            <a:ext cx="4813069" cy="3612437"/>
          </a:xfrm>
        </p:spPr>
        <p:txBody>
          <a:bodyPr/>
          <a:lstStyle/>
          <a:p>
            <a:pPr marL="0" indent="0" algn="l"/>
            <a:r>
              <a:rPr lang="en-US" sz="1400" dirty="0">
                <a:solidFill>
                  <a:srgbClr val="000000"/>
                </a:solidFill>
              </a:rPr>
              <a:t>The role of the active and standby routers is determined during the HSRP election process. By default, the router with the numerically highest IPv4 address is elected as the active router. However, it is always better to control how your network will operate under normal conditions rather than leaving it to chance.</a:t>
            </a:r>
          </a:p>
          <a:p>
            <a:pPr marL="342900" indent="-342900" algn="l">
              <a:buFont typeface="Arial" panose="020B0604020202020204" pitchFamily="34" charset="0"/>
              <a:buChar char="•"/>
            </a:pPr>
            <a:r>
              <a:rPr lang="en-US" sz="1400" dirty="0">
                <a:solidFill>
                  <a:srgbClr val="000000"/>
                </a:solidFill>
              </a:rPr>
              <a:t>HSRP priority can be used to determine the active router. </a:t>
            </a:r>
          </a:p>
          <a:p>
            <a:pPr marL="342900" indent="-342900" algn="l">
              <a:buFont typeface="Arial" panose="020B0604020202020204" pitchFamily="34" charset="0"/>
              <a:buChar char="•"/>
            </a:pPr>
            <a:r>
              <a:rPr lang="en-US" sz="1400" dirty="0">
                <a:solidFill>
                  <a:srgbClr val="000000"/>
                </a:solidFill>
              </a:rPr>
              <a:t>The router with the highest HSRP priority will become the active router. </a:t>
            </a:r>
          </a:p>
          <a:p>
            <a:pPr marL="342900" indent="-342900" algn="l">
              <a:buFont typeface="Arial" panose="020B0604020202020204" pitchFamily="34" charset="0"/>
              <a:buChar char="•"/>
            </a:pPr>
            <a:r>
              <a:rPr lang="en-US" sz="1400" dirty="0">
                <a:solidFill>
                  <a:srgbClr val="000000"/>
                </a:solidFill>
              </a:rPr>
              <a:t>By default, the HSRP priority is 100.</a:t>
            </a:r>
          </a:p>
          <a:p>
            <a:pPr marL="342900" indent="-342900" algn="l">
              <a:buFont typeface="Arial" panose="020B0604020202020204" pitchFamily="34" charset="0"/>
              <a:buChar char="•"/>
            </a:pPr>
            <a:r>
              <a:rPr lang="en-US" sz="1400" dirty="0">
                <a:solidFill>
                  <a:srgbClr val="000000"/>
                </a:solidFill>
              </a:rPr>
              <a:t>If the priorities are equal, the router with the numerically highest IPv4 address is elected as the active router.</a:t>
            </a:r>
          </a:p>
          <a:p>
            <a:pPr marL="342900" indent="-342900" algn="l">
              <a:buFont typeface="Arial" panose="020B0604020202020204" pitchFamily="34" charset="0"/>
              <a:buChar char="•"/>
            </a:pPr>
            <a:r>
              <a:rPr lang="en-US" sz="1400" dirty="0">
                <a:solidFill>
                  <a:srgbClr val="000000"/>
                </a:solidFill>
              </a:rPr>
              <a:t>To configure a router to be the active router, use the </a:t>
            </a:r>
            <a:r>
              <a:rPr lang="en-US" sz="1400" b="1" dirty="0">
                <a:solidFill>
                  <a:srgbClr val="000000"/>
                </a:solidFill>
              </a:rPr>
              <a:t>standby priority</a:t>
            </a:r>
            <a:r>
              <a:rPr lang="en-US" sz="1400" dirty="0">
                <a:solidFill>
                  <a:srgbClr val="000000"/>
                </a:solidFill>
              </a:rPr>
              <a:t> interface command. The range of the HSRP priority is 0 to 255.</a:t>
            </a:r>
          </a:p>
          <a:p>
            <a:pPr marL="342900" indent="-342900" algn="l">
              <a:buFont typeface="Arial" panose="020B0604020202020204" pitchFamily="34" charset="0"/>
              <a:buChar char="•"/>
            </a:pPr>
            <a:endParaRPr lang="en-US" sz="1200" dirty="0">
              <a:solidFill>
                <a:srgbClr val="000000"/>
              </a:solidFill>
            </a:endParaRPr>
          </a:p>
        </p:txBody>
      </p:sp>
      <p:pic>
        <p:nvPicPr>
          <p:cNvPr id="6" name="Picture 5">
            <a:extLst>
              <a:ext uri="{FF2B5EF4-FFF2-40B4-BE49-F238E27FC236}">
                <a16:creationId xmlns:a16="http://schemas.microsoft.com/office/drawing/2014/main" id="{1D2FA1F9-0021-49AB-B72A-CAD8F128BC10}"/>
              </a:ext>
            </a:extLst>
          </p:cNvPr>
          <p:cNvPicPr>
            <a:picLocks noChangeAspect="1"/>
          </p:cNvPicPr>
          <p:nvPr/>
        </p:nvPicPr>
        <p:blipFill>
          <a:blip r:embed="rId3"/>
          <a:stretch>
            <a:fillRect/>
          </a:stretch>
        </p:blipFill>
        <p:spPr>
          <a:xfrm>
            <a:off x="5092688" y="1512916"/>
            <a:ext cx="3835181" cy="2415755"/>
          </a:xfrm>
          <a:prstGeom prst="rect">
            <a:avLst/>
          </a:prstGeom>
        </p:spPr>
      </p:pic>
    </p:spTree>
    <p:extLst>
      <p:ext uri="{BB962C8B-B14F-4D97-AF65-F5344CB8AC3E}">
        <p14:creationId xmlns:p14="http://schemas.microsoft.com/office/powerpoint/2010/main" val="270682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HSRP</a:t>
            </a:r>
            <a:r>
              <a:rPr lang="en-US" dirty="0"/>
              <a:t/>
            </a:r>
            <a:br>
              <a:rPr lang="en-US" dirty="0"/>
            </a:br>
            <a:r>
              <a:rPr lang="en-US" sz="2400" dirty="0"/>
              <a:t>HSRP Priority and Preemption (Cont.)</a:t>
            </a:r>
          </a:p>
        </p:txBody>
      </p:sp>
      <p:sp>
        <p:nvSpPr>
          <p:cNvPr id="4" name="Content Placeholder 3">
            <a:extLst>
              <a:ext uri="{FF2B5EF4-FFF2-40B4-BE49-F238E27FC236}">
                <a16:creationId xmlns:a16="http://schemas.microsoft.com/office/drawing/2014/main" id="{A4E41E6A-CDF5-0640-8804-41A2B2B6B6A0}"/>
              </a:ext>
            </a:extLst>
          </p:cNvPr>
          <p:cNvSpPr>
            <a:spLocks noGrp="1"/>
          </p:cNvSpPr>
          <p:nvPr>
            <p:ph idx="1"/>
          </p:nvPr>
        </p:nvSpPr>
        <p:spPr>
          <a:xfrm>
            <a:off x="0" y="731837"/>
            <a:ext cx="4896196" cy="3689897"/>
          </a:xfrm>
        </p:spPr>
        <p:txBody>
          <a:bodyPr/>
          <a:lstStyle/>
          <a:p>
            <a:pPr marL="0" indent="0" algn="l"/>
            <a:r>
              <a:rPr lang="en-US" sz="1400" dirty="0">
                <a:solidFill>
                  <a:srgbClr val="000000"/>
                </a:solidFill>
              </a:rPr>
              <a:t>By default, after a router becomes the active router, it will remain the active router even if another router comes online with a higher HSRP priority.</a:t>
            </a:r>
          </a:p>
          <a:p>
            <a:pPr marL="342900" indent="-342900" algn="l">
              <a:buFont typeface="Arial" panose="020B0604020202020204" pitchFamily="34" charset="0"/>
              <a:buChar char="•"/>
            </a:pPr>
            <a:r>
              <a:rPr lang="en-US" sz="1400" dirty="0">
                <a:solidFill>
                  <a:srgbClr val="000000"/>
                </a:solidFill>
              </a:rPr>
              <a:t>To force a new HSRP election process to take place when a higher priority router comes online, preemption must be enabled using the </a:t>
            </a:r>
            <a:r>
              <a:rPr lang="en-US" sz="1400" b="1" dirty="0">
                <a:solidFill>
                  <a:srgbClr val="000000"/>
                </a:solidFill>
              </a:rPr>
              <a:t>standby preempt</a:t>
            </a:r>
            <a:r>
              <a:rPr lang="en-US" sz="1400" dirty="0">
                <a:solidFill>
                  <a:srgbClr val="000000"/>
                </a:solidFill>
              </a:rPr>
              <a:t> interface command. Preemption is the ability of an HSRP router to trigger the re-election process. With preemption enabled, a router that comes online with a higher HSRP priority will assume the role of the active router.</a:t>
            </a:r>
          </a:p>
          <a:p>
            <a:pPr marL="342900" indent="-342900" algn="l">
              <a:buFont typeface="Arial" panose="020B0604020202020204" pitchFamily="34" charset="0"/>
              <a:buChar char="•"/>
            </a:pPr>
            <a:r>
              <a:rPr lang="en-US" sz="1400" dirty="0">
                <a:solidFill>
                  <a:srgbClr val="000000"/>
                </a:solidFill>
              </a:rPr>
              <a:t>Preemption only allows a router to become the active router if it has a higher priority. A router enabled for preemption, with equal priority but a higher IPv4 address will not preempt an active router. Refer to the topology in the figure.</a:t>
            </a:r>
          </a:p>
          <a:p>
            <a:pPr marL="0" indent="0" algn="l"/>
            <a:r>
              <a:rPr lang="en-US" sz="1200" b="1" dirty="0">
                <a:solidFill>
                  <a:srgbClr val="000000"/>
                </a:solidFill>
              </a:rPr>
              <a:t>Note</a:t>
            </a:r>
            <a:r>
              <a:rPr lang="en-US" sz="1200" dirty="0">
                <a:solidFill>
                  <a:srgbClr val="000000"/>
                </a:solidFill>
              </a:rPr>
              <a:t>: With preemption disabled, the router that boots up first will become the active router if there are no other routers online during the election process.</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C6F27F9D-11B5-114E-AA42-B00DF8AA05C3}"/>
              </a:ext>
            </a:extLst>
          </p:cNvPr>
          <p:cNvPicPr>
            <a:picLocks noChangeAspect="1"/>
          </p:cNvPicPr>
          <p:nvPr/>
        </p:nvPicPr>
        <p:blipFill>
          <a:blip r:embed="rId3"/>
          <a:stretch>
            <a:fillRect/>
          </a:stretch>
        </p:blipFill>
        <p:spPr>
          <a:xfrm>
            <a:off x="5184747" y="1372185"/>
            <a:ext cx="3808786" cy="2399129"/>
          </a:xfrm>
          <a:prstGeom prst="rect">
            <a:avLst/>
          </a:prstGeom>
        </p:spPr>
      </p:pic>
    </p:spTree>
    <p:extLst>
      <p:ext uri="{BB962C8B-B14F-4D97-AF65-F5344CB8AC3E}">
        <p14:creationId xmlns:p14="http://schemas.microsoft.com/office/powerpoint/2010/main" val="36421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HSRP</a:t>
            </a:r>
            <a:r>
              <a:rPr lang="en-US" dirty="0"/>
              <a:t/>
            </a:r>
            <a:br>
              <a:rPr lang="en-US" dirty="0"/>
            </a:br>
            <a:r>
              <a:rPr lang="en-US" sz="2400" dirty="0"/>
              <a:t>HSRP States and Times</a:t>
            </a:r>
          </a:p>
        </p:txBody>
      </p:sp>
      <p:graphicFrame>
        <p:nvGraphicFramePr>
          <p:cNvPr id="6" name="Content Placeholder 5">
            <a:extLst>
              <a:ext uri="{FF2B5EF4-FFF2-40B4-BE49-F238E27FC236}">
                <a16:creationId xmlns:a16="http://schemas.microsoft.com/office/drawing/2014/main" id="{7FE344E1-48D1-4B48-ABFC-55F5BB949F83}"/>
              </a:ext>
            </a:extLst>
          </p:cNvPr>
          <p:cNvGraphicFramePr>
            <a:graphicFrameLocks noGrp="1"/>
          </p:cNvGraphicFramePr>
          <p:nvPr>
            <p:ph idx="1"/>
            <p:extLst/>
          </p:nvPr>
        </p:nvGraphicFramePr>
        <p:xfrm>
          <a:off x="431800" y="731837"/>
          <a:ext cx="8280400" cy="2495550"/>
        </p:xfrm>
        <a:graphic>
          <a:graphicData uri="http://schemas.openxmlformats.org/drawingml/2006/table">
            <a:tbl>
              <a:tblPr firstRow="1" bandRow="1">
                <a:tableStyleId>{5C22544A-7EE6-4342-B048-85BDC9FD1C3A}</a:tableStyleId>
              </a:tblPr>
              <a:tblGrid>
                <a:gridCol w="1279709">
                  <a:extLst>
                    <a:ext uri="{9D8B030D-6E8A-4147-A177-3AD203B41FA5}">
                      <a16:colId xmlns:a16="http://schemas.microsoft.com/office/drawing/2014/main" val="3026019774"/>
                    </a:ext>
                  </a:extLst>
                </a:gridCol>
                <a:gridCol w="7000691">
                  <a:extLst>
                    <a:ext uri="{9D8B030D-6E8A-4147-A177-3AD203B41FA5}">
                      <a16:colId xmlns:a16="http://schemas.microsoft.com/office/drawing/2014/main" val="541146387"/>
                    </a:ext>
                  </a:extLst>
                </a:gridCol>
              </a:tblGrid>
              <a:tr h="370840">
                <a:tc>
                  <a:txBody>
                    <a:bodyPr/>
                    <a:lstStyle/>
                    <a:p>
                      <a:pPr algn="l" fontAlgn="ctr"/>
                      <a:r>
                        <a:rPr lang="en-US" sz="1200" dirty="0">
                          <a:effectLst/>
                        </a:rPr>
                        <a:t>HSRP State</a:t>
                      </a:r>
                    </a:p>
                  </a:txBody>
                  <a:tcPr marL="47625" marR="47625" marT="47625" marB="47625" anchor="ctr"/>
                </a:tc>
                <a:tc>
                  <a:txBody>
                    <a:bodyPr/>
                    <a:lstStyle/>
                    <a:p>
                      <a:pPr algn="l" fontAlgn="ctr"/>
                      <a:r>
                        <a:rPr lang="en-US" sz="1200" dirty="0">
                          <a:effectLst/>
                        </a:rPr>
                        <a:t>Description</a:t>
                      </a:r>
                    </a:p>
                  </a:txBody>
                  <a:tcPr marL="47625" marR="47625" marT="47625" marB="47625" anchor="ctr"/>
                </a:tc>
                <a:extLst>
                  <a:ext uri="{0D108BD9-81ED-4DB2-BD59-A6C34878D82A}">
                    <a16:rowId xmlns:a16="http://schemas.microsoft.com/office/drawing/2014/main" val="1133325050"/>
                  </a:ext>
                </a:extLst>
              </a:tr>
              <a:tr h="370840">
                <a:tc>
                  <a:txBody>
                    <a:bodyPr/>
                    <a:lstStyle/>
                    <a:p>
                      <a:pPr fontAlgn="ctr"/>
                      <a:r>
                        <a:rPr lang="en-US" sz="1200" b="0" dirty="0">
                          <a:solidFill>
                            <a:srgbClr val="000000"/>
                          </a:solidFill>
                          <a:effectLst/>
                        </a:rPr>
                        <a:t>Initial</a:t>
                      </a:r>
                    </a:p>
                  </a:txBody>
                  <a:tcPr marL="47625" marR="47625" marT="47625" marB="47625" anchor="ctr"/>
                </a:tc>
                <a:tc>
                  <a:txBody>
                    <a:bodyPr/>
                    <a:lstStyle/>
                    <a:p>
                      <a:pPr fontAlgn="ctr"/>
                      <a:r>
                        <a:rPr lang="en-US" sz="1200" b="0" dirty="0">
                          <a:solidFill>
                            <a:srgbClr val="000000"/>
                          </a:solidFill>
                          <a:effectLst/>
                        </a:rPr>
                        <a:t>This state is entered through a configuration change or when an interface first becomes available.</a:t>
                      </a:r>
                    </a:p>
                  </a:txBody>
                  <a:tcPr marL="47625" marR="47625" marT="47625" marB="47625" anchor="ctr"/>
                </a:tc>
                <a:extLst>
                  <a:ext uri="{0D108BD9-81ED-4DB2-BD59-A6C34878D82A}">
                    <a16:rowId xmlns:a16="http://schemas.microsoft.com/office/drawing/2014/main" val="1148319399"/>
                  </a:ext>
                </a:extLst>
              </a:tr>
              <a:tr h="370840">
                <a:tc>
                  <a:txBody>
                    <a:bodyPr/>
                    <a:lstStyle/>
                    <a:p>
                      <a:pPr fontAlgn="ctr"/>
                      <a:r>
                        <a:rPr lang="en-US" sz="1200" b="0">
                          <a:solidFill>
                            <a:srgbClr val="000000"/>
                          </a:solidFill>
                          <a:effectLst/>
                        </a:rPr>
                        <a:t>Learn</a:t>
                      </a:r>
                    </a:p>
                  </a:txBody>
                  <a:tcPr marL="47625" marR="47625" marT="47625" marB="47625" anchor="ctr"/>
                </a:tc>
                <a:tc>
                  <a:txBody>
                    <a:bodyPr/>
                    <a:lstStyle/>
                    <a:p>
                      <a:pPr fontAlgn="ctr"/>
                      <a:r>
                        <a:rPr lang="en-US" sz="1200" b="0" dirty="0">
                          <a:solidFill>
                            <a:srgbClr val="000000"/>
                          </a:solidFill>
                          <a:effectLst/>
                        </a:rPr>
                        <a:t>The router has not determined the virtual IP address and has not yet seen a hello message from the active router. In this state, the router waits to hear from the active router.</a:t>
                      </a:r>
                    </a:p>
                  </a:txBody>
                  <a:tcPr marL="47625" marR="47625" marT="47625" marB="47625" anchor="ctr"/>
                </a:tc>
                <a:extLst>
                  <a:ext uri="{0D108BD9-81ED-4DB2-BD59-A6C34878D82A}">
                    <a16:rowId xmlns:a16="http://schemas.microsoft.com/office/drawing/2014/main" val="917921214"/>
                  </a:ext>
                </a:extLst>
              </a:tr>
              <a:tr h="370840">
                <a:tc>
                  <a:txBody>
                    <a:bodyPr/>
                    <a:lstStyle/>
                    <a:p>
                      <a:pPr fontAlgn="ctr"/>
                      <a:r>
                        <a:rPr lang="en-US" sz="1200" b="0">
                          <a:solidFill>
                            <a:srgbClr val="000000"/>
                          </a:solidFill>
                          <a:effectLst/>
                        </a:rPr>
                        <a:t>Listen</a:t>
                      </a:r>
                    </a:p>
                  </a:txBody>
                  <a:tcPr marL="47625" marR="47625" marT="47625" marB="47625" anchor="ctr"/>
                </a:tc>
                <a:tc>
                  <a:txBody>
                    <a:bodyPr/>
                    <a:lstStyle/>
                    <a:p>
                      <a:pPr fontAlgn="ctr"/>
                      <a:r>
                        <a:rPr lang="en-US" sz="1200" b="0" dirty="0">
                          <a:solidFill>
                            <a:srgbClr val="000000"/>
                          </a:solidFill>
                          <a:effectLst/>
                        </a:rPr>
                        <a:t>The router knows the virtual IP address, but the router is neither the active router nor the standby router. It listens for hello messages from those routers.</a:t>
                      </a:r>
                    </a:p>
                  </a:txBody>
                  <a:tcPr marL="47625" marR="47625" marT="47625" marB="47625" anchor="ctr"/>
                </a:tc>
                <a:extLst>
                  <a:ext uri="{0D108BD9-81ED-4DB2-BD59-A6C34878D82A}">
                    <a16:rowId xmlns:a16="http://schemas.microsoft.com/office/drawing/2014/main" val="3623876716"/>
                  </a:ext>
                </a:extLst>
              </a:tr>
              <a:tr h="370840">
                <a:tc>
                  <a:txBody>
                    <a:bodyPr/>
                    <a:lstStyle/>
                    <a:p>
                      <a:pPr fontAlgn="ctr"/>
                      <a:r>
                        <a:rPr lang="en-US" sz="1200" b="0">
                          <a:solidFill>
                            <a:srgbClr val="000000"/>
                          </a:solidFill>
                          <a:effectLst/>
                        </a:rPr>
                        <a:t>Speak</a:t>
                      </a:r>
                    </a:p>
                  </a:txBody>
                  <a:tcPr marL="47625" marR="47625" marT="47625" marB="47625" anchor="ctr"/>
                </a:tc>
                <a:tc>
                  <a:txBody>
                    <a:bodyPr/>
                    <a:lstStyle/>
                    <a:p>
                      <a:pPr fontAlgn="ctr"/>
                      <a:r>
                        <a:rPr lang="en-US" sz="1200" b="0">
                          <a:solidFill>
                            <a:srgbClr val="000000"/>
                          </a:solidFill>
                          <a:effectLst/>
                        </a:rPr>
                        <a:t>The router sends periodic hello messages and actively participates in the election of the active and/or standby router.</a:t>
                      </a:r>
                    </a:p>
                  </a:txBody>
                  <a:tcPr marL="47625" marR="47625" marT="47625" marB="47625" anchor="ctr"/>
                </a:tc>
                <a:extLst>
                  <a:ext uri="{0D108BD9-81ED-4DB2-BD59-A6C34878D82A}">
                    <a16:rowId xmlns:a16="http://schemas.microsoft.com/office/drawing/2014/main" val="326289891"/>
                  </a:ext>
                </a:extLst>
              </a:tr>
              <a:tr h="370840">
                <a:tc>
                  <a:txBody>
                    <a:bodyPr/>
                    <a:lstStyle/>
                    <a:p>
                      <a:pPr fontAlgn="ctr"/>
                      <a:r>
                        <a:rPr lang="en-US" sz="1200" b="0">
                          <a:solidFill>
                            <a:srgbClr val="000000"/>
                          </a:solidFill>
                          <a:effectLst/>
                        </a:rPr>
                        <a:t>Standby</a:t>
                      </a:r>
                    </a:p>
                  </a:txBody>
                  <a:tcPr marL="47625" marR="47625" marT="47625" marB="47625" anchor="ctr"/>
                </a:tc>
                <a:tc>
                  <a:txBody>
                    <a:bodyPr/>
                    <a:lstStyle/>
                    <a:p>
                      <a:pPr fontAlgn="ctr"/>
                      <a:r>
                        <a:rPr lang="en-US" sz="1200" b="0" dirty="0">
                          <a:solidFill>
                            <a:srgbClr val="000000"/>
                          </a:solidFill>
                          <a:effectLst/>
                        </a:rPr>
                        <a:t>The router is a candidate to become the next active router and sends periodic hello messages.</a:t>
                      </a:r>
                    </a:p>
                  </a:txBody>
                  <a:tcPr marL="47625" marR="47625" marT="47625" marB="47625" anchor="ctr"/>
                </a:tc>
                <a:extLst>
                  <a:ext uri="{0D108BD9-81ED-4DB2-BD59-A6C34878D82A}">
                    <a16:rowId xmlns:a16="http://schemas.microsoft.com/office/drawing/2014/main" val="3139545418"/>
                  </a:ext>
                </a:extLst>
              </a:tr>
            </a:tbl>
          </a:graphicData>
        </a:graphic>
      </p:graphicFrame>
      <p:sp>
        <p:nvSpPr>
          <p:cNvPr id="8" name="Rectangle 7">
            <a:extLst>
              <a:ext uri="{FF2B5EF4-FFF2-40B4-BE49-F238E27FC236}">
                <a16:creationId xmlns:a16="http://schemas.microsoft.com/office/drawing/2014/main" id="{E10172B9-E5FB-2B4A-B80F-2F1FE8313D8F}"/>
              </a:ext>
            </a:extLst>
          </p:cNvPr>
          <p:cNvSpPr/>
          <p:nvPr/>
        </p:nvSpPr>
        <p:spPr>
          <a:xfrm>
            <a:off x="431800" y="3227387"/>
            <a:ext cx="8280399" cy="1477328"/>
          </a:xfrm>
          <a:prstGeom prst="rect">
            <a:avLst/>
          </a:prstGeom>
        </p:spPr>
        <p:txBody>
          <a:bodyPr wrap="square">
            <a:spAutoFit/>
          </a:bodyPr>
          <a:lstStyle/>
          <a:p>
            <a:r>
              <a:rPr lang="en-US" sz="1500" dirty="0">
                <a:solidFill>
                  <a:srgbClr val="000000"/>
                </a:solidFill>
                <a:latin typeface="+mn-lt"/>
              </a:rPr>
              <a:t>The active and standby HSRP routers send hello packets to the HSRP group multicast address every 3 seconds by default. The standby router will become active if it does not receive a hello message from the active router after 10 seconds. You can lower these timer settings to speed up the failover or preemption. However, to avoid increased CPU usage and unnecessary standby state changes, do not set the hello timer below 1 second or the hold timer below 4 seconds.</a:t>
            </a:r>
          </a:p>
        </p:txBody>
      </p:sp>
    </p:spTree>
    <p:extLst>
      <p:ext uri="{BB962C8B-B14F-4D97-AF65-F5344CB8AC3E}">
        <p14:creationId xmlns:p14="http://schemas.microsoft.com/office/powerpoint/2010/main" val="293845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smtClean="0"/>
              <a:t>HSRP Configuration</a:t>
            </a:r>
            <a:br>
              <a:rPr lang="en-US" altLang="en-US" sz="1600" dirty="0" smtClean="0"/>
            </a:br>
            <a:r>
              <a:rPr lang="en-US" altLang="en-US" dirty="0" smtClean="0"/>
              <a:t>HSRP Configuration Commands</a:t>
            </a:r>
          </a:p>
        </p:txBody>
      </p:sp>
      <p:sp>
        <p:nvSpPr>
          <p:cNvPr id="7" name="TextBox 6"/>
          <p:cNvSpPr txBox="1"/>
          <p:nvPr/>
        </p:nvSpPr>
        <p:spPr>
          <a:xfrm>
            <a:off x="6279419" y="1084333"/>
            <a:ext cx="184731" cy="369332"/>
          </a:xfrm>
          <a:prstGeom prst="rect">
            <a:avLst/>
          </a:prstGeom>
          <a:noFill/>
        </p:spPr>
        <p:txBody>
          <a:bodyPr wrap="none" rtlCol="0">
            <a:spAutoFit/>
          </a:bodyPr>
          <a:lstStyle/>
          <a:p>
            <a:endParaRPr lang="en-US" dirty="0"/>
          </a:p>
        </p:txBody>
      </p:sp>
      <p:sp>
        <p:nvSpPr>
          <p:cNvPr id="4" name="Rectangle 3"/>
          <p:cNvSpPr/>
          <p:nvPr/>
        </p:nvSpPr>
        <p:spPr>
          <a:xfrm>
            <a:off x="68581" y="798944"/>
            <a:ext cx="9075419" cy="1708160"/>
          </a:xfrm>
          <a:prstGeom prst="rect">
            <a:avLst/>
          </a:prstGeom>
        </p:spPr>
        <p:txBody>
          <a:bodyPr wrap="square">
            <a:spAutoFit/>
          </a:bodyPr>
          <a:lstStyle/>
          <a:p>
            <a:pPr defTabSz="684213">
              <a:spcBef>
                <a:spcPts val="600"/>
              </a:spcBef>
              <a:spcAft>
                <a:spcPts val="600"/>
              </a:spcAft>
              <a:buClr>
                <a:schemeClr val="tx2"/>
              </a:buClr>
              <a:buSzPct val="90000"/>
            </a:pPr>
            <a:r>
              <a:rPr lang="en-US" sz="1500" dirty="0" smtClean="0">
                <a:solidFill>
                  <a:srgbClr val="000000"/>
                </a:solidFill>
                <a:latin typeface="+mn-lt"/>
                <a:ea typeface="ＭＳ Ｐゴシック" charset="0"/>
                <a:cs typeface="CiscoSans"/>
              </a:rPr>
              <a:t>Step 1. Configure HSRP version 2.</a:t>
            </a:r>
          </a:p>
          <a:p>
            <a:pPr defTabSz="684213">
              <a:spcBef>
                <a:spcPts val="600"/>
              </a:spcBef>
              <a:spcAft>
                <a:spcPts val="600"/>
              </a:spcAft>
              <a:buClr>
                <a:schemeClr val="tx2"/>
              </a:buClr>
              <a:buSzPct val="90000"/>
            </a:pPr>
            <a:r>
              <a:rPr lang="en-US" sz="1500" dirty="0" smtClean="0">
                <a:solidFill>
                  <a:srgbClr val="000000"/>
                </a:solidFill>
                <a:latin typeface="+mn-lt"/>
                <a:ea typeface="ＭＳ Ｐゴシック" charset="0"/>
                <a:cs typeface="CiscoSans"/>
              </a:rPr>
              <a:t>Step 2. Configure the virtual IP address for the group.</a:t>
            </a:r>
          </a:p>
          <a:p>
            <a:pPr defTabSz="684213">
              <a:spcBef>
                <a:spcPts val="600"/>
              </a:spcBef>
              <a:spcAft>
                <a:spcPts val="600"/>
              </a:spcAft>
              <a:buClr>
                <a:schemeClr val="tx2"/>
              </a:buClr>
              <a:buSzPct val="90000"/>
            </a:pPr>
            <a:r>
              <a:rPr lang="en-US" sz="1500" dirty="0" smtClean="0">
                <a:solidFill>
                  <a:srgbClr val="000000"/>
                </a:solidFill>
                <a:latin typeface="+mn-lt"/>
                <a:ea typeface="ＭＳ Ｐゴシック" charset="0"/>
                <a:cs typeface="CiscoSans"/>
              </a:rPr>
              <a:t>Step 3. Configure the priority for the desired active router to be greater than 100.</a:t>
            </a:r>
          </a:p>
          <a:p>
            <a:pPr defTabSz="684213">
              <a:spcBef>
                <a:spcPts val="600"/>
              </a:spcBef>
              <a:spcAft>
                <a:spcPts val="600"/>
              </a:spcAft>
              <a:buClr>
                <a:schemeClr val="tx2"/>
              </a:buClr>
              <a:buSzPct val="90000"/>
            </a:pPr>
            <a:r>
              <a:rPr lang="en-US" sz="1500" dirty="0" smtClean="0">
                <a:solidFill>
                  <a:srgbClr val="000000"/>
                </a:solidFill>
                <a:latin typeface="+mn-lt"/>
                <a:ea typeface="ＭＳ Ｐゴシック" charset="0"/>
                <a:cs typeface="CiscoSans"/>
              </a:rPr>
              <a:t>Step 4. Configure the active router to preempt the standby router in cases where the active router comes online after the standby router.</a:t>
            </a:r>
          </a:p>
        </p:txBody>
      </p:sp>
      <p:pic>
        <p:nvPicPr>
          <p:cNvPr id="3" name="Picture 2"/>
          <p:cNvPicPr>
            <a:picLocks noChangeAspect="1"/>
          </p:cNvPicPr>
          <p:nvPr/>
        </p:nvPicPr>
        <p:blipFill>
          <a:blip r:embed="rId3"/>
          <a:stretch>
            <a:fillRect/>
          </a:stretch>
        </p:blipFill>
        <p:spPr>
          <a:xfrm>
            <a:off x="1729741" y="2507104"/>
            <a:ext cx="5684520" cy="2248072"/>
          </a:xfrm>
          <a:prstGeom prst="rect">
            <a:avLst/>
          </a:prstGeom>
          <a:solidFill>
            <a:srgbClr val="000000"/>
          </a:solidFill>
        </p:spPr>
      </p:pic>
    </p:spTree>
    <p:extLst>
      <p:ext uri="{BB962C8B-B14F-4D97-AF65-F5344CB8AC3E}">
        <p14:creationId xmlns:p14="http://schemas.microsoft.com/office/powerpoint/2010/main" val="3767896255"/>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smtClean="0"/>
              <a:t>HSRP Troubleshooting</a:t>
            </a:r>
            <a:br>
              <a:rPr lang="en-US" altLang="en-US" sz="1600" dirty="0" smtClean="0"/>
            </a:br>
            <a:r>
              <a:rPr lang="en-US" altLang="en-US" dirty="0" smtClean="0"/>
              <a:t>HSRP Failure</a:t>
            </a:r>
          </a:p>
        </p:txBody>
      </p:sp>
      <p:sp>
        <p:nvSpPr>
          <p:cNvPr id="7" name="TextBox 6"/>
          <p:cNvSpPr txBox="1"/>
          <p:nvPr/>
        </p:nvSpPr>
        <p:spPr>
          <a:xfrm>
            <a:off x="6279419" y="1084333"/>
            <a:ext cx="184731" cy="369332"/>
          </a:xfrm>
          <a:prstGeom prst="rect">
            <a:avLst/>
          </a:prstGeom>
          <a:noFill/>
        </p:spPr>
        <p:txBody>
          <a:bodyPr wrap="none" rtlCol="0">
            <a:spAutoFit/>
          </a:bodyPr>
          <a:lstStyle/>
          <a:p>
            <a:endParaRPr lang="en-US" dirty="0"/>
          </a:p>
        </p:txBody>
      </p:sp>
      <p:sp>
        <p:nvSpPr>
          <p:cNvPr id="4" name="Rectangle 3"/>
          <p:cNvSpPr/>
          <p:nvPr/>
        </p:nvSpPr>
        <p:spPr>
          <a:xfrm>
            <a:off x="68581" y="820648"/>
            <a:ext cx="9075419" cy="1900520"/>
          </a:xfrm>
          <a:prstGeom prst="rect">
            <a:avLst/>
          </a:prstGeom>
        </p:spPr>
        <p:txBody>
          <a:bodyPr wrap="square">
            <a:spAutoFit/>
          </a:bodyPr>
          <a:lstStyle/>
          <a:p>
            <a:pPr marL="169863" indent="-169863" defTabSz="684213">
              <a:spcBef>
                <a:spcPts val="600"/>
              </a:spcBef>
              <a:spcAft>
                <a:spcPts val="600"/>
              </a:spcAft>
              <a:buClr>
                <a:schemeClr val="tx2"/>
              </a:buClr>
              <a:buSzPct val="90000"/>
              <a:buFont typeface="Wingdings" panose="05000000000000000000" pitchFamily="2" charset="2"/>
              <a:buChar char="§"/>
            </a:pPr>
            <a:r>
              <a:rPr lang="en-US" sz="1600" dirty="0">
                <a:solidFill>
                  <a:srgbClr val="000000"/>
                </a:solidFill>
                <a:latin typeface="+mn-lt"/>
                <a:ea typeface="ＭＳ Ｐゴシック" charset="0"/>
                <a:cs typeface="CiscoSans"/>
              </a:rPr>
              <a:t>Most issues will arise during one of the following HSRP functions:</a:t>
            </a:r>
          </a:p>
          <a:p>
            <a:pPr marL="358775" lvl="1" indent="-215900" defTabSz="684213">
              <a:spcBef>
                <a:spcPts val="300"/>
              </a:spcBef>
              <a:spcAft>
                <a:spcPts val="300"/>
              </a:spcAft>
              <a:buClr>
                <a:schemeClr val="tx2"/>
              </a:buClr>
              <a:buSzPct val="90000"/>
              <a:buFont typeface="Arial" charset="0"/>
              <a:buChar char="•"/>
            </a:pPr>
            <a:r>
              <a:rPr lang="en-US" sz="1500" dirty="0" smtClean="0">
                <a:solidFill>
                  <a:srgbClr val="000000"/>
                </a:solidFill>
                <a:latin typeface="+mn-lt"/>
                <a:ea typeface="ＭＳ Ｐゴシック" charset="0"/>
                <a:cs typeface="CiscoSans"/>
              </a:rPr>
              <a:t>Failing to successfully elect the active </a:t>
            </a:r>
            <a:r>
              <a:rPr lang="en-US" sz="1500" dirty="0">
                <a:solidFill>
                  <a:srgbClr val="000000"/>
                </a:solidFill>
                <a:latin typeface="+mn-lt"/>
                <a:ea typeface="ＭＳ Ｐゴシック" charset="0"/>
                <a:cs typeface="CiscoSans"/>
              </a:rPr>
              <a:t>router that controls the virtual IP for the </a:t>
            </a:r>
            <a:r>
              <a:rPr lang="en-US" sz="1500" dirty="0" smtClean="0">
                <a:solidFill>
                  <a:srgbClr val="000000"/>
                </a:solidFill>
                <a:latin typeface="+mn-lt"/>
                <a:ea typeface="ＭＳ Ｐゴシック" charset="0"/>
                <a:cs typeface="CiscoSans"/>
              </a:rPr>
              <a:t>group</a:t>
            </a:r>
            <a:endParaRPr lang="en-US" sz="1500" dirty="0">
              <a:solidFill>
                <a:srgbClr val="000000"/>
              </a:solidFill>
              <a:latin typeface="+mn-lt"/>
              <a:ea typeface="ＭＳ Ｐゴシック" charset="0"/>
              <a:cs typeface="CiscoSans"/>
            </a:endParaRPr>
          </a:p>
          <a:p>
            <a:pPr marL="358775" lvl="1" indent="-215900" defTabSz="684213">
              <a:spcBef>
                <a:spcPts val="300"/>
              </a:spcBef>
              <a:spcAft>
                <a:spcPts val="300"/>
              </a:spcAft>
              <a:buClr>
                <a:schemeClr val="tx2"/>
              </a:buClr>
              <a:buSzPct val="90000"/>
              <a:buFont typeface="Arial" charset="0"/>
              <a:buChar char="•"/>
            </a:pPr>
            <a:r>
              <a:rPr lang="en-US" sz="1500" dirty="0">
                <a:solidFill>
                  <a:srgbClr val="000000"/>
                </a:solidFill>
                <a:latin typeface="+mn-lt"/>
                <a:ea typeface="ＭＳ Ｐゴシック" charset="0"/>
                <a:cs typeface="CiscoSans"/>
              </a:rPr>
              <a:t>Failure of the standby router </a:t>
            </a:r>
            <a:r>
              <a:rPr lang="en-US" sz="1500" dirty="0" smtClean="0">
                <a:solidFill>
                  <a:srgbClr val="000000"/>
                </a:solidFill>
                <a:latin typeface="+mn-lt"/>
                <a:ea typeface="ＭＳ Ｐゴシック" charset="0"/>
                <a:cs typeface="CiscoSans"/>
              </a:rPr>
              <a:t>to </a:t>
            </a:r>
            <a:r>
              <a:rPr lang="en-US" sz="1500" dirty="0">
                <a:solidFill>
                  <a:srgbClr val="000000"/>
                </a:solidFill>
                <a:latin typeface="+mn-lt"/>
                <a:ea typeface="ＭＳ Ｐゴシック" charset="0"/>
                <a:cs typeface="CiscoSans"/>
              </a:rPr>
              <a:t>successfully keep track of the active </a:t>
            </a:r>
            <a:r>
              <a:rPr lang="en-US" sz="1500" dirty="0" smtClean="0">
                <a:solidFill>
                  <a:srgbClr val="000000"/>
                </a:solidFill>
                <a:latin typeface="+mn-lt"/>
                <a:ea typeface="ＭＳ Ｐゴシック" charset="0"/>
                <a:cs typeface="CiscoSans"/>
              </a:rPr>
              <a:t>router</a:t>
            </a:r>
            <a:endParaRPr lang="en-US" sz="1500" dirty="0">
              <a:solidFill>
                <a:srgbClr val="000000"/>
              </a:solidFill>
              <a:latin typeface="+mn-lt"/>
              <a:ea typeface="ＭＳ Ｐゴシック" charset="0"/>
              <a:cs typeface="CiscoSans"/>
            </a:endParaRPr>
          </a:p>
          <a:p>
            <a:pPr marL="358775" lvl="1" indent="-215900" defTabSz="684213">
              <a:spcBef>
                <a:spcPts val="300"/>
              </a:spcBef>
              <a:spcAft>
                <a:spcPts val="300"/>
              </a:spcAft>
              <a:buClr>
                <a:schemeClr val="tx2"/>
              </a:buClr>
              <a:buSzPct val="90000"/>
              <a:buFont typeface="Arial" charset="0"/>
              <a:buChar char="•"/>
            </a:pPr>
            <a:r>
              <a:rPr lang="en-US" sz="1500" dirty="0">
                <a:solidFill>
                  <a:srgbClr val="000000"/>
                </a:solidFill>
                <a:latin typeface="+mn-lt"/>
                <a:ea typeface="ＭＳ Ｐゴシック" charset="0"/>
                <a:cs typeface="CiscoSans"/>
              </a:rPr>
              <a:t>Failing to determine when control of the virtual IP for the group should be handed over to another </a:t>
            </a:r>
            <a:r>
              <a:rPr lang="en-US" sz="1500" dirty="0" smtClean="0">
                <a:solidFill>
                  <a:srgbClr val="000000"/>
                </a:solidFill>
                <a:latin typeface="+mn-lt"/>
                <a:ea typeface="ＭＳ Ｐゴシック" charset="0"/>
                <a:cs typeface="CiscoSans"/>
              </a:rPr>
              <a:t>router</a:t>
            </a:r>
            <a:endParaRPr lang="en-US" sz="1500" dirty="0">
              <a:solidFill>
                <a:srgbClr val="000000"/>
              </a:solidFill>
              <a:latin typeface="+mn-lt"/>
              <a:ea typeface="ＭＳ Ｐゴシック" charset="0"/>
              <a:cs typeface="CiscoSans"/>
            </a:endParaRPr>
          </a:p>
          <a:p>
            <a:pPr marL="358775" lvl="1" indent="-215900" defTabSz="684213">
              <a:spcBef>
                <a:spcPts val="300"/>
              </a:spcBef>
              <a:spcAft>
                <a:spcPts val="300"/>
              </a:spcAft>
              <a:buClr>
                <a:schemeClr val="tx2"/>
              </a:buClr>
              <a:buSzPct val="90000"/>
              <a:buFont typeface="Arial" charset="0"/>
              <a:buChar char="•"/>
            </a:pPr>
            <a:r>
              <a:rPr lang="en-US" sz="1500" dirty="0">
                <a:solidFill>
                  <a:srgbClr val="000000"/>
                </a:solidFill>
                <a:latin typeface="+mn-lt"/>
                <a:ea typeface="ＭＳ Ｐゴシック" charset="0"/>
                <a:cs typeface="CiscoSans"/>
              </a:rPr>
              <a:t>Failure of end devices to successfully configure the virtual IP address as the default </a:t>
            </a:r>
            <a:r>
              <a:rPr lang="en-US" sz="1500" dirty="0" smtClean="0">
                <a:solidFill>
                  <a:srgbClr val="000000"/>
                </a:solidFill>
                <a:latin typeface="+mn-lt"/>
                <a:ea typeface="ＭＳ Ｐゴシック" charset="0"/>
                <a:cs typeface="CiscoSans"/>
              </a:rPr>
              <a:t>gateway</a:t>
            </a:r>
            <a:endParaRPr lang="en-US" sz="1500" dirty="0">
              <a:solidFill>
                <a:srgbClr val="000000"/>
              </a:solidFill>
              <a:latin typeface="+mn-lt"/>
              <a:ea typeface="ＭＳ Ｐゴシック" charset="0"/>
              <a:cs typeface="CiscoSans"/>
            </a:endParaRPr>
          </a:p>
        </p:txBody>
      </p:sp>
      <p:pic>
        <p:nvPicPr>
          <p:cNvPr id="6" name="Picture 5"/>
          <p:cNvPicPr>
            <a:picLocks noChangeAspect="1"/>
          </p:cNvPicPr>
          <p:nvPr/>
        </p:nvPicPr>
        <p:blipFill rotWithShape="1">
          <a:blip r:embed="rId3"/>
          <a:srcRect r="29307"/>
          <a:stretch/>
        </p:blipFill>
        <p:spPr>
          <a:xfrm>
            <a:off x="803478" y="2721168"/>
            <a:ext cx="7779690" cy="2069801"/>
          </a:xfrm>
          <a:prstGeom prst="rect">
            <a:avLst/>
          </a:prstGeom>
        </p:spPr>
      </p:pic>
    </p:spTree>
    <p:extLst>
      <p:ext uri="{BB962C8B-B14F-4D97-AF65-F5344CB8AC3E}">
        <p14:creationId xmlns:p14="http://schemas.microsoft.com/office/powerpoint/2010/main" val="2653069308"/>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smtClean="0"/>
              <a:t>HSRP Troubleshooting</a:t>
            </a:r>
            <a:br>
              <a:rPr lang="en-US" altLang="en-US" sz="1600" dirty="0" smtClean="0"/>
            </a:br>
            <a:r>
              <a:rPr lang="en-US" altLang="en-US" dirty="0" smtClean="0"/>
              <a:t>Common HSRP Configuration Issues</a:t>
            </a:r>
          </a:p>
        </p:txBody>
      </p:sp>
      <p:sp>
        <p:nvSpPr>
          <p:cNvPr id="7" name="TextBox 6"/>
          <p:cNvSpPr txBox="1"/>
          <p:nvPr/>
        </p:nvSpPr>
        <p:spPr>
          <a:xfrm>
            <a:off x="6279419" y="1084333"/>
            <a:ext cx="184731" cy="369332"/>
          </a:xfrm>
          <a:prstGeom prst="rect">
            <a:avLst/>
          </a:prstGeom>
          <a:noFill/>
        </p:spPr>
        <p:txBody>
          <a:bodyPr wrap="none" rtlCol="0">
            <a:spAutoFit/>
          </a:bodyPr>
          <a:lstStyle/>
          <a:p>
            <a:endParaRPr lang="en-US" dirty="0"/>
          </a:p>
        </p:txBody>
      </p:sp>
      <p:sp>
        <p:nvSpPr>
          <p:cNvPr id="6" name="Rectangle 5"/>
          <p:cNvSpPr/>
          <p:nvPr/>
        </p:nvSpPr>
        <p:spPr>
          <a:xfrm>
            <a:off x="152400" y="801236"/>
            <a:ext cx="8717280" cy="3924151"/>
          </a:xfrm>
          <a:prstGeom prst="rect">
            <a:avLst/>
          </a:prstGeom>
        </p:spPr>
        <p:txBody>
          <a:bodyPr wrap="square">
            <a:spAutoFit/>
          </a:bodyPr>
          <a:lstStyle/>
          <a:p>
            <a:pPr defTabSz="684213">
              <a:buClr>
                <a:schemeClr val="tx2"/>
              </a:buClr>
              <a:buSzPct val="90000"/>
            </a:pPr>
            <a:r>
              <a:rPr lang="en-US" sz="1600" dirty="0" smtClean="0">
                <a:solidFill>
                  <a:srgbClr val="000000"/>
                </a:solidFill>
                <a:latin typeface="+mn-lt"/>
                <a:ea typeface="ＭＳ Ｐゴシック" charset="0"/>
                <a:cs typeface="CiscoSans"/>
              </a:rPr>
              <a:t>Use the</a:t>
            </a:r>
            <a:r>
              <a:rPr lang="en-US" sz="1600" dirty="0">
                <a:solidFill>
                  <a:srgbClr val="000000"/>
                </a:solidFill>
                <a:latin typeface="+mn-lt"/>
                <a:ea typeface="ＭＳ Ｐゴシック" charset="0"/>
                <a:cs typeface="CiscoSans"/>
              </a:rPr>
              <a:t> debug commands to detect common configuration issues:</a:t>
            </a:r>
          </a:p>
          <a:p>
            <a:pPr marL="285750" indent="-285750" defTabSz="684213">
              <a:spcBef>
                <a:spcPts val="600"/>
              </a:spcBef>
              <a:buClr>
                <a:schemeClr val="tx2"/>
              </a:buClr>
              <a:buSzPct val="90000"/>
              <a:buFont typeface="Arial" charset="0"/>
              <a:buChar char="•"/>
            </a:pPr>
            <a:r>
              <a:rPr lang="en-US" sz="1600" dirty="0" smtClean="0">
                <a:solidFill>
                  <a:srgbClr val="000000"/>
                </a:solidFill>
                <a:latin typeface="+mn-lt"/>
                <a:ea typeface="ＭＳ Ｐゴシック" charset="0"/>
                <a:cs typeface="CiscoSans"/>
              </a:rPr>
              <a:t>HSRP </a:t>
            </a:r>
            <a:r>
              <a:rPr lang="en-US" sz="1600" dirty="0">
                <a:solidFill>
                  <a:srgbClr val="000000"/>
                </a:solidFill>
                <a:latin typeface="+mn-lt"/>
                <a:ea typeface="ＭＳ Ｐゴシック" charset="0"/>
                <a:cs typeface="CiscoSans"/>
              </a:rPr>
              <a:t>routers are not connected to the same network segment. Although this could be a physical layer issue, it could also be a VLAN </a:t>
            </a:r>
            <a:r>
              <a:rPr lang="en-US" sz="1600" dirty="0" err="1">
                <a:solidFill>
                  <a:srgbClr val="000000"/>
                </a:solidFill>
                <a:latin typeface="+mn-lt"/>
                <a:ea typeface="ＭＳ Ｐゴシック" charset="0"/>
                <a:cs typeface="CiscoSans"/>
              </a:rPr>
              <a:t>subinterface</a:t>
            </a:r>
            <a:r>
              <a:rPr lang="en-US" sz="1600" dirty="0">
                <a:solidFill>
                  <a:srgbClr val="000000"/>
                </a:solidFill>
                <a:latin typeface="+mn-lt"/>
                <a:ea typeface="ＭＳ Ｐゴシック" charset="0"/>
                <a:cs typeface="CiscoSans"/>
              </a:rPr>
              <a:t> configuration </a:t>
            </a:r>
            <a:r>
              <a:rPr lang="en-US" sz="1600" dirty="0" smtClean="0">
                <a:solidFill>
                  <a:srgbClr val="000000"/>
                </a:solidFill>
                <a:latin typeface="+mn-lt"/>
                <a:ea typeface="ＭＳ Ｐゴシック" charset="0"/>
                <a:cs typeface="CiscoSans"/>
              </a:rPr>
              <a:t>issue.</a:t>
            </a:r>
          </a:p>
          <a:p>
            <a:pPr marL="285750" indent="-285750" defTabSz="684213">
              <a:spcBef>
                <a:spcPts val="600"/>
              </a:spcBef>
              <a:buClr>
                <a:schemeClr val="tx2"/>
              </a:buClr>
              <a:buSzPct val="90000"/>
              <a:buFont typeface="Arial" charset="0"/>
              <a:buChar char="•"/>
            </a:pPr>
            <a:r>
              <a:rPr lang="en-US" sz="1600" dirty="0" smtClean="0">
                <a:solidFill>
                  <a:srgbClr val="000000"/>
                </a:solidFill>
                <a:latin typeface="+mn-lt"/>
                <a:ea typeface="ＭＳ Ｐゴシック" charset="0"/>
                <a:cs typeface="CiscoSans"/>
              </a:rPr>
              <a:t>HSRP </a:t>
            </a:r>
            <a:r>
              <a:rPr lang="en-US" sz="1600" dirty="0">
                <a:solidFill>
                  <a:srgbClr val="000000"/>
                </a:solidFill>
                <a:latin typeface="+mn-lt"/>
                <a:ea typeface="ＭＳ Ｐゴシック" charset="0"/>
                <a:cs typeface="CiscoSans"/>
              </a:rPr>
              <a:t>routers are not configured with IPv4 addresses from the same subnet. HSRP hello packets are local. They are not routed beyond the network segment. Therefore, a standby router would not know when the active router </a:t>
            </a:r>
            <a:r>
              <a:rPr lang="en-US" sz="1600" dirty="0" smtClean="0">
                <a:solidFill>
                  <a:srgbClr val="000000"/>
                </a:solidFill>
                <a:latin typeface="+mn-lt"/>
                <a:ea typeface="ＭＳ Ｐゴシック" charset="0"/>
                <a:cs typeface="CiscoSans"/>
              </a:rPr>
              <a:t>fails.</a:t>
            </a:r>
          </a:p>
          <a:p>
            <a:pPr marL="285750" indent="-285750" defTabSz="684213">
              <a:spcBef>
                <a:spcPts val="600"/>
              </a:spcBef>
              <a:buClr>
                <a:schemeClr val="tx2"/>
              </a:buClr>
              <a:buSzPct val="90000"/>
              <a:buFont typeface="Arial" charset="0"/>
              <a:buChar char="•"/>
            </a:pPr>
            <a:r>
              <a:rPr lang="en-US" sz="1600" dirty="0" smtClean="0">
                <a:solidFill>
                  <a:srgbClr val="000000"/>
                </a:solidFill>
                <a:latin typeface="+mn-lt"/>
                <a:ea typeface="ＭＳ Ｐゴシック" charset="0"/>
                <a:cs typeface="CiscoSans"/>
              </a:rPr>
              <a:t>HSRP </a:t>
            </a:r>
            <a:r>
              <a:rPr lang="en-US" sz="1600" dirty="0">
                <a:solidFill>
                  <a:srgbClr val="000000"/>
                </a:solidFill>
                <a:latin typeface="+mn-lt"/>
                <a:ea typeface="ＭＳ Ｐゴシック" charset="0"/>
                <a:cs typeface="CiscoSans"/>
              </a:rPr>
              <a:t>routers are not configured with the same virtual IPv4 address. The virtual IPv4 address is the default gateway for end </a:t>
            </a:r>
            <a:r>
              <a:rPr lang="en-US" sz="1600" dirty="0" smtClean="0">
                <a:solidFill>
                  <a:srgbClr val="000000"/>
                </a:solidFill>
                <a:latin typeface="+mn-lt"/>
                <a:ea typeface="ＭＳ Ｐゴシック" charset="0"/>
                <a:cs typeface="CiscoSans"/>
              </a:rPr>
              <a:t>devices.</a:t>
            </a:r>
          </a:p>
          <a:p>
            <a:pPr marL="285750" indent="-285750" defTabSz="684213">
              <a:spcBef>
                <a:spcPts val="600"/>
              </a:spcBef>
              <a:buClr>
                <a:schemeClr val="tx2"/>
              </a:buClr>
              <a:buSzPct val="90000"/>
              <a:buFont typeface="Arial" charset="0"/>
              <a:buChar char="•"/>
            </a:pPr>
            <a:r>
              <a:rPr lang="en-US" sz="1600" dirty="0" smtClean="0">
                <a:solidFill>
                  <a:srgbClr val="000000"/>
                </a:solidFill>
                <a:latin typeface="+mn-lt"/>
                <a:ea typeface="ＭＳ Ｐゴシック" charset="0"/>
                <a:cs typeface="CiscoSans"/>
              </a:rPr>
              <a:t>HSRP </a:t>
            </a:r>
            <a:r>
              <a:rPr lang="en-US" sz="1600" dirty="0">
                <a:solidFill>
                  <a:srgbClr val="000000"/>
                </a:solidFill>
                <a:latin typeface="+mn-lt"/>
                <a:ea typeface="ＭＳ Ｐゴシック" charset="0"/>
                <a:cs typeface="CiscoSans"/>
              </a:rPr>
              <a:t>routers are not configured with the same HSRP group number. This will cause each router to assume the active </a:t>
            </a:r>
            <a:r>
              <a:rPr lang="en-US" sz="1600" dirty="0" smtClean="0">
                <a:solidFill>
                  <a:srgbClr val="000000"/>
                </a:solidFill>
                <a:latin typeface="+mn-lt"/>
                <a:ea typeface="ＭＳ Ｐゴシック" charset="0"/>
                <a:cs typeface="CiscoSans"/>
              </a:rPr>
              <a:t>role.</a:t>
            </a:r>
          </a:p>
          <a:p>
            <a:pPr marL="285750" indent="-285750" defTabSz="684213">
              <a:spcBef>
                <a:spcPts val="600"/>
              </a:spcBef>
              <a:buClr>
                <a:schemeClr val="tx2"/>
              </a:buClr>
              <a:buSzPct val="90000"/>
              <a:buFont typeface="Arial" charset="0"/>
              <a:buChar char="•"/>
            </a:pPr>
            <a:r>
              <a:rPr lang="en-US" sz="1600" dirty="0" smtClean="0">
                <a:solidFill>
                  <a:srgbClr val="000000"/>
                </a:solidFill>
                <a:latin typeface="+mn-lt"/>
                <a:ea typeface="ＭＳ Ｐゴシック" charset="0"/>
                <a:cs typeface="CiscoSans"/>
              </a:rPr>
              <a:t>End </a:t>
            </a:r>
            <a:r>
              <a:rPr lang="en-US" sz="1600" dirty="0">
                <a:solidFill>
                  <a:srgbClr val="000000"/>
                </a:solidFill>
                <a:latin typeface="+mn-lt"/>
                <a:ea typeface="ＭＳ Ｐゴシック" charset="0"/>
                <a:cs typeface="CiscoSans"/>
              </a:rPr>
              <a:t>devices are not configured with the correct default gateway address. Although not directly related to HSRP, configuring the DHCP server with one of the </a:t>
            </a:r>
            <a:r>
              <a:rPr lang="en-US" sz="1600" dirty="0" smtClean="0">
                <a:solidFill>
                  <a:srgbClr val="000000"/>
                </a:solidFill>
                <a:latin typeface="+mn-lt"/>
                <a:ea typeface="ＭＳ Ｐゴシック" charset="0"/>
                <a:cs typeface="CiscoSans"/>
              </a:rPr>
              <a:t>real </a:t>
            </a:r>
            <a:r>
              <a:rPr lang="en-US" sz="1600" dirty="0">
                <a:solidFill>
                  <a:srgbClr val="000000"/>
                </a:solidFill>
                <a:latin typeface="+mn-lt"/>
                <a:ea typeface="ＭＳ Ｐゴシック" charset="0"/>
                <a:cs typeface="CiscoSans"/>
              </a:rPr>
              <a:t>IP addresses </a:t>
            </a:r>
            <a:r>
              <a:rPr lang="en-US" sz="1600" dirty="0" smtClean="0">
                <a:solidFill>
                  <a:srgbClr val="000000"/>
                </a:solidFill>
                <a:latin typeface="+mn-lt"/>
                <a:ea typeface="ＭＳ Ｐゴシック" charset="0"/>
                <a:cs typeface="CiscoSans"/>
              </a:rPr>
              <a:t>of the </a:t>
            </a:r>
            <a:r>
              <a:rPr lang="en-US" sz="1600" dirty="0" smtClean="0">
                <a:solidFill>
                  <a:srgbClr val="000000"/>
                </a:solidFill>
                <a:ea typeface="ＭＳ Ｐゴシック" charset="0"/>
                <a:cs typeface="CiscoSans"/>
              </a:rPr>
              <a:t>HSRP router </a:t>
            </a:r>
            <a:r>
              <a:rPr lang="en-US" sz="1600" dirty="0" smtClean="0">
                <a:solidFill>
                  <a:srgbClr val="000000"/>
                </a:solidFill>
                <a:latin typeface="+mn-lt"/>
                <a:ea typeface="ＭＳ Ｐゴシック" charset="0"/>
                <a:cs typeface="CiscoSans"/>
              </a:rPr>
              <a:t>would </a:t>
            </a:r>
            <a:r>
              <a:rPr lang="en-US" sz="1600" dirty="0">
                <a:solidFill>
                  <a:srgbClr val="000000"/>
                </a:solidFill>
                <a:latin typeface="+mn-lt"/>
                <a:ea typeface="ＭＳ Ｐゴシック" charset="0"/>
                <a:cs typeface="CiscoSans"/>
              </a:rPr>
              <a:t>mean that end devices would only have connectivity to remote networks when that HSRP router is active.</a:t>
            </a:r>
          </a:p>
        </p:txBody>
      </p:sp>
    </p:spTree>
    <p:extLst>
      <p:ext uri="{BB962C8B-B14F-4D97-AF65-F5344CB8AC3E}">
        <p14:creationId xmlns:p14="http://schemas.microsoft.com/office/powerpoint/2010/main" val="282788517"/>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5358</TotalTime>
  <Words>3869</Words>
  <Application>Microsoft Office PowerPoint</Application>
  <PresentationFormat>On-screen Show (16:9)</PresentationFormat>
  <Paragraphs>394</Paragraphs>
  <Slides>40</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ＭＳ Ｐゴシック</vt:lpstr>
      <vt:lpstr>Arial</vt:lpstr>
      <vt:lpstr>Calibri</vt:lpstr>
      <vt:lpstr>CiscoSans</vt:lpstr>
      <vt:lpstr>CiscoSans ExtraLight</vt:lpstr>
      <vt:lpstr>CiscoSans Thin</vt:lpstr>
      <vt:lpstr>Wingdings</vt:lpstr>
      <vt:lpstr>Default Theme</vt:lpstr>
      <vt:lpstr>Module 4: EtherChannel and HSRP</vt:lpstr>
      <vt:lpstr>Module Objectives</vt:lpstr>
      <vt:lpstr>4.1 EtherChannel Operation</vt:lpstr>
      <vt:lpstr>EtherChannel Operation Link Aggregation</vt:lpstr>
      <vt:lpstr>EtherChannel Operation EtherChannel</vt:lpstr>
      <vt:lpstr>EtherChannel Operation Advantages of EtherChannel</vt:lpstr>
      <vt:lpstr>EtherChannel Operation Implementation Restrictions</vt:lpstr>
      <vt:lpstr>EtherChannel Operation AutoNegotiation Protocols</vt:lpstr>
      <vt:lpstr>EtherChannel Operation PAgP Operation</vt:lpstr>
      <vt:lpstr>EtherChannel Operation PAgP Operation (Cont.)</vt:lpstr>
      <vt:lpstr>EtherChannel Operation PAgP Mode Settings Example</vt:lpstr>
      <vt:lpstr>EtherChannel Operation LACP Operation</vt:lpstr>
      <vt:lpstr>EtherChannel Operation LACP Mode Settings Example</vt:lpstr>
      <vt:lpstr>4.2 Configure EtherChannel</vt:lpstr>
      <vt:lpstr>Configure EtherChannel Configuration Guidelines</vt:lpstr>
      <vt:lpstr>Configure EtherChannel Configuration Guidelines (Cont.)</vt:lpstr>
      <vt:lpstr>Configure EtherChannel LACP Configuration Example</vt:lpstr>
      <vt:lpstr>4.3 Verify and Troubleshoot EtherChannel</vt:lpstr>
      <vt:lpstr>Verify and Troubleshoot EtherChannel Verify EtherChannel</vt:lpstr>
      <vt:lpstr>Verify and Troubleshoot EtherChannel Common Issues with EtherChannel Configurations</vt:lpstr>
      <vt:lpstr>Verify and Troubleshoot EtherChannel Troubleshoot EtherChannel Example</vt:lpstr>
      <vt:lpstr>Verify and Troubleshoot EtherChannel Troubleshoot EtherChannel Example (Cont.)</vt:lpstr>
      <vt:lpstr>Verify and Troubleshoot EtherChannel Troubleshoot EtherChannel Example (Cont.)</vt:lpstr>
      <vt:lpstr>Verify and Troubleshoot EtherChannel Troubleshoot EtherChannel Example (Cont.)</vt:lpstr>
      <vt:lpstr>Verify and Troubleshoot EtherChannel Troubleshoot EtherChannel Example (Cont.)</vt:lpstr>
      <vt:lpstr>4.4 First Hop Redundancy Protocols</vt:lpstr>
      <vt:lpstr>First Hop Redundancy Protocols Default Gateway Limitations</vt:lpstr>
      <vt:lpstr>First Hop Redundancy Protocols Router Redundancy</vt:lpstr>
      <vt:lpstr>First Hop Redundancy Protocols Router Redundancy (Cont.)</vt:lpstr>
      <vt:lpstr>First Hop Redundancy Protocols Steps for Router Failover</vt:lpstr>
      <vt:lpstr>First Hop Redundancy Protocols FHRP Options</vt:lpstr>
      <vt:lpstr>4.5 HSRP</vt:lpstr>
      <vt:lpstr>HSRP HSRP Overview</vt:lpstr>
      <vt:lpstr>HSRP HSRP Priority and Preemption</vt:lpstr>
      <vt:lpstr>HSRP HSRP Priority and Preemption (Cont.)</vt:lpstr>
      <vt:lpstr>HSRP HSRP States and Times</vt:lpstr>
      <vt:lpstr>HSRP Configuration HSRP Configuration Commands</vt:lpstr>
      <vt:lpstr>HSRP Troubleshooting HSRP Failure</vt:lpstr>
      <vt:lpstr>HSRP Troubleshooting Common HSRP Configuration Issues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Sri Banu Munisamy</cp:lastModifiedBy>
  <cp:revision>369</cp:revision>
  <dcterms:created xsi:type="dcterms:W3CDTF">2019-10-18T06:21:22Z</dcterms:created>
  <dcterms:modified xsi:type="dcterms:W3CDTF">2021-08-29T09:32:01Z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