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K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6565392"/>
            <a:ext cx="11567160" cy="0"/>
          </a:xfrm>
          <a:prstGeom prst="line">
            <a:avLst/>
          </a:prstGeom>
          <a:noFill/>
          <a:ln w="12700">
            <a:solidFill>
              <a:srgbClr val="1E3A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6601968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FA6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ArkScore · Avalanche Fuji · Wavy Node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144000" y="660196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FA6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Hackathon Institucional LatAm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ORÁCULO DE CRÉDITO INSTITUCIONAL EN CADENA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ArkScore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40080" y="1508760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8FFE6"/>
                </a:solidFill>
              </a:rPr>
              <a:t>Convierte riesgo de billeteras en decisiones de crédito auditables para Arkangeles y Bankaool.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658368" y="25146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BB8AD"/>
                </a:solidFill>
              </a:rPr>
              <a:t>Wavy Node analiza trazabilidad · ArkScore calcula puntuación 0-100 · Avalanche Fuji guarda la prueba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3200400" cy="1554480"/>
          </a:xfrm>
          <a:prstGeom prst="roundRect">
            <a:avLst>
              <a:gd name="adj" fmla="val 705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3794760"/>
            <a:ext cx="73152" cy="155448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" y="3959352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Demo en vivo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41248" y="4325112"/>
            <a:ext cx="2816352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Interfaz web en Vercel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API en Railway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Contrato Fuji verificado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069080" y="3794760"/>
            <a:ext cx="3200400" cy="1554480"/>
          </a:xfrm>
          <a:prstGeom prst="roundRect">
            <a:avLst>
              <a:gd name="adj" fmla="val 705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069080" y="3794760"/>
            <a:ext cx="73152" cy="155448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70248" y="3959352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Prueba en cadena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270248" y="4325112"/>
            <a:ext cx="2816352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hash del sujeto + hash de evidencia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puntuación + decisión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lectura verificable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321040" y="1234440"/>
            <a:ext cx="2834640" cy="2834640"/>
          </a:xfrm>
          <a:prstGeom prst="roundRect">
            <a:avLst>
              <a:gd name="adj" fmla="val 5806"/>
            </a:avLst>
          </a:prstGeom>
          <a:solidFill>
            <a:srgbClr val="11241F"/>
          </a:solidFill>
          <a:ln w="17780">
            <a:solidFill>
              <a:srgbClr val="2DE2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49640" y="169164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F3FFF9"/>
                </a:solidFill>
              </a:rPr>
              <a:t>742</a:t>
            </a:r>
            <a:endParaRPr lang="en-US" sz="5800" dirty="0"/>
          </a:p>
        </p:txBody>
      </p:sp>
      <p:sp>
        <p:nvSpPr>
          <p:cNvPr id="26" name="Shape 24"/>
          <p:cNvSpPr/>
          <p:nvPr/>
        </p:nvSpPr>
        <p:spPr>
          <a:xfrm>
            <a:off x="8796528" y="2670048"/>
            <a:ext cx="868680" cy="329184"/>
          </a:xfrm>
          <a:prstGeom prst="roundRect">
            <a:avLst>
              <a:gd name="adj" fmla="val 22222"/>
            </a:avLst>
          </a:prstGeom>
          <a:solidFill>
            <a:srgbClr val="2DE2A6">
              <a:alpha val="18000"/>
            </a:srgbClr>
          </a:solidFill>
          <a:ln w="12700">
            <a:solidFill>
              <a:srgbClr val="2DE2A6">
                <a:alpha val="7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06256" y="2761488"/>
            <a:ext cx="6492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8FFE6"/>
                </a:solidFill>
              </a:rPr>
              <a:t>APROBAR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802368" y="2670048"/>
            <a:ext cx="960120" cy="329184"/>
          </a:xfrm>
          <a:prstGeom prst="roundRect">
            <a:avLst>
              <a:gd name="adj" fmla="val 22222"/>
            </a:avLst>
          </a:prstGeom>
          <a:solidFill>
            <a:srgbClr val="55B7FF">
              <a:alpha val="18000"/>
            </a:srgbClr>
          </a:solidFill>
          <a:ln w="12700">
            <a:solidFill>
              <a:srgbClr val="55B7FF">
                <a:alpha val="7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912096" y="2761488"/>
            <a:ext cx="74066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8FFE6"/>
                </a:solidFill>
              </a:rPr>
              <a:t>RIESGO BAJO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8549640" y="32461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BB8AD"/>
                </a:solidFill>
              </a:rPr>
              <a:t>Decisión institucional verificable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ARKANGELES + BANKAOOL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El problema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40080" y="1508760"/>
            <a:ext cx="3474720" cy="1280160"/>
          </a:xfrm>
          <a:prstGeom prst="roundRect">
            <a:avLst>
              <a:gd name="adj" fmla="val 8571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1508760"/>
            <a:ext cx="73152" cy="1280160"/>
          </a:xfrm>
          <a:prstGeom prst="rect">
            <a:avLst/>
          </a:prstGeom>
          <a:solidFill>
            <a:srgbClr val="FF6B62"/>
          </a:solidFill>
          <a:ln w="12700">
            <a:solidFill>
              <a:srgbClr val="FF6B6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" y="1673352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Riesgo fragmentado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1248" y="2039112"/>
            <a:ext cx="309067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Riesgo de billetera, cumplimiento y evaluación crediticia viven en sistemas separados.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343400" y="1508760"/>
            <a:ext cx="3474720" cy="1280160"/>
          </a:xfrm>
          <a:prstGeom prst="roundRect">
            <a:avLst>
              <a:gd name="adj" fmla="val 8571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3400" y="1508760"/>
            <a:ext cx="73152" cy="1280160"/>
          </a:xfrm>
          <a:prstGeom prst="rect">
            <a:avLst/>
          </a:prstGeom>
          <a:solidFill>
            <a:srgbClr val="F5B84B"/>
          </a:solidFill>
          <a:ln w="12700">
            <a:solidFill>
              <a:srgbClr val="F5B84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44568" y="1673352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Poca evidencia auditable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44568" y="2039112"/>
            <a:ext cx="309067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Las instituciones necesitan probar qué se evaluó, qué riesgo apareció y quién tomó la decisión.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046720" y="1508760"/>
            <a:ext cx="3474720" cy="1280160"/>
          </a:xfrm>
          <a:prstGeom prst="roundRect">
            <a:avLst>
              <a:gd name="adj" fmla="val 8571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46720" y="1508760"/>
            <a:ext cx="73152" cy="128016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47888" y="1673352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Nuevos usuarios cripto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247888" y="2039112"/>
            <a:ext cx="309067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Clientes con poco historial y usuarios cripto requieren señales alternativas sin perder cumplimiento.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731520" y="365760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E2A6"/>
                </a:solidFill>
              </a:rPr>
              <a:t>Necesidad crítica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1520" y="40690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FF9"/>
                </a:solidFill>
              </a:rPr>
              <a:t>Decisiones más rápidas, explicables y auditables para flujos institucionales de crédito e inversión.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ARKSCORE EN UNA FRASE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La solución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40080" y="138988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FFE6"/>
                </a:solidFill>
              </a:rPr>
              <a:t>De billetera a decisión institucional en 3 pasos.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85800" y="2148840"/>
            <a:ext cx="3246120" cy="1463040"/>
          </a:xfrm>
          <a:prstGeom prst="roundRect">
            <a:avLst>
              <a:gd name="adj" fmla="val 75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2148840"/>
            <a:ext cx="73152" cy="146304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2313432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1 · Entrada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86968" y="2679192"/>
            <a:ext cx="286207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Billetera EVM + contexto institucional: Arkangeles o Bankaool.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480560" y="2148840"/>
            <a:ext cx="3246120" cy="1463040"/>
          </a:xfrm>
          <a:prstGeom prst="roundRect">
            <a:avLst>
              <a:gd name="adj" fmla="val 75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480560" y="2148840"/>
            <a:ext cx="73152" cy="146304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313432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2 · Puntuación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681728" y="2679192"/>
            <a:ext cx="286207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Riesgo Wavy + puntuación compuesta ArkScore + categoría de decisión.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8275320" y="2148840"/>
            <a:ext cx="3246120" cy="1463040"/>
          </a:xfrm>
          <a:prstGeom prst="roundRect">
            <a:avLst>
              <a:gd name="adj" fmla="val 75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75320" y="2148840"/>
            <a:ext cx="73152" cy="14630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76488" y="2313432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3 · Prueba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476488" y="2679192"/>
            <a:ext cx="286207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Hash del sujeto, hash de evidencia y registro verificable en Fuji.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1005840" y="45720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E2A6"/>
                </a:solidFill>
              </a:rPr>
              <a:t>0-100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1005840" y="507492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9BB8AD"/>
                </a:solidFill>
              </a:rPr>
              <a:t>puntuación crediticia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3063240" y="45720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5B7FF"/>
                </a:solidFill>
              </a:rPr>
              <a:t>Fuji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3063240" y="507492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9BB8AD"/>
                </a:solidFill>
              </a:rPr>
              <a:t>prueba pública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120640" y="45720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A78BFA"/>
                </a:solidFill>
              </a:rPr>
              <a:t>Wavy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5120640" y="507492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9BB8AD"/>
                </a:solidFill>
              </a:rPr>
              <a:t>trazabilidad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7178040" y="45720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B84B"/>
                </a:solidFill>
              </a:rPr>
              <a:t>SaaS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7178040" y="507492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9BB8AD"/>
                </a:solidFill>
              </a:rPr>
              <a:t>por consulta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ENLACES DE ENTREGA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Demo en vivo y evidencia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40080" y="1481328"/>
            <a:ext cx="5212080" cy="822960"/>
          </a:xfrm>
          <a:prstGeom prst="roundRect">
            <a:avLst>
              <a:gd name="adj" fmla="val 13333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1481328"/>
            <a:ext cx="73152" cy="82296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" y="1645920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Interfaz web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1248" y="2011680"/>
            <a:ext cx="4828032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https://arkscore-seven.vercel.app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40080" y="2514600"/>
            <a:ext cx="5212080" cy="960120"/>
          </a:xfrm>
          <a:prstGeom prst="roundRect">
            <a:avLst>
              <a:gd name="adj" fmla="val 1142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2514600"/>
            <a:ext cx="73152" cy="96012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2679192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API + OpenAPI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41248" y="3044952"/>
            <a:ext cx="482803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https://arkscore-api-production.up.railway.app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/openapi.json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40080" y="3703320"/>
            <a:ext cx="5212080" cy="960120"/>
          </a:xfrm>
          <a:prstGeom prst="roundRect">
            <a:avLst>
              <a:gd name="adj" fmla="val 1142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703320"/>
            <a:ext cx="73152" cy="96012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" y="3867912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Fuji CreditScoreRegistry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41248" y="4233672"/>
            <a:ext cx="482803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0x0e5c...Fd46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Contrato verificado en Snowscan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40080" y="4892040"/>
            <a:ext cx="5212080" cy="960120"/>
          </a:xfrm>
          <a:prstGeom prst="roundRect">
            <a:avLst>
              <a:gd name="adj" fmla="val 1142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4892040"/>
            <a:ext cx="73152" cy="960120"/>
          </a:xfrm>
          <a:prstGeom prst="rect">
            <a:avLst/>
          </a:prstGeom>
          <a:solidFill>
            <a:srgbClr val="F5B84B"/>
          </a:solidFill>
          <a:ln w="12700">
            <a:solidFill>
              <a:srgbClr val="F5B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1248" y="5056632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Transacción demo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1248" y="5422392"/>
            <a:ext cx="482803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0xed21...608c2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Bloque Fuji 55449102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629400" y="1444752"/>
            <a:ext cx="4389120" cy="4389120"/>
          </a:xfrm>
          <a:prstGeom prst="roundRect">
            <a:avLst>
              <a:gd name="adj" fmla="val 3750"/>
            </a:avLst>
          </a:prstGeom>
          <a:solidFill>
            <a:srgbClr val="11241F"/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40880" y="18745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FF9"/>
                </a:solidFill>
              </a:rPr>
              <a:t>Resultado de demo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040880" y="2487168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DE2A6"/>
                </a:solidFill>
              </a:rPr>
              <a:t>100/100</a:t>
            </a:r>
            <a:endParaRPr lang="en-US" sz="4400" dirty="0"/>
          </a:p>
        </p:txBody>
      </p:sp>
      <p:sp>
        <p:nvSpPr>
          <p:cNvPr id="33" name="Shape 31"/>
          <p:cNvSpPr/>
          <p:nvPr/>
        </p:nvSpPr>
        <p:spPr>
          <a:xfrm>
            <a:off x="7498080" y="3337560"/>
            <a:ext cx="2651760" cy="329184"/>
          </a:xfrm>
          <a:prstGeom prst="roundRect">
            <a:avLst>
              <a:gd name="adj" fmla="val 22222"/>
            </a:avLst>
          </a:prstGeom>
          <a:solidFill>
            <a:srgbClr val="2DE2A6">
              <a:alpha val="18000"/>
            </a:srgbClr>
          </a:solidFill>
          <a:ln w="12700">
            <a:solidFill>
              <a:srgbClr val="2DE2A6">
                <a:alpha val="7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607808" y="3429000"/>
            <a:ext cx="24323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8FFE6"/>
                </a:solidFill>
              </a:rPr>
              <a:t>APROBAR CRÉDITO BANKAOOL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7132320" y="40690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Riesgo Wavy simulado 2/100 mientras se recupera el rastreador de Wavy. La ruta API → contrato → lectura está probada de extremo a extremo.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INFRAESTRUCTURA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Por qué Avalanche + privacidad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85800" y="155448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554480"/>
            <a:ext cx="73152" cy="141732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171907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Avalanche Fuji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86968" y="2084832"/>
            <a:ext cx="295351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Capa rápida y de bajo costo para pruebas por consulta de decisiones institucionales.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434840" y="155448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434840" y="1554480"/>
            <a:ext cx="73152" cy="141732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36008" y="171907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CreditScoreRegistry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636008" y="2084832"/>
            <a:ext cx="295351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Guarda puntuación, decisión, institución, marca de tiempo, remitente, hash del sujeto y hash de evidencia.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183880" y="155448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83880" y="1554480"/>
            <a:ext cx="73152" cy="141732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85048" y="171907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Privacidad por diseño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385048" y="2084832"/>
            <a:ext cx="295351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La billetera original no se publica: se guarda un hash del sujeto derivado por backend.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2606040" y="3794760"/>
            <a:ext cx="6766560" cy="1417320"/>
          </a:xfrm>
          <a:prstGeom prst="roundRect">
            <a:avLst>
              <a:gd name="adj" fmla="val 7742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606040" y="3794760"/>
            <a:ext cx="73152" cy="1417320"/>
          </a:xfrm>
          <a:prstGeom prst="rect">
            <a:avLst/>
          </a:prstGeom>
          <a:solidFill>
            <a:srgbClr val="F5B84B"/>
          </a:solidFill>
          <a:ln w="12700">
            <a:solidFill>
              <a:srgbClr val="F5B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807208" y="3959352"/>
            <a:ext cx="6419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Ruta eERC20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2807208" y="4325112"/>
            <a:ext cx="638251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Siguiente capa: notas crediticias o tokens de elegibilidad confidenciales sin revelar detalles sensibles.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RIESGO + TRAZABILIDAD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Integración Wavy Node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85800" y="1371600"/>
            <a:ext cx="7223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8FFE6"/>
                </a:solidFill>
              </a:rPr>
              <a:t>ArkScore conserva Wavy como fuente de riesgo y evidencia trazable.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731520" y="2148840"/>
            <a:ext cx="3063240" cy="1600200"/>
          </a:xfrm>
          <a:prstGeom prst="roundRect">
            <a:avLst>
              <a:gd name="adj" fmla="val 6857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2148840"/>
            <a:ext cx="73152" cy="160020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2688" y="2313432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Soportado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32688" y="2679192"/>
            <a:ext cx="26791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Registro de direcciones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Investigaciones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análisis de riesgo para Avalanche 43114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160520" y="2148840"/>
            <a:ext cx="3063240" cy="1600200"/>
          </a:xfrm>
          <a:prstGeom prst="roundRect">
            <a:avLst>
              <a:gd name="adj" fmla="val 6857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160520" y="2148840"/>
            <a:ext cx="73152" cy="160020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61688" y="2313432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Respuesta API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361688" y="2679192"/>
            <a:ext cx="26791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proveedor, red, tipo de análisis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escala de riesgo, transacciones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patrones, ID de análisis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589520" y="2148840"/>
            <a:ext cx="3063240" cy="1600200"/>
          </a:xfrm>
          <a:prstGeom prst="roundRect">
            <a:avLst>
              <a:gd name="adj" fmla="val 6857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89520" y="2148840"/>
            <a:ext cx="73152" cy="160020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90688" y="2313432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Prueba Fuji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7790688" y="2679192"/>
            <a:ext cx="26791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El hash de evidencia Wavy y el ID de análisis quedan ligados a la decisión institucional.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1463040" y="4709160"/>
            <a:ext cx="9052560" cy="685800"/>
          </a:xfrm>
          <a:prstGeom prst="roundRect">
            <a:avLst>
              <a:gd name="adj" fmla="val 16000"/>
            </a:avLst>
          </a:prstGeom>
          <a:solidFill>
            <a:srgbClr val="2B2111"/>
          </a:solidFill>
          <a:ln w="12700">
            <a:solidFill>
              <a:srgbClr val="F5B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737360" y="491947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E7AC"/>
                </a:solidFill>
              </a:rPr>
              <a:t>Transparencia: la prueba enviada está marcada como simulada porque el servicio de Wavy respondió tracker-service::analyze: fetch failed.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SAAS POR CONSULTA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Modelo de negocio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85800" y="150876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508760"/>
            <a:ext cx="73152" cy="123444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1673352"/>
            <a:ext cx="4727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Compradores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86968" y="2039112"/>
            <a:ext cx="4690872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Plataformas de financiamiento, bancos digitales, mesas de crédito, emisores de activos tokenizados y equipos de cumplimiento.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400800" y="150876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0" y="1508760"/>
            <a:ext cx="73152" cy="123444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01968" y="1673352"/>
            <a:ext cx="4727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Modelo de cobro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01968" y="2039112"/>
            <a:ext cx="4690872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Pago por puntuación de billetera, por prueba en cadena y planes empresariales para umbrales/reportes.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85800" y="324612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85800" y="3246120"/>
            <a:ext cx="73152" cy="12344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86968" y="3410712"/>
            <a:ext cx="4727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Expansión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86968" y="3776472"/>
            <a:ext cx="4690872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Monitoreo recurrente, alertas webhook, puntuación por lote, reglas por institución y tokens privados eERC20.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400800" y="324612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0" y="3246120"/>
            <a:ext cx="73152" cy="1234440"/>
          </a:xfrm>
          <a:prstGeom prst="rect">
            <a:avLst/>
          </a:prstGeom>
          <a:solidFill>
            <a:srgbClr val="F5B84B"/>
          </a:solidFill>
          <a:ln w="12700">
            <a:solidFill>
              <a:srgbClr val="F5B8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601968" y="3410712"/>
            <a:ext cx="4727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Por qué ahora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601968" y="3776472"/>
            <a:ext cx="4690872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BB8AD"/>
                </a:solidFill>
              </a:rPr>
              <a:t>Las fintech de LatAm necesitan evaluación crediticia cripto-consciente con trazabilidad auditable de nivel institucional.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0F"/>
          </a:solidFill>
          <a:ln w="12700">
            <a:solidFill>
              <a:srgbClr val="07110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916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0175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434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9516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2104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0" y="502920"/>
            <a:ext cx="0" cy="5623560"/>
          </a:xfrm>
          <a:prstGeom prst="line">
            <a:avLst/>
          </a:prstGeom>
          <a:noFill/>
          <a:ln w="5080">
            <a:solidFill>
              <a:srgbClr val="0D2722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8404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DE2A6"/>
                </a:solidFill>
              </a:rPr>
              <a:t>LISTO PARA ENTREGA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66928" y="71323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FF9"/>
                </a:solidFill>
              </a:rPr>
              <a:t>Estado y próximos pasos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85800" y="141732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2DE2A6"/>
          </a:solidFill>
          <a:ln w="12700">
            <a:solidFill>
              <a:srgbClr val="2DE2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1581912"/>
            <a:ext cx="3081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Entregado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86968" y="1947672"/>
            <a:ext cx="304495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Interfaz web en Vercel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API en Railway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Contrato Fuji verificado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README para jueces en español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389120" y="141732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89120" y="1417320"/>
            <a:ext cx="73152" cy="1828800"/>
          </a:xfrm>
          <a:prstGeom prst="rect">
            <a:avLst/>
          </a:prstGeom>
          <a:solidFill>
            <a:srgbClr val="55B7FF"/>
          </a:solidFill>
          <a:ln w="12700">
            <a:solidFill>
              <a:srgbClr val="55B7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0288" y="1581912"/>
            <a:ext cx="3081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Siguiente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90288" y="1947672"/>
            <a:ext cx="304495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Reactivar Wavy en vivo cuando el rastreador se recupere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Ejecutar record:fuji con puntuación Wavy real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092440" y="141732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0D1B18">
              <a:alpha val="96000"/>
            </a:srgbClr>
          </a:solidFill>
          <a:ln w="12700">
            <a:solidFill>
              <a:srgbClr val="2444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2440" y="1417320"/>
            <a:ext cx="73152" cy="182880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93608" y="1581912"/>
            <a:ext cx="3081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FFF9"/>
                </a:solidFill>
              </a:rPr>
              <a:t>Pilotos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293608" y="1947672"/>
            <a:ext cx="304495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150" dirty="0">
                <a:solidFill>
                  <a:srgbClr val="9BB8AD"/>
                </a:solidFill>
              </a:rPr>
              <a:t>Evaluación Arkangeles IFC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Originación crediticia Bankaool</a:t>
            </a:r>
            <a:endParaRPr lang="en-US" sz="1150" dirty="0"/>
          </a:p>
          <a:p>
            <a:r>
              <a:rPr lang="en-US" sz="1150" dirty="0">
                <a:solidFill>
                  <a:srgbClr val="9BB8AD"/>
                </a:solidFill>
              </a:rPr>
              <a:t>Umbrales por institución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777240" y="4315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DE2A6"/>
                </a:solidFill>
              </a:rPr>
              <a:t>Solicitud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77240" y="475488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3FFF9"/>
                </a:solidFill>
              </a:rPr>
              <a:t>Validar ArkScore como riel institucional de puntuación por consulta para crédito, inversión y cumplimiento en LatAm.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FA6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ArkScore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ArkScore Pitch Deck</dc:title>
  <dc:subject>ArkScore Hackathon Institucional LatAm</dc:subject>
  <dc:creator>ArkScore</dc:creator>
  <cp:lastModifiedBy>ArkScore</cp:lastModifiedBy>
  <cp:revision>1</cp:revision>
  <dcterms:created xsi:type="dcterms:W3CDTF">2026-05-17T14:07:31Z</dcterms:created>
  <dcterms:modified xsi:type="dcterms:W3CDTF">2026-05-17T14:07:31Z</dcterms:modified>
</cp:coreProperties>
</file>