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Operating profit (SGD k/yr)</c:v>
                </c:pt>
              </c:strCache>
            </c:strRef>
          </c:tx>
          <c:spPr>
            <a:solidFill>
              <a:srgbClr val="3E2A1E"/>
            </a:solidFill>
          </c:spPr>
          <c:dPt>
            <c:idx val="1"/>
            <c:spPr>
              <a:solidFill>
                <a:srgbClr val="C8962E"/>
              </a:solidFill>
            </c:spPr>
          </c:dPt>
          <c:cat>
            <c:strRef>
              <c:f>Sheet1!$A$2:$A$3</c:f>
              <c:strCache>
                <c:ptCount val="2"/>
                <c:pt idx="0">
                  <c:v>Today</c:v>
                </c:pt>
                <c:pt idx="1">
                  <c:v>Year 2</c:v>
                </c:pt>
              </c:strCache>
            </c:strRef>
          </c:cat>
          <c:val>
            <c:numRef>
              <c:f>Sheet1!$B$2:$B$3</c:f>
              <c:numCache>
                <c:formatCode>General</c:formatCode>
                <c:ptCount val="2"/>
                <c:pt idx="0">
                  <c:v>462</c:v>
                </c:pt>
                <c:pt idx="1">
                  <c:v>742</c:v>
                </c:pt>
              </c:numCache>
            </c:numRef>
          </c:val>
        </c:ser>
        <c:dLbls>
          <c:numFmt formatCode="&quot;SGD &quot;0&quot;k&quot;" sourceLinked="0"/>
          <c:txPr>
            <a:bodyPr/>
            <a:lstStyle/>
            <a:p>
              <a:pPr>
                <a:defRPr sz="1400" b="1">
                  <a:solidFill>
                    <a:srgbClr val="3E2A1E"/>
                  </a:solidFill>
                </a:defRPr>
              </a:pPr>
            </a:p>
          </c:txPr>
          <c:dLblPos val="outEnd"/>
          <c:showLegendKey val="0"/>
          <c:showVal val="1"/>
          <c:showCatName val="0"/>
          <c:showSerName val="0"/>
          <c:showPercent val="0"/>
          <c:showBubbleSize val="0"/>
          <c:showLeaderLines val="1"/>
        </c:dLbls>
        <c:gapWidth val="80"/>
        <c:axId val="-2068027336"/>
        <c:axId val="-2113994440"/>
      </c:barChart>
      <c:catAx>
        <c:axId val="-2068027336"/>
        <c:scaling>
          <c:orientation val="minMax"/>
        </c:scaling>
        <c:delete val="0"/>
        <c:axPos val="b"/>
        <c:majorTickMark val="out"/>
        <c:minorTickMark val="none"/>
        <c:tickLblPos val="nextTo"/>
        <c:spPr>
          <a:ln>
            <a:solidFill>
              <a:srgbClr val="DCD0BE"/>
            </a:solidFill>
          </a:ln>
        </c:spPr>
        <c:txPr>
          <a:bodyPr/>
          <a:lstStyle/>
          <a:p>
            <a:pPr>
              <a:defRPr sz="1200">
                <a:solidFill>
                  <a:srgbClr val="3E2A1E"/>
                </a:solidFill>
              </a:defRPr>
            </a:pPr>
          </a:p>
        </c:txPr>
        <c:crossAx val="-2113994440"/>
        <c:crosses val="autoZero"/>
        <c:auto val="1"/>
        <c:lblAlgn val="ctr"/>
        <c:lblOffset val="100"/>
        <c:noMultiLvlLbl val="0"/>
      </c:catAx>
      <c:valAx>
        <c:axId val="-2113994440"/>
        <c:scaling/>
        <c:delete/>
        <c:axPos val="l"/>
        <c:majorTickMark val="out"/>
        <c:minorTickMark val="none"/>
        <c:tickLblPos val="nextTo"/>
        <c:crossAx val="-2068027336"/>
        <c:crosses val="autoZero"/>
      </c:valAx>
    </c:plotArea>
    <c:dispBlanksAs val="gap"/>
  </c:chart>
  <c:txPr>
    <a:bodyPr/>
    <a:lstStyle/>
    <a:p>
      <a:pPr>
        <a:defRPr sz="1200">
          <a:solidFill>
            <a:srgbClr val="3E2A1E"/>
          </a:solidFill>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Investment (SGD k)</c:v>
                </c:pt>
              </c:strCache>
            </c:strRef>
          </c:tx>
          <c:spPr>
            <a:solidFill>
              <a:srgbClr val="3E2A1E"/>
            </a:solidFill>
          </c:spPr>
          <c:dPt>
            <c:idx val="2"/>
            <c:spPr>
              <a:solidFill>
                <a:srgbClr val="C8962E"/>
              </a:solidFill>
            </c:spPr>
          </c:dPt>
          <c:cat>
            <c:strRef>
              <c:f>Sheet1!$A$2:$A$4</c:f>
              <c:strCache>
                <c:ptCount val="3"/>
                <c:pt idx="0">
                  <c:v>Central kitchen fit-out</c:v>
                </c:pt>
                <c:pt idx="1">
                  <c:v>Sixth shop</c:v>
                </c:pt>
                <c:pt idx="2">
                  <c:v>Total</c:v>
                </c:pt>
              </c:strCache>
            </c:strRef>
          </c:cat>
          <c:val>
            <c:numRef>
              <c:f>Sheet1!$B$2:$B$4</c:f>
              <c:numCache>
                <c:formatCode>General</c:formatCode>
                <c:ptCount val="3"/>
                <c:pt idx="0">
                  <c:v>650</c:v>
                </c:pt>
                <c:pt idx="1">
                  <c:v>280</c:v>
                </c:pt>
                <c:pt idx="2">
                  <c:v>930</c:v>
                </c:pt>
              </c:numCache>
            </c:numRef>
          </c:val>
        </c:ser>
        <c:dLbls>
          <c:numFmt formatCode="&quot;SGD &quot;0&quot;k&quot;" sourceLinked="0"/>
          <c:txPr>
            <a:bodyPr/>
            <a:lstStyle/>
            <a:p>
              <a:pPr>
                <a:defRPr sz="1400" b="1">
                  <a:solidFill>
                    <a:srgbClr val="3E2A1E"/>
                  </a:solidFill>
                </a:defRPr>
              </a:pPr>
            </a:p>
          </c:txPr>
          <c:dLblPos val="outEnd"/>
          <c:showLegendKey val="0"/>
          <c:showVal val="1"/>
          <c:showCatName val="0"/>
          <c:showSerName val="0"/>
          <c:showPercent val="0"/>
          <c:showBubbleSize val="0"/>
          <c:showLeaderLines val="1"/>
        </c:dLbls>
        <c:gapWidth val="80"/>
        <c:axId val="-2068027336"/>
        <c:axId val="-2113994440"/>
      </c:barChart>
      <c:catAx>
        <c:axId val="-2068027336"/>
        <c:scaling>
          <c:orientation val="maxMin"/>
        </c:scaling>
        <c:delete val="0"/>
        <c:axPos val="l"/>
        <c:majorTickMark val="out"/>
        <c:minorTickMark val="none"/>
        <c:tickLblPos val="nextTo"/>
        <c:spPr>
          <a:ln>
            <a:solidFill>
              <a:srgbClr val="DCD0BE"/>
            </a:solidFill>
          </a:ln>
        </c:spPr>
        <c:txPr>
          <a:bodyPr/>
          <a:lstStyle/>
          <a:p>
            <a:pPr>
              <a:defRPr sz="1200">
                <a:solidFill>
                  <a:srgbClr val="3E2A1E"/>
                </a:solidFil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200">
          <a:solidFill>
            <a:srgbClr val="3E2A1E"/>
          </a:solidFill>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Purpose: ask the owners' board to decide on a sixth shop plus a central kitchen that supplies all six shops.</a:t>
            </a:r>
          </a:p>
          <a:p>
            <a:r>
              <a:t>Recommendation (from the brief): approve, with a 2-shop pilot of central supply first.</a:t>
            </a:r>
          </a:p>
          <a:p>
            <a:r>
              <a:t>Source: all figures in this deck come from the board brief, which describes an illustrative scenario, not a real company. Derived figures show their arithmetic on the slide and in these notes. Inputs not in the brief are marked TBD.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Purpose: put the decision and its headline numbers on one page.</a:t>
            </a:r>
          </a:p>
          <a:p>
            <a:r>
              <a:t>Sources: investment = central kitchen fit-out SGD 650k + sixth shop SGD 280k = SGD 930k (brief). Year-2 revenue SGD 5.3M/yr and margin 14% (brief). Payback 26 months is the figure stated in the brief; its cash-flow basis is not given (see slide 5).</a:t>
            </a:r>
          </a:p>
          <a:p>
            <a:r>
              <a:t>Today: 5 shops, SGD 4.2M/yr revenue, 11% operating margin (brief).</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Purpose: compare the business today with the proposal in year 2.</a:t>
            </a:r>
          </a:p>
          <a:p>
            <a:r>
              <a:t>Sources (brief): shops 5 to 6; revenue SGD 4.2M to 5.3M per year; operating margin 11% to 14%; ingredient waste 9% to 5%; baking on site to central kitchen.</a:t>
            </a:r>
          </a:p>
          <a:p>
            <a:r>
              <a:t>Derived: operating profit today = 4.2M x 11% = SGD 462k/yr; year 2 = 5.3M x 14% = SGD 742k/yr; difference = SGD 280k/yr. Revenue change = 5.3M - 4.2M = SGD 1.1M (+26%).</a:t>
            </a:r>
          </a:p>
          <a:p>
            <a:r>
              <a:t>Assumption: 'operating margin' is operating profit divided by revenue for the whole chain. The brief does not say how much of the revenue increase comes from the sixth shop versus the existing five (TBD).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Purpose: show how the operating model changes.</a:t>
            </a:r>
          </a:p>
          <a:p>
            <a:r>
              <a:t>Sources (brief): central baking cuts ingredient waste from 9% to 5% and frees 1.5 baker roles per shop; delivery must happen before 6am.</a:t>
            </a:r>
          </a:p>
          <a:p>
            <a:r>
              <a:t>Derived: 1.5 roles x 6 shops = 9 roles if every shop is supplied centrally; 1.5 x 5 existing shops = 7.5 roles if the new shop is counted as never having on-site bakers. The brief does not say which; TBD.</a:t>
            </a:r>
          </a:p>
          <a:p>
            <a:r>
              <a:t>TBD: annual ingredient spend (needed to value the 4-point waste cut), cost per baker role, whether freed roles are redeployed or removed, delivery fleet and route cost.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Purpose: show the investment and test the stated payback with the figures available.</a:t>
            </a:r>
          </a:p>
          <a:p>
            <a:r>
              <a:t>Sources (brief): central kitchen fit-out SGD 650k; sixth shop SGD 280k; payback 26 months; year-2 revenue SGD 5.3M at 14% margin; today SGD 4.2M at 11%.</a:t>
            </a:r>
          </a:p>
          <a:p>
            <a:r>
              <a:t>Derived: total investment 650k + 280k = SGD 930k. Operating profit gain at year-2 run rate = 742k - 462k = SGD 280k/yr. Simple payback on that gain alone = 930k / 280k = 3.32 years = 39.9 months, about 40 months.</a:t>
            </a:r>
          </a:p>
          <a:p>
            <a:r>
              <a:t>A 26-month payback implies an annual benefit of 930k / 26 x 12 = SGD 429k/yr, about SGD 149k/yr more than the operating profit gain. The brief does not say whether the 26 months counts cash items outside operating profit, a different ramp-up, or a different base. This must be confirmed (TBD) before the board relies on either figure. Neither figure includes the 3-month changeover dip, whose size is TBD.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Purpose: show the order of work and where the pilot sits.</a:t>
            </a:r>
          </a:p>
          <a:p>
            <a:r>
              <a:t>Sources (brief): opening in 9 months; 2-shop pilot of central supply first; a 3-month dip during changeover.</a:t>
            </a:r>
          </a:p>
          <a:p>
            <a:r>
              <a:t>Assumption: the 9 months runs from board approval to the opening of the central kitchen and sixth shop together. Assumption: the pilot starts once the kitchen can produce, and the rollout to the remaining shops follows a passed pilot.</a:t>
            </a:r>
          </a:p>
          <a:p>
            <a:r>
              <a:t>TBD: pilot length; go/no-go criteria; when in the sequence the 3-month dip falls and its size; which 2 shops pilot.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Purpose: list the main risks named in the brief and what the board needs to see on each.</a:t>
            </a:r>
          </a:p>
          <a:p>
            <a:r>
              <a:t>Sources (brief): delivery logistics before 6am; loss of 'baked here' appeal; a 3-month dip during changeover.</a:t>
            </a:r>
          </a:p>
          <a:p>
            <a:r>
              <a:t>The 'What the pilot can show' column is a description of what each risk would need as evidence; no pilot results exist yet. All thresholds, sizes and owners are TBD; none are given in the brief.</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Purpose: state the resolution the board is asked to pass and what must come back before rollout.</a:t>
            </a:r>
          </a:p>
          <a:p>
            <a:r>
              <a:t>Sources: recommendation from the brief (approve, with a 2-shop pilot of central supply first). Investment SGD 930k derived as 650k + 280k.</a:t>
            </a:r>
          </a:p>
          <a:p>
            <a:r>
              <a:t>The items under 'Before rollout' are the TBD inputs identified in this deck; they are not conditions set by the brief. The board may adopt them as conditions or not.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chart" Target="../charts/char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sp>
        <p:nvSpPr>
          <p:cNvPr id="2" name="Rectangle 1"/>
          <p:cNvSpPr/>
          <p:nvPr/>
        </p:nvSpPr>
        <p:spPr>
          <a:xfrm>
            <a:off x="0" y="0"/>
            <a:ext cx="320040" cy="6858000"/>
          </a:xfrm>
          <a:prstGeom prst="rect">
            <a:avLst/>
          </a:prstGeom>
          <a:solidFill>
            <a:srgbClr val="C8962E"/>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a:lstStyle/>
          <a:p>
            <a:pPr algn="ctr"/>
          </a:p>
        </p:txBody>
      </p:sp>
      <p:sp>
        <p:nvSpPr>
          <p:cNvPr id="3" name="TextBox 2"/>
          <p:cNvSpPr txBox="1"/>
          <p:nvPr/>
        </p:nvSpPr>
        <p:spPr>
          <a:xfrm>
            <a:off x="914400" y="914400"/>
            <a:ext cx="9144000" cy="365760"/>
          </a:xfrm>
          <a:prstGeom prst="rect">
            <a:avLst/>
          </a:prstGeom>
          <a:noFill/>
        </p:spPr>
        <p:txBody>
          <a:bodyPr wrap="square" anchor="t" lIns="0" rIns="0" tIns="0" bIns="0">
            <a:spAutoFit/>
          </a:bodyPr>
          <a:lstStyle/>
          <a:p>
            <a:pPr algn="l"/>
            <a:r>
              <a:rPr sz="1400" b="1">
                <a:solidFill>
                  <a:srgbClr val="C8962E"/>
                </a:solidFill>
                <a:latin typeface="Calibri"/>
              </a:rPr>
              <a:t>HEARTH &amp; GRAIN  ·  OWNERS' BOARD</a:t>
            </a:r>
          </a:p>
        </p:txBody>
      </p:sp>
      <p:sp>
        <p:nvSpPr>
          <p:cNvPr id="4" name="TextBox 3"/>
          <p:cNvSpPr txBox="1"/>
          <p:nvPr/>
        </p:nvSpPr>
        <p:spPr>
          <a:xfrm>
            <a:off x="914400" y="1737360"/>
            <a:ext cx="10058400" cy="1828800"/>
          </a:xfrm>
          <a:prstGeom prst="rect">
            <a:avLst/>
          </a:prstGeom>
          <a:noFill/>
        </p:spPr>
        <p:txBody>
          <a:bodyPr wrap="square" anchor="t" lIns="0" rIns="0" tIns="0" bIns="0">
            <a:spAutoFit/>
          </a:bodyPr>
          <a:lstStyle/>
          <a:p>
            <a:pPr algn="l"/>
            <a:r>
              <a:rPr sz="4200" b="0">
                <a:solidFill>
                  <a:srgbClr val="3E2A1E"/>
                </a:solidFill>
                <a:latin typeface="Georgia"/>
              </a:rPr>
              <a:t>Sixth shop and central kitchen:</a:t>
            </a:r>
          </a:p>
          <a:p>
            <a:pPr algn="l"/>
            <a:r>
              <a:rPr sz="4200" b="0">
                <a:solidFill>
                  <a:srgbClr val="3E2A1E"/>
                </a:solidFill>
                <a:latin typeface="Georgia"/>
              </a:rPr>
              <a:t>decision to approve the investment</a:t>
            </a:r>
          </a:p>
        </p:txBody>
      </p:sp>
      <p:cxnSp>
        <p:nvCxnSpPr>
          <p:cNvPr id="5" name="Connector 4"/>
          <p:cNvCxnSpPr/>
          <p:nvPr/>
        </p:nvCxnSpPr>
        <p:spPr>
          <a:xfrm>
            <a:off x="914400" y="3840480"/>
            <a:ext cx="1828800" cy="0"/>
          </a:xfrm>
          <a:prstGeom prst="line">
            <a:avLst/>
          </a:prstGeom>
          <a:ln w="25400">
            <a:solidFill>
              <a:srgbClr val="C8962E"/>
            </a:solidFill>
          </a:ln>
          <a:effectLst/>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914400" y="4114800"/>
            <a:ext cx="9601200" cy="1097280"/>
          </a:xfrm>
          <a:prstGeom prst="rect">
            <a:avLst/>
          </a:prstGeom>
          <a:noFill/>
        </p:spPr>
        <p:txBody>
          <a:bodyPr wrap="square" anchor="t" lIns="0" rIns="0" tIns="0" bIns="0">
            <a:spAutoFit/>
          </a:bodyPr>
          <a:lstStyle/>
          <a:p>
            <a:pPr algn="l">
              <a:spcAft>
                <a:spcPts val="800"/>
              </a:spcAft>
            </a:pPr>
            <a:r>
              <a:rPr sz="1800" b="0">
                <a:solidFill>
                  <a:srgbClr val="3E2A1E"/>
                </a:solidFill>
                <a:latin typeface="Calibri"/>
              </a:rPr>
              <a:t>Proposal: SGD 930k for a central kitchen that supplies all six shops, plus a sixth shop, opening in 9 months.</a:t>
            </a:r>
          </a:p>
          <a:p>
            <a:pPr algn="l">
              <a:spcAft>
                <a:spcPts val="800"/>
              </a:spcAft>
            </a:pPr>
            <a:r>
              <a:rPr sz="1800" b="0">
                <a:solidFill>
                  <a:srgbClr val="3E2A1E"/>
                </a:solidFill>
                <a:latin typeface="Calibri"/>
              </a:rPr>
              <a:t>Recommendation: approve, with central supply piloted in 2 shops first.</a:t>
            </a:r>
          </a:p>
        </p:txBody>
      </p:sp>
      <p:sp>
        <p:nvSpPr>
          <p:cNvPr id="7" name="TextBox 6"/>
          <p:cNvSpPr txBox="1"/>
          <p:nvPr/>
        </p:nvSpPr>
        <p:spPr>
          <a:xfrm>
            <a:off x="914400" y="6035040"/>
            <a:ext cx="10058400" cy="365760"/>
          </a:xfrm>
          <a:prstGeom prst="rect">
            <a:avLst/>
          </a:prstGeom>
          <a:noFill/>
        </p:spPr>
        <p:txBody>
          <a:bodyPr wrap="square" anchor="t" lIns="0" rIns="0" tIns="0" bIns="0">
            <a:spAutoFit/>
          </a:bodyPr>
          <a:lstStyle/>
          <a:p>
            <a:pPr algn="l"/>
            <a:r>
              <a:rPr sz="1200" b="0">
                <a:solidFill>
                  <a:srgbClr val="7A6658"/>
                </a:solidFill>
                <a:latin typeface="Calibri"/>
              </a:rPr>
              <a:t>Illustrative scenario. Figures are from the board brief; TBD marks inputs still to be provided.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sp>
        <p:nvSpPr>
          <p:cNvPr id="2" name="TextBox 1"/>
          <p:cNvSpPr txBox="1"/>
          <p:nvPr/>
        </p:nvSpPr>
        <p:spPr>
          <a:xfrm>
            <a:off x="548640" y="6400800"/>
            <a:ext cx="7315200" cy="274320"/>
          </a:xfrm>
          <a:prstGeom prst="rect">
            <a:avLst/>
          </a:prstGeom>
          <a:noFill/>
        </p:spPr>
        <p:txBody>
          <a:bodyPr wrap="square" anchor="t" lIns="0" rIns="0" tIns="0" bIns="0">
            <a:spAutoFit/>
          </a:bodyPr>
          <a:lstStyle/>
          <a:p>
            <a:pPr algn="l"/>
            <a:r>
              <a:rPr sz="1000" b="0">
                <a:solidFill>
                  <a:srgbClr val="7A6658"/>
                </a:solidFill>
                <a:latin typeface="Calibri"/>
              </a:rPr>
              <a:t>Hearth &amp; Grain  ·  Sixth shop and central kitchen  ·  Illustrative scenario</a:t>
            </a:r>
          </a:p>
        </p:txBody>
      </p:sp>
      <p:sp>
        <p:nvSpPr>
          <p:cNvPr id="3" name="TextBox 2"/>
          <p:cNvSpPr txBox="1"/>
          <p:nvPr/>
        </p:nvSpPr>
        <p:spPr>
          <a:xfrm>
            <a:off x="10698480" y="6400800"/>
            <a:ext cx="914400" cy="274320"/>
          </a:xfrm>
          <a:prstGeom prst="rect">
            <a:avLst/>
          </a:prstGeom>
          <a:noFill/>
        </p:spPr>
        <p:txBody>
          <a:bodyPr wrap="square" anchor="t" lIns="0" rIns="0" tIns="0" bIns="0">
            <a:spAutoFit/>
          </a:bodyPr>
          <a:lstStyle/>
          <a:p>
            <a:pPr algn="r"/>
            <a:r>
              <a:rPr sz="1000" b="0">
                <a:solidFill>
                  <a:srgbClr val="7A6658"/>
                </a:solidFill>
                <a:latin typeface="Calibri"/>
              </a:rPr>
              <a:t>2 / 8</a:t>
            </a:r>
          </a:p>
        </p:txBody>
      </p:sp>
      <p:sp>
        <p:nvSpPr>
          <p:cNvPr id="4" name="TextBox 3"/>
          <p:cNvSpPr txBox="1"/>
          <p:nvPr/>
        </p:nvSpPr>
        <p:spPr>
          <a:xfrm>
            <a:off x="548640" y="411480"/>
            <a:ext cx="10972800" cy="274320"/>
          </a:xfrm>
          <a:prstGeom prst="rect">
            <a:avLst/>
          </a:prstGeom>
          <a:noFill/>
        </p:spPr>
        <p:txBody>
          <a:bodyPr wrap="square" anchor="t" lIns="0" rIns="0" tIns="0" bIns="0">
            <a:spAutoFit/>
          </a:bodyPr>
          <a:lstStyle/>
          <a:p>
            <a:pPr algn="l"/>
            <a:r>
              <a:rPr sz="1200" b="1">
                <a:solidFill>
                  <a:srgbClr val="C8962E"/>
                </a:solidFill>
                <a:latin typeface="Calibri"/>
              </a:rPr>
              <a:t>DECISION REQUESTED</a:t>
            </a:r>
          </a:p>
        </p:txBody>
      </p:sp>
      <p:sp>
        <p:nvSpPr>
          <p:cNvPr id="5" name="TextBox 4"/>
          <p:cNvSpPr txBox="1"/>
          <p:nvPr/>
        </p:nvSpPr>
        <p:spPr>
          <a:xfrm>
            <a:off x="548640" y="685800"/>
            <a:ext cx="11064240" cy="822960"/>
          </a:xfrm>
          <a:prstGeom prst="rect">
            <a:avLst/>
          </a:prstGeom>
          <a:noFill/>
        </p:spPr>
        <p:txBody>
          <a:bodyPr wrap="square" anchor="t" lIns="0" rIns="0" tIns="0" bIns="0">
            <a:spAutoFit/>
          </a:bodyPr>
          <a:lstStyle/>
          <a:p>
            <a:pPr algn="l"/>
            <a:r>
              <a:rPr sz="2800" b="0">
                <a:solidFill>
                  <a:srgbClr val="3E2A1E"/>
                </a:solidFill>
                <a:latin typeface="Georgia"/>
              </a:rPr>
              <a:t>The board is asked to approve SGD 930k for one new shop and a central kitchen</a:t>
            </a:r>
          </a:p>
        </p:txBody>
      </p:sp>
      <p:sp>
        <p:nvSpPr>
          <p:cNvPr id="6" name="Rectangle 5"/>
          <p:cNvSpPr/>
          <p:nvPr/>
        </p:nvSpPr>
        <p:spPr>
          <a:xfrm>
            <a:off x="548640" y="1828800"/>
            <a:ext cx="2651760" cy="2377440"/>
          </a:xfrm>
          <a:prstGeom prst="rect">
            <a:avLst/>
          </a:prstGeom>
          <a:solidFill>
            <a:srgbClr val="F1EADC"/>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a:lstStyle/>
          <a:p>
            <a:pPr algn="ctr"/>
          </a:p>
        </p:txBody>
      </p:sp>
      <p:sp>
        <p:nvSpPr>
          <p:cNvPr id="7" name="Rectangle 6"/>
          <p:cNvSpPr/>
          <p:nvPr/>
        </p:nvSpPr>
        <p:spPr>
          <a:xfrm>
            <a:off x="548640" y="1828800"/>
            <a:ext cx="2651760" cy="73152"/>
          </a:xfrm>
          <a:prstGeom prst="rect">
            <a:avLst/>
          </a:prstGeom>
          <a:solidFill>
            <a:srgbClr val="C8962E"/>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a:lstStyle/>
          <a:p>
            <a:pPr algn="ctr"/>
          </a:p>
        </p:txBody>
      </p:sp>
      <p:sp>
        <p:nvSpPr>
          <p:cNvPr id="8" name="TextBox 7"/>
          <p:cNvSpPr txBox="1"/>
          <p:nvPr/>
        </p:nvSpPr>
        <p:spPr>
          <a:xfrm>
            <a:off x="777240" y="2148840"/>
            <a:ext cx="2194560" cy="731520"/>
          </a:xfrm>
          <a:prstGeom prst="rect">
            <a:avLst/>
          </a:prstGeom>
          <a:noFill/>
        </p:spPr>
        <p:txBody>
          <a:bodyPr wrap="square" anchor="t" lIns="0" rIns="0" tIns="0" bIns="0">
            <a:spAutoFit/>
          </a:bodyPr>
          <a:lstStyle/>
          <a:p>
            <a:pPr algn="l"/>
            <a:r>
              <a:rPr sz="3000" b="0">
                <a:solidFill>
                  <a:srgbClr val="3E2A1E"/>
                </a:solidFill>
                <a:latin typeface="Georgia"/>
              </a:rPr>
              <a:t>SGD 930k</a:t>
            </a:r>
          </a:p>
        </p:txBody>
      </p:sp>
      <p:sp>
        <p:nvSpPr>
          <p:cNvPr id="9" name="TextBox 8"/>
          <p:cNvSpPr txBox="1"/>
          <p:nvPr/>
        </p:nvSpPr>
        <p:spPr>
          <a:xfrm>
            <a:off x="777240" y="3017520"/>
            <a:ext cx="2194560" cy="365760"/>
          </a:xfrm>
          <a:prstGeom prst="rect">
            <a:avLst/>
          </a:prstGeom>
          <a:noFill/>
        </p:spPr>
        <p:txBody>
          <a:bodyPr wrap="square" anchor="t" lIns="0" rIns="0" tIns="0" bIns="0">
            <a:spAutoFit/>
          </a:bodyPr>
          <a:lstStyle/>
          <a:p>
            <a:pPr algn="l"/>
            <a:r>
              <a:rPr sz="1500" b="1">
                <a:solidFill>
                  <a:srgbClr val="3E2A1E"/>
                </a:solidFill>
                <a:latin typeface="Calibri"/>
              </a:rPr>
              <a:t>Total investment</a:t>
            </a:r>
          </a:p>
        </p:txBody>
      </p:sp>
      <p:sp>
        <p:nvSpPr>
          <p:cNvPr id="10" name="TextBox 9"/>
          <p:cNvSpPr txBox="1"/>
          <p:nvPr/>
        </p:nvSpPr>
        <p:spPr>
          <a:xfrm>
            <a:off x="777240" y="3429000"/>
            <a:ext cx="2194560" cy="640080"/>
          </a:xfrm>
          <a:prstGeom prst="rect">
            <a:avLst/>
          </a:prstGeom>
          <a:noFill/>
        </p:spPr>
        <p:txBody>
          <a:bodyPr wrap="square" anchor="t" lIns="0" rIns="0" tIns="0" bIns="0">
            <a:spAutoFit/>
          </a:bodyPr>
          <a:lstStyle/>
          <a:p>
            <a:pPr algn="l"/>
            <a:r>
              <a:rPr sz="1300" b="0">
                <a:solidFill>
                  <a:srgbClr val="7A6658"/>
                </a:solidFill>
                <a:latin typeface="Calibri"/>
              </a:rPr>
              <a:t>650k kitchen fit-out + 280k sixth shop</a:t>
            </a:r>
          </a:p>
        </p:txBody>
      </p:sp>
      <p:sp>
        <p:nvSpPr>
          <p:cNvPr id="11" name="Rectangle 10"/>
          <p:cNvSpPr/>
          <p:nvPr/>
        </p:nvSpPr>
        <p:spPr>
          <a:xfrm>
            <a:off x="3355848" y="1828800"/>
            <a:ext cx="2651760" cy="2377440"/>
          </a:xfrm>
          <a:prstGeom prst="rect">
            <a:avLst/>
          </a:prstGeom>
          <a:solidFill>
            <a:srgbClr val="F1EADC"/>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a:lstStyle/>
          <a:p>
            <a:pPr algn="ctr"/>
          </a:p>
        </p:txBody>
      </p:sp>
      <p:sp>
        <p:nvSpPr>
          <p:cNvPr id="12" name="Rectangle 11"/>
          <p:cNvSpPr/>
          <p:nvPr/>
        </p:nvSpPr>
        <p:spPr>
          <a:xfrm>
            <a:off x="3355848" y="1828800"/>
            <a:ext cx="2651760" cy="73152"/>
          </a:xfrm>
          <a:prstGeom prst="rect">
            <a:avLst/>
          </a:prstGeom>
          <a:solidFill>
            <a:srgbClr val="C8962E"/>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a:lstStyle/>
          <a:p>
            <a:pPr algn="ctr"/>
          </a:p>
        </p:txBody>
      </p:sp>
      <p:sp>
        <p:nvSpPr>
          <p:cNvPr id="13" name="TextBox 12"/>
          <p:cNvSpPr txBox="1"/>
          <p:nvPr/>
        </p:nvSpPr>
        <p:spPr>
          <a:xfrm>
            <a:off x="3584448" y="2148840"/>
            <a:ext cx="2194560" cy="731520"/>
          </a:xfrm>
          <a:prstGeom prst="rect">
            <a:avLst/>
          </a:prstGeom>
          <a:noFill/>
        </p:spPr>
        <p:txBody>
          <a:bodyPr wrap="square" anchor="t" lIns="0" rIns="0" tIns="0" bIns="0">
            <a:spAutoFit/>
          </a:bodyPr>
          <a:lstStyle/>
          <a:p>
            <a:pPr algn="l"/>
            <a:r>
              <a:rPr sz="3000" b="0">
                <a:solidFill>
                  <a:srgbClr val="3E2A1E"/>
                </a:solidFill>
                <a:latin typeface="Georgia"/>
              </a:rPr>
              <a:t>SGD 5.3M</a:t>
            </a:r>
          </a:p>
        </p:txBody>
      </p:sp>
      <p:sp>
        <p:nvSpPr>
          <p:cNvPr id="14" name="TextBox 13"/>
          <p:cNvSpPr txBox="1"/>
          <p:nvPr/>
        </p:nvSpPr>
        <p:spPr>
          <a:xfrm>
            <a:off x="3584448" y="3017520"/>
            <a:ext cx="2194560" cy="365760"/>
          </a:xfrm>
          <a:prstGeom prst="rect">
            <a:avLst/>
          </a:prstGeom>
          <a:noFill/>
        </p:spPr>
        <p:txBody>
          <a:bodyPr wrap="square" anchor="t" lIns="0" rIns="0" tIns="0" bIns="0">
            <a:spAutoFit/>
          </a:bodyPr>
          <a:lstStyle/>
          <a:p>
            <a:pPr algn="l"/>
            <a:r>
              <a:rPr sz="1500" b="1">
                <a:solidFill>
                  <a:srgbClr val="3E2A1E"/>
                </a:solidFill>
                <a:latin typeface="Calibri"/>
              </a:rPr>
              <a:t>Revenue per year, year 2</a:t>
            </a:r>
          </a:p>
        </p:txBody>
      </p:sp>
      <p:sp>
        <p:nvSpPr>
          <p:cNvPr id="15" name="TextBox 14"/>
          <p:cNvSpPr txBox="1"/>
          <p:nvPr/>
        </p:nvSpPr>
        <p:spPr>
          <a:xfrm>
            <a:off x="3584448" y="3429000"/>
            <a:ext cx="2194560" cy="640080"/>
          </a:xfrm>
          <a:prstGeom prst="rect">
            <a:avLst/>
          </a:prstGeom>
          <a:noFill/>
        </p:spPr>
        <p:txBody>
          <a:bodyPr wrap="square" anchor="t" lIns="0" rIns="0" tIns="0" bIns="0">
            <a:spAutoFit/>
          </a:bodyPr>
          <a:lstStyle/>
          <a:p>
            <a:pPr algn="l"/>
            <a:r>
              <a:rPr sz="1300" b="0">
                <a:solidFill>
                  <a:srgbClr val="7A6658"/>
                </a:solidFill>
                <a:latin typeface="Calibri"/>
              </a:rPr>
              <a:t>Today: SGD 4.2M with 5 shops</a:t>
            </a:r>
          </a:p>
        </p:txBody>
      </p:sp>
      <p:sp>
        <p:nvSpPr>
          <p:cNvPr id="16" name="Rectangle 15"/>
          <p:cNvSpPr/>
          <p:nvPr/>
        </p:nvSpPr>
        <p:spPr>
          <a:xfrm>
            <a:off x="6163055" y="1828800"/>
            <a:ext cx="2651760" cy="2377440"/>
          </a:xfrm>
          <a:prstGeom prst="rect">
            <a:avLst/>
          </a:prstGeom>
          <a:solidFill>
            <a:srgbClr val="F1EADC"/>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a:lstStyle/>
          <a:p>
            <a:pPr algn="ctr"/>
          </a:p>
        </p:txBody>
      </p:sp>
      <p:sp>
        <p:nvSpPr>
          <p:cNvPr id="17" name="Rectangle 16"/>
          <p:cNvSpPr/>
          <p:nvPr/>
        </p:nvSpPr>
        <p:spPr>
          <a:xfrm>
            <a:off x="6163055" y="1828800"/>
            <a:ext cx="2651760" cy="73152"/>
          </a:xfrm>
          <a:prstGeom prst="rect">
            <a:avLst/>
          </a:prstGeom>
          <a:solidFill>
            <a:srgbClr val="C8962E"/>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a:lstStyle/>
          <a:p>
            <a:pPr algn="ctr"/>
          </a:p>
        </p:txBody>
      </p:sp>
      <p:sp>
        <p:nvSpPr>
          <p:cNvPr id="18" name="TextBox 17"/>
          <p:cNvSpPr txBox="1"/>
          <p:nvPr/>
        </p:nvSpPr>
        <p:spPr>
          <a:xfrm>
            <a:off x="6391655" y="2148840"/>
            <a:ext cx="2194560" cy="731520"/>
          </a:xfrm>
          <a:prstGeom prst="rect">
            <a:avLst/>
          </a:prstGeom>
          <a:noFill/>
        </p:spPr>
        <p:txBody>
          <a:bodyPr wrap="square" anchor="t" lIns="0" rIns="0" tIns="0" bIns="0">
            <a:spAutoFit/>
          </a:bodyPr>
          <a:lstStyle/>
          <a:p>
            <a:pPr algn="l"/>
            <a:r>
              <a:rPr sz="3000" b="0">
                <a:solidFill>
                  <a:srgbClr val="3E2A1E"/>
                </a:solidFill>
                <a:latin typeface="Georgia"/>
              </a:rPr>
              <a:t>14%</a:t>
            </a:r>
          </a:p>
        </p:txBody>
      </p:sp>
      <p:sp>
        <p:nvSpPr>
          <p:cNvPr id="19" name="TextBox 18"/>
          <p:cNvSpPr txBox="1"/>
          <p:nvPr/>
        </p:nvSpPr>
        <p:spPr>
          <a:xfrm>
            <a:off x="6391655" y="3017520"/>
            <a:ext cx="2194560" cy="365760"/>
          </a:xfrm>
          <a:prstGeom prst="rect">
            <a:avLst/>
          </a:prstGeom>
          <a:noFill/>
        </p:spPr>
        <p:txBody>
          <a:bodyPr wrap="square" anchor="t" lIns="0" rIns="0" tIns="0" bIns="0">
            <a:spAutoFit/>
          </a:bodyPr>
          <a:lstStyle/>
          <a:p>
            <a:pPr algn="l"/>
            <a:r>
              <a:rPr sz="1500" b="1">
                <a:solidFill>
                  <a:srgbClr val="3E2A1E"/>
                </a:solidFill>
                <a:latin typeface="Calibri"/>
              </a:rPr>
              <a:t>Operating margin, year 2</a:t>
            </a:r>
          </a:p>
        </p:txBody>
      </p:sp>
      <p:sp>
        <p:nvSpPr>
          <p:cNvPr id="20" name="TextBox 19"/>
          <p:cNvSpPr txBox="1"/>
          <p:nvPr/>
        </p:nvSpPr>
        <p:spPr>
          <a:xfrm>
            <a:off x="6391655" y="3429000"/>
            <a:ext cx="2194560" cy="640080"/>
          </a:xfrm>
          <a:prstGeom prst="rect">
            <a:avLst/>
          </a:prstGeom>
          <a:noFill/>
        </p:spPr>
        <p:txBody>
          <a:bodyPr wrap="square" anchor="t" lIns="0" rIns="0" tIns="0" bIns="0">
            <a:spAutoFit/>
          </a:bodyPr>
          <a:lstStyle/>
          <a:p>
            <a:pPr algn="l"/>
            <a:r>
              <a:rPr sz="1300" b="0">
                <a:solidFill>
                  <a:srgbClr val="7A6658"/>
                </a:solidFill>
                <a:latin typeface="Calibri"/>
              </a:rPr>
              <a:t>Today: 11%</a:t>
            </a:r>
          </a:p>
        </p:txBody>
      </p:sp>
      <p:sp>
        <p:nvSpPr>
          <p:cNvPr id="21" name="Rectangle 20"/>
          <p:cNvSpPr/>
          <p:nvPr/>
        </p:nvSpPr>
        <p:spPr>
          <a:xfrm>
            <a:off x="8970263" y="1828800"/>
            <a:ext cx="2651760" cy="2377440"/>
          </a:xfrm>
          <a:prstGeom prst="rect">
            <a:avLst/>
          </a:prstGeom>
          <a:solidFill>
            <a:srgbClr val="F1EADC"/>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a:lstStyle/>
          <a:p>
            <a:pPr algn="ctr"/>
          </a:p>
        </p:txBody>
      </p:sp>
      <p:sp>
        <p:nvSpPr>
          <p:cNvPr id="22" name="Rectangle 21"/>
          <p:cNvSpPr/>
          <p:nvPr/>
        </p:nvSpPr>
        <p:spPr>
          <a:xfrm>
            <a:off x="8970263" y="1828800"/>
            <a:ext cx="2651760" cy="73152"/>
          </a:xfrm>
          <a:prstGeom prst="rect">
            <a:avLst/>
          </a:prstGeom>
          <a:solidFill>
            <a:srgbClr val="C8962E"/>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a:lstStyle/>
          <a:p>
            <a:pPr algn="ctr"/>
          </a:p>
        </p:txBody>
      </p:sp>
      <p:sp>
        <p:nvSpPr>
          <p:cNvPr id="23" name="TextBox 22"/>
          <p:cNvSpPr txBox="1"/>
          <p:nvPr/>
        </p:nvSpPr>
        <p:spPr>
          <a:xfrm>
            <a:off x="9198863" y="2148840"/>
            <a:ext cx="2194560" cy="731520"/>
          </a:xfrm>
          <a:prstGeom prst="rect">
            <a:avLst/>
          </a:prstGeom>
          <a:noFill/>
        </p:spPr>
        <p:txBody>
          <a:bodyPr wrap="square" anchor="t" lIns="0" rIns="0" tIns="0" bIns="0">
            <a:spAutoFit/>
          </a:bodyPr>
          <a:lstStyle/>
          <a:p>
            <a:pPr algn="l"/>
            <a:r>
              <a:rPr sz="3000" b="0">
                <a:solidFill>
                  <a:srgbClr val="3E2A1E"/>
                </a:solidFill>
                <a:latin typeface="Georgia"/>
              </a:rPr>
              <a:t>26 months</a:t>
            </a:r>
          </a:p>
        </p:txBody>
      </p:sp>
      <p:sp>
        <p:nvSpPr>
          <p:cNvPr id="24" name="TextBox 23"/>
          <p:cNvSpPr txBox="1"/>
          <p:nvPr/>
        </p:nvSpPr>
        <p:spPr>
          <a:xfrm>
            <a:off x="9198863" y="3017520"/>
            <a:ext cx="2194560" cy="365760"/>
          </a:xfrm>
          <a:prstGeom prst="rect">
            <a:avLst/>
          </a:prstGeom>
          <a:noFill/>
        </p:spPr>
        <p:txBody>
          <a:bodyPr wrap="square" anchor="t" lIns="0" rIns="0" tIns="0" bIns="0">
            <a:spAutoFit/>
          </a:bodyPr>
          <a:lstStyle/>
          <a:p>
            <a:pPr algn="l"/>
            <a:r>
              <a:rPr sz="1500" b="1">
                <a:solidFill>
                  <a:srgbClr val="3E2A1E"/>
                </a:solidFill>
                <a:latin typeface="Calibri"/>
              </a:rPr>
              <a:t>Payback, as stated</a:t>
            </a:r>
          </a:p>
        </p:txBody>
      </p:sp>
      <p:sp>
        <p:nvSpPr>
          <p:cNvPr id="25" name="TextBox 24"/>
          <p:cNvSpPr txBox="1"/>
          <p:nvPr/>
        </p:nvSpPr>
        <p:spPr>
          <a:xfrm>
            <a:off x="9198863" y="3429000"/>
            <a:ext cx="2194560" cy="640080"/>
          </a:xfrm>
          <a:prstGeom prst="rect">
            <a:avLst/>
          </a:prstGeom>
          <a:noFill/>
        </p:spPr>
        <p:txBody>
          <a:bodyPr wrap="square" anchor="t" lIns="0" rIns="0" tIns="0" bIns="0">
            <a:spAutoFit/>
          </a:bodyPr>
          <a:lstStyle/>
          <a:p>
            <a:pPr algn="l"/>
            <a:r>
              <a:rPr sz="1300" b="0">
                <a:solidFill>
                  <a:srgbClr val="7A6658"/>
                </a:solidFill>
                <a:latin typeface="Calibri"/>
              </a:rPr>
              <a:t>Cash-flow basis TBD (slide 5)</a:t>
            </a:r>
          </a:p>
        </p:txBody>
      </p:sp>
      <p:sp>
        <p:nvSpPr>
          <p:cNvPr id="26" name="Rectangle 25"/>
          <p:cNvSpPr/>
          <p:nvPr/>
        </p:nvSpPr>
        <p:spPr>
          <a:xfrm>
            <a:off x="548640" y="4572000"/>
            <a:ext cx="11064240" cy="1371600"/>
          </a:xfrm>
          <a:prstGeom prst="rect">
            <a:avLst/>
          </a:prstGeom>
          <a:solidFill>
            <a:srgbClr val="FAF6EE"/>
          </a:solidFill>
          <a:ln w="12700">
            <a:solidFill>
              <a:srgbClr val="DCD0BE"/>
            </a:solidFill>
          </a:ln>
          <a:effectLst/>
        </p:spPr>
        <p:style>
          <a:lnRef idx="1">
            <a:schemeClr val="accent1"/>
          </a:lnRef>
          <a:fillRef idx="3">
            <a:schemeClr val="accent1"/>
          </a:fillRef>
          <a:effectRef idx="2">
            <a:schemeClr val="accent1"/>
          </a:effectRef>
          <a:fontRef idx="minor">
            <a:schemeClr val="lt1"/>
          </a:fontRef>
        </p:style>
        <p:txBody>
          <a:bodyPr rtlCol="0" anchor="ctr" lIns="137160" rIns="137160"/>
          <a:lstStyle/>
          <a:p>
            <a:pPr algn="ctr"/>
          </a:p>
        </p:txBody>
      </p:sp>
      <p:sp>
        <p:nvSpPr>
          <p:cNvPr id="27" name="TextBox 26"/>
          <p:cNvSpPr txBox="1"/>
          <p:nvPr/>
        </p:nvSpPr>
        <p:spPr>
          <a:xfrm>
            <a:off x="822960" y="4754880"/>
            <a:ext cx="2377440" cy="365760"/>
          </a:xfrm>
          <a:prstGeom prst="rect">
            <a:avLst/>
          </a:prstGeom>
          <a:noFill/>
        </p:spPr>
        <p:txBody>
          <a:bodyPr wrap="square" anchor="t" lIns="0" rIns="0" tIns="0" bIns="0">
            <a:spAutoFit/>
          </a:bodyPr>
          <a:lstStyle/>
          <a:p>
            <a:pPr algn="l"/>
            <a:r>
              <a:rPr sz="1500" b="1">
                <a:solidFill>
                  <a:srgbClr val="C8962E"/>
                </a:solidFill>
                <a:latin typeface="Calibri"/>
              </a:rPr>
              <a:t>Recommendation</a:t>
            </a:r>
          </a:p>
        </p:txBody>
      </p:sp>
      <p:sp>
        <p:nvSpPr>
          <p:cNvPr id="28" name="TextBox 27"/>
          <p:cNvSpPr txBox="1"/>
          <p:nvPr/>
        </p:nvSpPr>
        <p:spPr>
          <a:xfrm>
            <a:off x="3108960" y="4754880"/>
            <a:ext cx="8321040" cy="1097280"/>
          </a:xfrm>
          <a:prstGeom prst="rect">
            <a:avLst/>
          </a:prstGeom>
          <a:noFill/>
        </p:spPr>
        <p:txBody>
          <a:bodyPr wrap="square" anchor="t" lIns="0" rIns="0" tIns="0" bIns="0">
            <a:spAutoFit/>
          </a:bodyPr>
          <a:lstStyle/>
          <a:p>
            <a:pPr algn="l">
              <a:spcAft>
                <a:spcPts val="600"/>
              </a:spcAft>
            </a:pPr>
            <a:r>
              <a:rPr sz="1600" b="0">
                <a:solidFill>
                  <a:srgbClr val="3E2A1E"/>
                </a:solidFill>
                <a:latin typeface="Calibri"/>
              </a:rPr>
              <a:t>Approve the investment, with central supply piloted in 2 shops before it is extended to all six.</a:t>
            </a:r>
          </a:p>
          <a:p>
            <a:pPr algn="l">
              <a:spcAft>
                <a:spcPts val="600"/>
              </a:spcAft>
            </a:pPr>
            <a:r>
              <a:rPr sz="1600" b="0">
                <a:solidFill>
                  <a:srgbClr val="3E2A1E"/>
                </a:solidFill>
                <a:latin typeface="Calibri"/>
              </a:rPr>
              <a:t>Opening is planned 9 months after approval. Pilot length and go/no-go criteria are TBD.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sp>
        <p:nvSpPr>
          <p:cNvPr id="2" name="TextBox 1"/>
          <p:cNvSpPr txBox="1"/>
          <p:nvPr/>
        </p:nvSpPr>
        <p:spPr>
          <a:xfrm>
            <a:off x="548640" y="6400800"/>
            <a:ext cx="7315200" cy="274320"/>
          </a:xfrm>
          <a:prstGeom prst="rect">
            <a:avLst/>
          </a:prstGeom>
          <a:noFill/>
        </p:spPr>
        <p:txBody>
          <a:bodyPr wrap="square" anchor="t" lIns="0" rIns="0" tIns="0" bIns="0">
            <a:spAutoFit/>
          </a:bodyPr>
          <a:lstStyle/>
          <a:p>
            <a:pPr algn="l"/>
            <a:r>
              <a:rPr sz="1000" b="0">
                <a:solidFill>
                  <a:srgbClr val="7A6658"/>
                </a:solidFill>
                <a:latin typeface="Calibri"/>
              </a:rPr>
              <a:t>Hearth &amp; Grain  ·  Sixth shop and central kitchen  ·  Illustrative scenario</a:t>
            </a:r>
          </a:p>
        </p:txBody>
      </p:sp>
      <p:sp>
        <p:nvSpPr>
          <p:cNvPr id="3" name="TextBox 2"/>
          <p:cNvSpPr txBox="1"/>
          <p:nvPr/>
        </p:nvSpPr>
        <p:spPr>
          <a:xfrm>
            <a:off x="10698480" y="6400800"/>
            <a:ext cx="914400" cy="274320"/>
          </a:xfrm>
          <a:prstGeom prst="rect">
            <a:avLst/>
          </a:prstGeom>
          <a:noFill/>
        </p:spPr>
        <p:txBody>
          <a:bodyPr wrap="square" anchor="t" lIns="0" rIns="0" tIns="0" bIns="0">
            <a:spAutoFit/>
          </a:bodyPr>
          <a:lstStyle/>
          <a:p>
            <a:pPr algn="r"/>
            <a:r>
              <a:rPr sz="1000" b="0">
                <a:solidFill>
                  <a:srgbClr val="7A6658"/>
                </a:solidFill>
                <a:latin typeface="Calibri"/>
              </a:rPr>
              <a:t>3 / 8</a:t>
            </a:r>
          </a:p>
        </p:txBody>
      </p:sp>
      <p:sp>
        <p:nvSpPr>
          <p:cNvPr id="4" name="TextBox 3"/>
          <p:cNvSpPr txBox="1"/>
          <p:nvPr/>
        </p:nvSpPr>
        <p:spPr>
          <a:xfrm>
            <a:off x="548640" y="411480"/>
            <a:ext cx="10972800" cy="274320"/>
          </a:xfrm>
          <a:prstGeom prst="rect">
            <a:avLst/>
          </a:prstGeom>
          <a:noFill/>
        </p:spPr>
        <p:txBody>
          <a:bodyPr wrap="square" anchor="t" lIns="0" rIns="0" tIns="0" bIns="0">
            <a:spAutoFit/>
          </a:bodyPr>
          <a:lstStyle/>
          <a:p>
            <a:pPr algn="l"/>
            <a:r>
              <a:rPr sz="1200" b="1">
                <a:solidFill>
                  <a:srgbClr val="C8962E"/>
                </a:solidFill>
                <a:latin typeface="Calibri"/>
              </a:rPr>
              <a:t>TODAY VS PROPOSAL</a:t>
            </a:r>
          </a:p>
        </p:txBody>
      </p:sp>
      <p:sp>
        <p:nvSpPr>
          <p:cNvPr id="5" name="TextBox 4"/>
          <p:cNvSpPr txBox="1"/>
          <p:nvPr/>
        </p:nvSpPr>
        <p:spPr>
          <a:xfrm>
            <a:off x="548640" y="685800"/>
            <a:ext cx="11064240" cy="822960"/>
          </a:xfrm>
          <a:prstGeom prst="rect">
            <a:avLst/>
          </a:prstGeom>
          <a:noFill/>
        </p:spPr>
        <p:txBody>
          <a:bodyPr wrap="square" anchor="t" lIns="0" rIns="0" tIns="0" bIns="0">
            <a:spAutoFit/>
          </a:bodyPr>
          <a:lstStyle/>
          <a:p>
            <a:pPr algn="l"/>
            <a:r>
              <a:rPr sz="2800" b="0">
                <a:solidFill>
                  <a:srgbClr val="3E2A1E"/>
                </a:solidFill>
                <a:latin typeface="Georgia"/>
              </a:rPr>
              <a:t>Year 2 adds SGD 1.1M revenue and SGD 280k operating profit per year</a:t>
            </a:r>
          </a:p>
        </p:txBody>
      </p:sp>
      <p:graphicFrame>
        <p:nvGraphicFramePr>
          <p:cNvPr id="6" name="Table 5"/>
          <p:cNvGraphicFramePr>
            <a:graphicFrameLocks noGrp="1"/>
          </p:cNvGraphicFramePr>
          <p:nvPr/>
        </p:nvGraphicFramePr>
        <p:xfrm>
          <a:off x="548640" y="1828800"/>
          <a:ext cx="6035040" cy="3520440"/>
        </p:xfrm>
        <a:graphic>
          <a:graphicData uri="http://schemas.openxmlformats.org/drawingml/2006/table">
            <a:tbl>
              <a:tblPr firstRow="0" bandRow="0">
                <a:tableStyleId>{5C22544A-7EE6-4342-B048-85BDC9FD1C3A}</a:tableStyleId>
              </a:tblPr>
              <a:tblGrid>
                <a:gridCol w="2377440"/>
                <a:gridCol w="1554480"/>
                <a:gridCol w="2103120"/>
              </a:tblGrid>
              <a:tr h="502920">
                <a:tc>
                  <a:txBody>
                    <a:bodyPr wrap="square"/>
                    <a:lstStyle/>
                    <a:p>
                      <a:pPr algn="l"/>
                      <a:r>
                        <a:rPr sz="1400" b="1">
                          <a:solidFill>
                            <a:srgbClr val="FAF6EE"/>
                          </a:solidFill>
                          <a:latin typeface="Calibri"/>
                        </a:rPr>
                        <a:t/>
                      </a:r>
                    </a:p>
                  </a:txBody>
                  <a:tcPr marL="109728" marR="109728" marT="45720" marB="45720" anchor="ctr">
                    <a:solidFill>
                      <a:srgbClr val="3E2A1E"/>
                    </a:solidFill>
                  </a:tcPr>
                </a:tc>
                <a:tc>
                  <a:txBody>
                    <a:bodyPr wrap="square"/>
                    <a:lstStyle/>
                    <a:p>
                      <a:pPr algn="l"/>
                      <a:r>
                        <a:rPr sz="1400" b="1">
                          <a:solidFill>
                            <a:srgbClr val="FAF6EE"/>
                          </a:solidFill>
                          <a:latin typeface="Calibri"/>
                        </a:rPr>
                        <a:t>Today</a:t>
                      </a:r>
                    </a:p>
                  </a:txBody>
                  <a:tcPr marL="109728" marR="109728" marT="45720" marB="45720" anchor="ctr">
                    <a:solidFill>
                      <a:srgbClr val="3E2A1E"/>
                    </a:solidFill>
                  </a:tcPr>
                </a:tc>
                <a:tc>
                  <a:txBody>
                    <a:bodyPr wrap="square"/>
                    <a:lstStyle/>
                    <a:p>
                      <a:pPr algn="l"/>
                      <a:r>
                        <a:rPr sz="1400" b="1">
                          <a:solidFill>
                            <a:srgbClr val="FAF6EE"/>
                          </a:solidFill>
                          <a:latin typeface="Calibri"/>
                        </a:rPr>
                        <a:t>Year 2 with proposal</a:t>
                      </a:r>
                    </a:p>
                  </a:txBody>
                  <a:tcPr marL="109728" marR="109728" marT="45720" marB="45720" anchor="ctr">
                    <a:solidFill>
                      <a:srgbClr val="3E2A1E"/>
                    </a:solidFill>
                  </a:tcPr>
                </a:tc>
              </a:tr>
              <a:tr h="502920">
                <a:tc>
                  <a:txBody>
                    <a:bodyPr wrap="square"/>
                    <a:lstStyle/>
                    <a:p>
                      <a:pPr algn="l"/>
                      <a:r>
                        <a:rPr sz="1400" b="1">
                          <a:solidFill>
                            <a:srgbClr val="3E2A1E"/>
                          </a:solidFill>
                          <a:latin typeface="Calibri"/>
                        </a:rPr>
                        <a:t>Shops</a:t>
                      </a:r>
                    </a:p>
                  </a:txBody>
                  <a:tcPr marL="109728" marR="109728" marT="45720" marB="45720" anchor="ctr">
                    <a:solidFill>
                      <a:srgbClr val="FAF6EE"/>
                    </a:solidFill>
                  </a:tcPr>
                </a:tc>
                <a:tc>
                  <a:txBody>
                    <a:bodyPr wrap="square"/>
                    <a:lstStyle/>
                    <a:p>
                      <a:pPr algn="l"/>
                      <a:r>
                        <a:rPr sz="1400" b="0">
                          <a:solidFill>
                            <a:srgbClr val="3E2A1E"/>
                          </a:solidFill>
                          <a:latin typeface="Calibri"/>
                        </a:rPr>
                        <a:t>5</a:t>
                      </a:r>
                    </a:p>
                  </a:txBody>
                  <a:tcPr marL="109728" marR="109728" marT="45720" marB="45720" anchor="ctr">
                    <a:solidFill>
                      <a:srgbClr val="FAF6EE"/>
                    </a:solidFill>
                  </a:tcPr>
                </a:tc>
                <a:tc>
                  <a:txBody>
                    <a:bodyPr wrap="square"/>
                    <a:lstStyle/>
                    <a:p>
                      <a:pPr algn="l"/>
                      <a:r>
                        <a:rPr sz="1400" b="0">
                          <a:solidFill>
                            <a:srgbClr val="3E2A1E"/>
                          </a:solidFill>
                          <a:latin typeface="Calibri"/>
                        </a:rPr>
                        <a:t>6</a:t>
                      </a:r>
                    </a:p>
                  </a:txBody>
                  <a:tcPr marL="109728" marR="109728" marT="45720" marB="45720" anchor="ctr">
                    <a:solidFill>
                      <a:srgbClr val="FAF6EE"/>
                    </a:solidFill>
                  </a:tcPr>
                </a:tc>
              </a:tr>
              <a:tr h="502920">
                <a:tc>
                  <a:txBody>
                    <a:bodyPr wrap="square"/>
                    <a:lstStyle/>
                    <a:p>
                      <a:pPr algn="l"/>
                      <a:r>
                        <a:rPr sz="1400" b="1">
                          <a:solidFill>
                            <a:srgbClr val="3E2A1E"/>
                          </a:solidFill>
                          <a:latin typeface="Calibri"/>
                        </a:rPr>
                        <a:t>Where bread is baked</a:t>
                      </a:r>
                    </a:p>
                  </a:txBody>
                  <a:tcPr marL="109728" marR="109728" marT="45720" marB="45720" anchor="ctr">
                    <a:solidFill>
                      <a:srgbClr val="F1EADC"/>
                    </a:solidFill>
                  </a:tcPr>
                </a:tc>
                <a:tc>
                  <a:txBody>
                    <a:bodyPr wrap="square"/>
                    <a:lstStyle/>
                    <a:p>
                      <a:pPr algn="l"/>
                      <a:r>
                        <a:rPr sz="1400" b="0">
                          <a:solidFill>
                            <a:srgbClr val="3E2A1E"/>
                          </a:solidFill>
                          <a:latin typeface="Calibri"/>
                        </a:rPr>
                        <a:t>In each shop</a:t>
                      </a:r>
                    </a:p>
                  </a:txBody>
                  <a:tcPr marL="109728" marR="109728" marT="45720" marB="45720" anchor="ctr">
                    <a:solidFill>
                      <a:srgbClr val="F1EADC"/>
                    </a:solidFill>
                  </a:tcPr>
                </a:tc>
                <a:tc>
                  <a:txBody>
                    <a:bodyPr wrap="square"/>
                    <a:lstStyle/>
                    <a:p>
                      <a:pPr algn="l"/>
                      <a:r>
                        <a:rPr sz="1400" b="0">
                          <a:solidFill>
                            <a:srgbClr val="3E2A1E"/>
                          </a:solidFill>
                          <a:latin typeface="Calibri"/>
                        </a:rPr>
                        <a:t>Central kitchen</a:t>
                      </a:r>
                    </a:p>
                  </a:txBody>
                  <a:tcPr marL="109728" marR="109728" marT="45720" marB="45720" anchor="ctr">
                    <a:solidFill>
                      <a:srgbClr val="F1EADC"/>
                    </a:solidFill>
                  </a:tcPr>
                </a:tc>
              </a:tr>
              <a:tr h="502920">
                <a:tc>
                  <a:txBody>
                    <a:bodyPr wrap="square"/>
                    <a:lstStyle/>
                    <a:p>
                      <a:pPr algn="l"/>
                      <a:r>
                        <a:rPr sz="1400" b="1">
                          <a:solidFill>
                            <a:srgbClr val="3E2A1E"/>
                          </a:solidFill>
                          <a:latin typeface="Calibri"/>
                        </a:rPr>
                        <a:t>Revenue per year</a:t>
                      </a:r>
                    </a:p>
                  </a:txBody>
                  <a:tcPr marL="109728" marR="109728" marT="45720" marB="45720" anchor="ctr">
                    <a:solidFill>
                      <a:srgbClr val="FAF6EE"/>
                    </a:solidFill>
                  </a:tcPr>
                </a:tc>
                <a:tc>
                  <a:txBody>
                    <a:bodyPr wrap="square"/>
                    <a:lstStyle/>
                    <a:p>
                      <a:pPr algn="l"/>
                      <a:r>
                        <a:rPr sz="1400" b="0">
                          <a:solidFill>
                            <a:srgbClr val="3E2A1E"/>
                          </a:solidFill>
                          <a:latin typeface="Calibri"/>
                        </a:rPr>
                        <a:t>SGD 4.2M</a:t>
                      </a:r>
                    </a:p>
                  </a:txBody>
                  <a:tcPr marL="109728" marR="109728" marT="45720" marB="45720" anchor="ctr">
                    <a:solidFill>
                      <a:srgbClr val="FAF6EE"/>
                    </a:solidFill>
                  </a:tcPr>
                </a:tc>
                <a:tc>
                  <a:txBody>
                    <a:bodyPr wrap="square"/>
                    <a:lstStyle/>
                    <a:p>
                      <a:pPr algn="l"/>
                      <a:r>
                        <a:rPr sz="1400" b="0">
                          <a:solidFill>
                            <a:srgbClr val="3E2A1E"/>
                          </a:solidFill>
                          <a:latin typeface="Calibri"/>
                        </a:rPr>
                        <a:t>SGD 5.3M</a:t>
                      </a:r>
                    </a:p>
                  </a:txBody>
                  <a:tcPr marL="109728" marR="109728" marT="45720" marB="45720" anchor="ctr">
                    <a:solidFill>
                      <a:srgbClr val="FAF6EE"/>
                    </a:solidFill>
                  </a:tcPr>
                </a:tc>
              </a:tr>
              <a:tr h="502920">
                <a:tc>
                  <a:txBody>
                    <a:bodyPr wrap="square"/>
                    <a:lstStyle/>
                    <a:p>
                      <a:pPr algn="l"/>
                      <a:r>
                        <a:rPr sz="1400" b="1">
                          <a:solidFill>
                            <a:srgbClr val="3E2A1E"/>
                          </a:solidFill>
                          <a:latin typeface="Calibri"/>
                        </a:rPr>
                        <a:t>Operating margin</a:t>
                      </a:r>
                    </a:p>
                  </a:txBody>
                  <a:tcPr marL="109728" marR="109728" marT="45720" marB="45720" anchor="ctr">
                    <a:solidFill>
                      <a:srgbClr val="F1EADC"/>
                    </a:solidFill>
                  </a:tcPr>
                </a:tc>
                <a:tc>
                  <a:txBody>
                    <a:bodyPr wrap="square"/>
                    <a:lstStyle/>
                    <a:p>
                      <a:pPr algn="l"/>
                      <a:r>
                        <a:rPr sz="1400" b="0">
                          <a:solidFill>
                            <a:srgbClr val="3E2A1E"/>
                          </a:solidFill>
                          <a:latin typeface="Calibri"/>
                        </a:rPr>
                        <a:t>11%</a:t>
                      </a:r>
                    </a:p>
                  </a:txBody>
                  <a:tcPr marL="109728" marR="109728" marT="45720" marB="45720" anchor="ctr">
                    <a:solidFill>
                      <a:srgbClr val="F1EADC"/>
                    </a:solidFill>
                  </a:tcPr>
                </a:tc>
                <a:tc>
                  <a:txBody>
                    <a:bodyPr wrap="square"/>
                    <a:lstStyle/>
                    <a:p>
                      <a:pPr algn="l"/>
                      <a:r>
                        <a:rPr sz="1400" b="0">
                          <a:solidFill>
                            <a:srgbClr val="3E2A1E"/>
                          </a:solidFill>
                          <a:latin typeface="Calibri"/>
                        </a:rPr>
                        <a:t>14%</a:t>
                      </a:r>
                    </a:p>
                  </a:txBody>
                  <a:tcPr marL="109728" marR="109728" marT="45720" marB="45720" anchor="ctr">
                    <a:solidFill>
                      <a:srgbClr val="F1EADC"/>
                    </a:solidFill>
                  </a:tcPr>
                </a:tc>
              </a:tr>
              <a:tr h="502920">
                <a:tc>
                  <a:txBody>
                    <a:bodyPr wrap="square"/>
                    <a:lstStyle/>
                    <a:p>
                      <a:pPr algn="l"/>
                      <a:r>
                        <a:rPr sz="1400" b="1">
                          <a:solidFill>
                            <a:srgbClr val="3E2A1E"/>
                          </a:solidFill>
                          <a:latin typeface="Calibri"/>
                        </a:rPr>
                        <a:t>Operating profit per year*</a:t>
                      </a:r>
                    </a:p>
                  </a:txBody>
                  <a:tcPr marL="109728" marR="109728" marT="45720" marB="45720" anchor="ctr">
                    <a:solidFill>
                      <a:srgbClr val="FAF6EE"/>
                    </a:solidFill>
                  </a:tcPr>
                </a:tc>
                <a:tc>
                  <a:txBody>
                    <a:bodyPr wrap="square"/>
                    <a:lstStyle/>
                    <a:p>
                      <a:pPr algn="l"/>
                      <a:r>
                        <a:rPr sz="1400" b="0">
                          <a:solidFill>
                            <a:srgbClr val="3E2A1E"/>
                          </a:solidFill>
                          <a:latin typeface="Calibri"/>
                        </a:rPr>
                        <a:t>SGD 462k</a:t>
                      </a:r>
                    </a:p>
                  </a:txBody>
                  <a:tcPr marL="109728" marR="109728" marT="45720" marB="45720" anchor="ctr">
                    <a:solidFill>
                      <a:srgbClr val="FAF6EE"/>
                    </a:solidFill>
                  </a:tcPr>
                </a:tc>
                <a:tc>
                  <a:txBody>
                    <a:bodyPr wrap="square"/>
                    <a:lstStyle/>
                    <a:p>
                      <a:pPr algn="l"/>
                      <a:r>
                        <a:rPr sz="1400" b="0">
                          <a:solidFill>
                            <a:srgbClr val="3E2A1E"/>
                          </a:solidFill>
                          <a:latin typeface="Calibri"/>
                        </a:rPr>
                        <a:t>SGD 742k</a:t>
                      </a:r>
                    </a:p>
                  </a:txBody>
                  <a:tcPr marL="109728" marR="109728" marT="45720" marB="45720" anchor="ctr">
                    <a:solidFill>
                      <a:srgbClr val="FAF6EE"/>
                    </a:solidFill>
                  </a:tcPr>
                </a:tc>
              </a:tr>
              <a:tr h="502920">
                <a:tc>
                  <a:txBody>
                    <a:bodyPr wrap="square"/>
                    <a:lstStyle/>
                    <a:p>
                      <a:pPr algn="l"/>
                      <a:r>
                        <a:rPr sz="1400" b="1">
                          <a:solidFill>
                            <a:srgbClr val="3E2A1E"/>
                          </a:solidFill>
                          <a:latin typeface="Calibri"/>
                        </a:rPr>
                        <a:t>Ingredient waste</a:t>
                      </a:r>
                    </a:p>
                  </a:txBody>
                  <a:tcPr marL="109728" marR="109728" marT="45720" marB="45720" anchor="ctr">
                    <a:solidFill>
                      <a:srgbClr val="F1EADC"/>
                    </a:solidFill>
                  </a:tcPr>
                </a:tc>
                <a:tc>
                  <a:txBody>
                    <a:bodyPr wrap="square"/>
                    <a:lstStyle/>
                    <a:p>
                      <a:pPr algn="l"/>
                      <a:r>
                        <a:rPr sz="1400" b="0">
                          <a:solidFill>
                            <a:srgbClr val="3E2A1E"/>
                          </a:solidFill>
                          <a:latin typeface="Calibri"/>
                        </a:rPr>
                        <a:t>9%</a:t>
                      </a:r>
                    </a:p>
                  </a:txBody>
                  <a:tcPr marL="109728" marR="109728" marT="45720" marB="45720" anchor="ctr">
                    <a:solidFill>
                      <a:srgbClr val="F1EADC"/>
                    </a:solidFill>
                  </a:tcPr>
                </a:tc>
                <a:tc>
                  <a:txBody>
                    <a:bodyPr wrap="square"/>
                    <a:lstStyle/>
                    <a:p>
                      <a:pPr algn="l"/>
                      <a:r>
                        <a:rPr sz="1400" b="0">
                          <a:solidFill>
                            <a:srgbClr val="3E2A1E"/>
                          </a:solidFill>
                          <a:latin typeface="Calibri"/>
                        </a:rPr>
                        <a:t>5%</a:t>
                      </a:r>
                    </a:p>
                  </a:txBody>
                  <a:tcPr marL="109728" marR="109728" marT="45720" marB="45720" anchor="ctr">
                    <a:solidFill>
                      <a:srgbClr val="F1EADC"/>
                    </a:solidFill>
                  </a:tcPr>
                </a:tc>
              </a:tr>
            </a:tbl>
          </a:graphicData>
        </a:graphic>
      </p:graphicFrame>
      <p:sp>
        <p:nvSpPr>
          <p:cNvPr id="7" name="TextBox 6"/>
          <p:cNvSpPr txBox="1"/>
          <p:nvPr/>
        </p:nvSpPr>
        <p:spPr>
          <a:xfrm>
            <a:off x="548640" y="5486400"/>
            <a:ext cx="6035040" cy="548640"/>
          </a:xfrm>
          <a:prstGeom prst="rect">
            <a:avLst/>
          </a:prstGeom>
          <a:noFill/>
        </p:spPr>
        <p:txBody>
          <a:bodyPr wrap="square" anchor="t" lIns="0" rIns="0" tIns="0" bIns="0">
            <a:spAutoFit/>
          </a:bodyPr>
          <a:lstStyle/>
          <a:p>
            <a:pPr algn="l"/>
            <a:r>
              <a:rPr sz="1200" b="0">
                <a:solidFill>
                  <a:srgbClr val="7A6658"/>
                </a:solidFill>
                <a:latin typeface="Calibri"/>
              </a:rPr>
              <a:t>* Derived: revenue x margin. 4.2M x 11% = 462k; 5.3M x 14% = 742k.</a:t>
            </a:r>
          </a:p>
        </p:txBody>
      </p:sp>
      <p:graphicFrame>
        <p:nvGraphicFramePr>
          <p:cNvPr id="8" name="Chart 7"/>
          <p:cNvGraphicFramePr>
            <a:graphicFrameLocks noGrp="1"/>
          </p:cNvGraphicFramePr>
          <p:nvPr/>
        </p:nvGraphicFramePr>
        <p:xfrm>
          <a:off x="7132320" y="2194560"/>
          <a:ext cx="4480560" cy="3566160"/>
        </p:xfrm>
        <a:graphic>
          <a:graphicData uri="http://schemas.openxmlformats.org/drawingml/2006/chart">
            <c:chart xmlns:c="http://schemas.openxmlformats.org/drawingml/2006/chart" r:id="rId3"/>
          </a:graphicData>
        </a:graphic>
      </p:graphicFrame>
      <p:sp>
        <p:nvSpPr>
          <p:cNvPr id="9" name="TextBox 8"/>
          <p:cNvSpPr txBox="1"/>
          <p:nvPr/>
        </p:nvSpPr>
        <p:spPr>
          <a:xfrm>
            <a:off x="7132320" y="1828800"/>
            <a:ext cx="4480560" cy="365760"/>
          </a:xfrm>
          <a:prstGeom prst="rect">
            <a:avLst/>
          </a:prstGeom>
          <a:noFill/>
        </p:spPr>
        <p:txBody>
          <a:bodyPr wrap="square" anchor="t" lIns="0" rIns="0" tIns="0" bIns="0">
            <a:spAutoFit/>
          </a:bodyPr>
          <a:lstStyle/>
          <a:p>
            <a:pPr algn="l"/>
            <a:r>
              <a:rPr sz="1400" b="1">
                <a:solidFill>
                  <a:srgbClr val="3E2A1E"/>
                </a:solidFill>
                <a:latin typeface="Calibri"/>
              </a:rPr>
              <a:t>Operating profit per year (derived)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sp>
        <p:nvSpPr>
          <p:cNvPr id="2" name="TextBox 1"/>
          <p:cNvSpPr txBox="1"/>
          <p:nvPr/>
        </p:nvSpPr>
        <p:spPr>
          <a:xfrm>
            <a:off x="548640" y="6400800"/>
            <a:ext cx="7315200" cy="274320"/>
          </a:xfrm>
          <a:prstGeom prst="rect">
            <a:avLst/>
          </a:prstGeom>
          <a:noFill/>
        </p:spPr>
        <p:txBody>
          <a:bodyPr wrap="square" anchor="t" lIns="0" rIns="0" tIns="0" bIns="0">
            <a:spAutoFit/>
          </a:bodyPr>
          <a:lstStyle/>
          <a:p>
            <a:pPr algn="l"/>
            <a:r>
              <a:rPr sz="1000" b="0">
                <a:solidFill>
                  <a:srgbClr val="7A6658"/>
                </a:solidFill>
                <a:latin typeface="Calibri"/>
              </a:rPr>
              <a:t>Hearth &amp; Grain  ·  Sixth shop and central kitchen  ·  Illustrative scenario</a:t>
            </a:r>
          </a:p>
        </p:txBody>
      </p:sp>
      <p:sp>
        <p:nvSpPr>
          <p:cNvPr id="3" name="TextBox 2"/>
          <p:cNvSpPr txBox="1"/>
          <p:nvPr/>
        </p:nvSpPr>
        <p:spPr>
          <a:xfrm>
            <a:off x="10698480" y="6400800"/>
            <a:ext cx="914400" cy="274320"/>
          </a:xfrm>
          <a:prstGeom prst="rect">
            <a:avLst/>
          </a:prstGeom>
          <a:noFill/>
        </p:spPr>
        <p:txBody>
          <a:bodyPr wrap="square" anchor="t" lIns="0" rIns="0" tIns="0" bIns="0">
            <a:spAutoFit/>
          </a:bodyPr>
          <a:lstStyle/>
          <a:p>
            <a:pPr algn="r"/>
            <a:r>
              <a:rPr sz="1000" b="0">
                <a:solidFill>
                  <a:srgbClr val="7A6658"/>
                </a:solidFill>
                <a:latin typeface="Calibri"/>
              </a:rPr>
              <a:t>4 / 8</a:t>
            </a:r>
          </a:p>
        </p:txBody>
      </p:sp>
      <p:sp>
        <p:nvSpPr>
          <p:cNvPr id="4" name="TextBox 3"/>
          <p:cNvSpPr txBox="1"/>
          <p:nvPr/>
        </p:nvSpPr>
        <p:spPr>
          <a:xfrm>
            <a:off x="548640" y="411480"/>
            <a:ext cx="10972800" cy="274320"/>
          </a:xfrm>
          <a:prstGeom prst="rect">
            <a:avLst/>
          </a:prstGeom>
          <a:noFill/>
        </p:spPr>
        <p:txBody>
          <a:bodyPr wrap="square" anchor="t" lIns="0" rIns="0" tIns="0" bIns="0">
            <a:spAutoFit/>
          </a:bodyPr>
          <a:lstStyle/>
          <a:p>
            <a:pPr algn="l"/>
            <a:r>
              <a:rPr sz="1200" b="1">
                <a:solidFill>
                  <a:srgbClr val="C8962E"/>
                </a:solidFill>
                <a:latin typeface="Calibri"/>
              </a:rPr>
              <a:t>OPERATING MODEL</a:t>
            </a:r>
          </a:p>
        </p:txBody>
      </p:sp>
      <p:sp>
        <p:nvSpPr>
          <p:cNvPr id="5" name="TextBox 4"/>
          <p:cNvSpPr txBox="1"/>
          <p:nvPr/>
        </p:nvSpPr>
        <p:spPr>
          <a:xfrm>
            <a:off x="548640" y="685800"/>
            <a:ext cx="11064240" cy="822960"/>
          </a:xfrm>
          <a:prstGeom prst="rect">
            <a:avLst/>
          </a:prstGeom>
          <a:noFill/>
        </p:spPr>
        <p:txBody>
          <a:bodyPr wrap="square" anchor="t" lIns="0" rIns="0" tIns="0" bIns="0">
            <a:spAutoFit/>
          </a:bodyPr>
          <a:lstStyle/>
          <a:p>
            <a:pPr algn="l"/>
            <a:r>
              <a:rPr sz="2800" b="0">
                <a:solidFill>
                  <a:srgbClr val="3E2A1E"/>
                </a:solidFill>
                <a:latin typeface="Georgia"/>
              </a:rPr>
              <a:t>One kitchen bakes for six shops and delivers before 6am</a:t>
            </a:r>
          </a:p>
        </p:txBody>
      </p:sp>
      <p:sp>
        <p:nvSpPr>
          <p:cNvPr id="6" name="Rounded Rectangle 5"/>
          <p:cNvSpPr/>
          <p:nvPr/>
        </p:nvSpPr>
        <p:spPr>
          <a:xfrm>
            <a:off x="731520" y="2743200"/>
            <a:ext cx="2743200" cy="1737360"/>
          </a:xfrm>
          <a:prstGeom prst="roundRect">
            <a:avLst>
              <a:gd name="adj" fmla="val 8000"/>
            </a:avLst>
          </a:prstGeom>
          <a:solidFill>
            <a:srgbClr val="3E2A1E"/>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wrap="square"/>
          <a:lstStyle/>
          <a:p>
            <a:pPr algn="ctr"/>
            <a:r>
              <a:rPr sz="2000" b="1">
                <a:solidFill>
                  <a:srgbClr val="FAF6EE"/>
                </a:solidFill>
                <a:latin typeface="Calibri"/>
              </a:rPr>
              <a:t>Central kitchen</a:t>
            </a:r>
          </a:p>
          <a:p>
            <a:pPr algn="ctr"/>
            <a:r>
              <a:rPr sz="1400" b="0">
                <a:solidFill>
                  <a:srgbClr val="F1EADC"/>
                </a:solidFill>
                <a:latin typeface="Calibri"/>
              </a:rPr>
              <a:t>SGD 650k fit-out</a:t>
            </a:r>
          </a:p>
        </p:txBody>
      </p:sp>
      <p:sp>
        <p:nvSpPr>
          <p:cNvPr id="7" name="Rounded Rectangle 6"/>
          <p:cNvSpPr/>
          <p:nvPr/>
        </p:nvSpPr>
        <p:spPr>
          <a:xfrm>
            <a:off x="5669280" y="1783080"/>
            <a:ext cx="1920240" cy="502920"/>
          </a:xfrm>
          <a:prstGeom prst="roundRect">
            <a:avLst/>
          </a:prstGeom>
          <a:solidFill>
            <a:srgbClr val="F1EADC"/>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wrap="square"/>
          <a:lstStyle/>
          <a:p>
            <a:pPr algn="ctr"/>
            <a:r>
              <a:rPr sz="1400" b="1">
                <a:solidFill>
                  <a:srgbClr val="3E2A1E"/>
                </a:solidFill>
                <a:latin typeface="Calibri"/>
              </a:rPr>
              <a:t>Shop 1</a:t>
            </a:r>
          </a:p>
        </p:txBody>
      </p:sp>
      <p:cxnSp>
        <p:nvCxnSpPr>
          <p:cNvPr id="8" name="Connector 7"/>
          <p:cNvCxnSpPr/>
          <p:nvPr/>
        </p:nvCxnSpPr>
        <p:spPr>
          <a:xfrm flipV="1">
            <a:off x="3474720" y="2034540"/>
            <a:ext cx="2194560" cy="1577340"/>
          </a:xfrm>
          <a:prstGeom prst="line">
            <a:avLst/>
          </a:prstGeom>
          <a:ln w="15875">
            <a:solidFill>
              <a:srgbClr val="7A6658"/>
            </a:solidFill>
            <a:tailEnd type="triangle"/>
          </a:ln>
          <a:effectLst/>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5669280" y="2432304"/>
            <a:ext cx="1920240" cy="502920"/>
          </a:xfrm>
          <a:prstGeom prst="roundRect">
            <a:avLst/>
          </a:prstGeom>
          <a:solidFill>
            <a:srgbClr val="F1EADC"/>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wrap="square"/>
          <a:lstStyle/>
          <a:p>
            <a:pPr algn="ctr"/>
            <a:r>
              <a:rPr sz="1400" b="1">
                <a:solidFill>
                  <a:srgbClr val="3E2A1E"/>
                </a:solidFill>
                <a:latin typeface="Calibri"/>
              </a:rPr>
              <a:t>Shop 2</a:t>
            </a:r>
          </a:p>
        </p:txBody>
      </p:sp>
      <p:cxnSp>
        <p:nvCxnSpPr>
          <p:cNvPr id="10" name="Connector 9"/>
          <p:cNvCxnSpPr/>
          <p:nvPr/>
        </p:nvCxnSpPr>
        <p:spPr>
          <a:xfrm flipV="1">
            <a:off x="3474720" y="2683764"/>
            <a:ext cx="2194560" cy="928116"/>
          </a:xfrm>
          <a:prstGeom prst="line">
            <a:avLst/>
          </a:prstGeom>
          <a:ln w="15875">
            <a:solidFill>
              <a:srgbClr val="7A6658"/>
            </a:solidFill>
            <a:tailEnd type="triangle"/>
          </a:ln>
          <a:effectLst/>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5669280" y="3081528"/>
            <a:ext cx="1920240" cy="502920"/>
          </a:xfrm>
          <a:prstGeom prst="roundRect">
            <a:avLst/>
          </a:prstGeom>
          <a:solidFill>
            <a:srgbClr val="F1EADC"/>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wrap="square"/>
          <a:lstStyle/>
          <a:p>
            <a:pPr algn="ctr"/>
            <a:r>
              <a:rPr sz="1400" b="1">
                <a:solidFill>
                  <a:srgbClr val="3E2A1E"/>
                </a:solidFill>
                <a:latin typeface="Calibri"/>
              </a:rPr>
              <a:t>Shop 3</a:t>
            </a:r>
          </a:p>
        </p:txBody>
      </p:sp>
      <p:cxnSp>
        <p:nvCxnSpPr>
          <p:cNvPr id="12" name="Connector 11"/>
          <p:cNvCxnSpPr/>
          <p:nvPr/>
        </p:nvCxnSpPr>
        <p:spPr>
          <a:xfrm flipV="1">
            <a:off x="3474720" y="3332988"/>
            <a:ext cx="2194560" cy="278892"/>
          </a:xfrm>
          <a:prstGeom prst="line">
            <a:avLst/>
          </a:prstGeom>
          <a:ln w="15875">
            <a:solidFill>
              <a:srgbClr val="7A6658"/>
            </a:solidFill>
            <a:tailEnd type="triangle"/>
          </a:ln>
          <a:effectLst/>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5669280" y="3730752"/>
            <a:ext cx="1920240" cy="502920"/>
          </a:xfrm>
          <a:prstGeom prst="roundRect">
            <a:avLst/>
          </a:prstGeom>
          <a:solidFill>
            <a:srgbClr val="F1EADC"/>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wrap="square"/>
          <a:lstStyle/>
          <a:p>
            <a:pPr algn="ctr"/>
            <a:r>
              <a:rPr sz="1400" b="1">
                <a:solidFill>
                  <a:srgbClr val="3E2A1E"/>
                </a:solidFill>
                <a:latin typeface="Calibri"/>
              </a:rPr>
              <a:t>Shop 4</a:t>
            </a:r>
          </a:p>
        </p:txBody>
      </p:sp>
      <p:cxnSp>
        <p:nvCxnSpPr>
          <p:cNvPr id="14" name="Connector 13"/>
          <p:cNvCxnSpPr/>
          <p:nvPr/>
        </p:nvCxnSpPr>
        <p:spPr>
          <a:xfrm>
            <a:off x="3474720" y="3611880"/>
            <a:ext cx="2194560" cy="370332"/>
          </a:xfrm>
          <a:prstGeom prst="line">
            <a:avLst/>
          </a:prstGeom>
          <a:ln w="15875">
            <a:solidFill>
              <a:srgbClr val="7A6658"/>
            </a:solidFill>
            <a:tailEnd type="triangle"/>
          </a:ln>
          <a:effectLst/>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5669280" y="4379976"/>
            <a:ext cx="1920240" cy="502920"/>
          </a:xfrm>
          <a:prstGeom prst="roundRect">
            <a:avLst/>
          </a:prstGeom>
          <a:solidFill>
            <a:srgbClr val="F1EADC"/>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wrap="square"/>
          <a:lstStyle/>
          <a:p>
            <a:pPr algn="ctr"/>
            <a:r>
              <a:rPr sz="1400" b="1">
                <a:solidFill>
                  <a:srgbClr val="3E2A1E"/>
                </a:solidFill>
                <a:latin typeface="Calibri"/>
              </a:rPr>
              <a:t>Shop 5</a:t>
            </a:r>
          </a:p>
        </p:txBody>
      </p:sp>
      <p:cxnSp>
        <p:nvCxnSpPr>
          <p:cNvPr id="16" name="Connector 15"/>
          <p:cNvCxnSpPr/>
          <p:nvPr/>
        </p:nvCxnSpPr>
        <p:spPr>
          <a:xfrm>
            <a:off x="3474720" y="3611880"/>
            <a:ext cx="2194560" cy="1019556"/>
          </a:xfrm>
          <a:prstGeom prst="line">
            <a:avLst/>
          </a:prstGeom>
          <a:ln w="15875">
            <a:solidFill>
              <a:srgbClr val="7A6658"/>
            </a:solidFill>
            <a:tailEnd type="triangle"/>
          </a:ln>
          <a:effectLst/>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5669280" y="5029200"/>
            <a:ext cx="1920240" cy="502920"/>
          </a:xfrm>
          <a:prstGeom prst="roundRect">
            <a:avLst/>
          </a:prstGeom>
          <a:solidFill>
            <a:srgbClr val="C8962E"/>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wrap="square"/>
          <a:lstStyle/>
          <a:p>
            <a:pPr algn="ctr"/>
            <a:r>
              <a:rPr sz="1400" b="1">
                <a:solidFill>
                  <a:srgbClr val="3E2A1E"/>
                </a:solidFill>
                <a:latin typeface="Calibri"/>
              </a:rPr>
              <a:t>Shop 6 (new)</a:t>
            </a:r>
          </a:p>
        </p:txBody>
      </p:sp>
      <p:cxnSp>
        <p:nvCxnSpPr>
          <p:cNvPr id="18" name="Connector 17"/>
          <p:cNvCxnSpPr/>
          <p:nvPr/>
        </p:nvCxnSpPr>
        <p:spPr>
          <a:xfrm>
            <a:off x="3474720" y="3611880"/>
            <a:ext cx="2194560" cy="1668780"/>
          </a:xfrm>
          <a:prstGeom prst="line">
            <a:avLst/>
          </a:prstGeom>
          <a:ln w="15875">
            <a:solidFill>
              <a:srgbClr val="7A6658"/>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731520" y="4663440"/>
            <a:ext cx="2743200" cy="365760"/>
          </a:xfrm>
          <a:prstGeom prst="rect">
            <a:avLst/>
          </a:prstGeom>
          <a:noFill/>
        </p:spPr>
        <p:txBody>
          <a:bodyPr wrap="square" anchor="t" lIns="0" rIns="0" tIns="0" bIns="0">
            <a:spAutoFit/>
          </a:bodyPr>
          <a:lstStyle/>
          <a:p>
            <a:pPr algn="ctr"/>
            <a:r>
              <a:rPr sz="1300" b="1">
                <a:solidFill>
                  <a:srgbClr val="C8962E"/>
                </a:solidFill>
                <a:latin typeface="Calibri"/>
              </a:rPr>
              <a:t>Delivery to each shop before 6am</a:t>
            </a:r>
          </a:p>
        </p:txBody>
      </p:sp>
      <p:sp>
        <p:nvSpPr>
          <p:cNvPr id="20" name="TextBox 19"/>
          <p:cNvSpPr txBox="1"/>
          <p:nvPr/>
        </p:nvSpPr>
        <p:spPr>
          <a:xfrm>
            <a:off x="8138160" y="1783080"/>
            <a:ext cx="3474720" cy="365760"/>
          </a:xfrm>
          <a:prstGeom prst="rect">
            <a:avLst/>
          </a:prstGeom>
          <a:noFill/>
        </p:spPr>
        <p:txBody>
          <a:bodyPr wrap="square" anchor="t" lIns="0" rIns="0" tIns="0" bIns="0">
            <a:spAutoFit/>
          </a:bodyPr>
          <a:lstStyle/>
          <a:p>
            <a:pPr algn="l"/>
            <a:r>
              <a:rPr sz="1600" b="1">
                <a:solidFill>
                  <a:srgbClr val="3E2A1E"/>
                </a:solidFill>
                <a:latin typeface="Calibri"/>
              </a:rPr>
              <a:t>What changes</a:t>
            </a:r>
          </a:p>
        </p:txBody>
      </p:sp>
      <p:cxnSp>
        <p:nvCxnSpPr>
          <p:cNvPr id="21" name="Connector 20"/>
          <p:cNvCxnSpPr/>
          <p:nvPr/>
        </p:nvCxnSpPr>
        <p:spPr>
          <a:xfrm>
            <a:off x="8138160" y="2194560"/>
            <a:ext cx="3474720" cy="0"/>
          </a:xfrm>
          <a:prstGeom prst="line">
            <a:avLst/>
          </a:prstGeom>
          <a:ln w="12700">
            <a:solidFill>
              <a:srgbClr val="DCD0BE"/>
            </a:solidFill>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8138160" y="2377440"/>
            <a:ext cx="3474720" cy="457200"/>
          </a:xfrm>
          <a:prstGeom prst="rect">
            <a:avLst/>
          </a:prstGeom>
          <a:noFill/>
        </p:spPr>
        <p:txBody>
          <a:bodyPr wrap="square" anchor="t" lIns="0" rIns="0" tIns="0" bIns="0">
            <a:spAutoFit/>
          </a:bodyPr>
          <a:lstStyle/>
          <a:p>
            <a:pPr algn="l"/>
            <a:r>
              <a:rPr sz="1300" b="0">
                <a:solidFill>
                  <a:srgbClr val="7A6658"/>
                </a:solidFill>
                <a:latin typeface="Calibri"/>
              </a:rPr>
              <a:t>Ingredient waste</a:t>
            </a:r>
          </a:p>
        </p:txBody>
      </p:sp>
      <p:sp>
        <p:nvSpPr>
          <p:cNvPr id="23" name="TextBox 22"/>
          <p:cNvSpPr txBox="1"/>
          <p:nvPr/>
        </p:nvSpPr>
        <p:spPr>
          <a:xfrm>
            <a:off x="8138160" y="2651760"/>
            <a:ext cx="3474720" cy="548640"/>
          </a:xfrm>
          <a:prstGeom prst="rect">
            <a:avLst/>
          </a:prstGeom>
          <a:noFill/>
        </p:spPr>
        <p:txBody>
          <a:bodyPr wrap="square" anchor="t" lIns="0" rIns="0" tIns="0" bIns="0">
            <a:spAutoFit/>
          </a:bodyPr>
          <a:lstStyle/>
          <a:p>
            <a:pPr algn="l"/>
            <a:r>
              <a:rPr sz="2600" b="0">
                <a:solidFill>
                  <a:srgbClr val="3E2A1E"/>
                </a:solidFill>
                <a:latin typeface="Georgia"/>
              </a:rPr>
              <a:t>9%  →  5%</a:t>
            </a:r>
          </a:p>
        </p:txBody>
      </p:sp>
      <p:sp>
        <p:nvSpPr>
          <p:cNvPr id="24" name="TextBox 23"/>
          <p:cNvSpPr txBox="1"/>
          <p:nvPr/>
        </p:nvSpPr>
        <p:spPr>
          <a:xfrm>
            <a:off x="8138160" y="3429000"/>
            <a:ext cx="3474720" cy="457200"/>
          </a:xfrm>
          <a:prstGeom prst="rect">
            <a:avLst/>
          </a:prstGeom>
          <a:noFill/>
        </p:spPr>
        <p:txBody>
          <a:bodyPr wrap="square" anchor="t" lIns="0" rIns="0" tIns="0" bIns="0">
            <a:spAutoFit/>
          </a:bodyPr>
          <a:lstStyle/>
          <a:p>
            <a:pPr algn="l"/>
            <a:r>
              <a:rPr sz="1300" b="0">
                <a:solidFill>
                  <a:srgbClr val="7A6658"/>
                </a:solidFill>
                <a:latin typeface="Calibri"/>
              </a:rPr>
              <a:t>Baker roles freed</a:t>
            </a:r>
          </a:p>
        </p:txBody>
      </p:sp>
      <p:sp>
        <p:nvSpPr>
          <p:cNvPr id="25" name="TextBox 24"/>
          <p:cNvSpPr txBox="1"/>
          <p:nvPr/>
        </p:nvSpPr>
        <p:spPr>
          <a:xfrm>
            <a:off x="8138160" y="3703320"/>
            <a:ext cx="3474720" cy="548640"/>
          </a:xfrm>
          <a:prstGeom prst="rect">
            <a:avLst/>
          </a:prstGeom>
          <a:noFill/>
        </p:spPr>
        <p:txBody>
          <a:bodyPr wrap="square" anchor="t" lIns="0" rIns="0" tIns="0" bIns="0">
            <a:spAutoFit/>
          </a:bodyPr>
          <a:lstStyle/>
          <a:p>
            <a:pPr algn="l"/>
            <a:r>
              <a:rPr sz="2600" b="0">
                <a:solidFill>
                  <a:srgbClr val="3E2A1E"/>
                </a:solidFill>
                <a:latin typeface="Georgia"/>
              </a:rPr>
              <a:t>1.5 per shop</a:t>
            </a:r>
          </a:p>
        </p:txBody>
      </p:sp>
      <p:sp>
        <p:nvSpPr>
          <p:cNvPr id="26" name="TextBox 25"/>
          <p:cNvSpPr txBox="1"/>
          <p:nvPr/>
        </p:nvSpPr>
        <p:spPr>
          <a:xfrm>
            <a:off x="8138160" y="4251960"/>
            <a:ext cx="3474720" cy="457200"/>
          </a:xfrm>
          <a:prstGeom prst="rect">
            <a:avLst/>
          </a:prstGeom>
          <a:noFill/>
        </p:spPr>
        <p:txBody>
          <a:bodyPr wrap="square" anchor="t" lIns="0" rIns="0" tIns="0" bIns="0">
            <a:spAutoFit/>
          </a:bodyPr>
          <a:lstStyle/>
          <a:p>
            <a:pPr algn="l"/>
            <a:r>
              <a:rPr sz="1200" b="0">
                <a:solidFill>
                  <a:srgbClr val="7A6658"/>
                </a:solidFill>
                <a:latin typeface="Calibri"/>
              </a:rPr>
              <a:t>= 9 across 6 shops, or 7.5 across the existing 5 (TBD)</a:t>
            </a:r>
          </a:p>
        </p:txBody>
      </p:sp>
      <p:sp>
        <p:nvSpPr>
          <p:cNvPr id="27" name="TextBox 26"/>
          <p:cNvSpPr txBox="1"/>
          <p:nvPr/>
        </p:nvSpPr>
        <p:spPr>
          <a:xfrm>
            <a:off x="8138160" y="4892040"/>
            <a:ext cx="3474720" cy="457200"/>
          </a:xfrm>
          <a:prstGeom prst="rect">
            <a:avLst/>
          </a:prstGeom>
          <a:noFill/>
        </p:spPr>
        <p:txBody>
          <a:bodyPr wrap="square" anchor="t" lIns="0" rIns="0" tIns="0" bIns="0">
            <a:spAutoFit/>
          </a:bodyPr>
          <a:lstStyle/>
          <a:p>
            <a:pPr algn="l"/>
            <a:r>
              <a:rPr sz="1300" b="0">
                <a:solidFill>
                  <a:srgbClr val="7A6658"/>
                </a:solidFill>
                <a:latin typeface="Calibri"/>
              </a:rPr>
              <a:t>Shops stop baking on site</a:t>
            </a:r>
          </a:p>
        </p:txBody>
      </p:sp>
      <p:sp>
        <p:nvSpPr>
          <p:cNvPr id="28" name="TextBox 27"/>
          <p:cNvSpPr txBox="1"/>
          <p:nvPr/>
        </p:nvSpPr>
        <p:spPr>
          <a:xfrm>
            <a:off x="8138160" y="5166360"/>
            <a:ext cx="3474720" cy="822960"/>
          </a:xfrm>
          <a:prstGeom prst="rect">
            <a:avLst/>
          </a:prstGeom>
          <a:noFill/>
        </p:spPr>
        <p:txBody>
          <a:bodyPr wrap="square" anchor="t" lIns="0" rIns="0" tIns="0" bIns="0">
            <a:spAutoFit/>
          </a:bodyPr>
          <a:lstStyle/>
          <a:p>
            <a:pPr algn="l"/>
            <a:r>
              <a:rPr sz="1400" b="1">
                <a:solidFill>
                  <a:srgbClr val="C8962E"/>
                </a:solidFill>
                <a:latin typeface="Calibri"/>
              </a:rPr>
              <a:t>Value of waste and role savings in SGD: TBD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sp>
        <p:nvSpPr>
          <p:cNvPr id="2" name="TextBox 1"/>
          <p:cNvSpPr txBox="1"/>
          <p:nvPr/>
        </p:nvSpPr>
        <p:spPr>
          <a:xfrm>
            <a:off x="548640" y="6400800"/>
            <a:ext cx="7315200" cy="274320"/>
          </a:xfrm>
          <a:prstGeom prst="rect">
            <a:avLst/>
          </a:prstGeom>
          <a:noFill/>
        </p:spPr>
        <p:txBody>
          <a:bodyPr wrap="square" anchor="t" lIns="0" rIns="0" tIns="0" bIns="0">
            <a:spAutoFit/>
          </a:bodyPr>
          <a:lstStyle/>
          <a:p>
            <a:pPr algn="l"/>
            <a:r>
              <a:rPr sz="1000" b="0">
                <a:solidFill>
                  <a:srgbClr val="7A6658"/>
                </a:solidFill>
                <a:latin typeface="Calibri"/>
              </a:rPr>
              <a:t>Hearth &amp; Grain  ·  Sixth shop and central kitchen  ·  Illustrative scenario</a:t>
            </a:r>
          </a:p>
        </p:txBody>
      </p:sp>
      <p:sp>
        <p:nvSpPr>
          <p:cNvPr id="3" name="TextBox 2"/>
          <p:cNvSpPr txBox="1"/>
          <p:nvPr/>
        </p:nvSpPr>
        <p:spPr>
          <a:xfrm>
            <a:off x="10698480" y="6400800"/>
            <a:ext cx="914400" cy="274320"/>
          </a:xfrm>
          <a:prstGeom prst="rect">
            <a:avLst/>
          </a:prstGeom>
          <a:noFill/>
        </p:spPr>
        <p:txBody>
          <a:bodyPr wrap="square" anchor="t" lIns="0" rIns="0" tIns="0" bIns="0">
            <a:spAutoFit/>
          </a:bodyPr>
          <a:lstStyle/>
          <a:p>
            <a:pPr algn="r"/>
            <a:r>
              <a:rPr sz="1000" b="0">
                <a:solidFill>
                  <a:srgbClr val="7A6658"/>
                </a:solidFill>
                <a:latin typeface="Calibri"/>
              </a:rPr>
              <a:t>5 / 8</a:t>
            </a:r>
          </a:p>
        </p:txBody>
      </p:sp>
      <p:sp>
        <p:nvSpPr>
          <p:cNvPr id="4" name="TextBox 3"/>
          <p:cNvSpPr txBox="1"/>
          <p:nvPr/>
        </p:nvSpPr>
        <p:spPr>
          <a:xfrm>
            <a:off x="548640" y="411480"/>
            <a:ext cx="10972800" cy="274320"/>
          </a:xfrm>
          <a:prstGeom prst="rect">
            <a:avLst/>
          </a:prstGeom>
          <a:noFill/>
        </p:spPr>
        <p:txBody>
          <a:bodyPr wrap="square" anchor="t" lIns="0" rIns="0" tIns="0" bIns="0">
            <a:spAutoFit/>
          </a:bodyPr>
          <a:lstStyle/>
          <a:p>
            <a:pPr algn="l"/>
            <a:r>
              <a:rPr sz="1200" b="1">
                <a:solidFill>
                  <a:srgbClr val="C8962E"/>
                </a:solidFill>
                <a:latin typeface="Calibri"/>
              </a:rPr>
              <a:t>INVESTMENT AND PAYBACK</a:t>
            </a:r>
          </a:p>
        </p:txBody>
      </p:sp>
      <p:sp>
        <p:nvSpPr>
          <p:cNvPr id="5" name="TextBox 4"/>
          <p:cNvSpPr txBox="1"/>
          <p:nvPr/>
        </p:nvSpPr>
        <p:spPr>
          <a:xfrm>
            <a:off x="548640" y="685800"/>
            <a:ext cx="11064240" cy="822960"/>
          </a:xfrm>
          <a:prstGeom prst="rect">
            <a:avLst/>
          </a:prstGeom>
          <a:noFill/>
        </p:spPr>
        <p:txBody>
          <a:bodyPr wrap="square" anchor="t" lIns="0" rIns="0" tIns="0" bIns="0">
            <a:spAutoFit/>
          </a:bodyPr>
          <a:lstStyle/>
          <a:p>
            <a:pPr algn="l"/>
            <a:r>
              <a:rPr sz="2800" b="0">
                <a:solidFill>
                  <a:srgbClr val="3E2A1E"/>
                </a:solidFill>
                <a:latin typeface="Georgia"/>
              </a:rPr>
              <a:t>The stated 26-month payback needs its basis confirmed: profit figures alone give about 40 months</a:t>
            </a:r>
          </a:p>
        </p:txBody>
      </p:sp>
      <p:graphicFrame>
        <p:nvGraphicFramePr>
          <p:cNvPr id="6" name="Chart 5"/>
          <p:cNvGraphicFramePr>
            <a:graphicFrameLocks noGrp="1"/>
          </p:cNvGraphicFramePr>
          <p:nvPr/>
        </p:nvGraphicFramePr>
        <p:xfrm>
          <a:off x="548640" y="2103120"/>
          <a:ext cx="5394960" cy="2377440"/>
        </p:xfrm>
        <a:graphic>
          <a:graphicData uri="http://schemas.openxmlformats.org/drawingml/2006/chart">
            <c:chart xmlns:c="http://schemas.openxmlformats.org/drawingml/2006/chart" r:id="rId3"/>
          </a:graphicData>
        </a:graphic>
      </p:graphicFrame>
      <p:sp>
        <p:nvSpPr>
          <p:cNvPr id="7" name="TextBox 6"/>
          <p:cNvSpPr txBox="1"/>
          <p:nvPr/>
        </p:nvSpPr>
        <p:spPr>
          <a:xfrm>
            <a:off x="548640" y="1783080"/>
            <a:ext cx="5394960" cy="365760"/>
          </a:xfrm>
          <a:prstGeom prst="rect">
            <a:avLst/>
          </a:prstGeom>
          <a:noFill/>
        </p:spPr>
        <p:txBody>
          <a:bodyPr wrap="square" anchor="t" lIns="0" rIns="0" tIns="0" bIns="0">
            <a:spAutoFit/>
          </a:bodyPr>
          <a:lstStyle/>
          <a:p>
            <a:pPr algn="l"/>
            <a:r>
              <a:rPr sz="1400" b="1">
                <a:solidFill>
                  <a:srgbClr val="3E2A1E"/>
                </a:solidFill>
                <a:latin typeface="Calibri"/>
              </a:rPr>
              <a:t>Investment (SGD k)</a:t>
            </a:r>
          </a:p>
        </p:txBody>
      </p:sp>
      <p:sp>
        <p:nvSpPr>
          <p:cNvPr id="8" name="TextBox 7"/>
          <p:cNvSpPr txBox="1"/>
          <p:nvPr/>
        </p:nvSpPr>
        <p:spPr>
          <a:xfrm>
            <a:off x="548640" y="4754880"/>
            <a:ext cx="5394960" cy="1280160"/>
          </a:xfrm>
          <a:prstGeom prst="rect">
            <a:avLst/>
          </a:prstGeom>
          <a:noFill/>
        </p:spPr>
        <p:txBody>
          <a:bodyPr wrap="square" anchor="t" lIns="0" rIns="0" tIns="0" bIns="0">
            <a:spAutoFit/>
          </a:bodyPr>
          <a:lstStyle/>
          <a:p>
            <a:pPr algn="l">
              <a:spcAft>
                <a:spcPts val="600"/>
              </a:spcAft>
            </a:pPr>
            <a:r>
              <a:rPr sz="1300" b="0">
                <a:solidFill>
                  <a:srgbClr val="7A6658"/>
                </a:solidFill>
                <a:latin typeface="Calibri"/>
              </a:rPr>
              <a:t>Excluded from both payback figures: the 3-month changeover dip (size TBD).</a:t>
            </a:r>
          </a:p>
          <a:p>
            <a:pPr algn="l">
              <a:spcAft>
                <a:spcPts val="600"/>
              </a:spcAft>
            </a:pPr>
            <a:r>
              <a:rPr sz="1300" b="0">
                <a:solidFill>
                  <a:srgbClr val="7A6658"/>
                </a:solidFill>
                <a:latin typeface="Calibri"/>
              </a:rPr>
              <a:t>Funding source and timing of spend: TBD.</a:t>
            </a:r>
          </a:p>
        </p:txBody>
      </p:sp>
      <p:graphicFrame>
        <p:nvGraphicFramePr>
          <p:cNvPr id="9" name="Table 8"/>
          <p:cNvGraphicFramePr>
            <a:graphicFrameLocks noGrp="1"/>
          </p:cNvGraphicFramePr>
          <p:nvPr/>
        </p:nvGraphicFramePr>
        <p:xfrm>
          <a:off x="6400800" y="1828800"/>
          <a:ext cx="5212080" cy="3712464"/>
        </p:xfrm>
        <a:graphic>
          <a:graphicData uri="http://schemas.openxmlformats.org/drawingml/2006/table">
            <a:tbl>
              <a:tblPr firstRow="0" bandRow="0">
                <a:tableStyleId>{5C22544A-7EE6-4342-B048-85BDC9FD1C3A}</a:tableStyleId>
              </a:tblPr>
              <a:tblGrid>
                <a:gridCol w="2103120"/>
                <a:gridCol w="1691640"/>
                <a:gridCol w="1417320"/>
              </a:tblGrid>
              <a:tr h="530352">
                <a:tc>
                  <a:txBody>
                    <a:bodyPr wrap="square"/>
                    <a:lstStyle/>
                    <a:p>
                      <a:pPr algn="l"/>
                      <a:r>
                        <a:rPr sz="1300" b="1">
                          <a:solidFill>
                            <a:srgbClr val="FAF6EE"/>
                          </a:solidFill>
                          <a:latin typeface="Calibri"/>
                        </a:rPr>
                        <a:t>Payback check</a:t>
                      </a:r>
                    </a:p>
                  </a:txBody>
                  <a:tcPr marL="109728" marR="109728" marT="45720" marB="45720" anchor="ctr">
                    <a:solidFill>
                      <a:srgbClr val="3E2A1E"/>
                    </a:solidFill>
                  </a:tcPr>
                </a:tc>
                <a:tc>
                  <a:txBody>
                    <a:bodyPr wrap="square"/>
                    <a:lstStyle/>
                    <a:p>
                      <a:pPr algn="l"/>
                      <a:r>
                        <a:rPr sz="1300" b="1">
                          <a:solidFill>
                            <a:srgbClr val="FAF6EE"/>
                          </a:solidFill>
                          <a:latin typeface="Calibri"/>
                        </a:rPr>
                        <a:t>Arithmetic</a:t>
                      </a:r>
                    </a:p>
                  </a:txBody>
                  <a:tcPr marL="109728" marR="109728" marT="45720" marB="45720" anchor="ctr">
                    <a:solidFill>
                      <a:srgbClr val="3E2A1E"/>
                    </a:solidFill>
                  </a:tcPr>
                </a:tc>
                <a:tc>
                  <a:txBody>
                    <a:bodyPr wrap="square"/>
                    <a:lstStyle/>
                    <a:p>
                      <a:pPr algn="l"/>
                      <a:r>
                        <a:rPr sz="1300" b="1">
                          <a:solidFill>
                            <a:srgbClr val="FAF6EE"/>
                          </a:solidFill>
                          <a:latin typeface="Calibri"/>
                        </a:rPr>
                        <a:t>Result</a:t>
                      </a:r>
                    </a:p>
                  </a:txBody>
                  <a:tcPr marL="109728" marR="109728" marT="45720" marB="45720" anchor="ctr">
                    <a:solidFill>
                      <a:srgbClr val="3E2A1E"/>
                    </a:solidFill>
                  </a:tcPr>
                </a:tc>
              </a:tr>
              <a:tr h="530352">
                <a:tc>
                  <a:txBody>
                    <a:bodyPr wrap="square"/>
                    <a:lstStyle/>
                    <a:p>
                      <a:pPr algn="l"/>
                      <a:r>
                        <a:rPr sz="1300" b="1">
                          <a:solidFill>
                            <a:srgbClr val="3E2A1E"/>
                          </a:solidFill>
                          <a:latin typeface="Calibri"/>
                        </a:rPr>
                        <a:t>Investment</a:t>
                      </a:r>
                    </a:p>
                  </a:txBody>
                  <a:tcPr marL="109728" marR="109728" marT="45720" marB="45720" anchor="ctr">
                    <a:solidFill>
                      <a:srgbClr val="FAF6EE"/>
                    </a:solidFill>
                  </a:tcPr>
                </a:tc>
                <a:tc>
                  <a:txBody>
                    <a:bodyPr wrap="square"/>
                    <a:lstStyle/>
                    <a:p>
                      <a:pPr algn="l"/>
                      <a:r>
                        <a:rPr sz="1300" b="0">
                          <a:solidFill>
                            <a:srgbClr val="3E2A1E"/>
                          </a:solidFill>
                          <a:latin typeface="Calibri"/>
                        </a:rPr>
                        <a:t>650k + 280k</a:t>
                      </a:r>
                    </a:p>
                  </a:txBody>
                  <a:tcPr marL="109728" marR="109728" marT="45720" marB="45720" anchor="ctr">
                    <a:solidFill>
                      <a:srgbClr val="FAF6EE"/>
                    </a:solidFill>
                  </a:tcPr>
                </a:tc>
                <a:tc>
                  <a:txBody>
                    <a:bodyPr wrap="square"/>
                    <a:lstStyle/>
                    <a:p>
                      <a:pPr algn="l"/>
                      <a:r>
                        <a:rPr sz="1300" b="0">
                          <a:solidFill>
                            <a:srgbClr val="3E2A1E"/>
                          </a:solidFill>
                          <a:latin typeface="Calibri"/>
                        </a:rPr>
                        <a:t>SGD 930k</a:t>
                      </a:r>
                    </a:p>
                  </a:txBody>
                  <a:tcPr marL="109728" marR="109728" marT="45720" marB="45720" anchor="ctr">
                    <a:solidFill>
                      <a:srgbClr val="FAF6EE"/>
                    </a:solidFill>
                  </a:tcPr>
                </a:tc>
              </a:tr>
              <a:tr h="530352">
                <a:tc>
                  <a:txBody>
                    <a:bodyPr wrap="square"/>
                    <a:lstStyle/>
                    <a:p>
                      <a:pPr algn="l"/>
                      <a:r>
                        <a:rPr sz="1300" b="1">
                          <a:solidFill>
                            <a:srgbClr val="3E2A1E"/>
                          </a:solidFill>
                          <a:latin typeface="Calibri"/>
                        </a:rPr>
                        <a:t>Operating profit gain</a:t>
                      </a:r>
                    </a:p>
                  </a:txBody>
                  <a:tcPr marL="109728" marR="109728" marT="45720" marB="45720" anchor="ctr">
                    <a:solidFill>
                      <a:srgbClr val="F1EADC"/>
                    </a:solidFill>
                  </a:tcPr>
                </a:tc>
                <a:tc>
                  <a:txBody>
                    <a:bodyPr wrap="square"/>
                    <a:lstStyle/>
                    <a:p>
                      <a:pPr algn="l"/>
                      <a:r>
                        <a:rPr sz="1300" b="0">
                          <a:solidFill>
                            <a:srgbClr val="3E2A1E"/>
                          </a:solidFill>
                          <a:latin typeface="Calibri"/>
                        </a:rPr>
                        <a:t>742k − 462k</a:t>
                      </a:r>
                    </a:p>
                  </a:txBody>
                  <a:tcPr marL="109728" marR="109728" marT="45720" marB="45720" anchor="ctr">
                    <a:solidFill>
                      <a:srgbClr val="F1EADC"/>
                    </a:solidFill>
                  </a:tcPr>
                </a:tc>
                <a:tc>
                  <a:txBody>
                    <a:bodyPr wrap="square"/>
                    <a:lstStyle/>
                    <a:p>
                      <a:pPr algn="l"/>
                      <a:r>
                        <a:rPr sz="1300" b="0">
                          <a:solidFill>
                            <a:srgbClr val="3E2A1E"/>
                          </a:solidFill>
                          <a:latin typeface="Calibri"/>
                        </a:rPr>
                        <a:t>SGD 280k/yr</a:t>
                      </a:r>
                    </a:p>
                  </a:txBody>
                  <a:tcPr marL="109728" marR="109728" marT="45720" marB="45720" anchor="ctr">
                    <a:solidFill>
                      <a:srgbClr val="F1EADC"/>
                    </a:solidFill>
                  </a:tcPr>
                </a:tc>
              </a:tr>
              <a:tr h="530352">
                <a:tc>
                  <a:txBody>
                    <a:bodyPr wrap="square"/>
                    <a:lstStyle/>
                    <a:p>
                      <a:pPr algn="l"/>
                      <a:r>
                        <a:rPr sz="1300" b="1">
                          <a:solidFill>
                            <a:srgbClr val="3E2A1E"/>
                          </a:solidFill>
                          <a:latin typeface="Calibri"/>
                        </a:rPr>
                        <a:t>Payback on that gain</a:t>
                      </a:r>
                    </a:p>
                  </a:txBody>
                  <a:tcPr marL="109728" marR="109728" marT="45720" marB="45720" anchor="ctr">
                    <a:solidFill>
                      <a:srgbClr val="FAF6EE"/>
                    </a:solidFill>
                  </a:tcPr>
                </a:tc>
                <a:tc>
                  <a:txBody>
                    <a:bodyPr wrap="square"/>
                    <a:lstStyle/>
                    <a:p>
                      <a:pPr algn="l"/>
                      <a:r>
                        <a:rPr sz="1300" b="0">
                          <a:solidFill>
                            <a:srgbClr val="3E2A1E"/>
                          </a:solidFill>
                          <a:latin typeface="Calibri"/>
                        </a:rPr>
                        <a:t>930k ÷ 280k × 12</a:t>
                      </a:r>
                    </a:p>
                  </a:txBody>
                  <a:tcPr marL="109728" marR="109728" marT="45720" marB="45720" anchor="ctr">
                    <a:solidFill>
                      <a:srgbClr val="FAF6EE"/>
                    </a:solidFill>
                  </a:tcPr>
                </a:tc>
                <a:tc>
                  <a:txBody>
                    <a:bodyPr wrap="square"/>
                    <a:lstStyle/>
                    <a:p>
                      <a:pPr algn="l"/>
                      <a:r>
                        <a:rPr sz="1300" b="0">
                          <a:solidFill>
                            <a:srgbClr val="3E2A1E"/>
                          </a:solidFill>
                          <a:latin typeface="Calibri"/>
                        </a:rPr>
                        <a:t>≈ 40 months</a:t>
                      </a:r>
                    </a:p>
                  </a:txBody>
                  <a:tcPr marL="109728" marR="109728" marT="45720" marB="45720" anchor="ctr">
                    <a:solidFill>
                      <a:srgbClr val="FAF6EE"/>
                    </a:solidFill>
                  </a:tcPr>
                </a:tc>
              </a:tr>
              <a:tr h="530352">
                <a:tc>
                  <a:txBody>
                    <a:bodyPr wrap="square"/>
                    <a:lstStyle/>
                    <a:p>
                      <a:pPr algn="l"/>
                      <a:r>
                        <a:rPr sz="1300" b="1">
                          <a:solidFill>
                            <a:srgbClr val="3E2A1E"/>
                          </a:solidFill>
                          <a:latin typeface="Calibri"/>
                        </a:rPr>
                        <a:t>Benefit implied by 26 months</a:t>
                      </a:r>
                    </a:p>
                  </a:txBody>
                  <a:tcPr marL="109728" marR="109728" marT="45720" marB="45720" anchor="ctr">
                    <a:solidFill>
                      <a:srgbClr val="F1EADC"/>
                    </a:solidFill>
                  </a:tcPr>
                </a:tc>
                <a:tc>
                  <a:txBody>
                    <a:bodyPr wrap="square"/>
                    <a:lstStyle/>
                    <a:p>
                      <a:pPr algn="l"/>
                      <a:r>
                        <a:rPr sz="1300" b="0">
                          <a:solidFill>
                            <a:srgbClr val="3E2A1E"/>
                          </a:solidFill>
                          <a:latin typeface="Calibri"/>
                        </a:rPr>
                        <a:t>930k ÷ 26 × 12</a:t>
                      </a:r>
                    </a:p>
                  </a:txBody>
                  <a:tcPr marL="109728" marR="109728" marT="45720" marB="45720" anchor="ctr">
                    <a:solidFill>
                      <a:srgbClr val="F1EADC"/>
                    </a:solidFill>
                  </a:tcPr>
                </a:tc>
                <a:tc>
                  <a:txBody>
                    <a:bodyPr wrap="square"/>
                    <a:lstStyle/>
                    <a:p>
                      <a:pPr algn="l"/>
                      <a:r>
                        <a:rPr sz="1300" b="0">
                          <a:solidFill>
                            <a:srgbClr val="3E2A1E"/>
                          </a:solidFill>
                          <a:latin typeface="Calibri"/>
                        </a:rPr>
                        <a:t>SGD 429k/yr</a:t>
                      </a:r>
                    </a:p>
                  </a:txBody>
                  <a:tcPr marL="109728" marR="109728" marT="45720" marB="45720" anchor="ctr">
                    <a:solidFill>
                      <a:srgbClr val="F1EADC"/>
                    </a:solidFill>
                  </a:tcPr>
                </a:tc>
              </a:tr>
              <a:tr h="530352">
                <a:tc>
                  <a:txBody>
                    <a:bodyPr wrap="square"/>
                    <a:lstStyle/>
                    <a:p>
                      <a:pPr algn="l"/>
                      <a:r>
                        <a:rPr sz="1300" b="1">
                          <a:solidFill>
                            <a:srgbClr val="3E2A1E"/>
                          </a:solidFill>
                          <a:latin typeface="Calibri"/>
                        </a:rPr>
                        <a:t>Gap to explain</a:t>
                      </a:r>
                    </a:p>
                  </a:txBody>
                  <a:tcPr marL="109728" marR="109728" marT="45720" marB="45720" anchor="ctr">
                    <a:solidFill>
                      <a:srgbClr val="FAF6EE"/>
                    </a:solidFill>
                  </a:tcPr>
                </a:tc>
                <a:tc>
                  <a:txBody>
                    <a:bodyPr wrap="square"/>
                    <a:lstStyle/>
                    <a:p>
                      <a:pPr algn="l"/>
                      <a:r>
                        <a:rPr sz="1300" b="0">
                          <a:solidFill>
                            <a:srgbClr val="3E2A1E"/>
                          </a:solidFill>
                          <a:latin typeface="Calibri"/>
                        </a:rPr>
                        <a:t>429k − 280k</a:t>
                      </a:r>
                    </a:p>
                  </a:txBody>
                  <a:tcPr marL="109728" marR="109728" marT="45720" marB="45720" anchor="ctr">
                    <a:solidFill>
                      <a:srgbClr val="FAF6EE"/>
                    </a:solidFill>
                  </a:tcPr>
                </a:tc>
                <a:tc>
                  <a:txBody>
                    <a:bodyPr wrap="square"/>
                    <a:lstStyle/>
                    <a:p>
                      <a:pPr algn="l"/>
                      <a:r>
                        <a:rPr sz="1300" b="0">
                          <a:solidFill>
                            <a:srgbClr val="3E2A1E"/>
                          </a:solidFill>
                          <a:latin typeface="Calibri"/>
                        </a:rPr>
                        <a:t>SGD 149k/yr</a:t>
                      </a:r>
                    </a:p>
                  </a:txBody>
                  <a:tcPr marL="109728" marR="109728" marT="45720" marB="45720" anchor="ctr">
                    <a:solidFill>
                      <a:srgbClr val="FAF6EE"/>
                    </a:solidFill>
                  </a:tcPr>
                </a:tc>
              </a:tr>
              <a:tr h="530352">
                <a:tc>
                  <a:txBody>
                    <a:bodyPr wrap="square"/>
                    <a:lstStyle/>
                    <a:p>
                      <a:pPr algn="l"/>
                      <a:r>
                        <a:rPr sz="1300" b="1">
                          <a:solidFill>
                            <a:srgbClr val="3E2A1E"/>
                          </a:solidFill>
                          <a:latin typeface="Calibri"/>
                        </a:rPr>
                        <a:t>Basis of 26 months</a:t>
                      </a:r>
                    </a:p>
                  </a:txBody>
                  <a:tcPr marL="109728" marR="109728" marT="45720" marB="45720" anchor="ctr">
                    <a:solidFill>
                      <a:srgbClr val="F1EADC"/>
                    </a:solidFill>
                  </a:tcPr>
                </a:tc>
                <a:tc>
                  <a:txBody>
                    <a:bodyPr wrap="square"/>
                    <a:lstStyle/>
                    <a:p>
                      <a:pPr algn="l"/>
                      <a:r>
                        <a:rPr sz="1300" b="0">
                          <a:solidFill>
                            <a:srgbClr val="3E2A1E"/>
                          </a:solidFill>
                          <a:latin typeface="Calibri"/>
                        </a:rPr>
                        <a:t>Not in brief</a:t>
                      </a:r>
                    </a:p>
                  </a:txBody>
                  <a:tcPr marL="109728" marR="109728" marT="45720" marB="45720" anchor="ctr">
                    <a:solidFill>
                      <a:srgbClr val="F1EADC"/>
                    </a:solidFill>
                  </a:tcPr>
                </a:tc>
                <a:tc>
                  <a:txBody>
                    <a:bodyPr wrap="square"/>
                    <a:lstStyle/>
                    <a:p>
                      <a:pPr algn="l"/>
                      <a:r>
                        <a:rPr sz="1300" b="1">
                          <a:solidFill>
                            <a:srgbClr val="C8962E"/>
                          </a:solidFill>
                          <a:latin typeface="Calibri"/>
                        </a:rPr>
                        <a:t>TBD</a:t>
                      </a:r>
                    </a:p>
                  </a:txBody>
                  <a:tcPr marL="109728" marR="109728" marT="45720" marB="45720" anchor="ctr">
                    <a:solidFill>
                      <a:srgbClr val="F1EADC"/>
                    </a:solidFill>
                  </a:tcPr>
                </a:tc>
              </a:tr>
            </a:tbl>
          </a:graphicData>
        </a:graphic>
      </p:graphicFrame>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sp>
        <p:nvSpPr>
          <p:cNvPr id="2" name="TextBox 1"/>
          <p:cNvSpPr txBox="1"/>
          <p:nvPr/>
        </p:nvSpPr>
        <p:spPr>
          <a:xfrm>
            <a:off x="548640" y="6400800"/>
            <a:ext cx="7315200" cy="274320"/>
          </a:xfrm>
          <a:prstGeom prst="rect">
            <a:avLst/>
          </a:prstGeom>
          <a:noFill/>
        </p:spPr>
        <p:txBody>
          <a:bodyPr wrap="square" anchor="t" lIns="0" rIns="0" tIns="0" bIns="0">
            <a:spAutoFit/>
          </a:bodyPr>
          <a:lstStyle/>
          <a:p>
            <a:pPr algn="l"/>
            <a:r>
              <a:rPr sz="1000" b="0">
                <a:solidFill>
                  <a:srgbClr val="7A6658"/>
                </a:solidFill>
                <a:latin typeface="Calibri"/>
              </a:rPr>
              <a:t>Hearth &amp; Grain  ·  Sixth shop and central kitchen  ·  Illustrative scenario</a:t>
            </a:r>
          </a:p>
        </p:txBody>
      </p:sp>
      <p:sp>
        <p:nvSpPr>
          <p:cNvPr id="3" name="TextBox 2"/>
          <p:cNvSpPr txBox="1"/>
          <p:nvPr/>
        </p:nvSpPr>
        <p:spPr>
          <a:xfrm>
            <a:off x="10698480" y="6400800"/>
            <a:ext cx="914400" cy="274320"/>
          </a:xfrm>
          <a:prstGeom prst="rect">
            <a:avLst/>
          </a:prstGeom>
          <a:noFill/>
        </p:spPr>
        <p:txBody>
          <a:bodyPr wrap="square" anchor="t" lIns="0" rIns="0" tIns="0" bIns="0">
            <a:spAutoFit/>
          </a:bodyPr>
          <a:lstStyle/>
          <a:p>
            <a:pPr algn="r"/>
            <a:r>
              <a:rPr sz="1000" b="0">
                <a:solidFill>
                  <a:srgbClr val="7A6658"/>
                </a:solidFill>
                <a:latin typeface="Calibri"/>
              </a:rPr>
              <a:t>6 / 8</a:t>
            </a:r>
          </a:p>
        </p:txBody>
      </p:sp>
      <p:sp>
        <p:nvSpPr>
          <p:cNvPr id="4" name="TextBox 3"/>
          <p:cNvSpPr txBox="1"/>
          <p:nvPr/>
        </p:nvSpPr>
        <p:spPr>
          <a:xfrm>
            <a:off x="548640" y="411480"/>
            <a:ext cx="10972800" cy="274320"/>
          </a:xfrm>
          <a:prstGeom prst="rect">
            <a:avLst/>
          </a:prstGeom>
          <a:noFill/>
        </p:spPr>
        <p:txBody>
          <a:bodyPr wrap="square" anchor="t" lIns="0" rIns="0" tIns="0" bIns="0">
            <a:spAutoFit/>
          </a:bodyPr>
          <a:lstStyle/>
          <a:p>
            <a:pPr algn="l"/>
            <a:r>
              <a:rPr sz="1200" b="1">
                <a:solidFill>
                  <a:srgbClr val="C8962E"/>
                </a:solidFill>
                <a:latin typeface="Calibri"/>
              </a:rPr>
              <a:t>PLAN</a:t>
            </a:r>
          </a:p>
        </p:txBody>
      </p:sp>
      <p:sp>
        <p:nvSpPr>
          <p:cNvPr id="5" name="TextBox 4"/>
          <p:cNvSpPr txBox="1"/>
          <p:nvPr/>
        </p:nvSpPr>
        <p:spPr>
          <a:xfrm>
            <a:off x="548640" y="685800"/>
            <a:ext cx="11064240" cy="822960"/>
          </a:xfrm>
          <a:prstGeom prst="rect">
            <a:avLst/>
          </a:prstGeom>
          <a:noFill/>
        </p:spPr>
        <p:txBody>
          <a:bodyPr wrap="square" anchor="t" lIns="0" rIns="0" tIns="0" bIns="0">
            <a:spAutoFit/>
          </a:bodyPr>
          <a:lstStyle/>
          <a:p>
            <a:pPr algn="l"/>
            <a:r>
              <a:rPr sz="2800" b="0">
                <a:solidFill>
                  <a:srgbClr val="3E2A1E"/>
                </a:solidFill>
                <a:latin typeface="Georgia"/>
              </a:rPr>
              <a:t>Central supply is proven in 2 shops before the other shops switch</a:t>
            </a:r>
          </a:p>
        </p:txBody>
      </p:sp>
      <p:sp>
        <p:nvSpPr>
          <p:cNvPr id="6" name="Rectangle 5"/>
          <p:cNvSpPr/>
          <p:nvPr/>
        </p:nvSpPr>
        <p:spPr>
          <a:xfrm>
            <a:off x="548640" y="2377440"/>
            <a:ext cx="2057400" cy="1463040"/>
          </a:xfrm>
          <a:prstGeom prst="rect">
            <a:avLst/>
          </a:prstGeom>
          <a:solidFill>
            <a:srgbClr val="F1EADC"/>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wrap="square"/>
          <a:lstStyle/>
          <a:p>
            <a:pPr algn="ctr"/>
            <a:r>
              <a:rPr sz="1700" b="1">
                <a:solidFill>
                  <a:srgbClr val="3E2A1E"/>
                </a:solidFill>
                <a:latin typeface="Calibri"/>
              </a:rPr>
              <a:t>1  Approve</a:t>
            </a:r>
          </a:p>
          <a:p>
            <a:pPr algn="ctr"/>
            <a:r>
              <a:rPr sz="1300" b="0">
                <a:solidFill>
                  <a:srgbClr val="3E2A1E"/>
                </a:solidFill>
                <a:latin typeface="Calibri"/>
              </a:rPr>
              <a:t>Board decision</a:t>
            </a:r>
          </a:p>
        </p:txBody>
      </p:sp>
      <p:sp>
        <p:nvSpPr>
          <p:cNvPr id="7" name="TextBox 6"/>
          <p:cNvSpPr txBox="1"/>
          <p:nvPr/>
        </p:nvSpPr>
        <p:spPr>
          <a:xfrm>
            <a:off x="548640" y="3977639"/>
            <a:ext cx="2057400" cy="365760"/>
          </a:xfrm>
          <a:prstGeom prst="rect">
            <a:avLst/>
          </a:prstGeom>
          <a:noFill/>
        </p:spPr>
        <p:txBody>
          <a:bodyPr wrap="square" anchor="t" lIns="0" rIns="0" tIns="0" bIns="0">
            <a:spAutoFit/>
          </a:bodyPr>
          <a:lstStyle/>
          <a:p>
            <a:pPr algn="ctr"/>
            <a:r>
              <a:rPr sz="1300" b="0">
                <a:solidFill>
                  <a:srgbClr val="7A6658"/>
                </a:solidFill>
                <a:latin typeface="Calibri"/>
              </a:rPr>
              <a:t>Month 0</a:t>
            </a:r>
          </a:p>
        </p:txBody>
      </p:sp>
      <p:cxnSp>
        <p:nvCxnSpPr>
          <p:cNvPr id="8" name="Connector 7"/>
          <p:cNvCxnSpPr/>
          <p:nvPr/>
        </p:nvCxnSpPr>
        <p:spPr>
          <a:xfrm>
            <a:off x="2624328" y="3108960"/>
            <a:ext cx="155448" cy="0"/>
          </a:xfrm>
          <a:prstGeom prst="line">
            <a:avLst/>
          </a:prstGeom>
          <a:ln w="19050">
            <a:solidFill>
              <a:srgbClr val="3E2A1E"/>
            </a:solidFill>
            <a:tailEnd type="triangle"/>
          </a:ln>
          <a:effectLst/>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2798064" y="2377440"/>
            <a:ext cx="2057400" cy="1463040"/>
          </a:xfrm>
          <a:prstGeom prst="rect">
            <a:avLst/>
          </a:prstGeom>
          <a:solidFill>
            <a:srgbClr val="F1EADC"/>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wrap="square"/>
          <a:lstStyle/>
          <a:p>
            <a:pPr algn="ctr"/>
            <a:r>
              <a:rPr sz="1700" b="1">
                <a:solidFill>
                  <a:srgbClr val="3E2A1E"/>
                </a:solidFill>
                <a:latin typeface="Calibri"/>
              </a:rPr>
              <a:t>2  Build</a:t>
            </a:r>
          </a:p>
          <a:p>
            <a:pPr algn="ctr"/>
            <a:r>
              <a:rPr sz="1300" b="0">
                <a:solidFill>
                  <a:srgbClr val="3E2A1E"/>
                </a:solidFill>
                <a:latin typeface="Calibri"/>
              </a:rPr>
              <a:t>Fit out kitchen and sixth shop</a:t>
            </a:r>
          </a:p>
        </p:txBody>
      </p:sp>
      <p:sp>
        <p:nvSpPr>
          <p:cNvPr id="10" name="TextBox 9"/>
          <p:cNvSpPr txBox="1"/>
          <p:nvPr/>
        </p:nvSpPr>
        <p:spPr>
          <a:xfrm>
            <a:off x="2798064" y="3977639"/>
            <a:ext cx="2057400" cy="365760"/>
          </a:xfrm>
          <a:prstGeom prst="rect">
            <a:avLst/>
          </a:prstGeom>
          <a:noFill/>
        </p:spPr>
        <p:txBody>
          <a:bodyPr wrap="square" anchor="t" lIns="0" rIns="0" tIns="0" bIns="0">
            <a:spAutoFit/>
          </a:bodyPr>
          <a:lstStyle/>
          <a:p>
            <a:pPr algn="ctr"/>
            <a:r>
              <a:rPr sz="1300" b="0">
                <a:solidFill>
                  <a:srgbClr val="7A6658"/>
                </a:solidFill>
                <a:latin typeface="Calibri"/>
              </a:rPr>
              <a:t>Opening by month 9</a:t>
            </a:r>
          </a:p>
        </p:txBody>
      </p:sp>
      <p:cxnSp>
        <p:nvCxnSpPr>
          <p:cNvPr id="11" name="Connector 10"/>
          <p:cNvCxnSpPr/>
          <p:nvPr/>
        </p:nvCxnSpPr>
        <p:spPr>
          <a:xfrm>
            <a:off x="4873752" y="3108960"/>
            <a:ext cx="155448" cy="0"/>
          </a:xfrm>
          <a:prstGeom prst="line">
            <a:avLst/>
          </a:prstGeom>
          <a:ln w="19050">
            <a:solidFill>
              <a:srgbClr val="3E2A1E"/>
            </a:solidFill>
            <a:tailEnd type="triangle"/>
          </a:ln>
          <a:effectLst/>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5047488" y="2377440"/>
            <a:ext cx="2057400" cy="1463040"/>
          </a:xfrm>
          <a:prstGeom prst="rect">
            <a:avLst/>
          </a:prstGeom>
          <a:solidFill>
            <a:srgbClr val="C8962E"/>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wrap="square"/>
          <a:lstStyle/>
          <a:p>
            <a:pPr algn="ctr"/>
            <a:r>
              <a:rPr sz="1700" b="1">
                <a:solidFill>
                  <a:srgbClr val="3E2A1E"/>
                </a:solidFill>
                <a:latin typeface="Calibri"/>
              </a:rPr>
              <a:t>3  Pilot</a:t>
            </a:r>
          </a:p>
          <a:p>
            <a:pPr algn="ctr"/>
            <a:r>
              <a:rPr sz="1300" b="0">
                <a:solidFill>
                  <a:srgbClr val="3E2A1E"/>
                </a:solidFill>
                <a:latin typeface="Calibri"/>
              </a:rPr>
              <a:t>Central supply to 2 shops</a:t>
            </a:r>
          </a:p>
        </p:txBody>
      </p:sp>
      <p:sp>
        <p:nvSpPr>
          <p:cNvPr id="13" name="TextBox 12"/>
          <p:cNvSpPr txBox="1"/>
          <p:nvPr/>
        </p:nvSpPr>
        <p:spPr>
          <a:xfrm>
            <a:off x="5047488" y="3977639"/>
            <a:ext cx="2057400" cy="365760"/>
          </a:xfrm>
          <a:prstGeom prst="rect">
            <a:avLst/>
          </a:prstGeom>
          <a:noFill/>
        </p:spPr>
        <p:txBody>
          <a:bodyPr wrap="square" anchor="t" lIns="0" rIns="0" tIns="0" bIns="0">
            <a:spAutoFit/>
          </a:bodyPr>
          <a:lstStyle/>
          <a:p>
            <a:pPr algn="ctr"/>
            <a:r>
              <a:rPr sz="1300" b="1">
                <a:solidFill>
                  <a:srgbClr val="C8962E"/>
                </a:solidFill>
                <a:latin typeface="Calibri"/>
              </a:rPr>
              <a:t>Length TBD</a:t>
            </a:r>
          </a:p>
        </p:txBody>
      </p:sp>
      <p:cxnSp>
        <p:nvCxnSpPr>
          <p:cNvPr id="14" name="Connector 13"/>
          <p:cNvCxnSpPr/>
          <p:nvPr/>
        </p:nvCxnSpPr>
        <p:spPr>
          <a:xfrm>
            <a:off x="7123175" y="3108960"/>
            <a:ext cx="155449" cy="0"/>
          </a:xfrm>
          <a:prstGeom prst="line">
            <a:avLst/>
          </a:prstGeom>
          <a:ln w="19050">
            <a:solidFill>
              <a:srgbClr val="3E2A1E"/>
            </a:solidFill>
            <a:tailEnd type="triangle"/>
          </a:ln>
          <a:effectLst/>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7296912" y="2377440"/>
            <a:ext cx="2057400" cy="1463040"/>
          </a:xfrm>
          <a:prstGeom prst="rect">
            <a:avLst/>
          </a:prstGeom>
          <a:solidFill>
            <a:srgbClr val="C8962E"/>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wrap="square"/>
          <a:lstStyle/>
          <a:p>
            <a:pPr algn="ctr"/>
            <a:r>
              <a:rPr sz="1700" b="1">
                <a:solidFill>
                  <a:srgbClr val="3E2A1E"/>
                </a:solidFill>
                <a:latin typeface="Calibri"/>
              </a:rPr>
              <a:t>4  Go / no-go</a:t>
            </a:r>
          </a:p>
          <a:p>
            <a:pPr algn="ctr"/>
            <a:r>
              <a:rPr sz="1300" b="0">
                <a:solidFill>
                  <a:srgbClr val="3E2A1E"/>
                </a:solidFill>
                <a:latin typeface="Calibri"/>
              </a:rPr>
              <a:t>Board reviews pilot results</a:t>
            </a:r>
          </a:p>
        </p:txBody>
      </p:sp>
      <p:sp>
        <p:nvSpPr>
          <p:cNvPr id="16" name="TextBox 15"/>
          <p:cNvSpPr txBox="1"/>
          <p:nvPr/>
        </p:nvSpPr>
        <p:spPr>
          <a:xfrm>
            <a:off x="7296912" y="3977639"/>
            <a:ext cx="2057400" cy="365760"/>
          </a:xfrm>
          <a:prstGeom prst="rect">
            <a:avLst/>
          </a:prstGeom>
          <a:noFill/>
        </p:spPr>
        <p:txBody>
          <a:bodyPr wrap="square" anchor="t" lIns="0" rIns="0" tIns="0" bIns="0">
            <a:spAutoFit/>
          </a:bodyPr>
          <a:lstStyle/>
          <a:p>
            <a:pPr algn="ctr"/>
            <a:r>
              <a:rPr sz="1300" b="1">
                <a:solidFill>
                  <a:srgbClr val="C8962E"/>
                </a:solidFill>
                <a:latin typeface="Calibri"/>
              </a:rPr>
              <a:t>Criteria TBD</a:t>
            </a:r>
          </a:p>
        </p:txBody>
      </p:sp>
      <p:cxnSp>
        <p:nvCxnSpPr>
          <p:cNvPr id="17" name="Connector 16"/>
          <p:cNvCxnSpPr/>
          <p:nvPr/>
        </p:nvCxnSpPr>
        <p:spPr>
          <a:xfrm>
            <a:off x="9372600" y="3108960"/>
            <a:ext cx="155448" cy="0"/>
          </a:xfrm>
          <a:prstGeom prst="line">
            <a:avLst/>
          </a:prstGeom>
          <a:ln w="19050">
            <a:solidFill>
              <a:srgbClr val="3E2A1E"/>
            </a:solidFill>
            <a:tailEnd type="triangle"/>
          </a:ln>
          <a:effectLst/>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9546336" y="2377440"/>
            <a:ext cx="2057400" cy="1463040"/>
          </a:xfrm>
          <a:prstGeom prst="rect">
            <a:avLst/>
          </a:prstGeom>
          <a:solidFill>
            <a:srgbClr val="F1EADC"/>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wrap="square"/>
          <a:lstStyle/>
          <a:p>
            <a:pPr algn="ctr"/>
            <a:r>
              <a:rPr sz="1700" b="1">
                <a:solidFill>
                  <a:srgbClr val="3E2A1E"/>
                </a:solidFill>
                <a:latin typeface="Calibri"/>
              </a:rPr>
              <a:t>5  Roll out</a:t>
            </a:r>
          </a:p>
          <a:p>
            <a:pPr algn="ctr"/>
            <a:r>
              <a:rPr sz="1300" b="0">
                <a:solidFill>
                  <a:srgbClr val="3E2A1E"/>
                </a:solidFill>
                <a:latin typeface="Calibri"/>
              </a:rPr>
              <a:t>Remaining shops switch</a:t>
            </a:r>
          </a:p>
        </p:txBody>
      </p:sp>
      <p:sp>
        <p:nvSpPr>
          <p:cNvPr id="19" name="TextBox 18"/>
          <p:cNvSpPr txBox="1"/>
          <p:nvPr/>
        </p:nvSpPr>
        <p:spPr>
          <a:xfrm>
            <a:off x="9546336" y="3977639"/>
            <a:ext cx="2057400" cy="365760"/>
          </a:xfrm>
          <a:prstGeom prst="rect">
            <a:avLst/>
          </a:prstGeom>
          <a:noFill/>
        </p:spPr>
        <p:txBody>
          <a:bodyPr wrap="square" anchor="t" lIns="0" rIns="0" tIns="0" bIns="0">
            <a:spAutoFit/>
          </a:bodyPr>
          <a:lstStyle/>
          <a:p>
            <a:pPr algn="ctr"/>
            <a:r>
              <a:rPr sz="1300" b="0">
                <a:solidFill>
                  <a:srgbClr val="7A6658"/>
                </a:solidFill>
                <a:latin typeface="Calibri"/>
              </a:rPr>
              <a:t>3-month dip expected</a:t>
            </a:r>
          </a:p>
        </p:txBody>
      </p:sp>
      <p:sp>
        <p:nvSpPr>
          <p:cNvPr id="20" name="Rectangle 19"/>
          <p:cNvSpPr/>
          <p:nvPr/>
        </p:nvSpPr>
        <p:spPr>
          <a:xfrm>
            <a:off x="548640" y="4572000"/>
            <a:ext cx="11064240" cy="1371600"/>
          </a:xfrm>
          <a:prstGeom prst="rect">
            <a:avLst/>
          </a:prstGeom>
          <a:solidFill>
            <a:srgbClr val="FAF6EE"/>
          </a:solidFill>
          <a:ln w="12700">
            <a:solidFill>
              <a:srgbClr val="DCD0BE"/>
            </a:solidFill>
          </a:ln>
          <a:effectLst/>
        </p:spPr>
        <p:style>
          <a:lnRef idx="1">
            <a:schemeClr val="accent1"/>
          </a:lnRef>
          <a:fillRef idx="3">
            <a:schemeClr val="accent1"/>
          </a:fillRef>
          <a:effectRef idx="2">
            <a:schemeClr val="accent1"/>
          </a:effectRef>
          <a:fontRef idx="minor">
            <a:schemeClr val="lt1"/>
          </a:fontRef>
        </p:style>
        <p:txBody>
          <a:bodyPr rtlCol="0" anchor="ctr" lIns="137160" rIns="137160"/>
          <a:lstStyle/>
          <a:p>
            <a:pPr algn="ctr"/>
          </a:p>
        </p:txBody>
      </p:sp>
      <p:sp>
        <p:nvSpPr>
          <p:cNvPr id="21" name="TextBox 20"/>
          <p:cNvSpPr txBox="1"/>
          <p:nvPr/>
        </p:nvSpPr>
        <p:spPr>
          <a:xfrm>
            <a:off x="822960" y="4754880"/>
            <a:ext cx="2377440" cy="365760"/>
          </a:xfrm>
          <a:prstGeom prst="rect">
            <a:avLst/>
          </a:prstGeom>
          <a:noFill/>
        </p:spPr>
        <p:txBody>
          <a:bodyPr wrap="square" anchor="t" lIns="0" rIns="0" tIns="0" bIns="0">
            <a:spAutoFit/>
          </a:bodyPr>
          <a:lstStyle/>
          <a:p>
            <a:pPr algn="l"/>
            <a:r>
              <a:rPr sz="1500" b="1">
                <a:solidFill>
                  <a:srgbClr val="C8962E"/>
                </a:solidFill>
                <a:latin typeface="Calibri"/>
              </a:rPr>
              <a:t>Why pilot first</a:t>
            </a:r>
          </a:p>
        </p:txBody>
      </p:sp>
      <p:sp>
        <p:nvSpPr>
          <p:cNvPr id="22" name="TextBox 21"/>
          <p:cNvSpPr txBox="1"/>
          <p:nvPr/>
        </p:nvSpPr>
        <p:spPr>
          <a:xfrm>
            <a:off x="3108960" y="4754880"/>
            <a:ext cx="8321040" cy="1097280"/>
          </a:xfrm>
          <a:prstGeom prst="rect">
            <a:avLst/>
          </a:prstGeom>
          <a:noFill/>
        </p:spPr>
        <p:txBody>
          <a:bodyPr wrap="square" anchor="t" lIns="0" rIns="0" tIns="0" bIns="0">
            <a:spAutoFit/>
          </a:bodyPr>
          <a:lstStyle/>
          <a:p>
            <a:pPr algn="l">
              <a:spcAft>
                <a:spcPts val="600"/>
              </a:spcAft>
            </a:pPr>
            <a:r>
              <a:rPr sz="1600" b="0">
                <a:solidFill>
                  <a:srgbClr val="3E2A1E"/>
                </a:solidFill>
                <a:latin typeface="Calibri"/>
              </a:rPr>
              <a:t>The pilot tests the three main risks (slide 7) on 2 shops before all six depend on the kitchen.</a:t>
            </a:r>
          </a:p>
          <a:p>
            <a:pPr algn="l">
              <a:spcAft>
                <a:spcPts val="600"/>
              </a:spcAft>
            </a:pPr>
            <a:r>
              <a:rPr sz="1600" b="0">
                <a:solidFill>
                  <a:srgbClr val="3E2A1E"/>
                </a:solidFill>
                <a:latin typeface="Calibri"/>
              </a:rPr>
              <a:t>The 3-month changeover dip is listed at rollout; its timing and size are TBD.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sp>
        <p:nvSpPr>
          <p:cNvPr id="2" name="TextBox 1"/>
          <p:cNvSpPr txBox="1"/>
          <p:nvPr/>
        </p:nvSpPr>
        <p:spPr>
          <a:xfrm>
            <a:off x="548640" y="6400800"/>
            <a:ext cx="7315200" cy="274320"/>
          </a:xfrm>
          <a:prstGeom prst="rect">
            <a:avLst/>
          </a:prstGeom>
          <a:noFill/>
        </p:spPr>
        <p:txBody>
          <a:bodyPr wrap="square" anchor="t" lIns="0" rIns="0" tIns="0" bIns="0">
            <a:spAutoFit/>
          </a:bodyPr>
          <a:lstStyle/>
          <a:p>
            <a:pPr algn="l"/>
            <a:r>
              <a:rPr sz="1000" b="0">
                <a:solidFill>
                  <a:srgbClr val="7A6658"/>
                </a:solidFill>
                <a:latin typeface="Calibri"/>
              </a:rPr>
              <a:t>Hearth &amp; Grain  ·  Sixth shop and central kitchen  ·  Illustrative scenario</a:t>
            </a:r>
          </a:p>
        </p:txBody>
      </p:sp>
      <p:sp>
        <p:nvSpPr>
          <p:cNvPr id="3" name="TextBox 2"/>
          <p:cNvSpPr txBox="1"/>
          <p:nvPr/>
        </p:nvSpPr>
        <p:spPr>
          <a:xfrm>
            <a:off x="10698480" y="6400800"/>
            <a:ext cx="914400" cy="274320"/>
          </a:xfrm>
          <a:prstGeom prst="rect">
            <a:avLst/>
          </a:prstGeom>
          <a:noFill/>
        </p:spPr>
        <p:txBody>
          <a:bodyPr wrap="square" anchor="t" lIns="0" rIns="0" tIns="0" bIns="0">
            <a:spAutoFit/>
          </a:bodyPr>
          <a:lstStyle/>
          <a:p>
            <a:pPr algn="r"/>
            <a:r>
              <a:rPr sz="1000" b="0">
                <a:solidFill>
                  <a:srgbClr val="7A6658"/>
                </a:solidFill>
                <a:latin typeface="Calibri"/>
              </a:rPr>
              <a:t>7 / 8</a:t>
            </a:r>
          </a:p>
        </p:txBody>
      </p:sp>
      <p:sp>
        <p:nvSpPr>
          <p:cNvPr id="4" name="TextBox 3"/>
          <p:cNvSpPr txBox="1"/>
          <p:nvPr/>
        </p:nvSpPr>
        <p:spPr>
          <a:xfrm>
            <a:off x="548640" y="411480"/>
            <a:ext cx="10972800" cy="274320"/>
          </a:xfrm>
          <a:prstGeom prst="rect">
            <a:avLst/>
          </a:prstGeom>
          <a:noFill/>
        </p:spPr>
        <p:txBody>
          <a:bodyPr wrap="square" anchor="t" lIns="0" rIns="0" tIns="0" bIns="0">
            <a:spAutoFit/>
          </a:bodyPr>
          <a:lstStyle/>
          <a:p>
            <a:pPr algn="l"/>
            <a:r>
              <a:rPr sz="1200" b="1">
                <a:solidFill>
                  <a:srgbClr val="C8962E"/>
                </a:solidFill>
                <a:latin typeface="Calibri"/>
              </a:rPr>
              <a:t>RISKS</a:t>
            </a:r>
          </a:p>
        </p:txBody>
      </p:sp>
      <p:sp>
        <p:nvSpPr>
          <p:cNvPr id="5" name="TextBox 4"/>
          <p:cNvSpPr txBox="1"/>
          <p:nvPr/>
        </p:nvSpPr>
        <p:spPr>
          <a:xfrm>
            <a:off x="548640" y="685800"/>
            <a:ext cx="11064240" cy="822960"/>
          </a:xfrm>
          <a:prstGeom prst="rect">
            <a:avLst/>
          </a:prstGeom>
          <a:noFill/>
        </p:spPr>
        <p:txBody>
          <a:bodyPr wrap="square" anchor="t" lIns="0" rIns="0" tIns="0" bIns="0">
            <a:spAutoFit/>
          </a:bodyPr>
          <a:lstStyle/>
          <a:p>
            <a:pPr algn="l"/>
            <a:r>
              <a:rPr sz="2800" b="0">
                <a:solidFill>
                  <a:srgbClr val="3E2A1E"/>
                </a:solidFill>
                <a:latin typeface="Georgia"/>
              </a:rPr>
              <a:t>Three risks need evidence from the pilot before full rollout</a:t>
            </a:r>
          </a:p>
        </p:txBody>
      </p:sp>
      <p:graphicFrame>
        <p:nvGraphicFramePr>
          <p:cNvPr id="6" name="Table 5"/>
          <p:cNvGraphicFramePr>
            <a:graphicFrameLocks noGrp="1"/>
          </p:cNvGraphicFramePr>
          <p:nvPr/>
        </p:nvGraphicFramePr>
        <p:xfrm>
          <a:off x="548640" y="1920240"/>
          <a:ext cx="11064239" cy="3108960"/>
        </p:xfrm>
        <a:graphic>
          <a:graphicData uri="http://schemas.openxmlformats.org/drawingml/2006/table">
            <a:tbl>
              <a:tblPr firstRow="0" bandRow="0">
                <a:tableStyleId>{5C22544A-7EE6-4342-B048-85BDC9FD1C3A}</a:tableStyleId>
              </a:tblPr>
              <a:tblGrid>
                <a:gridCol w="2834640"/>
                <a:gridCol w="2834640"/>
                <a:gridCol w="3749039"/>
                <a:gridCol w="1645920"/>
              </a:tblGrid>
              <a:tr h="777240">
                <a:tc>
                  <a:txBody>
                    <a:bodyPr wrap="square"/>
                    <a:lstStyle/>
                    <a:p>
                      <a:pPr algn="l"/>
                      <a:r>
                        <a:rPr sz="1400" b="1">
                          <a:solidFill>
                            <a:srgbClr val="FAF6EE"/>
                          </a:solidFill>
                          <a:latin typeface="Calibri"/>
                        </a:rPr>
                        <a:t>Risk (from brief)</a:t>
                      </a:r>
                    </a:p>
                  </a:txBody>
                  <a:tcPr marL="109728" marR="109728" marT="45720" marB="45720" anchor="ctr">
                    <a:solidFill>
                      <a:srgbClr val="3E2A1E"/>
                    </a:solidFill>
                  </a:tcPr>
                </a:tc>
                <a:tc>
                  <a:txBody>
                    <a:bodyPr wrap="square"/>
                    <a:lstStyle/>
                    <a:p>
                      <a:pPr algn="l"/>
                      <a:r>
                        <a:rPr sz="1400" b="1">
                          <a:solidFill>
                            <a:srgbClr val="FAF6EE"/>
                          </a:solidFill>
                          <a:latin typeface="Calibri"/>
                        </a:rPr>
                        <a:t>What it affects</a:t>
                      </a:r>
                    </a:p>
                  </a:txBody>
                  <a:tcPr marL="109728" marR="109728" marT="45720" marB="45720" anchor="ctr">
                    <a:solidFill>
                      <a:srgbClr val="3E2A1E"/>
                    </a:solidFill>
                  </a:tcPr>
                </a:tc>
                <a:tc>
                  <a:txBody>
                    <a:bodyPr wrap="square"/>
                    <a:lstStyle/>
                    <a:p>
                      <a:pPr algn="l"/>
                      <a:r>
                        <a:rPr sz="1400" b="1">
                          <a:solidFill>
                            <a:srgbClr val="FAF6EE"/>
                          </a:solidFill>
                          <a:latin typeface="Calibri"/>
                        </a:rPr>
                        <a:t>What the pilot can show</a:t>
                      </a:r>
                    </a:p>
                  </a:txBody>
                  <a:tcPr marL="109728" marR="109728" marT="45720" marB="45720" anchor="ctr">
                    <a:solidFill>
                      <a:srgbClr val="3E2A1E"/>
                    </a:solidFill>
                  </a:tcPr>
                </a:tc>
                <a:tc>
                  <a:txBody>
                    <a:bodyPr wrap="square"/>
                    <a:lstStyle/>
                    <a:p>
                      <a:pPr algn="l"/>
                      <a:r>
                        <a:rPr sz="1400" b="1">
                          <a:solidFill>
                            <a:srgbClr val="FAF6EE"/>
                          </a:solidFill>
                          <a:latin typeface="Calibri"/>
                        </a:rPr>
                        <a:t>Threshold / size</a:t>
                      </a:r>
                    </a:p>
                  </a:txBody>
                  <a:tcPr marL="109728" marR="109728" marT="45720" marB="45720" anchor="ctr">
                    <a:solidFill>
                      <a:srgbClr val="3E2A1E"/>
                    </a:solidFill>
                  </a:tcPr>
                </a:tc>
              </a:tr>
              <a:tr h="777240">
                <a:tc>
                  <a:txBody>
                    <a:bodyPr wrap="square"/>
                    <a:lstStyle/>
                    <a:p>
                      <a:pPr algn="l"/>
                      <a:r>
                        <a:rPr sz="1400" b="1">
                          <a:solidFill>
                            <a:srgbClr val="3E2A1E"/>
                          </a:solidFill>
                          <a:latin typeface="Calibri"/>
                        </a:rPr>
                        <a:t>Delivery logistics before 6am</a:t>
                      </a:r>
                    </a:p>
                  </a:txBody>
                  <a:tcPr marL="109728" marR="109728" marT="45720" marB="45720" anchor="ctr">
                    <a:solidFill>
                      <a:srgbClr val="FAF6EE"/>
                    </a:solidFill>
                  </a:tcPr>
                </a:tc>
                <a:tc>
                  <a:txBody>
                    <a:bodyPr wrap="square"/>
                    <a:lstStyle/>
                    <a:p>
                      <a:pPr algn="l"/>
                      <a:r>
                        <a:rPr sz="1400" b="0">
                          <a:solidFill>
                            <a:srgbClr val="3E2A1E"/>
                          </a:solidFill>
                          <a:latin typeface="Calibri"/>
                        </a:rPr>
                        <a:t>Shops opening with full shelves</a:t>
                      </a:r>
                    </a:p>
                  </a:txBody>
                  <a:tcPr marL="109728" marR="109728" marT="45720" marB="45720" anchor="ctr">
                    <a:solidFill>
                      <a:srgbClr val="FAF6EE"/>
                    </a:solidFill>
                  </a:tcPr>
                </a:tc>
                <a:tc>
                  <a:txBody>
                    <a:bodyPr wrap="square"/>
                    <a:lstStyle/>
                    <a:p>
                      <a:pPr algn="l"/>
                      <a:r>
                        <a:rPr sz="1400" b="0">
                          <a:solidFill>
                            <a:srgbClr val="3E2A1E"/>
                          </a:solidFill>
                          <a:latin typeface="Calibri"/>
                        </a:rPr>
                        <a:t>Whether deliveries to 2 shops arrive on time</a:t>
                      </a:r>
                    </a:p>
                  </a:txBody>
                  <a:tcPr marL="109728" marR="109728" marT="45720" marB="45720" anchor="ctr">
                    <a:solidFill>
                      <a:srgbClr val="FAF6EE"/>
                    </a:solidFill>
                  </a:tcPr>
                </a:tc>
                <a:tc>
                  <a:txBody>
                    <a:bodyPr wrap="square"/>
                    <a:lstStyle/>
                    <a:p>
                      <a:pPr algn="l"/>
                      <a:r>
                        <a:rPr sz="1400" b="1">
                          <a:solidFill>
                            <a:srgbClr val="C8962E"/>
                          </a:solidFill>
                          <a:latin typeface="Calibri"/>
                        </a:rPr>
                        <a:t>TBD</a:t>
                      </a:r>
                    </a:p>
                  </a:txBody>
                  <a:tcPr marL="109728" marR="109728" marT="45720" marB="45720" anchor="ctr">
                    <a:solidFill>
                      <a:srgbClr val="FAF6EE"/>
                    </a:solidFill>
                  </a:tcPr>
                </a:tc>
              </a:tr>
              <a:tr h="777240">
                <a:tc>
                  <a:txBody>
                    <a:bodyPr wrap="square"/>
                    <a:lstStyle/>
                    <a:p>
                      <a:pPr algn="l"/>
                      <a:r>
                        <a:rPr sz="1400" b="1">
                          <a:solidFill>
                            <a:srgbClr val="3E2A1E"/>
                          </a:solidFill>
                          <a:latin typeface="Calibri"/>
                        </a:rPr>
                        <a:t>Loss of "baked here" appeal</a:t>
                      </a:r>
                    </a:p>
                  </a:txBody>
                  <a:tcPr marL="109728" marR="109728" marT="45720" marB="45720" anchor="ctr">
                    <a:solidFill>
                      <a:srgbClr val="F1EADC"/>
                    </a:solidFill>
                  </a:tcPr>
                </a:tc>
                <a:tc>
                  <a:txBody>
                    <a:bodyPr wrap="square"/>
                    <a:lstStyle/>
                    <a:p>
                      <a:pPr algn="l"/>
                      <a:r>
                        <a:rPr sz="1400" b="0">
                          <a:solidFill>
                            <a:srgbClr val="3E2A1E"/>
                          </a:solidFill>
                          <a:latin typeface="Calibri"/>
                        </a:rPr>
                        <a:t>Customer visits and sales per shop</a:t>
                      </a:r>
                    </a:p>
                  </a:txBody>
                  <a:tcPr marL="109728" marR="109728" marT="45720" marB="45720" anchor="ctr">
                    <a:solidFill>
                      <a:srgbClr val="F1EADC"/>
                    </a:solidFill>
                  </a:tcPr>
                </a:tc>
                <a:tc>
                  <a:txBody>
                    <a:bodyPr wrap="square"/>
                    <a:lstStyle/>
                    <a:p>
                      <a:pPr algn="l"/>
                      <a:r>
                        <a:rPr sz="1400" b="0">
                          <a:solidFill>
                            <a:srgbClr val="3E2A1E"/>
                          </a:solidFill>
                          <a:latin typeface="Calibri"/>
                        </a:rPr>
                        <a:t>Sales in pilot shops vs non-pilot shops</a:t>
                      </a:r>
                    </a:p>
                  </a:txBody>
                  <a:tcPr marL="109728" marR="109728" marT="45720" marB="45720" anchor="ctr">
                    <a:solidFill>
                      <a:srgbClr val="F1EADC"/>
                    </a:solidFill>
                  </a:tcPr>
                </a:tc>
                <a:tc>
                  <a:txBody>
                    <a:bodyPr wrap="square"/>
                    <a:lstStyle/>
                    <a:p>
                      <a:pPr algn="l"/>
                      <a:r>
                        <a:rPr sz="1400" b="1">
                          <a:solidFill>
                            <a:srgbClr val="C8962E"/>
                          </a:solidFill>
                          <a:latin typeface="Calibri"/>
                        </a:rPr>
                        <a:t>TBD</a:t>
                      </a:r>
                    </a:p>
                  </a:txBody>
                  <a:tcPr marL="109728" marR="109728" marT="45720" marB="45720" anchor="ctr">
                    <a:solidFill>
                      <a:srgbClr val="F1EADC"/>
                    </a:solidFill>
                  </a:tcPr>
                </a:tc>
              </a:tr>
              <a:tr h="777240">
                <a:tc>
                  <a:txBody>
                    <a:bodyPr wrap="square"/>
                    <a:lstStyle/>
                    <a:p>
                      <a:pPr algn="l"/>
                      <a:r>
                        <a:rPr sz="1400" b="1">
                          <a:solidFill>
                            <a:srgbClr val="3E2A1E"/>
                          </a:solidFill>
                          <a:latin typeface="Calibri"/>
                        </a:rPr>
                        <a:t>3-month dip during changeover</a:t>
                      </a:r>
                    </a:p>
                  </a:txBody>
                  <a:tcPr marL="109728" marR="109728" marT="45720" marB="45720" anchor="ctr">
                    <a:solidFill>
                      <a:srgbClr val="FAF6EE"/>
                    </a:solidFill>
                  </a:tcPr>
                </a:tc>
                <a:tc>
                  <a:txBody>
                    <a:bodyPr wrap="square"/>
                    <a:lstStyle/>
                    <a:p>
                      <a:pPr algn="l"/>
                      <a:r>
                        <a:rPr sz="1400" b="0">
                          <a:solidFill>
                            <a:srgbClr val="3E2A1E"/>
                          </a:solidFill>
                          <a:latin typeface="Calibri"/>
                        </a:rPr>
                        <a:t>Revenue and margin during switch</a:t>
                      </a:r>
                    </a:p>
                  </a:txBody>
                  <a:tcPr marL="109728" marR="109728" marT="45720" marB="45720" anchor="ctr">
                    <a:solidFill>
                      <a:srgbClr val="FAF6EE"/>
                    </a:solidFill>
                  </a:tcPr>
                </a:tc>
                <a:tc>
                  <a:txBody>
                    <a:bodyPr wrap="square"/>
                    <a:lstStyle/>
                    <a:p>
                      <a:pPr algn="l"/>
                      <a:r>
                        <a:rPr sz="1400" b="0">
                          <a:solidFill>
                            <a:srgbClr val="3E2A1E"/>
                          </a:solidFill>
                          <a:latin typeface="Calibri"/>
                        </a:rPr>
                        <a:t>Size and length of the dip in 2 shops</a:t>
                      </a:r>
                    </a:p>
                  </a:txBody>
                  <a:tcPr marL="109728" marR="109728" marT="45720" marB="45720" anchor="ctr">
                    <a:solidFill>
                      <a:srgbClr val="FAF6EE"/>
                    </a:solidFill>
                  </a:tcPr>
                </a:tc>
                <a:tc>
                  <a:txBody>
                    <a:bodyPr wrap="square"/>
                    <a:lstStyle/>
                    <a:p>
                      <a:pPr algn="l"/>
                      <a:r>
                        <a:rPr sz="1400" b="1">
                          <a:solidFill>
                            <a:srgbClr val="C8962E"/>
                          </a:solidFill>
                          <a:latin typeface="Calibri"/>
                        </a:rPr>
                        <a:t>TBD</a:t>
                      </a:r>
                    </a:p>
                  </a:txBody>
                  <a:tcPr marL="109728" marR="109728" marT="45720" marB="45720" anchor="ctr">
                    <a:solidFill>
                      <a:srgbClr val="FAF6EE"/>
                    </a:solidFill>
                  </a:tcPr>
                </a:tc>
              </a:tr>
            </a:tbl>
          </a:graphicData>
        </a:graphic>
      </p:graphicFrame>
      <p:sp>
        <p:nvSpPr>
          <p:cNvPr id="7" name="TextBox 6"/>
          <p:cNvSpPr txBox="1"/>
          <p:nvPr/>
        </p:nvSpPr>
        <p:spPr>
          <a:xfrm>
            <a:off x="548640" y="5303520"/>
            <a:ext cx="11064240" cy="548640"/>
          </a:xfrm>
          <a:prstGeom prst="rect">
            <a:avLst/>
          </a:prstGeom>
          <a:noFill/>
        </p:spPr>
        <p:txBody>
          <a:bodyPr wrap="square" anchor="t" lIns="0" rIns="0" tIns="0" bIns="0">
            <a:spAutoFit/>
          </a:bodyPr>
          <a:lstStyle/>
          <a:p>
            <a:pPr algn="l"/>
            <a:r>
              <a:rPr sz="1400" b="0">
                <a:solidFill>
                  <a:srgbClr val="7A6658"/>
                </a:solidFill>
                <a:latin typeface="Calibri"/>
              </a:rPr>
              <a:t>Risk owners and mitigations beyond the pilot: TBD.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sp>
        <p:nvSpPr>
          <p:cNvPr id="2" name="TextBox 1"/>
          <p:cNvSpPr txBox="1"/>
          <p:nvPr/>
        </p:nvSpPr>
        <p:spPr>
          <a:xfrm>
            <a:off x="548640" y="6400800"/>
            <a:ext cx="7315200" cy="274320"/>
          </a:xfrm>
          <a:prstGeom prst="rect">
            <a:avLst/>
          </a:prstGeom>
          <a:noFill/>
        </p:spPr>
        <p:txBody>
          <a:bodyPr wrap="square" anchor="t" lIns="0" rIns="0" tIns="0" bIns="0">
            <a:spAutoFit/>
          </a:bodyPr>
          <a:lstStyle/>
          <a:p>
            <a:pPr algn="l"/>
            <a:r>
              <a:rPr sz="1000" b="0">
                <a:solidFill>
                  <a:srgbClr val="7A6658"/>
                </a:solidFill>
                <a:latin typeface="Calibri"/>
              </a:rPr>
              <a:t>Hearth &amp; Grain  ·  Sixth shop and central kitchen  ·  Illustrative scenario</a:t>
            </a:r>
          </a:p>
        </p:txBody>
      </p:sp>
      <p:sp>
        <p:nvSpPr>
          <p:cNvPr id="3" name="TextBox 2"/>
          <p:cNvSpPr txBox="1"/>
          <p:nvPr/>
        </p:nvSpPr>
        <p:spPr>
          <a:xfrm>
            <a:off x="10698480" y="6400800"/>
            <a:ext cx="914400" cy="274320"/>
          </a:xfrm>
          <a:prstGeom prst="rect">
            <a:avLst/>
          </a:prstGeom>
          <a:noFill/>
        </p:spPr>
        <p:txBody>
          <a:bodyPr wrap="square" anchor="t" lIns="0" rIns="0" tIns="0" bIns="0">
            <a:spAutoFit/>
          </a:bodyPr>
          <a:lstStyle/>
          <a:p>
            <a:pPr algn="r"/>
            <a:r>
              <a:rPr sz="1000" b="0">
                <a:solidFill>
                  <a:srgbClr val="7A6658"/>
                </a:solidFill>
                <a:latin typeface="Calibri"/>
              </a:rPr>
              <a:t>8 / 8</a:t>
            </a:r>
          </a:p>
        </p:txBody>
      </p:sp>
      <p:sp>
        <p:nvSpPr>
          <p:cNvPr id="4" name="Rectangle 3"/>
          <p:cNvSpPr/>
          <p:nvPr/>
        </p:nvSpPr>
        <p:spPr>
          <a:xfrm>
            <a:off x="0" y="0"/>
            <a:ext cx="320040" cy="6858000"/>
          </a:xfrm>
          <a:prstGeom prst="rect">
            <a:avLst/>
          </a:prstGeom>
          <a:solidFill>
            <a:srgbClr val="C8962E"/>
          </a:solidFill>
          <a:ln>
            <a:noFill/>
          </a:ln>
          <a:effectLst/>
        </p:spPr>
        <p:style>
          <a:lnRef idx="1">
            <a:schemeClr val="accent1"/>
          </a:lnRef>
          <a:fillRef idx="3">
            <a:schemeClr val="accent1"/>
          </a:fillRef>
          <a:effectRef idx="2">
            <a:schemeClr val="accent1"/>
          </a:effectRef>
          <a:fontRef idx="minor">
            <a:schemeClr val="lt1"/>
          </a:fontRef>
        </p:style>
        <p:txBody>
          <a:bodyPr rtlCol="0" anchor="ctr" lIns="137160" rIns="137160"/>
          <a:lstStyle/>
          <a:p>
            <a:pPr algn="ctr"/>
          </a:p>
        </p:txBody>
      </p:sp>
      <p:sp>
        <p:nvSpPr>
          <p:cNvPr id="5" name="TextBox 4"/>
          <p:cNvSpPr txBox="1"/>
          <p:nvPr/>
        </p:nvSpPr>
        <p:spPr>
          <a:xfrm>
            <a:off x="914400" y="685800"/>
            <a:ext cx="10058400" cy="365760"/>
          </a:xfrm>
          <a:prstGeom prst="rect">
            <a:avLst/>
          </a:prstGeom>
          <a:noFill/>
        </p:spPr>
        <p:txBody>
          <a:bodyPr wrap="square" anchor="t" lIns="0" rIns="0" tIns="0" bIns="0">
            <a:spAutoFit/>
          </a:bodyPr>
          <a:lstStyle/>
          <a:p>
            <a:pPr algn="l"/>
            <a:r>
              <a:rPr sz="1400" b="1">
                <a:solidFill>
                  <a:srgbClr val="C8962E"/>
                </a:solidFill>
                <a:latin typeface="Calibri"/>
              </a:rPr>
              <a:t>DECISION</a:t>
            </a:r>
          </a:p>
        </p:txBody>
      </p:sp>
      <p:sp>
        <p:nvSpPr>
          <p:cNvPr id="6" name="TextBox 5"/>
          <p:cNvSpPr txBox="1"/>
          <p:nvPr/>
        </p:nvSpPr>
        <p:spPr>
          <a:xfrm>
            <a:off x="914400" y="1097280"/>
            <a:ext cx="10515600" cy="1097280"/>
          </a:xfrm>
          <a:prstGeom prst="rect">
            <a:avLst/>
          </a:prstGeom>
          <a:noFill/>
        </p:spPr>
        <p:txBody>
          <a:bodyPr wrap="square" anchor="t" lIns="0" rIns="0" tIns="0" bIns="0">
            <a:spAutoFit/>
          </a:bodyPr>
          <a:lstStyle/>
          <a:p>
            <a:pPr algn="l"/>
            <a:r>
              <a:rPr sz="3000" b="0">
                <a:solidFill>
                  <a:srgbClr val="3E2A1E"/>
                </a:solidFill>
                <a:latin typeface="Georgia"/>
              </a:rPr>
              <a:t>Approve SGD 930k for the central kitchen and sixth shop, with central supply piloted in 2 shops first</a:t>
            </a:r>
          </a:p>
        </p:txBody>
      </p:sp>
      <p:cxnSp>
        <p:nvCxnSpPr>
          <p:cNvPr id="7" name="Connector 6"/>
          <p:cNvCxnSpPr/>
          <p:nvPr/>
        </p:nvCxnSpPr>
        <p:spPr>
          <a:xfrm>
            <a:off x="914400" y="2514600"/>
            <a:ext cx="1828800" cy="0"/>
          </a:xfrm>
          <a:prstGeom prst="line">
            <a:avLst/>
          </a:prstGeom>
          <a:ln w="25400">
            <a:solidFill>
              <a:srgbClr val="C8962E"/>
            </a:solidFill>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914400" y="2834640"/>
            <a:ext cx="4937760" cy="365760"/>
          </a:xfrm>
          <a:prstGeom prst="rect">
            <a:avLst/>
          </a:prstGeom>
          <a:noFill/>
        </p:spPr>
        <p:txBody>
          <a:bodyPr wrap="square" anchor="t" lIns="0" rIns="0" tIns="0" bIns="0">
            <a:spAutoFit/>
          </a:bodyPr>
          <a:lstStyle/>
          <a:p>
            <a:pPr algn="l"/>
            <a:r>
              <a:rPr sz="1600" b="1">
                <a:solidFill>
                  <a:srgbClr val="3E2A1E"/>
                </a:solidFill>
                <a:latin typeface="Calibri"/>
              </a:rPr>
              <a:t>Approved now</a:t>
            </a:r>
          </a:p>
        </p:txBody>
      </p:sp>
      <p:sp>
        <p:nvSpPr>
          <p:cNvPr id="9" name="TextBox 8"/>
          <p:cNvSpPr txBox="1"/>
          <p:nvPr/>
        </p:nvSpPr>
        <p:spPr>
          <a:xfrm>
            <a:off x="914400" y="3291840"/>
            <a:ext cx="4937760" cy="2377440"/>
          </a:xfrm>
          <a:prstGeom prst="rect">
            <a:avLst/>
          </a:prstGeom>
          <a:noFill/>
        </p:spPr>
        <p:txBody>
          <a:bodyPr wrap="square" anchor="t" lIns="0" rIns="0" tIns="0" bIns="0">
            <a:spAutoFit/>
          </a:bodyPr>
          <a:lstStyle/>
          <a:p>
            <a:pPr algn="l">
              <a:spcAft>
                <a:spcPts val="1000"/>
              </a:spcAft>
            </a:pPr>
            <a:r>
              <a:rPr sz="1600" b="0">
                <a:solidFill>
                  <a:srgbClr val="3E2A1E"/>
                </a:solidFill>
                <a:latin typeface="Calibri"/>
              </a:rPr>
              <a:t>Central kitchen fit-out: SGD 650k</a:t>
            </a:r>
          </a:p>
          <a:p>
            <a:pPr algn="l">
              <a:spcAft>
                <a:spcPts val="1000"/>
              </a:spcAft>
            </a:pPr>
            <a:r>
              <a:rPr sz="1600" b="0">
                <a:solidFill>
                  <a:srgbClr val="3E2A1E"/>
                </a:solidFill>
                <a:latin typeface="Calibri"/>
              </a:rPr>
              <a:t>Sixth shop: SGD 280k</a:t>
            </a:r>
          </a:p>
          <a:p>
            <a:pPr algn="l">
              <a:spcAft>
                <a:spcPts val="1000"/>
              </a:spcAft>
            </a:pPr>
            <a:r>
              <a:rPr sz="1600" b="0">
                <a:solidFill>
                  <a:srgbClr val="3E2A1E"/>
                </a:solidFill>
                <a:latin typeface="Calibri"/>
              </a:rPr>
              <a:t>Opening planned 9 months after approval</a:t>
            </a:r>
          </a:p>
          <a:p>
            <a:pPr algn="l">
              <a:spcAft>
                <a:spcPts val="1000"/>
              </a:spcAft>
            </a:pPr>
            <a:r>
              <a:rPr sz="1600" b="0">
                <a:solidFill>
                  <a:srgbClr val="3E2A1E"/>
                </a:solidFill>
                <a:latin typeface="Calibri"/>
              </a:rPr>
              <a:t>Pilot of central supply in 2 shops</a:t>
            </a:r>
          </a:p>
        </p:txBody>
      </p:sp>
      <p:sp>
        <p:nvSpPr>
          <p:cNvPr id="10" name="TextBox 9"/>
          <p:cNvSpPr txBox="1"/>
          <p:nvPr/>
        </p:nvSpPr>
        <p:spPr>
          <a:xfrm>
            <a:off x="6400800" y="2834640"/>
            <a:ext cx="5120640" cy="365760"/>
          </a:xfrm>
          <a:prstGeom prst="rect">
            <a:avLst/>
          </a:prstGeom>
          <a:noFill/>
        </p:spPr>
        <p:txBody>
          <a:bodyPr wrap="square" anchor="t" lIns="0" rIns="0" tIns="0" bIns="0">
            <a:spAutoFit/>
          </a:bodyPr>
          <a:lstStyle/>
          <a:p>
            <a:pPr algn="l"/>
            <a:r>
              <a:rPr sz="1600" b="1">
                <a:solidFill>
                  <a:srgbClr val="C8962E"/>
                </a:solidFill>
                <a:latin typeface="Calibri"/>
              </a:rPr>
              <a:t>To bring back before rollout (TBD)</a:t>
            </a:r>
          </a:p>
        </p:txBody>
      </p:sp>
      <p:sp>
        <p:nvSpPr>
          <p:cNvPr id="11" name="TextBox 10"/>
          <p:cNvSpPr txBox="1"/>
          <p:nvPr/>
        </p:nvSpPr>
        <p:spPr>
          <a:xfrm>
            <a:off x="6400800" y="3291840"/>
            <a:ext cx="5120640" cy="2560320"/>
          </a:xfrm>
          <a:prstGeom prst="rect">
            <a:avLst/>
          </a:prstGeom>
          <a:noFill/>
        </p:spPr>
        <p:txBody>
          <a:bodyPr wrap="square" anchor="t" lIns="0" rIns="0" tIns="0" bIns="0">
            <a:spAutoFit/>
          </a:bodyPr>
          <a:lstStyle/>
          <a:p>
            <a:pPr algn="l">
              <a:spcAft>
                <a:spcPts val="1000"/>
              </a:spcAft>
            </a:pPr>
            <a:r>
              <a:rPr sz="1600" b="0">
                <a:solidFill>
                  <a:srgbClr val="3E2A1E"/>
                </a:solidFill>
                <a:latin typeface="Calibri"/>
              </a:rPr>
              <a:t>Basis of the 26-month payback</a:t>
            </a:r>
          </a:p>
          <a:p>
            <a:pPr algn="l">
              <a:spcAft>
                <a:spcPts val="1000"/>
              </a:spcAft>
            </a:pPr>
            <a:r>
              <a:rPr sz="1600" b="0">
                <a:solidFill>
                  <a:srgbClr val="3E2A1E"/>
                </a:solidFill>
                <a:latin typeface="Calibri"/>
              </a:rPr>
              <a:t>Value of waste and baker-role savings</a:t>
            </a:r>
          </a:p>
          <a:p>
            <a:pPr algn="l">
              <a:spcAft>
                <a:spcPts val="1000"/>
              </a:spcAft>
            </a:pPr>
            <a:r>
              <a:rPr sz="1600" b="0">
                <a:solidFill>
                  <a:srgbClr val="3E2A1E"/>
                </a:solidFill>
                <a:latin typeface="Calibri"/>
              </a:rPr>
              <a:t>Pilot length and go/no-go criteria</a:t>
            </a:r>
          </a:p>
          <a:p>
            <a:pPr algn="l">
              <a:spcAft>
                <a:spcPts val="1000"/>
              </a:spcAft>
            </a:pPr>
            <a:r>
              <a:rPr sz="1600" b="0">
                <a:solidFill>
                  <a:srgbClr val="3E2A1E"/>
                </a:solidFill>
                <a:latin typeface="Calibri"/>
              </a:rPr>
              <a:t>Size and timing of the 3-month dip</a:t>
            </a:r>
          </a:p>
          <a:p>
            <a:pPr algn="l">
              <a:spcAft>
                <a:spcPts val="1000"/>
              </a:spcAft>
            </a:pPr>
            <a:r>
              <a:rPr sz="1600" b="0">
                <a:solidFill>
                  <a:srgbClr val="3E2A1E"/>
                </a:solidFill>
                <a:latin typeface="Calibri"/>
              </a:rPr>
              <a:t>Funding source for the SGD 930k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