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49" r:id="rId2"/>
  </p:sldMasterIdLst>
  <p:notesMasterIdLst>
    <p:notesMasterId r:id="rId50"/>
  </p:notesMasterIdLst>
  <p:handoutMasterIdLst>
    <p:handoutMasterId r:id="rId51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6" r:id="rId32"/>
    <p:sldId id="285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</p:sldIdLst>
  <p:sldSz cx="9144000" cy="6858000" type="screen4x3"/>
  <p:notesSz cx="6858000" cy="9144000"/>
  <p:embeddedFontLst>
    <p:embeddedFont>
      <p:font typeface="黑体" pitchFamily="49" charset="-122"/>
      <p:regular r:id="rId52"/>
    </p:embeddedFont>
    <p:embeddedFont>
      <p:font typeface="方正超粗黑简体" pitchFamily="65" charset="-122"/>
      <p:regular r:id="rId53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黑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黑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黑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黑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黑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黑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黑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黑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黑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619C"/>
    <a:srgbClr val="0066CC"/>
    <a:srgbClr val="0066FF"/>
    <a:srgbClr val="4575BB"/>
    <a:srgbClr val="9999FF"/>
    <a:srgbClr val="FF0000"/>
    <a:srgbClr val="009900"/>
    <a:srgbClr val="99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587" autoAdjust="0"/>
    <p:restoredTop sz="94668" autoAdjust="0"/>
  </p:normalViewPr>
  <p:slideViewPr>
    <p:cSldViewPr>
      <p:cViewPr varScale="1">
        <p:scale>
          <a:sx n="109" d="100"/>
          <a:sy n="109" d="100"/>
        </p:scale>
        <p:origin x="-167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1422" y="-10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notesMaster" Target="notesMasters/notesMaster1.xml"/><Relationship Id="rId55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font" Target="fonts/font2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font" Target="fonts/font1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ea typeface="宋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ea typeface="宋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ea typeface="宋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655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ea typeface="宋体" pitchFamily="2" charset="-122"/>
              </a:defRPr>
            </a:lvl1pPr>
          </a:lstStyle>
          <a:p>
            <a:fld id="{90D65ACB-1238-465B-B14C-57D2CF7FBDA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ea typeface="宋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ea typeface="宋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717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ea typeface="宋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ea typeface="宋体" pitchFamily="2" charset="-122"/>
              </a:defRPr>
            </a:lvl1pPr>
          </a:lstStyle>
          <a:p>
            <a:fld id="{BF4B5B88-40E0-4A88-A9B4-E1A0CC950A6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bg1"/>
          </a:fgClr>
          <a:bgClr>
            <a:schemeClr val="bg2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Rectangle 15"/>
          <p:cNvSpPr>
            <a:spLocks noChangeArrowheads="1"/>
          </p:cNvSpPr>
          <p:nvPr userDrawn="1"/>
        </p:nvSpPr>
        <p:spPr bwMode="auto">
          <a:xfrm>
            <a:off x="0" y="990600"/>
            <a:ext cx="9144000" cy="502920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42" name="Rectangle 18"/>
          <p:cNvSpPr>
            <a:spLocks noChangeArrowheads="1"/>
          </p:cNvSpPr>
          <p:nvPr userDrawn="1"/>
        </p:nvSpPr>
        <p:spPr bwMode="auto">
          <a:xfrm rot="1144243">
            <a:off x="-609600" y="685800"/>
            <a:ext cx="7010400" cy="1219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38" name="Rectangle 14"/>
          <p:cNvSpPr>
            <a:spLocks noChangeArrowheads="1"/>
          </p:cNvSpPr>
          <p:nvPr userDrawn="1"/>
        </p:nvSpPr>
        <p:spPr bwMode="auto">
          <a:xfrm>
            <a:off x="0" y="1143000"/>
            <a:ext cx="9144000" cy="4724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1031" name="Object 7"/>
          <p:cNvGraphicFramePr>
            <a:graphicFrameLocks noChangeAspect="1"/>
          </p:cNvGraphicFramePr>
          <p:nvPr/>
        </p:nvGraphicFramePr>
        <p:xfrm>
          <a:off x="0" y="1216025"/>
          <a:ext cx="9144000" cy="4567238"/>
        </p:xfrm>
        <a:graphic>
          <a:graphicData uri="http://schemas.openxmlformats.org/presentationml/2006/ole">
            <p:oleObj spid="_x0000_s1031" name="Image" r:id="rId14" imgW="12660317" imgH="6323810" progId="Photoshop.Image.8">
              <p:embed/>
            </p:oleObj>
          </a:graphicData>
        </a:graphic>
      </p:graphicFrame>
      <p:pic>
        <p:nvPicPr>
          <p:cNvPr id="1032" name="Picture 8" descr="人物"/>
          <p:cNvPicPr>
            <a:picLocks noChangeAspect="1" noChangeArrowheads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3429000" y="2335213"/>
            <a:ext cx="5715000" cy="3455987"/>
          </a:xfrm>
          <a:prstGeom prst="rect">
            <a:avLst/>
          </a:prstGeom>
          <a:noFill/>
        </p:spPr>
      </p:pic>
      <p:sp>
        <p:nvSpPr>
          <p:cNvPr id="1037" name="Text Box 13"/>
          <p:cNvSpPr txBox="1">
            <a:spLocks noChangeArrowheads="1"/>
          </p:cNvSpPr>
          <p:nvPr userDrawn="1"/>
        </p:nvSpPr>
        <p:spPr bwMode="auto">
          <a:xfrm>
            <a:off x="4876800" y="6384925"/>
            <a:ext cx="4038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chemeClr val="bg2"/>
                </a:solidFill>
              </a:rPr>
              <a:t>天山区碱泉街社区卫生服务中心</a:t>
            </a:r>
          </a:p>
        </p:txBody>
      </p:sp>
      <p:sp>
        <p:nvSpPr>
          <p:cNvPr id="1040" name="WordArt 16"/>
          <p:cNvSpPr>
            <a:spLocks noChangeArrowheads="1" noChangeShapeType="1" noTextEdit="1"/>
          </p:cNvSpPr>
          <p:nvPr userDrawn="1"/>
        </p:nvSpPr>
        <p:spPr bwMode="auto">
          <a:xfrm>
            <a:off x="381000" y="914400"/>
            <a:ext cx="6096000" cy="91440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  <a:scene3d>
              <a:camera prst="legacyPerspectiveFront">
                <a:rot lat="19799999" lon="19439998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chemeClr val="folHlink"/>
                    </a:gs>
                    <a:gs pos="100000">
                      <a:srgbClr val="CCFF99"/>
                    </a:gs>
                  </a:gsLst>
                  <a:path path="rect">
                    <a:fillToRect l="100000" t="100000"/>
                  </a:path>
                </a:gradFill>
                <a:latin typeface="方正超粗黑简体"/>
                <a:ea typeface="方正超粗黑简体"/>
              </a:rPr>
              <a:t>2010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chemeClr val="folHlink"/>
                    </a:gs>
                    <a:gs pos="100000">
                      <a:srgbClr val="CCFF99"/>
                    </a:gs>
                  </a:gsLst>
                  <a:path path="rect">
                    <a:fillToRect l="100000" t="100000"/>
                  </a:path>
                </a:gradFill>
                <a:latin typeface="方正超粗黑简体"/>
                <a:ea typeface="方正超粗黑简体"/>
              </a:rPr>
              <a:t>年全年工作总结 </a:t>
            </a:r>
          </a:p>
        </p:txBody>
      </p:sp>
      <p:pic>
        <p:nvPicPr>
          <p:cNvPr id="1044" name="Picture 20" descr="logo副本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267200" y="6096000"/>
            <a:ext cx="806450" cy="669925"/>
          </a:xfrm>
          <a:prstGeom prst="rect">
            <a:avLst/>
          </a:prstGeom>
          <a:noFill/>
        </p:spPr>
      </p:pic>
      <p:sp>
        <p:nvSpPr>
          <p:cNvPr id="1046" name="Oval 22"/>
          <p:cNvSpPr>
            <a:spLocks noChangeArrowheads="1"/>
          </p:cNvSpPr>
          <p:nvPr userDrawn="1"/>
        </p:nvSpPr>
        <p:spPr bwMode="auto">
          <a:xfrm>
            <a:off x="5562600" y="381000"/>
            <a:ext cx="762000" cy="762000"/>
          </a:xfrm>
          <a:prstGeom prst="ellipse">
            <a:avLst/>
          </a:prstGeom>
          <a:solidFill>
            <a:srgbClr val="CCFF99"/>
          </a:solidFill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47" name="Oval 23"/>
          <p:cNvSpPr>
            <a:spLocks noChangeArrowheads="1"/>
          </p:cNvSpPr>
          <p:nvPr userDrawn="1"/>
        </p:nvSpPr>
        <p:spPr bwMode="auto">
          <a:xfrm>
            <a:off x="8077200" y="152400"/>
            <a:ext cx="762000" cy="762000"/>
          </a:xfrm>
          <a:prstGeom prst="ellipse">
            <a:avLst/>
          </a:prstGeom>
          <a:solidFill>
            <a:srgbClr val="CCFF99"/>
          </a:solidFill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48" name="Oval 24"/>
          <p:cNvSpPr>
            <a:spLocks noChangeArrowheads="1"/>
          </p:cNvSpPr>
          <p:nvPr userDrawn="1"/>
        </p:nvSpPr>
        <p:spPr bwMode="auto">
          <a:xfrm>
            <a:off x="4114800" y="533400"/>
            <a:ext cx="228600" cy="228600"/>
          </a:xfrm>
          <a:prstGeom prst="ellipse">
            <a:avLst/>
          </a:prstGeom>
          <a:solidFill>
            <a:srgbClr val="CCFF99"/>
          </a:solidFill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49" name="Oval 25"/>
          <p:cNvSpPr>
            <a:spLocks noChangeArrowheads="1"/>
          </p:cNvSpPr>
          <p:nvPr userDrawn="1"/>
        </p:nvSpPr>
        <p:spPr bwMode="auto">
          <a:xfrm>
            <a:off x="6629400" y="609600"/>
            <a:ext cx="304800" cy="304800"/>
          </a:xfrm>
          <a:prstGeom prst="ellipse">
            <a:avLst/>
          </a:prstGeom>
          <a:solidFill>
            <a:srgbClr val="CCFF99"/>
          </a:solidFill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0" name="Oval 26"/>
          <p:cNvSpPr>
            <a:spLocks noChangeArrowheads="1"/>
          </p:cNvSpPr>
          <p:nvPr userDrawn="1"/>
        </p:nvSpPr>
        <p:spPr bwMode="auto">
          <a:xfrm>
            <a:off x="8915400" y="152400"/>
            <a:ext cx="76200" cy="76200"/>
          </a:xfrm>
          <a:prstGeom prst="ellipse">
            <a:avLst/>
          </a:prstGeom>
          <a:solidFill>
            <a:srgbClr val="CCFF99"/>
          </a:solidFill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1" name="Oval 27"/>
          <p:cNvSpPr>
            <a:spLocks noChangeArrowheads="1"/>
          </p:cNvSpPr>
          <p:nvPr userDrawn="1"/>
        </p:nvSpPr>
        <p:spPr bwMode="auto">
          <a:xfrm>
            <a:off x="4876800" y="152400"/>
            <a:ext cx="76200" cy="76200"/>
          </a:xfrm>
          <a:prstGeom prst="ellipse">
            <a:avLst/>
          </a:prstGeom>
          <a:solidFill>
            <a:srgbClr val="CCFF99"/>
          </a:solidFill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2" name="Oval 28"/>
          <p:cNvSpPr>
            <a:spLocks noChangeArrowheads="1"/>
          </p:cNvSpPr>
          <p:nvPr userDrawn="1"/>
        </p:nvSpPr>
        <p:spPr bwMode="auto">
          <a:xfrm>
            <a:off x="7696200" y="533400"/>
            <a:ext cx="152400" cy="152400"/>
          </a:xfrm>
          <a:prstGeom prst="ellipse">
            <a:avLst/>
          </a:prstGeom>
          <a:solidFill>
            <a:srgbClr val="CCFF99"/>
          </a:solidFill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3" name="Oval 29"/>
          <p:cNvSpPr>
            <a:spLocks noChangeArrowheads="1"/>
          </p:cNvSpPr>
          <p:nvPr userDrawn="1"/>
        </p:nvSpPr>
        <p:spPr bwMode="auto">
          <a:xfrm>
            <a:off x="5334000" y="381000"/>
            <a:ext cx="152400" cy="152400"/>
          </a:xfrm>
          <a:prstGeom prst="ellipse">
            <a:avLst/>
          </a:prstGeom>
          <a:solidFill>
            <a:srgbClr val="CCFF99"/>
          </a:solidFill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4" name="Oval 30"/>
          <p:cNvSpPr>
            <a:spLocks noChangeArrowheads="1"/>
          </p:cNvSpPr>
          <p:nvPr userDrawn="1"/>
        </p:nvSpPr>
        <p:spPr bwMode="auto">
          <a:xfrm>
            <a:off x="7086600" y="685800"/>
            <a:ext cx="76200" cy="76200"/>
          </a:xfrm>
          <a:prstGeom prst="ellipse">
            <a:avLst/>
          </a:prstGeom>
          <a:solidFill>
            <a:srgbClr val="CCFF99"/>
          </a:solidFill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5" name="Oval 31"/>
          <p:cNvSpPr>
            <a:spLocks noChangeArrowheads="1"/>
          </p:cNvSpPr>
          <p:nvPr userDrawn="1"/>
        </p:nvSpPr>
        <p:spPr bwMode="auto">
          <a:xfrm>
            <a:off x="3124200" y="152400"/>
            <a:ext cx="152400" cy="152400"/>
          </a:xfrm>
          <a:prstGeom prst="ellipse">
            <a:avLst/>
          </a:prstGeom>
          <a:solidFill>
            <a:srgbClr val="CCFF99"/>
          </a:solidFill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43" name="Picture 19" descr="未标题-1"/>
          <p:cNvPicPr>
            <a:picLocks noChangeAspect="1" noChangeArrowheads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 rot="-491604">
            <a:off x="-146050" y="3778250"/>
            <a:ext cx="3489325" cy="2732088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2" grpId="0" animBg="1"/>
      <p:bldP spid="1037" grpId="0"/>
      <p:bldP spid="1040" grpId="0" animBg="1"/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pct90">
          <a:fgClr>
            <a:schemeClr val="bg1"/>
          </a:fgClr>
          <a:bgClr>
            <a:schemeClr val="bg2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6" name="Rectangle 32"/>
          <p:cNvSpPr>
            <a:spLocks noChangeArrowheads="1"/>
          </p:cNvSpPr>
          <p:nvPr userDrawn="1"/>
        </p:nvSpPr>
        <p:spPr bwMode="auto">
          <a:xfrm flipV="1">
            <a:off x="0" y="6324600"/>
            <a:ext cx="9144000" cy="53340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60" name="Rectangle 16"/>
          <p:cNvSpPr>
            <a:spLocks noChangeArrowheads="1"/>
          </p:cNvSpPr>
          <p:nvPr userDrawn="1"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rgbClr val="39619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5" name="Text Box 11"/>
          <p:cNvSpPr txBox="1">
            <a:spLocks noChangeArrowheads="1"/>
          </p:cNvSpPr>
          <p:nvPr userDrawn="1"/>
        </p:nvSpPr>
        <p:spPr bwMode="auto">
          <a:xfrm>
            <a:off x="4648200" y="6400800"/>
            <a:ext cx="4343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1400">
                <a:solidFill>
                  <a:srgbClr val="CCFF99"/>
                </a:solidFill>
                <a:ea typeface="宋体" pitchFamily="2" charset="-122"/>
              </a:rPr>
              <a:t>天山区碱泉街社区卫生服务中心</a:t>
            </a:r>
            <a:r>
              <a:rPr lang="en-US" altLang="zh-CN" sz="1400">
                <a:solidFill>
                  <a:srgbClr val="CCFF99"/>
                </a:solidFill>
                <a:ea typeface="宋体" pitchFamily="2" charset="-122"/>
              </a:rPr>
              <a:t>2010</a:t>
            </a:r>
            <a:r>
              <a:rPr lang="zh-CN" altLang="en-US" sz="1400">
                <a:solidFill>
                  <a:srgbClr val="CCFF99"/>
                </a:solidFill>
                <a:ea typeface="宋体" pitchFamily="2" charset="-122"/>
              </a:rPr>
              <a:t>全年工作结</a:t>
            </a:r>
          </a:p>
        </p:txBody>
      </p:sp>
      <p:sp>
        <p:nvSpPr>
          <p:cNvPr id="6163" name="Rectangle 19"/>
          <p:cNvSpPr>
            <a:spLocks noChangeArrowheads="1"/>
          </p:cNvSpPr>
          <p:nvPr userDrawn="1"/>
        </p:nvSpPr>
        <p:spPr bwMode="auto">
          <a:xfrm>
            <a:off x="8001000" y="0"/>
            <a:ext cx="1143000" cy="83820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6171" name="Picture 27" descr="logo副本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229600" y="74613"/>
            <a:ext cx="685800" cy="571500"/>
          </a:xfrm>
          <a:prstGeom prst="rect">
            <a:avLst/>
          </a:prstGeom>
          <a:noFill/>
        </p:spPr>
      </p:pic>
      <p:pic>
        <p:nvPicPr>
          <p:cNvPr id="6193" name="Picture 49" descr="CONTENT"/>
          <p:cNvPicPr>
            <a:picLocks noChangeAspect="1" noChangeArrowheads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5753100" y="0"/>
            <a:ext cx="2247900" cy="835025"/>
          </a:xfrm>
          <a:prstGeom prst="rect">
            <a:avLst/>
          </a:prstGeom>
          <a:noFill/>
        </p:spPr>
      </p:pic>
      <p:sp>
        <p:nvSpPr>
          <p:cNvPr id="6179" name="Oval 35"/>
          <p:cNvSpPr>
            <a:spLocks noChangeArrowheads="1"/>
          </p:cNvSpPr>
          <p:nvPr userDrawn="1"/>
        </p:nvSpPr>
        <p:spPr bwMode="auto">
          <a:xfrm flipH="1">
            <a:off x="4038600" y="76200"/>
            <a:ext cx="609600" cy="609600"/>
          </a:xfrm>
          <a:prstGeom prst="ellipse">
            <a:avLst/>
          </a:prstGeom>
          <a:solidFill>
            <a:srgbClr val="4575BB"/>
          </a:solidFill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80" name="Oval 36"/>
          <p:cNvSpPr>
            <a:spLocks noChangeArrowheads="1"/>
          </p:cNvSpPr>
          <p:nvPr userDrawn="1"/>
        </p:nvSpPr>
        <p:spPr bwMode="auto">
          <a:xfrm flipH="1">
            <a:off x="7086600" y="533400"/>
            <a:ext cx="228600" cy="228600"/>
          </a:xfrm>
          <a:prstGeom prst="ellipse">
            <a:avLst/>
          </a:prstGeom>
          <a:solidFill>
            <a:srgbClr val="4575BB"/>
          </a:solidFill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88" name="Oval 44"/>
          <p:cNvSpPr>
            <a:spLocks noChangeArrowheads="1"/>
          </p:cNvSpPr>
          <p:nvPr userDrawn="1"/>
        </p:nvSpPr>
        <p:spPr bwMode="auto">
          <a:xfrm flipH="1">
            <a:off x="3733800" y="381000"/>
            <a:ext cx="76200" cy="76200"/>
          </a:xfrm>
          <a:prstGeom prst="ellipse">
            <a:avLst/>
          </a:prstGeom>
          <a:solidFill>
            <a:srgbClr val="4575BB"/>
          </a:solidFill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89" name="Oval 45"/>
          <p:cNvSpPr>
            <a:spLocks noChangeArrowheads="1"/>
          </p:cNvSpPr>
          <p:nvPr userDrawn="1"/>
        </p:nvSpPr>
        <p:spPr bwMode="auto">
          <a:xfrm flipH="1">
            <a:off x="6629400" y="228600"/>
            <a:ext cx="76200" cy="76200"/>
          </a:xfrm>
          <a:prstGeom prst="ellipse">
            <a:avLst/>
          </a:prstGeom>
          <a:solidFill>
            <a:srgbClr val="4575BB"/>
          </a:solidFill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90" name="Oval 46"/>
          <p:cNvSpPr>
            <a:spLocks noChangeArrowheads="1"/>
          </p:cNvSpPr>
          <p:nvPr userDrawn="1"/>
        </p:nvSpPr>
        <p:spPr bwMode="auto">
          <a:xfrm flipH="1">
            <a:off x="4800600" y="609600"/>
            <a:ext cx="152400" cy="152400"/>
          </a:xfrm>
          <a:prstGeom prst="ellipse">
            <a:avLst/>
          </a:prstGeom>
          <a:solidFill>
            <a:srgbClr val="4575BB"/>
          </a:solidFill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91" name="Oval 47"/>
          <p:cNvSpPr>
            <a:spLocks noChangeArrowheads="1"/>
          </p:cNvSpPr>
          <p:nvPr userDrawn="1"/>
        </p:nvSpPr>
        <p:spPr bwMode="auto">
          <a:xfrm flipH="1">
            <a:off x="6019800" y="76200"/>
            <a:ext cx="152400" cy="152400"/>
          </a:xfrm>
          <a:prstGeom prst="ellipse">
            <a:avLst/>
          </a:prstGeom>
          <a:solidFill>
            <a:srgbClr val="4575BB"/>
          </a:solidFill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92" name="Oval 48"/>
          <p:cNvSpPr>
            <a:spLocks noChangeArrowheads="1"/>
          </p:cNvSpPr>
          <p:nvPr userDrawn="1"/>
        </p:nvSpPr>
        <p:spPr bwMode="auto">
          <a:xfrm flipH="1">
            <a:off x="5410200" y="304800"/>
            <a:ext cx="76200" cy="76200"/>
          </a:xfrm>
          <a:prstGeom prst="ellipse">
            <a:avLst/>
          </a:prstGeom>
          <a:solidFill>
            <a:srgbClr val="4575BB"/>
          </a:solidFill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95" name="Text Box 51"/>
          <p:cNvSpPr txBox="1">
            <a:spLocks noChangeArrowheads="1"/>
          </p:cNvSpPr>
          <p:nvPr userDrawn="1"/>
        </p:nvSpPr>
        <p:spPr bwMode="auto">
          <a:xfrm>
            <a:off x="76200" y="6430963"/>
            <a:ext cx="2514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en-US" altLang="zh-CN" sz="1200">
                <a:solidFill>
                  <a:srgbClr val="99FF33"/>
                </a:solidFill>
                <a:latin typeface="Times New Roman" pitchFamily="18" charset="0"/>
              </a:rPr>
              <a:t>By Zhengzheng QQ1517279646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3.v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6.png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f:\360\360se\360se6\User Data\temp\mhrf-cpmh-60296f07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457200"/>
            <a:ext cx="10202272" cy="7315200"/>
          </a:xfrm>
          <a:prstGeom prst="rect">
            <a:avLst/>
          </a:prstGeom>
          <a:noFill/>
        </p:spPr>
      </p:pic>
      <p:sp>
        <p:nvSpPr>
          <p:cNvPr id="4" name="WordArt 35"/>
          <p:cNvSpPr>
            <a:spLocks noChangeArrowheads="1" noChangeShapeType="1" noTextEdit="1"/>
          </p:cNvSpPr>
          <p:nvPr/>
        </p:nvSpPr>
        <p:spPr bwMode="auto">
          <a:xfrm rot="459091">
            <a:off x="123282" y="4496735"/>
            <a:ext cx="10036921" cy="2146186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70523"/>
              </a:avLst>
            </a:prstTxWarp>
            <a:scene3d>
              <a:camera prst="legacyPerspectiveTopLeft">
                <a:rot lat="0" lon="20519999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</a:sp3d>
          </a:bodyPr>
          <a:lstStyle/>
          <a:p>
            <a:pPr algn="ctr"/>
            <a:r>
              <a:rPr lang="en-US" altLang="zh-CN" sz="3600" kern="1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chemeClr val="folHlink"/>
                    </a:gs>
                    <a:gs pos="100000">
                      <a:srgbClr val="CCFF99"/>
                    </a:gs>
                  </a:gsLst>
                  <a:path path="rect">
                    <a:fillToRect t="100000" r="100000"/>
                  </a:path>
                </a:gradFill>
                <a:latin typeface="方正超粗黑简体"/>
                <a:ea typeface="方正超粗黑简体"/>
              </a:rPr>
              <a:t>2015</a:t>
            </a:r>
            <a:r>
              <a:rPr lang="zh-CN" altLang="en-US" sz="3600" kern="1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chemeClr val="folHlink"/>
                    </a:gs>
                    <a:gs pos="100000">
                      <a:srgbClr val="CCFF99"/>
                    </a:gs>
                  </a:gsLst>
                  <a:path path="rect">
                    <a:fillToRect t="100000" r="100000"/>
                  </a:path>
                </a:gradFill>
                <a:latin typeface="方正超粗黑简体"/>
                <a:ea typeface="方正超粗黑简体"/>
              </a:rPr>
              <a:t>年度工作总结</a:t>
            </a:r>
            <a:endParaRPr lang="zh-CN" altLang="en-US" sz="3600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chemeClr val="folHlink"/>
                  </a:gs>
                  <a:gs pos="100000">
                    <a:srgbClr val="CCFF99"/>
                  </a:gs>
                </a:gsLst>
                <a:path path="rect">
                  <a:fillToRect t="100000" r="100000"/>
                </a:path>
              </a:gradFill>
              <a:latin typeface="方正超粗黑简体"/>
              <a:ea typeface="方正超粗黑简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609600" y="1143000"/>
            <a:ext cx="807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bg2"/>
                </a:solidFill>
                <a:ea typeface="宋体" pitchFamily="2" charset="-122"/>
              </a:rPr>
              <a:t>中心业务用房面积：</a:t>
            </a:r>
            <a:r>
              <a:rPr lang="en-US" altLang="zh-CN">
                <a:solidFill>
                  <a:schemeClr val="bg2"/>
                </a:solidFill>
                <a:ea typeface="宋体" pitchFamily="2" charset="-122"/>
              </a:rPr>
              <a:t>14200</a:t>
            </a:r>
            <a:r>
              <a:rPr lang="zh-CN" altLang="en-US">
                <a:solidFill>
                  <a:schemeClr val="bg2"/>
                </a:solidFill>
                <a:ea typeface="宋体" pitchFamily="2" charset="-122"/>
              </a:rPr>
              <a:t>平方米，现在编制人员</a:t>
            </a:r>
            <a:r>
              <a:rPr lang="en-US" altLang="zh-CN">
                <a:solidFill>
                  <a:schemeClr val="bg2"/>
                </a:solidFill>
                <a:ea typeface="宋体" pitchFamily="2" charset="-122"/>
              </a:rPr>
              <a:t>152</a:t>
            </a:r>
            <a:r>
              <a:rPr lang="zh-CN" altLang="en-US">
                <a:solidFill>
                  <a:schemeClr val="bg2"/>
                </a:solidFill>
                <a:ea typeface="宋体" pitchFamily="2" charset="-122"/>
              </a:rPr>
              <a:t>人</a:t>
            </a:r>
            <a:r>
              <a:rPr lang="zh-CN" altLang="en-US" b="0">
                <a:solidFill>
                  <a:schemeClr val="bg2"/>
                </a:solidFill>
                <a:ea typeface="宋体" pitchFamily="2" charset="-122"/>
              </a:rPr>
              <a:t> </a:t>
            </a: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5181600" y="5576888"/>
            <a:ext cx="3962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9900"/>
                </a:solidFill>
              </a:rPr>
              <a:t>其中全科医师</a:t>
            </a:r>
            <a:r>
              <a:rPr lang="en-US" altLang="zh-CN">
                <a:solidFill>
                  <a:srgbClr val="009900"/>
                </a:solidFill>
              </a:rPr>
              <a:t>54</a:t>
            </a:r>
            <a:r>
              <a:rPr lang="zh-CN" altLang="en-US">
                <a:solidFill>
                  <a:srgbClr val="009900"/>
                </a:solidFill>
              </a:rPr>
              <a:t>人，全科护士</a:t>
            </a:r>
            <a:r>
              <a:rPr lang="en-US" altLang="zh-CN">
                <a:solidFill>
                  <a:srgbClr val="009900"/>
                </a:solidFill>
              </a:rPr>
              <a:t>49</a:t>
            </a:r>
            <a:r>
              <a:rPr lang="zh-CN" altLang="en-US">
                <a:solidFill>
                  <a:srgbClr val="009900"/>
                </a:solidFill>
              </a:rPr>
              <a:t>人</a:t>
            </a:r>
            <a:endParaRPr lang="zh-CN" altLang="en-US" b="0">
              <a:solidFill>
                <a:srgbClr val="009900"/>
              </a:solidFill>
            </a:endParaRPr>
          </a:p>
        </p:txBody>
      </p:sp>
      <p:pic>
        <p:nvPicPr>
          <p:cNvPr id="28681" name="Picture 9" descr="医务人员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0" y="2209800"/>
            <a:ext cx="1343025" cy="3733800"/>
          </a:xfrm>
          <a:prstGeom prst="rect">
            <a:avLst/>
          </a:prstGeom>
          <a:noFill/>
        </p:spPr>
      </p:pic>
      <p:pic>
        <p:nvPicPr>
          <p:cNvPr id="28682" name="Picture 10" descr="医务人员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1600" y="2209800"/>
            <a:ext cx="1168400" cy="3822700"/>
          </a:xfrm>
          <a:prstGeom prst="rect">
            <a:avLst/>
          </a:prstGeom>
          <a:noFill/>
        </p:spPr>
      </p:pic>
      <p:sp>
        <p:nvSpPr>
          <p:cNvPr id="28683" name="WordArt 11"/>
          <p:cNvSpPr>
            <a:spLocks noChangeArrowheads="1" noChangeShapeType="1" noTextEdit="1"/>
          </p:cNvSpPr>
          <p:nvPr/>
        </p:nvSpPr>
        <p:spPr bwMode="auto">
          <a:xfrm>
            <a:off x="533400" y="4191000"/>
            <a:ext cx="838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</a:gradFill>
                <a:latin typeface="黑体"/>
                <a:ea typeface="黑体"/>
              </a:rPr>
              <a:t>54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</a:gradFill>
                <a:latin typeface="黑体"/>
                <a:ea typeface="黑体"/>
              </a:rPr>
              <a:t>人</a:t>
            </a:r>
          </a:p>
        </p:txBody>
      </p:sp>
      <p:sp>
        <p:nvSpPr>
          <p:cNvPr id="28684" name="WordArt 12"/>
          <p:cNvSpPr>
            <a:spLocks noChangeArrowheads="1" noChangeShapeType="1" noTextEdit="1"/>
          </p:cNvSpPr>
          <p:nvPr/>
        </p:nvSpPr>
        <p:spPr bwMode="auto">
          <a:xfrm>
            <a:off x="5029200" y="2971800"/>
            <a:ext cx="838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</a:gradFill>
                <a:latin typeface="黑体"/>
                <a:ea typeface="黑体"/>
              </a:rPr>
              <a:t>49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</a:gradFill>
                <a:latin typeface="黑体"/>
                <a:ea typeface="黑体"/>
              </a:rPr>
              <a:t>人</a:t>
            </a:r>
          </a:p>
        </p:txBody>
      </p:sp>
      <p:sp>
        <p:nvSpPr>
          <p:cNvPr id="28686" name="Text Box 14"/>
          <p:cNvSpPr txBox="1">
            <a:spLocks noChangeArrowheads="1"/>
          </p:cNvSpPr>
          <p:nvPr/>
        </p:nvSpPr>
        <p:spPr bwMode="auto">
          <a:xfrm>
            <a:off x="457200" y="152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基本情况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28683" grpId="0" animBg="1"/>
      <p:bldP spid="2868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609600" y="1143000"/>
            <a:ext cx="807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bg2"/>
                </a:solidFill>
                <a:ea typeface="宋体" pitchFamily="2" charset="-122"/>
              </a:rPr>
              <a:t>中心业务用房面积：</a:t>
            </a:r>
            <a:r>
              <a:rPr lang="en-US" altLang="zh-CN">
                <a:solidFill>
                  <a:schemeClr val="bg2"/>
                </a:solidFill>
                <a:ea typeface="宋体" pitchFamily="2" charset="-122"/>
              </a:rPr>
              <a:t>14200</a:t>
            </a:r>
            <a:r>
              <a:rPr lang="zh-CN" altLang="en-US">
                <a:solidFill>
                  <a:schemeClr val="bg2"/>
                </a:solidFill>
                <a:ea typeface="宋体" pitchFamily="2" charset="-122"/>
              </a:rPr>
              <a:t>平方米，现在编制人员</a:t>
            </a:r>
            <a:r>
              <a:rPr lang="en-US" altLang="zh-CN">
                <a:solidFill>
                  <a:schemeClr val="bg2"/>
                </a:solidFill>
                <a:ea typeface="宋体" pitchFamily="2" charset="-122"/>
              </a:rPr>
              <a:t>152</a:t>
            </a:r>
            <a:r>
              <a:rPr lang="zh-CN" altLang="en-US">
                <a:solidFill>
                  <a:schemeClr val="bg2"/>
                </a:solidFill>
                <a:ea typeface="宋体" pitchFamily="2" charset="-122"/>
              </a:rPr>
              <a:t>人</a:t>
            </a:r>
            <a:r>
              <a:rPr lang="zh-CN" altLang="en-US" b="0">
                <a:solidFill>
                  <a:schemeClr val="bg2"/>
                </a:solidFill>
                <a:ea typeface="宋体" pitchFamily="2" charset="-122"/>
              </a:rPr>
              <a:t> </a:t>
            </a:r>
          </a:p>
        </p:txBody>
      </p:sp>
      <p:sp>
        <p:nvSpPr>
          <p:cNvPr id="30729" name="Text Box 9"/>
          <p:cNvSpPr txBox="1">
            <a:spLocks noChangeArrowheads="1"/>
          </p:cNvSpPr>
          <p:nvPr/>
        </p:nvSpPr>
        <p:spPr bwMode="auto">
          <a:xfrm>
            <a:off x="3581400" y="5181600"/>
            <a:ext cx="5257800" cy="85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9900"/>
                </a:solidFill>
              </a:rPr>
              <a:t>开设病床</a:t>
            </a:r>
            <a:r>
              <a:rPr lang="en-US" altLang="zh-CN">
                <a:solidFill>
                  <a:srgbClr val="009900"/>
                </a:solidFill>
              </a:rPr>
              <a:t>120</a:t>
            </a:r>
            <a:r>
              <a:rPr lang="zh-CN" altLang="en-US">
                <a:solidFill>
                  <a:srgbClr val="009900"/>
                </a:solidFill>
              </a:rPr>
              <a:t>张，管理</a:t>
            </a:r>
            <a:r>
              <a:rPr lang="en-US" altLang="zh-CN">
                <a:solidFill>
                  <a:srgbClr val="009900"/>
                </a:solidFill>
              </a:rPr>
              <a:t>7</a:t>
            </a:r>
            <a:r>
              <a:rPr lang="zh-CN" altLang="en-US">
                <a:solidFill>
                  <a:srgbClr val="009900"/>
                </a:solidFill>
              </a:rPr>
              <a:t>个社区卫生服务站</a:t>
            </a:r>
            <a:r>
              <a:rPr lang="zh-CN" altLang="en-US" sz="1600">
                <a:solidFill>
                  <a:schemeClr val="bg2"/>
                </a:solidFill>
              </a:rPr>
              <a:t>（其中碱泉街街道覆盖</a:t>
            </a:r>
            <a:r>
              <a:rPr lang="en-US" altLang="zh-CN" sz="1600">
                <a:solidFill>
                  <a:schemeClr val="bg2"/>
                </a:solidFill>
              </a:rPr>
              <a:t>4</a:t>
            </a:r>
            <a:r>
              <a:rPr lang="zh-CN" altLang="en-US" sz="1600">
                <a:solidFill>
                  <a:schemeClr val="bg2"/>
                </a:solidFill>
              </a:rPr>
              <a:t>个社区卫生服务站，乌拉泊地区覆盖</a:t>
            </a:r>
            <a:r>
              <a:rPr lang="en-US" altLang="zh-CN" sz="1600">
                <a:solidFill>
                  <a:schemeClr val="bg2"/>
                </a:solidFill>
              </a:rPr>
              <a:t>1</a:t>
            </a:r>
            <a:r>
              <a:rPr lang="zh-CN" altLang="en-US" sz="1600">
                <a:solidFill>
                  <a:schemeClr val="bg2"/>
                </a:solidFill>
              </a:rPr>
              <a:t>个社区卫生服务站，代管青年路街道</a:t>
            </a:r>
            <a:r>
              <a:rPr lang="en-US" altLang="zh-CN" sz="1600">
                <a:solidFill>
                  <a:schemeClr val="bg2"/>
                </a:solidFill>
              </a:rPr>
              <a:t>2</a:t>
            </a:r>
            <a:r>
              <a:rPr lang="zh-CN" altLang="en-US" sz="1600">
                <a:solidFill>
                  <a:schemeClr val="bg2"/>
                </a:solidFill>
              </a:rPr>
              <a:t>个社区卫生服务站）</a:t>
            </a:r>
            <a:r>
              <a:rPr lang="zh-CN" altLang="en-US" sz="1600" b="0"/>
              <a:t> </a:t>
            </a:r>
          </a:p>
        </p:txBody>
      </p:sp>
      <p:pic>
        <p:nvPicPr>
          <p:cNvPr id="30730" name="Picture 10" descr="医务人员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438400"/>
            <a:ext cx="2676525" cy="3581400"/>
          </a:xfrm>
          <a:prstGeom prst="rect">
            <a:avLst/>
          </a:prstGeom>
          <a:noFill/>
        </p:spPr>
      </p:pic>
      <p:sp>
        <p:nvSpPr>
          <p:cNvPr id="30731" name="WordArt 11"/>
          <p:cNvSpPr>
            <a:spLocks noChangeArrowheads="1" noChangeShapeType="1" noTextEdit="1"/>
          </p:cNvSpPr>
          <p:nvPr/>
        </p:nvSpPr>
        <p:spPr bwMode="auto">
          <a:xfrm>
            <a:off x="1371600" y="2895600"/>
            <a:ext cx="19050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</a:gradFill>
                <a:latin typeface="黑体"/>
                <a:ea typeface="黑体"/>
              </a:rPr>
              <a:t>病床</a:t>
            </a:r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</a:gradFill>
                <a:latin typeface="黑体"/>
                <a:ea typeface="黑体"/>
              </a:rPr>
              <a:t>120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</a:gradFill>
                <a:latin typeface="黑体"/>
                <a:ea typeface="黑体"/>
              </a:rPr>
              <a:t>张</a:t>
            </a:r>
          </a:p>
        </p:txBody>
      </p:sp>
      <p:pic>
        <p:nvPicPr>
          <p:cNvPr id="30732" name="Picture 12" descr="医务卡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2819400"/>
            <a:ext cx="3048000" cy="2173288"/>
          </a:xfrm>
          <a:prstGeom prst="rect">
            <a:avLst/>
          </a:prstGeom>
          <a:noFill/>
        </p:spPr>
      </p:pic>
      <p:sp>
        <p:nvSpPr>
          <p:cNvPr id="30733" name="WordArt 13"/>
          <p:cNvSpPr>
            <a:spLocks noChangeArrowheads="1" noChangeShapeType="1" noTextEdit="1"/>
          </p:cNvSpPr>
          <p:nvPr/>
        </p:nvSpPr>
        <p:spPr bwMode="auto">
          <a:xfrm>
            <a:off x="5105400" y="2057400"/>
            <a:ext cx="3124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</a:gradFill>
                <a:latin typeface="黑体"/>
                <a:ea typeface="黑体"/>
              </a:rPr>
              <a:t>社区卫生服务站</a:t>
            </a:r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</a:gradFill>
                <a:latin typeface="黑体"/>
                <a:ea typeface="黑体"/>
              </a:rPr>
              <a:t>7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</a:gradFill>
                <a:latin typeface="黑体"/>
                <a:ea typeface="黑体"/>
              </a:rPr>
              <a:t>个</a:t>
            </a:r>
          </a:p>
        </p:txBody>
      </p:sp>
      <p:sp>
        <p:nvSpPr>
          <p:cNvPr id="30734" name="Text Box 14"/>
          <p:cNvSpPr txBox="1">
            <a:spLocks noChangeArrowheads="1"/>
          </p:cNvSpPr>
          <p:nvPr/>
        </p:nvSpPr>
        <p:spPr bwMode="auto">
          <a:xfrm>
            <a:off x="457200" y="152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基本情况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9" grpId="0"/>
      <p:bldP spid="30731" grpId="0" animBg="1"/>
      <p:bldP spid="3073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838200" y="1524000"/>
            <a:ext cx="7543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9900"/>
                </a:solidFill>
                <a:latin typeface="黑体" pitchFamily="2" charset="-122"/>
              </a:rPr>
              <a:t>碱泉街中心在</a:t>
            </a:r>
            <a:r>
              <a:rPr lang="en-US" altLang="zh-CN" sz="3200">
                <a:solidFill>
                  <a:srgbClr val="009900"/>
                </a:solidFill>
                <a:latin typeface="黑体" pitchFamily="2" charset="-122"/>
              </a:rPr>
              <a:t>2010</a:t>
            </a:r>
            <a:r>
              <a:rPr lang="zh-CN" altLang="en-US" sz="3200">
                <a:solidFill>
                  <a:srgbClr val="009900"/>
                </a:solidFill>
                <a:latin typeface="黑体" pitchFamily="2" charset="-122"/>
              </a:rPr>
              <a:t>年工作开展情况如下</a:t>
            </a:r>
          </a:p>
        </p:txBody>
      </p:sp>
      <p:pic>
        <p:nvPicPr>
          <p:cNvPr id="31753" name="Picture 9" descr="医务人员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53000" y="3429000"/>
            <a:ext cx="4191000" cy="2917825"/>
          </a:xfrm>
          <a:prstGeom prst="rect">
            <a:avLst/>
          </a:prstGeom>
          <a:noFill/>
        </p:spPr>
      </p:pic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533400" y="152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工作情况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5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457200" y="1066800"/>
            <a:ext cx="2667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009900"/>
                </a:solidFill>
              </a:rPr>
              <a:t>1 </a:t>
            </a:r>
            <a:r>
              <a:rPr lang="zh-CN" altLang="en-US">
                <a:solidFill>
                  <a:srgbClr val="009900"/>
                </a:solidFill>
              </a:rPr>
              <a:t>建立居民健康档案 </a:t>
            </a: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457200" y="1600200"/>
            <a:ext cx="63246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9900"/>
                </a:solidFill>
              </a:rPr>
              <a:t>社区居民健康档案不仅是国家基本九项公共卫生服务项目之一，更是开展其它社区卫生服务前提性、基础性和关键性的工作。</a:t>
            </a:r>
            <a:r>
              <a:rPr lang="en-US" altLang="zh-CN">
                <a:solidFill>
                  <a:srgbClr val="009900"/>
                </a:solidFill>
              </a:rPr>
              <a:t>2010</a:t>
            </a:r>
            <a:r>
              <a:rPr lang="zh-CN" altLang="en-US">
                <a:solidFill>
                  <a:srgbClr val="009900"/>
                </a:solidFill>
              </a:rPr>
              <a:t>年中心全体工作人员深入社区家庭，了解居民健康状况，并对</a:t>
            </a:r>
            <a:r>
              <a:rPr lang="en-US" altLang="zh-CN">
                <a:solidFill>
                  <a:srgbClr val="009900"/>
                </a:solidFill>
              </a:rPr>
              <a:t>35</a:t>
            </a:r>
            <a:r>
              <a:rPr lang="zh-CN" altLang="en-US">
                <a:solidFill>
                  <a:srgbClr val="009900"/>
                </a:solidFill>
              </a:rPr>
              <a:t>岁以上居民进行健康体检。  </a:t>
            </a:r>
          </a:p>
        </p:txBody>
      </p:sp>
      <p:pic>
        <p:nvPicPr>
          <p:cNvPr id="32775" name="Picture 7" descr="医务人员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43800" y="1524000"/>
            <a:ext cx="1104900" cy="3614738"/>
          </a:xfrm>
          <a:prstGeom prst="rect">
            <a:avLst/>
          </a:prstGeom>
          <a:noFill/>
        </p:spPr>
      </p:pic>
      <p:pic>
        <p:nvPicPr>
          <p:cNvPr id="32778" name="Picture 10" descr="医务人员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3276600"/>
            <a:ext cx="2863850" cy="2895600"/>
          </a:xfrm>
          <a:prstGeom prst="rect">
            <a:avLst/>
          </a:prstGeom>
          <a:noFill/>
        </p:spPr>
      </p:pic>
      <p:sp>
        <p:nvSpPr>
          <p:cNvPr id="32779" name="Text Box 11"/>
          <p:cNvSpPr txBox="1">
            <a:spLocks noChangeArrowheads="1"/>
          </p:cNvSpPr>
          <p:nvPr/>
        </p:nvSpPr>
        <p:spPr bwMode="auto">
          <a:xfrm>
            <a:off x="533400" y="152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工作情况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P spid="3277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815" name="Group 23"/>
          <p:cNvGrpSpPr>
            <a:grpSpLocks/>
          </p:cNvGrpSpPr>
          <p:nvPr/>
        </p:nvGrpSpPr>
        <p:grpSpPr bwMode="auto">
          <a:xfrm>
            <a:off x="5791200" y="4953000"/>
            <a:ext cx="3352800" cy="1495425"/>
            <a:chOff x="240" y="1584"/>
            <a:chExt cx="1740" cy="1998"/>
          </a:xfrm>
        </p:grpSpPr>
        <p:sp>
          <p:nvSpPr>
            <p:cNvPr id="33813" name="Freeform 21"/>
            <p:cNvSpPr>
              <a:spLocks/>
            </p:cNvSpPr>
            <p:nvPr/>
          </p:nvSpPr>
          <p:spPr bwMode="auto">
            <a:xfrm>
              <a:off x="240" y="1584"/>
              <a:ext cx="1740" cy="1998"/>
            </a:xfrm>
            <a:custGeom>
              <a:avLst/>
              <a:gdLst/>
              <a:ahLst/>
              <a:cxnLst>
                <a:cxn ang="0">
                  <a:pos x="251" y="0"/>
                </a:cxn>
                <a:cxn ang="0">
                  <a:pos x="0" y="164"/>
                </a:cxn>
                <a:cxn ang="0">
                  <a:pos x="166" y="324"/>
                </a:cxn>
                <a:cxn ang="0">
                  <a:pos x="290" y="308"/>
                </a:cxn>
                <a:cxn ang="0">
                  <a:pos x="290" y="12"/>
                </a:cxn>
                <a:cxn ang="0">
                  <a:pos x="251" y="0"/>
                </a:cxn>
              </a:cxnLst>
              <a:rect l="0" t="0" r="r" b="b"/>
              <a:pathLst>
                <a:path w="290" h="333">
                  <a:moveTo>
                    <a:pt x="251" y="0"/>
                  </a:moveTo>
                  <a:cubicBezTo>
                    <a:pt x="135" y="0"/>
                    <a:pt x="0" y="164"/>
                    <a:pt x="0" y="164"/>
                  </a:cubicBezTo>
                  <a:cubicBezTo>
                    <a:pt x="0" y="164"/>
                    <a:pt x="116" y="306"/>
                    <a:pt x="166" y="324"/>
                  </a:cubicBezTo>
                  <a:cubicBezTo>
                    <a:pt x="191" y="333"/>
                    <a:pt x="243" y="322"/>
                    <a:pt x="290" y="308"/>
                  </a:cubicBezTo>
                  <a:lnTo>
                    <a:pt x="290" y="12"/>
                  </a:lnTo>
                  <a:cubicBezTo>
                    <a:pt x="279" y="4"/>
                    <a:pt x="266" y="0"/>
                    <a:pt x="251" y="0"/>
                  </a:cubicBezTo>
                  <a:close/>
                </a:path>
              </a:pathLst>
            </a:custGeom>
            <a:solidFill>
              <a:srgbClr val="84C55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4" name="Freeform 22"/>
            <p:cNvSpPr>
              <a:spLocks/>
            </p:cNvSpPr>
            <p:nvPr/>
          </p:nvSpPr>
          <p:spPr bwMode="auto">
            <a:xfrm>
              <a:off x="240" y="1584"/>
              <a:ext cx="1740" cy="1674"/>
            </a:xfrm>
            <a:custGeom>
              <a:avLst/>
              <a:gdLst/>
              <a:ahLst/>
              <a:cxnLst>
                <a:cxn ang="0">
                  <a:pos x="290" y="12"/>
                </a:cxn>
                <a:cxn ang="0">
                  <a:pos x="251" y="0"/>
                </a:cxn>
                <a:cxn ang="0">
                  <a:pos x="0" y="164"/>
                </a:cxn>
                <a:cxn ang="0">
                  <a:pos x="105" y="279"/>
                </a:cxn>
                <a:cxn ang="0">
                  <a:pos x="104" y="264"/>
                </a:cxn>
                <a:cxn ang="0">
                  <a:pos x="107" y="168"/>
                </a:cxn>
                <a:cxn ang="0">
                  <a:pos x="177" y="95"/>
                </a:cxn>
                <a:cxn ang="0">
                  <a:pos x="234" y="53"/>
                </a:cxn>
                <a:cxn ang="0">
                  <a:pos x="290" y="38"/>
                </a:cxn>
                <a:cxn ang="0">
                  <a:pos x="290" y="12"/>
                </a:cxn>
              </a:cxnLst>
              <a:rect l="0" t="0" r="r" b="b"/>
              <a:pathLst>
                <a:path w="290" h="279">
                  <a:moveTo>
                    <a:pt x="290" y="12"/>
                  </a:moveTo>
                  <a:cubicBezTo>
                    <a:pt x="279" y="4"/>
                    <a:pt x="266" y="0"/>
                    <a:pt x="251" y="0"/>
                  </a:cubicBezTo>
                  <a:cubicBezTo>
                    <a:pt x="135" y="0"/>
                    <a:pt x="0" y="164"/>
                    <a:pt x="0" y="164"/>
                  </a:cubicBezTo>
                  <a:cubicBezTo>
                    <a:pt x="0" y="164"/>
                    <a:pt x="55" y="231"/>
                    <a:pt x="105" y="279"/>
                  </a:cubicBezTo>
                  <a:lnTo>
                    <a:pt x="104" y="264"/>
                  </a:lnTo>
                  <a:cubicBezTo>
                    <a:pt x="89" y="238"/>
                    <a:pt x="92" y="193"/>
                    <a:pt x="107" y="168"/>
                  </a:cubicBezTo>
                  <a:cubicBezTo>
                    <a:pt x="124" y="140"/>
                    <a:pt x="153" y="115"/>
                    <a:pt x="177" y="95"/>
                  </a:cubicBezTo>
                  <a:cubicBezTo>
                    <a:pt x="195" y="81"/>
                    <a:pt x="215" y="66"/>
                    <a:pt x="234" y="53"/>
                  </a:cubicBezTo>
                  <a:cubicBezTo>
                    <a:pt x="260" y="35"/>
                    <a:pt x="283" y="35"/>
                    <a:pt x="290" y="38"/>
                  </a:cubicBezTo>
                  <a:lnTo>
                    <a:pt x="290" y="12"/>
                  </a:lnTo>
                  <a:close/>
                </a:path>
              </a:pathLst>
            </a:custGeom>
            <a:solidFill>
              <a:srgbClr val="B1D7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457200" y="1066800"/>
            <a:ext cx="2667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2"/>
                </a:solidFill>
              </a:rPr>
              <a:t>1 </a:t>
            </a:r>
            <a:r>
              <a:rPr lang="zh-CN" altLang="en-US">
                <a:solidFill>
                  <a:schemeClr val="bg2"/>
                </a:solidFill>
              </a:rPr>
              <a:t>建立居民健康档案 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457200" y="1600200"/>
            <a:ext cx="6324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9900"/>
                </a:solidFill>
                <a:latin typeface="黑体" pitchFamily="2" charset="-122"/>
              </a:rPr>
              <a:t>为完成好这一任务，中心采取了多种有效措施： </a:t>
            </a: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4648200" y="3429000"/>
            <a:ext cx="40386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9900"/>
                </a:solidFill>
                <a:latin typeface="黑体" pitchFamily="2" charset="-122"/>
              </a:rPr>
              <a:t>一是邀请街道办事处、社区居委会党政负责人召开</a:t>
            </a:r>
            <a:r>
              <a:rPr lang="zh-CN" altLang="en-US">
                <a:solidFill>
                  <a:srgbClr val="009900"/>
                </a:solidFill>
                <a:latin typeface="Arial"/>
              </a:rPr>
              <a:t>“</a:t>
            </a:r>
            <a:r>
              <a:rPr lang="zh-CN" altLang="en-US">
                <a:solidFill>
                  <a:srgbClr val="009900"/>
                </a:solidFill>
                <a:latin typeface="黑体" pitchFamily="2" charset="-122"/>
              </a:rPr>
              <a:t>和谐社区，健康人生</a:t>
            </a:r>
            <a:r>
              <a:rPr lang="zh-CN" altLang="en-US">
                <a:solidFill>
                  <a:srgbClr val="009900"/>
                </a:solidFill>
                <a:latin typeface="Arial"/>
              </a:rPr>
              <a:t>”</a:t>
            </a:r>
            <a:r>
              <a:rPr lang="zh-CN" altLang="en-US">
                <a:solidFill>
                  <a:srgbClr val="009900"/>
                </a:solidFill>
                <a:latin typeface="黑体" pitchFamily="2" charset="-122"/>
              </a:rPr>
              <a:t>专题联系会取得其支持，作为突破建档难点，打开局面的关键 </a:t>
            </a:r>
          </a:p>
        </p:txBody>
      </p:sp>
      <p:grpSp>
        <p:nvGrpSpPr>
          <p:cNvPr id="33807" name="Group 15"/>
          <p:cNvGrpSpPr>
            <a:grpSpLocks/>
          </p:cNvGrpSpPr>
          <p:nvPr/>
        </p:nvGrpSpPr>
        <p:grpSpPr bwMode="auto">
          <a:xfrm>
            <a:off x="0" y="5513388"/>
            <a:ext cx="9144000" cy="811212"/>
            <a:chOff x="12" y="1778"/>
            <a:chExt cx="5732" cy="1469"/>
          </a:xfrm>
        </p:grpSpPr>
        <p:sp>
          <p:nvSpPr>
            <p:cNvPr id="33804" name="Freeform 12"/>
            <p:cNvSpPr>
              <a:spLocks/>
            </p:cNvSpPr>
            <p:nvPr/>
          </p:nvSpPr>
          <p:spPr bwMode="auto">
            <a:xfrm>
              <a:off x="12" y="1778"/>
              <a:ext cx="5732" cy="1469"/>
            </a:xfrm>
            <a:custGeom>
              <a:avLst/>
              <a:gdLst/>
              <a:ahLst/>
              <a:cxnLst>
                <a:cxn ang="0">
                  <a:pos x="938" y="104"/>
                </a:cxn>
                <a:cxn ang="0">
                  <a:pos x="932" y="102"/>
                </a:cxn>
                <a:cxn ang="0">
                  <a:pos x="0" y="24"/>
                </a:cxn>
                <a:cxn ang="0">
                  <a:pos x="0" y="267"/>
                </a:cxn>
                <a:cxn ang="0">
                  <a:pos x="938" y="267"/>
                </a:cxn>
                <a:cxn ang="0">
                  <a:pos x="938" y="104"/>
                </a:cxn>
              </a:cxnLst>
              <a:rect l="0" t="0" r="r" b="b"/>
              <a:pathLst>
                <a:path w="938" h="267">
                  <a:moveTo>
                    <a:pt x="938" y="104"/>
                  </a:moveTo>
                  <a:cubicBezTo>
                    <a:pt x="936" y="103"/>
                    <a:pt x="934" y="103"/>
                    <a:pt x="932" y="102"/>
                  </a:cubicBezTo>
                  <a:cubicBezTo>
                    <a:pt x="532" y="0"/>
                    <a:pt x="107" y="17"/>
                    <a:pt x="0" y="24"/>
                  </a:cubicBezTo>
                  <a:lnTo>
                    <a:pt x="0" y="267"/>
                  </a:lnTo>
                  <a:lnTo>
                    <a:pt x="938" y="267"/>
                  </a:lnTo>
                  <a:lnTo>
                    <a:pt x="938" y="104"/>
                  </a:lnTo>
                  <a:close/>
                </a:path>
              </a:pathLst>
            </a:custGeom>
            <a:solidFill>
              <a:srgbClr val="767A7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05" name="Freeform 13"/>
            <p:cNvSpPr>
              <a:spLocks/>
            </p:cNvSpPr>
            <p:nvPr/>
          </p:nvSpPr>
          <p:spPr bwMode="auto">
            <a:xfrm>
              <a:off x="12" y="1778"/>
              <a:ext cx="5732" cy="765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98"/>
                </a:cxn>
                <a:cxn ang="0">
                  <a:pos x="80" y="91"/>
                </a:cxn>
                <a:cxn ang="0">
                  <a:pos x="306" y="72"/>
                </a:cxn>
                <a:cxn ang="0">
                  <a:pos x="758" y="99"/>
                </a:cxn>
                <a:cxn ang="0">
                  <a:pos x="938" y="139"/>
                </a:cxn>
                <a:cxn ang="0">
                  <a:pos x="938" y="104"/>
                </a:cxn>
                <a:cxn ang="0">
                  <a:pos x="932" y="102"/>
                </a:cxn>
                <a:cxn ang="0">
                  <a:pos x="0" y="24"/>
                </a:cxn>
              </a:cxnLst>
              <a:rect l="0" t="0" r="r" b="b"/>
              <a:pathLst>
                <a:path w="938" h="139">
                  <a:moveTo>
                    <a:pt x="0" y="24"/>
                  </a:moveTo>
                  <a:lnTo>
                    <a:pt x="0" y="98"/>
                  </a:lnTo>
                  <a:cubicBezTo>
                    <a:pt x="26" y="95"/>
                    <a:pt x="53" y="93"/>
                    <a:pt x="80" y="91"/>
                  </a:cubicBezTo>
                  <a:cubicBezTo>
                    <a:pt x="155" y="85"/>
                    <a:pt x="230" y="73"/>
                    <a:pt x="306" y="72"/>
                  </a:cubicBezTo>
                  <a:cubicBezTo>
                    <a:pt x="457" y="71"/>
                    <a:pt x="609" y="75"/>
                    <a:pt x="758" y="99"/>
                  </a:cubicBezTo>
                  <a:cubicBezTo>
                    <a:pt x="819" y="109"/>
                    <a:pt x="880" y="120"/>
                    <a:pt x="938" y="139"/>
                  </a:cubicBezTo>
                  <a:lnTo>
                    <a:pt x="938" y="104"/>
                  </a:lnTo>
                  <a:cubicBezTo>
                    <a:pt x="936" y="103"/>
                    <a:pt x="934" y="103"/>
                    <a:pt x="932" y="102"/>
                  </a:cubicBezTo>
                  <a:cubicBezTo>
                    <a:pt x="532" y="0"/>
                    <a:pt x="107" y="17"/>
                    <a:pt x="0" y="24"/>
                  </a:cubicBezTo>
                  <a:close/>
                </a:path>
              </a:pathLst>
            </a:custGeom>
            <a:solidFill>
              <a:srgbClr val="A09C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06" name="Freeform 14"/>
            <p:cNvSpPr>
              <a:spLocks/>
            </p:cNvSpPr>
            <p:nvPr/>
          </p:nvSpPr>
          <p:spPr bwMode="auto">
            <a:xfrm>
              <a:off x="12" y="1971"/>
              <a:ext cx="3666" cy="1056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600" y="7"/>
                </a:cxn>
                <a:cxn ang="0">
                  <a:pos x="542" y="0"/>
                </a:cxn>
                <a:cxn ang="0">
                  <a:pos x="0" y="76"/>
                </a:cxn>
                <a:cxn ang="0">
                  <a:pos x="0" y="192"/>
                </a:cxn>
              </a:cxnLst>
              <a:rect l="0" t="0" r="r" b="b"/>
              <a:pathLst>
                <a:path w="600" h="192">
                  <a:moveTo>
                    <a:pt x="0" y="192"/>
                  </a:moveTo>
                  <a:cubicBezTo>
                    <a:pt x="184" y="98"/>
                    <a:pt x="341" y="41"/>
                    <a:pt x="600" y="7"/>
                  </a:cubicBezTo>
                  <a:cubicBezTo>
                    <a:pt x="580" y="5"/>
                    <a:pt x="561" y="2"/>
                    <a:pt x="542" y="0"/>
                  </a:cubicBezTo>
                  <a:cubicBezTo>
                    <a:pt x="421" y="6"/>
                    <a:pt x="238" y="21"/>
                    <a:pt x="0" y="76"/>
                  </a:cubicBezTo>
                  <a:lnTo>
                    <a:pt x="0" y="192"/>
                  </a:lnTo>
                  <a:close/>
                </a:path>
              </a:pathLst>
            </a:custGeom>
            <a:solidFill>
              <a:srgbClr val="F0C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33808" name="Picture 16" descr="医务人员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4495800"/>
            <a:ext cx="2071688" cy="1525588"/>
          </a:xfrm>
          <a:prstGeom prst="rect">
            <a:avLst/>
          </a:prstGeom>
          <a:noFill/>
        </p:spPr>
      </p:pic>
      <p:grpSp>
        <p:nvGrpSpPr>
          <p:cNvPr id="33822" name="Group 30"/>
          <p:cNvGrpSpPr>
            <a:grpSpLocks/>
          </p:cNvGrpSpPr>
          <p:nvPr/>
        </p:nvGrpSpPr>
        <p:grpSpPr bwMode="auto">
          <a:xfrm>
            <a:off x="5715000" y="1371600"/>
            <a:ext cx="2676525" cy="1676400"/>
            <a:chOff x="1002" y="1728"/>
            <a:chExt cx="1002" cy="594"/>
          </a:xfrm>
        </p:grpSpPr>
        <p:sp>
          <p:nvSpPr>
            <p:cNvPr id="33820" name="Freeform 28"/>
            <p:cNvSpPr>
              <a:spLocks/>
            </p:cNvSpPr>
            <p:nvPr/>
          </p:nvSpPr>
          <p:spPr bwMode="auto">
            <a:xfrm>
              <a:off x="1002" y="1728"/>
              <a:ext cx="1002" cy="564"/>
            </a:xfrm>
            <a:custGeom>
              <a:avLst/>
              <a:gdLst/>
              <a:ahLst/>
              <a:cxnLst>
                <a:cxn ang="0">
                  <a:pos x="88" y="76"/>
                </a:cxn>
                <a:cxn ang="0">
                  <a:pos x="89" y="76"/>
                </a:cxn>
                <a:cxn ang="0">
                  <a:pos x="29" y="89"/>
                </a:cxn>
                <a:cxn ang="0">
                  <a:pos x="19" y="74"/>
                </a:cxn>
                <a:cxn ang="0">
                  <a:pos x="4" y="60"/>
                </a:cxn>
                <a:cxn ang="0">
                  <a:pos x="26" y="25"/>
                </a:cxn>
                <a:cxn ang="0">
                  <a:pos x="46" y="28"/>
                </a:cxn>
                <a:cxn ang="0">
                  <a:pos x="92" y="2"/>
                </a:cxn>
                <a:cxn ang="0">
                  <a:pos x="128" y="27"/>
                </a:cxn>
                <a:cxn ang="0">
                  <a:pos x="165" y="47"/>
                </a:cxn>
                <a:cxn ang="0">
                  <a:pos x="151" y="71"/>
                </a:cxn>
                <a:cxn ang="0">
                  <a:pos x="132" y="85"/>
                </a:cxn>
                <a:cxn ang="0">
                  <a:pos x="88" y="76"/>
                </a:cxn>
              </a:cxnLst>
              <a:rect l="0" t="0" r="r" b="b"/>
              <a:pathLst>
                <a:path w="167" h="94">
                  <a:moveTo>
                    <a:pt x="88" y="76"/>
                  </a:moveTo>
                  <a:lnTo>
                    <a:pt x="89" y="76"/>
                  </a:lnTo>
                  <a:cubicBezTo>
                    <a:pt x="76" y="93"/>
                    <a:pt x="40" y="92"/>
                    <a:pt x="29" y="89"/>
                  </a:cubicBezTo>
                  <a:cubicBezTo>
                    <a:pt x="22" y="87"/>
                    <a:pt x="15" y="82"/>
                    <a:pt x="19" y="74"/>
                  </a:cubicBezTo>
                  <a:cubicBezTo>
                    <a:pt x="13" y="70"/>
                    <a:pt x="7" y="67"/>
                    <a:pt x="4" y="60"/>
                  </a:cubicBezTo>
                  <a:cubicBezTo>
                    <a:pt x="1" y="52"/>
                    <a:pt x="0" y="29"/>
                    <a:pt x="26" y="25"/>
                  </a:cubicBezTo>
                  <a:cubicBezTo>
                    <a:pt x="32" y="24"/>
                    <a:pt x="41" y="24"/>
                    <a:pt x="46" y="28"/>
                  </a:cubicBezTo>
                  <a:cubicBezTo>
                    <a:pt x="47" y="21"/>
                    <a:pt x="56" y="0"/>
                    <a:pt x="92" y="2"/>
                  </a:cubicBezTo>
                  <a:cubicBezTo>
                    <a:pt x="118" y="3"/>
                    <a:pt x="127" y="26"/>
                    <a:pt x="128" y="27"/>
                  </a:cubicBezTo>
                  <a:cubicBezTo>
                    <a:pt x="152" y="21"/>
                    <a:pt x="163" y="40"/>
                    <a:pt x="165" y="47"/>
                  </a:cubicBezTo>
                  <a:cubicBezTo>
                    <a:pt x="167" y="53"/>
                    <a:pt x="163" y="70"/>
                    <a:pt x="151" y="71"/>
                  </a:cubicBezTo>
                  <a:cubicBezTo>
                    <a:pt x="150" y="71"/>
                    <a:pt x="146" y="81"/>
                    <a:pt x="132" y="85"/>
                  </a:cubicBezTo>
                  <a:cubicBezTo>
                    <a:pt x="107" y="94"/>
                    <a:pt x="92" y="83"/>
                    <a:pt x="88" y="7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1" name="Freeform 29"/>
            <p:cNvSpPr>
              <a:spLocks/>
            </p:cNvSpPr>
            <p:nvPr/>
          </p:nvSpPr>
          <p:spPr bwMode="auto">
            <a:xfrm>
              <a:off x="1014" y="1950"/>
              <a:ext cx="990" cy="372"/>
            </a:xfrm>
            <a:custGeom>
              <a:avLst/>
              <a:gdLst/>
              <a:ahLst/>
              <a:cxnLst>
                <a:cxn ang="0">
                  <a:pos x="2" y="23"/>
                </a:cxn>
                <a:cxn ang="0">
                  <a:pos x="17" y="37"/>
                </a:cxn>
                <a:cxn ang="0">
                  <a:pos x="27" y="52"/>
                </a:cxn>
                <a:cxn ang="0">
                  <a:pos x="85" y="42"/>
                </a:cxn>
                <a:cxn ang="0">
                  <a:pos x="84" y="46"/>
                </a:cxn>
                <a:cxn ang="0">
                  <a:pos x="76" y="61"/>
                </a:cxn>
                <a:cxn ang="0">
                  <a:pos x="102" y="55"/>
                </a:cxn>
                <a:cxn ang="0">
                  <a:pos x="106" y="51"/>
                </a:cxn>
                <a:cxn ang="0">
                  <a:pos x="130" y="48"/>
                </a:cxn>
                <a:cxn ang="0">
                  <a:pos x="149" y="34"/>
                </a:cxn>
                <a:cxn ang="0">
                  <a:pos x="163" y="10"/>
                </a:cxn>
                <a:cxn ang="0">
                  <a:pos x="158" y="0"/>
                </a:cxn>
                <a:cxn ang="0">
                  <a:pos x="151" y="9"/>
                </a:cxn>
                <a:cxn ang="0">
                  <a:pos x="114" y="0"/>
                </a:cxn>
                <a:cxn ang="0">
                  <a:pos x="53" y="19"/>
                </a:cxn>
                <a:cxn ang="0">
                  <a:pos x="7" y="19"/>
                </a:cxn>
                <a:cxn ang="0">
                  <a:pos x="1" y="12"/>
                </a:cxn>
                <a:cxn ang="0">
                  <a:pos x="2" y="23"/>
                </a:cxn>
              </a:cxnLst>
              <a:rect l="0" t="0" r="r" b="b"/>
              <a:pathLst>
                <a:path w="165" h="62">
                  <a:moveTo>
                    <a:pt x="2" y="23"/>
                  </a:moveTo>
                  <a:cubicBezTo>
                    <a:pt x="5" y="30"/>
                    <a:pt x="11" y="33"/>
                    <a:pt x="17" y="37"/>
                  </a:cubicBezTo>
                  <a:cubicBezTo>
                    <a:pt x="13" y="45"/>
                    <a:pt x="20" y="50"/>
                    <a:pt x="27" y="52"/>
                  </a:cubicBezTo>
                  <a:cubicBezTo>
                    <a:pt x="38" y="55"/>
                    <a:pt x="70" y="56"/>
                    <a:pt x="85" y="42"/>
                  </a:cubicBezTo>
                  <a:cubicBezTo>
                    <a:pt x="85" y="43"/>
                    <a:pt x="84" y="44"/>
                    <a:pt x="84" y="46"/>
                  </a:cubicBezTo>
                  <a:cubicBezTo>
                    <a:pt x="82" y="52"/>
                    <a:pt x="80" y="57"/>
                    <a:pt x="76" y="61"/>
                  </a:cubicBezTo>
                  <a:cubicBezTo>
                    <a:pt x="86" y="62"/>
                    <a:pt x="96" y="61"/>
                    <a:pt x="102" y="55"/>
                  </a:cubicBezTo>
                  <a:cubicBezTo>
                    <a:pt x="104" y="53"/>
                    <a:pt x="105" y="52"/>
                    <a:pt x="106" y="51"/>
                  </a:cubicBezTo>
                  <a:cubicBezTo>
                    <a:pt x="112" y="52"/>
                    <a:pt x="121" y="52"/>
                    <a:pt x="130" y="48"/>
                  </a:cubicBezTo>
                  <a:cubicBezTo>
                    <a:pt x="144" y="44"/>
                    <a:pt x="148" y="34"/>
                    <a:pt x="149" y="34"/>
                  </a:cubicBezTo>
                  <a:cubicBezTo>
                    <a:pt x="161" y="33"/>
                    <a:pt x="165" y="16"/>
                    <a:pt x="163" y="10"/>
                  </a:cubicBezTo>
                  <a:cubicBezTo>
                    <a:pt x="162" y="7"/>
                    <a:pt x="161" y="4"/>
                    <a:pt x="158" y="0"/>
                  </a:cubicBezTo>
                  <a:cubicBezTo>
                    <a:pt x="156" y="3"/>
                    <a:pt x="155" y="7"/>
                    <a:pt x="151" y="9"/>
                  </a:cubicBezTo>
                  <a:cubicBezTo>
                    <a:pt x="141" y="16"/>
                    <a:pt x="120" y="9"/>
                    <a:pt x="114" y="0"/>
                  </a:cubicBezTo>
                  <a:cubicBezTo>
                    <a:pt x="97" y="27"/>
                    <a:pt x="65" y="4"/>
                    <a:pt x="53" y="19"/>
                  </a:cubicBezTo>
                  <a:cubicBezTo>
                    <a:pt x="45" y="30"/>
                    <a:pt x="17" y="24"/>
                    <a:pt x="7" y="19"/>
                  </a:cubicBezTo>
                  <a:cubicBezTo>
                    <a:pt x="6" y="18"/>
                    <a:pt x="3" y="16"/>
                    <a:pt x="1" y="12"/>
                  </a:cubicBezTo>
                  <a:cubicBezTo>
                    <a:pt x="0" y="17"/>
                    <a:pt x="1" y="21"/>
                    <a:pt x="2" y="23"/>
                  </a:cubicBezTo>
                  <a:close/>
                </a:path>
              </a:pathLst>
            </a:custGeom>
            <a:solidFill>
              <a:srgbClr val="B8CFD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32" name="Group 40"/>
          <p:cNvGrpSpPr>
            <a:grpSpLocks/>
          </p:cNvGrpSpPr>
          <p:nvPr/>
        </p:nvGrpSpPr>
        <p:grpSpPr bwMode="auto">
          <a:xfrm>
            <a:off x="3200400" y="3657600"/>
            <a:ext cx="1171575" cy="714375"/>
            <a:chOff x="1110" y="1830"/>
            <a:chExt cx="738" cy="450"/>
          </a:xfrm>
        </p:grpSpPr>
        <p:sp>
          <p:nvSpPr>
            <p:cNvPr id="33827" name="Freeform 35"/>
            <p:cNvSpPr>
              <a:spLocks/>
            </p:cNvSpPr>
            <p:nvPr/>
          </p:nvSpPr>
          <p:spPr bwMode="auto">
            <a:xfrm>
              <a:off x="1272" y="1830"/>
              <a:ext cx="576" cy="330"/>
            </a:xfrm>
            <a:custGeom>
              <a:avLst/>
              <a:gdLst/>
              <a:ahLst/>
              <a:cxnLst>
                <a:cxn ang="0">
                  <a:pos x="51" y="44"/>
                </a:cxn>
                <a:cxn ang="0">
                  <a:pos x="51" y="44"/>
                </a:cxn>
                <a:cxn ang="0">
                  <a:pos x="17" y="52"/>
                </a:cxn>
                <a:cxn ang="0">
                  <a:pos x="11" y="43"/>
                </a:cxn>
                <a:cxn ang="0">
                  <a:pos x="2" y="35"/>
                </a:cxn>
                <a:cxn ang="0">
                  <a:pos x="15" y="15"/>
                </a:cxn>
                <a:cxn ang="0">
                  <a:pos x="26" y="16"/>
                </a:cxn>
                <a:cxn ang="0">
                  <a:pos x="53" y="1"/>
                </a:cxn>
                <a:cxn ang="0">
                  <a:pos x="74" y="16"/>
                </a:cxn>
                <a:cxn ang="0">
                  <a:pos x="95" y="27"/>
                </a:cxn>
                <a:cxn ang="0">
                  <a:pos x="87" y="42"/>
                </a:cxn>
                <a:cxn ang="0">
                  <a:pos x="76" y="50"/>
                </a:cxn>
                <a:cxn ang="0">
                  <a:pos x="51" y="44"/>
                </a:cxn>
              </a:cxnLst>
              <a:rect l="0" t="0" r="r" b="b"/>
              <a:pathLst>
                <a:path w="96" h="55">
                  <a:moveTo>
                    <a:pt x="51" y="44"/>
                  </a:moveTo>
                  <a:lnTo>
                    <a:pt x="51" y="44"/>
                  </a:lnTo>
                  <a:cubicBezTo>
                    <a:pt x="44" y="54"/>
                    <a:pt x="23" y="53"/>
                    <a:pt x="17" y="52"/>
                  </a:cubicBezTo>
                  <a:cubicBezTo>
                    <a:pt x="13" y="51"/>
                    <a:pt x="9" y="48"/>
                    <a:pt x="11" y="43"/>
                  </a:cubicBezTo>
                  <a:cubicBezTo>
                    <a:pt x="8" y="41"/>
                    <a:pt x="4" y="39"/>
                    <a:pt x="2" y="35"/>
                  </a:cubicBezTo>
                  <a:cubicBezTo>
                    <a:pt x="0" y="31"/>
                    <a:pt x="0" y="17"/>
                    <a:pt x="15" y="15"/>
                  </a:cubicBezTo>
                  <a:cubicBezTo>
                    <a:pt x="18" y="15"/>
                    <a:pt x="24" y="14"/>
                    <a:pt x="26" y="16"/>
                  </a:cubicBezTo>
                  <a:cubicBezTo>
                    <a:pt x="27" y="12"/>
                    <a:pt x="32" y="0"/>
                    <a:pt x="53" y="1"/>
                  </a:cubicBezTo>
                  <a:cubicBezTo>
                    <a:pt x="68" y="2"/>
                    <a:pt x="73" y="15"/>
                    <a:pt x="74" y="16"/>
                  </a:cubicBezTo>
                  <a:cubicBezTo>
                    <a:pt x="87" y="12"/>
                    <a:pt x="94" y="23"/>
                    <a:pt x="95" y="27"/>
                  </a:cubicBezTo>
                  <a:cubicBezTo>
                    <a:pt x="96" y="31"/>
                    <a:pt x="94" y="41"/>
                    <a:pt x="87" y="42"/>
                  </a:cubicBezTo>
                  <a:cubicBezTo>
                    <a:pt x="86" y="42"/>
                    <a:pt x="84" y="47"/>
                    <a:pt x="76" y="50"/>
                  </a:cubicBezTo>
                  <a:cubicBezTo>
                    <a:pt x="61" y="55"/>
                    <a:pt x="53" y="48"/>
                    <a:pt x="51" y="4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8" name="Freeform 36"/>
            <p:cNvSpPr>
              <a:spLocks noEditPoints="1"/>
            </p:cNvSpPr>
            <p:nvPr/>
          </p:nvSpPr>
          <p:spPr bwMode="auto">
            <a:xfrm>
              <a:off x="1278" y="1830"/>
              <a:ext cx="570" cy="330"/>
            </a:xfrm>
            <a:custGeom>
              <a:avLst/>
              <a:gdLst/>
              <a:ahLst/>
              <a:cxnLst>
                <a:cxn ang="0">
                  <a:pos x="50" y="45"/>
                </a:cxn>
                <a:cxn ang="0">
                  <a:pos x="51" y="45"/>
                </a:cxn>
                <a:cxn ang="0">
                  <a:pos x="50" y="44"/>
                </a:cxn>
                <a:cxn ang="0">
                  <a:pos x="47" y="49"/>
                </a:cxn>
                <a:cxn ang="0">
                  <a:pos x="47" y="49"/>
                </a:cxn>
                <a:cxn ang="0">
                  <a:pos x="47" y="49"/>
                </a:cxn>
                <a:cxn ang="0">
                  <a:pos x="41" y="50"/>
                </a:cxn>
                <a:cxn ang="0">
                  <a:pos x="13" y="50"/>
                </a:cxn>
                <a:cxn ang="0">
                  <a:pos x="10" y="49"/>
                </a:cxn>
                <a:cxn ang="0">
                  <a:pos x="10" y="49"/>
                </a:cxn>
                <a:cxn ang="0">
                  <a:pos x="10" y="49"/>
                </a:cxn>
                <a:cxn ang="0">
                  <a:pos x="9" y="44"/>
                </a:cxn>
                <a:cxn ang="0">
                  <a:pos x="10" y="45"/>
                </a:cxn>
                <a:cxn ang="0">
                  <a:pos x="10" y="44"/>
                </a:cxn>
                <a:cxn ang="0">
                  <a:pos x="10" y="43"/>
                </a:cxn>
                <a:cxn ang="0">
                  <a:pos x="10" y="44"/>
                </a:cxn>
                <a:cxn ang="0">
                  <a:pos x="8" y="43"/>
                </a:cxn>
                <a:cxn ang="0">
                  <a:pos x="8" y="43"/>
                </a:cxn>
                <a:cxn ang="0">
                  <a:pos x="8" y="43"/>
                </a:cxn>
                <a:cxn ang="0">
                  <a:pos x="1" y="35"/>
                </a:cxn>
                <a:cxn ang="0">
                  <a:pos x="2" y="25"/>
                </a:cxn>
                <a:cxn ang="0">
                  <a:pos x="9" y="16"/>
                </a:cxn>
                <a:cxn ang="0">
                  <a:pos x="9" y="16"/>
                </a:cxn>
                <a:cxn ang="0">
                  <a:pos x="9" y="16"/>
                </a:cxn>
                <a:cxn ang="0">
                  <a:pos x="14" y="16"/>
                </a:cxn>
                <a:cxn ang="0">
                  <a:pos x="16" y="16"/>
                </a:cxn>
                <a:cxn ang="0">
                  <a:pos x="17" y="14"/>
                </a:cxn>
                <a:cxn ang="0">
                  <a:pos x="17" y="14"/>
                </a:cxn>
                <a:cxn ang="0">
                  <a:pos x="17" y="14"/>
                </a:cxn>
                <a:cxn ang="0">
                  <a:pos x="25" y="16"/>
                </a:cxn>
                <a:cxn ang="0">
                  <a:pos x="26" y="17"/>
                </a:cxn>
                <a:cxn ang="0">
                  <a:pos x="25" y="16"/>
                </a:cxn>
                <a:cxn ang="0">
                  <a:pos x="26" y="14"/>
                </a:cxn>
                <a:cxn ang="0">
                  <a:pos x="26" y="14"/>
                </a:cxn>
                <a:cxn ang="0">
                  <a:pos x="26" y="14"/>
                </a:cxn>
                <a:cxn ang="0">
                  <a:pos x="27" y="12"/>
                </a:cxn>
                <a:cxn ang="0">
                  <a:pos x="52" y="2"/>
                </a:cxn>
                <a:cxn ang="0">
                  <a:pos x="72" y="15"/>
                </a:cxn>
                <a:cxn ang="0">
                  <a:pos x="72" y="15"/>
                </a:cxn>
                <a:cxn ang="0">
                  <a:pos x="72" y="15"/>
                </a:cxn>
                <a:cxn ang="0">
                  <a:pos x="73" y="16"/>
                </a:cxn>
                <a:cxn ang="0">
                  <a:pos x="73" y="17"/>
                </a:cxn>
                <a:cxn ang="0">
                  <a:pos x="78" y="14"/>
                </a:cxn>
                <a:cxn ang="0">
                  <a:pos x="78" y="14"/>
                </a:cxn>
                <a:cxn ang="0">
                  <a:pos x="78" y="14"/>
                </a:cxn>
                <a:cxn ang="0">
                  <a:pos x="82" y="17"/>
                </a:cxn>
                <a:cxn ang="0">
                  <a:pos x="94" y="27"/>
                </a:cxn>
                <a:cxn ang="0">
                  <a:pos x="94" y="28"/>
                </a:cxn>
                <a:cxn ang="0">
                  <a:pos x="94" y="29"/>
                </a:cxn>
                <a:cxn ang="0">
                  <a:pos x="94" y="29"/>
                </a:cxn>
                <a:cxn ang="0">
                  <a:pos x="93" y="35"/>
                </a:cxn>
                <a:cxn ang="0">
                  <a:pos x="86" y="41"/>
                </a:cxn>
                <a:cxn ang="0">
                  <a:pos x="86" y="42"/>
                </a:cxn>
                <a:cxn ang="0">
                  <a:pos x="86" y="42"/>
                </a:cxn>
                <a:cxn ang="0">
                  <a:pos x="86" y="42"/>
                </a:cxn>
                <a:cxn ang="0">
                  <a:pos x="85" y="42"/>
                </a:cxn>
                <a:cxn ang="0">
                  <a:pos x="75" y="49"/>
                </a:cxn>
                <a:cxn ang="0">
                  <a:pos x="69" y="52"/>
                </a:cxn>
                <a:cxn ang="0">
                  <a:pos x="69" y="52"/>
                </a:cxn>
                <a:cxn ang="0">
                  <a:pos x="69" y="52"/>
                </a:cxn>
                <a:cxn ang="0">
                  <a:pos x="64" y="51"/>
                </a:cxn>
                <a:cxn ang="0">
                  <a:pos x="50" y="44"/>
                </a:cxn>
              </a:cxnLst>
              <a:rect l="0" t="0" r="r" b="b"/>
              <a:pathLst>
                <a:path w="95" h="55">
                  <a:moveTo>
                    <a:pt x="50" y="44"/>
                  </a:moveTo>
                  <a:lnTo>
                    <a:pt x="50" y="44"/>
                  </a:lnTo>
                  <a:lnTo>
                    <a:pt x="50" y="45"/>
                  </a:lnTo>
                  <a:lnTo>
                    <a:pt x="50" y="45"/>
                  </a:lnTo>
                  <a:lnTo>
                    <a:pt x="50" y="44"/>
                  </a:lnTo>
                  <a:close/>
                  <a:moveTo>
                    <a:pt x="50" y="44"/>
                  </a:moveTo>
                  <a:lnTo>
                    <a:pt x="52" y="44"/>
                  </a:lnTo>
                  <a:lnTo>
                    <a:pt x="51" y="45"/>
                  </a:lnTo>
                  <a:lnTo>
                    <a:pt x="50" y="44"/>
                  </a:lnTo>
                  <a:close/>
                  <a:moveTo>
                    <a:pt x="51" y="45"/>
                  </a:moveTo>
                  <a:lnTo>
                    <a:pt x="51" y="45"/>
                  </a:lnTo>
                  <a:lnTo>
                    <a:pt x="50" y="44"/>
                  </a:lnTo>
                  <a:lnTo>
                    <a:pt x="50" y="44"/>
                  </a:lnTo>
                  <a:lnTo>
                    <a:pt x="51" y="45"/>
                  </a:lnTo>
                  <a:close/>
                  <a:moveTo>
                    <a:pt x="51" y="45"/>
                  </a:moveTo>
                  <a:cubicBezTo>
                    <a:pt x="49" y="47"/>
                    <a:pt x="48" y="48"/>
                    <a:pt x="47" y="49"/>
                  </a:cubicBezTo>
                  <a:lnTo>
                    <a:pt x="46" y="47"/>
                  </a:lnTo>
                  <a:cubicBezTo>
                    <a:pt x="48" y="46"/>
                    <a:pt x="49" y="45"/>
                    <a:pt x="50" y="44"/>
                  </a:cubicBezTo>
                  <a:lnTo>
                    <a:pt x="51" y="45"/>
                  </a:lnTo>
                  <a:close/>
                  <a:moveTo>
                    <a:pt x="47" y="49"/>
                  </a:moveTo>
                  <a:cubicBezTo>
                    <a:pt x="45" y="50"/>
                    <a:pt x="43" y="51"/>
                    <a:pt x="41" y="51"/>
                  </a:cubicBezTo>
                  <a:lnTo>
                    <a:pt x="41" y="50"/>
                  </a:lnTo>
                  <a:cubicBezTo>
                    <a:pt x="43" y="49"/>
                    <a:pt x="45" y="48"/>
                    <a:pt x="46" y="47"/>
                  </a:cubicBezTo>
                  <a:lnTo>
                    <a:pt x="47" y="49"/>
                  </a:lnTo>
                  <a:close/>
                  <a:moveTo>
                    <a:pt x="41" y="51"/>
                  </a:moveTo>
                  <a:cubicBezTo>
                    <a:pt x="32" y="55"/>
                    <a:pt x="20" y="54"/>
                    <a:pt x="16" y="53"/>
                  </a:cubicBezTo>
                  <a:lnTo>
                    <a:pt x="16" y="51"/>
                  </a:lnTo>
                  <a:cubicBezTo>
                    <a:pt x="20" y="52"/>
                    <a:pt x="32" y="53"/>
                    <a:pt x="41" y="50"/>
                  </a:cubicBezTo>
                  <a:lnTo>
                    <a:pt x="41" y="51"/>
                  </a:lnTo>
                  <a:close/>
                  <a:moveTo>
                    <a:pt x="16" y="53"/>
                  </a:moveTo>
                  <a:cubicBezTo>
                    <a:pt x="15" y="52"/>
                    <a:pt x="14" y="52"/>
                    <a:pt x="13" y="51"/>
                  </a:cubicBezTo>
                  <a:lnTo>
                    <a:pt x="13" y="50"/>
                  </a:lnTo>
                  <a:cubicBezTo>
                    <a:pt x="14" y="50"/>
                    <a:pt x="15" y="51"/>
                    <a:pt x="16" y="51"/>
                  </a:cubicBezTo>
                  <a:lnTo>
                    <a:pt x="16" y="53"/>
                  </a:lnTo>
                  <a:close/>
                  <a:moveTo>
                    <a:pt x="13" y="51"/>
                  </a:moveTo>
                  <a:cubicBezTo>
                    <a:pt x="12" y="51"/>
                    <a:pt x="11" y="50"/>
                    <a:pt x="10" y="49"/>
                  </a:cubicBezTo>
                  <a:lnTo>
                    <a:pt x="10" y="47"/>
                  </a:lnTo>
                  <a:cubicBezTo>
                    <a:pt x="11" y="49"/>
                    <a:pt x="12" y="49"/>
                    <a:pt x="13" y="50"/>
                  </a:cubicBezTo>
                  <a:lnTo>
                    <a:pt x="13" y="51"/>
                  </a:lnTo>
                  <a:close/>
                  <a:moveTo>
                    <a:pt x="10" y="49"/>
                  </a:moveTo>
                  <a:cubicBezTo>
                    <a:pt x="9" y="48"/>
                    <a:pt x="9" y="46"/>
                    <a:pt x="9" y="44"/>
                  </a:cubicBezTo>
                  <a:lnTo>
                    <a:pt x="10" y="45"/>
                  </a:lnTo>
                  <a:cubicBezTo>
                    <a:pt x="9" y="46"/>
                    <a:pt x="10" y="47"/>
                    <a:pt x="10" y="47"/>
                  </a:cubicBezTo>
                  <a:lnTo>
                    <a:pt x="10" y="49"/>
                  </a:lnTo>
                  <a:close/>
                  <a:moveTo>
                    <a:pt x="9" y="44"/>
                  </a:moveTo>
                  <a:lnTo>
                    <a:pt x="9" y="44"/>
                  </a:lnTo>
                  <a:lnTo>
                    <a:pt x="10" y="45"/>
                  </a:lnTo>
                  <a:lnTo>
                    <a:pt x="9" y="44"/>
                  </a:lnTo>
                  <a:close/>
                  <a:moveTo>
                    <a:pt x="9" y="44"/>
                  </a:moveTo>
                  <a:cubicBezTo>
                    <a:pt x="10" y="44"/>
                    <a:pt x="10" y="43"/>
                    <a:pt x="10" y="43"/>
                  </a:cubicBezTo>
                  <a:lnTo>
                    <a:pt x="10" y="44"/>
                  </a:lnTo>
                  <a:cubicBezTo>
                    <a:pt x="10" y="45"/>
                    <a:pt x="10" y="45"/>
                    <a:pt x="10" y="45"/>
                  </a:cubicBezTo>
                  <a:lnTo>
                    <a:pt x="9" y="44"/>
                  </a:lnTo>
                  <a:close/>
                  <a:moveTo>
                    <a:pt x="10" y="43"/>
                  </a:moveTo>
                  <a:lnTo>
                    <a:pt x="11" y="43"/>
                  </a:lnTo>
                  <a:lnTo>
                    <a:pt x="10" y="44"/>
                  </a:lnTo>
                  <a:lnTo>
                    <a:pt x="10" y="43"/>
                  </a:lnTo>
                  <a:close/>
                  <a:moveTo>
                    <a:pt x="10" y="44"/>
                  </a:moveTo>
                  <a:lnTo>
                    <a:pt x="10" y="44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10" y="44"/>
                  </a:lnTo>
                  <a:close/>
                  <a:moveTo>
                    <a:pt x="10" y="44"/>
                  </a:moveTo>
                  <a:lnTo>
                    <a:pt x="10" y="44"/>
                  </a:lnTo>
                  <a:lnTo>
                    <a:pt x="10" y="43"/>
                  </a:lnTo>
                  <a:lnTo>
                    <a:pt x="10" y="44"/>
                  </a:lnTo>
                  <a:close/>
                  <a:moveTo>
                    <a:pt x="10" y="44"/>
                  </a:moveTo>
                  <a:cubicBezTo>
                    <a:pt x="9" y="44"/>
                    <a:pt x="9" y="43"/>
                    <a:pt x="8" y="43"/>
                  </a:cubicBezTo>
                  <a:lnTo>
                    <a:pt x="8" y="41"/>
                  </a:lnTo>
                  <a:cubicBezTo>
                    <a:pt x="9" y="42"/>
                    <a:pt x="9" y="42"/>
                    <a:pt x="10" y="43"/>
                  </a:cubicBezTo>
                  <a:lnTo>
                    <a:pt x="10" y="44"/>
                  </a:lnTo>
                  <a:close/>
                  <a:moveTo>
                    <a:pt x="8" y="43"/>
                  </a:moveTo>
                  <a:cubicBezTo>
                    <a:pt x="5" y="41"/>
                    <a:pt x="3" y="39"/>
                    <a:pt x="1" y="36"/>
                  </a:cubicBezTo>
                  <a:lnTo>
                    <a:pt x="1" y="35"/>
                  </a:lnTo>
                  <a:cubicBezTo>
                    <a:pt x="3" y="38"/>
                    <a:pt x="5" y="40"/>
                    <a:pt x="8" y="41"/>
                  </a:cubicBezTo>
                  <a:lnTo>
                    <a:pt x="8" y="43"/>
                  </a:lnTo>
                  <a:close/>
                  <a:moveTo>
                    <a:pt x="1" y="36"/>
                  </a:moveTo>
                  <a:cubicBezTo>
                    <a:pt x="1" y="35"/>
                    <a:pt x="1" y="34"/>
                    <a:pt x="1" y="33"/>
                  </a:cubicBezTo>
                  <a:lnTo>
                    <a:pt x="1" y="32"/>
                  </a:lnTo>
                  <a:cubicBezTo>
                    <a:pt x="1" y="33"/>
                    <a:pt x="1" y="34"/>
                    <a:pt x="1" y="35"/>
                  </a:cubicBezTo>
                  <a:lnTo>
                    <a:pt x="1" y="36"/>
                  </a:lnTo>
                  <a:close/>
                  <a:moveTo>
                    <a:pt x="1" y="33"/>
                  </a:moveTo>
                  <a:cubicBezTo>
                    <a:pt x="0" y="30"/>
                    <a:pt x="0" y="27"/>
                    <a:pt x="2" y="23"/>
                  </a:cubicBezTo>
                  <a:lnTo>
                    <a:pt x="2" y="25"/>
                  </a:lnTo>
                  <a:cubicBezTo>
                    <a:pt x="1" y="27"/>
                    <a:pt x="0" y="30"/>
                    <a:pt x="1" y="32"/>
                  </a:cubicBezTo>
                  <a:lnTo>
                    <a:pt x="1" y="33"/>
                  </a:lnTo>
                  <a:close/>
                  <a:moveTo>
                    <a:pt x="2" y="23"/>
                  </a:moveTo>
                  <a:cubicBezTo>
                    <a:pt x="3" y="20"/>
                    <a:pt x="5" y="17"/>
                    <a:pt x="9" y="16"/>
                  </a:cubicBezTo>
                  <a:lnTo>
                    <a:pt x="9" y="17"/>
                  </a:lnTo>
                  <a:cubicBezTo>
                    <a:pt x="5" y="19"/>
                    <a:pt x="3" y="22"/>
                    <a:pt x="2" y="25"/>
                  </a:cubicBezTo>
                  <a:lnTo>
                    <a:pt x="2" y="23"/>
                  </a:lnTo>
                  <a:close/>
                  <a:moveTo>
                    <a:pt x="9" y="16"/>
                  </a:moveTo>
                  <a:cubicBezTo>
                    <a:pt x="11" y="15"/>
                    <a:pt x="12" y="15"/>
                    <a:pt x="14" y="14"/>
                  </a:cubicBezTo>
                  <a:lnTo>
                    <a:pt x="14" y="16"/>
                  </a:lnTo>
                  <a:cubicBezTo>
                    <a:pt x="12" y="16"/>
                    <a:pt x="11" y="17"/>
                    <a:pt x="9" y="17"/>
                  </a:cubicBezTo>
                  <a:lnTo>
                    <a:pt x="9" y="16"/>
                  </a:lnTo>
                  <a:close/>
                  <a:moveTo>
                    <a:pt x="14" y="14"/>
                  </a:moveTo>
                  <a:lnTo>
                    <a:pt x="14" y="14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4"/>
                  </a:lnTo>
                  <a:close/>
                  <a:moveTo>
                    <a:pt x="14" y="14"/>
                  </a:moveTo>
                  <a:cubicBezTo>
                    <a:pt x="15" y="14"/>
                    <a:pt x="15" y="14"/>
                    <a:pt x="16" y="14"/>
                  </a:cubicBezTo>
                  <a:lnTo>
                    <a:pt x="16" y="16"/>
                  </a:lnTo>
                  <a:cubicBezTo>
                    <a:pt x="15" y="16"/>
                    <a:pt x="15" y="16"/>
                    <a:pt x="14" y="16"/>
                  </a:cubicBezTo>
                  <a:lnTo>
                    <a:pt x="14" y="14"/>
                  </a:lnTo>
                  <a:close/>
                  <a:moveTo>
                    <a:pt x="16" y="14"/>
                  </a:moveTo>
                  <a:cubicBezTo>
                    <a:pt x="16" y="14"/>
                    <a:pt x="17" y="14"/>
                    <a:pt x="17" y="14"/>
                  </a:cubicBezTo>
                  <a:lnTo>
                    <a:pt x="17" y="15"/>
                  </a:lnTo>
                  <a:cubicBezTo>
                    <a:pt x="17" y="16"/>
                    <a:pt x="16" y="16"/>
                    <a:pt x="16" y="16"/>
                  </a:cubicBezTo>
                  <a:lnTo>
                    <a:pt x="16" y="14"/>
                  </a:lnTo>
                  <a:close/>
                  <a:moveTo>
                    <a:pt x="17" y="14"/>
                  </a:moveTo>
                  <a:cubicBezTo>
                    <a:pt x="20" y="14"/>
                    <a:pt x="24" y="14"/>
                    <a:pt x="26" y="16"/>
                  </a:cubicBezTo>
                  <a:lnTo>
                    <a:pt x="25" y="17"/>
                  </a:lnTo>
                  <a:cubicBezTo>
                    <a:pt x="24" y="16"/>
                    <a:pt x="20" y="15"/>
                    <a:pt x="17" y="15"/>
                  </a:cubicBezTo>
                  <a:lnTo>
                    <a:pt x="17" y="14"/>
                  </a:lnTo>
                  <a:close/>
                  <a:moveTo>
                    <a:pt x="26" y="17"/>
                  </a:moveTo>
                  <a:lnTo>
                    <a:pt x="26" y="17"/>
                  </a:lnTo>
                  <a:lnTo>
                    <a:pt x="25" y="17"/>
                  </a:lnTo>
                  <a:lnTo>
                    <a:pt x="25" y="16"/>
                  </a:lnTo>
                  <a:lnTo>
                    <a:pt x="26" y="17"/>
                  </a:lnTo>
                  <a:close/>
                  <a:moveTo>
                    <a:pt x="25" y="16"/>
                  </a:moveTo>
                  <a:lnTo>
                    <a:pt x="25" y="16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5" y="16"/>
                  </a:lnTo>
                  <a:close/>
                  <a:moveTo>
                    <a:pt x="25" y="16"/>
                  </a:moveTo>
                  <a:lnTo>
                    <a:pt x="25" y="16"/>
                  </a:lnTo>
                  <a:lnTo>
                    <a:pt x="26" y="16"/>
                  </a:lnTo>
                  <a:lnTo>
                    <a:pt x="25" y="16"/>
                  </a:lnTo>
                  <a:close/>
                  <a:moveTo>
                    <a:pt x="25" y="16"/>
                  </a:moveTo>
                  <a:cubicBezTo>
                    <a:pt x="25" y="15"/>
                    <a:pt x="26" y="15"/>
                    <a:pt x="26" y="14"/>
                  </a:cubicBezTo>
                  <a:lnTo>
                    <a:pt x="26" y="15"/>
                  </a:lnTo>
                  <a:cubicBezTo>
                    <a:pt x="26" y="16"/>
                    <a:pt x="26" y="16"/>
                    <a:pt x="26" y="17"/>
                  </a:cubicBezTo>
                  <a:lnTo>
                    <a:pt x="25" y="16"/>
                  </a:lnTo>
                  <a:close/>
                  <a:moveTo>
                    <a:pt x="26" y="14"/>
                  </a:moveTo>
                  <a:cubicBezTo>
                    <a:pt x="26" y="13"/>
                    <a:pt x="27" y="12"/>
                    <a:pt x="27" y="11"/>
                  </a:cubicBezTo>
                  <a:lnTo>
                    <a:pt x="27" y="12"/>
                  </a:lnTo>
                  <a:cubicBezTo>
                    <a:pt x="27" y="13"/>
                    <a:pt x="26" y="14"/>
                    <a:pt x="26" y="15"/>
                  </a:cubicBezTo>
                  <a:lnTo>
                    <a:pt x="26" y="14"/>
                  </a:lnTo>
                  <a:close/>
                  <a:moveTo>
                    <a:pt x="27" y="11"/>
                  </a:moveTo>
                  <a:cubicBezTo>
                    <a:pt x="30" y="6"/>
                    <a:pt x="37" y="0"/>
                    <a:pt x="52" y="1"/>
                  </a:cubicBezTo>
                  <a:lnTo>
                    <a:pt x="52" y="2"/>
                  </a:lnTo>
                  <a:cubicBezTo>
                    <a:pt x="37" y="1"/>
                    <a:pt x="30" y="7"/>
                    <a:pt x="27" y="12"/>
                  </a:cubicBezTo>
                  <a:lnTo>
                    <a:pt x="27" y="11"/>
                  </a:lnTo>
                  <a:close/>
                  <a:moveTo>
                    <a:pt x="52" y="1"/>
                  </a:moveTo>
                  <a:lnTo>
                    <a:pt x="52" y="1"/>
                  </a:lnTo>
                  <a:lnTo>
                    <a:pt x="52" y="2"/>
                  </a:lnTo>
                  <a:lnTo>
                    <a:pt x="52" y="2"/>
                  </a:lnTo>
                  <a:lnTo>
                    <a:pt x="52" y="1"/>
                  </a:lnTo>
                  <a:close/>
                  <a:moveTo>
                    <a:pt x="52" y="1"/>
                  </a:moveTo>
                  <a:cubicBezTo>
                    <a:pt x="65" y="2"/>
                    <a:pt x="71" y="12"/>
                    <a:pt x="72" y="15"/>
                  </a:cubicBezTo>
                  <a:lnTo>
                    <a:pt x="72" y="16"/>
                  </a:lnTo>
                  <a:cubicBezTo>
                    <a:pt x="71" y="13"/>
                    <a:pt x="65" y="3"/>
                    <a:pt x="52" y="2"/>
                  </a:cubicBezTo>
                  <a:lnTo>
                    <a:pt x="52" y="1"/>
                  </a:lnTo>
                  <a:close/>
                  <a:moveTo>
                    <a:pt x="72" y="15"/>
                  </a:moveTo>
                  <a:cubicBezTo>
                    <a:pt x="73" y="15"/>
                    <a:pt x="73" y="15"/>
                    <a:pt x="73" y="15"/>
                  </a:cubicBezTo>
                  <a:lnTo>
                    <a:pt x="73" y="17"/>
                  </a:lnTo>
                  <a:cubicBezTo>
                    <a:pt x="73" y="17"/>
                    <a:pt x="72" y="16"/>
                    <a:pt x="72" y="16"/>
                  </a:cubicBezTo>
                  <a:lnTo>
                    <a:pt x="72" y="15"/>
                  </a:lnTo>
                  <a:close/>
                  <a:moveTo>
                    <a:pt x="73" y="17"/>
                  </a:moveTo>
                  <a:lnTo>
                    <a:pt x="73" y="17"/>
                  </a:lnTo>
                  <a:lnTo>
                    <a:pt x="73" y="17"/>
                  </a:lnTo>
                  <a:lnTo>
                    <a:pt x="73" y="16"/>
                  </a:lnTo>
                  <a:lnTo>
                    <a:pt x="73" y="17"/>
                  </a:lnTo>
                  <a:close/>
                  <a:moveTo>
                    <a:pt x="73" y="15"/>
                  </a:moveTo>
                  <a:lnTo>
                    <a:pt x="73" y="15"/>
                  </a:lnTo>
                  <a:lnTo>
                    <a:pt x="73" y="17"/>
                  </a:lnTo>
                  <a:lnTo>
                    <a:pt x="73" y="17"/>
                  </a:lnTo>
                  <a:lnTo>
                    <a:pt x="73" y="15"/>
                  </a:lnTo>
                  <a:close/>
                  <a:moveTo>
                    <a:pt x="73" y="15"/>
                  </a:moveTo>
                  <a:cubicBezTo>
                    <a:pt x="75" y="15"/>
                    <a:pt x="76" y="14"/>
                    <a:pt x="78" y="14"/>
                  </a:cubicBezTo>
                  <a:lnTo>
                    <a:pt x="78" y="16"/>
                  </a:lnTo>
                  <a:cubicBezTo>
                    <a:pt x="76" y="16"/>
                    <a:pt x="75" y="16"/>
                    <a:pt x="73" y="17"/>
                  </a:cubicBezTo>
                  <a:lnTo>
                    <a:pt x="73" y="15"/>
                  </a:lnTo>
                  <a:close/>
                  <a:moveTo>
                    <a:pt x="78" y="14"/>
                  </a:moveTo>
                  <a:cubicBezTo>
                    <a:pt x="80" y="14"/>
                    <a:pt x="81" y="15"/>
                    <a:pt x="83" y="15"/>
                  </a:cubicBezTo>
                  <a:lnTo>
                    <a:pt x="82" y="17"/>
                  </a:lnTo>
                  <a:cubicBezTo>
                    <a:pt x="81" y="16"/>
                    <a:pt x="80" y="16"/>
                    <a:pt x="78" y="16"/>
                  </a:cubicBezTo>
                  <a:lnTo>
                    <a:pt x="78" y="14"/>
                  </a:lnTo>
                  <a:close/>
                  <a:moveTo>
                    <a:pt x="83" y="15"/>
                  </a:moveTo>
                  <a:cubicBezTo>
                    <a:pt x="90" y="17"/>
                    <a:pt x="93" y="24"/>
                    <a:pt x="94" y="27"/>
                  </a:cubicBezTo>
                  <a:lnTo>
                    <a:pt x="94" y="28"/>
                  </a:lnTo>
                  <a:cubicBezTo>
                    <a:pt x="93" y="25"/>
                    <a:pt x="89" y="19"/>
                    <a:pt x="82" y="17"/>
                  </a:cubicBezTo>
                  <a:lnTo>
                    <a:pt x="83" y="15"/>
                  </a:lnTo>
                  <a:close/>
                  <a:moveTo>
                    <a:pt x="94" y="27"/>
                  </a:moveTo>
                  <a:lnTo>
                    <a:pt x="94" y="27"/>
                  </a:lnTo>
                  <a:lnTo>
                    <a:pt x="94" y="27"/>
                  </a:lnTo>
                  <a:close/>
                  <a:moveTo>
                    <a:pt x="94" y="27"/>
                  </a:moveTo>
                  <a:cubicBezTo>
                    <a:pt x="94" y="27"/>
                    <a:pt x="94" y="28"/>
                    <a:pt x="94" y="29"/>
                  </a:cubicBezTo>
                  <a:lnTo>
                    <a:pt x="94" y="29"/>
                  </a:lnTo>
                  <a:cubicBezTo>
                    <a:pt x="94" y="29"/>
                    <a:pt x="94" y="28"/>
                    <a:pt x="94" y="28"/>
                  </a:cubicBezTo>
                  <a:lnTo>
                    <a:pt x="94" y="27"/>
                  </a:lnTo>
                  <a:close/>
                  <a:moveTo>
                    <a:pt x="94" y="29"/>
                  </a:moveTo>
                  <a:lnTo>
                    <a:pt x="94" y="29"/>
                  </a:lnTo>
                  <a:lnTo>
                    <a:pt x="94" y="29"/>
                  </a:lnTo>
                  <a:close/>
                  <a:moveTo>
                    <a:pt x="94" y="29"/>
                  </a:moveTo>
                  <a:cubicBezTo>
                    <a:pt x="95" y="31"/>
                    <a:pt x="94" y="34"/>
                    <a:pt x="93" y="37"/>
                  </a:cubicBezTo>
                  <a:lnTo>
                    <a:pt x="93" y="35"/>
                  </a:lnTo>
                  <a:cubicBezTo>
                    <a:pt x="94" y="33"/>
                    <a:pt x="94" y="31"/>
                    <a:pt x="94" y="29"/>
                  </a:cubicBezTo>
                  <a:close/>
                  <a:moveTo>
                    <a:pt x="93" y="37"/>
                  </a:moveTo>
                  <a:cubicBezTo>
                    <a:pt x="92" y="39"/>
                    <a:pt x="90" y="41"/>
                    <a:pt x="88" y="42"/>
                  </a:cubicBezTo>
                  <a:lnTo>
                    <a:pt x="88" y="41"/>
                  </a:lnTo>
                  <a:cubicBezTo>
                    <a:pt x="90" y="40"/>
                    <a:pt x="92" y="38"/>
                    <a:pt x="93" y="35"/>
                  </a:cubicBezTo>
                  <a:lnTo>
                    <a:pt x="93" y="37"/>
                  </a:lnTo>
                  <a:close/>
                  <a:moveTo>
                    <a:pt x="88" y="42"/>
                  </a:moveTo>
                  <a:cubicBezTo>
                    <a:pt x="87" y="42"/>
                    <a:pt x="87" y="42"/>
                    <a:pt x="86" y="42"/>
                  </a:cubicBezTo>
                  <a:lnTo>
                    <a:pt x="86" y="41"/>
                  </a:lnTo>
                  <a:cubicBezTo>
                    <a:pt x="87" y="41"/>
                    <a:pt x="87" y="41"/>
                    <a:pt x="88" y="41"/>
                  </a:cubicBezTo>
                  <a:lnTo>
                    <a:pt x="88" y="42"/>
                  </a:lnTo>
                  <a:close/>
                  <a:moveTo>
                    <a:pt x="86" y="42"/>
                  </a:moveTo>
                  <a:cubicBezTo>
                    <a:pt x="86" y="42"/>
                    <a:pt x="86" y="42"/>
                    <a:pt x="86" y="42"/>
                  </a:cubicBezTo>
                  <a:lnTo>
                    <a:pt x="86" y="41"/>
                  </a:lnTo>
                  <a:cubicBezTo>
                    <a:pt x="86" y="41"/>
                    <a:pt x="86" y="41"/>
                    <a:pt x="86" y="41"/>
                  </a:cubicBezTo>
                  <a:lnTo>
                    <a:pt x="86" y="42"/>
                  </a:lnTo>
                  <a:close/>
                  <a:moveTo>
                    <a:pt x="86" y="42"/>
                  </a:moveTo>
                  <a:cubicBezTo>
                    <a:pt x="86" y="42"/>
                    <a:pt x="86" y="43"/>
                    <a:pt x="85" y="43"/>
                  </a:cubicBezTo>
                  <a:lnTo>
                    <a:pt x="85" y="42"/>
                  </a:lnTo>
                  <a:cubicBezTo>
                    <a:pt x="86" y="41"/>
                    <a:pt x="86" y="41"/>
                    <a:pt x="86" y="41"/>
                  </a:cubicBezTo>
                  <a:lnTo>
                    <a:pt x="86" y="42"/>
                  </a:lnTo>
                  <a:close/>
                  <a:moveTo>
                    <a:pt x="85" y="43"/>
                  </a:moveTo>
                  <a:cubicBezTo>
                    <a:pt x="84" y="45"/>
                    <a:pt x="81" y="49"/>
                    <a:pt x="75" y="51"/>
                  </a:cubicBezTo>
                  <a:lnTo>
                    <a:pt x="75" y="49"/>
                  </a:lnTo>
                  <a:cubicBezTo>
                    <a:pt x="81" y="47"/>
                    <a:pt x="84" y="44"/>
                    <a:pt x="85" y="42"/>
                  </a:cubicBezTo>
                  <a:lnTo>
                    <a:pt x="85" y="43"/>
                  </a:lnTo>
                  <a:close/>
                  <a:moveTo>
                    <a:pt x="75" y="51"/>
                  </a:moveTo>
                  <a:lnTo>
                    <a:pt x="75" y="51"/>
                  </a:lnTo>
                  <a:lnTo>
                    <a:pt x="75" y="49"/>
                  </a:lnTo>
                  <a:lnTo>
                    <a:pt x="75" y="49"/>
                  </a:lnTo>
                  <a:lnTo>
                    <a:pt x="75" y="51"/>
                  </a:lnTo>
                  <a:close/>
                  <a:moveTo>
                    <a:pt x="75" y="51"/>
                  </a:moveTo>
                  <a:cubicBezTo>
                    <a:pt x="73" y="51"/>
                    <a:pt x="71" y="52"/>
                    <a:pt x="69" y="52"/>
                  </a:cubicBezTo>
                  <a:lnTo>
                    <a:pt x="69" y="50"/>
                  </a:lnTo>
                  <a:cubicBezTo>
                    <a:pt x="71" y="50"/>
                    <a:pt x="73" y="50"/>
                    <a:pt x="75" y="49"/>
                  </a:cubicBezTo>
                  <a:lnTo>
                    <a:pt x="75" y="51"/>
                  </a:lnTo>
                  <a:close/>
                  <a:moveTo>
                    <a:pt x="69" y="52"/>
                  </a:moveTo>
                  <a:cubicBezTo>
                    <a:pt x="68" y="52"/>
                    <a:pt x="66" y="52"/>
                    <a:pt x="64" y="52"/>
                  </a:cubicBezTo>
                  <a:lnTo>
                    <a:pt x="64" y="51"/>
                  </a:lnTo>
                  <a:cubicBezTo>
                    <a:pt x="66" y="51"/>
                    <a:pt x="68" y="51"/>
                    <a:pt x="69" y="50"/>
                  </a:cubicBezTo>
                  <a:lnTo>
                    <a:pt x="69" y="52"/>
                  </a:lnTo>
                  <a:close/>
                  <a:moveTo>
                    <a:pt x="64" y="52"/>
                  </a:moveTo>
                  <a:cubicBezTo>
                    <a:pt x="56" y="52"/>
                    <a:pt x="51" y="48"/>
                    <a:pt x="50" y="45"/>
                  </a:cubicBezTo>
                  <a:lnTo>
                    <a:pt x="50" y="44"/>
                  </a:lnTo>
                  <a:cubicBezTo>
                    <a:pt x="51" y="47"/>
                    <a:pt x="56" y="51"/>
                    <a:pt x="64" y="51"/>
                  </a:cubicBezTo>
                  <a:lnTo>
                    <a:pt x="64" y="52"/>
                  </a:lnTo>
                  <a:close/>
                  <a:moveTo>
                    <a:pt x="50" y="45"/>
                  </a:moveTo>
                  <a:lnTo>
                    <a:pt x="49" y="44"/>
                  </a:lnTo>
                  <a:lnTo>
                    <a:pt x="50" y="44"/>
                  </a:lnTo>
                  <a:lnTo>
                    <a:pt x="50" y="44"/>
                  </a:lnTo>
                  <a:lnTo>
                    <a:pt x="5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9" name="Freeform 37"/>
            <p:cNvSpPr>
              <a:spLocks/>
            </p:cNvSpPr>
            <p:nvPr/>
          </p:nvSpPr>
          <p:spPr bwMode="auto">
            <a:xfrm>
              <a:off x="1278" y="1962"/>
              <a:ext cx="570" cy="216"/>
            </a:xfrm>
            <a:custGeom>
              <a:avLst/>
              <a:gdLst/>
              <a:ahLst/>
              <a:cxnLst>
                <a:cxn ang="0">
                  <a:pos x="1" y="13"/>
                </a:cxn>
                <a:cxn ang="0">
                  <a:pos x="10" y="21"/>
                </a:cxn>
                <a:cxn ang="0">
                  <a:pos x="16" y="30"/>
                </a:cxn>
                <a:cxn ang="0">
                  <a:pos x="49" y="24"/>
                </a:cxn>
                <a:cxn ang="0">
                  <a:pos x="48" y="26"/>
                </a:cxn>
                <a:cxn ang="0">
                  <a:pos x="44" y="35"/>
                </a:cxn>
                <a:cxn ang="0">
                  <a:pos x="59" y="31"/>
                </a:cxn>
                <a:cxn ang="0">
                  <a:pos x="61" y="29"/>
                </a:cxn>
                <a:cxn ang="0">
                  <a:pos x="75" y="28"/>
                </a:cxn>
                <a:cxn ang="0">
                  <a:pos x="86" y="20"/>
                </a:cxn>
                <a:cxn ang="0">
                  <a:pos x="94" y="5"/>
                </a:cxn>
                <a:cxn ang="0">
                  <a:pos x="91" y="0"/>
                </a:cxn>
                <a:cxn ang="0">
                  <a:pos x="87" y="5"/>
                </a:cxn>
                <a:cxn ang="0">
                  <a:pos x="66" y="0"/>
                </a:cxn>
                <a:cxn ang="0">
                  <a:pos x="31" y="11"/>
                </a:cxn>
                <a:cxn ang="0">
                  <a:pos x="4" y="11"/>
                </a:cxn>
                <a:cxn ang="0">
                  <a:pos x="1" y="7"/>
                </a:cxn>
                <a:cxn ang="0">
                  <a:pos x="1" y="13"/>
                </a:cxn>
              </a:cxnLst>
              <a:rect l="0" t="0" r="r" b="b"/>
              <a:pathLst>
                <a:path w="95" h="36">
                  <a:moveTo>
                    <a:pt x="1" y="13"/>
                  </a:moveTo>
                  <a:cubicBezTo>
                    <a:pt x="3" y="17"/>
                    <a:pt x="7" y="19"/>
                    <a:pt x="10" y="21"/>
                  </a:cubicBezTo>
                  <a:cubicBezTo>
                    <a:pt x="8" y="26"/>
                    <a:pt x="12" y="29"/>
                    <a:pt x="16" y="30"/>
                  </a:cubicBezTo>
                  <a:cubicBezTo>
                    <a:pt x="22" y="31"/>
                    <a:pt x="40" y="32"/>
                    <a:pt x="49" y="24"/>
                  </a:cubicBezTo>
                  <a:cubicBezTo>
                    <a:pt x="49" y="25"/>
                    <a:pt x="49" y="25"/>
                    <a:pt x="48" y="26"/>
                  </a:cubicBezTo>
                  <a:cubicBezTo>
                    <a:pt x="47" y="30"/>
                    <a:pt x="46" y="33"/>
                    <a:pt x="44" y="35"/>
                  </a:cubicBezTo>
                  <a:cubicBezTo>
                    <a:pt x="50" y="36"/>
                    <a:pt x="56" y="35"/>
                    <a:pt x="59" y="31"/>
                  </a:cubicBezTo>
                  <a:cubicBezTo>
                    <a:pt x="60" y="31"/>
                    <a:pt x="61" y="30"/>
                    <a:pt x="61" y="29"/>
                  </a:cubicBezTo>
                  <a:cubicBezTo>
                    <a:pt x="65" y="30"/>
                    <a:pt x="70" y="30"/>
                    <a:pt x="75" y="28"/>
                  </a:cubicBezTo>
                  <a:cubicBezTo>
                    <a:pt x="83" y="25"/>
                    <a:pt x="85" y="20"/>
                    <a:pt x="86" y="20"/>
                  </a:cubicBezTo>
                  <a:cubicBezTo>
                    <a:pt x="93" y="19"/>
                    <a:pt x="95" y="9"/>
                    <a:pt x="94" y="5"/>
                  </a:cubicBezTo>
                  <a:cubicBezTo>
                    <a:pt x="94" y="4"/>
                    <a:pt x="93" y="2"/>
                    <a:pt x="91" y="0"/>
                  </a:cubicBezTo>
                  <a:cubicBezTo>
                    <a:pt x="90" y="2"/>
                    <a:pt x="89" y="4"/>
                    <a:pt x="87" y="5"/>
                  </a:cubicBezTo>
                  <a:cubicBezTo>
                    <a:pt x="81" y="9"/>
                    <a:pt x="69" y="5"/>
                    <a:pt x="66" y="0"/>
                  </a:cubicBezTo>
                  <a:cubicBezTo>
                    <a:pt x="56" y="16"/>
                    <a:pt x="38" y="2"/>
                    <a:pt x="31" y="11"/>
                  </a:cubicBezTo>
                  <a:cubicBezTo>
                    <a:pt x="26" y="17"/>
                    <a:pt x="10" y="14"/>
                    <a:pt x="4" y="11"/>
                  </a:cubicBezTo>
                  <a:cubicBezTo>
                    <a:pt x="4" y="10"/>
                    <a:pt x="2" y="9"/>
                    <a:pt x="1" y="7"/>
                  </a:cubicBezTo>
                  <a:cubicBezTo>
                    <a:pt x="0" y="9"/>
                    <a:pt x="1" y="12"/>
                    <a:pt x="1" y="13"/>
                  </a:cubicBezTo>
                  <a:close/>
                </a:path>
              </a:pathLst>
            </a:custGeom>
            <a:solidFill>
              <a:srgbClr val="B8CFD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0" name="Freeform 38"/>
            <p:cNvSpPr>
              <a:spLocks/>
            </p:cNvSpPr>
            <p:nvPr/>
          </p:nvSpPr>
          <p:spPr bwMode="auto">
            <a:xfrm>
              <a:off x="1110" y="2106"/>
              <a:ext cx="390" cy="174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5" y="11"/>
                </a:cxn>
                <a:cxn ang="0">
                  <a:pos x="1" y="17"/>
                </a:cxn>
                <a:cxn ang="0">
                  <a:pos x="7" y="25"/>
                </a:cxn>
                <a:cxn ang="0">
                  <a:pos x="28" y="24"/>
                </a:cxn>
                <a:cxn ang="0">
                  <a:pos x="32" y="23"/>
                </a:cxn>
                <a:cxn ang="0">
                  <a:pos x="34" y="22"/>
                </a:cxn>
                <a:cxn ang="0">
                  <a:pos x="36" y="24"/>
                </a:cxn>
                <a:cxn ang="0">
                  <a:pos x="52" y="28"/>
                </a:cxn>
                <a:cxn ang="0">
                  <a:pos x="63" y="21"/>
                </a:cxn>
                <a:cxn ang="0">
                  <a:pos x="64" y="14"/>
                </a:cxn>
                <a:cxn ang="0">
                  <a:pos x="56" y="7"/>
                </a:cxn>
                <a:cxn ang="0">
                  <a:pos x="48" y="7"/>
                </a:cxn>
                <a:cxn ang="0">
                  <a:pos x="45" y="10"/>
                </a:cxn>
                <a:cxn ang="0">
                  <a:pos x="44" y="5"/>
                </a:cxn>
                <a:cxn ang="0">
                  <a:pos x="35" y="0"/>
                </a:cxn>
                <a:cxn ang="0">
                  <a:pos x="24" y="1"/>
                </a:cxn>
                <a:cxn ang="0">
                  <a:pos x="19" y="10"/>
                </a:cxn>
              </a:cxnLst>
              <a:rect l="0" t="0" r="r" b="b"/>
              <a:pathLst>
                <a:path w="65" h="29">
                  <a:moveTo>
                    <a:pt x="19" y="10"/>
                  </a:moveTo>
                  <a:cubicBezTo>
                    <a:pt x="15" y="9"/>
                    <a:pt x="9" y="9"/>
                    <a:pt x="5" y="11"/>
                  </a:cubicBezTo>
                  <a:cubicBezTo>
                    <a:pt x="4" y="12"/>
                    <a:pt x="1" y="14"/>
                    <a:pt x="1" y="17"/>
                  </a:cubicBezTo>
                  <a:cubicBezTo>
                    <a:pt x="0" y="20"/>
                    <a:pt x="4" y="24"/>
                    <a:pt x="7" y="25"/>
                  </a:cubicBezTo>
                  <a:cubicBezTo>
                    <a:pt x="13" y="27"/>
                    <a:pt x="21" y="27"/>
                    <a:pt x="28" y="24"/>
                  </a:cubicBezTo>
                  <a:cubicBezTo>
                    <a:pt x="29" y="24"/>
                    <a:pt x="30" y="24"/>
                    <a:pt x="32" y="23"/>
                  </a:cubicBezTo>
                  <a:cubicBezTo>
                    <a:pt x="32" y="23"/>
                    <a:pt x="33" y="22"/>
                    <a:pt x="34" y="22"/>
                  </a:cubicBezTo>
                  <a:cubicBezTo>
                    <a:pt x="35" y="22"/>
                    <a:pt x="35" y="23"/>
                    <a:pt x="36" y="24"/>
                  </a:cubicBezTo>
                  <a:cubicBezTo>
                    <a:pt x="40" y="28"/>
                    <a:pt x="46" y="29"/>
                    <a:pt x="52" y="28"/>
                  </a:cubicBezTo>
                  <a:cubicBezTo>
                    <a:pt x="57" y="27"/>
                    <a:pt x="61" y="25"/>
                    <a:pt x="63" y="21"/>
                  </a:cubicBezTo>
                  <a:cubicBezTo>
                    <a:pt x="65" y="19"/>
                    <a:pt x="65" y="16"/>
                    <a:pt x="64" y="14"/>
                  </a:cubicBezTo>
                  <a:cubicBezTo>
                    <a:pt x="62" y="11"/>
                    <a:pt x="59" y="9"/>
                    <a:pt x="56" y="7"/>
                  </a:cubicBezTo>
                  <a:cubicBezTo>
                    <a:pt x="53" y="6"/>
                    <a:pt x="50" y="6"/>
                    <a:pt x="48" y="7"/>
                  </a:cubicBezTo>
                  <a:cubicBezTo>
                    <a:pt x="47" y="8"/>
                    <a:pt x="46" y="9"/>
                    <a:pt x="45" y="10"/>
                  </a:cubicBezTo>
                  <a:cubicBezTo>
                    <a:pt x="45" y="8"/>
                    <a:pt x="45" y="7"/>
                    <a:pt x="44" y="5"/>
                  </a:cubicBezTo>
                  <a:cubicBezTo>
                    <a:pt x="42" y="2"/>
                    <a:pt x="38" y="0"/>
                    <a:pt x="35" y="0"/>
                  </a:cubicBezTo>
                  <a:cubicBezTo>
                    <a:pt x="31" y="0"/>
                    <a:pt x="27" y="0"/>
                    <a:pt x="24" y="1"/>
                  </a:cubicBezTo>
                  <a:cubicBezTo>
                    <a:pt x="21" y="3"/>
                    <a:pt x="18" y="6"/>
                    <a:pt x="19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1" name="Freeform 39"/>
            <p:cNvSpPr>
              <a:spLocks/>
            </p:cNvSpPr>
            <p:nvPr/>
          </p:nvSpPr>
          <p:spPr bwMode="auto">
            <a:xfrm>
              <a:off x="1110" y="2148"/>
              <a:ext cx="390" cy="132"/>
            </a:xfrm>
            <a:custGeom>
              <a:avLst/>
              <a:gdLst/>
              <a:ahLst/>
              <a:cxnLst>
                <a:cxn ang="0">
                  <a:pos x="7" y="18"/>
                </a:cxn>
                <a:cxn ang="0">
                  <a:pos x="28" y="17"/>
                </a:cxn>
                <a:cxn ang="0">
                  <a:pos x="32" y="16"/>
                </a:cxn>
                <a:cxn ang="0">
                  <a:pos x="34" y="15"/>
                </a:cxn>
                <a:cxn ang="0">
                  <a:pos x="36" y="17"/>
                </a:cxn>
                <a:cxn ang="0">
                  <a:pos x="52" y="21"/>
                </a:cxn>
                <a:cxn ang="0">
                  <a:pos x="63" y="14"/>
                </a:cxn>
                <a:cxn ang="0">
                  <a:pos x="64" y="7"/>
                </a:cxn>
                <a:cxn ang="0">
                  <a:pos x="56" y="0"/>
                </a:cxn>
                <a:cxn ang="0">
                  <a:pos x="54" y="0"/>
                </a:cxn>
                <a:cxn ang="0">
                  <a:pos x="55" y="5"/>
                </a:cxn>
                <a:cxn ang="0">
                  <a:pos x="39" y="5"/>
                </a:cxn>
                <a:cxn ang="0">
                  <a:pos x="30" y="7"/>
                </a:cxn>
                <a:cxn ang="0">
                  <a:pos x="24" y="10"/>
                </a:cxn>
                <a:cxn ang="0">
                  <a:pos x="17" y="11"/>
                </a:cxn>
                <a:cxn ang="0">
                  <a:pos x="2" y="7"/>
                </a:cxn>
                <a:cxn ang="0">
                  <a:pos x="1" y="10"/>
                </a:cxn>
                <a:cxn ang="0">
                  <a:pos x="7" y="18"/>
                </a:cxn>
              </a:cxnLst>
              <a:rect l="0" t="0" r="r" b="b"/>
              <a:pathLst>
                <a:path w="65" h="22">
                  <a:moveTo>
                    <a:pt x="7" y="18"/>
                  </a:moveTo>
                  <a:cubicBezTo>
                    <a:pt x="13" y="20"/>
                    <a:pt x="21" y="20"/>
                    <a:pt x="28" y="17"/>
                  </a:cubicBezTo>
                  <a:cubicBezTo>
                    <a:pt x="29" y="17"/>
                    <a:pt x="30" y="17"/>
                    <a:pt x="32" y="16"/>
                  </a:cubicBezTo>
                  <a:cubicBezTo>
                    <a:pt x="32" y="16"/>
                    <a:pt x="33" y="15"/>
                    <a:pt x="34" y="15"/>
                  </a:cubicBezTo>
                  <a:cubicBezTo>
                    <a:pt x="35" y="15"/>
                    <a:pt x="35" y="16"/>
                    <a:pt x="36" y="17"/>
                  </a:cubicBezTo>
                  <a:cubicBezTo>
                    <a:pt x="40" y="21"/>
                    <a:pt x="46" y="22"/>
                    <a:pt x="52" y="21"/>
                  </a:cubicBezTo>
                  <a:cubicBezTo>
                    <a:pt x="57" y="20"/>
                    <a:pt x="61" y="18"/>
                    <a:pt x="63" y="14"/>
                  </a:cubicBezTo>
                  <a:cubicBezTo>
                    <a:pt x="65" y="12"/>
                    <a:pt x="65" y="9"/>
                    <a:pt x="64" y="7"/>
                  </a:cubicBezTo>
                  <a:cubicBezTo>
                    <a:pt x="62" y="4"/>
                    <a:pt x="59" y="2"/>
                    <a:pt x="56" y="0"/>
                  </a:cubicBezTo>
                  <a:cubicBezTo>
                    <a:pt x="56" y="0"/>
                    <a:pt x="55" y="0"/>
                    <a:pt x="54" y="0"/>
                  </a:cubicBezTo>
                  <a:cubicBezTo>
                    <a:pt x="53" y="1"/>
                    <a:pt x="54" y="3"/>
                    <a:pt x="55" y="5"/>
                  </a:cubicBezTo>
                  <a:cubicBezTo>
                    <a:pt x="55" y="16"/>
                    <a:pt x="39" y="15"/>
                    <a:pt x="39" y="5"/>
                  </a:cubicBezTo>
                  <a:cubicBezTo>
                    <a:pt x="36" y="3"/>
                    <a:pt x="33" y="6"/>
                    <a:pt x="30" y="7"/>
                  </a:cubicBezTo>
                  <a:cubicBezTo>
                    <a:pt x="28" y="8"/>
                    <a:pt x="26" y="10"/>
                    <a:pt x="24" y="10"/>
                  </a:cubicBezTo>
                  <a:cubicBezTo>
                    <a:pt x="22" y="11"/>
                    <a:pt x="19" y="10"/>
                    <a:pt x="17" y="11"/>
                  </a:cubicBezTo>
                  <a:cubicBezTo>
                    <a:pt x="12" y="11"/>
                    <a:pt x="5" y="11"/>
                    <a:pt x="2" y="7"/>
                  </a:cubicBezTo>
                  <a:cubicBezTo>
                    <a:pt x="1" y="8"/>
                    <a:pt x="1" y="9"/>
                    <a:pt x="1" y="10"/>
                  </a:cubicBezTo>
                  <a:cubicBezTo>
                    <a:pt x="0" y="13"/>
                    <a:pt x="4" y="17"/>
                    <a:pt x="7" y="18"/>
                  </a:cubicBezTo>
                  <a:close/>
                </a:path>
              </a:pathLst>
            </a:custGeom>
            <a:solidFill>
              <a:srgbClr val="B8CFD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39" name="Group 47"/>
          <p:cNvGrpSpPr>
            <a:grpSpLocks/>
          </p:cNvGrpSpPr>
          <p:nvPr/>
        </p:nvGrpSpPr>
        <p:grpSpPr bwMode="auto">
          <a:xfrm>
            <a:off x="1905000" y="2895600"/>
            <a:ext cx="914400" cy="561975"/>
            <a:chOff x="1194" y="1878"/>
            <a:chExt cx="354" cy="258"/>
          </a:xfrm>
        </p:grpSpPr>
        <p:sp>
          <p:nvSpPr>
            <p:cNvPr id="33837" name="Freeform 45"/>
            <p:cNvSpPr>
              <a:spLocks/>
            </p:cNvSpPr>
            <p:nvPr/>
          </p:nvSpPr>
          <p:spPr bwMode="auto">
            <a:xfrm>
              <a:off x="1194" y="1878"/>
              <a:ext cx="354" cy="258"/>
            </a:xfrm>
            <a:custGeom>
              <a:avLst/>
              <a:gdLst/>
              <a:ahLst/>
              <a:cxnLst>
                <a:cxn ang="0">
                  <a:pos x="43" y="20"/>
                </a:cxn>
                <a:cxn ang="0">
                  <a:pos x="54" y="21"/>
                </a:cxn>
                <a:cxn ang="0">
                  <a:pos x="58" y="25"/>
                </a:cxn>
                <a:cxn ang="0">
                  <a:pos x="47" y="34"/>
                </a:cxn>
                <a:cxn ang="0">
                  <a:pos x="39" y="32"/>
                </a:cxn>
                <a:cxn ang="0">
                  <a:pos x="35" y="37"/>
                </a:cxn>
                <a:cxn ang="0">
                  <a:pos x="30" y="36"/>
                </a:cxn>
                <a:cxn ang="0">
                  <a:pos x="23" y="42"/>
                </a:cxn>
                <a:cxn ang="0">
                  <a:pos x="15" y="41"/>
                </a:cxn>
                <a:cxn ang="0">
                  <a:pos x="13" y="31"/>
                </a:cxn>
                <a:cxn ang="0">
                  <a:pos x="4" y="23"/>
                </a:cxn>
                <a:cxn ang="0">
                  <a:pos x="10" y="20"/>
                </a:cxn>
                <a:cxn ang="0">
                  <a:pos x="14" y="21"/>
                </a:cxn>
                <a:cxn ang="0">
                  <a:pos x="17" y="11"/>
                </a:cxn>
                <a:cxn ang="0">
                  <a:pos x="32" y="1"/>
                </a:cxn>
                <a:cxn ang="0">
                  <a:pos x="43" y="20"/>
                </a:cxn>
              </a:cxnLst>
              <a:rect l="0" t="0" r="r" b="b"/>
              <a:pathLst>
                <a:path w="59" h="43">
                  <a:moveTo>
                    <a:pt x="43" y="20"/>
                  </a:moveTo>
                  <a:cubicBezTo>
                    <a:pt x="46" y="18"/>
                    <a:pt x="52" y="20"/>
                    <a:pt x="54" y="21"/>
                  </a:cubicBezTo>
                  <a:cubicBezTo>
                    <a:pt x="57" y="22"/>
                    <a:pt x="58" y="23"/>
                    <a:pt x="58" y="25"/>
                  </a:cubicBezTo>
                  <a:cubicBezTo>
                    <a:pt x="59" y="31"/>
                    <a:pt x="53" y="35"/>
                    <a:pt x="47" y="34"/>
                  </a:cubicBezTo>
                  <a:cubicBezTo>
                    <a:pt x="45" y="34"/>
                    <a:pt x="42" y="33"/>
                    <a:pt x="39" y="32"/>
                  </a:cubicBezTo>
                  <a:cubicBezTo>
                    <a:pt x="38" y="34"/>
                    <a:pt x="37" y="36"/>
                    <a:pt x="35" y="37"/>
                  </a:cubicBezTo>
                  <a:cubicBezTo>
                    <a:pt x="33" y="37"/>
                    <a:pt x="31" y="37"/>
                    <a:pt x="30" y="36"/>
                  </a:cubicBezTo>
                  <a:cubicBezTo>
                    <a:pt x="29" y="38"/>
                    <a:pt x="25" y="41"/>
                    <a:pt x="23" y="42"/>
                  </a:cubicBezTo>
                  <a:cubicBezTo>
                    <a:pt x="20" y="43"/>
                    <a:pt x="17" y="43"/>
                    <a:pt x="15" y="41"/>
                  </a:cubicBezTo>
                  <a:cubicBezTo>
                    <a:pt x="12" y="38"/>
                    <a:pt x="12" y="35"/>
                    <a:pt x="13" y="31"/>
                  </a:cubicBezTo>
                  <a:cubicBezTo>
                    <a:pt x="8" y="32"/>
                    <a:pt x="0" y="29"/>
                    <a:pt x="4" y="23"/>
                  </a:cubicBezTo>
                  <a:cubicBezTo>
                    <a:pt x="5" y="21"/>
                    <a:pt x="8" y="20"/>
                    <a:pt x="10" y="20"/>
                  </a:cubicBezTo>
                  <a:cubicBezTo>
                    <a:pt x="12" y="20"/>
                    <a:pt x="13" y="21"/>
                    <a:pt x="14" y="21"/>
                  </a:cubicBezTo>
                  <a:cubicBezTo>
                    <a:pt x="13" y="18"/>
                    <a:pt x="16" y="14"/>
                    <a:pt x="17" y="11"/>
                  </a:cubicBezTo>
                  <a:cubicBezTo>
                    <a:pt x="20" y="5"/>
                    <a:pt x="24" y="0"/>
                    <a:pt x="32" y="1"/>
                  </a:cubicBezTo>
                  <a:cubicBezTo>
                    <a:pt x="40" y="1"/>
                    <a:pt x="48" y="12"/>
                    <a:pt x="43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8" name="Freeform 46"/>
            <p:cNvSpPr>
              <a:spLocks/>
            </p:cNvSpPr>
            <p:nvPr/>
          </p:nvSpPr>
          <p:spPr bwMode="auto">
            <a:xfrm>
              <a:off x="1194" y="1998"/>
              <a:ext cx="348" cy="138"/>
            </a:xfrm>
            <a:custGeom>
              <a:avLst/>
              <a:gdLst/>
              <a:ahLst/>
              <a:cxnLst>
                <a:cxn ang="0">
                  <a:pos x="47" y="14"/>
                </a:cxn>
                <a:cxn ang="0">
                  <a:pos x="39" y="12"/>
                </a:cxn>
                <a:cxn ang="0">
                  <a:pos x="35" y="17"/>
                </a:cxn>
                <a:cxn ang="0">
                  <a:pos x="30" y="16"/>
                </a:cxn>
                <a:cxn ang="0">
                  <a:pos x="23" y="22"/>
                </a:cxn>
                <a:cxn ang="0">
                  <a:pos x="15" y="21"/>
                </a:cxn>
                <a:cxn ang="0">
                  <a:pos x="13" y="11"/>
                </a:cxn>
                <a:cxn ang="0">
                  <a:pos x="4" y="3"/>
                </a:cxn>
                <a:cxn ang="0">
                  <a:pos x="10" y="0"/>
                </a:cxn>
                <a:cxn ang="0">
                  <a:pos x="14" y="1"/>
                </a:cxn>
                <a:cxn ang="0">
                  <a:pos x="14" y="0"/>
                </a:cxn>
                <a:cxn ang="0">
                  <a:pos x="20" y="0"/>
                </a:cxn>
                <a:cxn ang="0">
                  <a:pos x="26" y="7"/>
                </a:cxn>
                <a:cxn ang="0">
                  <a:pos x="40" y="2"/>
                </a:cxn>
                <a:cxn ang="0">
                  <a:pos x="48" y="8"/>
                </a:cxn>
                <a:cxn ang="0">
                  <a:pos x="58" y="8"/>
                </a:cxn>
                <a:cxn ang="0">
                  <a:pos x="47" y="14"/>
                </a:cxn>
              </a:cxnLst>
              <a:rect l="0" t="0" r="r" b="b"/>
              <a:pathLst>
                <a:path w="58" h="23">
                  <a:moveTo>
                    <a:pt x="47" y="14"/>
                  </a:moveTo>
                  <a:cubicBezTo>
                    <a:pt x="45" y="14"/>
                    <a:pt x="42" y="13"/>
                    <a:pt x="39" y="12"/>
                  </a:cubicBezTo>
                  <a:cubicBezTo>
                    <a:pt x="38" y="14"/>
                    <a:pt x="37" y="16"/>
                    <a:pt x="35" y="17"/>
                  </a:cubicBezTo>
                  <a:cubicBezTo>
                    <a:pt x="33" y="17"/>
                    <a:pt x="31" y="17"/>
                    <a:pt x="30" y="16"/>
                  </a:cubicBezTo>
                  <a:cubicBezTo>
                    <a:pt x="29" y="18"/>
                    <a:pt x="25" y="21"/>
                    <a:pt x="23" y="22"/>
                  </a:cubicBezTo>
                  <a:cubicBezTo>
                    <a:pt x="20" y="23"/>
                    <a:pt x="17" y="23"/>
                    <a:pt x="15" y="21"/>
                  </a:cubicBezTo>
                  <a:cubicBezTo>
                    <a:pt x="12" y="18"/>
                    <a:pt x="12" y="15"/>
                    <a:pt x="13" y="11"/>
                  </a:cubicBezTo>
                  <a:cubicBezTo>
                    <a:pt x="8" y="12"/>
                    <a:pt x="0" y="9"/>
                    <a:pt x="4" y="3"/>
                  </a:cubicBezTo>
                  <a:cubicBezTo>
                    <a:pt x="5" y="1"/>
                    <a:pt x="8" y="0"/>
                    <a:pt x="10" y="0"/>
                  </a:cubicBezTo>
                  <a:cubicBezTo>
                    <a:pt x="12" y="0"/>
                    <a:pt x="13" y="1"/>
                    <a:pt x="14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6" y="1"/>
                    <a:pt x="18" y="1"/>
                    <a:pt x="20" y="0"/>
                  </a:cubicBezTo>
                  <a:cubicBezTo>
                    <a:pt x="22" y="4"/>
                    <a:pt x="22" y="6"/>
                    <a:pt x="26" y="7"/>
                  </a:cubicBezTo>
                  <a:cubicBezTo>
                    <a:pt x="31" y="9"/>
                    <a:pt x="37" y="6"/>
                    <a:pt x="40" y="2"/>
                  </a:cubicBezTo>
                  <a:cubicBezTo>
                    <a:pt x="40" y="5"/>
                    <a:pt x="46" y="8"/>
                    <a:pt x="48" y="8"/>
                  </a:cubicBezTo>
                  <a:cubicBezTo>
                    <a:pt x="52" y="9"/>
                    <a:pt x="55" y="9"/>
                    <a:pt x="58" y="8"/>
                  </a:cubicBezTo>
                  <a:cubicBezTo>
                    <a:pt x="57" y="12"/>
                    <a:pt x="52" y="15"/>
                    <a:pt x="47" y="14"/>
                  </a:cubicBezTo>
                  <a:close/>
                </a:path>
              </a:pathLst>
            </a:custGeom>
            <a:solidFill>
              <a:srgbClr val="B8CFD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46" name="Group 54"/>
          <p:cNvGrpSpPr>
            <a:grpSpLocks/>
          </p:cNvGrpSpPr>
          <p:nvPr/>
        </p:nvGrpSpPr>
        <p:grpSpPr bwMode="auto">
          <a:xfrm>
            <a:off x="533400" y="3505200"/>
            <a:ext cx="1123950" cy="590550"/>
            <a:chOff x="12" y="2652"/>
            <a:chExt cx="708" cy="372"/>
          </a:xfrm>
        </p:grpSpPr>
        <p:sp>
          <p:nvSpPr>
            <p:cNvPr id="33844" name="Freeform 52"/>
            <p:cNvSpPr>
              <a:spLocks/>
            </p:cNvSpPr>
            <p:nvPr/>
          </p:nvSpPr>
          <p:spPr bwMode="auto">
            <a:xfrm>
              <a:off x="12" y="2652"/>
              <a:ext cx="708" cy="372"/>
            </a:xfrm>
            <a:custGeom>
              <a:avLst/>
              <a:gdLst/>
              <a:ahLst/>
              <a:cxnLst>
                <a:cxn ang="0">
                  <a:pos x="32" y="19"/>
                </a:cxn>
                <a:cxn ang="0">
                  <a:pos x="51" y="0"/>
                </a:cxn>
                <a:cxn ang="0">
                  <a:pos x="93" y="19"/>
                </a:cxn>
                <a:cxn ang="0">
                  <a:pos x="102" y="23"/>
                </a:cxn>
                <a:cxn ang="0">
                  <a:pos x="117" y="38"/>
                </a:cxn>
                <a:cxn ang="0">
                  <a:pos x="87" y="50"/>
                </a:cxn>
                <a:cxn ang="0">
                  <a:pos x="53" y="62"/>
                </a:cxn>
                <a:cxn ang="0">
                  <a:pos x="34" y="51"/>
                </a:cxn>
                <a:cxn ang="0">
                  <a:pos x="15" y="50"/>
                </a:cxn>
                <a:cxn ang="0">
                  <a:pos x="0" y="38"/>
                </a:cxn>
                <a:cxn ang="0">
                  <a:pos x="32" y="19"/>
                </a:cxn>
              </a:cxnLst>
              <a:rect l="0" t="0" r="r" b="b"/>
              <a:pathLst>
                <a:path w="118" h="62">
                  <a:moveTo>
                    <a:pt x="32" y="19"/>
                  </a:moveTo>
                  <a:cubicBezTo>
                    <a:pt x="31" y="15"/>
                    <a:pt x="35" y="0"/>
                    <a:pt x="51" y="0"/>
                  </a:cubicBezTo>
                  <a:cubicBezTo>
                    <a:pt x="83" y="0"/>
                    <a:pt x="91" y="15"/>
                    <a:pt x="93" y="19"/>
                  </a:cubicBezTo>
                  <a:cubicBezTo>
                    <a:pt x="96" y="22"/>
                    <a:pt x="98" y="22"/>
                    <a:pt x="102" y="23"/>
                  </a:cubicBezTo>
                  <a:cubicBezTo>
                    <a:pt x="110" y="24"/>
                    <a:pt x="118" y="30"/>
                    <a:pt x="117" y="38"/>
                  </a:cubicBezTo>
                  <a:cubicBezTo>
                    <a:pt x="117" y="45"/>
                    <a:pt x="101" y="51"/>
                    <a:pt x="87" y="50"/>
                  </a:cubicBezTo>
                  <a:cubicBezTo>
                    <a:pt x="85" y="49"/>
                    <a:pt x="85" y="62"/>
                    <a:pt x="53" y="62"/>
                  </a:cubicBezTo>
                  <a:cubicBezTo>
                    <a:pt x="41" y="62"/>
                    <a:pt x="35" y="52"/>
                    <a:pt x="34" y="51"/>
                  </a:cubicBezTo>
                  <a:cubicBezTo>
                    <a:pt x="28" y="51"/>
                    <a:pt x="22" y="52"/>
                    <a:pt x="15" y="50"/>
                  </a:cubicBezTo>
                  <a:cubicBezTo>
                    <a:pt x="8" y="49"/>
                    <a:pt x="0" y="47"/>
                    <a:pt x="0" y="38"/>
                  </a:cubicBezTo>
                  <a:cubicBezTo>
                    <a:pt x="0" y="17"/>
                    <a:pt x="27" y="16"/>
                    <a:pt x="32" y="1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5" name="Freeform 53"/>
            <p:cNvSpPr>
              <a:spLocks/>
            </p:cNvSpPr>
            <p:nvPr/>
          </p:nvSpPr>
          <p:spPr bwMode="auto">
            <a:xfrm>
              <a:off x="12" y="2694"/>
              <a:ext cx="708" cy="330"/>
            </a:xfrm>
            <a:custGeom>
              <a:avLst/>
              <a:gdLst/>
              <a:ahLst/>
              <a:cxnLst>
                <a:cxn ang="0">
                  <a:pos x="15" y="43"/>
                </a:cxn>
                <a:cxn ang="0">
                  <a:pos x="34" y="44"/>
                </a:cxn>
                <a:cxn ang="0">
                  <a:pos x="53" y="55"/>
                </a:cxn>
                <a:cxn ang="0">
                  <a:pos x="87" y="43"/>
                </a:cxn>
                <a:cxn ang="0">
                  <a:pos x="117" y="31"/>
                </a:cxn>
                <a:cxn ang="0">
                  <a:pos x="113" y="20"/>
                </a:cxn>
                <a:cxn ang="0">
                  <a:pos x="103" y="28"/>
                </a:cxn>
                <a:cxn ang="0">
                  <a:pos x="84" y="24"/>
                </a:cxn>
                <a:cxn ang="0">
                  <a:pos x="71" y="2"/>
                </a:cxn>
                <a:cxn ang="0">
                  <a:pos x="49" y="6"/>
                </a:cxn>
                <a:cxn ang="0">
                  <a:pos x="51" y="25"/>
                </a:cxn>
                <a:cxn ang="0">
                  <a:pos x="20" y="29"/>
                </a:cxn>
                <a:cxn ang="0">
                  <a:pos x="3" y="20"/>
                </a:cxn>
                <a:cxn ang="0">
                  <a:pos x="0" y="31"/>
                </a:cxn>
                <a:cxn ang="0">
                  <a:pos x="15" y="43"/>
                </a:cxn>
              </a:cxnLst>
              <a:rect l="0" t="0" r="r" b="b"/>
              <a:pathLst>
                <a:path w="118" h="55">
                  <a:moveTo>
                    <a:pt x="15" y="43"/>
                  </a:moveTo>
                  <a:cubicBezTo>
                    <a:pt x="22" y="45"/>
                    <a:pt x="28" y="44"/>
                    <a:pt x="34" y="44"/>
                  </a:cubicBezTo>
                  <a:cubicBezTo>
                    <a:pt x="35" y="45"/>
                    <a:pt x="41" y="55"/>
                    <a:pt x="53" y="55"/>
                  </a:cubicBezTo>
                  <a:cubicBezTo>
                    <a:pt x="85" y="55"/>
                    <a:pt x="85" y="42"/>
                    <a:pt x="87" y="43"/>
                  </a:cubicBezTo>
                  <a:cubicBezTo>
                    <a:pt x="101" y="44"/>
                    <a:pt x="117" y="38"/>
                    <a:pt x="117" y="31"/>
                  </a:cubicBezTo>
                  <a:cubicBezTo>
                    <a:pt x="118" y="27"/>
                    <a:pt x="116" y="23"/>
                    <a:pt x="113" y="20"/>
                  </a:cubicBezTo>
                  <a:cubicBezTo>
                    <a:pt x="110" y="24"/>
                    <a:pt x="107" y="26"/>
                    <a:pt x="103" y="28"/>
                  </a:cubicBezTo>
                  <a:cubicBezTo>
                    <a:pt x="96" y="30"/>
                    <a:pt x="90" y="27"/>
                    <a:pt x="84" y="24"/>
                  </a:cubicBezTo>
                  <a:cubicBezTo>
                    <a:pt x="91" y="15"/>
                    <a:pt x="79" y="4"/>
                    <a:pt x="71" y="2"/>
                  </a:cubicBezTo>
                  <a:cubicBezTo>
                    <a:pt x="64" y="0"/>
                    <a:pt x="54" y="1"/>
                    <a:pt x="49" y="6"/>
                  </a:cubicBezTo>
                  <a:cubicBezTo>
                    <a:pt x="44" y="12"/>
                    <a:pt x="43" y="21"/>
                    <a:pt x="51" y="25"/>
                  </a:cubicBezTo>
                  <a:cubicBezTo>
                    <a:pt x="41" y="27"/>
                    <a:pt x="31" y="31"/>
                    <a:pt x="20" y="29"/>
                  </a:cubicBezTo>
                  <a:cubicBezTo>
                    <a:pt x="14" y="27"/>
                    <a:pt x="7" y="26"/>
                    <a:pt x="3" y="20"/>
                  </a:cubicBezTo>
                  <a:cubicBezTo>
                    <a:pt x="1" y="23"/>
                    <a:pt x="0" y="27"/>
                    <a:pt x="0" y="31"/>
                  </a:cubicBezTo>
                  <a:cubicBezTo>
                    <a:pt x="0" y="40"/>
                    <a:pt x="8" y="42"/>
                    <a:pt x="15" y="43"/>
                  </a:cubicBezTo>
                  <a:close/>
                </a:path>
              </a:pathLst>
            </a:custGeom>
            <a:solidFill>
              <a:srgbClr val="B8CFD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47" name="Text Box 55"/>
          <p:cNvSpPr txBox="1">
            <a:spLocks noChangeArrowheads="1"/>
          </p:cNvSpPr>
          <p:nvPr/>
        </p:nvSpPr>
        <p:spPr bwMode="auto">
          <a:xfrm>
            <a:off x="533400" y="152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工作情况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"/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900"/>
                            </p:stCondLst>
                            <p:childTnLst>
                              <p:par>
                                <p:cTn id="2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200"/>
                                        <p:tgtEl>
                                          <p:spTgt spid="33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100"/>
                            </p:stCondLst>
                            <p:childTnLst>
                              <p:par>
                                <p:cTn id="3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200"/>
                                        <p:tgtEl>
                                          <p:spTgt spid="33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300"/>
                            </p:stCondLst>
                            <p:childTnLst>
                              <p:par>
                                <p:cTn id="3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" dur="200"/>
                                        <p:tgtEl>
                                          <p:spTgt spid="33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200"/>
                                        <p:tgtEl>
                                          <p:spTgt spid="33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3379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457200" y="1066800"/>
            <a:ext cx="2667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2"/>
                </a:solidFill>
              </a:rPr>
              <a:t>1 </a:t>
            </a:r>
            <a:r>
              <a:rPr lang="zh-CN" altLang="en-US">
                <a:solidFill>
                  <a:schemeClr val="bg2"/>
                </a:solidFill>
              </a:rPr>
              <a:t>建立居民健康档案 </a:t>
            </a:r>
          </a:p>
        </p:txBody>
      </p: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457200" y="1600200"/>
            <a:ext cx="815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9900"/>
                </a:solidFill>
                <a:latin typeface="黑体" pitchFamily="2" charset="-122"/>
              </a:rPr>
              <a:t>二是印发了致社区居民书，社区卫生服务中心简介、健康教育宣传材料，健康处方等资料送发各社区及家庭；</a:t>
            </a:r>
            <a:r>
              <a:rPr lang="zh-CN" altLang="en-US" b="0">
                <a:solidFill>
                  <a:srgbClr val="009900"/>
                </a:solidFill>
                <a:latin typeface="黑体" pitchFamily="2" charset="-122"/>
              </a:rPr>
              <a:t> </a:t>
            </a:r>
          </a:p>
        </p:txBody>
      </p:sp>
      <p:pic>
        <p:nvPicPr>
          <p:cNvPr id="35869" name="Picture 29" descr="医务卡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81400" y="2819400"/>
            <a:ext cx="1790700" cy="3201988"/>
          </a:xfrm>
          <a:prstGeom prst="rect">
            <a:avLst/>
          </a:prstGeom>
          <a:noFill/>
        </p:spPr>
      </p:pic>
      <p:pic>
        <p:nvPicPr>
          <p:cNvPr id="35870" name="Picture 30" descr="医务人员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72200" y="2438400"/>
            <a:ext cx="2232025" cy="3811588"/>
          </a:xfrm>
          <a:prstGeom prst="rect">
            <a:avLst/>
          </a:prstGeom>
          <a:noFill/>
        </p:spPr>
      </p:pic>
      <p:sp>
        <p:nvSpPr>
          <p:cNvPr id="35871" name="Text Box 31"/>
          <p:cNvSpPr txBox="1">
            <a:spLocks noChangeArrowheads="1"/>
          </p:cNvSpPr>
          <p:nvPr/>
        </p:nvSpPr>
        <p:spPr bwMode="auto">
          <a:xfrm>
            <a:off x="533400" y="152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工作情况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5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457200" y="1066800"/>
            <a:ext cx="2667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2"/>
                </a:solidFill>
              </a:rPr>
              <a:t>1 </a:t>
            </a:r>
            <a:r>
              <a:rPr lang="zh-CN" altLang="en-US">
                <a:solidFill>
                  <a:schemeClr val="bg2"/>
                </a:solidFill>
              </a:rPr>
              <a:t>建立居民健康档案 </a:t>
            </a: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457200" y="1600200"/>
            <a:ext cx="57912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9900"/>
                </a:solidFill>
                <a:latin typeface="黑体" pitchFamily="2" charset="-122"/>
              </a:rPr>
              <a:t>三是通过开展全员培训，规范建档流程，着装统一，建档工作人员佩戴胸卡，携带工作证，将联系方式及监督电话告知社区居民，以便获得居民更多信任； </a:t>
            </a:r>
          </a:p>
        </p:txBody>
      </p:sp>
      <p:pic>
        <p:nvPicPr>
          <p:cNvPr id="36872" name="Picture 8" descr="医务人员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1800" y="1295400"/>
            <a:ext cx="1703388" cy="4848225"/>
          </a:xfrm>
          <a:prstGeom prst="rect">
            <a:avLst/>
          </a:prstGeom>
          <a:noFill/>
        </p:spPr>
      </p:pic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533400" y="152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工作情况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457200" y="1066800"/>
            <a:ext cx="2667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2"/>
                </a:solidFill>
              </a:rPr>
              <a:t>1 </a:t>
            </a:r>
            <a:r>
              <a:rPr lang="zh-CN" altLang="en-US">
                <a:solidFill>
                  <a:schemeClr val="bg2"/>
                </a:solidFill>
              </a:rPr>
              <a:t>建立居民健康档案 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4495800" y="1828800"/>
            <a:ext cx="419100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9900"/>
                </a:solidFill>
              </a:rPr>
              <a:t>四是社区建档工作人员以最少</a:t>
            </a:r>
            <a:r>
              <a:rPr lang="en-US" altLang="zh-CN">
                <a:solidFill>
                  <a:srgbClr val="009900"/>
                </a:solidFill>
              </a:rPr>
              <a:t>2</a:t>
            </a:r>
            <a:r>
              <a:rPr lang="zh-CN" altLang="en-US">
                <a:solidFill>
                  <a:srgbClr val="009900"/>
                </a:solidFill>
              </a:rPr>
              <a:t>人组成一个小组，带听诊器、血压计、体温计、皮尺、身高体重测量仪到居民家中开展居民健康档案建档服务；居民健康档案建立工作在各社区居委会工作人员的共同参与下，中心医护人员自</a:t>
            </a:r>
            <a:r>
              <a:rPr lang="en-US" altLang="zh-CN">
                <a:solidFill>
                  <a:srgbClr val="009900"/>
                </a:solidFill>
              </a:rPr>
              <a:t>5</a:t>
            </a:r>
            <a:r>
              <a:rPr lang="zh-CN" altLang="en-US">
                <a:solidFill>
                  <a:srgbClr val="009900"/>
                </a:solidFill>
              </a:rPr>
              <a:t>月开始，为社区家庭、个人、特别是</a:t>
            </a:r>
            <a:r>
              <a:rPr lang="en-US" altLang="zh-CN">
                <a:solidFill>
                  <a:srgbClr val="009900"/>
                </a:solidFill>
              </a:rPr>
              <a:t>65</a:t>
            </a:r>
            <a:r>
              <a:rPr lang="zh-CN" altLang="en-US">
                <a:solidFill>
                  <a:srgbClr val="009900"/>
                </a:solidFill>
              </a:rPr>
              <a:t>岁以上的老人、孕产妇、儿童、残疾人、慢性病患者、重型精神疾病患者建立了健康档案。 </a:t>
            </a:r>
          </a:p>
        </p:txBody>
      </p:sp>
      <p:pic>
        <p:nvPicPr>
          <p:cNvPr id="37894" name="Picture 6" descr="医务人员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2133600"/>
            <a:ext cx="1104900" cy="3614738"/>
          </a:xfrm>
          <a:prstGeom prst="rect">
            <a:avLst/>
          </a:prstGeom>
          <a:noFill/>
        </p:spPr>
      </p:pic>
      <p:pic>
        <p:nvPicPr>
          <p:cNvPr id="37895" name="Picture 7" descr="医务人员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3124200"/>
            <a:ext cx="2863850" cy="2895600"/>
          </a:xfrm>
          <a:prstGeom prst="rect">
            <a:avLst/>
          </a:prstGeom>
          <a:noFill/>
        </p:spPr>
      </p:pic>
      <p:sp>
        <p:nvSpPr>
          <p:cNvPr id="37896" name="Text Box 8"/>
          <p:cNvSpPr txBox="1">
            <a:spLocks noChangeArrowheads="1"/>
          </p:cNvSpPr>
          <p:nvPr/>
        </p:nvSpPr>
        <p:spPr bwMode="auto">
          <a:xfrm>
            <a:off x="533400" y="152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工作情况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457200" y="1066800"/>
            <a:ext cx="2667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2"/>
                </a:solidFill>
              </a:rPr>
              <a:t>1 </a:t>
            </a:r>
            <a:r>
              <a:rPr lang="zh-CN" altLang="en-US">
                <a:solidFill>
                  <a:schemeClr val="bg2"/>
                </a:solidFill>
              </a:rPr>
              <a:t>建立居民健康档案 </a:t>
            </a: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533400" y="1600200"/>
            <a:ext cx="7010400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9900"/>
                </a:solidFill>
              </a:rPr>
              <a:t>建档后将居民基本信息录入计算机</a:t>
            </a:r>
            <a:r>
              <a:rPr lang="en-US" altLang="zh-CN">
                <a:solidFill>
                  <a:srgbClr val="009900"/>
                </a:solidFill>
              </a:rPr>
              <a:t>excel</a:t>
            </a:r>
            <a:r>
              <a:rPr lang="zh-CN" altLang="en-US">
                <a:solidFill>
                  <a:srgbClr val="009900"/>
                </a:solidFill>
              </a:rPr>
              <a:t>表格，初步探索动态管理模式。以 户</a:t>
            </a:r>
            <a:r>
              <a:rPr lang="en-US" altLang="zh-CN">
                <a:solidFill>
                  <a:srgbClr val="009900"/>
                </a:solidFill>
              </a:rPr>
              <a:t>-</a:t>
            </a:r>
            <a:r>
              <a:rPr lang="zh-CN" altLang="en-US">
                <a:solidFill>
                  <a:srgbClr val="009900"/>
                </a:solidFill>
              </a:rPr>
              <a:t>单元</a:t>
            </a:r>
            <a:r>
              <a:rPr lang="en-US" altLang="zh-CN">
                <a:solidFill>
                  <a:srgbClr val="009900"/>
                </a:solidFill>
              </a:rPr>
              <a:t>-</a:t>
            </a:r>
            <a:r>
              <a:rPr lang="zh-CN" altLang="en-US">
                <a:solidFill>
                  <a:srgbClr val="009900"/>
                </a:solidFill>
              </a:rPr>
              <a:t>楼栋 为单位，明确掌握了已建立辖区内居民、未建居民的详细情况，为下一次建立居民健康档案工作奠定了基础。经统计初步掌握了重点人群的基本信息，如：老年人、孕产妇、</a:t>
            </a:r>
            <a:r>
              <a:rPr lang="en-US" altLang="zh-CN">
                <a:solidFill>
                  <a:srgbClr val="009900"/>
                </a:solidFill>
              </a:rPr>
              <a:t>0-3</a:t>
            </a:r>
            <a:r>
              <a:rPr lang="zh-CN" altLang="en-US">
                <a:solidFill>
                  <a:srgbClr val="009900"/>
                </a:solidFill>
              </a:rPr>
              <a:t>岁儿童、慢性病患者及高危险人群、残疾人等，通过健康体检掌握了</a:t>
            </a:r>
            <a:r>
              <a:rPr lang="en-US" altLang="zh-CN">
                <a:solidFill>
                  <a:srgbClr val="009900"/>
                </a:solidFill>
              </a:rPr>
              <a:t>35</a:t>
            </a:r>
            <a:r>
              <a:rPr lang="zh-CN" altLang="en-US">
                <a:solidFill>
                  <a:srgbClr val="009900"/>
                </a:solidFill>
              </a:rPr>
              <a:t>岁以上居民的行为危险因素，主要疾病患病情况。为其他公共卫生工作开展提供了理论数据</a:t>
            </a:r>
            <a:r>
              <a:rPr lang="zh-CN" altLang="en-US" b="0">
                <a:solidFill>
                  <a:srgbClr val="009900"/>
                </a:solidFill>
              </a:rPr>
              <a:t> </a:t>
            </a:r>
          </a:p>
        </p:txBody>
      </p:sp>
      <p:pic>
        <p:nvPicPr>
          <p:cNvPr id="38919" name="Picture 7" descr="未标题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76800" y="2133600"/>
            <a:ext cx="4267200" cy="4216400"/>
          </a:xfrm>
          <a:prstGeom prst="rect">
            <a:avLst/>
          </a:prstGeom>
          <a:noFill/>
        </p:spPr>
      </p:pic>
      <p:sp>
        <p:nvSpPr>
          <p:cNvPr id="38920" name="Text Box 8"/>
          <p:cNvSpPr txBox="1">
            <a:spLocks noChangeArrowheads="1"/>
          </p:cNvSpPr>
          <p:nvPr/>
        </p:nvSpPr>
        <p:spPr bwMode="auto">
          <a:xfrm>
            <a:off x="533400" y="152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工作情况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457200" y="1066800"/>
            <a:ext cx="2667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2"/>
                </a:solidFill>
              </a:rPr>
              <a:t>1 </a:t>
            </a:r>
            <a:r>
              <a:rPr lang="zh-CN" altLang="en-US">
                <a:solidFill>
                  <a:schemeClr val="bg2"/>
                </a:solidFill>
              </a:rPr>
              <a:t>建立居民健康档案 </a:t>
            </a: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533400" y="1600200"/>
            <a:ext cx="807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9900"/>
                </a:solidFill>
              </a:rPr>
              <a:t>截止目前中心共入户调查</a:t>
            </a:r>
            <a:r>
              <a:rPr lang="en-US" altLang="zh-CN">
                <a:solidFill>
                  <a:srgbClr val="009900"/>
                </a:solidFill>
              </a:rPr>
              <a:t>20997</a:t>
            </a:r>
            <a:r>
              <a:rPr lang="zh-CN" altLang="en-US">
                <a:solidFill>
                  <a:srgbClr val="009900"/>
                </a:solidFill>
              </a:rPr>
              <a:t>户，建立居民健康档案</a:t>
            </a:r>
            <a:r>
              <a:rPr lang="en-US" altLang="zh-CN">
                <a:solidFill>
                  <a:srgbClr val="009900"/>
                </a:solidFill>
              </a:rPr>
              <a:t>13180</a:t>
            </a:r>
            <a:r>
              <a:rPr lang="zh-CN" altLang="en-US">
                <a:solidFill>
                  <a:srgbClr val="009900"/>
                </a:solidFill>
              </a:rPr>
              <a:t>户，</a:t>
            </a:r>
            <a:r>
              <a:rPr lang="en-US" altLang="zh-CN">
                <a:solidFill>
                  <a:srgbClr val="009900"/>
                </a:solidFill>
              </a:rPr>
              <a:t>34250</a:t>
            </a:r>
            <a:r>
              <a:rPr lang="zh-CN" altLang="en-US">
                <a:solidFill>
                  <a:srgbClr val="009900"/>
                </a:solidFill>
              </a:rPr>
              <a:t>人，建档率</a:t>
            </a:r>
            <a:r>
              <a:rPr lang="en-US" altLang="zh-CN">
                <a:solidFill>
                  <a:srgbClr val="009900"/>
                </a:solidFill>
              </a:rPr>
              <a:t>62%</a:t>
            </a:r>
            <a:r>
              <a:rPr lang="zh-CN" altLang="en-US">
                <a:solidFill>
                  <a:srgbClr val="009900"/>
                </a:solidFill>
              </a:rPr>
              <a:t>。 </a:t>
            </a:r>
          </a:p>
        </p:txBody>
      </p:sp>
      <p:sp>
        <p:nvSpPr>
          <p:cNvPr id="39942" name="AutoShape 6"/>
          <p:cNvSpPr>
            <a:spLocks noChangeArrowheads="1"/>
          </p:cNvSpPr>
          <p:nvPr/>
        </p:nvSpPr>
        <p:spPr bwMode="auto">
          <a:xfrm>
            <a:off x="990600" y="2971800"/>
            <a:ext cx="1905000" cy="2971800"/>
          </a:xfrm>
          <a:prstGeom prst="cube">
            <a:avLst>
              <a:gd name="adj" fmla="val 19333"/>
            </a:avLst>
          </a:prstGeom>
          <a:solidFill>
            <a:srgbClr val="FF9900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9943" name="Picture 7" descr="医务人员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4343400"/>
            <a:ext cx="2057400" cy="1998663"/>
          </a:xfrm>
          <a:prstGeom prst="rect">
            <a:avLst/>
          </a:prstGeom>
          <a:noFill/>
        </p:spPr>
      </p:pic>
      <p:sp>
        <p:nvSpPr>
          <p:cNvPr id="39944" name="WordArt 8"/>
          <p:cNvSpPr>
            <a:spLocks noChangeArrowheads="1" noChangeShapeType="1" noTextEdit="1"/>
          </p:cNvSpPr>
          <p:nvPr/>
        </p:nvSpPr>
        <p:spPr bwMode="auto">
          <a:xfrm>
            <a:off x="1066800" y="2514600"/>
            <a:ext cx="17526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</a:gradFill>
                <a:latin typeface="黑体"/>
                <a:ea typeface="黑体"/>
              </a:rPr>
              <a:t>20997</a:t>
            </a:r>
            <a:endParaRPr lang="zh-CN" altLang="en-US" sz="3600" kern="1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5400000" scaled="1"/>
              </a:gradFill>
              <a:latin typeface="黑体"/>
              <a:ea typeface="黑体"/>
            </a:endParaRPr>
          </a:p>
        </p:txBody>
      </p:sp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1219200" y="3505200"/>
            <a:ext cx="1143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调查户口总数</a:t>
            </a:r>
          </a:p>
        </p:txBody>
      </p:sp>
      <p:sp>
        <p:nvSpPr>
          <p:cNvPr id="39952" name="AutoShape 16"/>
          <p:cNvSpPr>
            <a:spLocks noChangeArrowheads="1"/>
          </p:cNvSpPr>
          <p:nvPr/>
        </p:nvSpPr>
        <p:spPr bwMode="auto">
          <a:xfrm>
            <a:off x="3733800" y="3810000"/>
            <a:ext cx="1905000" cy="2133600"/>
          </a:xfrm>
          <a:prstGeom prst="cube">
            <a:avLst>
              <a:gd name="adj" fmla="val 19333"/>
            </a:avLst>
          </a:prstGeom>
          <a:solidFill>
            <a:schemeClr val="folHlink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53" name="WordArt 17"/>
          <p:cNvSpPr>
            <a:spLocks noChangeArrowheads="1" noChangeShapeType="1" noTextEdit="1"/>
          </p:cNvSpPr>
          <p:nvPr/>
        </p:nvSpPr>
        <p:spPr bwMode="auto">
          <a:xfrm>
            <a:off x="3810000" y="3352800"/>
            <a:ext cx="17526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</a:gradFill>
                <a:latin typeface="黑体"/>
                <a:ea typeface="黑体"/>
              </a:rPr>
              <a:t>13180</a:t>
            </a:r>
            <a:endParaRPr lang="zh-CN" altLang="en-US" sz="3600" kern="1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5400000" scaled="1"/>
              </a:gradFill>
              <a:latin typeface="黑体"/>
              <a:ea typeface="黑体"/>
            </a:endParaRPr>
          </a:p>
        </p:txBody>
      </p:sp>
      <p:sp>
        <p:nvSpPr>
          <p:cNvPr id="39954" name="Text Box 18"/>
          <p:cNvSpPr txBox="1">
            <a:spLocks noChangeArrowheads="1"/>
          </p:cNvSpPr>
          <p:nvPr/>
        </p:nvSpPr>
        <p:spPr bwMode="auto">
          <a:xfrm>
            <a:off x="3962400" y="4375150"/>
            <a:ext cx="11430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建立居民健康档案户</a:t>
            </a:r>
          </a:p>
        </p:txBody>
      </p:sp>
      <p:pic>
        <p:nvPicPr>
          <p:cNvPr id="39955" name="Picture 19" descr="箭头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35568999">
            <a:off x="5957093" y="4177507"/>
            <a:ext cx="658813" cy="990600"/>
          </a:xfrm>
          <a:prstGeom prst="rect">
            <a:avLst/>
          </a:prstGeom>
          <a:noFill/>
        </p:spPr>
      </p:pic>
      <p:sp>
        <p:nvSpPr>
          <p:cNvPr id="39956" name="WordArt 20"/>
          <p:cNvSpPr>
            <a:spLocks noChangeArrowheads="1" noChangeShapeType="1" noTextEdit="1"/>
          </p:cNvSpPr>
          <p:nvPr/>
        </p:nvSpPr>
        <p:spPr bwMode="auto">
          <a:xfrm>
            <a:off x="6858000" y="4038600"/>
            <a:ext cx="1905000" cy="53340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8648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</a:gradFill>
                <a:latin typeface="黑体"/>
                <a:ea typeface="黑体"/>
              </a:rPr>
              <a:t>建档率</a:t>
            </a:r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</a:gradFill>
                <a:latin typeface="黑体"/>
                <a:ea typeface="黑体"/>
              </a:rPr>
              <a:t>62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</a:gradFill>
                <a:latin typeface="黑体"/>
                <a:ea typeface="黑体"/>
              </a:rPr>
              <a:t>％</a:t>
            </a:r>
          </a:p>
        </p:txBody>
      </p:sp>
      <p:sp>
        <p:nvSpPr>
          <p:cNvPr id="39957" name="Text Box 21"/>
          <p:cNvSpPr txBox="1">
            <a:spLocks noChangeArrowheads="1"/>
          </p:cNvSpPr>
          <p:nvPr/>
        </p:nvSpPr>
        <p:spPr bwMode="auto">
          <a:xfrm>
            <a:off x="533400" y="152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工作情况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39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39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1000"/>
                                        <p:tgtEl>
                                          <p:spTgt spid="39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64" presetClass="path" presetSubtype="0" repeatCount="indefinite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84 0.01457 L 3.33333E-6 -8.25815E-7 " pathEditMode="relative" rAng="0" ptsTypes="AA">
                                      <p:cBhvr>
                                        <p:cTn id="40" dur="3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" y="-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39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  <p:bldP spid="39942" grpId="0" animBg="1"/>
      <p:bldP spid="39944" grpId="0" animBg="1"/>
      <p:bldP spid="39945" grpId="0"/>
      <p:bldP spid="39952" grpId="0" animBg="1"/>
      <p:bldP spid="39953" grpId="0" animBg="1"/>
      <p:bldP spid="39954" grpId="0"/>
      <p:bldP spid="3995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bg1"/>
          </a:fgClr>
          <a:bgClr>
            <a:schemeClr val="bg2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71" name="WordArt 2335"/>
          <p:cNvSpPr>
            <a:spLocks noChangeArrowheads="1" noChangeShapeType="1" noTextEdit="1"/>
          </p:cNvSpPr>
          <p:nvPr/>
        </p:nvSpPr>
        <p:spPr bwMode="auto">
          <a:xfrm rot="-1187758">
            <a:off x="685800" y="2057400"/>
            <a:ext cx="2819400" cy="24384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TopLeft">
                <a:rot lat="0" lon="20519999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</a:sp3d>
          </a:bodyPr>
          <a:lstStyle/>
          <a:p>
            <a:pPr algn="ctr"/>
            <a:r>
              <a:rPr lang="zh-CN" altLang="en-US" sz="48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006600"/>
                    </a:gs>
                    <a:gs pos="100000">
                      <a:srgbClr val="006600">
                        <a:gamma/>
                        <a:tint val="69804"/>
                        <a:invGamma/>
                      </a:srgbClr>
                    </a:gs>
                  </a:gsLst>
                  <a:lin ang="6587758" scaled="1"/>
                </a:gradFill>
                <a:latin typeface="方正超粗黑简体"/>
                <a:ea typeface="方正超粗黑简体"/>
              </a:rPr>
              <a:t>贵</a:t>
            </a:r>
          </a:p>
        </p:txBody>
      </p:sp>
      <p:sp>
        <p:nvSpPr>
          <p:cNvPr id="16672" name="WordArt 2336"/>
          <p:cNvSpPr>
            <a:spLocks noChangeArrowheads="1" noChangeShapeType="1" noTextEdit="1"/>
          </p:cNvSpPr>
          <p:nvPr/>
        </p:nvSpPr>
        <p:spPr bwMode="auto">
          <a:xfrm rot="986314">
            <a:off x="6172200" y="1371600"/>
            <a:ext cx="2819400" cy="24384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TopLeft">
                <a:rot lat="0" lon="20519999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</a:sp3d>
          </a:bodyPr>
          <a:lstStyle/>
          <a:p>
            <a:pPr algn="ctr"/>
            <a:r>
              <a:rPr lang="zh-CN" altLang="en-US" sz="48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006600"/>
                    </a:gs>
                    <a:gs pos="100000">
                      <a:srgbClr val="006600">
                        <a:gamma/>
                        <a:tint val="69804"/>
                        <a:invGamma/>
                      </a:srgbClr>
                    </a:gs>
                  </a:gsLst>
                  <a:lin ang="4413686" scaled="1"/>
                </a:gradFill>
                <a:latin typeface="方正超粗黑简体"/>
                <a:ea typeface="方正超粗黑简体"/>
              </a:rPr>
              <a:t>难</a:t>
            </a:r>
          </a:p>
        </p:txBody>
      </p:sp>
      <p:pic>
        <p:nvPicPr>
          <p:cNvPr id="16677" name="Picture 2341" descr="医务人员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38600" y="2667000"/>
            <a:ext cx="1085850" cy="2935288"/>
          </a:xfrm>
          <a:prstGeom prst="rect">
            <a:avLst/>
          </a:prstGeom>
          <a:noFill/>
        </p:spPr>
      </p:pic>
      <p:pic>
        <p:nvPicPr>
          <p:cNvPr id="16676" name="Picture 2340" descr="医务卡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2400" y="2971800"/>
            <a:ext cx="4433888" cy="3162300"/>
          </a:xfrm>
          <a:prstGeom prst="rect">
            <a:avLst/>
          </a:prstGeom>
          <a:noFill/>
        </p:spPr>
      </p:pic>
      <p:sp>
        <p:nvSpPr>
          <p:cNvPr id="16678" name="Text Box 2342"/>
          <p:cNvSpPr txBox="1">
            <a:spLocks noChangeArrowheads="1"/>
          </p:cNvSpPr>
          <p:nvPr/>
        </p:nvSpPr>
        <p:spPr bwMode="auto">
          <a:xfrm>
            <a:off x="457200" y="990600"/>
            <a:ext cx="8534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9900"/>
                </a:solidFill>
              </a:rPr>
              <a:t>天山区碱泉街社区卫生服务中心，是市政府为解决社区居民“看病贵、看病难”的问题，投资兴建的社区卫生服务机构。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6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1000"/>
                                        <p:tgtEl>
                                          <p:spTgt spid="16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1000"/>
                                        <p:tgtEl>
                                          <p:spTgt spid="16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1000"/>
                                        <p:tgtEl>
                                          <p:spTgt spid="16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5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166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66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66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66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5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166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66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66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66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66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64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1.11111E-6 L -0.06736 -0.19722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166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" y="-99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33333E-6 -1.0155E-6 L 0.00833 0.64169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166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3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71" grpId="0" animBg="1"/>
      <p:bldP spid="16671" grpId="1" animBg="1"/>
      <p:bldP spid="16672" grpId="0" animBg="1"/>
      <p:bldP spid="16672" grpId="1" animBg="1"/>
      <p:bldP spid="16678" grpId="0"/>
      <p:bldP spid="16678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457200" y="1066800"/>
            <a:ext cx="2667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2"/>
                </a:solidFill>
              </a:rPr>
              <a:t>1 </a:t>
            </a:r>
            <a:r>
              <a:rPr lang="zh-CN" altLang="en-US">
                <a:solidFill>
                  <a:schemeClr val="bg2"/>
                </a:solidFill>
              </a:rPr>
              <a:t>建立居民健康档案 </a:t>
            </a: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533400" y="1600200"/>
            <a:ext cx="807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9900"/>
                </a:solidFill>
              </a:rPr>
              <a:t>其中</a:t>
            </a:r>
            <a:r>
              <a:rPr lang="en-US" altLang="zh-CN">
                <a:solidFill>
                  <a:srgbClr val="009900"/>
                </a:solidFill>
              </a:rPr>
              <a:t>0—3</a:t>
            </a:r>
            <a:r>
              <a:rPr lang="zh-CN" altLang="en-US">
                <a:solidFill>
                  <a:srgbClr val="009900"/>
                </a:solidFill>
              </a:rPr>
              <a:t>岁儿童建档</a:t>
            </a:r>
            <a:r>
              <a:rPr lang="en-US" altLang="zh-CN">
                <a:solidFill>
                  <a:srgbClr val="009900"/>
                </a:solidFill>
              </a:rPr>
              <a:t>537</a:t>
            </a:r>
            <a:r>
              <a:rPr lang="zh-CN" altLang="en-US">
                <a:solidFill>
                  <a:srgbClr val="009900"/>
                </a:solidFill>
              </a:rPr>
              <a:t>人，建档率</a:t>
            </a:r>
            <a:r>
              <a:rPr lang="en-US" altLang="zh-CN">
                <a:solidFill>
                  <a:srgbClr val="009900"/>
                </a:solidFill>
              </a:rPr>
              <a:t>100% </a:t>
            </a:r>
          </a:p>
        </p:txBody>
      </p:sp>
      <p:sp>
        <p:nvSpPr>
          <p:cNvPr id="40965" name="AutoShape 5"/>
          <p:cNvSpPr>
            <a:spLocks noChangeArrowheads="1"/>
          </p:cNvSpPr>
          <p:nvPr/>
        </p:nvSpPr>
        <p:spPr bwMode="auto">
          <a:xfrm>
            <a:off x="990600" y="2971800"/>
            <a:ext cx="1905000" cy="2971800"/>
          </a:xfrm>
          <a:prstGeom prst="cube">
            <a:avLst>
              <a:gd name="adj" fmla="val 19333"/>
            </a:avLst>
          </a:prstGeom>
          <a:solidFill>
            <a:srgbClr val="FF9900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967" name="WordArt 7"/>
          <p:cNvSpPr>
            <a:spLocks noChangeArrowheads="1" noChangeShapeType="1" noTextEdit="1"/>
          </p:cNvSpPr>
          <p:nvPr/>
        </p:nvSpPr>
        <p:spPr bwMode="auto">
          <a:xfrm>
            <a:off x="1066800" y="2514600"/>
            <a:ext cx="17526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</a:gradFill>
                <a:latin typeface="黑体"/>
                <a:ea typeface="黑体"/>
              </a:rPr>
              <a:t>537</a:t>
            </a:r>
            <a:endParaRPr lang="zh-CN" altLang="en-US" sz="3600" kern="1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5400000" scaled="1"/>
              </a:gradFill>
              <a:latin typeface="黑体"/>
              <a:ea typeface="黑体"/>
            </a:endParaRPr>
          </a:p>
        </p:txBody>
      </p:sp>
      <p:sp>
        <p:nvSpPr>
          <p:cNvPr id="40968" name="Text Box 8"/>
          <p:cNvSpPr txBox="1">
            <a:spLocks noChangeArrowheads="1"/>
          </p:cNvSpPr>
          <p:nvPr/>
        </p:nvSpPr>
        <p:spPr bwMode="auto">
          <a:xfrm>
            <a:off x="1219200" y="3505200"/>
            <a:ext cx="1143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en-US" altLang="zh-CN" sz="2400">
                <a:solidFill>
                  <a:schemeClr val="bg1"/>
                </a:solidFill>
              </a:rPr>
              <a:t>0</a:t>
            </a:r>
            <a:r>
              <a:rPr lang="zh-CN" altLang="en-US" sz="2400">
                <a:solidFill>
                  <a:schemeClr val="bg1"/>
                </a:solidFill>
              </a:rPr>
              <a:t>～</a:t>
            </a:r>
            <a:r>
              <a:rPr lang="en-US" altLang="zh-CN" sz="2400">
                <a:solidFill>
                  <a:schemeClr val="bg1"/>
                </a:solidFill>
              </a:rPr>
              <a:t>3</a:t>
            </a:r>
            <a:r>
              <a:rPr lang="zh-CN" altLang="en-US" sz="2400">
                <a:solidFill>
                  <a:schemeClr val="bg1"/>
                </a:solidFill>
              </a:rPr>
              <a:t>岁儿童</a:t>
            </a:r>
          </a:p>
        </p:txBody>
      </p:sp>
      <p:pic>
        <p:nvPicPr>
          <p:cNvPr id="40972" name="Picture 12" descr="箭头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35568999">
            <a:off x="5957093" y="4177507"/>
            <a:ext cx="658813" cy="990600"/>
          </a:xfrm>
          <a:prstGeom prst="rect">
            <a:avLst/>
          </a:prstGeom>
          <a:noFill/>
        </p:spPr>
      </p:pic>
      <p:sp>
        <p:nvSpPr>
          <p:cNvPr id="40973" name="WordArt 13"/>
          <p:cNvSpPr>
            <a:spLocks noChangeArrowheads="1" noChangeShapeType="1" noTextEdit="1"/>
          </p:cNvSpPr>
          <p:nvPr/>
        </p:nvSpPr>
        <p:spPr bwMode="auto">
          <a:xfrm rot="1089163">
            <a:off x="6407150" y="3762375"/>
            <a:ext cx="2286000" cy="60960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8648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4310837" scaled="1"/>
                </a:gradFill>
                <a:latin typeface="黑体"/>
                <a:ea typeface="黑体"/>
              </a:rPr>
              <a:t>建档率</a:t>
            </a:r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4310837" scaled="1"/>
                </a:gradFill>
                <a:latin typeface="黑体"/>
                <a:ea typeface="黑体"/>
              </a:rPr>
              <a:t>100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4310837" scaled="1"/>
                </a:gradFill>
                <a:latin typeface="黑体"/>
                <a:ea typeface="黑体"/>
              </a:rPr>
              <a:t>％</a:t>
            </a:r>
          </a:p>
        </p:txBody>
      </p:sp>
      <p:sp>
        <p:nvSpPr>
          <p:cNvPr id="40974" name="AutoShape 14"/>
          <p:cNvSpPr>
            <a:spLocks noChangeArrowheads="1"/>
          </p:cNvSpPr>
          <p:nvPr/>
        </p:nvSpPr>
        <p:spPr bwMode="auto">
          <a:xfrm>
            <a:off x="3581400" y="2971800"/>
            <a:ext cx="1905000" cy="2971800"/>
          </a:xfrm>
          <a:prstGeom prst="cube">
            <a:avLst>
              <a:gd name="adj" fmla="val 19333"/>
            </a:avLst>
          </a:prstGeom>
          <a:solidFill>
            <a:schemeClr val="folHlink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975" name="WordArt 15"/>
          <p:cNvSpPr>
            <a:spLocks noChangeArrowheads="1" noChangeShapeType="1" noTextEdit="1"/>
          </p:cNvSpPr>
          <p:nvPr/>
        </p:nvSpPr>
        <p:spPr bwMode="auto">
          <a:xfrm>
            <a:off x="3657600" y="2514600"/>
            <a:ext cx="17526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</a:gradFill>
                <a:latin typeface="黑体"/>
                <a:ea typeface="黑体"/>
              </a:rPr>
              <a:t>537</a:t>
            </a:r>
            <a:endParaRPr lang="zh-CN" altLang="en-US" sz="3600" kern="1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5400000" scaled="1"/>
              </a:gradFill>
              <a:latin typeface="黑体"/>
              <a:ea typeface="黑体"/>
            </a:endParaRPr>
          </a:p>
        </p:txBody>
      </p:sp>
      <p:sp>
        <p:nvSpPr>
          <p:cNvPr id="40976" name="Text Box 16"/>
          <p:cNvSpPr txBox="1">
            <a:spLocks noChangeArrowheads="1"/>
          </p:cNvSpPr>
          <p:nvPr/>
        </p:nvSpPr>
        <p:spPr bwMode="auto">
          <a:xfrm>
            <a:off x="3810000" y="3962400"/>
            <a:ext cx="11430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en-US" altLang="zh-CN" sz="2400">
                <a:solidFill>
                  <a:schemeClr val="bg1"/>
                </a:solidFill>
              </a:rPr>
              <a:t>0</a:t>
            </a:r>
            <a:r>
              <a:rPr lang="zh-CN" altLang="en-US" sz="2400">
                <a:solidFill>
                  <a:schemeClr val="bg1"/>
                </a:solidFill>
              </a:rPr>
              <a:t>～</a:t>
            </a:r>
            <a:r>
              <a:rPr lang="en-US" altLang="zh-CN" sz="2400">
                <a:solidFill>
                  <a:schemeClr val="bg1"/>
                </a:solidFill>
              </a:rPr>
              <a:t>3</a:t>
            </a:r>
            <a:r>
              <a:rPr lang="zh-CN" altLang="en-US" sz="2400">
                <a:solidFill>
                  <a:schemeClr val="bg1"/>
                </a:solidFill>
              </a:rPr>
              <a:t>岁儿童建档数</a:t>
            </a:r>
          </a:p>
        </p:txBody>
      </p:sp>
      <p:pic>
        <p:nvPicPr>
          <p:cNvPr id="40977" name="Picture 17" descr="医务人员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4114800"/>
            <a:ext cx="2878138" cy="2108200"/>
          </a:xfrm>
          <a:prstGeom prst="rect">
            <a:avLst/>
          </a:prstGeom>
          <a:noFill/>
        </p:spPr>
      </p:pic>
      <p:sp>
        <p:nvSpPr>
          <p:cNvPr id="40978" name="Text Box 18"/>
          <p:cNvSpPr txBox="1">
            <a:spLocks noChangeArrowheads="1"/>
          </p:cNvSpPr>
          <p:nvPr/>
        </p:nvSpPr>
        <p:spPr bwMode="auto">
          <a:xfrm>
            <a:off x="533400" y="152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工作情况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40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10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64" presetClass="path" presetSubtype="0" repeatCount="indefinite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84 0.01457 L 3.33333E-6 -8.25815E-7 " pathEditMode="relative" rAng="0" ptsTypes="AA">
                                      <p:cBhvr>
                                        <p:cTn id="39" dur="3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" y="-7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/>
      <p:bldP spid="40965" grpId="0" animBg="1"/>
      <p:bldP spid="40967" grpId="0" animBg="1"/>
      <p:bldP spid="40968" grpId="0"/>
      <p:bldP spid="40973" grpId="0" animBg="1"/>
      <p:bldP spid="40974" grpId="0" animBg="1"/>
      <p:bldP spid="40975" grpId="0" animBg="1"/>
      <p:bldP spid="4097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457200" y="1066800"/>
            <a:ext cx="2667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2"/>
                </a:solidFill>
              </a:rPr>
              <a:t>1 </a:t>
            </a:r>
            <a:r>
              <a:rPr lang="zh-CN" altLang="en-US">
                <a:solidFill>
                  <a:schemeClr val="bg2"/>
                </a:solidFill>
              </a:rPr>
              <a:t>建立居民健康档案 </a:t>
            </a:r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533400" y="1600200"/>
            <a:ext cx="807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9900"/>
                </a:solidFill>
              </a:rPr>
              <a:t>孕产妇建档</a:t>
            </a:r>
            <a:r>
              <a:rPr lang="en-US" altLang="zh-CN">
                <a:solidFill>
                  <a:srgbClr val="009900"/>
                </a:solidFill>
              </a:rPr>
              <a:t>323</a:t>
            </a:r>
            <a:r>
              <a:rPr lang="zh-CN" altLang="en-US">
                <a:solidFill>
                  <a:srgbClr val="009900"/>
                </a:solidFill>
              </a:rPr>
              <a:t>人，建档率</a:t>
            </a:r>
            <a:r>
              <a:rPr lang="en-US" altLang="zh-CN">
                <a:solidFill>
                  <a:srgbClr val="009900"/>
                </a:solidFill>
              </a:rPr>
              <a:t>100% </a:t>
            </a:r>
          </a:p>
        </p:txBody>
      </p:sp>
      <p:sp>
        <p:nvSpPr>
          <p:cNvPr id="41989" name="AutoShape 5"/>
          <p:cNvSpPr>
            <a:spLocks noChangeArrowheads="1"/>
          </p:cNvSpPr>
          <p:nvPr/>
        </p:nvSpPr>
        <p:spPr bwMode="auto">
          <a:xfrm>
            <a:off x="990600" y="2971800"/>
            <a:ext cx="1905000" cy="2971800"/>
          </a:xfrm>
          <a:prstGeom prst="cube">
            <a:avLst>
              <a:gd name="adj" fmla="val 19333"/>
            </a:avLst>
          </a:prstGeom>
          <a:solidFill>
            <a:srgbClr val="FF9900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90" name="WordArt 6"/>
          <p:cNvSpPr>
            <a:spLocks noChangeArrowheads="1" noChangeShapeType="1" noTextEdit="1"/>
          </p:cNvSpPr>
          <p:nvPr/>
        </p:nvSpPr>
        <p:spPr bwMode="auto">
          <a:xfrm>
            <a:off x="1066800" y="2514600"/>
            <a:ext cx="17526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</a:gradFill>
                <a:latin typeface="黑体"/>
                <a:ea typeface="黑体"/>
              </a:rPr>
              <a:t>323</a:t>
            </a:r>
            <a:endParaRPr lang="zh-CN" altLang="en-US" sz="3600" kern="1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5400000" scaled="1"/>
              </a:gradFill>
              <a:latin typeface="黑体"/>
              <a:ea typeface="黑体"/>
            </a:endParaRPr>
          </a:p>
        </p:txBody>
      </p:sp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1219200" y="35052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孕产妇</a:t>
            </a:r>
          </a:p>
        </p:txBody>
      </p:sp>
      <p:pic>
        <p:nvPicPr>
          <p:cNvPr id="41992" name="Picture 8" descr="箭头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35568999">
            <a:off x="5957093" y="4177507"/>
            <a:ext cx="658813" cy="990600"/>
          </a:xfrm>
          <a:prstGeom prst="rect">
            <a:avLst/>
          </a:prstGeom>
          <a:noFill/>
        </p:spPr>
      </p:pic>
      <p:sp>
        <p:nvSpPr>
          <p:cNvPr id="41993" name="WordArt 9"/>
          <p:cNvSpPr>
            <a:spLocks noChangeArrowheads="1" noChangeShapeType="1" noTextEdit="1"/>
          </p:cNvSpPr>
          <p:nvPr/>
        </p:nvSpPr>
        <p:spPr bwMode="auto">
          <a:xfrm rot="851591">
            <a:off x="6484938" y="3732213"/>
            <a:ext cx="2292350" cy="636587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8648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4548409" scaled="1"/>
                </a:gradFill>
                <a:latin typeface="黑体"/>
                <a:ea typeface="黑体"/>
              </a:rPr>
              <a:t>建档率</a:t>
            </a:r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4548409" scaled="1"/>
                </a:gradFill>
                <a:latin typeface="黑体"/>
                <a:ea typeface="黑体"/>
              </a:rPr>
              <a:t>100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4548409" scaled="1"/>
                </a:gradFill>
                <a:latin typeface="黑体"/>
                <a:ea typeface="黑体"/>
              </a:rPr>
              <a:t>％</a:t>
            </a:r>
          </a:p>
        </p:txBody>
      </p:sp>
      <p:sp>
        <p:nvSpPr>
          <p:cNvPr id="41994" name="AutoShape 10"/>
          <p:cNvSpPr>
            <a:spLocks noChangeArrowheads="1"/>
          </p:cNvSpPr>
          <p:nvPr/>
        </p:nvSpPr>
        <p:spPr bwMode="auto">
          <a:xfrm>
            <a:off x="3581400" y="2971800"/>
            <a:ext cx="1905000" cy="2971800"/>
          </a:xfrm>
          <a:prstGeom prst="cube">
            <a:avLst>
              <a:gd name="adj" fmla="val 19333"/>
            </a:avLst>
          </a:prstGeom>
          <a:solidFill>
            <a:schemeClr val="folHlink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95" name="WordArt 11"/>
          <p:cNvSpPr>
            <a:spLocks noChangeArrowheads="1" noChangeShapeType="1" noTextEdit="1"/>
          </p:cNvSpPr>
          <p:nvPr/>
        </p:nvSpPr>
        <p:spPr bwMode="auto">
          <a:xfrm>
            <a:off x="3657600" y="2514600"/>
            <a:ext cx="17526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</a:gradFill>
                <a:latin typeface="黑体"/>
                <a:ea typeface="黑体"/>
              </a:rPr>
              <a:t>323</a:t>
            </a:r>
            <a:endParaRPr lang="zh-CN" altLang="en-US" sz="3600" kern="1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5400000" scaled="1"/>
              </a:gradFill>
              <a:latin typeface="黑体"/>
              <a:ea typeface="黑体"/>
            </a:endParaRPr>
          </a:p>
        </p:txBody>
      </p:sp>
      <p:sp>
        <p:nvSpPr>
          <p:cNvPr id="41996" name="Text Box 12"/>
          <p:cNvSpPr txBox="1">
            <a:spLocks noChangeArrowheads="1"/>
          </p:cNvSpPr>
          <p:nvPr/>
        </p:nvSpPr>
        <p:spPr bwMode="auto">
          <a:xfrm>
            <a:off x="3810000" y="3962400"/>
            <a:ext cx="1143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孕产妇建档数</a:t>
            </a:r>
          </a:p>
        </p:txBody>
      </p:sp>
      <p:pic>
        <p:nvPicPr>
          <p:cNvPr id="41998" name="Picture 14" descr="医务人员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962400"/>
            <a:ext cx="2819400" cy="2352675"/>
          </a:xfrm>
          <a:prstGeom prst="rect">
            <a:avLst/>
          </a:prstGeom>
          <a:noFill/>
        </p:spPr>
      </p:pic>
      <p:sp>
        <p:nvSpPr>
          <p:cNvPr id="41999" name="Text Box 15"/>
          <p:cNvSpPr txBox="1">
            <a:spLocks noChangeArrowheads="1"/>
          </p:cNvSpPr>
          <p:nvPr/>
        </p:nvSpPr>
        <p:spPr bwMode="auto">
          <a:xfrm>
            <a:off x="533400" y="152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工作情况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10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64" presetClass="path" presetSubtype="0" repeatCount="indefinite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84 0.01457 L 3.33333E-6 -8.25815E-7 " pathEditMode="relative" rAng="0" ptsTypes="AA">
                                      <p:cBhvr>
                                        <p:cTn id="39" dur="3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" y="-7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/>
      <p:bldP spid="41989" grpId="0" animBg="1"/>
      <p:bldP spid="41990" grpId="0" animBg="1"/>
      <p:bldP spid="41991" grpId="0"/>
      <p:bldP spid="41993" grpId="0" animBg="1"/>
      <p:bldP spid="41994" grpId="0" animBg="1"/>
      <p:bldP spid="41995" grpId="0" animBg="1"/>
      <p:bldP spid="4199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457200" y="1066800"/>
            <a:ext cx="2667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2"/>
                </a:solidFill>
              </a:rPr>
              <a:t>1 </a:t>
            </a:r>
            <a:r>
              <a:rPr lang="zh-CN" altLang="en-US">
                <a:solidFill>
                  <a:schemeClr val="bg2"/>
                </a:solidFill>
              </a:rPr>
              <a:t>建立居民健康档案 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3886200" y="5029200"/>
            <a:ext cx="4876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009900"/>
                </a:solidFill>
              </a:rPr>
              <a:t>65</a:t>
            </a:r>
            <a:r>
              <a:rPr lang="zh-CN" altLang="en-US">
                <a:solidFill>
                  <a:srgbClr val="009900"/>
                </a:solidFill>
              </a:rPr>
              <a:t>岁以上老年人建档</a:t>
            </a:r>
            <a:r>
              <a:rPr lang="en-US" altLang="zh-CN">
                <a:solidFill>
                  <a:srgbClr val="009900"/>
                </a:solidFill>
              </a:rPr>
              <a:t>4580</a:t>
            </a:r>
            <a:r>
              <a:rPr lang="zh-CN" altLang="en-US">
                <a:solidFill>
                  <a:srgbClr val="009900"/>
                </a:solidFill>
              </a:rPr>
              <a:t>人，建档率</a:t>
            </a:r>
            <a:r>
              <a:rPr lang="en-US" altLang="zh-CN">
                <a:solidFill>
                  <a:srgbClr val="009900"/>
                </a:solidFill>
              </a:rPr>
              <a:t>70.5%</a:t>
            </a:r>
            <a:r>
              <a:rPr lang="en-US" altLang="zh-CN" b="0">
                <a:solidFill>
                  <a:srgbClr val="009900"/>
                </a:solidFill>
              </a:rPr>
              <a:t> </a:t>
            </a:r>
          </a:p>
        </p:txBody>
      </p:sp>
      <p:sp>
        <p:nvSpPr>
          <p:cNvPr id="43013" name="AutoShape 5"/>
          <p:cNvSpPr>
            <a:spLocks noChangeArrowheads="1"/>
          </p:cNvSpPr>
          <p:nvPr/>
        </p:nvSpPr>
        <p:spPr bwMode="auto">
          <a:xfrm>
            <a:off x="685800" y="2743200"/>
            <a:ext cx="1905000" cy="2971800"/>
          </a:xfrm>
          <a:prstGeom prst="cube">
            <a:avLst>
              <a:gd name="adj" fmla="val 19333"/>
            </a:avLst>
          </a:prstGeom>
          <a:solidFill>
            <a:srgbClr val="FF9900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4" name="WordArt 6"/>
          <p:cNvSpPr>
            <a:spLocks noChangeArrowheads="1" noChangeShapeType="1" noTextEdit="1"/>
          </p:cNvSpPr>
          <p:nvPr/>
        </p:nvSpPr>
        <p:spPr bwMode="auto">
          <a:xfrm>
            <a:off x="762000" y="2286000"/>
            <a:ext cx="17526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</a:gradFill>
                <a:latin typeface="黑体"/>
                <a:ea typeface="黑体"/>
              </a:rPr>
              <a:t>4580</a:t>
            </a:r>
            <a:endParaRPr lang="zh-CN" altLang="en-US" sz="3600" kern="1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5400000" scaled="1"/>
              </a:gradFill>
              <a:latin typeface="黑体"/>
              <a:ea typeface="黑体"/>
            </a:endParaRPr>
          </a:p>
        </p:txBody>
      </p:sp>
      <p:sp>
        <p:nvSpPr>
          <p:cNvPr id="43015" name="Text Box 7"/>
          <p:cNvSpPr txBox="1">
            <a:spLocks noChangeArrowheads="1"/>
          </p:cNvSpPr>
          <p:nvPr/>
        </p:nvSpPr>
        <p:spPr bwMode="auto">
          <a:xfrm>
            <a:off x="914400" y="3276600"/>
            <a:ext cx="1143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老年人建档数</a:t>
            </a:r>
          </a:p>
        </p:txBody>
      </p:sp>
      <p:pic>
        <p:nvPicPr>
          <p:cNvPr id="43016" name="Picture 8" descr="箭头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35568999">
            <a:off x="3366293" y="3263107"/>
            <a:ext cx="658813" cy="990600"/>
          </a:xfrm>
          <a:prstGeom prst="rect">
            <a:avLst/>
          </a:prstGeom>
          <a:noFill/>
        </p:spPr>
      </p:pic>
      <p:sp>
        <p:nvSpPr>
          <p:cNvPr id="43017" name="WordArt 9"/>
          <p:cNvSpPr>
            <a:spLocks noChangeArrowheads="1" noChangeShapeType="1" noTextEdit="1"/>
          </p:cNvSpPr>
          <p:nvPr/>
        </p:nvSpPr>
        <p:spPr bwMode="auto">
          <a:xfrm rot="-865247">
            <a:off x="4567238" y="2792413"/>
            <a:ext cx="2887662" cy="65405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8648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6265247" scaled="1"/>
                </a:gradFill>
                <a:latin typeface="黑体"/>
                <a:ea typeface="黑体"/>
              </a:rPr>
              <a:t>建档率</a:t>
            </a:r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6265247" scaled="1"/>
                </a:gradFill>
                <a:latin typeface="黑体"/>
                <a:ea typeface="黑体"/>
              </a:rPr>
              <a:t>70.5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6265247" scaled="1"/>
                </a:gradFill>
                <a:latin typeface="黑体"/>
                <a:ea typeface="黑体"/>
              </a:rPr>
              <a:t>％</a:t>
            </a:r>
          </a:p>
        </p:txBody>
      </p:sp>
      <p:pic>
        <p:nvPicPr>
          <p:cNvPr id="43022" name="Picture 14" descr="医务人员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4114800"/>
            <a:ext cx="1128713" cy="1974850"/>
          </a:xfrm>
          <a:prstGeom prst="rect">
            <a:avLst/>
          </a:prstGeom>
          <a:noFill/>
        </p:spPr>
      </p:pic>
      <p:sp>
        <p:nvSpPr>
          <p:cNvPr id="43023" name="Text Box 15"/>
          <p:cNvSpPr txBox="1">
            <a:spLocks noChangeArrowheads="1"/>
          </p:cNvSpPr>
          <p:nvPr/>
        </p:nvSpPr>
        <p:spPr bwMode="auto">
          <a:xfrm>
            <a:off x="533400" y="152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工作情况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10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64" presetClass="path" presetSubtype="0" repeatCount="indefinite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84 0.01457 L 3.33333E-6 -8.25815E-7 " pathEditMode="relative" rAng="0" ptsTypes="AA">
                                      <p:cBhvr>
                                        <p:cTn id="29" dur="3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" y="-7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  <p:bldP spid="43013" grpId="0" animBg="1"/>
      <p:bldP spid="43014" grpId="0" animBg="1"/>
      <p:bldP spid="43015" grpId="0"/>
      <p:bldP spid="430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457200" y="1066800"/>
            <a:ext cx="2667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2"/>
                </a:solidFill>
              </a:rPr>
              <a:t>1 </a:t>
            </a:r>
            <a:r>
              <a:rPr lang="zh-CN" altLang="en-US">
                <a:solidFill>
                  <a:schemeClr val="bg2"/>
                </a:solidFill>
              </a:rPr>
              <a:t>建立居民健康档案 </a:t>
            </a: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3886200" y="5029200"/>
            <a:ext cx="4876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9900"/>
                </a:solidFill>
              </a:rPr>
              <a:t>高血压病人建档</a:t>
            </a:r>
            <a:r>
              <a:rPr lang="en-US" altLang="zh-CN">
                <a:solidFill>
                  <a:srgbClr val="009900"/>
                </a:solidFill>
              </a:rPr>
              <a:t>2223</a:t>
            </a:r>
            <a:r>
              <a:rPr lang="zh-CN" altLang="en-US">
                <a:solidFill>
                  <a:srgbClr val="009900"/>
                </a:solidFill>
              </a:rPr>
              <a:t>人，建档率</a:t>
            </a:r>
            <a:r>
              <a:rPr lang="en-US" altLang="zh-CN">
                <a:solidFill>
                  <a:srgbClr val="009900"/>
                </a:solidFill>
              </a:rPr>
              <a:t>21.4%</a:t>
            </a:r>
            <a:r>
              <a:rPr lang="zh-CN" altLang="en-US">
                <a:solidFill>
                  <a:srgbClr val="009900"/>
                </a:solidFill>
              </a:rPr>
              <a:t>（辖区常住人口的</a:t>
            </a:r>
            <a:r>
              <a:rPr lang="en-US" altLang="zh-CN">
                <a:solidFill>
                  <a:srgbClr val="009900"/>
                </a:solidFill>
              </a:rPr>
              <a:t>18.8%</a:t>
            </a:r>
            <a:r>
              <a:rPr lang="zh-CN" altLang="en-US">
                <a:solidFill>
                  <a:srgbClr val="009900"/>
                </a:solidFill>
              </a:rPr>
              <a:t>） </a:t>
            </a:r>
          </a:p>
        </p:txBody>
      </p:sp>
      <p:sp>
        <p:nvSpPr>
          <p:cNvPr id="44037" name="AutoShape 5"/>
          <p:cNvSpPr>
            <a:spLocks noChangeArrowheads="1"/>
          </p:cNvSpPr>
          <p:nvPr/>
        </p:nvSpPr>
        <p:spPr bwMode="auto">
          <a:xfrm>
            <a:off x="685800" y="2743200"/>
            <a:ext cx="1905000" cy="2971800"/>
          </a:xfrm>
          <a:prstGeom prst="cube">
            <a:avLst>
              <a:gd name="adj" fmla="val 19333"/>
            </a:avLst>
          </a:prstGeom>
          <a:solidFill>
            <a:srgbClr val="FF0000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38" name="WordArt 6"/>
          <p:cNvSpPr>
            <a:spLocks noChangeArrowheads="1" noChangeShapeType="1" noTextEdit="1"/>
          </p:cNvSpPr>
          <p:nvPr/>
        </p:nvSpPr>
        <p:spPr bwMode="auto">
          <a:xfrm>
            <a:off x="762000" y="2286000"/>
            <a:ext cx="17526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</a:gradFill>
                <a:latin typeface="黑体"/>
                <a:ea typeface="黑体"/>
              </a:rPr>
              <a:t>2223</a:t>
            </a:r>
            <a:endParaRPr lang="zh-CN" altLang="en-US" sz="3600" kern="1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5400000" scaled="1"/>
              </a:gradFill>
              <a:latin typeface="黑体"/>
              <a:ea typeface="黑体"/>
            </a:endParaRPr>
          </a:p>
        </p:txBody>
      </p:sp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762000" y="3368675"/>
            <a:ext cx="1447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高血压病人建档数</a:t>
            </a:r>
          </a:p>
        </p:txBody>
      </p:sp>
      <p:pic>
        <p:nvPicPr>
          <p:cNvPr id="44040" name="Picture 8" descr="箭头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35568999">
            <a:off x="3213893" y="3872707"/>
            <a:ext cx="658813" cy="990600"/>
          </a:xfrm>
          <a:prstGeom prst="rect">
            <a:avLst/>
          </a:prstGeom>
          <a:noFill/>
        </p:spPr>
      </p:pic>
      <p:sp>
        <p:nvSpPr>
          <p:cNvPr id="44041" name="WordArt 9"/>
          <p:cNvSpPr>
            <a:spLocks noChangeArrowheads="1" noChangeShapeType="1" noTextEdit="1"/>
          </p:cNvSpPr>
          <p:nvPr/>
        </p:nvSpPr>
        <p:spPr bwMode="auto">
          <a:xfrm>
            <a:off x="4419600" y="3733800"/>
            <a:ext cx="2971800" cy="60960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8648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</a:gradFill>
                <a:latin typeface="黑体"/>
                <a:ea typeface="黑体"/>
              </a:rPr>
              <a:t>建档率</a:t>
            </a:r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</a:gradFill>
                <a:latin typeface="黑体"/>
                <a:ea typeface="黑体"/>
              </a:rPr>
              <a:t>21.4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</a:gradFill>
                <a:latin typeface="黑体"/>
                <a:ea typeface="黑体"/>
              </a:rPr>
              <a:t>％</a:t>
            </a:r>
          </a:p>
        </p:txBody>
      </p:sp>
      <p:pic>
        <p:nvPicPr>
          <p:cNvPr id="44043" name="Picture 11" descr="医务人员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4538663"/>
            <a:ext cx="2446338" cy="1862137"/>
          </a:xfrm>
          <a:prstGeom prst="rect">
            <a:avLst/>
          </a:prstGeom>
          <a:noFill/>
        </p:spPr>
      </p:pic>
      <p:sp>
        <p:nvSpPr>
          <p:cNvPr id="44044" name="Text Box 12"/>
          <p:cNvSpPr txBox="1">
            <a:spLocks noChangeArrowheads="1"/>
          </p:cNvSpPr>
          <p:nvPr/>
        </p:nvSpPr>
        <p:spPr bwMode="auto">
          <a:xfrm>
            <a:off x="533400" y="152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工作情况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10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64" presetClass="path" presetSubtype="0" repeatCount="indefinite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84 0.01457 L 3.33333E-6 -8.25815E-7 " pathEditMode="relative" rAng="0" ptsTypes="AA">
                                      <p:cBhvr>
                                        <p:cTn id="29" dur="3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" y="-7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  <p:bldP spid="44037" grpId="0" animBg="1"/>
      <p:bldP spid="44038" grpId="0" animBg="1"/>
      <p:bldP spid="44039" grpId="0"/>
      <p:bldP spid="4404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457200" y="1066800"/>
            <a:ext cx="2667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2"/>
                </a:solidFill>
              </a:rPr>
              <a:t>1 </a:t>
            </a:r>
            <a:r>
              <a:rPr lang="zh-CN" altLang="en-US">
                <a:solidFill>
                  <a:schemeClr val="bg2"/>
                </a:solidFill>
              </a:rPr>
              <a:t>建立居民健康档案 </a:t>
            </a: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3886200" y="5029200"/>
            <a:ext cx="4876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9900"/>
                </a:solidFill>
                <a:latin typeface="黑体" pitchFamily="2" charset="-122"/>
              </a:rPr>
              <a:t>糖尿病患者建档</a:t>
            </a:r>
            <a:r>
              <a:rPr lang="en-US" altLang="zh-CN">
                <a:solidFill>
                  <a:srgbClr val="009900"/>
                </a:solidFill>
                <a:latin typeface="黑体" pitchFamily="2" charset="-122"/>
              </a:rPr>
              <a:t>917</a:t>
            </a:r>
            <a:r>
              <a:rPr lang="zh-CN" altLang="en-US">
                <a:solidFill>
                  <a:srgbClr val="009900"/>
                </a:solidFill>
                <a:latin typeface="黑体" pitchFamily="2" charset="-122"/>
              </a:rPr>
              <a:t>人（辖区常住人口的</a:t>
            </a:r>
            <a:r>
              <a:rPr lang="en-US" altLang="zh-CN">
                <a:solidFill>
                  <a:srgbClr val="009900"/>
                </a:solidFill>
                <a:latin typeface="黑体" pitchFamily="2" charset="-122"/>
              </a:rPr>
              <a:t>6.4%</a:t>
            </a:r>
            <a:r>
              <a:rPr lang="zh-CN" altLang="en-US">
                <a:solidFill>
                  <a:srgbClr val="009900"/>
                </a:solidFill>
                <a:latin typeface="黑体" pitchFamily="2" charset="-122"/>
              </a:rPr>
              <a:t>），建档率</a:t>
            </a:r>
            <a:r>
              <a:rPr lang="en-US" altLang="zh-CN">
                <a:solidFill>
                  <a:srgbClr val="009900"/>
                </a:solidFill>
                <a:latin typeface="黑体" pitchFamily="2" charset="-122"/>
              </a:rPr>
              <a:t>25.5%</a:t>
            </a:r>
            <a:r>
              <a:rPr lang="en-US" altLang="zh-CN" b="0">
                <a:solidFill>
                  <a:srgbClr val="009900"/>
                </a:solidFill>
                <a:latin typeface="黑体" pitchFamily="2" charset="-122"/>
              </a:rPr>
              <a:t> </a:t>
            </a:r>
          </a:p>
        </p:txBody>
      </p:sp>
      <p:sp>
        <p:nvSpPr>
          <p:cNvPr id="45061" name="AutoShape 5"/>
          <p:cNvSpPr>
            <a:spLocks noChangeArrowheads="1"/>
          </p:cNvSpPr>
          <p:nvPr/>
        </p:nvSpPr>
        <p:spPr bwMode="auto">
          <a:xfrm>
            <a:off x="685800" y="2743200"/>
            <a:ext cx="1905000" cy="2971800"/>
          </a:xfrm>
          <a:prstGeom prst="cube">
            <a:avLst>
              <a:gd name="adj" fmla="val 19333"/>
            </a:avLst>
          </a:prstGeom>
          <a:solidFill>
            <a:srgbClr val="9999FF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062" name="WordArt 6"/>
          <p:cNvSpPr>
            <a:spLocks noChangeArrowheads="1" noChangeShapeType="1" noTextEdit="1"/>
          </p:cNvSpPr>
          <p:nvPr/>
        </p:nvSpPr>
        <p:spPr bwMode="auto">
          <a:xfrm>
            <a:off x="990600" y="2286000"/>
            <a:ext cx="12954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en-US" altLang="zh-CN" sz="3600" kern="10" spc="-18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</a:gradFill>
                <a:latin typeface="黑体"/>
                <a:ea typeface="黑体"/>
              </a:rPr>
              <a:t>917</a:t>
            </a:r>
            <a:endParaRPr lang="zh-CN" altLang="en-US" sz="3600" kern="10" spc="-18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5400000" scaled="1"/>
              </a:gradFill>
              <a:latin typeface="黑体"/>
              <a:ea typeface="黑体"/>
            </a:endParaRPr>
          </a:p>
        </p:txBody>
      </p: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762000" y="3368675"/>
            <a:ext cx="1447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糖尿病患者建档数</a:t>
            </a:r>
          </a:p>
        </p:txBody>
      </p:sp>
      <p:pic>
        <p:nvPicPr>
          <p:cNvPr id="45064" name="Picture 8" descr="箭头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35568999">
            <a:off x="3213893" y="3796507"/>
            <a:ext cx="658813" cy="990600"/>
          </a:xfrm>
          <a:prstGeom prst="rect">
            <a:avLst/>
          </a:prstGeom>
          <a:noFill/>
        </p:spPr>
      </p:pic>
      <p:sp>
        <p:nvSpPr>
          <p:cNvPr id="45065" name="WordArt 9"/>
          <p:cNvSpPr>
            <a:spLocks noChangeArrowheads="1" noChangeShapeType="1" noTextEdit="1"/>
          </p:cNvSpPr>
          <p:nvPr/>
        </p:nvSpPr>
        <p:spPr bwMode="auto">
          <a:xfrm>
            <a:off x="4419600" y="3733800"/>
            <a:ext cx="3048000" cy="65405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8648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</a:gradFill>
                <a:latin typeface="黑体"/>
                <a:ea typeface="黑体"/>
              </a:rPr>
              <a:t>建档率</a:t>
            </a:r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</a:gradFill>
                <a:latin typeface="黑体"/>
                <a:ea typeface="黑体"/>
              </a:rPr>
              <a:t>25.5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</a:gradFill>
                <a:latin typeface="黑体"/>
                <a:ea typeface="黑体"/>
              </a:rPr>
              <a:t>％</a:t>
            </a:r>
          </a:p>
        </p:txBody>
      </p:sp>
      <p:pic>
        <p:nvPicPr>
          <p:cNvPr id="45067" name="Picture 11" descr="医务人员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" y="4443413"/>
            <a:ext cx="2819400" cy="1881187"/>
          </a:xfrm>
          <a:prstGeom prst="rect">
            <a:avLst/>
          </a:prstGeom>
          <a:noFill/>
        </p:spPr>
      </p:pic>
      <p:sp>
        <p:nvSpPr>
          <p:cNvPr id="45068" name="Text Box 12"/>
          <p:cNvSpPr txBox="1">
            <a:spLocks noChangeArrowheads="1"/>
          </p:cNvSpPr>
          <p:nvPr/>
        </p:nvSpPr>
        <p:spPr bwMode="auto">
          <a:xfrm>
            <a:off x="533400" y="152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工作情况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10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64" presetClass="path" presetSubtype="0" repeatCount="indefinite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84 0.01457 L 3.33333E-6 -8.25815E-7 " pathEditMode="relative" rAng="0" ptsTypes="AA">
                                      <p:cBhvr>
                                        <p:cTn id="29" dur="3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" y="-7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/>
      <p:bldP spid="45061" grpId="0" animBg="1"/>
      <p:bldP spid="45062" grpId="0" animBg="1"/>
      <p:bldP spid="45063" grpId="0"/>
      <p:bldP spid="4506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457200" y="1066800"/>
            <a:ext cx="2667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2"/>
                </a:solidFill>
              </a:rPr>
              <a:t>1 </a:t>
            </a:r>
            <a:r>
              <a:rPr lang="zh-CN" altLang="en-US">
                <a:solidFill>
                  <a:schemeClr val="bg2"/>
                </a:solidFill>
              </a:rPr>
              <a:t>建立居民健康档案 </a:t>
            </a:r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3886200" y="5029200"/>
            <a:ext cx="4876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9900"/>
                </a:solidFill>
              </a:rPr>
              <a:t>重型精神病人建档</a:t>
            </a:r>
            <a:r>
              <a:rPr lang="en-US" altLang="zh-CN">
                <a:solidFill>
                  <a:srgbClr val="009900"/>
                </a:solidFill>
              </a:rPr>
              <a:t>72</a:t>
            </a:r>
            <a:r>
              <a:rPr lang="zh-CN" altLang="en-US">
                <a:solidFill>
                  <a:srgbClr val="009900"/>
                </a:solidFill>
              </a:rPr>
              <a:t>人，建档率</a:t>
            </a:r>
            <a:r>
              <a:rPr lang="en-US" altLang="zh-CN">
                <a:solidFill>
                  <a:srgbClr val="009900"/>
                </a:solidFill>
              </a:rPr>
              <a:t>13%</a:t>
            </a:r>
            <a:r>
              <a:rPr lang="zh-CN" altLang="en-US">
                <a:solidFill>
                  <a:srgbClr val="009900"/>
                </a:solidFill>
              </a:rPr>
              <a:t>（辖区常住人口的</a:t>
            </a:r>
            <a:r>
              <a:rPr lang="en-US" altLang="zh-CN">
                <a:solidFill>
                  <a:srgbClr val="009900"/>
                </a:solidFill>
              </a:rPr>
              <a:t>1%</a:t>
            </a:r>
            <a:r>
              <a:rPr lang="zh-CN" altLang="en-US">
                <a:solidFill>
                  <a:srgbClr val="009900"/>
                </a:solidFill>
              </a:rPr>
              <a:t>） </a:t>
            </a:r>
          </a:p>
        </p:txBody>
      </p:sp>
      <p:sp>
        <p:nvSpPr>
          <p:cNvPr id="46085" name="AutoShape 5"/>
          <p:cNvSpPr>
            <a:spLocks noChangeArrowheads="1"/>
          </p:cNvSpPr>
          <p:nvPr/>
        </p:nvSpPr>
        <p:spPr bwMode="auto">
          <a:xfrm>
            <a:off x="685800" y="2743200"/>
            <a:ext cx="1905000" cy="2971800"/>
          </a:xfrm>
          <a:prstGeom prst="cube">
            <a:avLst>
              <a:gd name="adj" fmla="val 19333"/>
            </a:avLst>
          </a:prstGeom>
          <a:solidFill>
            <a:schemeClr val="bg2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086" name="WordArt 6"/>
          <p:cNvSpPr>
            <a:spLocks noChangeArrowheads="1" noChangeShapeType="1" noTextEdit="1"/>
          </p:cNvSpPr>
          <p:nvPr/>
        </p:nvSpPr>
        <p:spPr bwMode="auto">
          <a:xfrm>
            <a:off x="1143000" y="2286000"/>
            <a:ext cx="9144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en-US" altLang="zh-CN" sz="3600" kern="10" spc="-18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</a:gradFill>
                <a:latin typeface="黑体"/>
                <a:ea typeface="黑体"/>
              </a:rPr>
              <a:t>72</a:t>
            </a:r>
            <a:endParaRPr lang="zh-CN" altLang="en-US" sz="3600" kern="10" spc="-18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5400000" scaled="1"/>
              </a:gradFill>
              <a:latin typeface="黑体"/>
              <a:ea typeface="黑体"/>
            </a:endParaRPr>
          </a:p>
        </p:txBody>
      </p:sp>
      <p:sp>
        <p:nvSpPr>
          <p:cNvPr id="46087" name="Text Box 7"/>
          <p:cNvSpPr txBox="1">
            <a:spLocks noChangeArrowheads="1"/>
          </p:cNvSpPr>
          <p:nvPr/>
        </p:nvSpPr>
        <p:spPr bwMode="auto">
          <a:xfrm>
            <a:off x="914400" y="3276600"/>
            <a:ext cx="12192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重型精神病人建档数</a:t>
            </a:r>
          </a:p>
        </p:txBody>
      </p:sp>
      <p:pic>
        <p:nvPicPr>
          <p:cNvPr id="46088" name="Picture 8" descr="箭头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35568999">
            <a:off x="3290093" y="3796507"/>
            <a:ext cx="658813" cy="990600"/>
          </a:xfrm>
          <a:prstGeom prst="rect">
            <a:avLst/>
          </a:prstGeom>
          <a:noFill/>
        </p:spPr>
      </p:pic>
      <p:sp>
        <p:nvSpPr>
          <p:cNvPr id="46089" name="WordArt 9"/>
          <p:cNvSpPr>
            <a:spLocks noChangeArrowheads="1" noChangeShapeType="1" noTextEdit="1"/>
          </p:cNvSpPr>
          <p:nvPr/>
        </p:nvSpPr>
        <p:spPr bwMode="auto">
          <a:xfrm>
            <a:off x="4419600" y="3733800"/>
            <a:ext cx="2971800" cy="65405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8648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</a:gradFill>
                <a:latin typeface="黑体"/>
                <a:ea typeface="黑体"/>
              </a:rPr>
              <a:t>建档率</a:t>
            </a:r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</a:gradFill>
                <a:latin typeface="黑体"/>
                <a:ea typeface="黑体"/>
              </a:rPr>
              <a:t>13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</a:gradFill>
                <a:latin typeface="黑体"/>
                <a:ea typeface="黑体"/>
              </a:rPr>
              <a:t>％</a:t>
            </a:r>
          </a:p>
        </p:txBody>
      </p:sp>
      <p:pic>
        <p:nvPicPr>
          <p:cNvPr id="46092" name="Picture 12" descr="医务人员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4267200"/>
            <a:ext cx="2743200" cy="1984375"/>
          </a:xfrm>
          <a:prstGeom prst="rect">
            <a:avLst/>
          </a:prstGeom>
          <a:noFill/>
        </p:spPr>
      </p:pic>
      <p:sp>
        <p:nvSpPr>
          <p:cNvPr id="46093" name="Text Box 13"/>
          <p:cNvSpPr txBox="1">
            <a:spLocks noChangeArrowheads="1"/>
          </p:cNvSpPr>
          <p:nvPr/>
        </p:nvSpPr>
        <p:spPr bwMode="auto">
          <a:xfrm>
            <a:off x="533400" y="152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工作情况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10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64" presetClass="path" presetSubtype="0" repeatCount="indefinite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84 0.01457 L 3.33333E-6 -8.25815E-7 " pathEditMode="relative" rAng="0" ptsTypes="AA">
                                      <p:cBhvr>
                                        <p:cTn id="29" dur="3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" y="-7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/>
      <p:bldP spid="46085" grpId="0" animBg="1"/>
      <p:bldP spid="46086" grpId="0" animBg="1"/>
      <p:bldP spid="46087" grpId="0"/>
      <p:bldP spid="4608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457200" y="1066800"/>
            <a:ext cx="2667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2"/>
                </a:solidFill>
              </a:rPr>
              <a:t>1 </a:t>
            </a:r>
            <a:r>
              <a:rPr lang="zh-CN" altLang="en-US">
                <a:solidFill>
                  <a:schemeClr val="bg2"/>
                </a:solidFill>
              </a:rPr>
              <a:t>建立居民健康档案 </a:t>
            </a: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3886200" y="5029200"/>
            <a:ext cx="4876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9900"/>
                </a:solidFill>
              </a:rPr>
              <a:t>残疾人建档</a:t>
            </a:r>
            <a:r>
              <a:rPr lang="en-US" altLang="zh-CN">
                <a:solidFill>
                  <a:srgbClr val="009900"/>
                </a:solidFill>
              </a:rPr>
              <a:t>444</a:t>
            </a:r>
            <a:r>
              <a:rPr lang="zh-CN" altLang="en-US">
                <a:solidFill>
                  <a:srgbClr val="009900"/>
                </a:solidFill>
              </a:rPr>
              <a:t>人，建档率</a:t>
            </a:r>
            <a:r>
              <a:rPr lang="en-US" altLang="zh-CN">
                <a:solidFill>
                  <a:srgbClr val="009900"/>
                </a:solidFill>
              </a:rPr>
              <a:t>100% </a:t>
            </a:r>
          </a:p>
        </p:txBody>
      </p:sp>
      <p:sp>
        <p:nvSpPr>
          <p:cNvPr id="47109" name="AutoShape 5"/>
          <p:cNvSpPr>
            <a:spLocks noChangeArrowheads="1"/>
          </p:cNvSpPr>
          <p:nvPr/>
        </p:nvSpPr>
        <p:spPr bwMode="auto">
          <a:xfrm>
            <a:off x="685800" y="2743200"/>
            <a:ext cx="1905000" cy="2971800"/>
          </a:xfrm>
          <a:prstGeom prst="cube">
            <a:avLst>
              <a:gd name="adj" fmla="val 19333"/>
            </a:avLst>
          </a:prstGeom>
          <a:solidFill>
            <a:srgbClr val="009900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110" name="WordArt 6"/>
          <p:cNvSpPr>
            <a:spLocks noChangeArrowheads="1" noChangeShapeType="1" noTextEdit="1"/>
          </p:cNvSpPr>
          <p:nvPr/>
        </p:nvSpPr>
        <p:spPr bwMode="auto">
          <a:xfrm>
            <a:off x="838200" y="2286000"/>
            <a:ext cx="14478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</a:gradFill>
                <a:latin typeface="黑体"/>
                <a:ea typeface="黑体"/>
              </a:rPr>
              <a:t>444</a:t>
            </a:r>
            <a:endParaRPr lang="zh-CN" altLang="en-US" sz="3600" kern="1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5400000" scaled="1"/>
              </a:gradFill>
              <a:latin typeface="黑体"/>
              <a:ea typeface="黑体"/>
            </a:endParaRP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914400" y="3276600"/>
            <a:ext cx="1143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残疾人建档数</a:t>
            </a:r>
          </a:p>
        </p:txBody>
      </p:sp>
      <p:pic>
        <p:nvPicPr>
          <p:cNvPr id="47112" name="Picture 8" descr="箭头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35568999">
            <a:off x="3366293" y="3263107"/>
            <a:ext cx="658813" cy="990600"/>
          </a:xfrm>
          <a:prstGeom prst="rect">
            <a:avLst/>
          </a:prstGeom>
          <a:noFill/>
        </p:spPr>
      </p:pic>
      <p:sp>
        <p:nvSpPr>
          <p:cNvPr id="47113" name="WordArt 9"/>
          <p:cNvSpPr>
            <a:spLocks noChangeArrowheads="1" noChangeShapeType="1" noTextEdit="1"/>
          </p:cNvSpPr>
          <p:nvPr/>
        </p:nvSpPr>
        <p:spPr bwMode="auto">
          <a:xfrm rot="-865247">
            <a:off x="4557713" y="2714625"/>
            <a:ext cx="2667000" cy="76200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8648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6265247" scaled="1"/>
                </a:gradFill>
                <a:latin typeface="黑体"/>
                <a:ea typeface="黑体"/>
              </a:rPr>
              <a:t>建档率</a:t>
            </a:r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6265247" scaled="1"/>
                </a:gradFill>
                <a:latin typeface="黑体"/>
                <a:ea typeface="黑体"/>
              </a:rPr>
              <a:t>100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6265247" scaled="1"/>
                </a:gradFill>
                <a:latin typeface="黑体"/>
                <a:ea typeface="黑体"/>
              </a:rPr>
              <a:t>％</a:t>
            </a:r>
          </a:p>
        </p:txBody>
      </p:sp>
      <p:pic>
        <p:nvPicPr>
          <p:cNvPr id="47115" name="Picture 11" descr="医务人员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4114800"/>
            <a:ext cx="1727200" cy="2139950"/>
          </a:xfrm>
          <a:prstGeom prst="rect">
            <a:avLst/>
          </a:prstGeom>
          <a:noFill/>
        </p:spPr>
      </p:pic>
      <p:sp>
        <p:nvSpPr>
          <p:cNvPr id="47116" name="Text Box 12"/>
          <p:cNvSpPr txBox="1">
            <a:spLocks noChangeArrowheads="1"/>
          </p:cNvSpPr>
          <p:nvPr/>
        </p:nvSpPr>
        <p:spPr bwMode="auto">
          <a:xfrm>
            <a:off x="533400" y="152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工作情况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10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64" presetClass="path" presetSubtype="0" repeatCount="indefinite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84 0.01457 L 3.33333E-6 -8.25815E-7 " pathEditMode="relative" rAng="0" ptsTypes="AA">
                                      <p:cBhvr>
                                        <p:cTn id="29" dur="3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" y="-7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/>
      <p:bldP spid="47109" grpId="0" animBg="1"/>
      <p:bldP spid="47110" grpId="0" animBg="1"/>
      <p:bldP spid="47111" grpId="0"/>
      <p:bldP spid="471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457200" y="1066800"/>
            <a:ext cx="3276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009900"/>
                </a:solidFill>
              </a:rPr>
              <a:t>2 </a:t>
            </a:r>
            <a:r>
              <a:rPr lang="zh-CN" altLang="en-US">
                <a:solidFill>
                  <a:srgbClr val="009900"/>
                </a:solidFill>
              </a:rPr>
              <a:t>健康教育及免费诊疗服务 </a:t>
            </a:r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4495800" y="1930400"/>
            <a:ext cx="441960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009900"/>
                </a:solidFill>
              </a:rPr>
              <a:t>2010</a:t>
            </a:r>
            <a:r>
              <a:rPr lang="zh-CN" altLang="en-US">
                <a:solidFill>
                  <a:srgbClr val="009900"/>
                </a:solidFill>
              </a:rPr>
              <a:t>年中心进一步完善了健康教育工作计划和实施方案，优化服务流程，加强措施落实，搞好健康教育队伍健设，增加经费投入等多项综合措施，针对辖区服务范围较大，居民难以集中的情况，将健康讲座、健康咨询、义诊、发放健康处方、手册等宣传资料、发放小礼品、有奖知识问答等多种形式相结合，选择善于沟通、经验丰富的高年资医生作为主讲人，以社区重点人群为主要服务对象，有针对性的选择课程的内容，有效提高了居民参加健康教育活动的积极性，并以此带动社区慢病管理、儿童保健、孕产妇保健、老年人保健、计划生育技术指导等工作的顺利开展</a:t>
            </a:r>
            <a:r>
              <a:rPr lang="zh-CN" altLang="en-US" b="0">
                <a:solidFill>
                  <a:srgbClr val="009900"/>
                </a:solidFill>
              </a:rPr>
              <a:t> </a:t>
            </a:r>
          </a:p>
        </p:txBody>
      </p:sp>
      <p:pic>
        <p:nvPicPr>
          <p:cNvPr id="48137" name="Picture 9" descr="医务人员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905000"/>
            <a:ext cx="1663700" cy="2097088"/>
          </a:xfrm>
          <a:prstGeom prst="rect">
            <a:avLst/>
          </a:prstGeom>
          <a:noFill/>
        </p:spPr>
      </p:pic>
      <p:pic>
        <p:nvPicPr>
          <p:cNvPr id="48140" name="Picture 12" descr="医务人员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2200" y="4038600"/>
            <a:ext cx="1747838" cy="1766888"/>
          </a:xfrm>
          <a:prstGeom prst="rect">
            <a:avLst/>
          </a:prstGeom>
          <a:noFill/>
        </p:spPr>
      </p:pic>
      <p:pic>
        <p:nvPicPr>
          <p:cNvPr id="48141" name="Picture 13" descr="医务卡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3810000"/>
            <a:ext cx="1146175" cy="2049463"/>
          </a:xfrm>
          <a:prstGeom prst="rect">
            <a:avLst/>
          </a:prstGeom>
          <a:noFill/>
        </p:spPr>
      </p:pic>
      <p:sp>
        <p:nvSpPr>
          <p:cNvPr id="48143" name="Text Box 15"/>
          <p:cNvSpPr txBox="1">
            <a:spLocks noChangeArrowheads="1"/>
          </p:cNvSpPr>
          <p:nvPr/>
        </p:nvSpPr>
        <p:spPr bwMode="auto">
          <a:xfrm>
            <a:off x="533400" y="152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工作情况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8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/>
      <p:bldP spid="4813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457200" y="1066800"/>
            <a:ext cx="3276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2"/>
                </a:solidFill>
              </a:rPr>
              <a:t>2 </a:t>
            </a:r>
            <a:r>
              <a:rPr lang="zh-CN" altLang="en-US">
                <a:solidFill>
                  <a:schemeClr val="bg2"/>
                </a:solidFill>
              </a:rPr>
              <a:t>健康教育及免费诊疗服务 </a:t>
            </a: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533400" y="1600200"/>
            <a:ext cx="5486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9900"/>
                </a:solidFill>
              </a:rPr>
              <a:t>一年来中心发放健康教育宣传材料</a:t>
            </a:r>
            <a:r>
              <a:rPr lang="en-US" altLang="zh-CN">
                <a:solidFill>
                  <a:srgbClr val="009900"/>
                </a:solidFill>
              </a:rPr>
              <a:t>46</a:t>
            </a:r>
            <a:r>
              <a:rPr lang="zh-CN" altLang="en-US">
                <a:solidFill>
                  <a:srgbClr val="009900"/>
                </a:solidFill>
              </a:rPr>
              <a:t>种，</a:t>
            </a:r>
            <a:r>
              <a:rPr lang="en-US" altLang="zh-CN">
                <a:solidFill>
                  <a:srgbClr val="009900"/>
                </a:solidFill>
              </a:rPr>
              <a:t>43523</a:t>
            </a:r>
            <a:r>
              <a:rPr lang="zh-CN" altLang="en-US">
                <a:solidFill>
                  <a:srgbClr val="009900"/>
                </a:solidFill>
              </a:rPr>
              <a:t>份 </a:t>
            </a:r>
          </a:p>
        </p:txBody>
      </p:sp>
      <p:pic>
        <p:nvPicPr>
          <p:cNvPr id="49160" name="Picture 8" descr="医务卡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2590800"/>
            <a:ext cx="1955800" cy="3497263"/>
          </a:xfrm>
          <a:prstGeom prst="rect">
            <a:avLst/>
          </a:prstGeom>
          <a:noFill/>
        </p:spPr>
      </p:pic>
      <p:pic>
        <p:nvPicPr>
          <p:cNvPr id="49161" name="Picture 9" descr="箭头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35568999">
            <a:off x="3523457" y="3213894"/>
            <a:ext cx="658812" cy="990600"/>
          </a:xfrm>
          <a:prstGeom prst="rect">
            <a:avLst/>
          </a:prstGeom>
          <a:noFill/>
        </p:spPr>
      </p:pic>
      <p:sp>
        <p:nvSpPr>
          <p:cNvPr id="49162" name="WordArt 10"/>
          <p:cNvSpPr>
            <a:spLocks noChangeArrowheads="1" noChangeShapeType="1" noTextEdit="1"/>
          </p:cNvSpPr>
          <p:nvPr/>
        </p:nvSpPr>
        <p:spPr bwMode="auto">
          <a:xfrm rot="-567740">
            <a:off x="4343400" y="2667000"/>
            <a:ext cx="2898775" cy="65405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8648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967740" scaled="1"/>
                </a:gradFill>
                <a:latin typeface="黑体"/>
                <a:ea typeface="黑体"/>
              </a:rPr>
              <a:t>宣传资料</a:t>
            </a:r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967740" scaled="1"/>
                </a:gradFill>
                <a:latin typeface="黑体"/>
                <a:ea typeface="黑体"/>
              </a:rPr>
              <a:t>46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967740" scaled="1"/>
                </a:gradFill>
                <a:latin typeface="黑体"/>
                <a:ea typeface="黑体"/>
              </a:rPr>
              <a:t>种</a:t>
            </a:r>
          </a:p>
        </p:txBody>
      </p:sp>
      <p:pic>
        <p:nvPicPr>
          <p:cNvPr id="49163" name="Picture 11" descr="箭头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38600614">
            <a:off x="2985293" y="4710907"/>
            <a:ext cx="658813" cy="990600"/>
          </a:xfrm>
          <a:prstGeom prst="rect">
            <a:avLst/>
          </a:prstGeom>
          <a:noFill/>
        </p:spPr>
      </p:pic>
      <p:sp>
        <p:nvSpPr>
          <p:cNvPr id="49164" name="WordArt 12"/>
          <p:cNvSpPr>
            <a:spLocks noChangeArrowheads="1" noChangeShapeType="1" noTextEdit="1"/>
          </p:cNvSpPr>
          <p:nvPr/>
        </p:nvSpPr>
        <p:spPr bwMode="auto">
          <a:xfrm rot="259531">
            <a:off x="4114800" y="5105400"/>
            <a:ext cx="1982788" cy="65405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140469" scaled="1"/>
                </a:gradFill>
                <a:latin typeface="黑体"/>
                <a:ea typeface="黑体"/>
              </a:rPr>
              <a:t>43523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140469" scaled="1"/>
                </a:gradFill>
                <a:latin typeface="黑体"/>
                <a:ea typeface="黑体"/>
              </a:rPr>
              <a:t>份</a:t>
            </a:r>
          </a:p>
        </p:txBody>
      </p:sp>
      <p:sp>
        <p:nvSpPr>
          <p:cNvPr id="49165" name="Text Box 13"/>
          <p:cNvSpPr txBox="1">
            <a:spLocks noChangeArrowheads="1"/>
          </p:cNvSpPr>
          <p:nvPr/>
        </p:nvSpPr>
        <p:spPr bwMode="auto">
          <a:xfrm>
            <a:off x="533400" y="152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工作情况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10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64" presetClass="path" presetSubtype="0" repeatCount="indefinite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84 0.01457 L 3.33333E-6 -8.25815E-7 " pathEditMode="relative" rAng="0" ptsTypes="AA">
                                      <p:cBhvr>
                                        <p:cTn id="17" dur="3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" y="-7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600"/>
                            </p:stCondLst>
                            <p:childTnLst>
                              <p:par>
                                <p:cTn id="2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10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600"/>
                            </p:stCondLst>
                            <p:childTnLst>
                              <p:par>
                                <p:cTn id="26" presetID="64" presetClass="path" presetSubtype="0" repeatCount="indefinite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0.01666 0.00417 " pathEditMode="relative" rAng="0" ptsTypes="AA">
                                      <p:cBhvr>
                                        <p:cTn id="27" dur="3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" y="2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/>
      <p:bldP spid="49162" grpId="0" animBg="1"/>
      <p:bldP spid="4916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7" name="Picture 11" descr="医务人员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00600" y="2133600"/>
            <a:ext cx="3962400" cy="4032250"/>
          </a:xfrm>
          <a:prstGeom prst="rect">
            <a:avLst/>
          </a:prstGeom>
          <a:noFill/>
        </p:spPr>
      </p:pic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457200" y="1066800"/>
            <a:ext cx="3276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2"/>
                </a:solidFill>
              </a:rPr>
              <a:t>2 </a:t>
            </a:r>
            <a:r>
              <a:rPr lang="zh-CN" altLang="en-US">
                <a:solidFill>
                  <a:schemeClr val="bg2"/>
                </a:solidFill>
              </a:rPr>
              <a:t>健康教育及免费诊疗服务 </a:t>
            </a:r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533400" y="1600200"/>
            <a:ext cx="5486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9900"/>
                </a:solidFill>
              </a:rPr>
              <a:t>播放健康教育音像资料</a:t>
            </a:r>
            <a:r>
              <a:rPr lang="en-US" altLang="zh-CN">
                <a:solidFill>
                  <a:srgbClr val="009900"/>
                </a:solidFill>
              </a:rPr>
              <a:t>18</a:t>
            </a:r>
            <a:r>
              <a:rPr lang="zh-CN" altLang="en-US">
                <a:solidFill>
                  <a:srgbClr val="009900"/>
                </a:solidFill>
              </a:rPr>
              <a:t>种，</a:t>
            </a:r>
            <a:r>
              <a:rPr lang="en-US" altLang="zh-CN">
                <a:solidFill>
                  <a:srgbClr val="009900"/>
                </a:solidFill>
              </a:rPr>
              <a:t>96</a:t>
            </a:r>
            <a:r>
              <a:rPr lang="zh-CN" altLang="en-US">
                <a:solidFill>
                  <a:srgbClr val="009900"/>
                </a:solidFill>
              </a:rPr>
              <a:t>次</a:t>
            </a:r>
            <a:r>
              <a:rPr lang="zh-CN" altLang="en-US" b="0">
                <a:solidFill>
                  <a:srgbClr val="009900"/>
                </a:solidFill>
              </a:rPr>
              <a:t> </a:t>
            </a:r>
          </a:p>
        </p:txBody>
      </p:sp>
      <p:pic>
        <p:nvPicPr>
          <p:cNvPr id="50182" name="Picture 6" descr="箭头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7121998">
            <a:off x="3747293" y="3415507"/>
            <a:ext cx="658813" cy="990600"/>
          </a:xfrm>
          <a:prstGeom prst="rect">
            <a:avLst/>
          </a:prstGeom>
          <a:noFill/>
        </p:spPr>
      </p:pic>
      <p:sp>
        <p:nvSpPr>
          <p:cNvPr id="50183" name="WordArt 7"/>
          <p:cNvSpPr>
            <a:spLocks noChangeArrowheads="1" noChangeShapeType="1" noTextEdit="1"/>
          </p:cNvSpPr>
          <p:nvPr/>
        </p:nvSpPr>
        <p:spPr bwMode="auto">
          <a:xfrm rot="-567740">
            <a:off x="838200" y="4038600"/>
            <a:ext cx="2514600" cy="65405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0991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967740" scaled="1"/>
                </a:gradFill>
                <a:latin typeface="黑体"/>
                <a:ea typeface="黑体"/>
              </a:rPr>
              <a:t>18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967740" scaled="1"/>
                </a:gradFill>
                <a:latin typeface="黑体"/>
                <a:ea typeface="黑体"/>
              </a:rPr>
              <a:t>种</a:t>
            </a:r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967740" scaled="1"/>
                </a:gradFill>
                <a:latin typeface="黑体"/>
                <a:ea typeface="黑体"/>
              </a:rPr>
              <a:t>96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967740" scaled="1"/>
                </a:gradFill>
                <a:latin typeface="黑体"/>
                <a:ea typeface="黑体"/>
              </a:rPr>
              <a:t>次</a:t>
            </a:r>
          </a:p>
        </p:txBody>
      </p:sp>
      <p:sp>
        <p:nvSpPr>
          <p:cNvPr id="50188" name="Text Box 12"/>
          <p:cNvSpPr txBox="1">
            <a:spLocks noChangeArrowheads="1"/>
          </p:cNvSpPr>
          <p:nvPr/>
        </p:nvSpPr>
        <p:spPr bwMode="auto">
          <a:xfrm>
            <a:off x="533400" y="152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工作情况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10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64" presetClass="path" presetSubtype="0" repeatCount="indefinite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84 0.01457 L 3.33333E-6 -8.25815E-7 " pathEditMode="relative" rAng="0" ptsTypes="AA">
                                      <p:cBhvr>
                                        <p:cTn id="17" dur="3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" y="-7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/>
      <p:bldP spid="5018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16" name="Group 36"/>
          <p:cNvGrpSpPr>
            <a:grpSpLocks/>
          </p:cNvGrpSpPr>
          <p:nvPr/>
        </p:nvGrpSpPr>
        <p:grpSpPr bwMode="auto">
          <a:xfrm>
            <a:off x="3124200" y="1676400"/>
            <a:ext cx="3733800" cy="2554288"/>
            <a:chOff x="2160" y="1296"/>
            <a:chExt cx="1872" cy="1281"/>
          </a:xfrm>
        </p:grpSpPr>
        <p:grpSp>
          <p:nvGrpSpPr>
            <p:cNvPr id="20514" name="Group 34"/>
            <p:cNvGrpSpPr>
              <a:grpSpLocks/>
            </p:cNvGrpSpPr>
            <p:nvPr/>
          </p:nvGrpSpPr>
          <p:grpSpPr bwMode="auto">
            <a:xfrm>
              <a:off x="2160" y="1296"/>
              <a:ext cx="1872" cy="1281"/>
              <a:chOff x="2496" y="1296"/>
              <a:chExt cx="912" cy="624"/>
            </a:xfrm>
          </p:grpSpPr>
          <p:sp>
            <p:nvSpPr>
              <p:cNvPr id="20508" name="AutoShape 28"/>
              <p:cNvSpPr>
                <a:spLocks noChangeArrowheads="1"/>
              </p:cNvSpPr>
              <p:nvPr/>
            </p:nvSpPr>
            <p:spPr bwMode="auto">
              <a:xfrm>
                <a:off x="2496" y="1584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chemeClr val="folHlink"/>
              </a:solidFill>
              <a:ln w="19050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09" name="AutoShape 29"/>
              <p:cNvSpPr>
                <a:spLocks noChangeArrowheads="1"/>
              </p:cNvSpPr>
              <p:nvPr/>
            </p:nvSpPr>
            <p:spPr bwMode="auto">
              <a:xfrm>
                <a:off x="2496" y="1296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chemeClr val="folHlink"/>
              </a:solidFill>
              <a:ln w="19050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10" name="AutoShape 30"/>
              <p:cNvSpPr>
                <a:spLocks noChangeArrowheads="1"/>
              </p:cNvSpPr>
              <p:nvPr/>
            </p:nvSpPr>
            <p:spPr bwMode="auto">
              <a:xfrm>
                <a:off x="2784" y="1584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chemeClr val="folHlink"/>
              </a:solidFill>
              <a:ln w="19050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11" name="AutoShape 31"/>
              <p:cNvSpPr>
                <a:spLocks noChangeArrowheads="1"/>
              </p:cNvSpPr>
              <p:nvPr/>
            </p:nvSpPr>
            <p:spPr bwMode="auto">
              <a:xfrm>
                <a:off x="2784" y="1296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chemeClr val="folHlink"/>
              </a:solidFill>
              <a:ln w="19050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12" name="AutoShape 32"/>
              <p:cNvSpPr>
                <a:spLocks noChangeArrowheads="1"/>
              </p:cNvSpPr>
              <p:nvPr/>
            </p:nvSpPr>
            <p:spPr bwMode="auto">
              <a:xfrm>
                <a:off x="3072" y="1584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chemeClr val="folHlink"/>
              </a:solidFill>
              <a:ln w="19050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13" name="AutoShape 33"/>
              <p:cNvSpPr>
                <a:spLocks noChangeArrowheads="1"/>
              </p:cNvSpPr>
              <p:nvPr/>
            </p:nvSpPr>
            <p:spPr bwMode="auto">
              <a:xfrm>
                <a:off x="3072" y="1296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chemeClr val="folHlink"/>
              </a:solidFill>
              <a:ln w="19050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0515" name="WordArt 35"/>
            <p:cNvSpPr>
              <a:spLocks noChangeArrowheads="1" noChangeShapeType="1" noTextEdit="1"/>
            </p:cNvSpPr>
            <p:nvPr/>
          </p:nvSpPr>
          <p:spPr bwMode="auto">
            <a:xfrm>
              <a:off x="2304" y="1680"/>
              <a:ext cx="1488" cy="672"/>
            </a:xfrm>
            <a:prstGeom prst="rect">
              <a:avLst/>
            </a:prstGeom>
          </p:spPr>
          <p:txBody>
            <a:bodyPr wrap="none" fromWordArt="1">
              <a:prstTxWarp prst="textCascadeUp">
                <a:avLst>
                  <a:gd name="adj" fmla="val 70523"/>
                </a:avLst>
              </a:prstTxWarp>
              <a:scene3d>
                <a:camera prst="legacyPerspectiveTopLeft">
                  <a:rot lat="0" lon="20519999" rev="0"/>
                </a:camera>
                <a:lightRig rig="legacyHarsh3" dir="r"/>
              </a:scene3d>
              <a:sp3d extrusionH="430200" prstMaterial="legacyMatte">
                <a:extrusionClr>
                  <a:srgbClr val="006600"/>
                </a:extrusionClr>
              </a:sp3d>
            </a:bodyPr>
            <a:lstStyle/>
            <a:p>
              <a:pPr algn="ctr"/>
              <a:r>
                <a:rPr lang="zh-CN" altLang="en-US" sz="3600" kern="10" dirty="0">
                  <a:ln w="9525">
                    <a:round/>
                    <a:headEnd/>
                    <a:tailEnd/>
                  </a:ln>
                  <a:gradFill rotWithShape="0">
                    <a:gsLst>
                      <a:gs pos="0">
                        <a:schemeClr val="folHlink"/>
                      </a:gs>
                      <a:gs pos="100000">
                        <a:srgbClr val="CCFF99"/>
                      </a:gs>
                    </a:gsLst>
                    <a:path path="rect">
                      <a:fillToRect t="100000" r="100000"/>
                    </a:path>
                  </a:gradFill>
                  <a:latin typeface="方正超粗黑简体"/>
                  <a:ea typeface="方正超粗黑简体"/>
                </a:rPr>
                <a:t>六位一体</a:t>
              </a:r>
            </a:p>
          </p:txBody>
        </p:sp>
      </p:grpSp>
      <p:sp>
        <p:nvSpPr>
          <p:cNvPr id="20521" name="Text Box 41"/>
          <p:cNvSpPr txBox="1">
            <a:spLocks noChangeArrowheads="1"/>
          </p:cNvSpPr>
          <p:nvPr/>
        </p:nvSpPr>
        <p:spPr bwMode="auto">
          <a:xfrm>
            <a:off x="381000" y="5029200"/>
            <a:ext cx="84582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9900"/>
                </a:solidFill>
              </a:rPr>
              <a:t>在市、区政府的领导和市、区卫生局的大力支持下，在乌鲁木齐市友谊医院党委直接领导下，中心为完善社区卫生服务功能，突出社区公共卫生服务特点，建立了融健康教育、预防、保健、康复、医疗、计划生育技术服务“六位一体”的基层卫生服务体系。</a:t>
            </a:r>
          </a:p>
        </p:txBody>
      </p:sp>
      <p:grpSp>
        <p:nvGrpSpPr>
          <p:cNvPr id="20483" name="Group 3"/>
          <p:cNvGrpSpPr>
            <a:grpSpLocks/>
          </p:cNvGrpSpPr>
          <p:nvPr/>
        </p:nvGrpSpPr>
        <p:grpSpPr bwMode="auto">
          <a:xfrm>
            <a:off x="685800" y="1143000"/>
            <a:ext cx="2133600" cy="1828800"/>
            <a:chOff x="912" y="1344"/>
            <a:chExt cx="1344" cy="1152"/>
          </a:xfrm>
        </p:grpSpPr>
        <p:sp>
          <p:nvSpPr>
            <p:cNvPr id="20484" name="AutoShape 4"/>
            <p:cNvSpPr>
              <a:spLocks noChangeArrowheads="1"/>
            </p:cNvSpPr>
            <p:nvPr/>
          </p:nvSpPr>
          <p:spPr bwMode="auto">
            <a:xfrm flipH="1">
              <a:off x="912" y="1920"/>
              <a:ext cx="1344" cy="576"/>
            </a:xfrm>
            <a:prstGeom prst="cube">
              <a:avLst>
                <a:gd name="adj" fmla="val 46875"/>
              </a:avLst>
            </a:prstGeom>
            <a:solidFill>
              <a:schemeClr val="folHlink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ea typeface="宋体" pitchFamily="2" charset="-122"/>
                </a:rPr>
                <a:t>健 康 教 育</a:t>
              </a:r>
            </a:p>
          </p:txBody>
        </p:sp>
        <p:pic>
          <p:nvPicPr>
            <p:cNvPr id="20485" name="Picture 5" descr="医务人员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96" y="1344"/>
              <a:ext cx="629" cy="793"/>
            </a:xfrm>
            <a:prstGeom prst="rect">
              <a:avLst/>
            </a:prstGeom>
            <a:noFill/>
          </p:spPr>
        </p:pic>
      </p:grpSp>
      <p:grpSp>
        <p:nvGrpSpPr>
          <p:cNvPr id="20486" name="Group 6"/>
          <p:cNvGrpSpPr>
            <a:grpSpLocks/>
          </p:cNvGrpSpPr>
          <p:nvPr/>
        </p:nvGrpSpPr>
        <p:grpSpPr bwMode="auto">
          <a:xfrm>
            <a:off x="3352800" y="1219200"/>
            <a:ext cx="2133600" cy="1524000"/>
            <a:chOff x="2400" y="1248"/>
            <a:chExt cx="1344" cy="960"/>
          </a:xfrm>
        </p:grpSpPr>
        <p:sp>
          <p:nvSpPr>
            <p:cNvPr id="20487" name="AutoShape 7"/>
            <p:cNvSpPr>
              <a:spLocks noChangeArrowheads="1"/>
            </p:cNvSpPr>
            <p:nvPr/>
          </p:nvSpPr>
          <p:spPr bwMode="auto">
            <a:xfrm flipH="1">
              <a:off x="2400" y="1632"/>
              <a:ext cx="1344" cy="576"/>
            </a:xfrm>
            <a:prstGeom prst="cube">
              <a:avLst>
                <a:gd name="adj" fmla="val 46875"/>
              </a:avLst>
            </a:prstGeom>
            <a:solidFill>
              <a:schemeClr val="folHlink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ea typeface="宋体" pitchFamily="2" charset="-122"/>
                </a:rPr>
                <a:t>预  防</a:t>
              </a:r>
            </a:p>
          </p:txBody>
        </p:sp>
        <p:pic>
          <p:nvPicPr>
            <p:cNvPr id="20488" name="Picture 8" descr="医务人员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784" y="1248"/>
              <a:ext cx="624" cy="554"/>
            </a:xfrm>
            <a:prstGeom prst="rect">
              <a:avLst/>
            </a:prstGeom>
            <a:noFill/>
          </p:spPr>
        </p:pic>
      </p:grpSp>
      <p:grpSp>
        <p:nvGrpSpPr>
          <p:cNvPr id="20489" name="Group 9"/>
          <p:cNvGrpSpPr>
            <a:grpSpLocks/>
          </p:cNvGrpSpPr>
          <p:nvPr/>
        </p:nvGrpSpPr>
        <p:grpSpPr bwMode="auto">
          <a:xfrm>
            <a:off x="3810000" y="3124200"/>
            <a:ext cx="2133600" cy="1600200"/>
            <a:chOff x="2496" y="2784"/>
            <a:chExt cx="1344" cy="1008"/>
          </a:xfrm>
        </p:grpSpPr>
        <p:sp>
          <p:nvSpPr>
            <p:cNvPr id="20490" name="AutoShape 10"/>
            <p:cNvSpPr>
              <a:spLocks noChangeArrowheads="1"/>
            </p:cNvSpPr>
            <p:nvPr/>
          </p:nvSpPr>
          <p:spPr bwMode="auto">
            <a:xfrm flipH="1">
              <a:off x="2496" y="3216"/>
              <a:ext cx="1344" cy="576"/>
            </a:xfrm>
            <a:prstGeom prst="cube">
              <a:avLst>
                <a:gd name="adj" fmla="val 46875"/>
              </a:avLst>
            </a:prstGeom>
            <a:solidFill>
              <a:schemeClr val="folHlink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ea typeface="宋体" pitchFamily="2" charset="-122"/>
                </a:rPr>
                <a:t>医  疗</a:t>
              </a:r>
            </a:p>
          </p:txBody>
        </p:sp>
        <p:pic>
          <p:nvPicPr>
            <p:cNvPr id="20491" name="Picture 11" descr="医务人员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832" y="2784"/>
              <a:ext cx="672" cy="621"/>
            </a:xfrm>
            <a:prstGeom prst="rect">
              <a:avLst/>
            </a:prstGeom>
            <a:noFill/>
          </p:spPr>
        </p:pic>
      </p:grpSp>
      <p:grpSp>
        <p:nvGrpSpPr>
          <p:cNvPr id="20492" name="Group 12"/>
          <p:cNvGrpSpPr>
            <a:grpSpLocks/>
          </p:cNvGrpSpPr>
          <p:nvPr/>
        </p:nvGrpSpPr>
        <p:grpSpPr bwMode="auto">
          <a:xfrm>
            <a:off x="6629400" y="3352800"/>
            <a:ext cx="2133600" cy="1524000"/>
            <a:chOff x="4080" y="3072"/>
            <a:chExt cx="1344" cy="960"/>
          </a:xfrm>
        </p:grpSpPr>
        <p:sp>
          <p:nvSpPr>
            <p:cNvPr id="20493" name="AutoShape 13"/>
            <p:cNvSpPr>
              <a:spLocks noChangeArrowheads="1"/>
            </p:cNvSpPr>
            <p:nvPr/>
          </p:nvSpPr>
          <p:spPr bwMode="auto">
            <a:xfrm flipH="1">
              <a:off x="4080" y="3456"/>
              <a:ext cx="1344" cy="576"/>
            </a:xfrm>
            <a:prstGeom prst="cube">
              <a:avLst>
                <a:gd name="adj" fmla="val 46875"/>
              </a:avLst>
            </a:prstGeom>
            <a:solidFill>
              <a:schemeClr val="folHlink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ea typeface="宋体" pitchFamily="2" charset="-122"/>
                </a:rPr>
                <a:t>计划生育技术服务</a:t>
              </a:r>
            </a:p>
          </p:txBody>
        </p:sp>
        <p:pic>
          <p:nvPicPr>
            <p:cNvPr id="20494" name="Picture 14" descr="医务人员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416" y="3072"/>
              <a:ext cx="720" cy="572"/>
            </a:xfrm>
            <a:prstGeom prst="rect">
              <a:avLst/>
            </a:prstGeom>
            <a:noFill/>
          </p:spPr>
        </p:pic>
      </p:grpSp>
      <p:grpSp>
        <p:nvGrpSpPr>
          <p:cNvPr id="20495" name="Group 15"/>
          <p:cNvGrpSpPr>
            <a:grpSpLocks/>
          </p:cNvGrpSpPr>
          <p:nvPr/>
        </p:nvGrpSpPr>
        <p:grpSpPr bwMode="auto">
          <a:xfrm>
            <a:off x="6096000" y="1447800"/>
            <a:ext cx="2133600" cy="1524000"/>
            <a:chOff x="3936" y="1536"/>
            <a:chExt cx="1344" cy="960"/>
          </a:xfrm>
        </p:grpSpPr>
        <p:sp>
          <p:nvSpPr>
            <p:cNvPr id="20496" name="AutoShape 16"/>
            <p:cNvSpPr>
              <a:spLocks noChangeArrowheads="1"/>
            </p:cNvSpPr>
            <p:nvPr/>
          </p:nvSpPr>
          <p:spPr bwMode="auto">
            <a:xfrm flipH="1">
              <a:off x="3936" y="1920"/>
              <a:ext cx="1344" cy="576"/>
            </a:xfrm>
            <a:prstGeom prst="cube">
              <a:avLst>
                <a:gd name="adj" fmla="val 46875"/>
              </a:avLst>
            </a:prstGeom>
            <a:solidFill>
              <a:schemeClr val="folHlink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ea typeface="宋体" pitchFamily="2" charset="-122"/>
                </a:rPr>
                <a:t>保  健</a:t>
              </a:r>
            </a:p>
          </p:txBody>
        </p:sp>
        <p:pic>
          <p:nvPicPr>
            <p:cNvPr id="20497" name="Picture 17" descr="医务人员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368" y="1536"/>
              <a:ext cx="531" cy="537"/>
            </a:xfrm>
            <a:prstGeom prst="rect">
              <a:avLst/>
            </a:prstGeom>
            <a:noFill/>
          </p:spPr>
        </p:pic>
      </p:grpSp>
      <p:grpSp>
        <p:nvGrpSpPr>
          <p:cNvPr id="20498" name="Group 18"/>
          <p:cNvGrpSpPr>
            <a:grpSpLocks/>
          </p:cNvGrpSpPr>
          <p:nvPr/>
        </p:nvGrpSpPr>
        <p:grpSpPr bwMode="auto">
          <a:xfrm>
            <a:off x="685800" y="3200400"/>
            <a:ext cx="2133600" cy="1676400"/>
            <a:chOff x="1104" y="2928"/>
            <a:chExt cx="1344" cy="1056"/>
          </a:xfrm>
        </p:grpSpPr>
        <p:sp>
          <p:nvSpPr>
            <p:cNvPr id="20499" name="AutoShape 19"/>
            <p:cNvSpPr>
              <a:spLocks noChangeArrowheads="1"/>
            </p:cNvSpPr>
            <p:nvPr/>
          </p:nvSpPr>
          <p:spPr bwMode="auto">
            <a:xfrm flipH="1">
              <a:off x="1104" y="3408"/>
              <a:ext cx="1344" cy="576"/>
            </a:xfrm>
            <a:prstGeom prst="cube">
              <a:avLst>
                <a:gd name="adj" fmla="val 46875"/>
              </a:avLst>
            </a:prstGeom>
            <a:solidFill>
              <a:schemeClr val="folHlink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ea typeface="宋体" pitchFamily="2" charset="-122"/>
                </a:rPr>
                <a:t>康  复</a:t>
              </a:r>
            </a:p>
          </p:txBody>
        </p:sp>
        <p:pic>
          <p:nvPicPr>
            <p:cNvPr id="20500" name="Picture 20" descr="医务人员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488" y="2928"/>
              <a:ext cx="344" cy="67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0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xit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0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0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2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2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4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2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2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8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2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2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457200" y="1066800"/>
            <a:ext cx="3276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2"/>
                </a:solidFill>
              </a:rPr>
              <a:t>2 </a:t>
            </a:r>
            <a:r>
              <a:rPr lang="zh-CN" altLang="en-US">
                <a:solidFill>
                  <a:schemeClr val="bg2"/>
                </a:solidFill>
              </a:rPr>
              <a:t>健康教育及免费诊疗服务 </a:t>
            </a:r>
          </a:p>
        </p:txBody>
      </p:sp>
      <p:pic>
        <p:nvPicPr>
          <p:cNvPr id="52229" name="Picture 5" descr="箭头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47121998">
            <a:off x="3747293" y="3415507"/>
            <a:ext cx="658813" cy="990600"/>
          </a:xfrm>
          <a:prstGeom prst="rect">
            <a:avLst/>
          </a:prstGeom>
          <a:noFill/>
        </p:spPr>
      </p:pic>
      <p:sp>
        <p:nvSpPr>
          <p:cNvPr id="52230" name="WordArt 6"/>
          <p:cNvSpPr>
            <a:spLocks noChangeArrowheads="1" noChangeShapeType="1" noTextEdit="1"/>
          </p:cNvSpPr>
          <p:nvPr/>
        </p:nvSpPr>
        <p:spPr bwMode="auto">
          <a:xfrm rot="-567740">
            <a:off x="457200" y="4025900"/>
            <a:ext cx="2982913" cy="77470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0991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967740" scaled="1"/>
                </a:gradFill>
                <a:latin typeface="黑体"/>
                <a:ea typeface="黑体"/>
              </a:rPr>
              <a:t>14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967740" scaled="1"/>
                </a:gradFill>
                <a:latin typeface="黑体"/>
                <a:ea typeface="黑体"/>
              </a:rPr>
              <a:t>次</a:t>
            </a:r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967740" scaled="1"/>
                </a:gradFill>
                <a:latin typeface="黑体"/>
                <a:ea typeface="黑体"/>
              </a:rPr>
              <a:t>1314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967740" scaled="1"/>
                </a:gradFill>
                <a:latin typeface="黑体"/>
                <a:ea typeface="黑体"/>
              </a:rPr>
              <a:t>人</a:t>
            </a:r>
          </a:p>
        </p:txBody>
      </p:sp>
      <p:pic>
        <p:nvPicPr>
          <p:cNvPr id="52232" name="Picture 8" descr="医务人员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2343150"/>
            <a:ext cx="3989388" cy="3729038"/>
          </a:xfrm>
          <a:prstGeom prst="rect">
            <a:avLst/>
          </a:prstGeom>
          <a:noFill/>
        </p:spPr>
      </p:pic>
      <p:sp>
        <p:nvSpPr>
          <p:cNvPr id="52234" name="Text Box 10"/>
          <p:cNvSpPr txBox="1">
            <a:spLocks noChangeArrowheads="1"/>
          </p:cNvSpPr>
          <p:nvPr/>
        </p:nvSpPr>
        <p:spPr bwMode="auto">
          <a:xfrm>
            <a:off x="533400" y="1600200"/>
            <a:ext cx="807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9900"/>
                </a:solidFill>
              </a:rPr>
              <a:t>举办健康主题宣传活动</a:t>
            </a:r>
            <a:r>
              <a:rPr lang="en-US" altLang="zh-CN">
                <a:solidFill>
                  <a:srgbClr val="009900"/>
                </a:solidFill>
              </a:rPr>
              <a:t>14</a:t>
            </a:r>
            <a:r>
              <a:rPr lang="zh-CN" altLang="en-US">
                <a:solidFill>
                  <a:srgbClr val="009900"/>
                </a:solidFill>
              </a:rPr>
              <a:t>次（如世界结核病防治日、全国预防接种日等），参加居民</a:t>
            </a:r>
            <a:r>
              <a:rPr lang="en-US" altLang="zh-CN">
                <a:solidFill>
                  <a:srgbClr val="009900"/>
                </a:solidFill>
              </a:rPr>
              <a:t>1314</a:t>
            </a:r>
            <a:r>
              <a:rPr lang="zh-CN" altLang="en-US">
                <a:solidFill>
                  <a:srgbClr val="009900"/>
                </a:solidFill>
              </a:rPr>
              <a:t>人 </a:t>
            </a:r>
            <a:r>
              <a:rPr lang="zh-CN" altLang="en-US" b="0">
                <a:solidFill>
                  <a:srgbClr val="009900"/>
                </a:solidFill>
              </a:rPr>
              <a:t> </a:t>
            </a:r>
          </a:p>
        </p:txBody>
      </p:sp>
      <p:sp>
        <p:nvSpPr>
          <p:cNvPr id="52235" name="Text Box 11"/>
          <p:cNvSpPr txBox="1">
            <a:spLocks noChangeArrowheads="1"/>
          </p:cNvSpPr>
          <p:nvPr/>
        </p:nvSpPr>
        <p:spPr bwMode="auto">
          <a:xfrm>
            <a:off x="533400" y="152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工作情况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1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64" presetClass="path" presetSubtype="0" repeatCount="indefinite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84 0.01457 L 3.33333E-6 -8.25815E-7 " pathEditMode="relative" rAng="0" ptsTypes="AA">
                                      <p:cBhvr>
                                        <p:cTn id="14" dur="3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" y="-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6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0" grpId="0" animBg="1"/>
      <p:bldP spid="5223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457200" y="1066800"/>
            <a:ext cx="3276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2"/>
                </a:solidFill>
              </a:rPr>
              <a:t>2 </a:t>
            </a:r>
            <a:r>
              <a:rPr lang="zh-CN" altLang="en-US">
                <a:solidFill>
                  <a:schemeClr val="bg2"/>
                </a:solidFill>
              </a:rPr>
              <a:t>健康教育及免费诊疗服务 </a:t>
            </a:r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533400" y="1600200"/>
            <a:ext cx="434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9900"/>
                </a:solidFill>
              </a:rPr>
              <a:t>健康知识讲座</a:t>
            </a:r>
            <a:r>
              <a:rPr lang="en-US" altLang="zh-CN">
                <a:solidFill>
                  <a:srgbClr val="009900"/>
                </a:solidFill>
              </a:rPr>
              <a:t>17</a:t>
            </a:r>
            <a:r>
              <a:rPr lang="zh-CN" altLang="en-US">
                <a:solidFill>
                  <a:srgbClr val="009900"/>
                </a:solidFill>
              </a:rPr>
              <a:t>次</a:t>
            </a:r>
            <a:r>
              <a:rPr lang="en-US" altLang="zh-CN">
                <a:solidFill>
                  <a:srgbClr val="009900"/>
                </a:solidFill>
              </a:rPr>
              <a:t>,</a:t>
            </a:r>
            <a:r>
              <a:rPr lang="zh-CN" altLang="en-US">
                <a:solidFill>
                  <a:srgbClr val="009900"/>
                </a:solidFill>
              </a:rPr>
              <a:t>共参加</a:t>
            </a:r>
            <a:r>
              <a:rPr lang="en-US" altLang="zh-CN">
                <a:solidFill>
                  <a:srgbClr val="009900"/>
                </a:solidFill>
              </a:rPr>
              <a:t>1251</a:t>
            </a:r>
            <a:r>
              <a:rPr lang="zh-CN" altLang="en-US">
                <a:solidFill>
                  <a:srgbClr val="009900"/>
                </a:solidFill>
              </a:rPr>
              <a:t>人 </a:t>
            </a:r>
          </a:p>
        </p:txBody>
      </p:sp>
      <p:pic>
        <p:nvPicPr>
          <p:cNvPr id="51211" name="Picture 11" descr="箭头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47121998">
            <a:off x="3747293" y="3415507"/>
            <a:ext cx="658813" cy="990600"/>
          </a:xfrm>
          <a:prstGeom prst="rect">
            <a:avLst/>
          </a:prstGeom>
          <a:noFill/>
        </p:spPr>
      </p:pic>
      <p:sp>
        <p:nvSpPr>
          <p:cNvPr id="51212" name="WordArt 12"/>
          <p:cNvSpPr>
            <a:spLocks noChangeArrowheads="1" noChangeShapeType="1" noTextEdit="1"/>
          </p:cNvSpPr>
          <p:nvPr/>
        </p:nvSpPr>
        <p:spPr bwMode="auto">
          <a:xfrm rot="-567740">
            <a:off x="838200" y="4038600"/>
            <a:ext cx="2514600" cy="65405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0991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967740" scaled="1"/>
                </a:gradFill>
                <a:latin typeface="黑体"/>
                <a:ea typeface="黑体"/>
              </a:rPr>
              <a:t>17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967740" scaled="1"/>
                </a:gradFill>
                <a:latin typeface="黑体"/>
                <a:ea typeface="黑体"/>
              </a:rPr>
              <a:t>次</a:t>
            </a:r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967740" scaled="1"/>
                </a:gradFill>
                <a:latin typeface="黑体"/>
                <a:ea typeface="黑体"/>
              </a:rPr>
              <a:t>1251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967740" scaled="1"/>
                </a:gradFill>
                <a:latin typeface="黑体"/>
                <a:ea typeface="黑体"/>
              </a:rPr>
              <a:t>人</a:t>
            </a:r>
          </a:p>
        </p:txBody>
      </p:sp>
      <p:pic>
        <p:nvPicPr>
          <p:cNvPr id="51213" name="Picture 13" descr="医务人员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2209800"/>
            <a:ext cx="4040188" cy="3979863"/>
          </a:xfrm>
          <a:prstGeom prst="rect">
            <a:avLst/>
          </a:prstGeom>
          <a:noFill/>
        </p:spPr>
      </p:pic>
      <p:sp>
        <p:nvSpPr>
          <p:cNvPr id="51214" name="Text Box 14"/>
          <p:cNvSpPr txBox="1">
            <a:spLocks noChangeArrowheads="1"/>
          </p:cNvSpPr>
          <p:nvPr/>
        </p:nvSpPr>
        <p:spPr bwMode="auto">
          <a:xfrm>
            <a:off x="533400" y="152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工作情况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10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64" presetClass="path" presetSubtype="0" repeatCount="indefinite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84 0.01457 L 3.33333E-6 -8.25815E-7 " pathEditMode="relative" rAng="0" ptsTypes="AA">
                                      <p:cBhvr>
                                        <p:cTn id="17" dur="3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" y="-7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/>
      <p:bldP spid="512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457200" y="1066800"/>
            <a:ext cx="3276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2"/>
                </a:solidFill>
              </a:rPr>
              <a:t>2 </a:t>
            </a:r>
            <a:r>
              <a:rPr lang="zh-CN" altLang="en-US">
                <a:solidFill>
                  <a:schemeClr val="bg2"/>
                </a:solidFill>
              </a:rPr>
              <a:t>健康教育及免费诊疗服务 </a:t>
            </a:r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533400" y="1600200"/>
            <a:ext cx="5486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9900"/>
                </a:solidFill>
              </a:rPr>
              <a:t>健康教育咨询活动</a:t>
            </a:r>
            <a:r>
              <a:rPr lang="en-US" altLang="zh-CN">
                <a:solidFill>
                  <a:srgbClr val="009900"/>
                </a:solidFill>
              </a:rPr>
              <a:t>14</a:t>
            </a:r>
            <a:r>
              <a:rPr lang="zh-CN" altLang="en-US">
                <a:solidFill>
                  <a:srgbClr val="009900"/>
                </a:solidFill>
              </a:rPr>
              <a:t>次，</a:t>
            </a:r>
            <a:r>
              <a:rPr lang="en-US" altLang="zh-CN">
                <a:solidFill>
                  <a:srgbClr val="009900"/>
                </a:solidFill>
              </a:rPr>
              <a:t>1314</a:t>
            </a:r>
            <a:r>
              <a:rPr lang="zh-CN" altLang="en-US">
                <a:solidFill>
                  <a:srgbClr val="009900"/>
                </a:solidFill>
              </a:rPr>
              <a:t>人 </a:t>
            </a:r>
          </a:p>
        </p:txBody>
      </p:sp>
      <p:pic>
        <p:nvPicPr>
          <p:cNvPr id="53254" name="Picture 6" descr="箭头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35568999">
            <a:off x="4204493" y="2958307"/>
            <a:ext cx="658813" cy="990600"/>
          </a:xfrm>
          <a:prstGeom prst="rect">
            <a:avLst/>
          </a:prstGeom>
          <a:noFill/>
        </p:spPr>
      </p:pic>
      <p:sp>
        <p:nvSpPr>
          <p:cNvPr id="53255" name="WordArt 7"/>
          <p:cNvSpPr>
            <a:spLocks noChangeArrowheads="1" noChangeShapeType="1" noTextEdit="1"/>
          </p:cNvSpPr>
          <p:nvPr/>
        </p:nvSpPr>
        <p:spPr bwMode="auto">
          <a:xfrm rot="-567740">
            <a:off x="5181600" y="2514600"/>
            <a:ext cx="2898775" cy="65405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8648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967740" scaled="1"/>
                </a:gradFill>
                <a:latin typeface="黑体"/>
                <a:ea typeface="黑体"/>
              </a:rPr>
              <a:t>14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967740" scaled="1"/>
                </a:gradFill>
                <a:latin typeface="黑体"/>
                <a:ea typeface="黑体"/>
              </a:rPr>
              <a:t>次</a:t>
            </a:r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967740" scaled="1"/>
                </a:gradFill>
                <a:latin typeface="黑体"/>
                <a:ea typeface="黑体"/>
              </a:rPr>
              <a:t>1314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967740" scaled="1"/>
                </a:gradFill>
                <a:latin typeface="黑体"/>
                <a:ea typeface="黑体"/>
              </a:rPr>
              <a:t>人</a:t>
            </a:r>
          </a:p>
        </p:txBody>
      </p:sp>
      <p:pic>
        <p:nvPicPr>
          <p:cNvPr id="53259" name="Picture 11" descr="医务人员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59175"/>
            <a:ext cx="3810000" cy="2900363"/>
          </a:xfrm>
          <a:prstGeom prst="rect">
            <a:avLst/>
          </a:prstGeom>
          <a:noFill/>
        </p:spPr>
      </p:pic>
      <p:sp>
        <p:nvSpPr>
          <p:cNvPr id="53260" name="Text Box 12"/>
          <p:cNvSpPr txBox="1">
            <a:spLocks noChangeArrowheads="1"/>
          </p:cNvSpPr>
          <p:nvPr/>
        </p:nvSpPr>
        <p:spPr bwMode="auto">
          <a:xfrm>
            <a:off x="533400" y="152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工作情况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10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64" presetClass="path" presetSubtype="0" repeatCount="indefinite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84 0.01457 L 3.33333E-6 -8.25815E-7 " pathEditMode="relative" rAng="0" ptsTypes="AA">
                                      <p:cBhvr>
                                        <p:cTn id="17" dur="3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" y="-7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/>
      <p:bldP spid="5325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457200" y="1066800"/>
            <a:ext cx="3276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2"/>
                </a:solidFill>
              </a:rPr>
              <a:t>2 </a:t>
            </a:r>
            <a:r>
              <a:rPr lang="zh-CN" altLang="en-US">
                <a:solidFill>
                  <a:schemeClr val="bg2"/>
                </a:solidFill>
              </a:rPr>
              <a:t>健康教育及免费诊疗服务 </a:t>
            </a:r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533400" y="1600200"/>
            <a:ext cx="5486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9900"/>
                </a:solidFill>
              </a:rPr>
              <a:t>开展义诊活动</a:t>
            </a:r>
            <a:r>
              <a:rPr lang="en-US" altLang="zh-CN">
                <a:solidFill>
                  <a:srgbClr val="009900"/>
                </a:solidFill>
              </a:rPr>
              <a:t>14</a:t>
            </a:r>
            <a:r>
              <a:rPr lang="zh-CN" altLang="en-US">
                <a:solidFill>
                  <a:srgbClr val="009900"/>
                </a:solidFill>
              </a:rPr>
              <a:t>次，参加</a:t>
            </a:r>
            <a:r>
              <a:rPr lang="en-US" altLang="zh-CN">
                <a:solidFill>
                  <a:srgbClr val="009900"/>
                </a:solidFill>
              </a:rPr>
              <a:t>714</a:t>
            </a:r>
            <a:r>
              <a:rPr lang="zh-CN" altLang="en-US">
                <a:solidFill>
                  <a:srgbClr val="009900"/>
                </a:solidFill>
              </a:rPr>
              <a:t>人 </a:t>
            </a:r>
          </a:p>
        </p:txBody>
      </p:sp>
      <p:pic>
        <p:nvPicPr>
          <p:cNvPr id="54277" name="Picture 5" descr="箭头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35568999">
            <a:off x="4204493" y="2958307"/>
            <a:ext cx="658813" cy="990600"/>
          </a:xfrm>
          <a:prstGeom prst="rect">
            <a:avLst/>
          </a:prstGeom>
          <a:noFill/>
        </p:spPr>
      </p:pic>
      <p:sp>
        <p:nvSpPr>
          <p:cNvPr id="54278" name="WordArt 6"/>
          <p:cNvSpPr>
            <a:spLocks noChangeArrowheads="1" noChangeShapeType="1" noTextEdit="1"/>
          </p:cNvSpPr>
          <p:nvPr/>
        </p:nvSpPr>
        <p:spPr bwMode="auto">
          <a:xfrm rot="-567740">
            <a:off x="5181600" y="2514600"/>
            <a:ext cx="2898775" cy="65405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8648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967740" scaled="1"/>
                </a:gradFill>
                <a:latin typeface="黑体"/>
                <a:ea typeface="黑体"/>
              </a:rPr>
              <a:t>14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967740" scaled="1"/>
                </a:gradFill>
                <a:latin typeface="黑体"/>
                <a:ea typeface="黑体"/>
              </a:rPr>
              <a:t>次</a:t>
            </a:r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967740" scaled="1"/>
                </a:gradFill>
                <a:latin typeface="黑体"/>
                <a:ea typeface="黑体"/>
              </a:rPr>
              <a:t>714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967740" scaled="1"/>
                </a:gradFill>
                <a:latin typeface="黑体"/>
                <a:ea typeface="黑体"/>
              </a:rPr>
              <a:t>人</a:t>
            </a:r>
          </a:p>
        </p:txBody>
      </p:sp>
      <p:pic>
        <p:nvPicPr>
          <p:cNvPr id="54279" name="Picture 7" descr="医务人员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3124200"/>
            <a:ext cx="2863850" cy="2895600"/>
          </a:xfrm>
          <a:prstGeom prst="rect">
            <a:avLst/>
          </a:prstGeom>
          <a:noFill/>
        </p:spPr>
      </p:pic>
      <p:sp>
        <p:nvSpPr>
          <p:cNvPr id="54280" name="Text Box 8"/>
          <p:cNvSpPr txBox="1">
            <a:spLocks noChangeArrowheads="1"/>
          </p:cNvSpPr>
          <p:nvPr/>
        </p:nvSpPr>
        <p:spPr bwMode="auto">
          <a:xfrm>
            <a:off x="533400" y="152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工作情况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10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64" presetClass="path" presetSubtype="0" repeatCount="indefinite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84 0.01457 L 3.33333E-6 -8.25815E-7 " pathEditMode="relative" rAng="0" ptsTypes="AA">
                                      <p:cBhvr>
                                        <p:cTn id="18" dur="3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" y="-7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/>
      <p:bldP spid="5427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457200" y="1066800"/>
            <a:ext cx="3276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2"/>
                </a:solidFill>
              </a:rPr>
              <a:t>2 </a:t>
            </a:r>
            <a:r>
              <a:rPr lang="zh-CN" altLang="en-US">
                <a:solidFill>
                  <a:schemeClr val="bg2"/>
                </a:solidFill>
              </a:rPr>
              <a:t>健康教育及免费诊疗服务 </a:t>
            </a:r>
          </a:p>
        </p:txBody>
      </p:sp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533400" y="1600200"/>
            <a:ext cx="5486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9900"/>
                </a:solidFill>
              </a:rPr>
              <a:t>免收挂号费</a:t>
            </a:r>
            <a:r>
              <a:rPr lang="en-US" altLang="zh-CN">
                <a:solidFill>
                  <a:srgbClr val="009900"/>
                </a:solidFill>
              </a:rPr>
              <a:t>20977</a:t>
            </a:r>
            <a:r>
              <a:rPr lang="zh-CN" altLang="en-US">
                <a:solidFill>
                  <a:srgbClr val="009900"/>
                </a:solidFill>
              </a:rPr>
              <a:t>人，共计</a:t>
            </a:r>
            <a:r>
              <a:rPr lang="en-US" altLang="zh-CN">
                <a:solidFill>
                  <a:srgbClr val="009900"/>
                </a:solidFill>
              </a:rPr>
              <a:t>37758.6</a:t>
            </a:r>
            <a:r>
              <a:rPr lang="zh-CN" altLang="en-US">
                <a:solidFill>
                  <a:srgbClr val="009900"/>
                </a:solidFill>
              </a:rPr>
              <a:t>元 </a:t>
            </a:r>
          </a:p>
        </p:txBody>
      </p:sp>
      <p:pic>
        <p:nvPicPr>
          <p:cNvPr id="55304" name="Picture 8" descr="医务人员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657600"/>
            <a:ext cx="4038600" cy="2693988"/>
          </a:xfrm>
          <a:prstGeom prst="rect">
            <a:avLst/>
          </a:prstGeom>
          <a:noFill/>
        </p:spPr>
      </p:pic>
      <p:pic>
        <p:nvPicPr>
          <p:cNvPr id="55305" name="Picture 9" descr="箭头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35568999">
            <a:off x="4433093" y="2958307"/>
            <a:ext cx="658813" cy="990600"/>
          </a:xfrm>
          <a:prstGeom prst="rect">
            <a:avLst/>
          </a:prstGeom>
          <a:noFill/>
        </p:spPr>
      </p:pic>
      <p:sp>
        <p:nvSpPr>
          <p:cNvPr id="55306" name="WordArt 10"/>
          <p:cNvSpPr>
            <a:spLocks noChangeArrowheads="1" noChangeShapeType="1" noTextEdit="1"/>
          </p:cNvSpPr>
          <p:nvPr/>
        </p:nvSpPr>
        <p:spPr bwMode="auto">
          <a:xfrm rot="-567740">
            <a:off x="5346700" y="2466975"/>
            <a:ext cx="2501900" cy="795338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8648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967740" scaled="1"/>
                </a:gradFill>
                <a:latin typeface="黑体"/>
                <a:ea typeface="黑体"/>
              </a:rPr>
              <a:t>20977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967740" scaled="1"/>
                </a:gradFill>
                <a:latin typeface="黑体"/>
                <a:ea typeface="黑体"/>
              </a:rPr>
              <a:t>人</a:t>
            </a:r>
          </a:p>
        </p:txBody>
      </p:sp>
      <p:pic>
        <p:nvPicPr>
          <p:cNvPr id="55307" name="Picture 11" descr="箭头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38600614">
            <a:off x="4661693" y="4634707"/>
            <a:ext cx="658813" cy="990600"/>
          </a:xfrm>
          <a:prstGeom prst="rect">
            <a:avLst/>
          </a:prstGeom>
          <a:noFill/>
        </p:spPr>
      </p:pic>
      <p:sp>
        <p:nvSpPr>
          <p:cNvPr id="55308" name="WordArt 12"/>
          <p:cNvSpPr>
            <a:spLocks noChangeArrowheads="1" noChangeShapeType="1" noTextEdit="1"/>
          </p:cNvSpPr>
          <p:nvPr/>
        </p:nvSpPr>
        <p:spPr bwMode="auto">
          <a:xfrm rot="259531">
            <a:off x="5791200" y="4876800"/>
            <a:ext cx="2438400" cy="88265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5736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140469" scaled="1"/>
                </a:gradFill>
                <a:latin typeface="黑体"/>
                <a:ea typeface="黑体"/>
              </a:rPr>
              <a:t>37758.6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140469" scaled="1"/>
                </a:gradFill>
                <a:latin typeface="黑体"/>
                <a:ea typeface="黑体"/>
              </a:rPr>
              <a:t>元</a:t>
            </a:r>
          </a:p>
        </p:txBody>
      </p:sp>
      <p:sp>
        <p:nvSpPr>
          <p:cNvPr id="55309" name="Text Box 13"/>
          <p:cNvSpPr txBox="1">
            <a:spLocks noChangeArrowheads="1"/>
          </p:cNvSpPr>
          <p:nvPr/>
        </p:nvSpPr>
        <p:spPr bwMode="auto">
          <a:xfrm>
            <a:off x="533400" y="152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工作情况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10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64" presetClass="path" presetSubtype="0" repeatCount="indefinite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84 0.01457 L 3.33333E-6 -8.25815E-7 " pathEditMode="relative" rAng="0" ptsTypes="AA">
                                      <p:cBhvr>
                                        <p:cTn id="17" dur="3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" y="-7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55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600"/>
                            </p:stCondLst>
                            <p:childTnLst>
                              <p:par>
                                <p:cTn id="2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10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600"/>
                            </p:stCondLst>
                            <p:childTnLst>
                              <p:par>
                                <p:cTn id="26" presetID="64" presetClass="path" presetSubtype="0" repeatCount="indefinite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0.01666 0.00417 " pathEditMode="relative" rAng="0" ptsTypes="AA">
                                      <p:cBhvr>
                                        <p:cTn id="27" dur="3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" y="2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5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/>
      <p:bldP spid="55306" grpId="0" animBg="1"/>
      <p:bldP spid="5530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457200" y="1066800"/>
            <a:ext cx="3276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2"/>
                </a:solidFill>
              </a:rPr>
              <a:t>2 </a:t>
            </a:r>
            <a:r>
              <a:rPr lang="zh-CN" altLang="en-US">
                <a:solidFill>
                  <a:schemeClr val="bg2"/>
                </a:solidFill>
              </a:rPr>
              <a:t>健康教育及免费诊疗服务 </a:t>
            </a:r>
          </a:p>
        </p:txBody>
      </p:sp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533400" y="1600200"/>
            <a:ext cx="3810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9900"/>
                </a:solidFill>
              </a:rPr>
              <a:t>免费体检</a:t>
            </a:r>
            <a:r>
              <a:rPr lang="en-US" altLang="zh-CN">
                <a:solidFill>
                  <a:srgbClr val="009900"/>
                </a:solidFill>
              </a:rPr>
              <a:t>1123</a:t>
            </a:r>
            <a:r>
              <a:rPr lang="zh-CN" altLang="en-US">
                <a:solidFill>
                  <a:srgbClr val="009900"/>
                </a:solidFill>
              </a:rPr>
              <a:t>人，共计</a:t>
            </a:r>
            <a:r>
              <a:rPr lang="en-US" altLang="zh-CN">
                <a:solidFill>
                  <a:srgbClr val="009900"/>
                </a:solidFill>
              </a:rPr>
              <a:t>104134.6</a:t>
            </a:r>
            <a:r>
              <a:rPr lang="zh-CN" altLang="en-US">
                <a:solidFill>
                  <a:srgbClr val="009900"/>
                </a:solidFill>
              </a:rPr>
              <a:t>元 </a:t>
            </a:r>
          </a:p>
        </p:txBody>
      </p:sp>
      <p:pic>
        <p:nvPicPr>
          <p:cNvPr id="56328" name="Picture 8" descr="医务人员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429000"/>
            <a:ext cx="3259138" cy="2862263"/>
          </a:xfrm>
          <a:prstGeom prst="rect">
            <a:avLst/>
          </a:prstGeom>
          <a:noFill/>
        </p:spPr>
      </p:pic>
      <p:pic>
        <p:nvPicPr>
          <p:cNvPr id="56330" name="Picture 10" descr="箭头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35568999">
            <a:off x="4433093" y="2958307"/>
            <a:ext cx="658813" cy="990600"/>
          </a:xfrm>
          <a:prstGeom prst="rect">
            <a:avLst/>
          </a:prstGeom>
          <a:noFill/>
        </p:spPr>
      </p:pic>
      <p:sp>
        <p:nvSpPr>
          <p:cNvPr id="56331" name="WordArt 11"/>
          <p:cNvSpPr>
            <a:spLocks noChangeArrowheads="1" noChangeShapeType="1" noTextEdit="1"/>
          </p:cNvSpPr>
          <p:nvPr/>
        </p:nvSpPr>
        <p:spPr bwMode="auto">
          <a:xfrm rot="-567740">
            <a:off x="5348288" y="2490788"/>
            <a:ext cx="2197100" cy="795337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8648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967740" scaled="1"/>
                </a:gradFill>
                <a:latin typeface="黑体"/>
                <a:ea typeface="黑体"/>
              </a:rPr>
              <a:t>1123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967740" scaled="1"/>
                </a:gradFill>
                <a:latin typeface="黑体"/>
                <a:ea typeface="黑体"/>
              </a:rPr>
              <a:t>人</a:t>
            </a:r>
          </a:p>
        </p:txBody>
      </p:sp>
      <p:pic>
        <p:nvPicPr>
          <p:cNvPr id="56332" name="Picture 12" descr="箭头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38600614">
            <a:off x="4661693" y="4634707"/>
            <a:ext cx="658813" cy="990600"/>
          </a:xfrm>
          <a:prstGeom prst="rect">
            <a:avLst/>
          </a:prstGeom>
          <a:noFill/>
        </p:spPr>
      </p:pic>
      <p:sp>
        <p:nvSpPr>
          <p:cNvPr id="56333" name="WordArt 13"/>
          <p:cNvSpPr>
            <a:spLocks noChangeArrowheads="1" noChangeShapeType="1" noTextEdit="1"/>
          </p:cNvSpPr>
          <p:nvPr/>
        </p:nvSpPr>
        <p:spPr bwMode="auto">
          <a:xfrm rot="259531">
            <a:off x="5781675" y="5027613"/>
            <a:ext cx="2973388" cy="747712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5736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140469" scaled="1"/>
                </a:gradFill>
                <a:latin typeface="黑体"/>
                <a:ea typeface="黑体"/>
              </a:rPr>
              <a:t>104134.6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140469" scaled="1"/>
                </a:gradFill>
                <a:latin typeface="黑体"/>
                <a:ea typeface="黑体"/>
              </a:rPr>
              <a:t>元</a:t>
            </a:r>
          </a:p>
        </p:txBody>
      </p:sp>
      <p:sp>
        <p:nvSpPr>
          <p:cNvPr id="56334" name="Text Box 14"/>
          <p:cNvSpPr txBox="1">
            <a:spLocks noChangeArrowheads="1"/>
          </p:cNvSpPr>
          <p:nvPr/>
        </p:nvSpPr>
        <p:spPr bwMode="auto">
          <a:xfrm rot="-681918">
            <a:off x="4724400" y="3581400"/>
            <a:ext cx="4038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9900"/>
                </a:solidFill>
              </a:rPr>
              <a:t>免挂号费，药费平均优惠</a:t>
            </a:r>
            <a:r>
              <a:rPr lang="en-US" altLang="zh-CN">
                <a:solidFill>
                  <a:srgbClr val="009900"/>
                </a:solidFill>
              </a:rPr>
              <a:t>5-10%</a:t>
            </a:r>
            <a:r>
              <a:rPr lang="zh-CN" altLang="en-US">
                <a:solidFill>
                  <a:srgbClr val="009900"/>
                </a:solidFill>
              </a:rPr>
              <a:t>，对残疾人检查费、治疗费优惠</a:t>
            </a:r>
            <a:r>
              <a:rPr lang="en-US" altLang="zh-CN">
                <a:solidFill>
                  <a:srgbClr val="009900"/>
                </a:solidFill>
              </a:rPr>
              <a:t>10% </a:t>
            </a:r>
          </a:p>
        </p:txBody>
      </p:sp>
      <p:sp>
        <p:nvSpPr>
          <p:cNvPr id="56335" name="Text Box 15"/>
          <p:cNvSpPr txBox="1">
            <a:spLocks noChangeArrowheads="1"/>
          </p:cNvSpPr>
          <p:nvPr/>
        </p:nvSpPr>
        <p:spPr bwMode="auto">
          <a:xfrm>
            <a:off x="533400" y="152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工作情况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1000"/>
                                        <p:tgtEl>
                                          <p:spTgt spid="56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64" presetClass="path" presetSubtype="0" repeatCount="indefinite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84 0.01457 L 3.33333E-6 -8.25815E-7 " pathEditMode="relative" rAng="0" ptsTypes="AA">
                                      <p:cBhvr>
                                        <p:cTn id="18" dur="3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" y="-7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56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600"/>
                            </p:stCondLst>
                            <p:childTnLst>
                              <p:par>
                                <p:cTn id="2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1000"/>
                                        <p:tgtEl>
                                          <p:spTgt spid="56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600"/>
                            </p:stCondLst>
                            <p:childTnLst>
                              <p:par>
                                <p:cTn id="27" presetID="64" presetClass="path" presetSubtype="0" repeatCount="indefinite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0.01666 0.00417 " pathEditMode="relative" rAng="0" ptsTypes="AA">
                                      <p:cBhvr>
                                        <p:cTn id="28" dur="300" fill="hold"/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" y="2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56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6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/>
      <p:bldP spid="56331" grpId="0" animBg="1"/>
      <p:bldP spid="56333" grpId="0" animBg="1"/>
      <p:bldP spid="5633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457200" y="1066800"/>
            <a:ext cx="3276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009900"/>
                </a:solidFill>
              </a:rPr>
              <a:t>3 </a:t>
            </a:r>
            <a:r>
              <a:rPr lang="zh-CN" altLang="en-US">
                <a:solidFill>
                  <a:srgbClr val="009900"/>
                </a:solidFill>
              </a:rPr>
              <a:t>预防接种及传染病防治 </a:t>
            </a:r>
          </a:p>
        </p:txBody>
      </p:sp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6324600" y="1752600"/>
            <a:ext cx="2514600" cy="421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9900"/>
                </a:solidFill>
              </a:rPr>
              <a:t>预防接种工作作为预防传染病一种重要的方法，逐步受到社区居民的重视和认同，而且对其要求不断提高，中心在</a:t>
            </a:r>
            <a:r>
              <a:rPr lang="en-US" altLang="zh-CN">
                <a:solidFill>
                  <a:srgbClr val="009900"/>
                </a:solidFill>
              </a:rPr>
              <a:t>2010</a:t>
            </a:r>
            <a:r>
              <a:rPr lang="zh-CN" altLang="en-US">
                <a:solidFill>
                  <a:srgbClr val="009900"/>
                </a:solidFill>
              </a:rPr>
              <a:t>年预防接种工作中，为确保按质按量完成疾控部门布置的任务，保证有效安全接种疫苗，达到防止或减少传染病的发生，保障儿童健康成长的目的，预防保健科严格按照免疫规划项目的具体要求开展工作 </a:t>
            </a:r>
          </a:p>
        </p:txBody>
      </p:sp>
      <p:pic>
        <p:nvPicPr>
          <p:cNvPr id="57352" name="Picture 8" descr="医务人员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2746375"/>
            <a:ext cx="5410200" cy="3370263"/>
          </a:xfrm>
          <a:prstGeom prst="rect">
            <a:avLst/>
          </a:prstGeom>
          <a:noFill/>
        </p:spPr>
      </p:pic>
      <p:sp>
        <p:nvSpPr>
          <p:cNvPr id="57353" name="Text Box 9"/>
          <p:cNvSpPr txBox="1">
            <a:spLocks noChangeArrowheads="1"/>
          </p:cNvSpPr>
          <p:nvPr/>
        </p:nvSpPr>
        <p:spPr bwMode="auto">
          <a:xfrm>
            <a:off x="533400" y="152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工作情况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/>
      <p:bldP spid="5734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457200" y="1066800"/>
            <a:ext cx="3276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2"/>
                </a:solidFill>
              </a:rPr>
              <a:t>3 </a:t>
            </a:r>
            <a:r>
              <a:rPr lang="zh-CN" altLang="en-US">
                <a:solidFill>
                  <a:schemeClr val="bg2"/>
                </a:solidFill>
              </a:rPr>
              <a:t>预防接种及传染病防治 </a:t>
            </a:r>
          </a:p>
        </p:txBody>
      </p:sp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533400" y="1981200"/>
            <a:ext cx="48006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9900"/>
                </a:solidFill>
              </a:rPr>
              <a:t>通过加强与街道计划免疫部门、居委会、幼儿园、妇幼保健等机构的密切合作，逐步改善接种环境，把疫苗接种与儿童保健相结合，不断提高儿童父母或监护人的保健意识，使其积极主动配合预防接种工作 </a:t>
            </a:r>
          </a:p>
        </p:txBody>
      </p:sp>
      <p:pic>
        <p:nvPicPr>
          <p:cNvPr id="58374" name="Picture 6" descr="医务人员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53000" y="1981200"/>
            <a:ext cx="3808413" cy="4140200"/>
          </a:xfrm>
          <a:prstGeom prst="rect">
            <a:avLst/>
          </a:prstGeom>
          <a:noFill/>
        </p:spPr>
      </p:pic>
      <p:sp>
        <p:nvSpPr>
          <p:cNvPr id="58375" name="Text Box 7"/>
          <p:cNvSpPr txBox="1">
            <a:spLocks noChangeArrowheads="1"/>
          </p:cNvSpPr>
          <p:nvPr/>
        </p:nvSpPr>
        <p:spPr bwMode="auto">
          <a:xfrm>
            <a:off x="533400" y="152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工作情况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457200" y="1066800"/>
            <a:ext cx="3276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2"/>
                </a:solidFill>
              </a:rPr>
              <a:t>3 </a:t>
            </a:r>
            <a:r>
              <a:rPr lang="zh-CN" altLang="en-US">
                <a:solidFill>
                  <a:schemeClr val="bg2"/>
                </a:solidFill>
              </a:rPr>
              <a:t>预防接种及传染病防治 </a:t>
            </a:r>
          </a:p>
        </p:txBody>
      </p:sp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533400" y="2438400"/>
            <a:ext cx="40386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9900"/>
                </a:solidFill>
              </a:rPr>
              <a:t>利用多种宣传方式，向群众宣传国家免疫规划疫苗接种的相关政策，普及预防接种知识，公示免费疫苗名称和二类收费疫苗价格，发放接种卡时告知儿童家长其获得预防接种服务的方式、方法和时间 </a:t>
            </a:r>
          </a:p>
        </p:txBody>
      </p:sp>
      <p:pic>
        <p:nvPicPr>
          <p:cNvPr id="59398" name="Picture 6" descr="医务人员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209800"/>
            <a:ext cx="4292600" cy="4013200"/>
          </a:xfrm>
          <a:prstGeom prst="rect">
            <a:avLst/>
          </a:prstGeom>
          <a:noFill/>
        </p:spPr>
      </p:pic>
      <p:sp>
        <p:nvSpPr>
          <p:cNvPr id="59399" name="Text Box 7"/>
          <p:cNvSpPr txBox="1">
            <a:spLocks noChangeArrowheads="1"/>
          </p:cNvSpPr>
          <p:nvPr/>
        </p:nvSpPr>
        <p:spPr bwMode="auto">
          <a:xfrm>
            <a:off x="533400" y="152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工作情况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457200" y="1066800"/>
            <a:ext cx="3276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2"/>
                </a:solidFill>
              </a:rPr>
              <a:t>3 </a:t>
            </a:r>
            <a:r>
              <a:rPr lang="zh-CN" altLang="en-US">
                <a:solidFill>
                  <a:schemeClr val="bg2"/>
                </a:solidFill>
              </a:rPr>
              <a:t>预防接种及传染病防治 </a:t>
            </a:r>
          </a:p>
        </p:txBody>
      </p:sp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4267200" y="2514600"/>
            <a:ext cx="4419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9900"/>
                </a:solidFill>
              </a:rPr>
              <a:t>定期开展查漏补种工作，对在接种日未来按时间接种的居民，电话通知其及时补种 </a:t>
            </a:r>
          </a:p>
        </p:txBody>
      </p:sp>
      <p:pic>
        <p:nvPicPr>
          <p:cNvPr id="60423" name="Picture 7" descr="医务人员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2133600"/>
            <a:ext cx="3859213" cy="3875088"/>
          </a:xfrm>
          <a:prstGeom prst="rect">
            <a:avLst/>
          </a:prstGeom>
          <a:noFill/>
        </p:spPr>
      </p:pic>
      <p:sp>
        <p:nvSpPr>
          <p:cNvPr id="60424" name="Text Box 8"/>
          <p:cNvSpPr txBox="1">
            <a:spLocks noChangeArrowheads="1"/>
          </p:cNvSpPr>
          <p:nvPr/>
        </p:nvSpPr>
        <p:spPr bwMode="auto">
          <a:xfrm>
            <a:off x="533400" y="152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工作情况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457200" y="152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基本情况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381000" y="1143000"/>
            <a:ext cx="5410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0">
                <a:solidFill>
                  <a:srgbClr val="009900"/>
                </a:solidFill>
              </a:rPr>
              <a:t>碱泉街街道（中心所在的辖区）是城市社区混合类型的居民社区，共设有</a:t>
            </a:r>
            <a:r>
              <a:rPr lang="en-US" altLang="zh-CN" b="0">
                <a:solidFill>
                  <a:srgbClr val="009900"/>
                </a:solidFill>
              </a:rPr>
              <a:t>11</a:t>
            </a:r>
            <a:r>
              <a:rPr lang="zh-CN" altLang="en-US" b="0">
                <a:solidFill>
                  <a:srgbClr val="009900"/>
                </a:solidFill>
              </a:rPr>
              <a:t>个社区居委会。 </a:t>
            </a:r>
          </a:p>
        </p:txBody>
      </p:sp>
      <p:pic>
        <p:nvPicPr>
          <p:cNvPr id="21512" name="Picture 8" descr="箭头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6776340">
            <a:off x="3024981" y="3528219"/>
            <a:ext cx="1417638" cy="2133600"/>
          </a:xfrm>
          <a:prstGeom prst="rect">
            <a:avLst/>
          </a:prstGeom>
          <a:noFill/>
        </p:spPr>
      </p:pic>
      <p:pic>
        <p:nvPicPr>
          <p:cNvPr id="21510" name="Picture 6" descr="医务人员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2514600"/>
            <a:ext cx="3570288" cy="3470275"/>
          </a:xfrm>
          <a:prstGeom prst="rect">
            <a:avLst/>
          </a:prstGeom>
          <a:noFill/>
        </p:spPr>
      </p:pic>
      <p:sp>
        <p:nvSpPr>
          <p:cNvPr id="21513" name="WordArt 9"/>
          <p:cNvSpPr>
            <a:spLocks noChangeArrowheads="1" noChangeShapeType="1" noTextEdit="1"/>
          </p:cNvSpPr>
          <p:nvPr/>
        </p:nvSpPr>
        <p:spPr bwMode="auto">
          <a:xfrm>
            <a:off x="304800" y="2743200"/>
            <a:ext cx="3810000" cy="928688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  <a:scene3d>
              <a:camera prst="legacyPerspectiveTopLeft">
                <a:rot lat="0" lon="20519999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</a:sp3d>
          </a:bodyPr>
          <a:lstStyle/>
          <a:p>
            <a:pPr algn="ctr"/>
            <a:r>
              <a:rPr lang="zh-CN" altLang="en-US" sz="36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chemeClr val="folHlink"/>
                    </a:gs>
                    <a:gs pos="100000">
                      <a:srgbClr val="009900"/>
                    </a:gs>
                  </a:gsLst>
                  <a:lin ang="5400000" scaled="1"/>
                </a:gradFill>
                <a:latin typeface="方正超粗黑简体"/>
                <a:ea typeface="方正超粗黑简体"/>
              </a:rPr>
              <a:t>社区居委会</a:t>
            </a:r>
            <a:r>
              <a:rPr lang="en-US" altLang="zh-CN" sz="36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chemeClr val="folHlink"/>
                    </a:gs>
                    <a:gs pos="100000">
                      <a:srgbClr val="009900"/>
                    </a:gs>
                  </a:gsLst>
                  <a:lin ang="5400000" scaled="1"/>
                </a:gradFill>
                <a:latin typeface="方正超粗黑简体"/>
                <a:ea typeface="方正超粗黑简体"/>
              </a:rPr>
              <a:t>11</a:t>
            </a:r>
            <a:r>
              <a:rPr lang="zh-CN" altLang="en-US" sz="36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chemeClr val="folHlink"/>
                    </a:gs>
                    <a:gs pos="100000">
                      <a:srgbClr val="009900"/>
                    </a:gs>
                  </a:gsLst>
                  <a:lin ang="5400000" scaled="1"/>
                </a:gradFill>
                <a:latin typeface="方正超粗黑简体"/>
                <a:ea typeface="方正超粗黑简体"/>
              </a:rPr>
              <a:t>个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8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64" presetClass="path" presetSubtype="0" repeatCount="indefinite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66 0.02544 L 3.33333E-6 2.77585E-6 " pathEditMode="relative" rAng="0" ptsTypes="AA">
                                      <p:cBhvr>
                                        <p:cTn id="25" dur="3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" y="-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09" grpId="0"/>
      <p:bldP spid="2151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3810000" y="2057400"/>
            <a:ext cx="49530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009900"/>
                </a:solidFill>
              </a:rPr>
              <a:t>2010</a:t>
            </a:r>
            <a:r>
              <a:rPr lang="zh-CN" altLang="en-US">
                <a:solidFill>
                  <a:srgbClr val="009900"/>
                </a:solidFill>
              </a:rPr>
              <a:t>年中心为辖区适龄儿童建立预防接种证</a:t>
            </a:r>
            <a:r>
              <a:rPr lang="en-US" altLang="zh-CN">
                <a:solidFill>
                  <a:srgbClr val="009900"/>
                </a:solidFill>
              </a:rPr>
              <a:t>370</a:t>
            </a:r>
            <a:r>
              <a:rPr lang="zh-CN" altLang="en-US">
                <a:solidFill>
                  <a:srgbClr val="009900"/>
                </a:solidFill>
              </a:rPr>
              <a:t>本，建证率</a:t>
            </a:r>
            <a:r>
              <a:rPr lang="en-US" altLang="zh-CN">
                <a:solidFill>
                  <a:srgbClr val="009900"/>
                </a:solidFill>
              </a:rPr>
              <a:t>100%</a:t>
            </a:r>
            <a:r>
              <a:rPr lang="zh-CN" altLang="en-US">
                <a:solidFill>
                  <a:srgbClr val="009900"/>
                </a:solidFill>
              </a:rPr>
              <a:t>；建立预防接种卡</a:t>
            </a:r>
            <a:r>
              <a:rPr lang="en-US" altLang="zh-CN">
                <a:solidFill>
                  <a:srgbClr val="009900"/>
                </a:solidFill>
              </a:rPr>
              <a:t>370</a:t>
            </a:r>
            <a:r>
              <a:rPr lang="zh-CN" altLang="en-US">
                <a:solidFill>
                  <a:srgbClr val="009900"/>
                </a:solidFill>
              </a:rPr>
              <a:t>张，建卡率</a:t>
            </a:r>
            <a:r>
              <a:rPr lang="en-US" altLang="zh-CN">
                <a:solidFill>
                  <a:srgbClr val="009900"/>
                </a:solidFill>
              </a:rPr>
              <a:t>100%</a:t>
            </a:r>
          </a:p>
        </p:txBody>
      </p:sp>
      <p:sp>
        <p:nvSpPr>
          <p:cNvPr id="61445" name="AutoShape 5"/>
          <p:cNvSpPr>
            <a:spLocks noChangeArrowheads="1"/>
          </p:cNvSpPr>
          <p:nvPr/>
        </p:nvSpPr>
        <p:spPr bwMode="auto">
          <a:xfrm>
            <a:off x="990600" y="2971800"/>
            <a:ext cx="1905000" cy="2971800"/>
          </a:xfrm>
          <a:prstGeom prst="cube">
            <a:avLst>
              <a:gd name="adj" fmla="val 19333"/>
            </a:avLst>
          </a:prstGeom>
          <a:solidFill>
            <a:srgbClr val="FF9900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46" name="WordArt 6"/>
          <p:cNvSpPr>
            <a:spLocks noChangeArrowheads="1" noChangeShapeType="1" noTextEdit="1"/>
          </p:cNvSpPr>
          <p:nvPr/>
        </p:nvSpPr>
        <p:spPr bwMode="auto">
          <a:xfrm>
            <a:off x="1219200" y="2514600"/>
            <a:ext cx="15240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</a:gradFill>
                <a:latin typeface="黑体"/>
                <a:ea typeface="黑体"/>
              </a:rPr>
              <a:t>370</a:t>
            </a:r>
            <a:endParaRPr lang="zh-CN" altLang="en-US" sz="3600" kern="1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5400000" scaled="1"/>
              </a:gradFill>
              <a:latin typeface="黑体"/>
              <a:ea typeface="黑体"/>
            </a:endParaRPr>
          </a:p>
        </p:txBody>
      </p:sp>
      <p:sp>
        <p:nvSpPr>
          <p:cNvPr id="61447" name="Text Box 7"/>
          <p:cNvSpPr txBox="1">
            <a:spLocks noChangeArrowheads="1"/>
          </p:cNvSpPr>
          <p:nvPr/>
        </p:nvSpPr>
        <p:spPr bwMode="auto">
          <a:xfrm>
            <a:off x="990600" y="3505200"/>
            <a:ext cx="1524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建立预防接种证</a:t>
            </a:r>
          </a:p>
        </p:txBody>
      </p:sp>
      <p:pic>
        <p:nvPicPr>
          <p:cNvPr id="61448" name="Picture 8" descr="箭头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35568999">
            <a:off x="3975893" y="4253707"/>
            <a:ext cx="658813" cy="990600"/>
          </a:xfrm>
          <a:prstGeom prst="rect">
            <a:avLst/>
          </a:prstGeom>
          <a:noFill/>
        </p:spPr>
      </p:pic>
      <p:sp>
        <p:nvSpPr>
          <p:cNvPr id="61449" name="WordArt 9"/>
          <p:cNvSpPr>
            <a:spLocks noChangeArrowheads="1" noChangeShapeType="1" noTextEdit="1"/>
          </p:cNvSpPr>
          <p:nvPr/>
        </p:nvSpPr>
        <p:spPr bwMode="auto">
          <a:xfrm rot="1089163">
            <a:off x="5191125" y="4421188"/>
            <a:ext cx="3048000" cy="668337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4310837" scaled="1"/>
                </a:gradFill>
                <a:latin typeface="黑体"/>
                <a:ea typeface="黑体"/>
              </a:rPr>
              <a:t>建证率</a:t>
            </a:r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4310837" scaled="1"/>
                </a:gradFill>
                <a:latin typeface="黑体"/>
                <a:ea typeface="黑体"/>
              </a:rPr>
              <a:t>100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4310837" scaled="1"/>
                </a:gradFill>
                <a:latin typeface="黑体"/>
                <a:ea typeface="黑体"/>
              </a:rPr>
              <a:t>％</a:t>
            </a:r>
          </a:p>
        </p:txBody>
      </p:sp>
      <p:pic>
        <p:nvPicPr>
          <p:cNvPr id="61453" name="Picture 13" descr="医务人员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4114800"/>
            <a:ext cx="2878138" cy="2108200"/>
          </a:xfrm>
          <a:prstGeom prst="rect">
            <a:avLst/>
          </a:prstGeom>
          <a:noFill/>
        </p:spPr>
      </p:pic>
      <p:sp>
        <p:nvSpPr>
          <p:cNvPr id="61454" name="Text Box 14"/>
          <p:cNvSpPr txBox="1">
            <a:spLocks noChangeArrowheads="1"/>
          </p:cNvSpPr>
          <p:nvPr/>
        </p:nvSpPr>
        <p:spPr bwMode="auto">
          <a:xfrm>
            <a:off x="457200" y="1066800"/>
            <a:ext cx="3276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2"/>
                </a:solidFill>
              </a:rPr>
              <a:t>3 </a:t>
            </a:r>
            <a:r>
              <a:rPr lang="zh-CN" altLang="en-US">
                <a:solidFill>
                  <a:schemeClr val="bg2"/>
                </a:solidFill>
              </a:rPr>
              <a:t>预防接种及传染病防治 </a:t>
            </a:r>
          </a:p>
        </p:txBody>
      </p:sp>
      <p:sp>
        <p:nvSpPr>
          <p:cNvPr id="61455" name="Text Box 15"/>
          <p:cNvSpPr txBox="1">
            <a:spLocks noChangeArrowheads="1"/>
          </p:cNvSpPr>
          <p:nvPr/>
        </p:nvSpPr>
        <p:spPr bwMode="auto">
          <a:xfrm>
            <a:off x="533400" y="152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工作情况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61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1000"/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64" presetClass="path" presetSubtype="0" repeatCount="indefinite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84 0.01457 L 3.33333E-6 -8.25815E-7 " pathEditMode="relative" rAng="0" ptsTypes="AA">
                                      <p:cBhvr>
                                        <p:cTn id="29" dur="3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" y="-7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6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/>
      <p:bldP spid="61445" grpId="0" animBg="1"/>
      <p:bldP spid="61446" grpId="0" animBg="1"/>
      <p:bldP spid="61447" grpId="0"/>
      <p:bldP spid="6144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Text Box 3"/>
          <p:cNvSpPr txBox="1">
            <a:spLocks noChangeArrowheads="1"/>
          </p:cNvSpPr>
          <p:nvPr/>
        </p:nvSpPr>
        <p:spPr bwMode="auto">
          <a:xfrm>
            <a:off x="3810000" y="2057400"/>
            <a:ext cx="49530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009900"/>
                </a:solidFill>
              </a:rPr>
              <a:t>2010</a:t>
            </a:r>
            <a:r>
              <a:rPr lang="zh-CN" altLang="en-US">
                <a:solidFill>
                  <a:srgbClr val="009900"/>
                </a:solidFill>
              </a:rPr>
              <a:t>年中心为辖区适龄儿童建立预防接种证</a:t>
            </a:r>
            <a:r>
              <a:rPr lang="en-US" altLang="zh-CN">
                <a:solidFill>
                  <a:srgbClr val="009900"/>
                </a:solidFill>
              </a:rPr>
              <a:t>370</a:t>
            </a:r>
            <a:r>
              <a:rPr lang="zh-CN" altLang="en-US">
                <a:solidFill>
                  <a:srgbClr val="009900"/>
                </a:solidFill>
              </a:rPr>
              <a:t>本，建证率</a:t>
            </a:r>
            <a:r>
              <a:rPr lang="en-US" altLang="zh-CN">
                <a:solidFill>
                  <a:srgbClr val="009900"/>
                </a:solidFill>
              </a:rPr>
              <a:t>100%</a:t>
            </a:r>
            <a:r>
              <a:rPr lang="zh-CN" altLang="en-US">
                <a:solidFill>
                  <a:srgbClr val="009900"/>
                </a:solidFill>
              </a:rPr>
              <a:t>；建立预防接种卡</a:t>
            </a:r>
            <a:r>
              <a:rPr lang="en-US" altLang="zh-CN">
                <a:solidFill>
                  <a:srgbClr val="009900"/>
                </a:solidFill>
              </a:rPr>
              <a:t>370</a:t>
            </a:r>
            <a:r>
              <a:rPr lang="zh-CN" altLang="en-US">
                <a:solidFill>
                  <a:srgbClr val="009900"/>
                </a:solidFill>
              </a:rPr>
              <a:t>张，建卡率</a:t>
            </a:r>
            <a:r>
              <a:rPr lang="en-US" altLang="zh-CN">
                <a:solidFill>
                  <a:srgbClr val="009900"/>
                </a:solidFill>
              </a:rPr>
              <a:t>100%</a:t>
            </a:r>
          </a:p>
        </p:txBody>
      </p:sp>
      <p:sp>
        <p:nvSpPr>
          <p:cNvPr id="62468" name="AutoShape 4"/>
          <p:cNvSpPr>
            <a:spLocks noChangeArrowheads="1"/>
          </p:cNvSpPr>
          <p:nvPr/>
        </p:nvSpPr>
        <p:spPr bwMode="auto">
          <a:xfrm>
            <a:off x="990600" y="2971800"/>
            <a:ext cx="1905000" cy="2971800"/>
          </a:xfrm>
          <a:prstGeom prst="cube">
            <a:avLst>
              <a:gd name="adj" fmla="val 19333"/>
            </a:avLst>
          </a:prstGeom>
          <a:solidFill>
            <a:schemeClr val="folHlink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469" name="WordArt 5"/>
          <p:cNvSpPr>
            <a:spLocks noChangeArrowheads="1" noChangeShapeType="1" noTextEdit="1"/>
          </p:cNvSpPr>
          <p:nvPr/>
        </p:nvSpPr>
        <p:spPr bwMode="auto">
          <a:xfrm>
            <a:off x="1219200" y="2514600"/>
            <a:ext cx="15240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</a:gradFill>
                <a:latin typeface="黑体"/>
                <a:ea typeface="黑体"/>
              </a:rPr>
              <a:t>370</a:t>
            </a:r>
            <a:endParaRPr lang="zh-CN" altLang="en-US" sz="3600" kern="1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5400000" scaled="1"/>
              </a:gradFill>
              <a:latin typeface="黑体"/>
              <a:ea typeface="黑体"/>
            </a:endParaRPr>
          </a:p>
        </p:txBody>
      </p:sp>
      <p:sp>
        <p:nvSpPr>
          <p:cNvPr id="62470" name="Text Box 6"/>
          <p:cNvSpPr txBox="1">
            <a:spLocks noChangeArrowheads="1"/>
          </p:cNvSpPr>
          <p:nvPr/>
        </p:nvSpPr>
        <p:spPr bwMode="auto">
          <a:xfrm>
            <a:off x="990600" y="3505200"/>
            <a:ext cx="1524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建立预防接种卡</a:t>
            </a:r>
          </a:p>
        </p:txBody>
      </p:sp>
      <p:pic>
        <p:nvPicPr>
          <p:cNvPr id="62471" name="Picture 7" descr="箭头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35568999">
            <a:off x="3975893" y="4253707"/>
            <a:ext cx="658813" cy="990600"/>
          </a:xfrm>
          <a:prstGeom prst="rect">
            <a:avLst/>
          </a:prstGeom>
          <a:noFill/>
        </p:spPr>
      </p:pic>
      <p:sp>
        <p:nvSpPr>
          <p:cNvPr id="62472" name="WordArt 8"/>
          <p:cNvSpPr>
            <a:spLocks noChangeArrowheads="1" noChangeShapeType="1" noTextEdit="1"/>
          </p:cNvSpPr>
          <p:nvPr/>
        </p:nvSpPr>
        <p:spPr bwMode="auto">
          <a:xfrm rot="1089163">
            <a:off x="5105400" y="4419600"/>
            <a:ext cx="3186113" cy="674688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4310837" scaled="1"/>
                </a:gradFill>
                <a:latin typeface="黑体"/>
                <a:ea typeface="黑体"/>
              </a:rPr>
              <a:t>建卡率</a:t>
            </a:r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4310837" scaled="1"/>
                </a:gradFill>
                <a:latin typeface="黑体"/>
                <a:ea typeface="黑体"/>
              </a:rPr>
              <a:t>100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4310837" scaled="1"/>
                </a:gradFill>
                <a:latin typeface="黑体"/>
                <a:ea typeface="黑体"/>
              </a:rPr>
              <a:t>％</a:t>
            </a:r>
          </a:p>
        </p:txBody>
      </p:sp>
      <p:pic>
        <p:nvPicPr>
          <p:cNvPr id="62473" name="Picture 9" descr="医务人员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4114800"/>
            <a:ext cx="2878138" cy="2108200"/>
          </a:xfrm>
          <a:prstGeom prst="rect">
            <a:avLst/>
          </a:prstGeom>
          <a:noFill/>
        </p:spPr>
      </p:pic>
      <p:sp>
        <p:nvSpPr>
          <p:cNvPr id="62474" name="Text Box 10"/>
          <p:cNvSpPr txBox="1">
            <a:spLocks noChangeArrowheads="1"/>
          </p:cNvSpPr>
          <p:nvPr/>
        </p:nvSpPr>
        <p:spPr bwMode="auto">
          <a:xfrm>
            <a:off x="457200" y="1066800"/>
            <a:ext cx="3276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2"/>
                </a:solidFill>
              </a:rPr>
              <a:t>3 </a:t>
            </a:r>
            <a:r>
              <a:rPr lang="zh-CN" altLang="en-US">
                <a:solidFill>
                  <a:schemeClr val="bg2"/>
                </a:solidFill>
              </a:rPr>
              <a:t>预防接种及传染病防治 </a:t>
            </a:r>
          </a:p>
        </p:txBody>
      </p:sp>
      <p:sp>
        <p:nvSpPr>
          <p:cNvPr id="62475" name="Text Box 11"/>
          <p:cNvSpPr txBox="1">
            <a:spLocks noChangeArrowheads="1"/>
          </p:cNvSpPr>
          <p:nvPr/>
        </p:nvSpPr>
        <p:spPr bwMode="auto">
          <a:xfrm>
            <a:off x="533400" y="152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工作情况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10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64" presetClass="path" presetSubtype="0" repeatCount="indefinite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84 0.01457 L 3.33333E-6 -8.25815E-7 " pathEditMode="relative" rAng="0" ptsTypes="AA">
                                      <p:cBhvr>
                                        <p:cTn id="25" dur="3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" y="-7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62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/>
      <p:bldP spid="62468" grpId="0" animBg="1"/>
      <p:bldP spid="62469" grpId="0" animBg="1"/>
      <p:bldP spid="62470" grpId="0"/>
      <p:bldP spid="6247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Text Box 3"/>
          <p:cNvSpPr txBox="1">
            <a:spLocks noChangeArrowheads="1"/>
          </p:cNvSpPr>
          <p:nvPr/>
        </p:nvSpPr>
        <p:spPr bwMode="auto">
          <a:xfrm>
            <a:off x="457200" y="1447800"/>
            <a:ext cx="83820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9900"/>
                </a:solidFill>
              </a:rPr>
              <a:t>各种疫苗接种剂次及接种率：乙肝疫苗接种</a:t>
            </a:r>
            <a:r>
              <a:rPr lang="en-US" altLang="zh-CN">
                <a:solidFill>
                  <a:srgbClr val="009900"/>
                </a:solidFill>
              </a:rPr>
              <a:t>818</a:t>
            </a:r>
            <a:r>
              <a:rPr lang="zh-CN" altLang="en-US">
                <a:solidFill>
                  <a:srgbClr val="009900"/>
                </a:solidFill>
              </a:rPr>
              <a:t>剂次，</a:t>
            </a:r>
            <a:r>
              <a:rPr lang="en-US" altLang="zh-CN">
                <a:solidFill>
                  <a:srgbClr val="009900"/>
                </a:solidFill>
              </a:rPr>
              <a:t>818</a:t>
            </a:r>
            <a:r>
              <a:rPr lang="zh-CN" altLang="en-US">
                <a:solidFill>
                  <a:srgbClr val="009900"/>
                </a:solidFill>
              </a:rPr>
              <a:t>人；脊灰疫苗接种</a:t>
            </a:r>
            <a:r>
              <a:rPr lang="en-US" altLang="zh-CN">
                <a:solidFill>
                  <a:srgbClr val="009900"/>
                </a:solidFill>
              </a:rPr>
              <a:t>639</a:t>
            </a:r>
            <a:r>
              <a:rPr lang="zh-CN" altLang="en-US">
                <a:solidFill>
                  <a:srgbClr val="009900"/>
                </a:solidFill>
              </a:rPr>
              <a:t>剂次，</a:t>
            </a:r>
            <a:r>
              <a:rPr lang="en-US" altLang="zh-CN">
                <a:solidFill>
                  <a:srgbClr val="009900"/>
                </a:solidFill>
              </a:rPr>
              <a:t>639</a:t>
            </a:r>
            <a:r>
              <a:rPr lang="zh-CN" altLang="en-US">
                <a:solidFill>
                  <a:srgbClr val="009900"/>
                </a:solidFill>
              </a:rPr>
              <a:t>人；百白破疫苗接种</a:t>
            </a:r>
            <a:r>
              <a:rPr lang="en-US" altLang="zh-CN">
                <a:solidFill>
                  <a:srgbClr val="009900"/>
                </a:solidFill>
              </a:rPr>
              <a:t>725</a:t>
            </a:r>
            <a:r>
              <a:rPr lang="zh-CN" altLang="en-US">
                <a:solidFill>
                  <a:srgbClr val="009900"/>
                </a:solidFill>
              </a:rPr>
              <a:t>剂次，</a:t>
            </a:r>
            <a:r>
              <a:rPr lang="en-US" altLang="zh-CN">
                <a:solidFill>
                  <a:srgbClr val="009900"/>
                </a:solidFill>
              </a:rPr>
              <a:t>725</a:t>
            </a:r>
            <a:r>
              <a:rPr lang="zh-CN" altLang="en-US">
                <a:solidFill>
                  <a:srgbClr val="009900"/>
                </a:solidFill>
              </a:rPr>
              <a:t>人；白破疫苗接种</a:t>
            </a:r>
            <a:r>
              <a:rPr lang="en-US" altLang="zh-CN">
                <a:solidFill>
                  <a:srgbClr val="009900"/>
                </a:solidFill>
              </a:rPr>
              <a:t>42</a:t>
            </a:r>
            <a:r>
              <a:rPr lang="zh-CN" altLang="en-US">
                <a:solidFill>
                  <a:srgbClr val="009900"/>
                </a:solidFill>
              </a:rPr>
              <a:t>剂次，</a:t>
            </a:r>
            <a:r>
              <a:rPr lang="en-US" altLang="zh-CN">
                <a:solidFill>
                  <a:srgbClr val="009900"/>
                </a:solidFill>
              </a:rPr>
              <a:t>42</a:t>
            </a:r>
            <a:r>
              <a:rPr lang="zh-CN" altLang="en-US">
                <a:solidFill>
                  <a:srgbClr val="009900"/>
                </a:solidFill>
              </a:rPr>
              <a:t>人；麻疹疫苗接种</a:t>
            </a:r>
            <a:r>
              <a:rPr lang="en-US" altLang="zh-CN">
                <a:solidFill>
                  <a:srgbClr val="009900"/>
                </a:solidFill>
              </a:rPr>
              <a:t>114</a:t>
            </a:r>
            <a:r>
              <a:rPr lang="zh-CN" altLang="en-US">
                <a:solidFill>
                  <a:srgbClr val="009900"/>
                </a:solidFill>
              </a:rPr>
              <a:t>剂次，</a:t>
            </a:r>
            <a:r>
              <a:rPr lang="en-US" altLang="zh-CN">
                <a:solidFill>
                  <a:srgbClr val="009900"/>
                </a:solidFill>
              </a:rPr>
              <a:t>114</a:t>
            </a:r>
            <a:r>
              <a:rPr lang="zh-CN" altLang="en-US">
                <a:solidFill>
                  <a:srgbClr val="009900"/>
                </a:solidFill>
              </a:rPr>
              <a:t>人；麻腮风疫苗接种</a:t>
            </a:r>
            <a:r>
              <a:rPr lang="en-US" altLang="zh-CN">
                <a:solidFill>
                  <a:srgbClr val="009900"/>
                </a:solidFill>
              </a:rPr>
              <a:t>66</a:t>
            </a:r>
            <a:r>
              <a:rPr lang="zh-CN" altLang="en-US">
                <a:solidFill>
                  <a:srgbClr val="009900"/>
                </a:solidFill>
              </a:rPr>
              <a:t>剂次，</a:t>
            </a:r>
            <a:r>
              <a:rPr lang="en-US" altLang="zh-CN">
                <a:solidFill>
                  <a:srgbClr val="009900"/>
                </a:solidFill>
              </a:rPr>
              <a:t>66</a:t>
            </a:r>
            <a:r>
              <a:rPr lang="zh-CN" altLang="en-US">
                <a:solidFill>
                  <a:srgbClr val="009900"/>
                </a:solidFill>
              </a:rPr>
              <a:t>人；流脑疫苗接种</a:t>
            </a:r>
            <a:r>
              <a:rPr lang="en-US" altLang="zh-CN">
                <a:solidFill>
                  <a:srgbClr val="009900"/>
                </a:solidFill>
              </a:rPr>
              <a:t>302</a:t>
            </a:r>
            <a:r>
              <a:rPr lang="zh-CN" altLang="en-US">
                <a:solidFill>
                  <a:srgbClr val="009900"/>
                </a:solidFill>
              </a:rPr>
              <a:t>剂次，</a:t>
            </a:r>
            <a:r>
              <a:rPr lang="en-US" altLang="zh-CN">
                <a:solidFill>
                  <a:srgbClr val="009900"/>
                </a:solidFill>
              </a:rPr>
              <a:t>302</a:t>
            </a:r>
            <a:r>
              <a:rPr lang="zh-CN" altLang="en-US">
                <a:solidFill>
                  <a:srgbClr val="009900"/>
                </a:solidFill>
              </a:rPr>
              <a:t>人；甲肝疫苗接种</a:t>
            </a:r>
            <a:r>
              <a:rPr lang="en-US" altLang="zh-CN">
                <a:solidFill>
                  <a:srgbClr val="009900"/>
                </a:solidFill>
              </a:rPr>
              <a:t>130</a:t>
            </a:r>
            <a:r>
              <a:rPr lang="zh-CN" altLang="en-US">
                <a:solidFill>
                  <a:srgbClr val="009900"/>
                </a:solidFill>
              </a:rPr>
              <a:t>剂次，</a:t>
            </a:r>
            <a:r>
              <a:rPr lang="en-US" altLang="zh-CN">
                <a:solidFill>
                  <a:srgbClr val="009900"/>
                </a:solidFill>
              </a:rPr>
              <a:t>130</a:t>
            </a:r>
            <a:r>
              <a:rPr lang="zh-CN" altLang="en-US">
                <a:solidFill>
                  <a:srgbClr val="009900"/>
                </a:solidFill>
              </a:rPr>
              <a:t>人；麻疹强化免疫接种</a:t>
            </a:r>
            <a:r>
              <a:rPr lang="en-US" altLang="zh-CN">
                <a:solidFill>
                  <a:srgbClr val="009900"/>
                </a:solidFill>
              </a:rPr>
              <a:t>763</a:t>
            </a:r>
            <a:r>
              <a:rPr lang="zh-CN" altLang="en-US">
                <a:solidFill>
                  <a:srgbClr val="009900"/>
                </a:solidFill>
              </a:rPr>
              <a:t>剂次，</a:t>
            </a:r>
            <a:r>
              <a:rPr lang="en-US" altLang="zh-CN">
                <a:solidFill>
                  <a:srgbClr val="009900"/>
                </a:solidFill>
              </a:rPr>
              <a:t>763</a:t>
            </a:r>
            <a:r>
              <a:rPr lang="zh-CN" altLang="en-US">
                <a:solidFill>
                  <a:srgbClr val="009900"/>
                </a:solidFill>
              </a:rPr>
              <a:t>人；乙肝查漏补种</a:t>
            </a:r>
            <a:r>
              <a:rPr lang="en-US" altLang="zh-CN">
                <a:solidFill>
                  <a:srgbClr val="009900"/>
                </a:solidFill>
              </a:rPr>
              <a:t>537</a:t>
            </a:r>
            <a:r>
              <a:rPr lang="zh-CN" altLang="en-US">
                <a:solidFill>
                  <a:srgbClr val="009900"/>
                </a:solidFill>
              </a:rPr>
              <a:t>剂次，</a:t>
            </a:r>
            <a:r>
              <a:rPr lang="en-US" altLang="zh-CN">
                <a:solidFill>
                  <a:srgbClr val="009900"/>
                </a:solidFill>
              </a:rPr>
              <a:t>537</a:t>
            </a:r>
            <a:r>
              <a:rPr lang="zh-CN" altLang="en-US">
                <a:solidFill>
                  <a:srgbClr val="009900"/>
                </a:solidFill>
              </a:rPr>
              <a:t>人，乙肝疫苗补种率</a:t>
            </a:r>
            <a:r>
              <a:rPr lang="en-US" altLang="zh-CN">
                <a:solidFill>
                  <a:srgbClr val="009900"/>
                </a:solidFill>
              </a:rPr>
              <a:t>100%  </a:t>
            </a:r>
          </a:p>
        </p:txBody>
      </p:sp>
      <p:sp>
        <p:nvSpPr>
          <p:cNvPr id="63498" name="Text Box 10"/>
          <p:cNvSpPr txBox="1">
            <a:spLocks noChangeArrowheads="1"/>
          </p:cNvSpPr>
          <p:nvPr/>
        </p:nvSpPr>
        <p:spPr bwMode="auto">
          <a:xfrm>
            <a:off x="457200" y="1066800"/>
            <a:ext cx="3276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2"/>
                </a:solidFill>
              </a:rPr>
              <a:t>3 </a:t>
            </a:r>
            <a:r>
              <a:rPr lang="zh-CN" altLang="en-US">
                <a:solidFill>
                  <a:schemeClr val="bg2"/>
                </a:solidFill>
              </a:rPr>
              <a:t>预防接种及传染病防治 </a:t>
            </a:r>
          </a:p>
        </p:txBody>
      </p:sp>
      <p:graphicFrame>
        <p:nvGraphicFramePr>
          <p:cNvPr id="63499" name="Object 11"/>
          <p:cNvGraphicFramePr>
            <a:graphicFrameLocks noGrp="1" noChangeAspect="1"/>
          </p:cNvGraphicFramePr>
          <p:nvPr>
            <p:ph/>
          </p:nvPr>
        </p:nvGraphicFramePr>
        <p:xfrm>
          <a:off x="192088" y="3035300"/>
          <a:ext cx="8740775" cy="3109913"/>
        </p:xfrm>
        <a:graphic>
          <a:graphicData uri="http://schemas.openxmlformats.org/presentationml/2006/ole">
            <p:oleObj spid="_x0000_s63499" name="图表" r:id="rId3" imgW="8753450" imgH="3114650" progId="MSGraph.Chart.8">
              <p:embed followColorScheme="full"/>
            </p:oleObj>
          </a:graphicData>
        </a:graphic>
      </p:graphicFrame>
      <p:sp>
        <p:nvSpPr>
          <p:cNvPr id="63501" name="Text Box 13"/>
          <p:cNvSpPr txBox="1">
            <a:spLocks noChangeArrowheads="1"/>
          </p:cNvSpPr>
          <p:nvPr/>
        </p:nvSpPr>
        <p:spPr bwMode="auto">
          <a:xfrm>
            <a:off x="533400" y="152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工作情况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63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/>
      <p:bldOleChart spid="6349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457200" y="1066800"/>
            <a:ext cx="3276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009900"/>
                </a:solidFill>
              </a:rPr>
              <a:t>4 </a:t>
            </a:r>
            <a:r>
              <a:rPr lang="zh-CN" altLang="en-US">
                <a:solidFill>
                  <a:srgbClr val="009900"/>
                </a:solidFill>
              </a:rPr>
              <a:t>传染病报告和处理 </a:t>
            </a:r>
          </a:p>
        </p:txBody>
      </p:sp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457200" y="1600200"/>
            <a:ext cx="8382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9900"/>
                </a:solidFill>
              </a:rPr>
              <a:t>中心加强了重大疾病预防控制工作，坚持预防为主，进一步完善了应急体系的建设，提高突发公共卫生事件应急能力。 </a:t>
            </a:r>
          </a:p>
        </p:txBody>
      </p:sp>
      <p:sp>
        <p:nvSpPr>
          <p:cNvPr id="64518" name="Text Box 6"/>
          <p:cNvSpPr txBox="1">
            <a:spLocks noChangeArrowheads="1"/>
          </p:cNvSpPr>
          <p:nvPr/>
        </p:nvSpPr>
        <p:spPr bwMode="auto">
          <a:xfrm>
            <a:off x="533400" y="152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工作情况</a:t>
            </a:r>
          </a:p>
        </p:txBody>
      </p:sp>
      <p:sp>
        <p:nvSpPr>
          <p:cNvPr id="64519" name="Text Box 7"/>
          <p:cNvSpPr txBox="1">
            <a:spLocks noChangeArrowheads="1"/>
          </p:cNvSpPr>
          <p:nvPr/>
        </p:nvSpPr>
        <p:spPr bwMode="auto">
          <a:xfrm>
            <a:off x="5562600" y="3048000"/>
            <a:ext cx="3276600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009900"/>
                </a:solidFill>
              </a:rPr>
              <a:t>2010</a:t>
            </a:r>
            <a:r>
              <a:rPr lang="zh-CN" altLang="en-US">
                <a:solidFill>
                  <a:srgbClr val="009900"/>
                </a:solidFill>
              </a:rPr>
              <a:t>年初重新制定和完善了突发公共卫生事件的预案，完善应急处置机制、工作规范和技术方案。举办了突发公共卫生事件应急培训和演练，显著提高了医务人员快速反应和应急处理的能力。 </a:t>
            </a:r>
          </a:p>
        </p:txBody>
      </p:sp>
      <p:pic>
        <p:nvPicPr>
          <p:cNvPr id="64520" name="Picture 8" descr="医务人员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971800"/>
            <a:ext cx="4114800" cy="30940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/>
      <p:bldP spid="64516" grpId="0"/>
      <p:bldP spid="6451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ext Box 2"/>
          <p:cNvSpPr txBox="1">
            <a:spLocks noChangeArrowheads="1"/>
          </p:cNvSpPr>
          <p:nvPr/>
        </p:nvSpPr>
        <p:spPr bwMode="auto">
          <a:xfrm>
            <a:off x="457200" y="1066800"/>
            <a:ext cx="3276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2"/>
                </a:solidFill>
              </a:rPr>
              <a:t>4 </a:t>
            </a:r>
            <a:r>
              <a:rPr lang="zh-CN" altLang="en-US">
                <a:solidFill>
                  <a:schemeClr val="bg2"/>
                </a:solidFill>
              </a:rPr>
              <a:t>传染病报告和处理 </a:t>
            </a:r>
          </a:p>
        </p:txBody>
      </p:sp>
      <p:sp>
        <p:nvSpPr>
          <p:cNvPr id="67587" name="Text Box 3"/>
          <p:cNvSpPr txBox="1">
            <a:spLocks noChangeArrowheads="1"/>
          </p:cNvSpPr>
          <p:nvPr/>
        </p:nvSpPr>
        <p:spPr bwMode="auto">
          <a:xfrm>
            <a:off x="533400" y="1752600"/>
            <a:ext cx="49530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9900"/>
                </a:solidFill>
              </a:rPr>
              <a:t>继续加强传染病防治工作，重新修订了传染病防治管理制度，传染病报告流程。同时中心加强了传染病信息网络的建设，设专职的传染病网络直报人员，负责疫情报告和监测及传染病登记。 </a:t>
            </a:r>
          </a:p>
        </p:txBody>
      </p:sp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533400" y="152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工作情况</a:t>
            </a:r>
          </a:p>
        </p:txBody>
      </p:sp>
      <p:pic>
        <p:nvPicPr>
          <p:cNvPr id="67591" name="Picture 7" descr="医务人员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3124200"/>
            <a:ext cx="2949575" cy="2960688"/>
          </a:xfrm>
          <a:prstGeom prst="rect">
            <a:avLst/>
          </a:prstGeom>
          <a:noFill/>
        </p:spPr>
      </p:pic>
      <p:sp>
        <p:nvSpPr>
          <p:cNvPr id="67592" name="Text Box 8"/>
          <p:cNvSpPr txBox="1">
            <a:spLocks noChangeArrowheads="1"/>
          </p:cNvSpPr>
          <p:nvPr/>
        </p:nvSpPr>
        <p:spPr bwMode="auto">
          <a:xfrm>
            <a:off x="6096000" y="4572000"/>
            <a:ext cx="28194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9900"/>
                </a:solidFill>
              </a:rPr>
              <a:t>并对全体医护人员进行传染病防治知识的培训，落实好信息报告和值班制度，并进行考核，做到人人知晓，事事落实 </a:t>
            </a:r>
          </a:p>
        </p:txBody>
      </p:sp>
      <p:pic>
        <p:nvPicPr>
          <p:cNvPr id="67593" name="Picture 9" descr="医务人员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7000" y="1143000"/>
            <a:ext cx="1858963" cy="32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7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7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7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/>
      <p:bldP spid="6759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31" name="AutoShape 23"/>
          <p:cNvSpPr>
            <a:spLocks noChangeArrowheads="1"/>
          </p:cNvSpPr>
          <p:nvPr/>
        </p:nvSpPr>
        <p:spPr bwMode="auto">
          <a:xfrm>
            <a:off x="609600" y="3048000"/>
            <a:ext cx="7772400" cy="3048000"/>
          </a:xfrm>
          <a:prstGeom prst="roundRect">
            <a:avLst>
              <a:gd name="adj" fmla="val 16667"/>
            </a:avLst>
          </a:prstGeom>
          <a:noFill/>
          <a:ln w="12700">
            <a:solidFill>
              <a:schemeClr val="bg2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>
              <a:solidFill>
                <a:schemeClr val="folHlink"/>
              </a:solidFill>
            </a:endParaRPr>
          </a:p>
        </p:txBody>
      </p:sp>
      <p:sp>
        <p:nvSpPr>
          <p:cNvPr id="68610" name="Text Box 2"/>
          <p:cNvSpPr txBox="1">
            <a:spLocks noChangeArrowheads="1"/>
          </p:cNvSpPr>
          <p:nvPr/>
        </p:nvSpPr>
        <p:spPr bwMode="auto">
          <a:xfrm>
            <a:off x="457200" y="1066800"/>
            <a:ext cx="3276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2"/>
                </a:solidFill>
              </a:rPr>
              <a:t>4 </a:t>
            </a:r>
            <a:r>
              <a:rPr lang="zh-CN" altLang="en-US">
                <a:solidFill>
                  <a:schemeClr val="bg2"/>
                </a:solidFill>
              </a:rPr>
              <a:t>传染病报告和处理 </a:t>
            </a:r>
          </a:p>
        </p:txBody>
      </p:sp>
      <p:sp>
        <p:nvSpPr>
          <p:cNvPr id="68611" name="Text Box 3"/>
          <p:cNvSpPr txBox="1">
            <a:spLocks noChangeArrowheads="1"/>
          </p:cNvSpPr>
          <p:nvPr/>
        </p:nvSpPr>
        <p:spPr bwMode="auto">
          <a:xfrm>
            <a:off x="533400" y="1524000"/>
            <a:ext cx="81534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9900"/>
                </a:solidFill>
              </a:rPr>
              <a:t>截止</a:t>
            </a:r>
            <a:r>
              <a:rPr lang="en-US" altLang="zh-CN">
                <a:solidFill>
                  <a:srgbClr val="009900"/>
                </a:solidFill>
              </a:rPr>
              <a:t>2010</a:t>
            </a:r>
            <a:r>
              <a:rPr lang="zh-CN" altLang="en-US">
                <a:solidFill>
                  <a:srgbClr val="009900"/>
                </a:solidFill>
              </a:rPr>
              <a:t>年</a:t>
            </a:r>
            <a:r>
              <a:rPr lang="en-US" altLang="zh-CN">
                <a:solidFill>
                  <a:srgbClr val="009900"/>
                </a:solidFill>
              </a:rPr>
              <a:t>10</a:t>
            </a:r>
            <a:r>
              <a:rPr lang="zh-CN" altLang="en-US">
                <a:solidFill>
                  <a:srgbClr val="009900"/>
                </a:solidFill>
              </a:rPr>
              <a:t>月中心共发现上报各类传染病</a:t>
            </a:r>
            <a:r>
              <a:rPr lang="en-US" altLang="zh-CN">
                <a:solidFill>
                  <a:srgbClr val="009900"/>
                </a:solidFill>
              </a:rPr>
              <a:t>273</a:t>
            </a:r>
            <a:r>
              <a:rPr lang="zh-CN" altLang="en-US">
                <a:solidFill>
                  <a:srgbClr val="009900"/>
                </a:solidFill>
              </a:rPr>
              <a:t>例，无甲类传染病报告发病，乙类传染病报告发病</a:t>
            </a:r>
            <a:r>
              <a:rPr lang="en-US" altLang="zh-CN">
                <a:solidFill>
                  <a:srgbClr val="009900"/>
                </a:solidFill>
              </a:rPr>
              <a:t>5</a:t>
            </a:r>
            <a:r>
              <a:rPr lang="zh-CN" altLang="en-US">
                <a:solidFill>
                  <a:srgbClr val="009900"/>
                </a:solidFill>
              </a:rPr>
              <a:t>种共</a:t>
            </a:r>
            <a:r>
              <a:rPr lang="en-US" altLang="zh-CN">
                <a:solidFill>
                  <a:srgbClr val="009900"/>
                </a:solidFill>
              </a:rPr>
              <a:t>120</a:t>
            </a:r>
            <a:r>
              <a:rPr lang="zh-CN" altLang="en-US">
                <a:solidFill>
                  <a:srgbClr val="009900"/>
                </a:solidFill>
              </a:rPr>
              <a:t>例，报告发病率 </a:t>
            </a:r>
            <a:r>
              <a:rPr lang="en-US" altLang="zh-CN">
                <a:solidFill>
                  <a:srgbClr val="009900"/>
                </a:solidFill>
              </a:rPr>
              <a:t>1.79 /10</a:t>
            </a:r>
            <a:r>
              <a:rPr lang="zh-CN" altLang="en-US">
                <a:solidFill>
                  <a:srgbClr val="009900"/>
                </a:solidFill>
              </a:rPr>
              <a:t>万，丙类传染病报告发病 共</a:t>
            </a:r>
            <a:r>
              <a:rPr lang="en-US" altLang="zh-CN">
                <a:solidFill>
                  <a:srgbClr val="009900"/>
                </a:solidFill>
              </a:rPr>
              <a:t>3</a:t>
            </a:r>
            <a:r>
              <a:rPr lang="zh-CN" altLang="en-US">
                <a:solidFill>
                  <a:srgbClr val="009900"/>
                </a:solidFill>
              </a:rPr>
              <a:t>种共</a:t>
            </a:r>
            <a:r>
              <a:rPr lang="en-US" altLang="zh-CN">
                <a:solidFill>
                  <a:srgbClr val="009900"/>
                </a:solidFill>
              </a:rPr>
              <a:t>137 </a:t>
            </a:r>
            <a:r>
              <a:rPr lang="zh-CN" altLang="en-US">
                <a:solidFill>
                  <a:srgbClr val="009900"/>
                </a:solidFill>
              </a:rPr>
              <a:t>例，报告发病率为 </a:t>
            </a:r>
            <a:r>
              <a:rPr lang="en-US" altLang="zh-CN">
                <a:solidFill>
                  <a:srgbClr val="009900"/>
                </a:solidFill>
              </a:rPr>
              <a:t>2.05 /10</a:t>
            </a:r>
            <a:r>
              <a:rPr lang="zh-CN" altLang="en-US">
                <a:solidFill>
                  <a:srgbClr val="009900"/>
                </a:solidFill>
              </a:rPr>
              <a:t>万，其它重点传染病报告发病</a:t>
            </a:r>
            <a:r>
              <a:rPr lang="en-US" altLang="zh-CN">
                <a:solidFill>
                  <a:srgbClr val="009900"/>
                </a:solidFill>
              </a:rPr>
              <a:t>3</a:t>
            </a:r>
            <a:r>
              <a:rPr lang="zh-CN" altLang="en-US">
                <a:solidFill>
                  <a:srgbClr val="009900"/>
                </a:solidFill>
              </a:rPr>
              <a:t>种共</a:t>
            </a:r>
            <a:r>
              <a:rPr lang="en-US" altLang="zh-CN">
                <a:solidFill>
                  <a:srgbClr val="009900"/>
                </a:solidFill>
              </a:rPr>
              <a:t>16</a:t>
            </a:r>
            <a:r>
              <a:rPr lang="zh-CN" altLang="en-US">
                <a:solidFill>
                  <a:srgbClr val="009900"/>
                </a:solidFill>
              </a:rPr>
              <a:t>例（结核性胸膜炎、水痘、生殖道沙眼衣原体感染）。 </a:t>
            </a:r>
          </a:p>
        </p:txBody>
      </p:sp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533400" y="152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工作情况</a:t>
            </a:r>
          </a:p>
        </p:txBody>
      </p:sp>
      <p:sp>
        <p:nvSpPr>
          <p:cNvPr id="68617" name="AutoShape 9"/>
          <p:cNvSpPr>
            <a:spLocks noChangeArrowheads="1"/>
          </p:cNvSpPr>
          <p:nvPr/>
        </p:nvSpPr>
        <p:spPr bwMode="auto">
          <a:xfrm>
            <a:off x="1295400" y="3581400"/>
            <a:ext cx="381000" cy="2133600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algn="ctr"/>
            <a:r>
              <a:rPr lang="zh-CN" altLang="en-US" sz="1600" b="0">
                <a:solidFill>
                  <a:schemeClr val="bg1"/>
                </a:solidFill>
              </a:rPr>
              <a:t>病 发 例 数 情 况</a:t>
            </a:r>
          </a:p>
        </p:txBody>
      </p:sp>
      <p:sp>
        <p:nvSpPr>
          <p:cNvPr id="68618" name="Text Box 10"/>
          <p:cNvSpPr txBox="1">
            <a:spLocks noChangeArrowheads="1"/>
          </p:cNvSpPr>
          <p:nvPr/>
        </p:nvSpPr>
        <p:spPr bwMode="auto">
          <a:xfrm>
            <a:off x="1219200" y="3244850"/>
            <a:ext cx="533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solidFill>
                  <a:schemeClr val="bg2"/>
                </a:solidFill>
              </a:rPr>
              <a:t>273</a:t>
            </a:r>
          </a:p>
        </p:txBody>
      </p:sp>
      <p:sp>
        <p:nvSpPr>
          <p:cNvPr id="68619" name="AutoShape 11"/>
          <p:cNvSpPr>
            <a:spLocks noChangeArrowheads="1"/>
          </p:cNvSpPr>
          <p:nvPr/>
        </p:nvSpPr>
        <p:spPr bwMode="auto">
          <a:xfrm>
            <a:off x="1828800" y="5562600"/>
            <a:ext cx="381000" cy="152400"/>
          </a:xfrm>
          <a:prstGeom prst="cube">
            <a:avLst>
              <a:gd name="adj" fmla="val 25000"/>
            </a:avLst>
          </a:prstGeom>
          <a:noFill/>
          <a:ln w="19050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8621" name="AutoShape 13"/>
          <p:cNvSpPr>
            <a:spLocks noChangeArrowheads="1"/>
          </p:cNvSpPr>
          <p:nvPr/>
        </p:nvSpPr>
        <p:spPr bwMode="auto">
          <a:xfrm>
            <a:off x="2438400" y="4724400"/>
            <a:ext cx="381000" cy="990600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8622" name="AutoShape 14"/>
          <p:cNvSpPr>
            <a:spLocks noChangeArrowheads="1"/>
          </p:cNvSpPr>
          <p:nvPr/>
        </p:nvSpPr>
        <p:spPr bwMode="auto">
          <a:xfrm>
            <a:off x="3124200" y="4419600"/>
            <a:ext cx="381000" cy="1295400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8623" name="Text Box 15"/>
          <p:cNvSpPr txBox="1">
            <a:spLocks noChangeArrowheads="1"/>
          </p:cNvSpPr>
          <p:nvPr/>
        </p:nvSpPr>
        <p:spPr bwMode="auto">
          <a:xfrm>
            <a:off x="2362200" y="4387850"/>
            <a:ext cx="533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solidFill>
                  <a:schemeClr val="bg2"/>
                </a:solidFill>
              </a:rPr>
              <a:t>120</a:t>
            </a:r>
          </a:p>
        </p:txBody>
      </p:sp>
      <p:sp>
        <p:nvSpPr>
          <p:cNvPr id="68624" name="Text Box 16"/>
          <p:cNvSpPr txBox="1">
            <a:spLocks noChangeArrowheads="1"/>
          </p:cNvSpPr>
          <p:nvPr/>
        </p:nvSpPr>
        <p:spPr bwMode="auto">
          <a:xfrm>
            <a:off x="3048000" y="4083050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solidFill>
                  <a:schemeClr val="bg2"/>
                </a:solidFill>
              </a:rPr>
              <a:t>137</a:t>
            </a:r>
          </a:p>
        </p:txBody>
      </p:sp>
      <p:sp>
        <p:nvSpPr>
          <p:cNvPr id="68625" name="Text Box 17"/>
          <p:cNvSpPr txBox="1">
            <a:spLocks noChangeArrowheads="1"/>
          </p:cNvSpPr>
          <p:nvPr/>
        </p:nvSpPr>
        <p:spPr bwMode="auto">
          <a:xfrm>
            <a:off x="1905000" y="5181600"/>
            <a:ext cx="381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solidFill>
                  <a:schemeClr val="bg2"/>
                </a:solidFill>
              </a:rPr>
              <a:t>0</a:t>
            </a:r>
          </a:p>
        </p:txBody>
      </p:sp>
      <p:sp>
        <p:nvSpPr>
          <p:cNvPr id="68626" name="Text Box 18"/>
          <p:cNvSpPr txBox="1">
            <a:spLocks noChangeArrowheads="1"/>
          </p:cNvSpPr>
          <p:nvPr/>
        </p:nvSpPr>
        <p:spPr bwMode="auto">
          <a:xfrm>
            <a:off x="2286000" y="5715000"/>
            <a:ext cx="685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chemeClr val="bg2"/>
                </a:solidFill>
              </a:rPr>
              <a:t>乙类</a:t>
            </a:r>
          </a:p>
        </p:txBody>
      </p:sp>
      <p:sp>
        <p:nvSpPr>
          <p:cNvPr id="68627" name="Text Box 19"/>
          <p:cNvSpPr txBox="1">
            <a:spLocks noChangeArrowheads="1"/>
          </p:cNvSpPr>
          <p:nvPr/>
        </p:nvSpPr>
        <p:spPr bwMode="auto">
          <a:xfrm>
            <a:off x="3048000" y="5715000"/>
            <a:ext cx="685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chemeClr val="bg2"/>
                </a:solidFill>
              </a:rPr>
              <a:t>丙类</a:t>
            </a:r>
          </a:p>
        </p:txBody>
      </p:sp>
      <p:sp>
        <p:nvSpPr>
          <p:cNvPr id="68628" name="Text Box 20"/>
          <p:cNvSpPr txBox="1">
            <a:spLocks noChangeArrowheads="1"/>
          </p:cNvSpPr>
          <p:nvPr/>
        </p:nvSpPr>
        <p:spPr bwMode="auto">
          <a:xfrm>
            <a:off x="1752600" y="5715000"/>
            <a:ext cx="685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chemeClr val="bg2"/>
                </a:solidFill>
              </a:rPr>
              <a:t>甲类</a:t>
            </a:r>
          </a:p>
        </p:txBody>
      </p:sp>
      <p:sp>
        <p:nvSpPr>
          <p:cNvPr id="68649" name="Text Box 41"/>
          <p:cNvSpPr txBox="1">
            <a:spLocks noChangeArrowheads="1"/>
          </p:cNvSpPr>
          <p:nvPr/>
        </p:nvSpPr>
        <p:spPr bwMode="auto">
          <a:xfrm>
            <a:off x="1143000" y="5715000"/>
            <a:ext cx="685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chemeClr val="bg2"/>
                </a:solidFill>
              </a:rPr>
              <a:t>总数</a:t>
            </a:r>
          </a:p>
        </p:txBody>
      </p:sp>
      <p:sp>
        <p:nvSpPr>
          <p:cNvPr id="68650" name="AutoShape 42"/>
          <p:cNvSpPr>
            <a:spLocks noChangeArrowheads="1"/>
          </p:cNvSpPr>
          <p:nvPr/>
        </p:nvSpPr>
        <p:spPr bwMode="auto">
          <a:xfrm>
            <a:off x="5181600" y="3581400"/>
            <a:ext cx="381000" cy="2133600"/>
          </a:xfrm>
          <a:prstGeom prst="cube">
            <a:avLst>
              <a:gd name="adj" fmla="val 25000"/>
            </a:avLst>
          </a:prstGeom>
          <a:solidFill>
            <a:srgbClr val="9999FF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algn="ctr"/>
            <a:r>
              <a:rPr lang="zh-CN" altLang="en-US" sz="1600" b="0">
                <a:solidFill>
                  <a:schemeClr val="bg1"/>
                </a:solidFill>
              </a:rPr>
              <a:t>病 发 种 数 情 况</a:t>
            </a:r>
          </a:p>
        </p:txBody>
      </p:sp>
      <p:sp>
        <p:nvSpPr>
          <p:cNvPr id="68651" name="Text Box 43"/>
          <p:cNvSpPr txBox="1">
            <a:spLocks noChangeArrowheads="1"/>
          </p:cNvSpPr>
          <p:nvPr/>
        </p:nvSpPr>
        <p:spPr bwMode="auto">
          <a:xfrm>
            <a:off x="5181600" y="3244850"/>
            <a:ext cx="533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solidFill>
                  <a:schemeClr val="bg2"/>
                </a:solidFill>
              </a:rPr>
              <a:t>11</a:t>
            </a:r>
          </a:p>
        </p:txBody>
      </p:sp>
      <p:sp>
        <p:nvSpPr>
          <p:cNvPr id="68652" name="AutoShape 44"/>
          <p:cNvSpPr>
            <a:spLocks noChangeArrowheads="1"/>
          </p:cNvSpPr>
          <p:nvPr/>
        </p:nvSpPr>
        <p:spPr bwMode="auto">
          <a:xfrm>
            <a:off x="5715000" y="5562600"/>
            <a:ext cx="381000" cy="152400"/>
          </a:xfrm>
          <a:prstGeom prst="cube">
            <a:avLst>
              <a:gd name="adj" fmla="val 25000"/>
            </a:avLst>
          </a:prstGeom>
          <a:noFill/>
          <a:ln w="19050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8653" name="AutoShape 45"/>
          <p:cNvSpPr>
            <a:spLocks noChangeArrowheads="1"/>
          </p:cNvSpPr>
          <p:nvPr/>
        </p:nvSpPr>
        <p:spPr bwMode="auto">
          <a:xfrm>
            <a:off x="6324600" y="4724400"/>
            <a:ext cx="381000" cy="990600"/>
          </a:xfrm>
          <a:prstGeom prst="cube">
            <a:avLst>
              <a:gd name="adj" fmla="val 25000"/>
            </a:avLst>
          </a:prstGeom>
          <a:solidFill>
            <a:srgbClr val="9999FF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8654" name="AutoShape 46"/>
          <p:cNvSpPr>
            <a:spLocks noChangeArrowheads="1"/>
          </p:cNvSpPr>
          <p:nvPr/>
        </p:nvSpPr>
        <p:spPr bwMode="auto">
          <a:xfrm>
            <a:off x="7010400" y="5105400"/>
            <a:ext cx="381000" cy="609600"/>
          </a:xfrm>
          <a:prstGeom prst="cube">
            <a:avLst>
              <a:gd name="adj" fmla="val 25000"/>
            </a:avLst>
          </a:prstGeom>
          <a:solidFill>
            <a:srgbClr val="9999FF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8655" name="Text Box 47"/>
          <p:cNvSpPr txBox="1">
            <a:spLocks noChangeArrowheads="1"/>
          </p:cNvSpPr>
          <p:nvPr/>
        </p:nvSpPr>
        <p:spPr bwMode="auto">
          <a:xfrm>
            <a:off x="6400800" y="4419600"/>
            <a:ext cx="381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solidFill>
                  <a:schemeClr val="bg2"/>
                </a:solidFill>
              </a:rPr>
              <a:t>5</a:t>
            </a:r>
          </a:p>
        </p:txBody>
      </p:sp>
      <p:sp>
        <p:nvSpPr>
          <p:cNvPr id="68656" name="Text Box 48"/>
          <p:cNvSpPr txBox="1">
            <a:spLocks noChangeArrowheads="1"/>
          </p:cNvSpPr>
          <p:nvPr/>
        </p:nvSpPr>
        <p:spPr bwMode="auto">
          <a:xfrm>
            <a:off x="7086600" y="4768850"/>
            <a:ext cx="304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solidFill>
                  <a:schemeClr val="bg2"/>
                </a:solidFill>
              </a:rPr>
              <a:t>3</a:t>
            </a:r>
          </a:p>
        </p:txBody>
      </p:sp>
      <p:sp>
        <p:nvSpPr>
          <p:cNvPr id="68657" name="Text Box 49"/>
          <p:cNvSpPr txBox="1">
            <a:spLocks noChangeArrowheads="1"/>
          </p:cNvSpPr>
          <p:nvPr/>
        </p:nvSpPr>
        <p:spPr bwMode="auto">
          <a:xfrm>
            <a:off x="5791200" y="5181600"/>
            <a:ext cx="381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solidFill>
                  <a:schemeClr val="bg2"/>
                </a:solidFill>
              </a:rPr>
              <a:t>0</a:t>
            </a:r>
          </a:p>
        </p:txBody>
      </p:sp>
      <p:sp>
        <p:nvSpPr>
          <p:cNvPr id="68658" name="Text Box 50"/>
          <p:cNvSpPr txBox="1">
            <a:spLocks noChangeArrowheads="1"/>
          </p:cNvSpPr>
          <p:nvPr/>
        </p:nvSpPr>
        <p:spPr bwMode="auto">
          <a:xfrm>
            <a:off x="6172200" y="5715000"/>
            <a:ext cx="685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chemeClr val="bg2"/>
                </a:solidFill>
              </a:rPr>
              <a:t>乙类</a:t>
            </a:r>
          </a:p>
        </p:txBody>
      </p:sp>
      <p:sp>
        <p:nvSpPr>
          <p:cNvPr id="68659" name="Text Box 51"/>
          <p:cNvSpPr txBox="1">
            <a:spLocks noChangeArrowheads="1"/>
          </p:cNvSpPr>
          <p:nvPr/>
        </p:nvSpPr>
        <p:spPr bwMode="auto">
          <a:xfrm>
            <a:off x="6934200" y="5715000"/>
            <a:ext cx="685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chemeClr val="bg2"/>
                </a:solidFill>
              </a:rPr>
              <a:t>丙类</a:t>
            </a:r>
          </a:p>
        </p:txBody>
      </p:sp>
      <p:sp>
        <p:nvSpPr>
          <p:cNvPr id="68660" name="Text Box 52"/>
          <p:cNvSpPr txBox="1">
            <a:spLocks noChangeArrowheads="1"/>
          </p:cNvSpPr>
          <p:nvPr/>
        </p:nvSpPr>
        <p:spPr bwMode="auto">
          <a:xfrm>
            <a:off x="5638800" y="5715000"/>
            <a:ext cx="685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chemeClr val="bg2"/>
                </a:solidFill>
              </a:rPr>
              <a:t>甲类</a:t>
            </a:r>
          </a:p>
        </p:txBody>
      </p:sp>
      <p:sp>
        <p:nvSpPr>
          <p:cNvPr id="68661" name="Text Box 53"/>
          <p:cNvSpPr txBox="1">
            <a:spLocks noChangeArrowheads="1"/>
          </p:cNvSpPr>
          <p:nvPr/>
        </p:nvSpPr>
        <p:spPr bwMode="auto">
          <a:xfrm>
            <a:off x="5029200" y="5715000"/>
            <a:ext cx="685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chemeClr val="bg2"/>
                </a:solidFill>
              </a:rPr>
              <a:t>总数</a:t>
            </a:r>
          </a:p>
        </p:txBody>
      </p:sp>
      <p:sp>
        <p:nvSpPr>
          <p:cNvPr id="68664" name="AutoShape 56"/>
          <p:cNvSpPr>
            <a:spLocks noChangeArrowheads="1"/>
          </p:cNvSpPr>
          <p:nvPr/>
        </p:nvSpPr>
        <p:spPr bwMode="auto">
          <a:xfrm>
            <a:off x="3733800" y="5486400"/>
            <a:ext cx="381000" cy="228600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8665" name="Text Box 57"/>
          <p:cNvSpPr txBox="1">
            <a:spLocks noChangeArrowheads="1"/>
          </p:cNvSpPr>
          <p:nvPr/>
        </p:nvSpPr>
        <p:spPr bwMode="auto">
          <a:xfrm>
            <a:off x="3733800" y="5149850"/>
            <a:ext cx="533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solidFill>
                  <a:schemeClr val="bg2"/>
                </a:solidFill>
              </a:rPr>
              <a:t>16</a:t>
            </a:r>
          </a:p>
        </p:txBody>
      </p:sp>
      <p:sp>
        <p:nvSpPr>
          <p:cNvPr id="68666" name="Text Box 58"/>
          <p:cNvSpPr txBox="1">
            <a:spLocks noChangeArrowheads="1"/>
          </p:cNvSpPr>
          <p:nvPr/>
        </p:nvSpPr>
        <p:spPr bwMode="auto">
          <a:xfrm>
            <a:off x="3657600" y="5715000"/>
            <a:ext cx="685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chemeClr val="bg2"/>
                </a:solidFill>
              </a:rPr>
              <a:t>其它</a:t>
            </a:r>
          </a:p>
        </p:txBody>
      </p:sp>
      <p:sp>
        <p:nvSpPr>
          <p:cNvPr id="68667" name="AutoShape 59"/>
          <p:cNvSpPr>
            <a:spLocks noChangeArrowheads="1"/>
          </p:cNvSpPr>
          <p:nvPr/>
        </p:nvSpPr>
        <p:spPr bwMode="auto">
          <a:xfrm>
            <a:off x="7620000" y="5105400"/>
            <a:ext cx="381000" cy="609600"/>
          </a:xfrm>
          <a:prstGeom prst="cube">
            <a:avLst>
              <a:gd name="adj" fmla="val 25000"/>
            </a:avLst>
          </a:prstGeom>
          <a:solidFill>
            <a:srgbClr val="9999FF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8668" name="Text Box 60"/>
          <p:cNvSpPr txBox="1">
            <a:spLocks noChangeArrowheads="1"/>
          </p:cNvSpPr>
          <p:nvPr/>
        </p:nvSpPr>
        <p:spPr bwMode="auto">
          <a:xfrm>
            <a:off x="7696200" y="4800600"/>
            <a:ext cx="533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solidFill>
                  <a:schemeClr val="bg2"/>
                </a:solidFill>
              </a:rPr>
              <a:t>3</a:t>
            </a:r>
          </a:p>
        </p:txBody>
      </p:sp>
      <p:sp>
        <p:nvSpPr>
          <p:cNvPr id="68669" name="Text Box 61"/>
          <p:cNvSpPr txBox="1">
            <a:spLocks noChangeArrowheads="1"/>
          </p:cNvSpPr>
          <p:nvPr/>
        </p:nvSpPr>
        <p:spPr bwMode="auto">
          <a:xfrm>
            <a:off x="7543800" y="5715000"/>
            <a:ext cx="685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chemeClr val="bg2"/>
                </a:solidFill>
              </a:rPr>
              <a:t>其它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68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00"/>
                                        <p:tgtEl>
                                          <p:spTgt spid="68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00"/>
                                        <p:tgtEl>
                                          <p:spTgt spid="68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9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9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9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200"/>
                                        <p:tgtEl>
                                          <p:spTgt spid="68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1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1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00"/>
                                        <p:tgtEl>
                                          <p:spTgt spid="68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3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3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3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00"/>
                                        <p:tgtEl>
                                          <p:spTgt spid="68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200"/>
                                        <p:tgtEl>
                                          <p:spTgt spid="68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70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7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700"/>
                            </p:stCondLst>
                            <p:childTnLst>
                              <p:par>
                                <p:cTn id="7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200"/>
                                        <p:tgtEl>
                                          <p:spTgt spid="68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9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9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900"/>
                            </p:stCondLst>
                            <p:childTnLst>
                              <p:par>
                                <p:cTn id="8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200"/>
                                        <p:tgtEl>
                                          <p:spTgt spid="68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100"/>
                            </p:stCondLst>
                            <p:childTnLst>
                              <p:par>
                                <p:cTn id="9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100"/>
                            </p:stCondLst>
                            <p:childTnLst>
                              <p:par>
                                <p:cTn id="9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100"/>
                            </p:stCondLst>
                            <p:childTnLst>
                              <p:par>
                                <p:cTn id="9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200"/>
                                        <p:tgtEl>
                                          <p:spTgt spid="68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300"/>
                            </p:stCondLst>
                            <p:childTnLst>
                              <p:par>
                                <p:cTn id="10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300"/>
                            </p:stCondLst>
                            <p:childTnLst>
                              <p:par>
                                <p:cTn id="10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300"/>
                            </p:stCondLst>
                            <p:childTnLst>
                              <p:par>
                                <p:cTn id="10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200"/>
                                        <p:tgtEl>
                                          <p:spTgt spid="68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500"/>
                            </p:stCondLst>
                            <p:childTnLst>
                              <p:par>
                                <p:cTn id="1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31" grpId="0" animBg="1"/>
      <p:bldP spid="68611" grpId="0"/>
      <p:bldP spid="68617" grpId="0" animBg="1"/>
      <p:bldP spid="68618" grpId="0"/>
      <p:bldP spid="68619" grpId="0" animBg="1"/>
      <p:bldP spid="68621" grpId="0" animBg="1"/>
      <p:bldP spid="68622" grpId="0" animBg="1"/>
      <p:bldP spid="68623" grpId="0"/>
      <p:bldP spid="68624" grpId="0"/>
      <p:bldP spid="68625" grpId="0"/>
      <p:bldP spid="68626" grpId="0"/>
      <p:bldP spid="68627" grpId="0"/>
      <p:bldP spid="68628" grpId="0"/>
      <p:bldP spid="68649" grpId="0"/>
      <p:bldP spid="68650" grpId="0" animBg="1"/>
      <p:bldP spid="68651" grpId="0"/>
      <p:bldP spid="68652" grpId="0" animBg="1"/>
      <p:bldP spid="68653" grpId="0" animBg="1"/>
      <p:bldP spid="68654" grpId="0" animBg="1"/>
      <p:bldP spid="68655" grpId="0"/>
      <p:bldP spid="68656" grpId="0"/>
      <p:bldP spid="68657" grpId="0"/>
      <p:bldP spid="68658" grpId="0"/>
      <p:bldP spid="68659" grpId="0"/>
      <p:bldP spid="68660" grpId="0"/>
      <p:bldP spid="68661" grpId="0"/>
      <p:bldP spid="68664" grpId="0" animBg="1"/>
      <p:bldP spid="68665" grpId="0"/>
      <p:bldP spid="68666" grpId="0"/>
      <p:bldP spid="68667" grpId="0" animBg="1"/>
      <p:bldP spid="68668" grpId="0"/>
      <p:bldP spid="6866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Text Box 3"/>
          <p:cNvSpPr txBox="1">
            <a:spLocks noChangeArrowheads="1"/>
          </p:cNvSpPr>
          <p:nvPr/>
        </p:nvSpPr>
        <p:spPr bwMode="auto">
          <a:xfrm>
            <a:off x="533400" y="1066800"/>
            <a:ext cx="3276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2"/>
                </a:solidFill>
              </a:rPr>
              <a:t>4 </a:t>
            </a:r>
            <a:r>
              <a:rPr lang="zh-CN" altLang="en-US">
                <a:solidFill>
                  <a:schemeClr val="bg2"/>
                </a:solidFill>
              </a:rPr>
              <a:t>传染病报告和处理 </a:t>
            </a:r>
          </a:p>
        </p:txBody>
      </p:sp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609600" y="1524000"/>
            <a:ext cx="81534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9900"/>
                </a:solidFill>
              </a:rPr>
              <a:t>发病率居前五位的依次是：其它感染性腹泻</a:t>
            </a:r>
            <a:r>
              <a:rPr lang="en-US" altLang="zh-CN">
                <a:solidFill>
                  <a:srgbClr val="009900"/>
                </a:solidFill>
              </a:rPr>
              <a:t>126</a:t>
            </a:r>
            <a:r>
              <a:rPr lang="zh-CN" altLang="en-US">
                <a:solidFill>
                  <a:srgbClr val="009900"/>
                </a:solidFill>
              </a:rPr>
              <a:t>例，发病率</a:t>
            </a:r>
            <a:r>
              <a:rPr lang="en-US" altLang="zh-CN">
                <a:solidFill>
                  <a:srgbClr val="009900"/>
                </a:solidFill>
              </a:rPr>
              <a:t>1.89/10</a:t>
            </a:r>
            <a:r>
              <a:rPr lang="zh-CN" altLang="en-US">
                <a:solidFill>
                  <a:srgbClr val="009900"/>
                </a:solidFill>
              </a:rPr>
              <a:t>万、乙型肝炎</a:t>
            </a:r>
            <a:r>
              <a:rPr lang="en-US" altLang="zh-CN">
                <a:solidFill>
                  <a:srgbClr val="009900"/>
                </a:solidFill>
              </a:rPr>
              <a:t>79</a:t>
            </a:r>
            <a:r>
              <a:rPr lang="zh-CN" altLang="en-US">
                <a:solidFill>
                  <a:srgbClr val="009900"/>
                </a:solidFill>
              </a:rPr>
              <a:t>例，发病率</a:t>
            </a:r>
            <a:r>
              <a:rPr lang="en-US" altLang="zh-CN">
                <a:solidFill>
                  <a:srgbClr val="009900"/>
                </a:solidFill>
              </a:rPr>
              <a:t>1.18/10</a:t>
            </a:r>
            <a:r>
              <a:rPr lang="zh-CN" altLang="en-US">
                <a:solidFill>
                  <a:srgbClr val="009900"/>
                </a:solidFill>
              </a:rPr>
              <a:t>万、 细菌性痢疾</a:t>
            </a:r>
            <a:r>
              <a:rPr lang="en-US" altLang="zh-CN">
                <a:solidFill>
                  <a:srgbClr val="009900"/>
                </a:solidFill>
              </a:rPr>
              <a:t>23</a:t>
            </a:r>
            <a:r>
              <a:rPr lang="zh-CN" altLang="en-US">
                <a:solidFill>
                  <a:srgbClr val="009900"/>
                </a:solidFill>
              </a:rPr>
              <a:t>例，发病率</a:t>
            </a:r>
            <a:r>
              <a:rPr lang="en-US" altLang="zh-CN">
                <a:solidFill>
                  <a:srgbClr val="009900"/>
                </a:solidFill>
              </a:rPr>
              <a:t>0.34/10</a:t>
            </a:r>
            <a:r>
              <a:rPr lang="zh-CN" altLang="en-US">
                <a:solidFill>
                  <a:srgbClr val="009900"/>
                </a:solidFill>
              </a:rPr>
              <a:t>万、肺结核</a:t>
            </a:r>
            <a:r>
              <a:rPr lang="en-US" altLang="zh-CN">
                <a:solidFill>
                  <a:srgbClr val="009900"/>
                </a:solidFill>
              </a:rPr>
              <a:t>12</a:t>
            </a:r>
            <a:r>
              <a:rPr lang="zh-CN" altLang="en-US">
                <a:solidFill>
                  <a:srgbClr val="009900"/>
                </a:solidFill>
              </a:rPr>
              <a:t>例，发病率</a:t>
            </a:r>
            <a:r>
              <a:rPr lang="en-US" altLang="zh-CN">
                <a:solidFill>
                  <a:srgbClr val="009900"/>
                </a:solidFill>
              </a:rPr>
              <a:t>0.16/10</a:t>
            </a:r>
            <a:r>
              <a:rPr lang="zh-CN" altLang="en-US">
                <a:solidFill>
                  <a:srgbClr val="009900"/>
                </a:solidFill>
              </a:rPr>
              <a:t>万、水痘</a:t>
            </a:r>
            <a:r>
              <a:rPr lang="en-US" altLang="zh-CN">
                <a:solidFill>
                  <a:srgbClr val="009900"/>
                </a:solidFill>
              </a:rPr>
              <a:t>11</a:t>
            </a:r>
            <a:r>
              <a:rPr lang="zh-CN" altLang="en-US">
                <a:solidFill>
                  <a:srgbClr val="009900"/>
                </a:solidFill>
              </a:rPr>
              <a:t>例，发病率</a:t>
            </a:r>
            <a:r>
              <a:rPr lang="en-US" altLang="zh-CN">
                <a:solidFill>
                  <a:srgbClr val="009900"/>
                </a:solidFill>
              </a:rPr>
              <a:t>0.15/10</a:t>
            </a:r>
            <a:r>
              <a:rPr lang="zh-CN" altLang="en-US">
                <a:solidFill>
                  <a:srgbClr val="009900"/>
                </a:solidFill>
              </a:rPr>
              <a:t>万，五种病占总发病数构成的</a:t>
            </a:r>
            <a:r>
              <a:rPr lang="en-US" altLang="zh-CN">
                <a:solidFill>
                  <a:srgbClr val="009900"/>
                </a:solidFill>
              </a:rPr>
              <a:t>91.94</a:t>
            </a:r>
            <a:r>
              <a:rPr lang="zh-CN" altLang="en-US">
                <a:solidFill>
                  <a:srgbClr val="009900"/>
                </a:solidFill>
              </a:rPr>
              <a:t>％，无死亡病例。中心未发生传染病迟报、漏报现象 </a:t>
            </a:r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533400" y="152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工作情况</a:t>
            </a:r>
          </a:p>
        </p:txBody>
      </p:sp>
      <p:sp>
        <p:nvSpPr>
          <p:cNvPr id="69638" name="AutoShape 6"/>
          <p:cNvSpPr>
            <a:spLocks noChangeArrowheads="1"/>
          </p:cNvSpPr>
          <p:nvPr/>
        </p:nvSpPr>
        <p:spPr bwMode="auto">
          <a:xfrm>
            <a:off x="3581400" y="3536950"/>
            <a:ext cx="381000" cy="2133600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algn="ctr"/>
            <a:r>
              <a:rPr lang="zh-CN" altLang="en-US" sz="1600" b="0">
                <a:solidFill>
                  <a:schemeClr val="bg1"/>
                </a:solidFill>
              </a:rPr>
              <a:t>其它感染性腹泻</a:t>
            </a:r>
          </a:p>
        </p:txBody>
      </p:sp>
      <p:sp>
        <p:nvSpPr>
          <p:cNvPr id="69639" name="Text Box 7"/>
          <p:cNvSpPr txBox="1">
            <a:spLocks noChangeArrowheads="1"/>
          </p:cNvSpPr>
          <p:nvPr/>
        </p:nvSpPr>
        <p:spPr bwMode="auto">
          <a:xfrm>
            <a:off x="3505200" y="2971800"/>
            <a:ext cx="533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solidFill>
                  <a:schemeClr val="bg2"/>
                </a:solidFill>
              </a:rPr>
              <a:t>126</a:t>
            </a:r>
          </a:p>
        </p:txBody>
      </p:sp>
      <p:sp>
        <p:nvSpPr>
          <p:cNvPr id="69640" name="AutoShape 8"/>
          <p:cNvSpPr>
            <a:spLocks noChangeArrowheads="1"/>
          </p:cNvSpPr>
          <p:nvPr/>
        </p:nvSpPr>
        <p:spPr bwMode="auto">
          <a:xfrm>
            <a:off x="4572000" y="3460750"/>
            <a:ext cx="381000" cy="1447800"/>
          </a:xfrm>
          <a:prstGeom prst="cube">
            <a:avLst>
              <a:gd name="adj" fmla="val 25000"/>
            </a:avLst>
          </a:prstGeom>
          <a:solidFill>
            <a:schemeClr val="folHlink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</a:rPr>
              <a:t>乙型肝炎</a:t>
            </a:r>
          </a:p>
        </p:txBody>
      </p:sp>
      <p:sp>
        <p:nvSpPr>
          <p:cNvPr id="69641" name="AutoShape 9"/>
          <p:cNvSpPr>
            <a:spLocks noChangeArrowheads="1"/>
          </p:cNvSpPr>
          <p:nvPr/>
        </p:nvSpPr>
        <p:spPr bwMode="auto">
          <a:xfrm>
            <a:off x="5410200" y="3460750"/>
            <a:ext cx="381000" cy="533400"/>
          </a:xfrm>
          <a:prstGeom prst="cube">
            <a:avLst>
              <a:gd name="adj" fmla="val 25000"/>
            </a:avLst>
          </a:prstGeom>
          <a:solidFill>
            <a:srgbClr val="39619C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642" name="AutoShape 10"/>
          <p:cNvSpPr>
            <a:spLocks noChangeArrowheads="1"/>
          </p:cNvSpPr>
          <p:nvPr/>
        </p:nvSpPr>
        <p:spPr bwMode="auto">
          <a:xfrm>
            <a:off x="6400800" y="3460750"/>
            <a:ext cx="381000" cy="304800"/>
          </a:xfrm>
          <a:prstGeom prst="cube">
            <a:avLst>
              <a:gd name="adj" fmla="val 25000"/>
            </a:avLst>
          </a:prstGeom>
          <a:solidFill>
            <a:srgbClr val="009900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643" name="Text Box 11"/>
          <p:cNvSpPr txBox="1">
            <a:spLocks noChangeArrowheads="1"/>
          </p:cNvSpPr>
          <p:nvPr/>
        </p:nvSpPr>
        <p:spPr bwMode="auto">
          <a:xfrm>
            <a:off x="5410200" y="2971800"/>
            <a:ext cx="533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solidFill>
                  <a:schemeClr val="bg2"/>
                </a:solidFill>
              </a:rPr>
              <a:t>23</a:t>
            </a:r>
          </a:p>
        </p:txBody>
      </p:sp>
      <p:sp>
        <p:nvSpPr>
          <p:cNvPr id="69644" name="Text Box 12"/>
          <p:cNvSpPr txBox="1">
            <a:spLocks noChangeArrowheads="1"/>
          </p:cNvSpPr>
          <p:nvPr/>
        </p:nvSpPr>
        <p:spPr bwMode="auto">
          <a:xfrm>
            <a:off x="6400800" y="2971800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solidFill>
                  <a:schemeClr val="bg2"/>
                </a:solidFill>
              </a:rPr>
              <a:t>12</a:t>
            </a:r>
          </a:p>
        </p:txBody>
      </p:sp>
      <p:sp>
        <p:nvSpPr>
          <p:cNvPr id="69645" name="Text Box 13"/>
          <p:cNvSpPr txBox="1">
            <a:spLocks noChangeArrowheads="1"/>
          </p:cNvSpPr>
          <p:nvPr/>
        </p:nvSpPr>
        <p:spPr bwMode="auto">
          <a:xfrm>
            <a:off x="4572000" y="2971800"/>
            <a:ext cx="533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solidFill>
                  <a:schemeClr val="bg2"/>
                </a:solidFill>
              </a:rPr>
              <a:t>79</a:t>
            </a:r>
          </a:p>
        </p:txBody>
      </p:sp>
      <p:sp>
        <p:nvSpPr>
          <p:cNvPr id="69662" name="AutoShape 30"/>
          <p:cNvSpPr>
            <a:spLocks noChangeArrowheads="1"/>
          </p:cNvSpPr>
          <p:nvPr/>
        </p:nvSpPr>
        <p:spPr bwMode="auto">
          <a:xfrm>
            <a:off x="7315200" y="3460750"/>
            <a:ext cx="381000" cy="228600"/>
          </a:xfrm>
          <a:prstGeom prst="cube">
            <a:avLst>
              <a:gd name="adj" fmla="val 25000"/>
            </a:avLst>
          </a:prstGeom>
          <a:solidFill>
            <a:srgbClr val="9999FF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663" name="Text Box 31"/>
          <p:cNvSpPr txBox="1">
            <a:spLocks noChangeArrowheads="1"/>
          </p:cNvSpPr>
          <p:nvPr/>
        </p:nvSpPr>
        <p:spPr bwMode="auto">
          <a:xfrm>
            <a:off x="7239000" y="2971800"/>
            <a:ext cx="533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solidFill>
                  <a:schemeClr val="bg2"/>
                </a:solidFill>
              </a:rPr>
              <a:t>11</a:t>
            </a:r>
          </a:p>
        </p:txBody>
      </p:sp>
      <p:sp>
        <p:nvSpPr>
          <p:cNvPr id="69664" name="Text Box 32"/>
          <p:cNvSpPr txBox="1">
            <a:spLocks noChangeArrowheads="1"/>
          </p:cNvSpPr>
          <p:nvPr/>
        </p:nvSpPr>
        <p:spPr bwMode="auto">
          <a:xfrm>
            <a:off x="5362575" y="4070350"/>
            <a:ext cx="4286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>
                <a:solidFill>
                  <a:schemeClr val="bg2"/>
                </a:solidFill>
              </a:rPr>
              <a:t>细菌性疾病</a:t>
            </a:r>
          </a:p>
        </p:txBody>
      </p:sp>
      <p:sp>
        <p:nvSpPr>
          <p:cNvPr id="69668" name="Text Box 36"/>
          <p:cNvSpPr txBox="1">
            <a:spLocks noChangeArrowheads="1"/>
          </p:cNvSpPr>
          <p:nvPr/>
        </p:nvSpPr>
        <p:spPr bwMode="auto">
          <a:xfrm>
            <a:off x="6353175" y="3841750"/>
            <a:ext cx="4286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>
                <a:solidFill>
                  <a:schemeClr val="bg2"/>
                </a:solidFill>
              </a:rPr>
              <a:t>肺结核</a:t>
            </a:r>
          </a:p>
        </p:txBody>
      </p:sp>
      <p:sp>
        <p:nvSpPr>
          <p:cNvPr id="69669" name="Text Box 37"/>
          <p:cNvSpPr txBox="1">
            <a:spLocks noChangeArrowheads="1"/>
          </p:cNvSpPr>
          <p:nvPr/>
        </p:nvSpPr>
        <p:spPr bwMode="auto">
          <a:xfrm>
            <a:off x="7267575" y="3765550"/>
            <a:ext cx="4286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>
                <a:solidFill>
                  <a:schemeClr val="bg2"/>
                </a:solidFill>
              </a:rPr>
              <a:t>水痘</a:t>
            </a:r>
          </a:p>
        </p:txBody>
      </p:sp>
      <p:sp>
        <p:nvSpPr>
          <p:cNvPr id="69671" name="Text Box 39"/>
          <p:cNvSpPr txBox="1">
            <a:spLocks noChangeArrowheads="1"/>
          </p:cNvSpPr>
          <p:nvPr/>
        </p:nvSpPr>
        <p:spPr bwMode="auto">
          <a:xfrm>
            <a:off x="4419600" y="5835650"/>
            <a:ext cx="685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solidFill>
                  <a:schemeClr val="bg2"/>
                </a:solidFill>
              </a:rPr>
              <a:t>1.18</a:t>
            </a:r>
          </a:p>
        </p:txBody>
      </p:sp>
      <p:sp>
        <p:nvSpPr>
          <p:cNvPr id="69675" name="Text Box 43"/>
          <p:cNvSpPr txBox="1">
            <a:spLocks noChangeArrowheads="1"/>
          </p:cNvSpPr>
          <p:nvPr/>
        </p:nvSpPr>
        <p:spPr bwMode="auto">
          <a:xfrm>
            <a:off x="6324600" y="5835650"/>
            <a:ext cx="685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solidFill>
                  <a:schemeClr val="bg2"/>
                </a:solidFill>
              </a:rPr>
              <a:t>0.16</a:t>
            </a:r>
          </a:p>
        </p:txBody>
      </p:sp>
      <p:sp>
        <p:nvSpPr>
          <p:cNvPr id="69676" name="Text Box 44"/>
          <p:cNvSpPr txBox="1">
            <a:spLocks noChangeArrowheads="1"/>
          </p:cNvSpPr>
          <p:nvPr/>
        </p:nvSpPr>
        <p:spPr bwMode="auto">
          <a:xfrm>
            <a:off x="7239000" y="5835650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solidFill>
                  <a:schemeClr val="bg2"/>
                </a:solidFill>
              </a:rPr>
              <a:t>0.15</a:t>
            </a:r>
          </a:p>
        </p:txBody>
      </p:sp>
      <p:sp>
        <p:nvSpPr>
          <p:cNvPr id="69677" name="Text Box 45"/>
          <p:cNvSpPr txBox="1">
            <a:spLocks noChangeArrowheads="1"/>
          </p:cNvSpPr>
          <p:nvPr/>
        </p:nvSpPr>
        <p:spPr bwMode="auto">
          <a:xfrm>
            <a:off x="5257800" y="5835650"/>
            <a:ext cx="685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solidFill>
                  <a:schemeClr val="bg2"/>
                </a:solidFill>
              </a:rPr>
              <a:t>0.34</a:t>
            </a:r>
          </a:p>
        </p:txBody>
      </p:sp>
      <p:sp>
        <p:nvSpPr>
          <p:cNvPr id="69679" name="Text Box 47"/>
          <p:cNvSpPr txBox="1">
            <a:spLocks noChangeArrowheads="1"/>
          </p:cNvSpPr>
          <p:nvPr/>
        </p:nvSpPr>
        <p:spPr bwMode="auto">
          <a:xfrm>
            <a:off x="3429000" y="5835650"/>
            <a:ext cx="685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solidFill>
                  <a:schemeClr val="bg2"/>
                </a:solidFill>
              </a:rPr>
              <a:t>1.89</a:t>
            </a:r>
          </a:p>
        </p:txBody>
      </p:sp>
      <p:sp>
        <p:nvSpPr>
          <p:cNvPr id="69683" name="Line 51"/>
          <p:cNvSpPr>
            <a:spLocks noChangeShapeType="1"/>
          </p:cNvSpPr>
          <p:nvPr/>
        </p:nvSpPr>
        <p:spPr bwMode="auto">
          <a:xfrm>
            <a:off x="990600" y="3276600"/>
            <a:ext cx="7086600" cy="0"/>
          </a:xfrm>
          <a:prstGeom prst="line">
            <a:avLst/>
          </a:prstGeom>
          <a:noFill/>
          <a:ln w="19050">
            <a:solidFill>
              <a:schemeClr val="bg2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9684" name="Line 52"/>
          <p:cNvSpPr>
            <a:spLocks noChangeShapeType="1"/>
          </p:cNvSpPr>
          <p:nvPr/>
        </p:nvSpPr>
        <p:spPr bwMode="auto">
          <a:xfrm>
            <a:off x="1066800" y="5791200"/>
            <a:ext cx="7010400" cy="0"/>
          </a:xfrm>
          <a:prstGeom prst="line">
            <a:avLst/>
          </a:prstGeom>
          <a:noFill/>
          <a:ln w="19050">
            <a:solidFill>
              <a:schemeClr val="bg2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9687" name="Text Box 55"/>
          <p:cNvSpPr txBox="1">
            <a:spLocks noChangeArrowheads="1"/>
          </p:cNvSpPr>
          <p:nvPr/>
        </p:nvSpPr>
        <p:spPr bwMode="auto">
          <a:xfrm>
            <a:off x="1371600" y="2940050"/>
            <a:ext cx="1524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>
                <a:solidFill>
                  <a:schemeClr val="bg2"/>
                </a:solidFill>
              </a:rPr>
              <a:t>病发例数（例）</a:t>
            </a:r>
          </a:p>
        </p:txBody>
      </p:sp>
      <p:sp>
        <p:nvSpPr>
          <p:cNvPr id="69688" name="Text Box 56"/>
          <p:cNvSpPr txBox="1">
            <a:spLocks noChangeArrowheads="1"/>
          </p:cNvSpPr>
          <p:nvPr/>
        </p:nvSpPr>
        <p:spPr bwMode="auto">
          <a:xfrm>
            <a:off x="1371600" y="5791200"/>
            <a:ext cx="1752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>
                <a:solidFill>
                  <a:schemeClr val="bg2"/>
                </a:solidFill>
              </a:rPr>
              <a:t>病发率（</a:t>
            </a:r>
            <a:r>
              <a:rPr lang="en-US" altLang="zh-CN" sz="1600">
                <a:solidFill>
                  <a:schemeClr val="bg2"/>
                </a:solidFill>
              </a:rPr>
              <a:t>/10</a:t>
            </a:r>
            <a:r>
              <a:rPr lang="zh-CN" altLang="en-US" sz="1600">
                <a:solidFill>
                  <a:schemeClr val="bg2"/>
                </a:solidFill>
              </a:rPr>
              <a:t>万）</a:t>
            </a:r>
          </a:p>
        </p:txBody>
      </p:sp>
      <p:sp>
        <p:nvSpPr>
          <p:cNvPr id="69689" name="Line 57"/>
          <p:cNvSpPr>
            <a:spLocks noChangeShapeType="1"/>
          </p:cNvSpPr>
          <p:nvPr/>
        </p:nvSpPr>
        <p:spPr bwMode="auto">
          <a:xfrm flipV="1">
            <a:off x="3200400" y="2895600"/>
            <a:ext cx="0" cy="3200400"/>
          </a:xfrm>
          <a:prstGeom prst="line">
            <a:avLst/>
          </a:prstGeom>
          <a:noFill/>
          <a:ln w="19050">
            <a:solidFill>
              <a:schemeClr val="bg2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69690" name="Picture 58" descr="医务人员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3505200"/>
            <a:ext cx="1444625" cy="213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9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9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9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8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4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6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8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8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69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3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30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3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700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6" grpId="0"/>
      <p:bldP spid="69638" grpId="0" animBg="1"/>
      <p:bldP spid="69639" grpId="0"/>
      <p:bldP spid="69640" grpId="0" animBg="1"/>
      <p:bldP spid="69641" grpId="0" animBg="1"/>
      <p:bldP spid="69642" grpId="0" animBg="1"/>
      <p:bldP spid="69643" grpId="0"/>
      <p:bldP spid="69644" grpId="0"/>
      <p:bldP spid="69645" grpId="0"/>
      <p:bldP spid="69662" grpId="0" animBg="1"/>
      <p:bldP spid="69663" grpId="0"/>
      <p:bldP spid="69664" grpId="0"/>
      <p:bldP spid="69668" grpId="0"/>
      <p:bldP spid="69669" grpId="0"/>
      <p:bldP spid="69671" grpId="0"/>
      <p:bldP spid="69675" grpId="0"/>
      <p:bldP spid="69676" grpId="0"/>
      <p:bldP spid="69677" grpId="0"/>
      <p:bldP spid="69679" grpId="0"/>
      <p:bldP spid="69683" grpId="0" animBg="1"/>
      <p:bldP spid="69684" grpId="0" animBg="1"/>
      <p:bldP spid="69687" grpId="0"/>
      <p:bldP spid="69688" grpId="0"/>
      <p:bldP spid="69689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457200" y="1066800"/>
            <a:ext cx="3276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2"/>
                </a:solidFill>
              </a:rPr>
              <a:t>4 </a:t>
            </a:r>
            <a:r>
              <a:rPr lang="zh-CN" altLang="en-US">
                <a:solidFill>
                  <a:schemeClr val="bg2"/>
                </a:solidFill>
              </a:rPr>
              <a:t>传染病报告和处理 </a:t>
            </a:r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533400" y="1524000"/>
            <a:ext cx="81534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9900"/>
                </a:solidFill>
              </a:rPr>
              <a:t>中心协助开展结核病、性病地方病、其他常见传染病以及地方病、寄生虫病的预防控制，实施预防接种的接种率</a:t>
            </a:r>
            <a:r>
              <a:rPr lang="en-US" altLang="zh-CN">
                <a:solidFill>
                  <a:srgbClr val="009900"/>
                </a:solidFill>
              </a:rPr>
              <a:t>98%</a:t>
            </a:r>
            <a:r>
              <a:rPr lang="zh-CN" altLang="en-US">
                <a:solidFill>
                  <a:srgbClr val="009900"/>
                </a:solidFill>
              </a:rPr>
              <a:t>，配合街道、社区居委会开展爱国卫生工作 </a:t>
            </a:r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533400" y="152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工作情况</a:t>
            </a:r>
          </a:p>
        </p:txBody>
      </p:sp>
      <p:grpSp>
        <p:nvGrpSpPr>
          <p:cNvPr id="70694" name="Group 38"/>
          <p:cNvGrpSpPr>
            <a:grpSpLocks/>
          </p:cNvGrpSpPr>
          <p:nvPr/>
        </p:nvGrpSpPr>
        <p:grpSpPr bwMode="auto">
          <a:xfrm>
            <a:off x="1447800" y="2667000"/>
            <a:ext cx="6097588" cy="3387725"/>
            <a:chOff x="864" y="1728"/>
            <a:chExt cx="3841" cy="2134"/>
          </a:xfrm>
        </p:grpSpPr>
        <p:pic>
          <p:nvPicPr>
            <p:cNvPr id="70693" name="Picture 37" descr="医务人员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64" y="1728"/>
              <a:ext cx="1920" cy="1865"/>
            </a:xfrm>
            <a:prstGeom prst="rect">
              <a:avLst/>
            </a:prstGeom>
            <a:noFill/>
          </p:spPr>
        </p:pic>
        <p:pic>
          <p:nvPicPr>
            <p:cNvPr id="70692" name="Picture 36" descr="医务人员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544" y="2112"/>
              <a:ext cx="2161" cy="175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0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7" name="Freeform 19"/>
          <p:cNvSpPr>
            <a:spLocks/>
          </p:cNvSpPr>
          <p:nvPr/>
        </p:nvSpPr>
        <p:spPr bwMode="auto">
          <a:xfrm>
            <a:off x="2668588" y="2049463"/>
            <a:ext cx="5791200" cy="3517900"/>
          </a:xfrm>
          <a:custGeom>
            <a:avLst/>
            <a:gdLst/>
            <a:ahLst/>
            <a:cxnLst>
              <a:cxn ang="0">
                <a:pos x="3350" y="820"/>
              </a:cxn>
              <a:cxn ang="0">
                <a:pos x="3255" y="725"/>
              </a:cxn>
              <a:cxn ang="0">
                <a:pos x="3031" y="549"/>
              </a:cxn>
              <a:cxn ang="0">
                <a:pos x="2889" y="454"/>
              </a:cxn>
              <a:cxn ang="0">
                <a:pos x="2659" y="264"/>
              </a:cxn>
              <a:cxn ang="0">
                <a:pos x="2557" y="183"/>
              </a:cxn>
              <a:cxn ang="0">
                <a:pos x="2422" y="122"/>
              </a:cxn>
              <a:cxn ang="0">
                <a:pos x="1879" y="41"/>
              </a:cxn>
              <a:cxn ang="0">
                <a:pos x="1575" y="163"/>
              </a:cxn>
              <a:cxn ang="0">
                <a:pos x="734" y="217"/>
              </a:cxn>
              <a:cxn ang="0">
                <a:pos x="639" y="298"/>
              </a:cxn>
              <a:cxn ang="0">
                <a:pos x="524" y="501"/>
              </a:cxn>
              <a:cxn ang="0">
                <a:pos x="375" y="644"/>
              </a:cxn>
              <a:cxn ang="0">
                <a:pos x="226" y="752"/>
              </a:cxn>
              <a:cxn ang="0">
                <a:pos x="145" y="786"/>
              </a:cxn>
              <a:cxn ang="0">
                <a:pos x="50" y="901"/>
              </a:cxn>
              <a:cxn ang="0">
                <a:pos x="16" y="1071"/>
              </a:cxn>
              <a:cxn ang="0">
                <a:pos x="172" y="1186"/>
              </a:cxn>
              <a:cxn ang="0">
                <a:pos x="314" y="1267"/>
              </a:cxn>
              <a:cxn ang="0">
                <a:pos x="456" y="1362"/>
              </a:cxn>
              <a:cxn ang="0">
                <a:pos x="680" y="1504"/>
              </a:cxn>
              <a:cxn ang="0">
                <a:pos x="897" y="1687"/>
              </a:cxn>
              <a:cxn ang="0">
                <a:pos x="1053" y="1850"/>
              </a:cxn>
              <a:cxn ang="0">
                <a:pos x="1222" y="2080"/>
              </a:cxn>
              <a:cxn ang="0">
                <a:pos x="1439" y="2168"/>
              </a:cxn>
              <a:cxn ang="0">
                <a:pos x="1676" y="2202"/>
              </a:cxn>
              <a:cxn ang="0">
                <a:pos x="2130" y="2175"/>
              </a:cxn>
              <a:cxn ang="0">
                <a:pos x="3364" y="2080"/>
              </a:cxn>
              <a:cxn ang="0">
                <a:pos x="3526" y="1985"/>
              </a:cxn>
              <a:cxn ang="0">
                <a:pos x="3587" y="1850"/>
              </a:cxn>
              <a:cxn ang="0">
                <a:pos x="3607" y="1769"/>
              </a:cxn>
              <a:cxn ang="0">
                <a:pos x="3648" y="1518"/>
              </a:cxn>
              <a:cxn ang="0">
                <a:pos x="3621" y="1403"/>
              </a:cxn>
              <a:cxn ang="0">
                <a:pos x="3601" y="1308"/>
              </a:cxn>
              <a:cxn ang="0">
                <a:pos x="3485" y="962"/>
              </a:cxn>
            </a:cxnLst>
            <a:rect l="0" t="0" r="r" b="b"/>
            <a:pathLst>
              <a:path w="3648" h="2216">
                <a:moveTo>
                  <a:pt x="3452" y="915"/>
                </a:moveTo>
                <a:cubicBezTo>
                  <a:pt x="3424" y="872"/>
                  <a:pt x="3388" y="851"/>
                  <a:pt x="3350" y="820"/>
                </a:cubicBezTo>
                <a:cubicBezTo>
                  <a:pt x="3310" y="787"/>
                  <a:pt x="3347" y="814"/>
                  <a:pt x="3316" y="779"/>
                </a:cubicBezTo>
                <a:cubicBezTo>
                  <a:pt x="3245" y="700"/>
                  <a:pt x="3301" y="764"/>
                  <a:pt x="3255" y="725"/>
                </a:cubicBezTo>
                <a:cubicBezTo>
                  <a:pt x="3222" y="697"/>
                  <a:pt x="3204" y="657"/>
                  <a:pt x="3160" y="644"/>
                </a:cubicBezTo>
                <a:cubicBezTo>
                  <a:pt x="3124" y="606"/>
                  <a:pt x="3074" y="580"/>
                  <a:pt x="3031" y="549"/>
                </a:cubicBezTo>
                <a:cubicBezTo>
                  <a:pt x="3000" y="527"/>
                  <a:pt x="2958" y="516"/>
                  <a:pt x="2930" y="488"/>
                </a:cubicBezTo>
                <a:cubicBezTo>
                  <a:pt x="2897" y="455"/>
                  <a:pt x="2922" y="477"/>
                  <a:pt x="2889" y="454"/>
                </a:cubicBezTo>
                <a:cubicBezTo>
                  <a:pt x="2873" y="443"/>
                  <a:pt x="2842" y="420"/>
                  <a:pt x="2842" y="420"/>
                </a:cubicBezTo>
                <a:cubicBezTo>
                  <a:pt x="2796" y="355"/>
                  <a:pt x="2720" y="313"/>
                  <a:pt x="2659" y="264"/>
                </a:cubicBezTo>
                <a:cubicBezTo>
                  <a:pt x="2647" y="255"/>
                  <a:pt x="2629" y="248"/>
                  <a:pt x="2618" y="237"/>
                </a:cubicBezTo>
                <a:cubicBezTo>
                  <a:pt x="2595" y="213"/>
                  <a:pt x="2589" y="194"/>
                  <a:pt x="2557" y="183"/>
                </a:cubicBezTo>
                <a:cubicBezTo>
                  <a:pt x="2506" y="145"/>
                  <a:pt x="2557" y="177"/>
                  <a:pt x="2496" y="156"/>
                </a:cubicBezTo>
                <a:cubicBezTo>
                  <a:pt x="2468" y="146"/>
                  <a:pt x="2451" y="130"/>
                  <a:pt x="2422" y="122"/>
                </a:cubicBezTo>
                <a:cubicBezTo>
                  <a:pt x="2399" y="107"/>
                  <a:pt x="2378" y="106"/>
                  <a:pt x="2354" y="95"/>
                </a:cubicBezTo>
                <a:cubicBezTo>
                  <a:pt x="2142" y="0"/>
                  <a:pt x="2400" y="49"/>
                  <a:pt x="1879" y="41"/>
                </a:cubicBezTo>
                <a:cubicBezTo>
                  <a:pt x="1811" y="51"/>
                  <a:pt x="1744" y="59"/>
                  <a:pt x="1676" y="74"/>
                </a:cubicBezTo>
                <a:cubicBezTo>
                  <a:pt x="1638" y="101"/>
                  <a:pt x="1608" y="129"/>
                  <a:pt x="1575" y="163"/>
                </a:cubicBezTo>
                <a:cubicBezTo>
                  <a:pt x="1572" y="166"/>
                  <a:pt x="1503" y="176"/>
                  <a:pt x="1500" y="176"/>
                </a:cubicBezTo>
                <a:cubicBezTo>
                  <a:pt x="1236" y="266"/>
                  <a:pt x="1155" y="213"/>
                  <a:pt x="734" y="217"/>
                </a:cubicBezTo>
                <a:cubicBezTo>
                  <a:pt x="710" y="233"/>
                  <a:pt x="687" y="244"/>
                  <a:pt x="666" y="264"/>
                </a:cubicBezTo>
                <a:cubicBezTo>
                  <a:pt x="651" y="313"/>
                  <a:pt x="673" y="255"/>
                  <a:pt x="639" y="298"/>
                </a:cubicBezTo>
                <a:cubicBezTo>
                  <a:pt x="630" y="310"/>
                  <a:pt x="627" y="326"/>
                  <a:pt x="619" y="339"/>
                </a:cubicBezTo>
                <a:cubicBezTo>
                  <a:pt x="603" y="401"/>
                  <a:pt x="557" y="448"/>
                  <a:pt x="524" y="501"/>
                </a:cubicBezTo>
                <a:cubicBezTo>
                  <a:pt x="501" y="537"/>
                  <a:pt x="479" y="585"/>
                  <a:pt x="443" y="610"/>
                </a:cubicBezTo>
                <a:cubicBezTo>
                  <a:pt x="423" y="624"/>
                  <a:pt x="396" y="629"/>
                  <a:pt x="375" y="644"/>
                </a:cubicBezTo>
                <a:cubicBezTo>
                  <a:pt x="355" y="686"/>
                  <a:pt x="352" y="669"/>
                  <a:pt x="314" y="691"/>
                </a:cubicBezTo>
                <a:cubicBezTo>
                  <a:pt x="283" y="709"/>
                  <a:pt x="258" y="734"/>
                  <a:pt x="226" y="752"/>
                </a:cubicBezTo>
                <a:cubicBezTo>
                  <a:pt x="181" y="778"/>
                  <a:pt x="231" y="757"/>
                  <a:pt x="185" y="772"/>
                </a:cubicBezTo>
                <a:cubicBezTo>
                  <a:pt x="172" y="776"/>
                  <a:pt x="145" y="786"/>
                  <a:pt x="145" y="786"/>
                </a:cubicBezTo>
                <a:cubicBezTo>
                  <a:pt x="122" y="808"/>
                  <a:pt x="123" y="824"/>
                  <a:pt x="97" y="840"/>
                </a:cubicBezTo>
                <a:cubicBezTo>
                  <a:pt x="65" y="889"/>
                  <a:pt x="82" y="869"/>
                  <a:pt x="50" y="901"/>
                </a:cubicBezTo>
                <a:cubicBezTo>
                  <a:pt x="40" y="931"/>
                  <a:pt x="19" y="977"/>
                  <a:pt x="2" y="1003"/>
                </a:cubicBezTo>
                <a:cubicBezTo>
                  <a:pt x="5" y="1026"/>
                  <a:pt x="0" y="1055"/>
                  <a:pt x="16" y="1071"/>
                </a:cubicBezTo>
                <a:cubicBezTo>
                  <a:pt x="45" y="1100"/>
                  <a:pt x="88" y="1116"/>
                  <a:pt x="118" y="1145"/>
                </a:cubicBezTo>
                <a:cubicBezTo>
                  <a:pt x="127" y="1177"/>
                  <a:pt x="145" y="1173"/>
                  <a:pt x="172" y="1186"/>
                </a:cubicBezTo>
                <a:cubicBezTo>
                  <a:pt x="205" y="1202"/>
                  <a:pt x="240" y="1216"/>
                  <a:pt x="273" y="1233"/>
                </a:cubicBezTo>
                <a:cubicBezTo>
                  <a:pt x="321" y="1257"/>
                  <a:pt x="267" y="1235"/>
                  <a:pt x="314" y="1267"/>
                </a:cubicBezTo>
                <a:cubicBezTo>
                  <a:pt x="327" y="1276"/>
                  <a:pt x="342" y="1279"/>
                  <a:pt x="355" y="1287"/>
                </a:cubicBezTo>
                <a:cubicBezTo>
                  <a:pt x="390" y="1310"/>
                  <a:pt x="419" y="1340"/>
                  <a:pt x="456" y="1362"/>
                </a:cubicBezTo>
                <a:cubicBezTo>
                  <a:pt x="483" y="1378"/>
                  <a:pt x="567" y="1424"/>
                  <a:pt x="585" y="1443"/>
                </a:cubicBezTo>
                <a:cubicBezTo>
                  <a:pt x="610" y="1469"/>
                  <a:pt x="646" y="1492"/>
                  <a:pt x="680" y="1504"/>
                </a:cubicBezTo>
                <a:cubicBezTo>
                  <a:pt x="703" y="1528"/>
                  <a:pt x="723" y="1529"/>
                  <a:pt x="748" y="1552"/>
                </a:cubicBezTo>
                <a:cubicBezTo>
                  <a:pt x="797" y="1596"/>
                  <a:pt x="837" y="1658"/>
                  <a:pt x="897" y="1687"/>
                </a:cubicBezTo>
                <a:cubicBezTo>
                  <a:pt x="926" y="1716"/>
                  <a:pt x="976" y="1754"/>
                  <a:pt x="999" y="1789"/>
                </a:cubicBezTo>
                <a:cubicBezTo>
                  <a:pt x="1014" y="1812"/>
                  <a:pt x="1053" y="1850"/>
                  <a:pt x="1053" y="1850"/>
                </a:cubicBezTo>
                <a:cubicBezTo>
                  <a:pt x="1074" y="1909"/>
                  <a:pt x="1105" y="1956"/>
                  <a:pt x="1141" y="2006"/>
                </a:cubicBezTo>
                <a:cubicBezTo>
                  <a:pt x="1160" y="2032"/>
                  <a:pt x="1201" y="2059"/>
                  <a:pt x="1222" y="2080"/>
                </a:cubicBezTo>
                <a:cubicBezTo>
                  <a:pt x="1244" y="2102"/>
                  <a:pt x="1272" y="2138"/>
                  <a:pt x="1303" y="2148"/>
                </a:cubicBezTo>
                <a:cubicBezTo>
                  <a:pt x="1352" y="2164"/>
                  <a:pt x="1382" y="2164"/>
                  <a:pt x="1439" y="2168"/>
                </a:cubicBezTo>
                <a:cubicBezTo>
                  <a:pt x="1500" y="2177"/>
                  <a:pt x="1561" y="2186"/>
                  <a:pt x="1622" y="2195"/>
                </a:cubicBezTo>
                <a:cubicBezTo>
                  <a:pt x="1640" y="2198"/>
                  <a:pt x="1658" y="2199"/>
                  <a:pt x="1676" y="2202"/>
                </a:cubicBezTo>
                <a:cubicBezTo>
                  <a:pt x="1694" y="2206"/>
                  <a:pt x="1730" y="2216"/>
                  <a:pt x="1730" y="2216"/>
                </a:cubicBezTo>
                <a:cubicBezTo>
                  <a:pt x="1868" y="2211"/>
                  <a:pt x="1994" y="2193"/>
                  <a:pt x="2130" y="2175"/>
                </a:cubicBezTo>
                <a:cubicBezTo>
                  <a:pt x="2504" y="2050"/>
                  <a:pt x="1950" y="2157"/>
                  <a:pt x="3174" y="2148"/>
                </a:cubicBezTo>
                <a:cubicBezTo>
                  <a:pt x="3234" y="2117"/>
                  <a:pt x="3300" y="2102"/>
                  <a:pt x="3364" y="2080"/>
                </a:cubicBezTo>
                <a:cubicBezTo>
                  <a:pt x="3398" y="2068"/>
                  <a:pt x="3430" y="2050"/>
                  <a:pt x="3465" y="2040"/>
                </a:cubicBezTo>
                <a:cubicBezTo>
                  <a:pt x="3488" y="2022"/>
                  <a:pt x="3502" y="2002"/>
                  <a:pt x="3526" y="1985"/>
                </a:cubicBezTo>
                <a:cubicBezTo>
                  <a:pt x="3556" y="1943"/>
                  <a:pt x="3559" y="1928"/>
                  <a:pt x="3580" y="1884"/>
                </a:cubicBezTo>
                <a:cubicBezTo>
                  <a:pt x="3582" y="1873"/>
                  <a:pt x="3583" y="1861"/>
                  <a:pt x="3587" y="1850"/>
                </a:cubicBezTo>
                <a:cubicBezTo>
                  <a:pt x="3590" y="1840"/>
                  <a:pt x="3599" y="1833"/>
                  <a:pt x="3601" y="1823"/>
                </a:cubicBezTo>
                <a:cubicBezTo>
                  <a:pt x="3605" y="1805"/>
                  <a:pt x="3604" y="1787"/>
                  <a:pt x="3607" y="1769"/>
                </a:cubicBezTo>
                <a:cubicBezTo>
                  <a:pt x="3608" y="1762"/>
                  <a:pt x="3612" y="1755"/>
                  <a:pt x="3614" y="1748"/>
                </a:cubicBezTo>
                <a:cubicBezTo>
                  <a:pt x="3623" y="1542"/>
                  <a:pt x="3617" y="1636"/>
                  <a:pt x="3648" y="1518"/>
                </a:cubicBezTo>
                <a:cubicBezTo>
                  <a:pt x="3643" y="1477"/>
                  <a:pt x="3645" y="1473"/>
                  <a:pt x="3635" y="1443"/>
                </a:cubicBezTo>
                <a:cubicBezTo>
                  <a:pt x="3631" y="1430"/>
                  <a:pt x="3621" y="1403"/>
                  <a:pt x="3621" y="1403"/>
                </a:cubicBezTo>
                <a:cubicBezTo>
                  <a:pt x="3619" y="1380"/>
                  <a:pt x="3619" y="1357"/>
                  <a:pt x="3614" y="1335"/>
                </a:cubicBezTo>
                <a:cubicBezTo>
                  <a:pt x="3612" y="1325"/>
                  <a:pt x="3603" y="1318"/>
                  <a:pt x="3601" y="1308"/>
                </a:cubicBezTo>
                <a:cubicBezTo>
                  <a:pt x="3579" y="1211"/>
                  <a:pt x="3579" y="1142"/>
                  <a:pt x="3519" y="1057"/>
                </a:cubicBezTo>
                <a:cubicBezTo>
                  <a:pt x="3503" y="1005"/>
                  <a:pt x="3485" y="1018"/>
                  <a:pt x="3485" y="962"/>
                </a:cubicBezTo>
                <a:lnTo>
                  <a:pt x="3452" y="915"/>
                </a:lnTo>
                <a:close/>
              </a:path>
            </a:pathLst>
          </a:custGeom>
          <a:solidFill>
            <a:srgbClr val="DDDDDD"/>
          </a:solidFill>
          <a:ln w="28575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457200" y="1143000"/>
            <a:ext cx="8382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9900"/>
                </a:solidFill>
                <a:latin typeface="黑体" pitchFamily="2" charset="-122"/>
              </a:rPr>
              <a:t>辖区位于天山区东北方向，东起东山公墓区以西，西与东门办事处接壤，南邻东大梁路以北，北界青年路至红桥以南。 </a:t>
            </a:r>
          </a:p>
        </p:txBody>
      </p:sp>
      <p:grpSp>
        <p:nvGrpSpPr>
          <p:cNvPr id="22552" name="Group 24"/>
          <p:cNvGrpSpPr>
            <a:grpSpLocks/>
          </p:cNvGrpSpPr>
          <p:nvPr/>
        </p:nvGrpSpPr>
        <p:grpSpPr bwMode="auto">
          <a:xfrm>
            <a:off x="7620000" y="3443288"/>
            <a:ext cx="1447800" cy="823912"/>
            <a:chOff x="4560" y="2169"/>
            <a:chExt cx="912" cy="519"/>
          </a:xfrm>
        </p:grpSpPr>
        <p:sp>
          <p:nvSpPr>
            <p:cNvPr id="22536" name="AutoShape 8"/>
            <p:cNvSpPr>
              <a:spLocks noChangeArrowheads="1"/>
            </p:cNvSpPr>
            <p:nvPr/>
          </p:nvSpPr>
          <p:spPr bwMode="auto">
            <a:xfrm rot="3253435">
              <a:off x="4830" y="2187"/>
              <a:ext cx="288" cy="252"/>
            </a:xfrm>
            <a:prstGeom prst="cube">
              <a:avLst>
                <a:gd name="adj" fmla="val 32565"/>
              </a:avLst>
            </a:prstGeom>
            <a:solidFill>
              <a:srgbClr val="FF9900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38" name="Text Box 10"/>
            <p:cNvSpPr txBox="1">
              <a:spLocks noChangeArrowheads="1"/>
            </p:cNvSpPr>
            <p:nvPr/>
          </p:nvSpPr>
          <p:spPr bwMode="auto">
            <a:xfrm>
              <a:off x="4560" y="2457"/>
              <a:ext cx="91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solidFill>
                    <a:schemeClr val="bg2"/>
                  </a:solidFill>
                </a:rPr>
                <a:t>东山公墓区</a:t>
              </a:r>
            </a:p>
          </p:txBody>
        </p:sp>
      </p:grpSp>
      <p:grpSp>
        <p:nvGrpSpPr>
          <p:cNvPr id="22550" name="Group 22"/>
          <p:cNvGrpSpPr>
            <a:grpSpLocks/>
          </p:cNvGrpSpPr>
          <p:nvPr/>
        </p:nvGrpSpPr>
        <p:grpSpPr bwMode="auto">
          <a:xfrm>
            <a:off x="2057400" y="3290888"/>
            <a:ext cx="1447800" cy="809625"/>
            <a:chOff x="1056" y="2073"/>
            <a:chExt cx="912" cy="510"/>
          </a:xfrm>
        </p:grpSpPr>
        <p:sp>
          <p:nvSpPr>
            <p:cNvPr id="22539" name="AutoShape 11"/>
            <p:cNvSpPr>
              <a:spLocks noChangeArrowheads="1"/>
            </p:cNvSpPr>
            <p:nvPr/>
          </p:nvSpPr>
          <p:spPr bwMode="auto">
            <a:xfrm rot="3253435">
              <a:off x="1326" y="2091"/>
              <a:ext cx="288" cy="252"/>
            </a:xfrm>
            <a:prstGeom prst="cube">
              <a:avLst>
                <a:gd name="adj" fmla="val 32565"/>
              </a:avLst>
            </a:prstGeom>
            <a:solidFill>
              <a:srgbClr val="FF9900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40" name="Text Box 12"/>
            <p:cNvSpPr txBox="1">
              <a:spLocks noChangeArrowheads="1"/>
            </p:cNvSpPr>
            <p:nvPr/>
          </p:nvSpPr>
          <p:spPr bwMode="auto">
            <a:xfrm>
              <a:off x="1056" y="2352"/>
              <a:ext cx="91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solidFill>
                    <a:schemeClr val="bg2"/>
                  </a:solidFill>
                </a:rPr>
                <a:t>东门办事处</a:t>
              </a:r>
            </a:p>
          </p:txBody>
        </p:sp>
      </p:grpSp>
      <p:grpSp>
        <p:nvGrpSpPr>
          <p:cNvPr id="22553" name="Group 25"/>
          <p:cNvGrpSpPr>
            <a:grpSpLocks/>
          </p:cNvGrpSpPr>
          <p:nvPr/>
        </p:nvGrpSpPr>
        <p:grpSpPr bwMode="auto">
          <a:xfrm>
            <a:off x="5029200" y="5272088"/>
            <a:ext cx="914400" cy="823912"/>
            <a:chOff x="2928" y="3321"/>
            <a:chExt cx="576" cy="519"/>
          </a:xfrm>
        </p:grpSpPr>
        <p:sp>
          <p:nvSpPr>
            <p:cNvPr id="22541" name="AutoShape 13"/>
            <p:cNvSpPr>
              <a:spLocks noChangeArrowheads="1"/>
            </p:cNvSpPr>
            <p:nvPr/>
          </p:nvSpPr>
          <p:spPr bwMode="auto">
            <a:xfrm rot="3253435">
              <a:off x="3102" y="3339"/>
              <a:ext cx="288" cy="252"/>
            </a:xfrm>
            <a:prstGeom prst="cube">
              <a:avLst>
                <a:gd name="adj" fmla="val 32565"/>
              </a:avLst>
            </a:prstGeom>
            <a:solidFill>
              <a:srgbClr val="FF9900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42" name="Text Box 14"/>
            <p:cNvSpPr txBox="1">
              <a:spLocks noChangeArrowheads="1"/>
            </p:cNvSpPr>
            <p:nvPr/>
          </p:nvSpPr>
          <p:spPr bwMode="auto">
            <a:xfrm>
              <a:off x="2928" y="3609"/>
              <a:ext cx="5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solidFill>
                    <a:schemeClr val="bg2"/>
                  </a:solidFill>
                </a:rPr>
                <a:t>大梁路</a:t>
              </a:r>
            </a:p>
          </p:txBody>
        </p:sp>
      </p:grpSp>
      <p:grpSp>
        <p:nvGrpSpPr>
          <p:cNvPr id="22551" name="Group 23"/>
          <p:cNvGrpSpPr>
            <a:grpSpLocks/>
          </p:cNvGrpSpPr>
          <p:nvPr/>
        </p:nvGrpSpPr>
        <p:grpSpPr bwMode="auto">
          <a:xfrm>
            <a:off x="4724400" y="1919288"/>
            <a:ext cx="1524000" cy="823912"/>
            <a:chOff x="2736" y="1209"/>
            <a:chExt cx="960" cy="519"/>
          </a:xfrm>
        </p:grpSpPr>
        <p:sp>
          <p:nvSpPr>
            <p:cNvPr id="22543" name="AutoShape 15"/>
            <p:cNvSpPr>
              <a:spLocks noChangeArrowheads="1"/>
            </p:cNvSpPr>
            <p:nvPr/>
          </p:nvSpPr>
          <p:spPr bwMode="auto">
            <a:xfrm rot="3253435">
              <a:off x="3102" y="1227"/>
              <a:ext cx="288" cy="252"/>
            </a:xfrm>
            <a:prstGeom prst="cube">
              <a:avLst>
                <a:gd name="adj" fmla="val 32565"/>
              </a:avLst>
            </a:prstGeom>
            <a:solidFill>
              <a:srgbClr val="FF9900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44" name="Text Box 16"/>
            <p:cNvSpPr txBox="1">
              <a:spLocks noChangeArrowheads="1"/>
            </p:cNvSpPr>
            <p:nvPr/>
          </p:nvSpPr>
          <p:spPr bwMode="auto">
            <a:xfrm>
              <a:off x="2736" y="1497"/>
              <a:ext cx="9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solidFill>
                    <a:schemeClr val="bg2"/>
                  </a:solidFill>
                </a:rPr>
                <a:t>青年路</a:t>
              </a:r>
              <a:r>
                <a:rPr lang="en-US" altLang="zh-CN">
                  <a:solidFill>
                    <a:schemeClr val="bg2"/>
                  </a:solidFill>
                </a:rPr>
                <a:t>&amp;</a:t>
              </a:r>
              <a:r>
                <a:rPr lang="zh-CN" altLang="en-US">
                  <a:solidFill>
                    <a:schemeClr val="bg2"/>
                  </a:solidFill>
                </a:rPr>
                <a:t>红桥</a:t>
              </a:r>
            </a:p>
          </p:txBody>
        </p:sp>
      </p:grpSp>
      <p:grpSp>
        <p:nvGrpSpPr>
          <p:cNvPr id="22549" name="Group 21"/>
          <p:cNvGrpSpPr>
            <a:grpSpLocks/>
          </p:cNvGrpSpPr>
          <p:nvPr/>
        </p:nvGrpSpPr>
        <p:grpSpPr bwMode="auto">
          <a:xfrm>
            <a:off x="381000" y="5105400"/>
            <a:ext cx="990600" cy="1052513"/>
            <a:chOff x="240" y="3168"/>
            <a:chExt cx="624" cy="663"/>
          </a:xfrm>
        </p:grpSpPr>
        <p:sp>
          <p:nvSpPr>
            <p:cNvPr id="22535" name="AutoShape 7"/>
            <p:cNvSpPr>
              <a:spLocks noChangeArrowheads="1"/>
            </p:cNvSpPr>
            <p:nvPr/>
          </p:nvSpPr>
          <p:spPr bwMode="auto">
            <a:xfrm rot="3253435">
              <a:off x="393" y="3159"/>
              <a:ext cx="413" cy="432"/>
            </a:xfrm>
            <a:prstGeom prst="cube">
              <a:avLst>
                <a:gd name="adj" fmla="val 32565"/>
              </a:avLst>
            </a:prstGeom>
            <a:solidFill>
              <a:schemeClr val="accent1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45" name="Text Box 17"/>
            <p:cNvSpPr txBox="1">
              <a:spLocks noChangeArrowheads="1"/>
            </p:cNvSpPr>
            <p:nvPr/>
          </p:nvSpPr>
          <p:spPr bwMode="auto">
            <a:xfrm>
              <a:off x="240" y="3600"/>
              <a:ext cx="62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solidFill>
                    <a:srgbClr val="009900"/>
                  </a:solidFill>
                </a:rPr>
                <a:t>天山区</a:t>
              </a:r>
            </a:p>
          </p:txBody>
        </p:sp>
      </p:grpSp>
      <p:pic>
        <p:nvPicPr>
          <p:cNvPr id="22548" name="Picture 20" descr="箭头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35568999">
            <a:off x="1689893" y="4329907"/>
            <a:ext cx="658813" cy="990600"/>
          </a:xfrm>
          <a:prstGeom prst="rect">
            <a:avLst/>
          </a:prstGeom>
          <a:noFill/>
        </p:spPr>
      </p:pic>
      <p:sp>
        <p:nvSpPr>
          <p:cNvPr id="22554" name="Text Box 26"/>
          <p:cNvSpPr txBox="1">
            <a:spLocks noChangeArrowheads="1"/>
          </p:cNvSpPr>
          <p:nvPr/>
        </p:nvSpPr>
        <p:spPr bwMode="auto">
          <a:xfrm>
            <a:off x="4038600" y="3581400"/>
            <a:ext cx="3505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0">
                <a:solidFill>
                  <a:schemeClr val="folHlink"/>
                </a:solidFill>
              </a:rPr>
              <a:t>天山区碱泉街社区</a:t>
            </a:r>
          </a:p>
        </p:txBody>
      </p:sp>
      <p:sp>
        <p:nvSpPr>
          <p:cNvPr id="22555" name="Text Box 27"/>
          <p:cNvSpPr txBox="1">
            <a:spLocks noChangeArrowheads="1"/>
          </p:cNvSpPr>
          <p:nvPr/>
        </p:nvSpPr>
        <p:spPr bwMode="auto">
          <a:xfrm>
            <a:off x="457200" y="152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基本情况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64" presetClass="path" presetSubtype="0" repeatCount="indefinite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84 0.01457 L 3.33333E-6 -8.25815E-7 " pathEditMode="relative" rAng="0" ptsTypes="AA">
                                      <p:cBhvr>
                                        <p:cTn id="17" dur="300" fill="hold"/>
                                        <p:tgtEl>
                                          <p:spTgt spid="225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" y="-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1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3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3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00"/>
                            </p:stCondLst>
                            <p:childTnLst>
                              <p:par>
                                <p:cTn id="2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30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300"/>
                                        <p:tgtEl>
                                          <p:spTgt spid="22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3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22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7" grpId="0" animBg="1"/>
      <p:bldP spid="22531" grpId="0"/>
      <p:bldP spid="225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Freeform 2"/>
          <p:cNvSpPr>
            <a:spLocks/>
          </p:cNvSpPr>
          <p:nvPr/>
        </p:nvSpPr>
        <p:spPr bwMode="auto">
          <a:xfrm>
            <a:off x="2668588" y="2049463"/>
            <a:ext cx="5791200" cy="3517900"/>
          </a:xfrm>
          <a:custGeom>
            <a:avLst/>
            <a:gdLst/>
            <a:ahLst/>
            <a:cxnLst>
              <a:cxn ang="0">
                <a:pos x="3350" y="820"/>
              </a:cxn>
              <a:cxn ang="0">
                <a:pos x="3255" y="725"/>
              </a:cxn>
              <a:cxn ang="0">
                <a:pos x="3031" y="549"/>
              </a:cxn>
              <a:cxn ang="0">
                <a:pos x="2889" y="454"/>
              </a:cxn>
              <a:cxn ang="0">
                <a:pos x="2659" y="264"/>
              </a:cxn>
              <a:cxn ang="0">
                <a:pos x="2557" y="183"/>
              </a:cxn>
              <a:cxn ang="0">
                <a:pos x="2422" y="122"/>
              </a:cxn>
              <a:cxn ang="0">
                <a:pos x="1879" y="41"/>
              </a:cxn>
              <a:cxn ang="0">
                <a:pos x="1575" y="163"/>
              </a:cxn>
              <a:cxn ang="0">
                <a:pos x="734" y="217"/>
              </a:cxn>
              <a:cxn ang="0">
                <a:pos x="639" y="298"/>
              </a:cxn>
              <a:cxn ang="0">
                <a:pos x="524" y="501"/>
              </a:cxn>
              <a:cxn ang="0">
                <a:pos x="375" y="644"/>
              </a:cxn>
              <a:cxn ang="0">
                <a:pos x="226" y="752"/>
              </a:cxn>
              <a:cxn ang="0">
                <a:pos x="145" y="786"/>
              </a:cxn>
              <a:cxn ang="0">
                <a:pos x="50" y="901"/>
              </a:cxn>
              <a:cxn ang="0">
                <a:pos x="16" y="1071"/>
              </a:cxn>
              <a:cxn ang="0">
                <a:pos x="172" y="1186"/>
              </a:cxn>
              <a:cxn ang="0">
                <a:pos x="314" y="1267"/>
              </a:cxn>
              <a:cxn ang="0">
                <a:pos x="456" y="1362"/>
              </a:cxn>
              <a:cxn ang="0">
                <a:pos x="680" y="1504"/>
              </a:cxn>
              <a:cxn ang="0">
                <a:pos x="897" y="1687"/>
              </a:cxn>
              <a:cxn ang="0">
                <a:pos x="1053" y="1850"/>
              </a:cxn>
              <a:cxn ang="0">
                <a:pos x="1222" y="2080"/>
              </a:cxn>
              <a:cxn ang="0">
                <a:pos x="1439" y="2168"/>
              </a:cxn>
              <a:cxn ang="0">
                <a:pos x="1676" y="2202"/>
              </a:cxn>
              <a:cxn ang="0">
                <a:pos x="2130" y="2175"/>
              </a:cxn>
              <a:cxn ang="0">
                <a:pos x="3364" y="2080"/>
              </a:cxn>
              <a:cxn ang="0">
                <a:pos x="3526" y="1985"/>
              </a:cxn>
              <a:cxn ang="0">
                <a:pos x="3587" y="1850"/>
              </a:cxn>
              <a:cxn ang="0">
                <a:pos x="3607" y="1769"/>
              </a:cxn>
              <a:cxn ang="0">
                <a:pos x="3648" y="1518"/>
              </a:cxn>
              <a:cxn ang="0">
                <a:pos x="3621" y="1403"/>
              </a:cxn>
              <a:cxn ang="0">
                <a:pos x="3601" y="1308"/>
              </a:cxn>
              <a:cxn ang="0">
                <a:pos x="3485" y="962"/>
              </a:cxn>
            </a:cxnLst>
            <a:rect l="0" t="0" r="r" b="b"/>
            <a:pathLst>
              <a:path w="3648" h="2216">
                <a:moveTo>
                  <a:pt x="3452" y="915"/>
                </a:moveTo>
                <a:cubicBezTo>
                  <a:pt x="3424" y="872"/>
                  <a:pt x="3388" y="851"/>
                  <a:pt x="3350" y="820"/>
                </a:cubicBezTo>
                <a:cubicBezTo>
                  <a:pt x="3310" y="787"/>
                  <a:pt x="3347" y="814"/>
                  <a:pt x="3316" y="779"/>
                </a:cubicBezTo>
                <a:cubicBezTo>
                  <a:pt x="3245" y="700"/>
                  <a:pt x="3301" y="764"/>
                  <a:pt x="3255" y="725"/>
                </a:cubicBezTo>
                <a:cubicBezTo>
                  <a:pt x="3222" y="697"/>
                  <a:pt x="3204" y="657"/>
                  <a:pt x="3160" y="644"/>
                </a:cubicBezTo>
                <a:cubicBezTo>
                  <a:pt x="3124" y="606"/>
                  <a:pt x="3074" y="580"/>
                  <a:pt x="3031" y="549"/>
                </a:cubicBezTo>
                <a:cubicBezTo>
                  <a:pt x="3000" y="527"/>
                  <a:pt x="2958" y="516"/>
                  <a:pt x="2930" y="488"/>
                </a:cubicBezTo>
                <a:cubicBezTo>
                  <a:pt x="2897" y="455"/>
                  <a:pt x="2922" y="477"/>
                  <a:pt x="2889" y="454"/>
                </a:cubicBezTo>
                <a:cubicBezTo>
                  <a:pt x="2873" y="443"/>
                  <a:pt x="2842" y="420"/>
                  <a:pt x="2842" y="420"/>
                </a:cubicBezTo>
                <a:cubicBezTo>
                  <a:pt x="2796" y="355"/>
                  <a:pt x="2720" y="313"/>
                  <a:pt x="2659" y="264"/>
                </a:cubicBezTo>
                <a:cubicBezTo>
                  <a:pt x="2647" y="255"/>
                  <a:pt x="2629" y="248"/>
                  <a:pt x="2618" y="237"/>
                </a:cubicBezTo>
                <a:cubicBezTo>
                  <a:pt x="2595" y="213"/>
                  <a:pt x="2589" y="194"/>
                  <a:pt x="2557" y="183"/>
                </a:cubicBezTo>
                <a:cubicBezTo>
                  <a:pt x="2506" y="145"/>
                  <a:pt x="2557" y="177"/>
                  <a:pt x="2496" y="156"/>
                </a:cubicBezTo>
                <a:cubicBezTo>
                  <a:pt x="2468" y="146"/>
                  <a:pt x="2451" y="130"/>
                  <a:pt x="2422" y="122"/>
                </a:cubicBezTo>
                <a:cubicBezTo>
                  <a:pt x="2399" y="107"/>
                  <a:pt x="2378" y="106"/>
                  <a:pt x="2354" y="95"/>
                </a:cubicBezTo>
                <a:cubicBezTo>
                  <a:pt x="2142" y="0"/>
                  <a:pt x="2400" y="49"/>
                  <a:pt x="1879" y="41"/>
                </a:cubicBezTo>
                <a:cubicBezTo>
                  <a:pt x="1811" y="51"/>
                  <a:pt x="1744" y="59"/>
                  <a:pt x="1676" y="74"/>
                </a:cubicBezTo>
                <a:cubicBezTo>
                  <a:pt x="1638" y="101"/>
                  <a:pt x="1608" y="129"/>
                  <a:pt x="1575" y="163"/>
                </a:cubicBezTo>
                <a:cubicBezTo>
                  <a:pt x="1572" y="166"/>
                  <a:pt x="1503" y="176"/>
                  <a:pt x="1500" y="176"/>
                </a:cubicBezTo>
                <a:cubicBezTo>
                  <a:pt x="1236" y="266"/>
                  <a:pt x="1155" y="213"/>
                  <a:pt x="734" y="217"/>
                </a:cubicBezTo>
                <a:cubicBezTo>
                  <a:pt x="710" y="233"/>
                  <a:pt x="687" y="244"/>
                  <a:pt x="666" y="264"/>
                </a:cubicBezTo>
                <a:cubicBezTo>
                  <a:pt x="651" y="313"/>
                  <a:pt x="673" y="255"/>
                  <a:pt x="639" y="298"/>
                </a:cubicBezTo>
                <a:cubicBezTo>
                  <a:pt x="630" y="310"/>
                  <a:pt x="627" y="326"/>
                  <a:pt x="619" y="339"/>
                </a:cubicBezTo>
                <a:cubicBezTo>
                  <a:pt x="603" y="401"/>
                  <a:pt x="557" y="448"/>
                  <a:pt x="524" y="501"/>
                </a:cubicBezTo>
                <a:cubicBezTo>
                  <a:pt x="501" y="537"/>
                  <a:pt x="479" y="585"/>
                  <a:pt x="443" y="610"/>
                </a:cubicBezTo>
                <a:cubicBezTo>
                  <a:pt x="423" y="624"/>
                  <a:pt x="396" y="629"/>
                  <a:pt x="375" y="644"/>
                </a:cubicBezTo>
                <a:cubicBezTo>
                  <a:pt x="355" y="686"/>
                  <a:pt x="352" y="669"/>
                  <a:pt x="314" y="691"/>
                </a:cubicBezTo>
                <a:cubicBezTo>
                  <a:pt x="283" y="709"/>
                  <a:pt x="258" y="734"/>
                  <a:pt x="226" y="752"/>
                </a:cubicBezTo>
                <a:cubicBezTo>
                  <a:pt x="181" y="778"/>
                  <a:pt x="231" y="757"/>
                  <a:pt x="185" y="772"/>
                </a:cubicBezTo>
                <a:cubicBezTo>
                  <a:pt x="172" y="776"/>
                  <a:pt x="145" y="786"/>
                  <a:pt x="145" y="786"/>
                </a:cubicBezTo>
                <a:cubicBezTo>
                  <a:pt x="122" y="808"/>
                  <a:pt x="123" y="824"/>
                  <a:pt x="97" y="840"/>
                </a:cubicBezTo>
                <a:cubicBezTo>
                  <a:pt x="65" y="889"/>
                  <a:pt x="82" y="869"/>
                  <a:pt x="50" y="901"/>
                </a:cubicBezTo>
                <a:cubicBezTo>
                  <a:pt x="40" y="931"/>
                  <a:pt x="19" y="977"/>
                  <a:pt x="2" y="1003"/>
                </a:cubicBezTo>
                <a:cubicBezTo>
                  <a:pt x="5" y="1026"/>
                  <a:pt x="0" y="1055"/>
                  <a:pt x="16" y="1071"/>
                </a:cubicBezTo>
                <a:cubicBezTo>
                  <a:pt x="45" y="1100"/>
                  <a:pt x="88" y="1116"/>
                  <a:pt x="118" y="1145"/>
                </a:cubicBezTo>
                <a:cubicBezTo>
                  <a:pt x="127" y="1177"/>
                  <a:pt x="145" y="1173"/>
                  <a:pt x="172" y="1186"/>
                </a:cubicBezTo>
                <a:cubicBezTo>
                  <a:pt x="205" y="1202"/>
                  <a:pt x="240" y="1216"/>
                  <a:pt x="273" y="1233"/>
                </a:cubicBezTo>
                <a:cubicBezTo>
                  <a:pt x="321" y="1257"/>
                  <a:pt x="267" y="1235"/>
                  <a:pt x="314" y="1267"/>
                </a:cubicBezTo>
                <a:cubicBezTo>
                  <a:pt x="327" y="1276"/>
                  <a:pt x="342" y="1279"/>
                  <a:pt x="355" y="1287"/>
                </a:cubicBezTo>
                <a:cubicBezTo>
                  <a:pt x="390" y="1310"/>
                  <a:pt x="419" y="1340"/>
                  <a:pt x="456" y="1362"/>
                </a:cubicBezTo>
                <a:cubicBezTo>
                  <a:pt x="483" y="1378"/>
                  <a:pt x="567" y="1424"/>
                  <a:pt x="585" y="1443"/>
                </a:cubicBezTo>
                <a:cubicBezTo>
                  <a:pt x="610" y="1469"/>
                  <a:pt x="646" y="1492"/>
                  <a:pt x="680" y="1504"/>
                </a:cubicBezTo>
                <a:cubicBezTo>
                  <a:pt x="703" y="1528"/>
                  <a:pt x="723" y="1529"/>
                  <a:pt x="748" y="1552"/>
                </a:cubicBezTo>
                <a:cubicBezTo>
                  <a:pt x="797" y="1596"/>
                  <a:pt x="837" y="1658"/>
                  <a:pt x="897" y="1687"/>
                </a:cubicBezTo>
                <a:cubicBezTo>
                  <a:pt x="926" y="1716"/>
                  <a:pt x="976" y="1754"/>
                  <a:pt x="999" y="1789"/>
                </a:cubicBezTo>
                <a:cubicBezTo>
                  <a:pt x="1014" y="1812"/>
                  <a:pt x="1053" y="1850"/>
                  <a:pt x="1053" y="1850"/>
                </a:cubicBezTo>
                <a:cubicBezTo>
                  <a:pt x="1074" y="1909"/>
                  <a:pt x="1105" y="1956"/>
                  <a:pt x="1141" y="2006"/>
                </a:cubicBezTo>
                <a:cubicBezTo>
                  <a:pt x="1160" y="2032"/>
                  <a:pt x="1201" y="2059"/>
                  <a:pt x="1222" y="2080"/>
                </a:cubicBezTo>
                <a:cubicBezTo>
                  <a:pt x="1244" y="2102"/>
                  <a:pt x="1272" y="2138"/>
                  <a:pt x="1303" y="2148"/>
                </a:cubicBezTo>
                <a:cubicBezTo>
                  <a:pt x="1352" y="2164"/>
                  <a:pt x="1382" y="2164"/>
                  <a:pt x="1439" y="2168"/>
                </a:cubicBezTo>
                <a:cubicBezTo>
                  <a:pt x="1500" y="2177"/>
                  <a:pt x="1561" y="2186"/>
                  <a:pt x="1622" y="2195"/>
                </a:cubicBezTo>
                <a:cubicBezTo>
                  <a:pt x="1640" y="2198"/>
                  <a:pt x="1658" y="2199"/>
                  <a:pt x="1676" y="2202"/>
                </a:cubicBezTo>
                <a:cubicBezTo>
                  <a:pt x="1694" y="2206"/>
                  <a:pt x="1730" y="2216"/>
                  <a:pt x="1730" y="2216"/>
                </a:cubicBezTo>
                <a:cubicBezTo>
                  <a:pt x="1868" y="2211"/>
                  <a:pt x="1994" y="2193"/>
                  <a:pt x="2130" y="2175"/>
                </a:cubicBezTo>
                <a:cubicBezTo>
                  <a:pt x="2504" y="2050"/>
                  <a:pt x="1950" y="2157"/>
                  <a:pt x="3174" y="2148"/>
                </a:cubicBezTo>
                <a:cubicBezTo>
                  <a:pt x="3234" y="2117"/>
                  <a:pt x="3300" y="2102"/>
                  <a:pt x="3364" y="2080"/>
                </a:cubicBezTo>
                <a:cubicBezTo>
                  <a:pt x="3398" y="2068"/>
                  <a:pt x="3430" y="2050"/>
                  <a:pt x="3465" y="2040"/>
                </a:cubicBezTo>
                <a:cubicBezTo>
                  <a:pt x="3488" y="2022"/>
                  <a:pt x="3502" y="2002"/>
                  <a:pt x="3526" y="1985"/>
                </a:cubicBezTo>
                <a:cubicBezTo>
                  <a:pt x="3556" y="1943"/>
                  <a:pt x="3559" y="1928"/>
                  <a:pt x="3580" y="1884"/>
                </a:cubicBezTo>
                <a:cubicBezTo>
                  <a:pt x="3582" y="1873"/>
                  <a:pt x="3583" y="1861"/>
                  <a:pt x="3587" y="1850"/>
                </a:cubicBezTo>
                <a:cubicBezTo>
                  <a:pt x="3590" y="1840"/>
                  <a:pt x="3599" y="1833"/>
                  <a:pt x="3601" y="1823"/>
                </a:cubicBezTo>
                <a:cubicBezTo>
                  <a:pt x="3605" y="1805"/>
                  <a:pt x="3604" y="1787"/>
                  <a:pt x="3607" y="1769"/>
                </a:cubicBezTo>
                <a:cubicBezTo>
                  <a:pt x="3608" y="1762"/>
                  <a:pt x="3612" y="1755"/>
                  <a:pt x="3614" y="1748"/>
                </a:cubicBezTo>
                <a:cubicBezTo>
                  <a:pt x="3623" y="1542"/>
                  <a:pt x="3617" y="1636"/>
                  <a:pt x="3648" y="1518"/>
                </a:cubicBezTo>
                <a:cubicBezTo>
                  <a:pt x="3643" y="1477"/>
                  <a:pt x="3645" y="1473"/>
                  <a:pt x="3635" y="1443"/>
                </a:cubicBezTo>
                <a:cubicBezTo>
                  <a:pt x="3631" y="1430"/>
                  <a:pt x="3621" y="1403"/>
                  <a:pt x="3621" y="1403"/>
                </a:cubicBezTo>
                <a:cubicBezTo>
                  <a:pt x="3619" y="1380"/>
                  <a:pt x="3619" y="1357"/>
                  <a:pt x="3614" y="1335"/>
                </a:cubicBezTo>
                <a:cubicBezTo>
                  <a:pt x="3612" y="1325"/>
                  <a:pt x="3603" y="1318"/>
                  <a:pt x="3601" y="1308"/>
                </a:cubicBezTo>
                <a:cubicBezTo>
                  <a:pt x="3579" y="1211"/>
                  <a:pt x="3579" y="1142"/>
                  <a:pt x="3519" y="1057"/>
                </a:cubicBezTo>
                <a:cubicBezTo>
                  <a:pt x="3503" y="1005"/>
                  <a:pt x="3485" y="1018"/>
                  <a:pt x="3485" y="962"/>
                </a:cubicBezTo>
                <a:lnTo>
                  <a:pt x="3452" y="915"/>
                </a:lnTo>
                <a:close/>
              </a:path>
            </a:pathLst>
          </a:custGeom>
          <a:solidFill>
            <a:srgbClr val="DDDDDD"/>
          </a:solidFill>
          <a:ln w="28575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457200" y="1143000"/>
            <a:ext cx="8382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0">
                <a:solidFill>
                  <a:srgbClr val="009900"/>
                </a:solidFill>
                <a:latin typeface="黑体" pitchFamily="2" charset="-122"/>
              </a:rPr>
              <a:t>辖区总面积</a:t>
            </a:r>
            <a:r>
              <a:rPr lang="en-US" altLang="zh-CN" b="0">
                <a:solidFill>
                  <a:srgbClr val="009900"/>
                </a:solidFill>
                <a:latin typeface="黑体" pitchFamily="2" charset="-122"/>
              </a:rPr>
              <a:t>8.2</a:t>
            </a:r>
            <a:r>
              <a:rPr lang="zh-CN" altLang="en-US" b="0">
                <a:solidFill>
                  <a:srgbClr val="009900"/>
                </a:solidFill>
                <a:latin typeface="黑体" pitchFamily="2" charset="-122"/>
              </a:rPr>
              <a:t>平方公里，驻有自治区和市属企事业单位</a:t>
            </a:r>
            <a:r>
              <a:rPr lang="en-US" altLang="zh-CN" b="0">
                <a:solidFill>
                  <a:srgbClr val="009900"/>
                </a:solidFill>
                <a:latin typeface="黑体" pitchFamily="2" charset="-122"/>
              </a:rPr>
              <a:t>47</a:t>
            </a:r>
            <a:r>
              <a:rPr lang="zh-CN" altLang="en-US" b="0">
                <a:solidFill>
                  <a:srgbClr val="009900"/>
                </a:solidFill>
                <a:latin typeface="黑体" pitchFamily="2" charset="-122"/>
              </a:rPr>
              <a:t>个</a:t>
            </a:r>
          </a:p>
        </p:txBody>
      </p:sp>
      <p:grpSp>
        <p:nvGrpSpPr>
          <p:cNvPr id="23557" name="Group 5"/>
          <p:cNvGrpSpPr>
            <a:grpSpLocks/>
          </p:cNvGrpSpPr>
          <p:nvPr/>
        </p:nvGrpSpPr>
        <p:grpSpPr bwMode="auto">
          <a:xfrm>
            <a:off x="7620000" y="3443288"/>
            <a:ext cx="1447800" cy="823912"/>
            <a:chOff x="4560" y="2169"/>
            <a:chExt cx="912" cy="519"/>
          </a:xfrm>
        </p:grpSpPr>
        <p:sp>
          <p:nvSpPr>
            <p:cNvPr id="23558" name="AutoShape 6"/>
            <p:cNvSpPr>
              <a:spLocks noChangeArrowheads="1"/>
            </p:cNvSpPr>
            <p:nvPr/>
          </p:nvSpPr>
          <p:spPr bwMode="auto">
            <a:xfrm rot="3253435">
              <a:off x="4830" y="2187"/>
              <a:ext cx="288" cy="252"/>
            </a:xfrm>
            <a:prstGeom prst="cube">
              <a:avLst>
                <a:gd name="adj" fmla="val 32565"/>
              </a:avLst>
            </a:prstGeom>
            <a:solidFill>
              <a:srgbClr val="FF9900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59" name="Text Box 7"/>
            <p:cNvSpPr txBox="1">
              <a:spLocks noChangeArrowheads="1"/>
            </p:cNvSpPr>
            <p:nvPr/>
          </p:nvSpPr>
          <p:spPr bwMode="auto">
            <a:xfrm>
              <a:off x="4560" y="2457"/>
              <a:ext cx="91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solidFill>
                    <a:srgbClr val="009900"/>
                  </a:solidFill>
                </a:rPr>
                <a:t>东山公墓区</a:t>
              </a:r>
            </a:p>
          </p:txBody>
        </p:sp>
      </p:grpSp>
      <p:grpSp>
        <p:nvGrpSpPr>
          <p:cNvPr id="23560" name="Group 8"/>
          <p:cNvGrpSpPr>
            <a:grpSpLocks/>
          </p:cNvGrpSpPr>
          <p:nvPr/>
        </p:nvGrpSpPr>
        <p:grpSpPr bwMode="auto">
          <a:xfrm>
            <a:off x="2057400" y="3290888"/>
            <a:ext cx="1447800" cy="809625"/>
            <a:chOff x="1056" y="2073"/>
            <a:chExt cx="912" cy="510"/>
          </a:xfrm>
        </p:grpSpPr>
        <p:sp>
          <p:nvSpPr>
            <p:cNvPr id="23561" name="AutoShape 9"/>
            <p:cNvSpPr>
              <a:spLocks noChangeArrowheads="1"/>
            </p:cNvSpPr>
            <p:nvPr/>
          </p:nvSpPr>
          <p:spPr bwMode="auto">
            <a:xfrm rot="3253435">
              <a:off x="1326" y="2091"/>
              <a:ext cx="288" cy="252"/>
            </a:xfrm>
            <a:prstGeom prst="cube">
              <a:avLst>
                <a:gd name="adj" fmla="val 32565"/>
              </a:avLst>
            </a:prstGeom>
            <a:solidFill>
              <a:srgbClr val="FF9900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62" name="Text Box 10"/>
            <p:cNvSpPr txBox="1">
              <a:spLocks noChangeArrowheads="1"/>
            </p:cNvSpPr>
            <p:nvPr/>
          </p:nvSpPr>
          <p:spPr bwMode="auto">
            <a:xfrm>
              <a:off x="1056" y="2352"/>
              <a:ext cx="91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solidFill>
                    <a:srgbClr val="009900"/>
                  </a:solidFill>
                </a:rPr>
                <a:t>东门办事处</a:t>
              </a:r>
            </a:p>
          </p:txBody>
        </p:sp>
      </p:grpSp>
      <p:grpSp>
        <p:nvGrpSpPr>
          <p:cNvPr id="23563" name="Group 11"/>
          <p:cNvGrpSpPr>
            <a:grpSpLocks/>
          </p:cNvGrpSpPr>
          <p:nvPr/>
        </p:nvGrpSpPr>
        <p:grpSpPr bwMode="auto">
          <a:xfrm>
            <a:off x="5029200" y="5272088"/>
            <a:ext cx="914400" cy="823912"/>
            <a:chOff x="2928" y="3321"/>
            <a:chExt cx="576" cy="519"/>
          </a:xfrm>
        </p:grpSpPr>
        <p:sp>
          <p:nvSpPr>
            <p:cNvPr id="23564" name="AutoShape 12"/>
            <p:cNvSpPr>
              <a:spLocks noChangeArrowheads="1"/>
            </p:cNvSpPr>
            <p:nvPr/>
          </p:nvSpPr>
          <p:spPr bwMode="auto">
            <a:xfrm rot="3253435">
              <a:off x="3102" y="3339"/>
              <a:ext cx="288" cy="252"/>
            </a:xfrm>
            <a:prstGeom prst="cube">
              <a:avLst>
                <a:gd name="adj" fmla="val 32565"/>
              </a:avLst>
            </a:prstGeom>
            <a:solidFill>
              <a:srgbClr val="FF9900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65" name="Text Box 13"/>
            <p:cNvSpPr txBox="1">
              <a:spLocks noChangeArrowheads="1"/>
            </p:cNvSpPr>
            <p:nvPr/>
          </p:nvSpPr>
          <p:spPr bwMode="auto">
            <a:xfrm>
              <a:off x="2928" y="3609"/>
              <a:ext cx="5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solidFill>
                    <a:srgbClr val="009900"/>
                  </a:solidFill>
                </a:rPr>
                <a:t>大梁路</a:t>
              </a:r>
            </a:p>
          </p:txBody>
        </p:sp>
      </p:grpSp>
      <p:grpSp>
        <p:nvGrpSpPr>
          <p:cNvPr id="23566" name="Group 14"/>
          <p:cNvGrpSpPr>
            <a:grpSpLocks/>
          </p:cNvGrpSpPr>
          <p:nvPr/>
        </p:nvGrpSpPr>
        <p:grpSpPr bwMode="auto">
          <a:xfrm>
            <a:off x="4724400" y="1919288"/>
            <a:ext cx="1524000" cy="823912"/>
            <a:chOff x="2736" y="1209"/>
            <a:chExt cx="960" cy="519"/>
          </a:xfrm>
        </p:grpSpPr>
        <p:sp>
          <p:nvSpPr>
            <p:cNvPr id="23567" name="AutoShape 15"/>
            <p:cNvSpPr>
              <a:spLocks noChangeArrowheads="1"/>
            </p:cNvSpPr>
            <p:nvPr/>
          </p:nvSpPr>
          <p:spPr bwMode="auto">
            <a:xfrm rot="3253435">
              <a:off x="3102" y="1227"/>
              <a:ext cx="288" cy="252"/>
            </a:xfrm>
            <a:prstGeom prst="cube">
              <a:avLst>
                <a:gd name="adj" fmla="val 32565"/>
              </a:avLst>
            </a:prstGeom>
            <a:solidFill>
              <a:srgbClr val="FF9900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68" name="Text Box 16"/>
            <p:cNvSpPr txBox="1">
              <a:spLocks noChangeArrowheads="1"/>
            </p:cNvSpPr>
            <p:nvPr/>
          </p:nvSpPr>
          <p:spPr bwMode="auto">
            <a:xfrm>
              <a:off x="2736" y="1497"/>
              <a:ext cx="9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solidFill>
                    <a:srgbClr val="009900"/>
                  </a:solidFill>
                </a:rPr>
                <a:t>青年路</a:t>
              </a:r>
              <a:r>
                <a:rPr lang="en-US" altLang="zh-CN">
                  <a:solidFill>
                    <a:srgbClr val="009900"/>
                  </a:solidFill>
                </a:rPr>
                <a:t>&amp;</a:t>
              </a:r>
              <a:r>
                <a:rPr lang="zh-CN" altLang="en-US">
                  <a:solidFill>
                    <a:srgbClr val="009900"/>
                  </a:solidFill>
                </a:rPr>
                <a:t>红桥</a:t>
              </a:r>
            </a:p>
          </p:txBody>
        </p:sp>
      </p:grpSp>
      <p:sp>
        <p:nvSpPr>
          <p:cNvPr id="23573" name="Text Box 21"/>
          <p:cNvSpPr txBox="1">
            <a:spLocks noChangeArrowheads="1"/>
          </p:cNvSpPr>
          <p:nvPr/>
        </p:nvSpPr>
        <p:spPr bwMode="auto">
          <a:xfrm>
            <a:off x="4267200" y="3581400"/>
            <a:ext cx="2895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chemeClr val="folHlink"/>
                </a:solidFill>
              </a:rPr>
              <a:t>8.2</a:t>
            </a:r>
            <a:r>
              <a:rPr lang="zh-CN" altLang="en-US" sz="3200">
                <a:solidFill>
                  <a:schemeClr val="folHlink"/>
                </a:solidFill>
              </a:rPr>
              <a:t>万平方公里</a:t>
            </a:r>
          </a:p>
        </p:txBody>
      </p:sp>
      <p:pic>
        <p:nvPicPr>
          <p:cNvPr id="23575" name="Picture 23" descr="箭头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5427729" flipV="1">
            <a:off x="2907506" y="4377532"/>
            <a:ext cx="709613" cy="1066800"/>
          </a:xfrm>
          <a:prstGeom prst="rect">
            <a:avLst/>
          </a:prstGeom>
          <a:noFill/>
        </p:spPr>
      </p:pic>
      <p:pic>
        <p:nvPicPr>
          <p:cNvPr id="23576" name="Picture 24" descr="未标题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108450"/>
            <a:ext cx="2590800" cy="2216150"/>
          </a:xfrm>
          <a:prstGeom prst="rect">
            <a:avLst/>
          </a:prstGeom>
          <a:noFill/>
        </p:spPr>
      </p:pic>
      <p:sp>
        <p:nvSpPr>
          <p:cNvPr id="23577" name="WordArt 25"/>
          <p:cNvSpPr>
            <a:spLocks noChangeArrowheads="1" noChangeShapeType="1" noTextEdit="1"/>
          </p:cNvSpPr>
          <p:nvPr/>
        </p:nvSpPr>
        <p:spPr bwMode="auto">
          <a:xfrm>
            <a:off x="457200" y="2133600"/>
            <a:ext cx="2819400" cy="83820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4167"/>
              </a:avLst>
            </a:prstTxWarp>
            <a:scene3d>
              <a:camera prst="legacyPerspectiveTopLeft">
                <a:rot lat="0" lon="20519999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</a:sp3d>
          </a:bodyPr>
          <a:lstStyle/>
          <a:p>
            <a:pPr algn="ctr"/>
            <a:r>
              <a:rPr lang="zh-CN" altLang="en-US" sz="3600" kern="10" spc="72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chemeClr val="folHlink"/>
                    </a:gs>
                    <a:gs pos="100000">
                      <a:srgbClr val="009900"/>
                    </a:gs>
                  </a:gsLst>
                  <a:lin ang="5400000" scaled="1"/>
                </a:gradFill>
                <a:latin typeface="方正超粗黑简体"/>
                <a:ea typeface="方正超粗黑简体"/>
              </a:rPr>
              <a:t>自治区和市属企事业单位</a:t>
            </a:r>
            <a:r>
              <a:rPr lang="en-US" altLang="zh-CN" sz="3600" kern="10" spc="72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chemeClr val="folHlink"/>
                    </a:gs>
                    <a:gs pos="100000">
                      <a:srgbClr val="009900"/>
                    </a:gs>
                  </a:gsLst>
                  <a:lin ang="5400000" scaled="1"/>
                </a:gradFill>
                <a:latin typeface="方正超粗黑简体"/>
                <a:ea typeface="方正超粗黑简体"/>
              </a:rPr>
              <a:t>47</a:t>
            </a:r>
            <a:r>
              <a:rPr lang="zh-CN" altLang="en-US" sz="3600" kern="10" spc="72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chemeClr val="folHlink"/>
                    </a:gs>
                    <a:gs pos="100000">
                      <a:srgbClr val="009900"/>
                    </a:gs>
                  </a:gsLst>
                  <a:lin ang="5400000" scaled="1"/>
                </a:gradFill>
                <a:latin typeface="方正超粗黑简体"/>
                <a:ea typeface="方正超粗黑简体"/>
              </a:rPr>
              <a:t>个</a:t>
            </a:r>
          </a:p>
        </p:txBody>
      </p:sp>
      <p:pic>
        <p:nvPicPr>
          <p:cNvPr id="23578" name="Picture 26" descr="箭头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63741" flipV="1">
            <a:off x="762000" y="3048000"/>
            <a:ext cx="709613" cy="1066800"/>
          </a:xfrm>
          <a:prstGeom prst="rect">
            <a:avLst/>
          </a:prstGeom>
          <a:noFill/>
        </p:spPr>
      </p:pic>
      <p:sp>
        <p:nvSpPr>
          <p:cNvPr id="23579" name="Text Box 27"/>
          <p:cNvSpPr txBox="1">
            <a:spLocks noChangeArrowheads="1"/>
          </p:cNvSpPr>
          <p:nvPr/>
        </p:nvSpPr>
        <p:spPr bwMode="auto">
          <a:xfrm>
            <a:off x="457200" y="152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基本情况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23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64" presetClass="path" presetSubtype="0" repeatCount="indefinite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2.74809E-6 L -0.01667 0.01526 " pathEditMode="relative" rAng="0" ptsTypes="AA">
                                      <p:cBhvr>
                                        <p:cTn id="17" dur="3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" y="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1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00"/>
                            </p:stCondLst>
                            <p:childTnLst>
                              <p:par>
                                <p:cTn id="2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500"/>
                                        <p:tgtEl>
                                          <p:spTgt spid="23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100"/>
                            </p:stCondLst>
                            <p:childTnLst>
                              <p:par>
                                <p:cTn id="27" presetID="64" presetClass="path" presetSubtype="0" repeatCount="indefinite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1 0.01851 L 0 1.8043E-7 " pathEditMode="relative" rAng="0" ptsTypes="AA">
                                      <p:cBhvr>
                                        <p:cTn id="28" dur="300" fill="hold"/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-9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23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3573" grpId="0"/>
      <p:bldP spid="2357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457200" y="1143000"/>
            <a:ext cx="6934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9900"/>
                </a:solidFill>
                <a:latin typeface="黑体" pitchFamily="2" charset="-122"/>
              </a:rPr>
              <a:t>辖区人口特点以老年人、低保户、残疾人、下岗企业职工居多。 </a:t>
            </a:r>
          </a:p>
        </p:txBody>
      </p:sp>
      <p:grpSp>
        <p:nvGrpSpPr>
          <p:cNvPr id="24604" name="Group 28"/>
          <p:cNvGrpSpPr>
            <a:grpSpLocks/>
          </p:cNvGrpSpPr>
          <p:nvPr/>
        </p:nvGrpSpPr>
        <p:grpSpPr bwMode="auto">
          <a:xfrm>
            <a:off x="2057400" y="1919288"/>
            <a:ext cx="7010400" cy="4176712"/>
            <a:chOff x="1296" y="1209"/>
            <a:chExt cx="4416" cy="2631"/>
          </a:xfrm>
        </p:grpSpPr>
        <p:sp>
          <p:nvSpPr>
            <p:cNvPr id="24578" name="Freeform 2"/>
            <p:cNvSpPr>
              <a:spLocks/>
            </p:cNvSpPr>
            <p:nvPr/>
          </p:nvSpPr>
          <p:spPr bwMode="auto">
            <a:xfrm>
              <a:off x="1681" y="1291"/>
              <a:ext cx="3648" cy="2216"/>
            </a:xfrm>
            <a:custGeom>
              <a:avLst/>
              <a:gdLst/>
              <a:ahLst/>
              <a:cxnLst>
                <a:cxn ang="0">
                  <a:pos x="3350" y="820"/>
                </a:cxn>
                <a:cxn ang="0">
                  <a:pos x="3255" y="725"/>
                </a:cxn>
                <a:cxn ang="0">
                  <a:pos x="3031" y="549"/>
                </a:cxn>
                <a:cxn ang="0">
                  <a:pos x="2889" y="454"/>
                </a:cxn>
                <a:cxn ang="0">
                  <a:pos x="2659" y="264"/>
                </a:cxn>
                <a:cxn ang="0">
                  <a:pos x="2557" y="183"/>
                </a:cxn>
                <a:cxn ang="0">
                  <a:pos x="2422" y="122"/>
                </a:cxn>
                <a:cxn ang="0">
                  <a:pos x="1879" y="41"/>
                </a:cxn>
                <a:cxn ang="0">
                  <a:pos x="1575" y="163"/>
                </a:cxn>
                <a:cxn ang="0">
                  <a:pos x="734" y="217"/>
                </a:cxn>
                <a:cxn ang="0">
                  <a:pos x="639" y="298"/>
                </a:cxn>
                <a:cxn ang="0">
                  <a:pos x="524" y="501"/>
                </a:cxn>
                <a:cxn ang="0">
                  <a:pos x="375" y="644"/>
                </a:cxn>
                <a:cxn ang="0">
                  <a:pos x="226" y="752"/>
                </a:cxn>
                <a:cxn ang="0">
                  <a:pos x="145" y="786"/>
                </a:cxn>
                <a:cxn ang="0">
                  <a:pos x="50" y="901"/>
                </a:cxn>
                <a:cxn ang="0">
                  <a:pos x="16" y="1071"/>
                </a:cxn>
                <a:cxn ang="0">
                  <a:pos x="172" y="1186"/>
                </a:cxn>
                <a:cxn ang="0">
                  <a:pos x="314" y="1267"/>
                </a:cxn>
                <a:cxn ang="0">
                  <a:pos x="456" y="1362"/>
                </a:cxn>
                <a:cxn ang="0">
                  <a:pos x="680" y="1504"/>
                </a:cxn>
                <a:cxn ang="0">
                  <a:pos x="897" y="1687"/>
                </a:cxn>
                <a:cxn ang="0">
                  <a:pos x="1053" y="1850"/>
                </a:cxn>
                <a:cxn ang="0">
                  <a:pos x="1222" y="2080"/>
                </a:cxn>
                <a:cxn ang="0">
                  <a:pos x="1439" y="2168"/>
                </a:cxn>
                <a:cxn ang="0">
                  <a:pos x="1676" y="2202"/>
                </a:cxn>
                <a:cxn ang="0">
                  <a:pos x="2130" y="2175"/>
                </a:cxn>
                <a:cxn ang="0">
                  <a:pos x="3364" y="2080"/>
                </a:cxn>
                <a:cxn ang="0">
                  <a:pos x="3526" y="1985"/>
                </a:cxn>
                <a:cxn ang="0">
                  <a:pos x="3587" y="1850"/>
                </a:cxn>
                <a:cxn ang="0">
                  <a:pos x="3607" y="1769"/>
                </a:cxn>
                <a:cxn ang="0">
                  <a:pos x="3648" y="1518"/>
                </a:cxn>
                <a:cxn ang="0">
                  <a:pos x="3621" y="1403"/>
                </a:cxn>
                <a:cxn ang="0">
                  <a:pos x="3601" y="1308"/>
                </a:cxn>
                <a:cxn ang="0">
                  <a:pos x="3485" y="962"/>
                </a:cxn>
              </a:cxnLst>
              <a:rect l="0" t="0" r="r" b="b"/>
              <a:pathLst>
                <a:path w="3648" h="2216">
                  <a:moveTo>
                    <a:pt x="3452" y="915"/>
                  </a:moveTo>
                  <a:cubicBezTo>
                    <a:pt x="3424" y="872"/>
                    <a:pt x="3388" y="851"/>
                    <a:pt x="3350" y="820"/>
                  </a:cubicBezTo>
                  <a:cubicBezTo>
                    <a:pt x="3310" y="787"/>
                    <a:pt x="3347" y="814"/>
                    <a:pt x="3316" y="779"/>
                  </a:cubicBezTo>
                  <a:cubicBezTo>
                    <a:pt x="3245" y="700"/>
                    <a:pt x="3301" y="764"/>
                    <a:pt x="3255" y="725"/>
                  </a:cubicBezTo>
                  <a:cubicBezTo>
                    <a:pt x="3222" y="697"/>
                    <a:pt x="3204" y="657"/>
                    <a:pt x="3160" y="644"/>
                  </a:cubicBezTo>
                  <a:cubicBezTo>
                    <a:pt x="3124" y="606"/>
                    <a:pt x="3074" y="580"/>
                    <a:pt x="3031" y="549"/>
                  </a:cubicBezTo>
                  <a:cubicBezTo>
                    <a:pt x="3000" y="527"/>
                    <a:pt x="2958" y="516"/>
                    <a:pt x="2930" y="488"/>
                  </a:cubicBezTo>
                  <a:cubicBezTo>
                    <a:pt x="2897" y="455"/>
                    <a:pt x="2922" y="477"/>
                    <a:pt x="2889" y="454"/>
                  </a:cubicBezTo>
                  <a:cubicBezTo>
                    <a:pt x="2873" y="443"/>
                    <a:pt x="2842" y="420"/>
                    <a:pt x="2842" y="420"/>
                  </a:cubicBezTo>
                  <a:cubicBezTo>
                    <a:pt x="2796" y="355"/>
                    <a:pt x="2720" y="313"/>
                    <a:pt x="2659" y="264"/>
                  </a:cubicBezTo>
                  <a:cubicBezTo>
                    <a:pt x="2647" y="255"/>
                    <a:pt x="2629" y="248"/>
                    <a:pt x="2618" y="237"/>
                  </a:cubicBezTo>
                  <a:cubicBezTo>
                    <a:pt x="2595" y="213"/>
                    <a:pt x="2589" y="194"/>
                    <a:pt x="2557" y="183"/>
                  </a:cubicBezTo>
                  <a:cubicBezTo>
                    <a:pt x="2506" y="145"/>
                    <a:pt x="2557" y="177"/>
                    <a:pt x="2496" y="156"/>
                  </a:cubicBezTo>
                  <a:cubicBezTo>
                    <a:pt x="2468" y="146"/>
                    <a:pt x="2451" y="130"/>
                    <a:pt x="2422" y="122"/>
                  </a:cubicBezTo>
                  <a:cubicBezTo>
                    <a:pt x="2399" y="107"/>
                    <a:pt x="2378" y="106"/>
                    <a:pt x="2354" y="95"/>
                  </a:cubicBezTo>
                  <a:cubicBezTo>
                    <a:pt x="2142" y="0"/>
                    <a:pt x="2400" y="49"/>
                    <a:pt x="1879" y="41"/>
                  </a:cubicBezTo>
                  <a:cubicBezTo>
                    <a:pt x="1811" y="51"/>
                    <a:pt x="1744" y="59"/>
                    <a:pt x="1676" y="74"/>
                  </a:cubicBezTo>
                  <a:cubicBezTo>
                    <a:pt x="1638" y="101"/>
                    <a:pt x="1608" y="129"/>
                    <a:pt x="1575" y="163"/>
                  </a:cubicBezTo>
                  <a:cubicBezTo>
                    <a:pt x="1572" y="166"/>
                    <a:pt x="1503" y="176"/>
                    <a:pt x="1500" y="176"/>
                  </a:cubicBezTo>
                  <a:cubicBezTo>
                    <a:pt x="1236" y="266"/>
                    <a:pt x="1155" y="213"/>
                    <a:pt x="734" y="217"/>
                  </a:cubicBezTo>
                  <a:cubicBezTo>
                    <a:pt x="710" y="233"/>
                    <a:pt x="687" y="244"/>
                    <a:pt x="666" y="264"/>
                  </a:cubicBezTo>
                  <a:cubicBezTo>
                    <a:pt x="651" y="313"/>
                    <a:pt x="673" y="255"/>
                    <a:pt x="639" y="298"/>
                  </a:cubicBezTo>
                  <a:cubicBezTo>
                    <a:pt x="630" y="310"/>
                    <a:pt x="627" y="326"/>
                    <a:pt x="619" y="339"/>
                  </a:cubicBezTo>
                  <a:cubicBezTo>
                    <a:pt x="603" y="401"/>
                    <a:pt x="557" y="448"/>
                    <a:pt x="524" y="501"/>
                  </a:cubicBezTo>
                  <a:cubicBezTo>
                    <a:pt x="501" y="537"/>
                    <a:pt x="479" y="585"/>
                    <a:pt x="443" y="610"/>
                  </a:cubicBezTo>
                  <a:cubicBezTo>
                    <a:pt x="423" y="624"/>
                    <a:pt x="396" y="629"/>
                    <a:pt x="375" y="644"/>
                  </a:cubicBezTo>
                  <a:cubicBezTo>
                    <a:pt x="355" y="686"/>
                    <a:pt x="352" y="669"/>
                    <a:pt x="314" y="691"/>
                  </a:cubicBezTo>
                  <a:cubicBezTo>
                    <a:pt x="283" y="709"/>
                    <a:pt x="258" y="734"/>
                    <a:pt x="226" y="752"/>
                  </a:cubicBezTo>
                  <a:cubicBezTo>
                    <a:pt x="181" y="778"/>
                    <a:pt x="231" y="757"/>
                    <a:pt x="185" y="772"/>
                  </a:cubicBezTo>
                  <a:cubicBezTo>
                    <a:pt x="172" y="776"/>
                    <a:pt x="145" y="786"/>
                    <a:pt x="145" y="786"/>
                  </a:cubicBezTo>
                  <a:cubicBezTo>
                    <a:pt x="122" y="808"/>
                    <a:pt x="123" y="824"/>
                    <a:pt x="97" y="840"/>
                  </a:cubicBezTo>
                  <a:cubicBezTo>
                    <a:pt x="65" y="889"/>
                    <a:pt x="82" y="869"/>
                    <a:pt x="50" y="901"/>
                  </a:cubicBezTo>
                  <a:cubicBezTo>
                    <a:pt x="40" y="931"/>
                    <a:pt x="19" y="977"/>
                    <a:pt x="2" y="1003"/>
                  </a:cubicBezTo>
                  <a:cubicBezTo>
                    <a:pt x="5" y="1026"/>
                    <a:pt x="0" y="1055"/>
                    <a:pt x="16" y="1071"/>
                  </a:cubicBezTo>
                  <a:cubicBezTo>
                    <a:pt x="45" y="1100"/>
                    <a:pt x="88" y="1116"/>
                    <a:pt x="118" y="1145"/>
                  </a:cubicBezTo>
                  <a:cubicBezTo>
                    <a:pt x="127" y="1177"/>
                    <a:pt x="145" y="1173"/>
                    <a:pt x="172" y="1186"/>
                  </a:cubicBezTo>
                  <a:cubicBezTo>
                    <a:pt x="205" y="1202"/>
                    <a:pt x="240" y="1216"/>
                    <a:pt x="273" y="1233"/>
                  </a:cubicBezTo>
                  <a:cubicBezTo>
                    <a:pt x="321" y="1257"/>
                    <a:pt x="267" y="1235"/>
                    <a:pt x="314" y="1267"/>
                  </a:cubicBezTo>
                  <a:cubicBezTo>
                    <a:pt x="327" y="1276"/>
                    <a:pt x="342" y="1279"/>
                    <a:pt x="355" y="1287"/>
                  </a:cubicBezTo>
                  <a:cubicBezTo>
                    <a:pt x="390" y="1310"/>
                    <a:pt x="419" y="1340"/>
                    <a:pt x="456" y="1362"/>
                  </a:cubicBezTo>
                  <a:cubicBezTo>
                    <a:pt x="483" y="1378"/>
                    <a:pt x="567" y="1424"/>
                    <a:pt x="585" y="1443"/>
                  </a:cubicBezTo>
                  <a:cubicBezTo>
                    <a:pt x="610" y="1469"/>
                    <a:pt x="646" y="1492"/>
                    <a:pt x="680" y="1504"/>
                  </a:cubicBezTo>
                  <a:cubicBezTo>
                    <a:pt x="703" y="1528"/>
                    <a:pt x="723" y="1529"/>
                    <a:pt x="748" y="1552"/>
                  </a:cubicBezTo>
                  <a:cubicBezTo>
                    <a:pt x="797" y="1596"/>
                    <a:pt x="837" y="1658"/>
                    <a:pt x="897" y="1687"/>
                  </a:cubicBezTo>
                  <a:cubicBezTo>
                    <a:pt x="926" y="1716"/>
                    <a:pt x="976" y="1754"/>
                    <a:pt x="999" y="1789"/>
                  </a:cubicBezTo>
                  <a:cubicBezTo>
                    <a:pt x="1014" y="1812"/>
                    <a:pt x="1053" y="1850"/>
                    <a:pt x="1053" y="1850"/>
                  </a:cubicBezTo>
                  <a:cubicBezTo>
                    <a:pt x="1074" y="1909"/>
                    <a:pt x="1105" y="1956"/>
                    <a:pt x="1141" y="2006"/>
                  </a:cubicBezTo>
                  <a:cubicBezTo>
                    <a:pt x="1160" y="2032"/>
                    <a:pt x="1201" y="2059"/>
                    <a:pt x="1222" y="2080"/>
                  </a:cubicBezTo>
                  <a:cubicBezTo>
                    <a:pt x="1244" y="2102"/>
                    <a:pt x="1272" y="2138"/>
                    <a:pt x="1303" y="2148"/>
                  </a:cubicBezTo>
                  <a:cubicBezTo>
                    <a:pt x="1352" y="2164"/>
                    <a:pt x="1382" y="2164"/>
                    <a:pt x="1439" y="2168"/>
                  </a:cubicBezTo>
                  <a:cubicBezTo>
                    <a:pt x="1500" y="2177"/>
                    <a:pt x="1561" y="2186"/>
                    <a:pt x="1622" y="2195"/>
                  </a:cubicBezTo>
                  <a:cubicBezTo>
                    <a:pt x="1640" y="2198"/>
                    <a:pt x="1658" y="2199"/>
                    <a:pt x="1676" y="2202"/>
                  </a:cubicBezTo>
                  <a:cubicBezTo>
                    <a:pt x="1694" y="2206"/>
                    <a:pt x="1730" y="2216"/>
                    <a:pt x="1730" y="2216"/>
                  </a:cubicBezTo>
                  <a:cubicBezTo>
                    <a:pt x="1868" y="2211"/>
                    <a:pt x="1994" y="2193"/>
                    <a:pt x="2130" y="2175"/>
                  </a:cubicBezTo>
                  <a:cubicBezTo>
                    <a:pt x="2504" y="2050"/>
                    <a:pt x="1950" y="2157"/>
                    <a:pt x="3174" y="2148"/>
                  </a:cubicBezTo>
                  <a:cubicBezTo>
                    <a:pt x="3234" y="2117"/>
                    <a:pt x="3300" y="2102"/>
                    <a:pt x="3364" y="2080"/>
                  </a:cubicBezTo>
                  <a:cubicBezTo>
                    <a:pt x="3398" y="2068"/>
                    <a:pt x="3430" y="2050"/>
                    <a:pt x="3465" y="2040"/>
                  </a:cubicBezTo>
                  <a:cubicBezTo>
                    <a:pt x="3488" y="2022"/>
                    <a:pt x="3502" y="2002"/>
                    <a:pt x="3526" y="1985"/>
                  </a:cubicBezTo>
                  <a:cubicBezTo>
                    <a:pt x="3556" y="1943"/>
                    <a:pt x="3559" y="1928"/>
                    <a:pt x="3580" y="1884"/>
                  </a:cubicBezTo>
                  <a:cubicBezTo>
                    <a:pt x="3582" y="1873"/>
                    <a:pt x="3583" y="1861"/>
                    <a:pt x="3587" y="1850"/>
                  </a:cubicBezTo>
                  <a:cubicBezTo>
                    <a:pt x="3590" y="1840"/>
                    <a:pt x="3599" y="1833"/>
                    <a:pt x="3601" y="1823"/>
                  </a:cubicBezTo>
                  <a:cubicBezTo>
                    <a:pt x="3605" y="1805"/>
                    <a:pt x="3604" y="1787"/>
                    <a:pt x="3607" y="1769"/>
                  </a:cubicBezTo>
                  <a:cubicBezTo>
                    <a:pt x="3608" y="1762"/>
                    <a:pt x="3612" y="1755"/>
                    <a:pt x="3614" y="1748"/>
                  </a:cubicBezTo>
                  <a:cubicBezTo>
                    <a:pt x="3623" y="1542"/>
                    <a:pt x="3617" y="1636"/>
                    <a:pt x="3648" y="1518"/>
                  </a:cubicBezTo>
                  <a:cubicBezTo>
                    <a:pt x="3643" y="1477"/>
                    <a:pt x="3645" y="1473"/>
                    <a:pt x="3635" y="1443"/>
                  </a:cubicBezTo>
                  <a:cubicBezTo>
                    <a:pt x="3631" y="1430"/>
                    <a:pt x="3621" y="1403"/>
                    <a:pt x="3621" y="1403"/>
                  </a:cubicBezTo>
                  <a:cubicBezTo>
                    <a:pt x="3619" y="1380"/>
                    <a:pt x="3619" y="1357"/>
                    <a:pt x="3614" y="1335"/>
                  </a:cubicBezTo>
                  <a:cubicBezTo>
                    <a:pt x="3612" y="1325"/>
                    <a:pt x="3603" y="1318"/>
                    <a:pt x="3601" y="1308"/>
                  </a:cubicBezTo>
                  <a:cubicBezTo>
                    <a:pt x="3579" y="1211"/>
                    <a:pt x="3579" y="1142"/>
                    <a:pt x="3519" y="1057"/>
                  </a:cubicBezTo>
                  <a:cubicBezTo>
                    <a:pt x="3503" y="1005"/>
                    <a:pt x="3485" y="1018"/>
                    <a:pt x="3485" y="962"/>
                  </a:cubicBezTo>
                  <a:lnTo>
                    <a:pt x="3452" y="915"/>
                  </a:lnTo>
                  <a:close/>
                </a:path>
              </a:pathLst>
            </a:custGeom>
            <a:solidFill>
              <a:srgbClr val="DDDDDD"/>
            </a:solidFill>
            <a:ln w="28575" cmpd="sng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4581" name="Group 5"/>
            <p:cNvGrpSpPr>
              <a:grpSpLocks/>
            </p:cNvGrpSpPr>
            <p:nvPr/>
          </p:nvGrpSpPr>
          <p:grpSpPr bwMode="auto">
            <a:xfrm>
              <a:off x="4800" y="2169"/>
              <a:ext cx="912" cy="519"/>
              <a:chOff x="4560" y="2169"/>
              <a:chExt cx="912" cy="519"/>
            </a:xfrm>
          </p:grpSpPr>
          <p:sp>
            <p:nvSpPr>
              <p:cNvPr id="24582" name="AutoShape 6"/>
              <p:cNvSpPr>
                <a:spLocks noChangeArrowheads="1"/>
              </p:cNvSpPr>
              <p:nvPr/>
            </p:nvSpPr>
            <p:spPr bwMode="auto">
              <a:xfrm rot="3253435">
                <a:off x="4830" y="2187"/>
                <a:ext cx="288" cy="252"/>
              </a:xfrm>
              <a:prstGeom prst="cube">
                <a:avLst>
                  <a:gd name="adj" fmla="val 32565"/>
                </a:avLst>
              </a:prstGeom>
              <a:solidFill>
                <a:srgbClr val="FF9900"/>
              </a:solidFill>
              <a:ln w="19050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583" name="Text Box 7"/>
              <p:cNvSpPr txBox="1">
                <a:spLocks noChangeArrowheads="1"/>
              </p:cNvSpPr>
              <p:nvPr/>
            </p:nvSpPr>
            <p:spPr bwMode="auto">
              <a:xfrm>
                <a:off x="4560" y="2457"/>
                <a:ext cx="91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>
                    <a:solidFill>
                      <a:srgbClr val="009900"/>
                    </a:solidFill>
                  </a:rPr>
                  <a:t>东山公墓区</a:t>
                </a:r>
              </a:p>
            </p:txBody>
          </p:sp>
        </p:grpSp>
        <p:grpSp>
          <p:nvGrpSpPr>
            <p:cNvPr id="24584" name="Group 8"/>
            <p:cNvGrpSpPr>
              <a:grpSpLocks/>
            </p:cNvGrpSpPr>
            <p:nvPr/>
          </p:nvGrpSpPr>
          <p:grpSpPr bwMode="auto">
            <a:xfrm>
              <a:off x="1296" y="2073"/>
              <a:ext cx="912" cy="510"/>
              <a:chOff x="1056" y="2073"/>
              <a:chExt cx="912" cy="510"/>
            </a:xfrm>
          </p:grpSpPr>
          <p:sp>
            <p:nvSpPr>
              <p:cNvPr id="24585" name="AutoShape 9"/>
              <p:cNvSpPr>
                <a:spLocks noChangeArrowheads="1"/>
              </p:cNvSpPr>
              <p:nvPr/>
            </p:nvSpPr>
            <p:spPr bwMode="auto">
              <a:xfrm rot="3253435">
                <a:off x="1326" y="2091"/>
                <a:ext cx="288" cy="252"/>
              </a:xfrm>
              <a:prstGeom prst="cube">
                <a:avLst>
                  <a:gd name="adj" fmla="val 32565"/>
                </a:avLst>
              </a:prstGeom>
              <a:solidFill>
                <a:srgbClr val="FF9900"/>
              </a:solidFill>
              <a:ln w="19050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586" name="Text Box 10"/>
              <p:cNvSpPr txBox="1">
                <a:spLocks noChangeArrowheads="1"/>
              </p:cNvSpPr>
              <p:nvPr/>
            </p:nvSpPr>
            <p:spPr bwMode="auto">
              <a:xfrm>
                <a:off x="1056" y="2352"/>
                <a:ext cx="91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>
                    <a:solidFill>
                      <a:srgbClr val="009900"/>
                    </a:solidFill>
                  </a:rPr>
                  <a:t>东门办事处</a:t>
                </a:r>
              </a:p>
            </p:txBody>
          </p:sp>
        </p:grpSp>
        <p:grpSp>
          <p:nvGrpSpPr>
            <p:cNvPr id="24587" name="Group 11"/>
            <p:cNvGrpSpPr>
              <a:grpSpLocks/>
            </p:cNvGrpSpPr>
            <p:nvPr/>
          </p:nvGrpSpPr>
          <p:grpSpPr bwMode="auto">
            <a:xfrm>
              <a:off x="3168" y="3321"/>
              <a:ext cx="576" cy="519"/>
              <a:chOff x="2928" y="3321"/>
              <a:chExt cx="576" cy="519"/>
            </a:xfrm>
          </p:grpSpPr>
          <p:sp>
            <p:nvSpPr>
              <p:cNvPr id="24588" name="AutoShape 12"/>
              <p:cNvSpPr>
                <a:spLocks noChangeArrowheads="1"/>
              </p:cNvSpPr>
              <p:nvPr/>
            </p:nvSpPr>
            <p:spPr bwMode="auto">
              <a:xfrm rot="3253435">
                <a:off x="3102" y="3339"/>
                <a:ext cx="288" cy="252"/>
              </a:xfrm>
              <a:prstGeom prst="cube">
                <a:avLst>
                  <a:gd name="adj" fmla="val 32565"/>
                </a:avLst>
              </a:prstGeom>
              <a:solidFill>
                <a:srgbClr val="FF9900"/>
              </a:solidFill>
              <a:ln w="19050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589" name="Text Box 13"/>
              <p:cNvSpPr txBox="1">
                <a:spLocks noChangeArrowheads="1"/>
              </p:cNvSpPr>
              <p:nvPr/>
            </p:nvSpPr>
            <p:spPr bwMode="auto">
              <a:xfrm>
                <a:off x="2928" y="3609"/>
                <a:ext cx="57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>
                    <a:solidFill>
                      <a:srgbClr val="009900"/>
                    </a:solidFill>
                  </a:rPr>
                  <a:t>大梁路</a:t>
                </a:r>
              </a:p>
            </p:txBody>
          </p:sp>
        </p:grpSp>
        <p:grpSp>
          <p:nvGrpSpPr>
            <p:cNvPr id="24590" name="Group 14"/>
            <p:cNvGrpSpPr>
              <a:grpSpLocks/>
            </p:cNvGrpSpPr>
            <p:nvPr/>
          </p:nvGrpSpPr>
          <p:grpSpPr bwMode="auto">
            <a:xfrm>
              <a:off x="2976" y="1209"/>
              <a:ext cx="960" cy="519"/>
              <a:chOff x="2736" y="1209"/>
              <a:chExt cx="960" cy="519"/>
            </a:xfrm>
          </p:grpSpPr>
          <p:sp>
            <p:nvSpPr>
              <p:cNvPr id="24591" name="AutoShape 15"/>
              <p:cNvSpPr>
                <a:spLocks noChangeArrowheads="1"/>
              </p:cNvSpPr>
              <p:nvPr/>
            </p:nvSpPr>
            <p:spPr bwMode="auto">
              <a:xfrm rot="3253435">
                <a:off x="3102" y="1227"/>
                <a:ext cx="288" cy="252"/>
              </a:xfrm>
              <a:prstGeom prst="cube">
                <a:avLst>
                  <a:gd name="adj" fmla="val 32565"/>
                </a:avLst>
              </a:prstGeom>
              <a:solidFill>
                <a:srgbClr val="FF9900"/>
              </a:solidFill>
              <a:ln w="19050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592" name="Text Box 16"/>
              <p:cNvSpPr txBox="1">
                <a:spLocks noChangeArrowheads="1"/>
              </p:cNvSpPr>
              <p:nvPr/>
            </p:nvSpPr>
            <p:spPr bwMode="auto">
              <a:xfrm>
                <a:off x="2736" y="1497"/>
                <a:ext cx="960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>
                    <a:solidFill>
                      <a:srgbClr val="009900"/>
                    </a:solidFill>
                  </a:rPr>
                  <a:t>青年路</a:t>
                </a:r>
                <a:r>
                  <a:rPr lang="en-US" altLang="zh-CN">
                    <a:solidFill>
                      <a:srgbClr val="009900"/>
                    </a:solidFill>
                  </a:rPr>
                  <a:t>&amp;</a:t>
                </a:r>
                <a:r>
                  <a:rPr lang="zh-CN" altLang="en-US">
                    <a:solidFill>
                      <a:srgbClr val="009900"/>
                    </a:solidFill>
                  </a:rPr>
                  <a:t>红桥</a:t>
                </a:r>
              </a:p>
            </p:txBody>
          </p:sp>
        </p:grpSp>
      </p:grpSp>
      <p:pic>
        <p:nvPicPr>
          <p:cNvPr id="24599" name="Picture 23" descr="医务人员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3352800"/>
            <a:ext cx="633413" cy="1885950"/>
          </a:xfrm>
          <a:prstGeom prst="rect">
            <a:avLst/>
          </a:prstGeom>
          <a:noFill/>
        </p:spPr>
      </p:pic>
      <p:pic>
        <p:nvPicPr>
          <p:cNvPr id="24600" name="Picture 24" descr="医务人员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3048000"/>
            <a:ext cx="987425" cy="1943100"/>
          </a:xfrm>
          <a:prstGeom prst="rect">
            <a:avLst/>
          </a:prstGeom>
          <a:noFill/>
        </p:spPr>
      </p:pic>
      <p:pic>
        <p:nvPicPr>
          <p:cNvPr id="24601" name="Picture 25" descr="医务人员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86200" y="3429000"/>
            <a:ext cx="746125" cy="1581150"/>
          </a:xfrm>
          <a:prstGeom prst="rect">
            <a:avLst/>
          </a:prstGeom>
          <a:noFill/>
        </p:spPr>
      </p:pic>
      <p:pic>
        <p:nvPicPr>
          <p:cNvPr id="24602" name="Picture 26" descr="医务人员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90800" y="2743200"/>
            <a:ext cx="1222375" cy="1403350"/>
          </a:xfrm>
          <a:prstGeom prst="rect">
            <a:avLst/>
          </a:prstGeom>
          <a:noFill/>
        </p:spPr>
      </p:pic>
      <p:sp>
        <p:nvSpPr>
          <p:cNvPr id="24605" name="Text Box 29"/>
          <p:cNvSpPr txBox="1">
            <a:spLocks noChangeArrowheads="1"/>
          </p:cNvSpPr>
          <p:nvPr/>
        </p:nvSpPr>
        <p:spPr bwMode="auto">
          <a:xfrm>
            <a:off x="457200" y="152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基本情况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80523E-6 L -0.11666 0.00463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246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200"/>
                                        <p:tgtEl>
                                          <p:spTgt spid="24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200"/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200"/>
                                        <p:tgtEl>
                                          <p:spTgt spid="24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200"/>
                                        <p:tgtEl>
                                          <p:spTgt spid="24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39" name="AutoShape 39"/>
          <p:cNvSpPr>
            <a:spLocks noChangeArrowheads="1"/>
          </p:cNvSpPr>
          <p:nvPr/>
        </p:nvSpPr>
        <p:spPr bwMode="auto">
          <a:xfrm>
            <a:off x="7315200" y="5105400"/>
            <a:ext cx="914400" cy="838200"/>
          </a:xfrm>
          <a:prstGeom prst="cube">
            <a:avLst>
              <a:gd name="adj" fmla="val 19333"/>
            </a:avLst>
          </a:prstGeom>
          <a:solidFill>
            <a:schemeClr val="hlink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38" name="AutoShape 38"/>
          <p:cNvSpPr>
            <a:spLocks noChangeArrowheads="1"/>
          </p:cNvSpPr>
          <p:nvPr/>
        </p:nvSpPr>
        <p:spPr bwMode="auto">
          <a:xfrm>
            <a:off x="5638800" y="4800600"/>
            <a:ext cx="1066800" cy="1143000"/>
          </a:xfrm>
          <a:prstGeom prst="cube">
            <a:avLst>
              <a:gd name="adj" fmla="val 19333"/>
            </a:avLst>
          </a:prstGeom>
          <a:solidFill>
            <a:srgbClr val="39619C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37" name="AutoShape 37"/>
          <p:cNvSpPr>
            <a:spLocks noChangeArrowheads="1"/>
          </p:cNvSpPr>
          <p:nvPr/>
        </p:nvSpPr>
        <p:spPr bwMode="auto">
          <a:xfrm>
            <a:off x="3429000" y="3505200"/>
            <a:ext cx="1905000" cy="2438400"/>
          </a:xfrm>
          <a:prstGeom prst="cube">
            <a:avLst>
              <a:gd name="adj" fmla="val 19333"/>
            </a:avLst>
          </a:prstGeom>
          <a:solidFill>
            <a:srgbClr val="009900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36" name="AutoShape 36"/>
          <p:cNvSpPr>
            <a:spLocks noChangeArrowheads="1"/>
          </p:cNvSpPr>
          <p:nvPr/>
        </p:nvSpPr>
        <p:spPr bwMode="auto">
          <a:xfrm>
            <a:off x="990600" y="2971800"/>
            <a:ext cx="1905000" cy="2971800"/>
          </a:xfrm>
          <a:prstGeom prst="cube">
            <a:avLst>
              <a:gd name="adj" fmla="val 19333"/>
            </a:avLst>
          </a:prstGeom>
          <a:solidFill>
            <a:srgbClr val="FF9900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609600" y="1143000"/>
            <a:ext cx="80772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9900"/>
                </a:solidFill>
                <a:latin typeface="黑体" pitchFamily="2" charset="-122"/>
              </a:rPr>
              <a:t>现居住有汉、维、回、蒙、哈、俄罗斯等九个民族，总计有</a:t>
            </a:r>
            <a:r>
              <a:rPr lang="en-US" altLang="zh-CN">
                <a:solidFill>
                  <a:srgbClr val="009900"/>
                </a:solidFill>
                <a:latin typeface="黑体" pitchFamily="2" charset="-122"/>
              </a:rPr>
              <a:t>26548</a:t>
            </a:r>
            <a:r>
              <a:rPr lang="zh-CN" altLang="en-US">
                <a:solidFill>
                  <a:srgbClr val="009900"/>
                </a:solidFill>
                <a:latin typeface="黑体" pitchFamily="2" charset="-122"/>
              </a:rPr>
              <a:t>户 ，总人口有约</a:t>
            </a:r>
            <a:r>
              <a:rPr lang="en-US" altLang="zh-CN">
                <a:solidFill>
                  <a:srgbClr val="009900"/>
                </a:solidFill>
                <a:latin typeface="黑体" pitchFamily="2" charset="-122"/>
              </a:rPr>
              <a:t>65376</a:t>
            </a:r>
            <a:r>
              <a:rPr lang="zh-CN" altLang="en-US">
                <a:solidFill>
                  <a:srgbClr val="009900"/>
                </a:solidFill>
                <a:latin typeface="黑体" pitchFamily="2" charset="-122"/>
              </a:rPr>
              <a:t>人，其中常住人口总数</a:t>
            </a:r>
            <a:r>
              <a:rPr lang="en-US" altLang="zh-CN">
                <a:solidFill>
                  <a:srgbClr val="009900"/>
                </a:solidFill>
                <a:latin typeface="黑体" pitchFamily="2" charset="-122"/>
              </a:rPr>
              <a:t>55157</a:t>
            </a:r>
            <a:r>
              <a:rPr lang="zh-CN" altLang="en-US">
                <a:solidFill>
                  <a:srgbClr val="009900"/>
                </a:solidFill>
                <a:latin typeface="黑体" pitchFamily="2" charset="-122"/>
              </a:rPr>
              <a:t>人，流动人口总数</a:t>
            </a:r>
            <a:r>
              <a:rPr lang="en-US" altLang="zh-CN">
                <a:solidFill>
                  <a:srgbClr val="009900"/>
                </a:solidFill>
                <a:latin typeface="黑体" pitchFamily="2" charset="-122"/>
              </a:rPr>
              <a:t>10219</a:t>
            </a:r>
            <a:r>
              <a:rPr lang="zh-CN" altLang="en-US">
                <a:solidFill>
                  <a:srgbClr val="009900"/>
                </a:solidFill>
                <a:latin typeface="黑体" pitchFamily="2" charset="-122"/>
              </a:rPr>
              <a:t>人，少数民族人口</a:t>
            </a:r>
            <a:r>
              <a:rPr lang="en-US" altLang="zh-CN">
                <a:solidFill>
                  <a:srgbClr val="009900"/>
                </a:solidFill>
                <a:latin typeface="黑体" pitchFamily="2" charset="-122"/>
              </a:rPr>
              <a:t>4220</a:t>
            </a:r>
            <a:r>
              <a:rPr lang="zh-CN" altLang="en-US">
                <a:solidFill>
                  <a:srgbClr val="009900"/>
                </a:solidFill>
                <a:latin typeface="黑体" pitchFamily="2" charset="-122"/>
              </a:rPr>
              <a:t>人 </a:t>
            </a:r>
          </a:p>
        </p:txBody>
      </p:sp>
      <p:pic>
        <p:nvPicPr>
          <p:cNvPr id="25622" name="Picture 22" descr="医务人员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4191000"/>
            <a:ext cx="2057400" cy="1998663"/>
          </a:xfrm>
          <a:prstGeom prst="rect">
            <a:avLst/>
          </a:prstGeom>
          <a:noFill/>
        </p:spPr>
      </p:pic>
      <p:sp>
        <p:nvSpPr>
          <p:cNvPr id="25625" name="WordArt 25"/>
          <p:cNvSpPr>
            <a:spLocks noChangeArrowheads="1" noChangeShapeType="1" noTextEdit="1"/>
          </p:cNvSpPr>
          <p:nvPr/>
        </p:nvSpPr>
        <p:spPr bwMode="auto">
          <a:xfrm>
            <a:off x="1066800" y="2514600"/>
            <a:ext cx="17526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</a:gradFill>
                <a:latin typeface="黑体"/>
                <a:ea typeface="黑体"/>
              </a:rPr>
              <a:t>65376</a:t>
            </a:r>
            <a:endParaRPr lang="zh-CN" altLang="en-US" sz="3600" kern="1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5400000" scaled="1"/>
              </a:gradFill>
              <a:latin typeface="黑体"/>
              <a:ea typeface="黑体"/>
            </a:endParaRPr>
          </a:p>
        </p:txBody>
      </p:sp>
      <p:sp>
        <p:nvSpPr>
          <p:cNvPr id="25628" name="WordArt 28"/>
          <p:cNvSpPr>
            <a:spLocks noChangeArrowheads="1" noChangeShapeType="1" noTextEdit="1"/>
          </p:cNvSpPr>
          <p:nvPr/>
        </p:nvSpPr>
        <p:spPr bwMode="auto">
          <a:xfrm>
            <a:off x="3810000" y="3276600"/>
            <a:ext cx="1066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</a:gradFill>
                <a:latin typeface="黑体"/>
                <a:ea typeface="黑体"/>
              </a:rPr>
              <a:t>55157</a:t>
            </a:r>
            <a:endParaRPr lang="zh-CN" altLang="en-US" sz="3600" kern="1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5400000" scaled="1"/>
              </a:gradFill>
              <a:latin typeface="黑体"/>
              <a:ea typeface="黑体"/>
            </a:endParaRPr>
          </a:p>
        </p:txBody>
      </p:sp>
      <p:sp>
        <p:nvSpPr>
          <p:cNvPr id="25631" name="WordArt 31"/>
          <p:cNvSpPr>
            <a:spLocks noChangeArrowheads="1" noChangeShapeType="1" noTextEdit="1"/>
          </p:cNvSpPr>
          <p:nvPr/>
        </p:nvSpPr>
        <p:spPr bwMode="auto">
          <a:xfrm>
            <a:off x="5638800" y="4419600"/>
            <a:ext cx="1066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</a:gradFill>
                <a:latin typeface="黑体"/>
                <a:ea typeface="黑体"/>
              </a:rPr>
              <a:t>10219</a:t>
            </a:r>
            <a:endParaRPr lang="zh-CN" altLang="en-US" sz="3600" kern="1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5400000" scaled="1"/>
              </a:gradFill>
              <a:latin typeface="黑体"/>
              <a:ea typeface="黑体"/>
            </a:endParaRPr>
          </a:p>
        </p:txBody>
      </p:sp>
      <p:sp>
        <p:nvSpPr>
          <p:cNvPr id="25635" name="WordArt 35"/>
          <p:cNvSpPr>
            <a:spLocks noChangeArrowheads="1" noChangeShapeType="1" noTextEdit="1"/>
          </p:cNvSpPr>
          <p:nvPr/>
        </p:nvSpPr>
        <p:spPr bwMode="auto">
          <a:xfrm>
            <a:off x="7315200" y="47244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</a:gradFill>
                <a:latin typeface="黑体"/>
                <a:ea typeface="黑体"/>
              </a:rPr>
              <a:t>4220</a:t>
            </a:r>
            <a:endParaRPr lang="zh-CN" altLang="en-US" sz="3600" kern="1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5400000" scaled="1"/>
              </a:gradFill>
              <a:latin typeface="黑体"/>
              <a:ea typeface="黑体"/>
            </a:endParaRPr>
          </a:p>
        </p:txBody>
      </p:sp>
      <p:sp>
        <p:nvSpPr>
          <p:cNvPr id="25640" name="Text Box 40"/>
          <p:cNvSpPr txBox="1">
            <a:spLocks noChangeArrowheads="1"/>
          </p:cNvSpPr>
          <p:nvPr/>
        </p:nvSpPr>
        <p:spPr bwMode="auto">
          <a:xfrm>
            <a:off x="1219200" y="35052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总人口</a:t>
            </a:r>
          </a:p>
        </p:txBody>
      </p:sp>
      <p:sp>
        <p:nvSpPr>
          <p:cNvPr id="25641" name="Text Box 41"/>
          <p:cNvSpPr txBox="1">
            <a:spLocks noChangeArrowheads="1"/>
          </p:cNvSpPr>
          <p:nvPr/>
        </p:nvSpPr>
        <p:spPr bwMode="auto">
          <a:xfrm>
            <a:off x="3657600" y="4572000"/>
            <a:ext cx="1143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>
                <a:solidFill>
                  <a:schemeClr val="bg1"/>
                </a:solidFill>
              </a:rPr>
              <a:t>常住人口</a:t>
            </a:r>
          </a:p>
        </p:txBody>
      </p:sp>
      <p:sp>
        <p:nvSpPr>
          <p:cNvPr id="25642" name="Text Box 42"/>
          <p:cNvSpPr txBox="1">
            <a:spLocks noChangeArrowheads="1"/>
          </p:cNvSpPr>
          <p:nvPr/>
        </p:nvSpPr>
        <p:spPr bwMode="auto">
          <a:xfrm>
            <a:off x="5715000" y="5006975"/>
            <a:ext cx="685800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lnSpc>
                <a:spcPct val="140000"/>
              </a:lnSpc>
              <a:spcBef>
                <a:spcPct val="50000"/>
              </a:spcBef>
            </a:pPr>
            <a:r>
              <a:rPr lang="zh-CN" altLang="en-US">
                <a:solidFill>
                  <a:schemeClr val="bg1"/>
                </a:solidFill>
              </a:rPr>
              <a:t>流动人口</a:t>
            </a:r>
          </a:p>
        </p:txBody>
      </p:sp>
      <p:sp>
        <p:nvSpPr>
          <p:cNvPr id="25643" name="Text Box 43"/>
          <p:cNvSpPr txBox="1">
            <a:spLocks noChangeArrowheads="1"/>
          </p:cNvSpPr>
          <p:nvPr/>
        </p:nvSpPr>
        <p:spPr bwMode="auto">
          <a:xfrm>
            <a:off x="7315200" y="5257800"/>
            <a:ext cx="685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>
                <a:solidFill>
                  <a:schemeClr val="bg1"/>
                </a:solidFill>
              </a:rPr>
              <a:t>少数民族</a:t>
            </a:r>
          </a:p>
        </p:txBody>
      </p:sp>
      <p:sp>
        <p:nvSpPr>
          <p:cNvPr id="25647" name="Text Box 47"/>
          <p:cNvSpPr txBox="1">
            <a:spLocks noChangeArrowheads="1"/>
          </p:cNvSpPr>
          <p:nvPr/>
        </p:nvSpPr>
        <p:spPr bwMode="auto">
          <a:xfrm>
            <a:off x="457200" y="152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基本情况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25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5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25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25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5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25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25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25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39" grpId="0" animBg="1"/>
      <p:bldP spid="25638" grpId="0" animBg="1"/>
      <p:bldP spid="25637" grpId="0" animBg="1"/>
      <p:bldP spid="25636" grpId="0" animBg="1"/>
      <p:bldP spid="25603" grpId="0"/>
      <p:bldP spid="25625" grpId="0" animBg="1"/>
      <p:bldP spid="25628" grpId="0" animBg="1"/>
      <p:bldP spid="25631" grpId="0" animBg="1"/>
      <p:bldP spid="25635" grpId="0" animBg="1"/>
      <p:bldP spid="25640" grpId="0"/>
      <p:bldP spid="25641" grpId="0"/>
      <p:bldP spid="25642" grpId="0"/>
      <p:bldP spid="256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609600" y="1143000"/>
            <a:ext cx="807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9900"/>
                </a:solidFill>
              </a:rPr>
              <a:t>中心业务用房面积：</a:t>
            </a:r>
            <a:r>
              <a:rPr lang="en-US" altLang="zh-CN">
                <a:solidFill>
                  <a:srgbClr val="009900"/>
                </a:solidFill>
              </a:rPr>
              <a:t>14200</a:t>
            </a:r>
            <a:r>
              <a:rPr lang="zh-CN" altLang="en-US">
                <a:solidFill>
                  <a:srgbClr val="009900"/>
                </a:solidFill>
              </a:rPr>
              <a:t>平方米，现在编制人员</a:t>
            </a:r>
            <a:r>
              <a:rPr lang="en-US" altLang="zh-CN">
                <a:solidFill>
                  <a:srgbClr val="009900"/>
                </a:solidFill>
              </a:rPr>
              <a:t>152</a:t>
            </a:r>
            <a:r>
              <a:rPr lang="zh-CN" altLang="en-US">
                <a:solidFill>
                  <a:srgbClr val="009900"/>
                </a:solidFill>
              </a:rPr>
              <a:t>人</a:t>
            </a:r>
            <a:r>
              <a:rPr lang="zh-CN" altLang="en-US" b="0">
                <a:solidFill>
                  <a:srgbClr val="009900"/>
                </a:solidFill>
              </a:rPr>
              <a:t> </a:t>
            </a:r>
          </a:p>
        </p:txBody>
      </p:sp>
      <p:sp>
        <p:nvSpPr>
          <p:cNvPr id="27665" name="Text Box 17"/>
          <p:cNvSpPr txBox="1">
            <a:spLocks noChangeArrowheads="1"/>
          </p:cNvSpPr>
          <p:nvPr/>
        </p:nvSpPr>
        <p:spPr bwMode="auto">
          <a:xfrm>
            <a:off x="6248400" y="4800600"/>
            <a:ext cx="2667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9900"/>
                </a:solidFill>
              </a:rPr>
              <a:t>医疗专业技术人员</a:t>
            </a:r>
            <a:r>
              <a:rPr lang="en-US" altLang="zh-CN">
                <a:solidFill>
                  <a:srgbClr val="009900"/>
                </a:solidFill>
              </a:rPr>
              <a:t>135</a:t>
            </a:r>
            <a:r>
              <a:rPr lang="zh-CN" altLang="en-US">
                <a:solidFill>
                  <a:srgbClr val="009900"/>
                </a:solidFill>
              </a:rPr>
              <a:t>人</a:t>
            </a:r>
            <a:r>
              <a:rPr lang="en-US" altLang="zh-CN">
                <a:solidFill>
                  <a:srgbClr val="009900"/>
                </a:solidFill>
              </a:rPr>
              <a:t>, </a:t>
            </a:r>
            <a:r>
              <a:rPr lang="zh-CN" altLang="en-US">
                <a:solidFill>
                  <a:srgbClr val="009900"/>
                </a:solidFill>
              </a:rPr>
              <a:t>其中正高级职称</a:t>
            </a:r>
            <a:r>
              <a:rPr lang="en-US" altLang="zh-CN">
                <a:solidFill>
                  <a:srgbClr val="009900"/>
                </a:solidFill>
              </a:rPr>
              <a:t>2</a:t>
            </a:r>
            <a:r>
              <a:rPr lang="zh-CN" altLang="en-US">
                <a:solidFill>
                  <a:srgbClr val="009900"/>
                </a:solidFill>
              </a:rPr>
              <a:t>人，副高级职称</a:t>
            </a:r>
            <a:r>
              <a:rPr lang="en-US" altLang="zh-CN">
                <a:solidFill>
                  <a:srgbClr val="009900"/>
                </a:solidFill>
              </a:rPr>
              <a:t>7</a:t>
            </a:r>
            <a:r>
              <a:rPr lang="zh-CN" altLang="en-US">
                <a:solidFill>
                  <a:srgbClr val="009900"/>
                </a:solidFill>
              </a:rPr>
              <a:t>人，中级职称</a:t>
            </a:r>
            <a:r>
              <a:rPr lang="en-US" altLang="zh-CN">
                <a:solidFill>
                  <a:srgbClr val="009900"/>
                </a:solidFill>
              </a:rPr>
              <a:t>53</a:t>
            </a:r>
            <a:r>
              <a:rPr lang="zh-CN" altLang="en-US">
                <a:solidFill>
                  <a:srgbClr val="009900"/>
                </a:solidFill>
              </a:rPr>
              <a:t>人，初级职称</a:t>
            </a:r>
            <a:r>
              <a:rPr lang="en-US" altLang="zh-CN">
                <a:solidFill>
                  <a:srgbClr val="009900"/>
                </a:solidFill>
              </a:rPr>
              <a:t>73</a:t>
            </a:r>
            <a:r>
              <a:rPr lang="zh-CN" altLang="en-US">
                <a:solidFill>
                  <a:srgbClr val="009900"/>
                </a:solidFill>
              </a:rPr>
              <a:t>人</a:t>
            </a:r>
          </a:p>
        </p:txBody>
      </p:sp>
      <p:pic>
        <p:nvPicPr>
          <p:cNvPr id="27666" name="Picture 18" descr="医务人员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2800" y="1447800"/>
            <a:ext cx="960438" cy="3136900"/>
          </a:xfrm>
          <a:prstGeom prst="rect">
            <a:avLst/>
          </a:prstGeom>
          <a:noFill/>
        </p:spPr>
      </p:pic>
      <p:graphicFrame>
        <p:nvGraphicFramePr>
          <p:cNvPr id="27667" name="Object 19"/>
          <p:cNvGraphicFramePr>
            <a:graphicFrameLocks noGrp="1" noChangeAspect="1"/>
          </p:cNvGraphicFramePr>
          <p:nvPr>
            <p:ph/>
          </p:nvPr>
        </p:nvGraphicFramePr>
        <p:xfrm>
          <a:off x="152400" y="2057400"/>
          <a:ext cx="6019800" cy="4016375"/>
        </p:xfrm>
        <a:graphic>
          <a:graphicData uri="http://schemas.openxmlformats.org/presentationml/2006/ole">
            <p:oleObj spid="_x0000_s27667" name="图表" r:id="rId4" imgW="6096000" imgH="4067251" progId="MSGraph.Chart.8">
              <p:embed followColorScheme="full"/>
            </p:oleObj>
          </a:graphicData>
        </a:graphic>
      </p:graphicFrame>
      <p:pic>
        <p:nvPicPr>
          <p:cNvPr id="27669" name="Picture 21" descr="箭头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6776340">
            <a:off x="6160293" y="3898107"/>
            <a:ext cx="557213" cy="838200"/>
          </a:xfrm>
          <a:prstGeom prst="rect">
            <a:avLst/>
          </a:prstGeom>
          <a:noFill/>
        </p:spPr>
      </p:pic>
      <p:sp>
        <p:nvSpPr>
          <p:cNvPr id="27670" name="Text Box 22"/>
          <p:cNvSpPr txBox="1">
            <a:spLocks noChangeArrowheads="1"/>
          </p:cNvSpPr>
          <p:nvPr/>
        </p:nvSpPr>
        <p:spPr bwMode="auto">
          <a:xfrm>
            <a:off x="457200" y="152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</a:rPr>
              <a:t>基本情况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3" dur="500"/>
                                        <p:tgtEl>
                                          <p:spTgt spid="2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64" presetClass="path" presetSubtype="0" repeatCount="indefinite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33796E-6 L -0.0125 -0.01041 " pathEditMode="relative" rAng="0" ptsTypes="AA">
                                      <p:cBhvr>
                                        <p:cTn id="26" dur="200" fill="hold"/>
                                        <p:tgtEl>
                                          <p:spTgt spid="276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5" grpId="0"/>
      <p:bldP spid="27665" grpId="0"/>
      <p:bldOleChart spid="27667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黑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黑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黑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黑体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921</TotalTime>
  <Words>2451</Words>
  <Application>Microsoft PowerPoint</Application>
  <PresentationFormat>全屏显示(4:3)</PresentationFormat>
  <Paragraphs>257</Paragraphs>
  <Slides>47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47</vt:i4>
      </vt:variant>
    </vt:vector>
  </HeadingPairs>
  <TitlesOfParts>
    <vt:vector size="56" baseType="lpstr">
      <vt:lpstr>Arial</vt:lpstr>
      <vt:lpstr>宋体</vt:lpstr>
      <vt:lpstr>黑体</vt:lpstr>
      <vt:lpstr>方正超粗黑简体</vt:lpstr>
      <vt:lpstr>Times New Roman</vt:lpstr>
      <vt:lpstr>默认设计模板</vt:lpstr>
      <vt:lpstr>自定义设计方案</vt:lpstr>
      <vt:lpstr>Adobe Photoshop Image</vt:lpstr>
      <vt:lpstr>Microsoft Graph 图表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Windows 用户</cp:lastModifiedBy>
  <cp:revision>73</cp:revision>
  <cp:lastPrinted>1601-01-01T00:00:00Z</cp:lastPrinted>
  <dcterms:created xsi:type="dcterms:W3CDTF">1601-01-01T00:00:00Z</dcterms:created>
  <dcterms:modified xsi:type="dcterms:W3CDTF">2015-01-15T02:23:20Z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