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417" r:id="rId3"/>
    <p:sldId id="363" r:id="rId4"/>
    <p:sldId id="364" r:id="rId5"/>
    <p:sldId id="389" r:id="rId6"/>
    <p:sldId id="390" r:id="rId7"/>
    <p:sldId id="391" r:id="rId8"/>
    <p:sldId id="392" r:id="rId9"/>
    <p:sldId id="398" r:id="rId10"/>
    <p:sldId id="394" r:id="rId11"/>
    <p:sldId id="395" r:id="rId12"/>
    <p:sldId id="410" r:id="rId13"/>
    <p:sldId id="361" r:id="rId14"/>
    <p:sldId id="264" r:id="rId15"/>
    <p:sldId id="366" r:id="rId16"/>
    <p:sldId id="401" r:id="rId17"/>
    <p:sldId id="338" r:id="rId18"/>
    <p:sldId id="400" r:id="rId19"/>
    <p:sldId id="399" r:id="rId20"/>
    <p:sldId id="291" r:id="rId21"/>
    <p:sldId id="314" r:id="rId22"/>
    <p:sldId id="315" r:id="rId23"/>
    <p:sldId id="283" r:id="rId24"/>
    <p:sldId id="316" r:id="rId25"/>
    <p:sldId id="375" r:id="rId26"/>
    <p:sldId id="412" r:id="rId27"/>
    <p:sldId id="382" r:id="rId28"/>
  </p:sldIdLst>
  <p:sldSz cx="9144000" cy="6858000" type="screen4x3"/>
  <p:notesSz cx="6858000" cy="9144000"/>
  <p:embeddedFontLst>
    <p:embeddedFont>
      <p:font typeface="Calibri" pitchFamily="34" charset="0"/>
      <p:regular r:id="rId30"/>
      <p:bold r:id="rId31"/>
      <p:italic r:id="rId32"/>
      <p:boldItalic r:id="rId33"/>
    </p:embeddedFont>
    <p:embeddedFont>
      <p:font typeface="MS PGothic" pitchFamily="34" charset="-128"/>
      <p:regular r:id="rId34"/>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03F"/>
    <a:srgbClr val="63604F"/>
    <a:srgbClr val="B50031"/>
    <a:srgbClr val="301702"/>
    <a:srgbClr val="213C20"/>
    <a:srgbClr val="9752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11" autoAdjust="0"/>
    <p:restoredTop sz="61312" autoAdjust="0"/>
  </p:normalViewPr>
  <p:slideViewPr>
    <p:cSldViewPr>
      <p:cViewPr>
        <p:scale>
          <a:sx n="75" d="100"/>
          <a:sy n="75" d="100"/>
        </p:scale>
        <p:origin x="-126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Feuil1!$B$1</c:f>
              <c:strCache>
                <c:ptCount val="1"/>
                <c:pt idx="0">
                  <c:v>Colonne1</c:v>
                </c:pt>
              </c:strCache>
            </c:strRef>
          </c:tx>
          <c:spPr>
            <a:solidFill>
              <a:srgbClr val="B50031"/>
            </a:solidFill>
            <a:ln w="25400" cap="flat" cmpd="sng" algn="ctr">
              <a:noFill/>
              <a:prstDash val="solid"/>
            </a:ln>
            <a:effectLst/>
          </c:spPr>
          <c:explosion val="25"/>
          <c:cat>
            <c:numRef>
              <c:f>Feuil1!$A$2:$A$5</c:f>
              <c:numCache>
                <c:formatCode>General</c:formatCode>
                <c:ptCount val="4"/>
              </c:numCache>
            </c:numRef>
          </c:cat>
          <c:val>
            <c:numRef>
              <c:f>Feuil1!$B$2:$B$5</c:f>
              <c:numCache>
                <c:formatCode>General</c:formatCode>
                <c:ptCount val="4"/>
                <c:pt idx="0">
                  <c:v>10</c:v>
                </c:pt>
                <c:pt idx="1">
                  <c:v>90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Bree Serif" pitchFamily="50" charset="0"/>
              </a:defRPr>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Bree Serif" pitchFamily="50" charset="0"/>
              </a:defRPr>
            </a:lvl1pPr>
          </a:lstStyle>
          <a:p>
            <a:fld id="{B2A604B1-7FE0-4168-9A0D-40139EAECC8D}" type="datetimeFigureOut">
              <a:rPr lang="fr-FR" smtClean="0"/>
              <a:pPr/>
              <a:t>10/06/2014</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Bree Serif" pitchFamily="50" charset="0"/>
              </a:defRPr>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Bree Serif" pitchFamily="50" charset="0"/>
              </a:defRPr>
            </a:lvl1pPr>
          </a:lstStyle>
          <a:p>
            <a:fld id="{19D8B541-16B7-45E5-81BC-3EC107E67B67}" type="slidenum">
              <a:rPr lang="fr-FR" smtClean="0"/>
              <a:pPr/>
              <a:t>‹#›</a:t>
            </a:fld>
            <a:endParaRPr lang="fr-FR" dirty="0"/>
          </a:p>
        </p:txBody>
      </p:sp>
    </p:spTree>
    <p:extLst>
      <p:ext uri="{BB962C8B-B14F-4D97-AF65-F5344CB8AC3E}">
        <p14:creationId xmlns:p14="http://schemas.microsoft.com/office/powerpoint/2010/main" val="3145414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Bree Serif" pitchFamily="50" charset="0"/>
        <a:ea typeface="+mn-ea"/>
        <a:cs typeface="+mn-cs"/>
      </a:defRPr>
    </a:lvl1pPr>
    <a:lvl2pPr marL="457200" algn="l" defTabSz="914400" rtl="0" eaLnBrk="1" latinLnBrk="0" hangingPunct="1">
      <a:defRPr sz="1200" kern="1200">
        <a:solidFill>
          <a:schemeClr val="tx1"/>
        </a:solidFill>
        <a:latin typeface="Bree Serif" pitchFamily="50" charset="0"/>
        <a:ea typeface="+mn-ea"/>
        <a:cs typeface="+mn-cs"/>
      </a:defRPr>
    </a:lvl2pPr>
    <a:lvl3pPr marL="914400" algn="l" defTabSz="914400" rtl="0" eaLnBrk="1" latinLnBrk="0" hangingPunct="1">
      <a:defRPr sz="1200" kern="1200">
        <a:solidFill>
          <a:schemeClr val="tx1"/>
        </a:solidFill>
        <a:latin typeface="Bree Serif" pitchFamily="50" charset="0"/>
        <a:ea typeface="+mn-ea"/>
        <a:cs typeface="+mn-cs"/>
      </a:defRPr>
    </a:lvl3pPr>
    <a:lvl4pPr marL="1371600" algn="l" defTabSz="914400" rtl="0" eaLnBrk="1" latinLnBrk="0" hangingPunct="1">
      <a:defRPr sz="1200" kern="1200">
        <a:solidFill>
          <a:schemeClr val="tx1"/>
        </a:solidFill>
        <a:latin typeface="Bree Serif" pitchFamily="50" charset="0"/>
        <a:ea typeface="+mn-ea"/>
        <a:cs typeface="+mn-cs"/>
      </a:defRPr>
    </a:lvl4pPr>
    <a:lvl5pPr marL="1828800" algn="l" defTabSz="914400" rtl="0" eaLnBrk="1" latinLnBrk="0" hangingPunct="1">
      <a:defRPr sz="1200" kern="1200">
        <a:solidFill>
          <a:schemeClr val="tx1"/>
        </a:solidFill>
        <a:latin typeface="Bree Serif" pitchFamily="50"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Bienvenue</a:t>
            </a:r>
            <a:r>
              <a:rPr lang="fr-FR" baseline="0" dirty="0" smtClean="0"/>
              <a:t> à la première conférence du cycle de web analyse.</a:t>
            </a:r>
            <a:endParaRPr lang="fr-FR" dirty="0" smtClean="0"/>
          </a:p>
          <a:p>
            <a:r>
              <a:rPr lang="fr-FR" dirty="0" smtClean="0"/>
              <a:t>45 minutes ensemble sur le sujet de la valeur générée</a:t>
            </a:r>
            <a:r>
              <a:rPr lang="fr-FR" baseline="0" dirty="0" smtClean="0"/>
              <a:t> grâce au web </a:t>
            </a:r>
            <a:r>
              <a:rPr lang="fr-FR" baseline="0" dirty="0" err="1" smtClean="0"/>
              <a:t>analytics</a:t>
            </a:r>
            <a:endParaRPr lang="fr-FR" baseline="0" dirty="0" smtClean="0"/>
          </a:p>
          <a:p>
            <a:endParaRPr lang="fr-FR" baseline="0" dirty="0" smtClean="0"/>
          </a:p>
          <a:p>
            <a:r>
              <a:rPr lang="fr-FR" baseline="0" dirty="0" smtClean="0"/>
              <a:t>Possibilité de retrouver la conférence sur le site </a:t>
            </a:r>
            <a:r>
              <a:rPr lang="fr-FR" baseline="0" dirty="0" err="1" smtClean="0"/>
              <a:t>altima</a:t>
            </a:r>
            <a:endParaRPr lang="fr-FR" baseline="0" dirty="0" smtClean="0"/>
          </a:p>
          <a:p>
            <a:r>
              <a:rPr lang="fr-FR" baseline="0" dirty="0" smtClean="0"/>
              <a:t>Et toutes les références citée plus tard.</a:t>
            </a:r>
          </a:p>
          <a:p>
            <a:endParaRPr lang="fr-FR" baseline="0" dirty="0" smtClean="0"/>
          </a:p>
          <a:p>
            <a:r>
              <a:rPr lang="fr-FR" baseline="0" dirty="0" smtClean="0"/>
              <a:t>Je me présente</a:t>
            </a:r>
          </a:p>
          <a:p>
            <a:endParaRPr lang="fr-FR" baseline="0" dirty="0" smtClean="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C’est un tout qui se tient et qui permet de réellement générer</a:t>
            </a:r>
            <a:r>
              <a:rPr lang="fr-FR" baseline="0" dirty="0" smtClean="0"/>
              <a:t> du capital pour votre site internet, s’il manque une de ces étapes, il y a toutes les chances pour que ça ne fonctionne pas.</a:t>
            </a: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11</a:t>
            </a:fld>
            <a:endParaRPr lang="fr-FR"/>
          </a:p>
        </p:txBody>
      </p:sp>
    </p:spTree>
    <p:extLst>
      <p:ext uri="{BB962C8B-B14F-4D97-AF65-F5344CB8AC3E}">
        <p14:creationId xmlns:p14="http://schemas.microsoft.com/office/powerpoint/2010/main" val="84995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r>
              <a:rPr lang="fr-FR" dirty="0" smtClean="0"/>
              <a:t>Comment</a:t>
            </a:r>
            <a:r>
              <a:rPr lang="fr-FR" baseline="0" dirty="0" smtClean="0"/>
              <a:t> dégager la valeur de votre site ?</a:t>
            </a:r>
          </a:p>
          <a:p>
            <a:r>
              <a:rPr lang="fr-FR" dirty="0" smtClean="0"/>
              <a:t>En mesurant le taux de </a:t>
            </a:r>
            <a:r>
              <a:rPr lang="fr-FR" dirty="0" err="1" smtClean="0"/>
              <a:t>tansformation</a:t>
            </a:r>
            <a:r>
              <a:rPr lang="fr-FR" dirty="0" smtClean="0"/>
              <a:t> ?</a:t>
            </a: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12</a:t>
            </a:fld>
            <a:endParaRPr lang="fr-FR"/>
          </a:p>
        </p:txBody>
      </p:sp>
    </p:spTree>
    <p:extLst>
      <p:ext uri="{BB962C8B-B14F-4D97-AF65-F5344CB8AC3E}">
        <p14:creationId xmlns:p14="http://schemas.microsoft.com/office/powerpoint/2010/main" val="3048229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Tx/>
              <a:buNone/>
            </a:pPr>
            <a:r>
              <a:rPr lang="fr-FR" dirty="0" smtClean="0"/>
              <a:t>Votre site n’existe pas juste pour</a:t>
            </a:r>
            <a:r>
              <a:rPr lang="fr-FR" baseline="0" dirty="0" smtClean="0"/>
              <a:t> vendre mais pour générer de la valeur qui n’est pas qu’une transaction directe:</a:t>
            </a:r>
          </a:p>
          <a:p>
            <a:pPr>
              <a:buFontTx/>
              <a:buNone/>
            </a:pPr>
            <a:endParaRPr lang="fr-FR" baseline="0" dirty="0" smtClean="0"/>
          </a:p>
          <a:p>
            <a:pPr>
              <a:buFontTx/>
              <a:buNone/>
            </a:pPr>
            <a:r>
              <a:rPr lang="fr-FR" baseline="0" dirty="0" smtClean="0"/>
              <a:t>Attirer des prospects en magasin : commerce influencé</a:t>
            </a:r>
          </a:p>
          <a:p>
            <a:pPr>
              <a:buFontTx/>
              <a:buNone/>
            </a:pPr>
            <a:endParaRPr lang="fr-FR" baseline="0" dirty="0" smtClean="0"/>
          </a:p>
          <a:p>
            <a:pPr>
              <a:buFontTx/>
              <a:buNone/>
            </a:pPr>
            <a:r>
              <a:rPr lang="fr-FR" baseline="0" dirty="0" smtClean="0"/>
              <a:t>Combien vaut une inscription  </a:t>
            </a:r>
            <a:r>
              <a:rPr lang="fr-FR" b="1" baseline="0" dirty="0" smtClean="0"/>
              <a:t>newsletter</a:t>
            </a:r>
            <a:r>
              <a:rPr lang="fr-FR" baseline="0" dirty="0" smtClean="0"/>
              <a:t>? </a:t>
            </a:r>
          </a:p>
          <a:p>
            <a:pPr>
              <a:buFontTx/>
              <a:buNone/>
            </a:pPr>
            <a:r>
              <a:rPr lang="fr-FR" baseline="0" dirty="0" smtClean="0"/>
              <a:t>Un clic sur votre bouton </a:t>
            </a:r>
            <a:r>
              <a:rPr lang="fr-FR" b="1" baseline="0" dirty="0" err="1" smtClean="0"/>
              <a:t>Facebook</a:t>
            </a:r>
            <a:r>
              <a:rPr lang="fr-FR" baseline="0" dirty="0" smtClean="0"/>
              <a:t> ?</a:t>
            </a:r>
          </a:p>
          <a:p>
            <a:pPr>
              <a:buFontTx/>
              <a:buNone/>
            </a:pPr>
            <a:r>
              <a:rPr lang="fr-FR" baseline="0" dirty="0" smtClean="0"/>
              <a:t>Un clic sur votre bouton </a:t>
            </a:r>
            <a:r>
              <a:rPr lang="fr-FR" baseline="0" dirty="0" err="1" smtClean="0"/>
              <a:t>Twitter</a:t>
            </a:r>
            <a:r>
              <a:rPr lang="fr-FR" baseline="0" dirty="0" smtClean="0"/>
              <a:t> ?</a:t>
            </a:r>
          </a:p>
          <a:p>
            <a:pPr>
              <a:buFontTx/>
              <a:buNone/>
            </a:pPr>
            <a:r>
              <a:rPr lang="fr-FR" b="1" baseline="0" dirty="0" smtClean="0"/>
              <a:t>Impression</a:t>
            </a:r>
            <a:r>
              <a:rPr lang="fr-FR" baseline="0" dirty="0" smtClean="0"/>
              <a:t> d’une fiche produit?</a:t>
            </a:r>
          </a:p>
          <a:p>
            <a:pPr>
              <a:buFontTx/>
              <a:buNone/>
            </a:pPr>
            <a:r>
              <a:rPr lang="fr-FR" baseline="0" dirty="0" smtClean="0"/>
              <a:t>La </a:t>
            </a:r>
            <a:r>
              <a:rPr lang="fr-FR" b="1" baseline="0" dirty="0" smtClean="0"/>
              <a:t>recommandation</a:t>
            </a:r>
            <a:r>
              <a:rPr lang="fr-FR" baseline="0" dirty="0" smtClean="0"/>
              <a:t> d’un produit à un ami?</a:t>
            </a:r>
          </a:p>
          <a:p>
            <a:pPr>
              <a:buFontTx/>
              <a:buNone/>
            </a:pPr>
            <a:r>
              <a:rPr lang="fr-FR" baseline="0" dirty="0" smtClean="0"/>
              <a:t>Une visite sur votre accès </a:t>
            </a:r>
            <a:r>
              <a:rPr lang="fr-FR" b="1" baseline="0" dirty="0" smtClean="0"/>
              <a:t>presse</a:t>
            </a:r>
            <a:r>
              <a:rPr lang="fr-FR" baseline="0" dirty="0" smtClean="0"/>
              <a:t>?</a:t>
            </a:r>
          </a:p>
          <a:p>
            <a:pPr>
              <a:buFontTx/>
              <a:buNone/>
            </a:pPr>
            <a:r>
              <a:rPr lang="fr-FR" baseline="0" dirty="0" smtClean="0"/>
              <a:t>Une candidature dans votre espace </a:t>
            </a:r>
            <a:r>
              <a:rPr lang="fr-FR" b="1" baseline="0" dirty="0" smtClean="0"/>
              <a:t>recrutement</a:t>
            </a:r>
            <a:r>
              <a:rPr lang="fr-FR" baseline="0" dirty="0" smtClean="0"/>
              <a:t> ou le clic sur votre </a:t>
            </a:r>
            <a:r>
              <a:rPr lang="fr-FR" b="1" baseline="0" dirty="0" err="1" smtClean="0"/>
              <a:t>Viadeo</a:t>
            </a:r>
            <a:r>
              <a:rPr lang="fr-FR" baseline="0" dirty="0" smtClean="0"/>
              <a:t> ou </a:t>
            </a:r>
            <a:r>
              <a:rPr lang="fr-FR" baseline="0" dirty="0" err="1" smtClean="0"/>
              <a:t>Linkedin</a:t>
            </a:r>
            <a:r>
              <a:rPr lang="fr-FR" baseline="0" dirty="0" smtClean="0"/>
              <a:t>?</a:t>
            </a:r>
          </a:p>
          <a:p>
            <a:pPr>
              <a:buFontTx/>
              <a:buNone/>
            </a:pPr>
            <a:r>
              <a:rPr lang="fr-FR" baseline="0" dirty="0" smtClean="0"/>
              <a:t>La visualisation complète de la dernière </a:t>
            </a:r>
            <a:r>
              <a:rPr lang="fr-FR" b="1" baseline="0" dirty="0" smtClean="0"/>
              <a:t>vidéo</a:t>
            </a:r>
            <a:r>
              <a:rPr lang="fr-FR" baseline="0" dirty="0" smtClean="0"/>
              <a:t> de lancement produit?</a:t>
            </a:r>
          </a:p>
          <a:p>
            <a:pPr>
              <a:buFontTx/>
              <a:buNone/>
            </a:pPr>
            <a:endParaRPr lang="fr-FR" baseline="0" dirty="0" smtClean="0"/>
          </a:p>
          <a:p>
            <a:pPr>
              <a:buFontTx/>
              <a:buNone/>
            </a:pPr>
            <a:r>
              <a:rPr lang="fr-FR" baseline="0" dirty="0" smtClean="0"/>
              <a:t>Encore plus compliqué: le fait de visualiser les </a:t>
            </a:r>
            <a:r>
              <a:rPr lang="fr-FR" b="1" baseline="0" dirty="0" smtClean="0"/>
              <a:t>adresses des magasins </a:t>
            </a:r>
            <a:r>
              <a:rPr lang="fr-FR" baseline="0" dirty="0" smtClean="0"/>
              <a:t>ou de </a:t>
            </a:r>
            <a:r>
              <a:rPr lang="fr-FR" b="1" baseline="0" dirty="0" smtClean="0"/>
              <a:t>contacter votre service client</a:t>
            </a:r>
          </a:p>
          <a:p>
            <a:pPr>
              <a:buFontTx/>
              <a:buNone/>
            </a:pPr>
            <a:r>
              <a:rPr lang="fr-FR" baseline="0" dirty="0" smtClean="0"/>
              <a:t>Certaines actions amèneront des revenus d’autres génèrent des économies mais c’est bien de valeur dont on parle.</a:t>
            </a:r>
          </a:p>
          <a:p>
            <a:pPr>
              <a:buFontTx/>
              <a:buNone/>
            </a:pPr>
            <a:endParaRPr lang="fr-FR" baseline="0" dirty="0" smtClean="0"/>
          </a:p>
          <a:p>
            <a:pPr>
              <a:buFontTx/>
              <a:buNone/>
            </a:pPr>
            <a:r>
              <a:rPr lang="fr-FR" baseline="0" dirty="0" smtClean="0"/>
              <a:t>Un exemple?</a:t>
            </a:r>
          </a:p>
          <a:p>
            <a:pPr>
              <a:buFontTx/>
              <a:buNone/>
            </a:pP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13</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Attardons-nous tout d’abord</a:t>
            </a:r>
            <a:r>
              <a:rPr lang="fr-FR" baseline="0" dirty="0" smtClean="0"/>
              <a:t> sur la collecte des données et son lien avec la stratégie.</a:t>
            </a:r>
          </a:p>
          <a:p>
            <a:r>
              <a:rPr lang="fr-FR" baseline="0" dirty="0" smtClean="0"/>
              <a:t>Quand on parle de données : on pense généralement tout de suite à du site-centric.</a:t>
            </a:r>
          </a:p>
          <a:p>
            <a:endParaRPr lang="fr-FR" baseline="0" dirty="0" smtClean="0"/>
          </a:p>
          <a:p>
            <a:r>
              <a:rPr lang="fr-FR" baseline="0" dirty="0" smtClean="0"/>
              <a:t>Spectre des données plus large !</a:t>
            </a:r>
          </a:p>
          <a:p>
            <a:endParaRPr lang="fr-FR" baseline="0" dirty="0" smtClean="0"/>
          </a:p>
          <a:p>
            <a:pPr>
              <a:buFontTx/>
              <a:buChar char="-"/>
            </a:pPr>
            <a:r>
              <a:rPr lang="fr-FR" baseline="0" dirty="0" smtClean="0"/>
              <a:t> Site centric bien évidement</a:t>
            </a:r>
          </a:p>
          <a:p>
            <a:pPr>
              <a:buFontTx/>
              <a:buChar char="-"/>
            </a:pPr>
            <a:r>
              <a:rPr lang="fr-FR" baseline="0" dirty="0" smtClean="0"/>
              <a:t> mais aussi des données d'autres horizons</a:t>
            </a:r>
          </a:p>
          <a:p>
            <a:pPr lvl="1">
              <a:buFontTx/>
              <a:buChar char="-"/>
            </a:pPr>
            <a:r>
              <a:rPr lang="fr-FR" baseline="0" dirty="0" smtClean="0"/>
              <a:t> Les données qualitatives </a:t>
            </a:r>
          </a:p>
          <a:p>
            <a:pPr lvl="1">
              <a:buFontTx/>
              <a:buChar char="-"/>
            </a:pPr>
            <a:r>
              <a:rPr lang="fr-FR" baseline="0" dirty="0" smtClean="0"/>
              <a:t> Issues des medias sociaux</a:t>
            </a:r>
          </a:p>
          <a:p>
            <a:pPr lvl="1">
              <a:buFontTx/>
              <a:buChar char="-"/>
            </a:pPr>
            <a:r>
              <a:rPr lang="fr-FR" baseline="0" dirty="0" smtClean="0"/>
              <a:t> Du benchmark de la concurrence</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14</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Vous avez tous,</a:t>
            </a:r>
            <a:r>
              <a:rPr lang="fr-FR" baseline="0" dirty="0" smtClean="0"/>
              <a:t> ou presque, un outil site-centric.</a:t>
            </a:r>
          </a:p>
          <a:p>
            <a:endParaRPr lang="fr-FR" baseline="0" dirty="0" smtClean="0"/>
          </a:p>
          <a:p>
            <a:r>
              <a:rPr lang="fr-FR" baseline="0" dirty="0" smtClean="0"/>
              <a:t>90% des site en ‘.</a:t>
            </a:r>
            <a:r>
              <a:rPr lang="fr-FR" baseline="0" dirty="0" err="1" smtClean="0"/>
              <a:t>fr</a:t>
            </a:r>
            <a:r>
              <a:rPr lang="fr-FR" baseline="0" dirty="0" smtClean="0"/>
              <a:t>’ utilisent GA</a:t>
            </a:r>
          </a:p>
          <a:p>
            <a:r>
              <a:rPr lang="fr-FR" baseline="0" dirty="0" smtClean="0"/>
              <a:t>12% utilisent AT INTERNET</a:t>
            </a:r>
          </a:p>
          <a:p>
            <a:r>
              <a:rPr lang="fr-FR" baseline="0" dirty="0" smtClean="0"/>
              <a:t>1/3 des sites du top 500 </a:t>
            </a:r>
            <a:r>
              <a:rPr lang="fr-FR" baseline="0" dirty="0" err="1" smtClean="0"/>
              <a:t>retail</a:t>
            </a:r>
            <a:r>
              <a:rPr lang="fr-FR" baseline="0" dirty="0" smtClean="0"/>
              <a:t> font du double </a:t>
            </a:r>
            <a:r>
              <a:rPr lang="fr-FR" baseline="0" dirty="0" err="1" smtClean="0"/>
              <a:t>tracking</a:t>
            </a:r>
            <a:r>
              <a:rPr lang="fr-FR" baseline="0" dirty="0" smtClean="0"/>
              <a:t> (GA + X)</a:t>
            </a:r>
          </a:p>
          <a:p>
            <a:endParaRPr lang="fr-FR" baseline="0" dirty="0" smtClean="0"/>
          </a:p>
          <a:p>
            <a:r>
              <a:rPr lang="fr-FR" baseline="0" dirty="0" smtClean="0"/>
              <a:t>(data : Stéphane Hamel Octobre 2011)</a:t>
            </a:r>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15</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On compte donc avec</a:t>
            </a:r>
            <a:r>
              <a:rPr lang="fr-FR" baseline="0" dirty="0" smtClean="0"/>
              <a:t> ces outils</a:t>
            </a:r>
            <a:r>
              <a:rPr lang="fr-FR" dirty="0" smtClean="0"/>
              <a:t>:</a:t>
            </a:r>
          </a:p>
          <a:p>
            <a:endParaRPr lang="fr-FR" dirty="0" smtClean="0"/>
          </a:p>
          <a:p>
            <a:pPr>
              <a:buFontTx/>
              <a:buChar char="-"/>
            </a:pPr>
            <a:r>
              <a:rPr lang="fr-FR" dirty="0" smtClean="0"/>
              <a:t> visiteurs = visites = pages vues</a:t>
            </a:r>
            <a:endParaRPr lang="fr-FR" baseline="0" dirty="0" smtClean="0"/>
          </a:p>
          <a:p>
            <a:pPr>
              <a:buFontTx/>
              <a:buChar char="-"/>
            </a:pPr>
            <a:r>
              <a:rPr lang="fr-FR" baseline="0" dirty="0" smtClean="0"/>
              <a:t> provenance de ces visiteurs</a:t>
            </a:r>
          </a:p>
          <a:p>
            <a:pPr>
              <a:buFontTx/>
              <a:buChar char="-"/>
            </a:pPr>
            <a:r>
              <a:rPr lang="fr-FR" baseline="0" dirty="0" smtClean="0"/>
              <a:t> des actions réalisées comme des ventes, des inscriptions newsletters, des clics sur un bouton, des validations de formulaires</a:t>
            </a:r>
          </a:p>
          <a:p>
            <a:pPr>
              <a:buFontTx/>
              <a:buNone/>
            </a:pPr>
            <a:r>
              <a:rPr lang="fr-FR" baseline="0" dirty="0" smtClean="0"/>
              <a:t>Données essentielles, c'est la base</a:t>
            </a:r>
          </a:p>
          <a:p>
            <a:pPr>
              <a:buFontTx/>
              <a:buNone/>
            </a:pPr>
            <a:endParaRPr lang="fr-FR" baseline="0" dirty="0" smtClean="0"/>
          </a:p>
          <a:p>
            <a:pPr>
              <a:buFontTx/>
              <a:buNone/>
            </a:pPr>
            <a:endParaRPr lang="fr-FR" b="1" dirty="0" smtClean="0"/>
          </a:p>
          <a:p>
            <a:pPr>
              <a:buFontTx/>
              <a:buNone/>
            </a:pP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16</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1 : le pourquoi</a:t>
            </a:r>
            <a:endParaRPr lang="fr-FR" baseline="0" dirty="0" smtClean="0"/>
          </a:p>
          <a:p>
            <a:endParaRPr lang="fr-FR" dirty="0" smtClean="0"/>
          </a:p>
          <a:p>
            <a:r>
              <a:rPr lang="fr-FR" baseline="0" dirty="0" smtClean="0"/>
              <a:t>changements dans les données sur votre site?</a:t>
            </a:r>
          </a:p>
          <a:p>
            <a:r>
              <a:rPr lang="fr-FR" baseline="0" dirty="0" smtClean="0">
                <a:sym typeface="Wingdings" pitchFamily="2" charset="2"/>
              </a:rPr>
              <a:t> en tant que </a:t>
            </a:r>
            <a:r>
              <a:rPr lang="fr-FR" baseline="0" dirty="0" smtClean="0"/>
              <a:t>praticien de votre site internet, vous posez de nombreuses hypothèses.</a:t>
            </a:r>
          </a:p>
          <a:p>
            <a:endParaRPr lang="fr-FR" baseline="0" dirty="0" smtClean="0"/>
          </a:p>
          <a:p>
            <a:r>
              <a:rPr lang="fr-FR" baseline="0" dirty="0" smtClean="0"/>
              <a:t>Par exemple, votre taux de transformation baisse subitement! Faut-il appeler à l'aide et tirer la sonnette d'alarme ?</a:t>
            </a:r>
          </a:p>
          <a:p>
            <a:pPr>
              <a:buFontTx/>
              <a:buChar char="-"/>
            </a:pPr>
            <a:r>
              <a:rPr lang="fr-FR" baseline="0" dirty="0" smtClean="0"/>
              <a:t> prévu d’aller </a:t>
            </a:r>
            <a:r>
              <a:rPr lang="fr-FR" b="1" baseline="0" dirty="0" smtClean="0"/>
              <a:t>en magasin </a:t>
            </a:r>
            <a:r>
              <a:rPr lang="fr-FR" baseline="0" dirty="0" smtClean="0"/>
              <a:t>ou </a:t>
            </a:r>
          </a:p>
          <a:p>
            <a:pPr>
              <a:buFontTx/>
              <a:buChar char="-"/>
            </a:pPr>
            <a:r>
              <a:rPr lang="fr-FR" baseline="0" dirty="0" smtClean="0"/>
              <a:t> d’attendre une </a:t>
            </a:r>
            <a:r>
              <a:rPr lang="fr-FR" b="1" baseline="0" dirty="0" smtClean="0"/>
              <a:t>période de promotion </a:t>
            </a:r>
            <a:r>
              <a:rPr lang="fr-FR" baseline="0" dirty="0" smtClean="0"/>
              <a:t>connue ou encore </a:t>
            </a:r>
          </a:p>
          <a:p>
            <a:pPr>
              <a:buFontTx/>
              <a:buChar char="-"/>
            </a:pPr>
            <a:r>
              <a:rPr lang="fr-FR" baseline="0" dirty="0" smtClean="0"/>
              <a:t> ils viennent pour les nouvelles </a:t>
            </a:r>
            <a:r>
              <a:rPr lang="fr-FR" b="1" baseline="0" dirty="0" smtClean="0"/>
              <a:t>offres d’emploi </a:t>
            </a:r>
            <a:r>
              <a:rPr lang="fr-FR" baseline="0" dirty="0" smtClean="0"/>
              <a:t>présentes sur le site.</a:t>
            </a:r>
          </a:p>
          <a:p>
            <a:endParaRPr lang="fr-FR" baseline="0" dirty="0" smtClean="0"/>
          </a:p>
          <a:p>
            <a:r>
              <a:rPr lang="fr-FR" baseline="0" dirty="0" smtClean="0"/>
              <a:t>Il y a une méthode plus simple que de mettre de nombreuses hypothèses en jeu…</a:t>
            </a:r>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17</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Pour savoir où un patient a mal, le plus simple reste encore de lui demander.</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données ne proviennent pas forcément de clics sur votre site, elles peuvent également provenir directement de vos internautes</a:t>
            </a:r>
            <a:endParaRPr lang="fr-FR" dirty="0" smtClean="0"/>
          </a:p>
          <a:p>
            <a:endParaRPr lang="fr-FR" dirty="0" smtClean="0"/>
          </a:p>
          <a:p>
            <a:r>
              <a:rPr lang="fr-FR" baseline="0" dirty="0" smtClean="0"/>
              <a:t>Et cela ne coute pas forcément cher! Ce n’est pas une question de prix mais de démarche avant tout.</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18</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Pour savoir où un patient a mal, le plus simple reste encore de lui demander.</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données ne proviennent pas forcément de clics sur votre site, elles peuvent également provenir directement de vos internautes</a:t>
            </a:r>
            <a:endParaRPr lang="fr-FR" dirty="0" smtClean="0"/>
          </a:p>
          <a:p>
            <a:endParaRPr lang="fr-FR" dirty="0" smtClean="0"/>
          </a:p>
          <a:p>
            <a:r>
              <a:rPr lang="fr-FR" baseline="0" dirty="0" smtClean="0"/>
              <a:t>Et cela ne coute pas forcément cher! Ce n’est pas une question de prix mais de démarche avant tout.</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19</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Passons</a:t>
            </a:r>
            <a:r>
              <a:rPr lang="fr-FR" baseline="0" dirty="0" smtClean="0"/>
              <a:t> à une deuxième grande question: qu’est que les internautes disent de moi?</a:t>
            </a:r>
          </a:p>
          <a:p>
            <a:r>
              <a:rPr lang="fr-FR" baseline="0" dirty="0" smtClean="0"/>
              <a:t>Le </a:t>
            </a:r>
            <a:r>
              <a:rPr lang="fr-FR" b="1" baseline="0" dirty="0" smtClean="0"/>
              <a:t>bouche à oreille </a:t>
            </a:r>
            <a:r>
              <a:rPr lang="fr-FR" baseline="0" dirty="0" smtClean="0"/>
              <a:t>qui est un des plus vieux leviers du monde reprend du poil de la bête avec les médias sociaux.</a:t>
            </a:r>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20</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CHARLES</a:t>
            </a:r>
          </a:p>
          <a:p>
            <a:endParaRPr lang="fr-FR" dirty="0" smtClean="0"/>
          </a:p>
          <a:p>
            <a:r>
              <a:rPr lang="fr-FR" dirty="0" smtClean="0"/>
              <a:t>Le web analytics est la collecte,</a:t>
            </a:r>
            <a:r>
              <a:rPr lang="fr-FR" baseline="0" dirty="0" smtClean="0"/>
              <a:t> la mesure, l’analyse et le </a:t>
            </a:r>
            <a:r>
              <a:rPr lang="fr-FR" baseline="0" dirty="0" err="1" smtClean="0"/>
              <a:t>reporting</a:t>
            </a:r>
            <a:r>
              <a:rPr lang="fr-FR" baseline="0" dirty="0" smtClean="0"/>
              <a:t> de données internet dans le but de comprendre et d’optimiser l’utilisation du web.</a:t>
            </a:r>
          </a:p>
          <a:p>
            <a:r>
              <a:rPr lang="fr-FR" baseline="0" dirty="0" smtClean="0"/>
              <a:t>Cette définition est la définition </a:t>
            </a:r>
            <a:r>
              <a:rPr lang="fr-FR" baseline="0" dirty="0" err="1" smtClean="0"/>
              <a:t>offcielle</a:t>
            </a:r>
            <a:r>
              <a:rPr lang="fr-FR" baseline="0" dirty="0" smtClean="0"/>
              <a:t> de la Web Analytics Association qui est un organe international de référence dans cette discipline.</a:t>
            </a:r>
          </a:p>
          <a:p>
            <a:endParaRPr lang="fr-FR" baseline="0" dirty="0" smtClean="0"/>
          </a:p>
          <a:p>
            <a:r>
              <a:rPr lang="fr-FR" baseline="0" dirty="0" smtClean="0"/>
              <a:t>Quelques petites indications ici: l’objectif est bien l’action via le mot optimiser.</a:t>
            </a:r>
          </a:p>
          <a:p>
            <a:r>
              <a:rPr lang="fr-FR" baseline="0" dirty="0" smtClean="0"/>
              <a:t>La collecte et la mesure de données n’ont donc de sens que si elle sont analysées et reportées dans un but qui est celui de mettre en place des actions sur la base d’une bonne compréhension en vue d’optimiser l’utilisation du web et donc de générer de la valeur.</a:t>
            </a:r>
          </a:p>
          <a:p>
            <a:endParaRPr lang="fr-FR" baseline="0" dirty="0" smtClean="0"/>
          </a:p>
          <a:p>
            <a:r>
              <a:rPr lang="fr-FR" baseline="0" dirty="0" smtClean="0"/>
              <a:t>Sans trahir des éléments que nous aborderons dans les minutes qui suivent, on ne parle pas ici uniquement d’un site ni de ventes.</a:t>
            </a:r>
          </a:p>
          <a:p>
            <a:endParaRPr lang="fr-FR" baseline="0" dirty="0" smtClean="0"/>
          </a:p>
          <a:p>
            <a:r>
              <a:rPr lang="fr-FR" baseline="0" dirty="0" smtClean="0"/>
              <a:t>Essayons de remettre tout cela sur un schéma les images valant 1000 mots!</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3</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Conclusion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Pas seulement le site </a:t>
            </a:r>
            <a:r>
              <a:rPr lang="fr-FR" dirty="0" err="1" smtClean="0"/>
              <a:t>centric</a:t>
            </a:r>
            <a:r>
              <a:rPr lang="fr-FR" baseline="0" dirty="0" smtClean="0"/>
              <a:t> : élargir le spectre des données avant d’entrer plus en profondeur dans le site-</a:t>
            </a:r>
            <a:r>
              <a:rPr lang="fr-FR" baseline="0" dirty="0" err="1" smtClean="0"/>
              <a:t>centric</a:t>
            </a:r>
            <a:endParaRPr lang="fr-FR" dirty="0" smtClean="0"/>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fr-FR" baseline="0" dirty="0" smtClean="0"/>
          </a:p>
          <a:p>
            <a:endParaRPr lang="fr-FR" dirty="0" smtClean="0"/>
          </a:p>
          <a:p>
            <a:r>
              <a:rPr lang="fr-FR" baseline="0" dirty="0" smtClean="0"/>
              <a:t>Avoir des données n’est pas tout loin de là! C’est d’ailleurs un de nos messages: l’important ce n’est pas les données, les outils mais ce que vous en faîtes. Et pour faire quelque chose des données, il faut les avoir rendu actionnables, c’est ce que nous allons aborder dans cette partie.</a:t>
            </a:r>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21</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Ca y est, vous remontez</a:t>
            </a:r>
            <a:r>
              <a:rPr lang="fr-FR" baseline="0" dirty="0" smtClean="0"/>
              <a:t> les bonnes données vous permettant de mettre en place des KPI alignés avec votre stratégie d’entreprise et d’en faire un </a:t>
            </a:r>
            <a:r>
              <a:rPr lang="fr-FR" baseline="0" dirty="0" err="1" smtClean="0"/>
              <a:t>reporting</a:t>
            </a:r>
            <a:r>
              <a:rPr lang="fr-FR" baseline="0" dirty="0" smtClean="0"/>
              <a:t>  actionnable.</a:t>
            </a:r>
          </a:p>
          <a:p>
            <a:r>
              <a:rPr lang="fr-FR" baseline="0" dirty="0" smtClean="0"/>
              <a:t>Le 3</a:t>
            </a:r>
            <a:r>
              <a:rPr lang="fr-FR" baseline="30000" dirty="0" smtClean="0"/>
              <a:t>ème</a:t>
            </a:r>
            <a:r>
              <a:rPr lang="fr-FR" baseline="0" dirty="0" smtClean="0"/>
              <a:t> rouage est de s’assurer d’avoir la capacité de bien analyser les données.</a:t>
            </a:r>
          </a:p>
          <a:p>
            <a:r>
              <a:rPr lang="fr-FR" baseline="0" dirty="0" smtClean="0"/>
              <a:t>Commençons par ce qu’on nous demande souvent quand on parle Web </a:t>
            </a:r>
            <a:r>
              <a:rPr lang="fr-FR" baseline="0" dirty="0" err="1" smtClean="0"/>
              <a:t>Analytics</a:t>
            </a:r>
            <a:r>
              <a:rPr lang="fr-FR" baseline="0" dirty="0" smtClean="0"/>
              <a:t>….</a:t>
            </a: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22</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 Les outils basiques suffisent généralement</a:t>
            </a:r>
            <a:endParaRPr lang="fr-FR" baseline="0" dirty="0" smtClean="0"/>
          </a:p>
          <a:p>
            <a:r>
              <a:rPr lang="fr-FR" baseline="0" dirty="0" smtClean="0"/>
              <a:t>- Si 300k€ alors go</a:t>
            </a:r>
          </a:p>
          <a:p>
            <a:r>
              <a:rPr lang="fr-FR" baseline="0" dirty="0" smtClean="0"/>
              <a:t>- Si 30k€</a:t>
            </a:r>
          </a:p>
          <a:p>
            <a:endParaRPr lang="fr-FR" baseline="0" dirty="0" smtClean="0"/>
          </a:p>
          <a:p>
            <a:r>
              <a:rPr lang="fr-FR" baseline="0" dirty="0" smtClean="0"/>
              <a:t>GA = 208 métriques et 94 dimensions pour explorer vos données. </a:t>
            </a:r>
          </a:p>
          <a:p>
            <a:r>
              <a:rPr lang="fr-FR" baseline="0" dirty="0" smtClean="0"/>
              <a:t>On estime par exemple généralement que les utilisateurs </a:t>
            </a:r>
            <a:r>
              <a:rPr lang="fr-FR" baseline="0" dirty="0" err="1" smtClean="0"/>
              <a:t>d’excel</a:t>
            </a:r>
            <a:r>
              <a:rPr lang="fr-FR" baseline="0" dirty="0" smtClean="0"/>
              <a:t> utilisent moins de 10% de la puissance de l’outil.</a:t>
            </a:r>
          </a:p>
          <a:p>
            <a:endParaRPr lang="fr-FR" baseline="0" dirty="0" smtClean="0"/>
          </a:p>
          <a:p>
            <a:r>
              <a:rPr lang="fr-FR" baseline="0" dirty="0" smtClean="0"/>
              <a:t>- Identifier des pépites ne se fait pas de façon naturelle dans un outil. Il est nécessaire d'avoir des gens intelligents et qui ont une connaissance de votre métier pour relier les données de votre outil à celles de votre business et en faire quelque chose de réellement utile.</a:t>
            </a:r>
          </a:p>
          <a:p>
            <a:endParaRPr lang="fr-FR" baseline="0" dirty="0" smtClean="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23</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Parfait,</a:t>
            </a:r>
          </a:p>
          <a:p>
            <a:endParaRPr lang="fr-FR" dirty="0" smtClean="0"/>
          </a:p>
          <a:p>
            <a:r>
              <a:rPr lang="fr-FR" dirty="0" smtClean="0"/>
              <a:t>On</a:t>
            </a:r>
            <a:r>
              <a:rPr lang="fr-FR" baseline="0" dirty="0" smtClean="0"/>
              <a:t> a maintenant des données, elles sont en phase avec la stratégie de l'entreprise et on a pris le temps de les analyser. </a:t>
            </a:r>
          </a:p>
          <a:p>
            <a:r>
              <a:rPr lang="fr-FR" baseline="0" dirty="0" smtClean="0"/>
              <a:t>Reste une dernière étape, sans laquelle tout ça n'a servit à rien : le passage à l'action</a:t>
            </a: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24</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25</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On a fait le tour !</a:t>
            </a:r>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26</a:t>
            </a:fld>
            <a:endParaRPr lang="fr-FR"/>
          </a:p>
        </p:txBody>
      </p:sp>
    </p:spTree>
    <p:extLst>
      <p:ext uri="{BB962C8B-B14F-4D97-AF65-F5344CB8AC3E}">
        <p14:creationId xmlns:p14="http://schemas.microsoft.com/office/powerpoint/2010/main" val="849958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27</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CHARLES</a:t>
            </a:r>
          </a:p>
          <a:p>
            <a:endParaRPr lang="fr-FR" dirty="0" smtClean="0"/>
          </a:p>
          <a:p>
            <a:r>
              <a:rPr lang="fr-FR" dirty="0" smtClean="0"/>
              <a:t>Le web </a:t>
            </a:r>
            <a:r>
              <a:rPr lang="fr-FR" dirty="0" err="1" smtClean="0"/>
              <a:t>analytics</a:t>
            </a:r>
            <a:r>
              <a:rPr lang="fr-FR" dirty="0" smtClean="0"/>
              <a:t> est la collecte,</a:t>
            </a:r>
            <a:r>
              <a:rPr lang="fr-FR" baseline="0" dirty="0" smtClean="0"/>
              <a:t> la mesure, l’analyse et le </a:t>
            </a:r>
            <a:r>
              <a:rPr lang="fr-FR" baseline="0" dirty="0" err="1" smtClean="0"/>
              <a:t>reporting</a:t>
            </a:r>
            <a:r>
              <a:rPr lang="fr-FR" baseline="0" dirty="0" smtClean="0"/>
              <a:t> de données internet dans le but de comprendre et d’optimiser l’utilisation du web.</a:t>
            </a:r>
          </a:p>
          <a:p>
            <a:r>
              <a:rPr lang="fr-FR" baseline="0" dirty="0" smtClean="0"/>
              <a:t>Cette définition est la définition </a:t>
            </a:r>
            <a:r>
              <a:rPr lang="fr-FR" baseline="0" dirty="0" err="1" smtClean="0"/>
              <a:t>offcielle</a:t>
            </a:r>
            <a:r>
              <a:rPr lang="fr-FR" baseline="0" dirty="0" smtClean="0"/>
              <a:t> de la Web </a:t>
            </a:r>
            <a:r>
              <a:rPr lang="fr-FR" baseline="0" dirty="0" err="1" smtClean="0"/>
              <a:t>Analytics</a:t>
            </a:r>
            <a:r>
              <a:rPr lang="fr-FR" baseline="0" dirty="0" smtClean="0"/>
              <a:t> Association qui est un organe international de référence dans cette discipline.</a:t>
            </a:r>
          </a:p>
          <a:p>
            <a:endParaRPr lang="fr-FR" baseline="0" dirty="0" smtClean="0"/>
          </a:p>
          <a:p>
            <a:r>
              <a:rPr lang="fr-FR" baseline="0" dirty="0" smtClean="0"/>
              <a:t>Quelques petites indications ici: l’objectif est bien l’action via le mot optimiser.</a:t>
            </a:r>
          </a:p>
          <a:p>
            <a:r>
              <a:rPr lang="fr-FR" baseline="0" dirty="0" smtClean="0"/>
              <a:t>La collecte et la mesure de données n’ont donc de sens que si elle sont analysées et reportées dans un but qui est celui de mettre en place des actions sur la base d’une bonne compréhension en vue d’optimiser l’utilisation du web et donc de générer de la valeur.</a:t>
            </a:r>
          </a:p>
          <a:p>
            <a:endParaRPr lang="fr-FR" baseline="0" dirty="0" smtClean="0"/>
          </a:p>
          <a:p>
            <a:r>
              <a:rPr lang="fr-FR" baseline="0" dirty="0" smtClean="0"/>
              <a:t>Sans trahir des éléments que nous aborderons dans les minutes qui suivent, on ne parle pas ici uniquement d’un site internet ni de ventes.</a:t>
            </a:r>
          </a:p>
          <a:p>
            <a:endParaRPr lang="fr-FR" baseline="0" dirty="0" smtClean="0"/>
          </a:p>
          <a:p>
            <a:r>
              <a:rPr lang="fr-FR" baseline="0" dirty="0" smtClean="0"/>
              <a:t>Essayons de remettre tout cela sur un schéma les images valant 1000 mots!</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4</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CHARLES</a:t>
            </a:r>
          </a:p>
          <a:p>
            <a:endParaRPr lang="fr-FR" dirty="0" smtClean="0"/>
          </a:p>
          <a:p>
            <a:r>
              <a:rPr lang="fr-FR" dirty="0" smtClean="0"/>
              <a:t>Le web </a:t>
            </a:r>
            <a:r>
              <a:rPr lang="fr-FR" dirty="0" err="1" smtClean="0"/>
              <a:t>analytics</a:t>
            </a:r>
            <a:r>
              <a:rPr lang="fr-FR" dirty="0" smtClean="0"/>
              <a:t> est la collecte,</a:t>
            </a:r>
            <a:r>
              <a:rPr lang="fr-FR" baseline="0" dirty="0" smtClean="0"/>
              <a:t> la mesure, l’analyse et le </a:t>
            </a:r>
            <a:r>
              <a:rPr lang="fr-FR" baseline="0" dirty="0" err="1" smtClean="0"/>
              <a:t>reporting</a:t>
            </a:r>
            <a:r>
              <a:rPr lang="fr-FR" baseline="0" dirty="0" smtClean="0"/>
              <a:t> de données internet dans le but de comprendre et d’optimiser l’utilisation du web.</a:t>
            </a:r>
          </a:p>
          <a:p>
            <a:r>
              <a:rPr lang="fr-FR" baseline="0" dirty="0" smtClean="0"/>
              <a:t>Cette définition est la définition </a:t>
            </a:r>
            <a:r>
              <a:rPr lang="fr-FR" baseline="0" dirty="0" err="1" smtClean="0"/>
              <a:t>offcielle</a:t>
            </a:r>
            <a:r>
              <a:rPr lang="fr-FR" baseline="0" dirty="0" smtClean="0"/>
              <a:t> de la Web </a:t>
            </a:r>
            <a:r>
              <a:rPr lang="fr-FR" baseline="0" dirty="0" err="1" smtClean="0"/>
              <a:t>Analytics</a:t>
            </a:r>
            <a:r>
              <a:rPr lang="fr-FR" baseline="0" dirty="0" smtClean="0"/>
              <a:t> Association qui est un organe international de référence dans cette discipline.</a:t>
            </a:r>
          </a:p>
          <a:p>
            <a:endParaRPr lang="fr-FR" baseline="0" dirty="0" smtClean="0"/>
          </a:p>
          <a:p>
            <a:r>
              <a:rPr lang="fr-FR" baseline="0" dirty="0" smtClean="0"/>
              <a:t>Quelques petites indications ici: l’objectif est bien l’action via le mot optimiser.</a:t>
            </a:r>
          </a:p>
          <a:p>
            <a:r>
              <a:rPr lang="fr-FR" baseline="0" dirty="0" smtClean="0"/>
              <a:t>La collecte et la mesure de données n’ont donc de sens que si elle sont analysées et reportées dans un but qui est celui de mettre en place des actions sur la base d’une bonne compréhension en vue d’optimiser l’utilisation du web et donc de générer de la valeur.</a:t>
            </a:r>
          </a:p>
          <a:p>
            <a:endParaRPr lang="fr-FR" baseline="0" dirty="0" smtClean="0"/>
          </a:p>
          <a:p>
            <a:r>
              <a:rPr lang="fr-FR" baseline="0" dirty="0" smtClean="0"/>
              <a:t>Sans trahir des éléments que nous aborderons dans les minutes qui suivent, on ne parle pas ici uniquement d’un site internet ni de ventes.</a:t>
            </a:r>
          </a:p>
          <a:p>
            <a:endParaRPr lang="fr-FR" baseline="0" dirty="0" smtClean="0"/>
          </a:p>
          <a:p>
            <a:r>
              <a:rPr lang="fr-FR" baseline="0" dirty="0" smtClean="0"/>
              <a:t>Essayons de remettre tout cela sur un schéma les images valant 1000 mots!</a:t>
            </a:r>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5</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r>
              <a:rPr lang="fr-FR" dirty="0" smtClean="0"/>
              <a:t>Nous</a:t>
            </a:r>
            <a:r>
              <a:rPr lang="fr-FR" baseline="0" dirty="0" smtClean="0"/>
              <a:t> avons tous le même objectif: générer de la valeur!</a:t>
            </a:r>
          </a:p>
          <a:p>
            <a:r>
              <a:rPr lang="fr-FR" baseline="0" dirty="0" smtClean="0"/>
              <a:t>De la valeur pour nos clients, pour notre entreprise, pour nos collaborateurs.</a:t>
            </a:r>
          </a:p>
          <a:p>
            <a:endParaRPr lang="fr-FR" baseline="0" dirty="0" smtClean="0"/>
          </a:p>
          <a:p>
            <a:r>
              <a:rPr lang="fr-FR" baseline="0" dirty="0" smtClean="0"/>
              <a:t>La notion de valeur est très différente entre les sociétés.</a:t>
            </a:r>
          </a:p>
          <a:p>
            <a:pPr marL="171450" indent="-171450">
              <a:buFontTx/>
              <a:buChar char="-"/>
            </a:pPr>
            <a:r>
              <a:rPr lang="fr-FR" baseline="0" dirty="0" smtClean="0"/>
              <a:t>Des différences de modèles économiques: </a:t>
            </a:r>
            <a:r>
              <a:rPr lang="fr-FR" baseline="0" dirty="0" err="1" smtClean="0"/>
              <a:t>BtoB</a:t>
            </a:r>
            <a:r>
              <a:rPr lang="fr-FR" baseline="0" dirty="0" smtClean="0"/>
              <a:t>, BtoC</a:t>
            </a:r>
          </a:p>
          <a:p>
            <a:pPr marL="171450" indent="-171450">
              <a:buFontTx/>
              <a:buChar char="-"/>
            </a:pPr>
            <a:r>
              <a:rPr lang="fr-FR" baseline="0" dirty="0" smtClean="0"/>
              <a:t>Des différences sectorielles : Banque, </a:t>
            </a:r>
            <a:r>
              <a:rPr lang="fr-FR" baseline="0" dirty="0" err="1" smtClean="0"/>
              <a:t>ecommerce</a:t>
            </a:r>
            <a:r>
              <a:rPr lang="fr-FR" baseline="0" dirty="0" smtClean="0"/>
              <a:t>…</a:t>
            </a:r>
          </a:p>
          <a:p>
            <a:pPr marL="171450" indent="-171450">
              <a:buFontTx/>
              <a:buChar char="-"/>
            </a:pPr>
            <a:r>
              <a:rPr lang="fr-FR" baseline="0" dirty="0" smtClean="0"/>
              <a:t>Démarrage d’activité / phase de croisière.</a:t>
            </a:r>
          </a:p>
          <a:p>
            <a:pPr marL="171450" indent="-171450">
              <a:buFontTx/>
              <a:buChar char="-"/>
            </a:pPr>
            <a:endParaRPr lang="fr-FR" baseline="0" dirty="0" smtClean="0"/>
          </a:p>
          <a:p>
            <a:r>
              <a:rPr lang="fr-FR" baseline="0" dirty="0" smtClean="0"/>
              <a:t>Si le point d’arrivée est la génération de valeur, le point de départ va être la stratégie.</a:t>
            </a:r>
          </a:p>
          <a:p>
            <a:r>
              <a:rPr lang="fr-FR" baseline="0" dirty="0" smtClean="0"/>
              <a:t>Stratégie = point e départ pour générer de la valeur :</a:t>
            </a:r>
          </a:p>
          <a:p>
            <a:r>
              <a:rPr lang="fr-FR" baseline="0" dirty="0" smtClean="0"/>
              <a:t>« Pourquoi j’existe ? »</a:t>
            </a:r>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6</a:t>
            </a:fld>
            <a:endParaRPr lang="fr-FR"/>
          </a:p>
        </p:txBody>
      </p:sp>
    </p:spTree>
    <p:extLst>
      <p:ext uri="{BB962C8B-B14F-4D97-AF65-F5344CB8AC3E}">
        <p14:creationId xmlns:p14="http://schemas.microsoft.com/office/powerpoint/2010/main" val="304822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a:t>
            </a:r>
            <a:r>
              <a:rPr lang="fr-FR" baseline="0" dirty="0" smtClean="0"/>
              <a:t> données représentent cette première brique fonctionnelle de la chaîne de valeur.</a:t>
            </a:r>
          </a:p>
          <a:p>
            <a:r>
              <a:rPr lang="fr-FR" baseline="0" dirty="0" smtClean="0"/>
              <a:t>Les données sont remontées par des outils et nous verrons quels types de données peuvent ou doivent être remontées et par quels outils.</a:t>
            </a:r>
          </a:p>
          <a:p>
            <a:r>
              <a:rPr lang="fr-FR" baseline="0" dirty="0" smtClean="0"/>
              <a:t>Et bien sûr, nous étudierons les moyens de les rendre actionnables.</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7</a:t>
            </a:fld>
            <a:endParaRPr lang="fr-FR"/>
          </a:p>
        </p:txBody>
      </p:sp>
    </p:spTree>
    <p:extLst>
      <p:ext uri="{BB962C8B-B14F-4D97-AF65-F5344CB8AC3E}">
        <p14:creationId xmlns:p14="http://schemas.microsoft.com/office/powerpoint/2010/main" val="338739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Rendre</a:t>
            </a:r>
            <a:r>
              <a:rPr lang="fr-FR" baseline="0" dirty="0" smtClean="0"/>
              <a:t> les données actionnables passe par un reporting optimisé sur la base d’indicateurs dit KPI : Key Performance </a:t>
            </a:r>
            <a:r>
              <a:rPr lang="fr-FR" baseline="0" dirty="0" err="1" smtClean="0"/>
              <a:t>Indicators</a:t>
            </a:r>
            <a:r>
              <a:rPr lang="fr-FR" baseline="0" dirty="0" smtClean="0"/>
              <a:t>.</a:t>
            </a:r>
          </a:p>
          <a:p>
            <a:r>
              <a:rPr lang="fr-FR" baseline="0" dirty="0" smtClean="0"/>
              <a:t>La définition de ces indicateurs, alignés avec la stratégie globale et un reporting optimisé permettront de mettre en place des actions </a:t>
            </a:r>
            <a:r>
              <a:rPr lang="fr-FR" baseline="0" smtClean="0"/>
              <a:t>d’optimisation efficientes.</a:t>
            </a:r>
            <a:endParaRPr lang="fr-FR" baseline="0" dirty="0" smtClean="0"/>
          </a:p>
          <a:p>
            <a:endParaRPr lang="fr-FR" baseline="0" dirty="0" smtClean="0"/>
          </a:p>
          <a:p>
            <a:r>
              <a:rPr lang="fr-FR" baseline="0" dirty="0" smtClean="0"/>
              <a:t>Mais les actions à mettre en place ne sont pas données par les outils, quels qu’ils soient!</a:t>
            </a:r>
          </a:p>
          <a:p>
            <a:r>
              <a:rPr lang="fr-FR" baseline="0" dirty="0" smtClean="0"/>
              <a:t>La génération de valeur passe encore par 2 étapes, la première des deux étant l’analyse.</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8</a:t>
            </a:fld>
            <a:endParaRPr lang="fr-FR"/>
          </a:p>
        </p:txBody>
      </p:sp>
    </p:spTree>
    <p:extLst>
      <p:ext uri="{BB962C8B-B14F-4D97-AF65-F5344CB8AC3E}">
        <p14:creationId xmlns:p14="http://schemas.microsoft.com/office/powerpoint/2010/main" val="1130739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L’analyse, ultime</a:t>
            </a:r>
            <a:r>
              <a:rPr lang="fr-FR" baseline="0" dirty="0" smtClean="0"/>
              <a:t> étape avant de pouvoir passer à l’action et générer de la valeur.</a:t>
            </a:r>
          </a:p>
          <a:p>
            <a:r>
              <a:rPr lang="fr-FR" baseline="0" dirty="0" smtClean="0"/>
              <a:t>Et là, je ne vous apprends rien mais il faut des hommes, des cerveaux humains, de la connaissance métier pour analyser les données et proposer des actions.</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9</a:t>
            </a:fld>
            <a:endParaRPr lang="fr-FR"/>
          </a:p>
        </p:txBody>
      </p:sp>
    </p:spTree>
    <p:extLst>
      <p:ext uri="{BB962C8B-B14F-4D97-AF65-F5344CB8AC3E}">
        <p14:creationId xmlns:p14="http://schemas.microsoft.com/office/powerpoint/2010/main" val="312670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actions</a:t>
            </a:r>
            <a:r>
              <a:rPr lang="fr-FR" baseline="0" dirty="0" smtClean="0"/>
              <a:t> enfin, si nous avons un premier grand conseil à donner: faites en sorte de maximiser le nombre d’actions d’optimisation basé sur une bonne analyse !</a:t>
            </a:r>
          </a:p>
          <a:p>
            <a:r>
              <a:rPr lang="fr-FR" baseline="0" dirty="0" smtClean="0"/>
              <a:t>Et voila à ce stade on génère de la valeur</a:t>
            </a:r>
          </a:p>
          <a:p>
            <a:endParaRPr lang="fr-FR" dirty="0"/>
          </a:p>
        </p:txBody>
      </p:sp>
      <p:sp>
        <p:nvSpPr>
          <p:cNvPr id="4" name="Espace réservé du numéro de diapositive 3"/>
          <p:cNvSpPr>
            <a:spLocks noGrp="1"/>
          </p:cNvSpPr>
          <p:nvPr>
            <p:ph type="sldNum" sz="quarter" idx="10"/>
          </p:nvPr>
        </p:nvSpPr>
        <p:spPr/>
        <p:txBody>
          <a:bodyPr/>
          <a:lstStyle/>
          <a:p>
            <a:fld id="{19D8B541-16B7-45E5-81BC-3EC107E67B67}" type="slidenum">
              <a:rPr lang="fr-FR" smtClean="0"/>
              <a:pPr/>
              <a:t>10</a:t>
            </a:fld>
            <a:endParaRPr lang="fr-FR"/>
          </a:p>
        </p:txBody>
      </p:sp>
    </p:spTree>
    <p:extLst>
      <p:ext uri="{BB962C8B-B14F-4D97-AF65-F5344CB8AC3E}">
        <p14:creationId xmlns:p14="http://schemas.microsoft.com/office/powerpoint/2010/main" val="324737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rgbClr val="C30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Bree Serif" pitchFamily="50" charset="0"/>
            </a:endParaRPr>
          </a:p>
        </p:txBody>
      </p:sp>
      <p:sp>
        <p:nvSpPr>
          <p:cNvPr id="2" name="Titre 1"/>
          <p:cNvSpPr>
            <a:spLocks noGrp="1"/>
          </p:cNvSpPr>
          <p:nvPr>
            <p:ph type="ctrTitle"/>
          </p:nvPr>
        </p:nvSpPr>
        <p:spPr>
          <a:xfrm>
            <a:off x="683568" y="2348880"/>
            <a:ext cx="7772400" cy="1470025"/>
          </a:xfrm>
        </p:spPr>
        <p:txBody>
          <a:bodyPr>
            <a:noAutofit/>
          </a:bodyPr>
          <a:lstStyle>
            <a:lvl1pPr>
              <a:defRPr sz="6000">
                <a:solidFill>
                  <a:schemeClr val="bg1"/>
                </a:solidFill>
                <a:latin typeface="Bree Serif" pitchFamily="50" charset="0"/>
              </a:defRPr>
            </a:lvl1pPr>
          </a:lstStyle>
          <a:p>
            <a:r>
              <a:rPr lang="fr-FR" dirty="0" smtClean="0"/>
              <a:t>Cliquez pour modifier le style du titre</a:t>
            </a:r>
            <a:endParaRPr lang="fr-FR"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d papier">
    <p:spTree>
      <p:nvGrpSpPr>
        <p:cNvPr id="1" name=""/>
        <p:cNvGrpSpPr/>
        <p:nvPr/>
      </p:nvGrpSpPr>
      <p:grpSpPr>
        <a:xfrm>
          <a:off x="0" y="0"/>
          <a:ext cx="0" cy="0"/>
          <a:chOff x="0" y="0"/>
          <a:chExt cx="0" cy="0"/>
        </a:xfrm>
      </p:grpSpPr>
      <p:pic>
        <p:nvPicPr>
          <p:cNvPr id="6" name="Image 5" descr="fond_prez.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re 1"/>
          <p:cNvSpPr>
            <a:spLocks noGrp="1"/>
          </p:cNvSpPr>
          <p:nvPr>
            <p:ph type="title"/>
          </p:nvPr>
        </p:nvSpPr>
        <p:spPr>
          <a:xfrm>
            <a:off x="251520" y="144016"/>
            <a:ext cx="8712968" cy="908720"/>
          </a:xfrm>
        </p:spPr>
        <p:txBody>
          <a:bodyPr>
            <a:noAutofit/>
          </a:bodyPr>
          <a:lstStyle>
            <a:lvl1pPr algn="l">
              <a:defRPr sz="3200">
                <a:solidFill>
                  <a:srgbClr val="C3003F"/>
                </a:solidFill>
                <a:latin typeface="Bree Serif" pitchFamily="50" charset="0"/>
              </a:defRPr>
            </a:lvl1pPr>
          </a:lstStyle>
          <a:p>
            <a:r>
              <a:rPr lang="fr-FR" dirty="0" smtClean="0"/>
              <a:t>Cliquez pour modifier le style du titre</a:t>
            </a:r>
            <a:endParaRPr lang="fr-F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fond papier">
    <p:spTree>
      <p:nvGrpSpPr>
        <p:cNvPr id="1" name=""/>
        <p:cNvGrpSpPr/>
        <p:nvPr/>
      </p:nvGrpSpPr>
      <p:grpSpPr>
        <a:xfrm>
          <a:off x="0" y="0"/>
          <a:ext cx="0" cy="0"/>
          <a:chOff x="0" y="0"/>
          <a:chExt cx="0" cy="0"/>
        </a:xfrm>
      </p:grpSpPr>
      <p:pic>
        <p:nvPicPr>
          <p:cNvPr id="4" name="Picture 3" descr="C:\Users\cthumerelle\Downloads\8.jpg"/>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rot="5400000">
            <a:off x="1142999" y="-1142999"/>
            <a:ext cx="6858002" cy="9144000"/>
          </a:xfrm>
          <a:prstGeom prst="rect">
            <a:avLst/>
          </a:prstGeom>
          <a:noFill/>
        </p:spPr>
      </p:pic>
      <p:sp>
        <p:nvSpPr>
          <p:cNvPr id="2" name="Titre 1"/>
          <p:cNvSpPr>
            <a:spLocks noGrp="1"/>
          </p:cNvSpPr>
          <p:nvPr>
            <p:ph type="title"/>
          </p:nvPr>
        </p:nvSpPr>
        <p:spPr>
          <a:xfrm>
            <a:off x="323528" y="144016"/>
            <a:ext cx="8820472" cy="908720"/>
          </a:xfrm>
        </p:spPr>
        <p:txBody>
          <a:bodyPr>
            <a:noAutofit/>
          </a:bodyPr>
          <a:lstStyle>
            <a:lvl1pPr algn="l">
              <a:defRPr sz="3200">
                <a:solidFill>
                  <a:srgbClr val="C3003F"/>
                </a:solidFill>
                <a:latin typeface="Bree Serif" pitchFamily="50" charset="0"/>
              </a:defRPr>
            </a:lvl1pPr>
          </a:lstStyle>
          <a:p>
            <a:r>
              <a:rPr lang="fr-FR" dirty="0" smtClean="0"/>
              <a:t>Cliquez pour modifier le style du titre</a:t>
            </a:r>
            <a:endParaRPr lang="fr-FR" dirty="0"/>
          </a:p>
        </p:txBody>
      </p:sp>
      <p:sp>
        <p:nvSpPr>
          <p:cNvPr id="3" name="Espace réservé du contenu 2"/>
          <p:cNvSpPr>
            <a:spLocks noGrp="1"/>
          </p:cNvSpPr>
          <p:nvPr>
            <p:ph idx="1"/>
          </p:nvPr>
        </p:nvSpPr>
        <p:spPr/>
        <p:txBody>
          <a:bodyPr/>
          <a:lstStyle>
            <a:lvl1pPr marL="3175" indent="-3175">
              <a:buNone/>
              <a:defRPr>
                <a:solidFill>
                  <a:schemeClr val="tx1">
                    <a:lumMod val="75000"/>
                    <a:lumOff val="25000"/>
                  </a:schemeClr>
                </a:solidFill>
                <a:latin typeface="Bree Serif" pitchFamily="50" charset="0"/>
              </a:defRPr>
            </a:lvl1pPr>
            <a:lvl2pPr>
              <a:buFont typeface="Arial" pitchFamily="34" charset="0"/>
              <a:buChar char="•"/>
              <a:defRPr>
                <a:solidFill>
                  <a:schemeClr val="tx1">
                    <a:lumMod val="75000"/>
                    <a:lumOff val="25000"/>
                  </a:schemeClr>
                </a:solidFill>
                <a:latin typeface="Bree Serif" pitchFamily="50" charset="0"/>
              </a:defRPr>
            </a:lvl2pPr>
            <a:lvl3pPr>
              <a:defRPr>
                <a:solidFill>
                  <a:schemeClr val="tx1">
                    <a:lumMod val="75000"/>
                    <a:lumOff val="25000"/>
                  </a:schemeClr>
                </a:solidFill>
                <a:latin typeface="Bree Serif" pitchFamily="50" charset="0"/>
              </a:defRPr>
            </a:lvl3pPr>
            <a:lvl4pPr>
              <a:defRPr>
                <a:solidFill>
                  <a:schemeClr val="tx1">
                    <a:lumMod val="75000"/>
                    <a:lumOff val="25000"/>
                  </a:schemeClr>
                </a:solidFill>
                <a:latin typeface="Bree Serif" pitchFamily="50" charset="0"/>
              </a:defRPr>
            </a:lvl4pPr>
            <a:lvl5pPr>
              <a:defRPr>
                <a:solidFill>
                  <a:schemeClr val="tx1">
                    <a:lumMod val="75000"/>
                    <a:lumOff val="25000"/>
                  </a:schemeClr>
                </a:solidFill>
                <a:latin typeface="Bree Serif" pitchFamily="50"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7717284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Rectangle 39"/>
          <p:cNvSpPr>
            <a:spLocks noChangeArrowheads="1"/>
          </p:cNvSpPr>
          <p:nvPr userDrawn="1"/>
        </p:nvSpPr>
        <p:spPr bwMode="auto">
          <a:xfrm>
            <a:off x="0" y="0"/>
            <a:ext cx="9144000" cy="6858000"/>
          </a:xfrm>
          <a:prstGeom prst="rect">
            <a:avLst/>
          </a:prstGeom>
          <a:solidFill>
            <a:srgbClr val="DDDDDD"/>
          </a:solidFill>
          <a:ln w="9525" algn="ctr">
            <a:noFill/>
            <a:round/>
            <a:headEnd/>
            <a:tailEnd/>
          </a:ln>
        </p:spPr>
        <p:txBody>
          <a:bodyPr lIns="64291" tIns="32146" rIns="64291" bIns="32146"/>
          <a:lstStyle/>
          <a:p>
            <a:pPr>
              <a:defRPr/>
            </a:pPr>
            <a:endParaRPr lang="fr-F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4" r:id="rId4"/>
    <p:sldLayoutId id="2147483655" r:id="rId5"/>
  </p:sldLayoutIdLst>
  <p:txStyles>
    <p:titleStyle>
      <a:lvl1pPr algn="ctr" defTabSz="914400" rtl="0" eaLnBrk="1" latinLnBrk="0" hangingPunct="1">
        <a:spcBef>
          <a:spcPct val="0"/>
        </a:spcBef>
        <a:buNone/>
        <a:defRPr sz="4400" kern="1200">
          <a:solidFill>
            <a:schemeClr val="tx1">
              <a:lumMod val="75000"/>
              <a:lumOff val="25000"/>
            </a:schemeClr>
          </a:solidFill>
          <a:latin typeface="Bree Serif" pitchFamily="50" charset="0"/>
          <a:ea typeface="+mj-ea"/>
          <a:cs typeface="+mj-cs"/>
        </a:defRPr>
      </a:lvl1pPr>
    </p:titleStyle>
    <p:bodyStyle>
      <a:lvl1pPr marL="3175" indent="-3175" algn="l" defTabSz="914400" rtl="0" eaLnBrk="1" latinLnBrk="0" hangingPunct="1">
        <a:spcBef>
          <a:spcPct val="20000"/>
        </a:spcBef>
        <a:buFont typeface="Arial" pitchFamily="34" charset="0"/>
        <a:buNone/>
        <a:defRPr sz="3200" kern="1200">
          <a:solidFill>
            <a:schemeClr val="tx1">
              <a:lumMod val="75000"/>
              <a:lumOff val="25000"/>
            </a:schemeClr>
          </a:solidFill>
          <a:latin typeface="Bree Serif" pitchFamily="50" charset="0"/>
          <a:ea typeface="+mn-ea"/>
          <a:cs typeface="+mn-cs"/>
        </a:defRPr>
      </a:lvl1pPr>
      <a:lvl2pPr marL="742950" indent="-285750" algn="l" defTabSz="914400" rtl="0" eaLnBrk="1" latinLnBrk="0" hangingPunct="1">
        <a:spcBef>
          <a:spcPct val="20000"/>
        </a:spcBef>
        <a:buFont typeface="Wingdings" pitchFamily="2" charset="2"/>
        <a:buChar char="§"/>
        <a:defRPr sz="2800" kern="1200">
          <a:solidFill>
            <a:schemeClr val="tx1">
              <a:lumMod val="75000"/>
              <a:lumOff val="25000"/>
            </a:schemeClr>
          </a:solidFill>
          <a:latin typeface="Bree Serif" pitchFamily="50"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Bree Serif" pitchFamily="50"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Bree Serif" pitchFamily="50"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Bree Serif" pitchFamily="50"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51pptmoban.com/" TargetMode="Externa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hyperlink" Target="http://www.rapidbbs.cn/" TargetMode="External"/><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hyperlink" Target="http://www.rapidbbs.cn/"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hyperlink" Target="http://www.rapidbbs.cn/" TargetMode="Externa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www.51pptmoban.com/" TargetMode="External"/><Relationship Id="rId4" Type="http://schemas.openxmlformats.org/officeDocument/2006/relationships/hyperlink" Target="http://www.rapidbbs.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www.51pptmoban.com/" TargetMode="External"/><Relationship Id="rId4" Type="http://schemas.openxmlformats.org/officeDocument/2006/relationships/hyperlink" Target="http://www.rapidbbs.c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rapidbbs.c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descr="fond_prez.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1" name="Image 20" descr="couv_pres.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43083" y="1035556"/>
            <a:ext cx="8863633" cy="6047308"/>
          </a:xfrm>
          <a:prstGeom prst="rect">
            <a:avLst/>
          </a:prstGeom>
        </p:spPr>
      </p:pic>
      <p:sp>
        <p:nvSpPr>
          <p:cNvPr id="15" name="ZoneTexte 14"/>
          <p:cNvSpPr txBox="1"/>
          <p:nvPr/>
        </p:nvSpPr>
        <p:spPr>
          <a:xfrm>
            <a:off x="376217" y="278716"/>
            <a:ext cx="6021315" cy="1054135"/>
          </a:xfrm>
          <a:prstGeom prst="rect">
            <a:avLst/>
          </a:prstGeom>
          <a:noFill/>
        </p:spPr>
        <p:txBody>
          <a:bodyPr wrap="square" rtlCol="0">
            <a:spAutoFit/>
          </a:bodyPr>
          <a:lstStyle/>
          <a:p>
            <a:r>
              <a:rPr lang="fr-FR" sz="4000" dirty="0" smtClean="0">
                <a:solidFill>
                  <a:srgbClr val="BA0044"/>
                </a:solidFill>
                <a:latin typeface="Bree Serif" pitchFamily="50" charset="0"/>
                <a:cs typeface="PT Sans Narrow"/>
              </a:rPr>
              <a:t>WEB ANALYTICS</a:t>
            </a:r>
          </a:p>
          <a:p>
            <a:pPr>
              <a:lnSpc>
                <a:spcPct val="50000"/>
              </a:lnSpc>
            </a:pPr>
            <a:r>
              <a:rPr lang="fr-FR" sz="2000" b="1" i="1" dirty="0" smtClean="0">
                <a:solidFill>
                  <a:srgbClr val="666666"/>
                </a:solidFill>
                <a:latin typeface="Bree Serif" pitchFamily="50" charset="0"/>
                <a:cs typeface="PT Sans"/>
              </a:rPr>
              <a:t/>
            </a:r>
            <a:br>
              <a:rPr lang="fr-FR" sz="2000" b="1" i="1" dirty="0" smtClean="0">
                <a:solidFill>
                  <a:srgbClr val="666666"/>
                </a:solidFill>
                <a:latin typeface="Bree Serif" pitchFamily="50" charset="0"/>
                <a:cs typeface="PT Sans"/>
              </a:rPr>
            </a:br>
            <a:r>
              <a:rPr lang="fr-FR" sz="2000" b="1" i="1" dirty="0" smtClean="0">
                <a:solidFill>
                  <a:srgbClr val="666666"/>
                </a:solidFill>
                <a:latin typeface="Bree Serif" pitchFamily="50" charset="0"/>
                <a:cs typeface="PT Sans"/>
              </a:rPr>
              <a:t>Générer de la valeur au delà du </a:t>
            </a:r>
            <a:r>
              <a:rPr lang="fr-FR" sz="2000" b="1" i="1" dirty="0" err="1" smtClean="0">
                <a:solidFill>
                  <a:srgbClr val="666666"/>
                </a:solidFill>
                <a:latin typeface="Bree Serif" pitchFamily="50" charset="0"/>
                <a:cs typeface="PT Sans"/>
              </a:rPr>
              <a:t>reporting</a:t>
            </a:r>
            <a:endParaRPr lang="fr-FR" sz="2000" b="1" i="1" dirty="0">
              <a:solidFill>
                <a:srgbClr val="666666"/>
              </a:solidFill>
              <a:latin typeface="Bree Serif" pitchFamily="50" charset="0"/>
              <a:cs typeface="PT Sans"/>
            </a:endParaRPr>
          </a:p>
        </p:txBody>
      </p:sp>
      <p:sp>
        <p:nvSpPr>
          <p:cNvPr id="16" name="ZoneTexte 15"/>
          <p:cNvSpPr txBox="1"/>
          <p:nvPr/>
        </p:nvSpPr>
        <p:spPr>
          <a:xfrm>
            <a:off x="373296" y="1780008"/>
            <a:ext cx="3906064" cy="707886"/>
          </a:xfrm>
          <a:prstGeom prst="rect">
            <a:avLst/>
          </a:prstGeom>
          <a:noFill/>
        </p:spPr>
        <p:txBody>
          <a:bodyPr wrap="square" rtlCol="0">
            <a:spAutoFit/>
          </a:bodyPr>
          <a:lstStyle/>
          <a:p>
            <a:r>
              <a:rPr lang="fr-FR" sz="2000" i="1" dirty="0" smtClean="0">
                <a:solidFill>
                  <a:srgbClr val="666666"/>
                </a:solidFill>
                <a:latin typeface="Bree Serif" pitchFamily="50" charset="0"/>
                <a:cs typeface="PT Sans Narrow"/>
              </a:rPr>
              <a:t>Atelier </a:t>
            </a:r>
            <a:r>
              <a:rPr lang="fr-FR" sz="2000" i="1" dirty="0" err="1" smtClean="0">
                <a:solidFill>
                  <a:srgbClr val="666666"/>
                </a:solidFill>
                <a:latin typeface="Bree Serif" pitchFamily="50" charset="0"/>
                <a:cs typeface="PT Sans Narrow"/>
              </a:rPr>
              <a:t>Frenchweb</a:t>
            </a:r>
            <a:endParaRPr lang="fr-FR" sz="2000" i="1" dirty="0" smtClean="0">
              <a:solidFill>
                <a:srgbClr val="666666"/>
              </a:solidFill>
              <a:latin typeface="Bree Serif" pitchFamily="50" charset="0"/>
              <a:cs typeface="PT Sans Narrow"/>
            </a:endParaRPr>
          </a:p>
          <a:p>
            <a:r>
              <a:rPr lang="fr-FR" sz="2000" i="1" dirty="0" smtClean="0">
                <a:solidFill>
                  <a:srgbClr val="666666"/>
                </a:solidFill>
                <a:latin typeface="Bree Serif" pitchFamily="50" charset="0"/>
                <a:cs typeface="PT Sans Narrow"/>
              </a:rPr>
              <a:t>23 mai 2013</a:t>
            </a:r>
          </a:p>
        </p:txBody>
      </p:sp>
      <p:pic>
        <p:nvPicPr>
          <p:cNvPr id="19" name="Image 18" descr="Logo_altima°.ai"/>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12360" y="0"/>
            <a:ext cx="1553141" cy="1201487"/>
          </a:xfrm>
          <a:prstGeom prst="rect">
            <a:avLst/>
          </a:prstGeom>
        </p:spPr>
      </p:pic>
      <p:sp>
        <p:nvSpPr>
          <p:cNvPr id="8" name="TextBox 7"/>
          <p:cNvSpPr txBox="1"/>
          <p:nvPr/>
        </p:nvSpPr>
        <p:spPr>
          <a:xfrm>
            <a:off x="3059832" y="6464632"/>
            <a:ext cx="5832648" cy="276999"/>
          </a:xfrm>
          <a:prstGeom prst="rect">
            <a:avLst/>
          </a:prstGeom>
          <a:noFill/>
        </p:spPr>
        <p:txBody>
          <a:bodyPr wrap="square" rtlCol="0">
            <a:spAutoFit/>
          </a:bodyPr>
          <a:lstStyle/>
          <a:p>
            <a:pPr algn="r"/>
            <a:r>
              <a:rPr lang="zh-CN" altLang="en-US" sz="1200" dirty="0" smtClean="0">
                <a:solidFill>
                  <a:schemeClr val="bg1">
                    <a:lumMod val="75000"/>
                  </a:schemeClr>
                </a:solidFill>
              </a:rPr>
              <a:t>锐普</a:t>
            </a:r>
            <a:r>
              <a:rPr lang="en-US" altLang="zh-CN" sz="1200" dirty="0" smtClean="0">
                <a:solidFill>
                  <a:schemeClr val="bg1">
                    <a:lumMod val="75000"/>
                  </a:schemeClr>
                </a:solidFill>
              </a:rPr>
              <a:t>PPT</a:t>
            </a:r>
            <a:r>
              <a:rPr lang="zh-CN" altLang="en-US" sz="1200" dirty="0" smtClean="0">
                <a:solidFill>
                  <a:schemeClr val="bg1">
                    <a:lumMod val="75000"/>
                  </a:schemeClr>
                </a:solidFill>
              </a:rPr>
              <a:t>论坛</a:t>
            </a:r>
            <a:r>
              <a:rPr lang="en-US" altLang="zh-CN" sz="1200" dirty="0" err="1" smtClean="0">
                <a:solidFill>
                  <a:schemeClr val="bg1">
                    <a:lumMod val="75000"/>
                  </a:schemeClr>
                </a:solidFill>
              </a:rPr>
              <a:t>chinakui</a:t>
            </a:r>
            <a:r>
              <a:rPr lang="zh-CN" altLang="en-US" sz="1200" dirty="0" smtClean="0">
                <a:solidFill>
                  <a:schemeClr val="bg1">
                    <a:lumMod val="75000"/>
                  </a:schemeClr>
                </a:solidFill>
              </a:rPr>
              <a:t>首发：</a:t>
            </a:r>
            <a:r>
              <a:rPr lang="en-US" altLang="zh-CN" sz="1200" dirty="0" smtClean="0">
                <a:solidFill>
                  <a:schemeClr val="bg1">
                    <a:lumMod val="75000"/>
                  </a:schemeClr>
                </a:solidFill>
              </a:rPr>
              <a:t>www.rapidbbs.cn</a:t>
            </a:r>
            <a:endParaRPr lang="zh-CN" altLang="en-US" sz="1200" dirty="0">
              <a:solidFill>
                <a:schemeClr val="bg1">
                  <a:lumMod val="75000"/>
                </a:schemeClr>
              </a:solidFill>
            </a:endParaRPr>
          </a:p>
        </p:txBody>
      </p:sp>
      <p:sp>
        <p:nvSpPr>
          <p:cNvPr id="2" name="TextBox 1"/>
          <p:cNvSpPr txBox="1"/>
          <p:nvPr/>
        </p:nvSpPr>
        <p:spPr>
          <a:xfrm>
            <a:off x="683568" y="3645024"/>
            <a:ext cx="3429593" cy="369332"/>
          </a:xfrm>
          <a:prstGeom prst="rect">
            <a:avLst/>
          </a:prstGeom>
          <a:noFill/>
        </p:spPr>
        <p:txBody>
          <a:bodyPr wrap="none" rtlCol="0">
            <a:spAutoFit/>
          </a:bodyPr>
          <a:lstStyle/>
          <a:p>
            <a:r>
              <a:rPr lang="en-US" altLang="zh-CN" dirty="0" smtClean="0">
                <a:hlinkClick r:id="rId6"/>
              </a:rPr>
              <a:t>www.51pptmoban.c </a:t>
            </a:r>
            <a:r>
              <a:rPr lang="en-US" altLang="zh-CN" dirty="0" err="1" smtClean="0">
                <a:hlinkClick r:id="rId6"/>
              </a:rPr>
              <a:t>om</a:t>
            </a:r>
            <a:r>
              <a:rPr lang="en-US" altLang="zh-CN" dirty="0" smtClean="0"/>
              <a:t> </a:t>
            </a:r>
            <a:r>
              <a:rPr lang="zh-CN" altLang="en-US" dirty="0" smtClean="0"/>
              <a:t>搜集整理</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acti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649052"/>
            <a:ext cx="7488418" cy="5516252"/>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1750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fina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573421"/>
            <a:ext cx="7557025" cy="5591883"/>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5419533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quoi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7586" y="2139428"/>
            <a:ext cx="7846725" cy="2592463"/>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064442414"/>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619672" y="2924944"/>
            <a:ext cx="4896544" cy="1477328"/>
          </a:xfrm>
          <a:prstGeom prst="rect">
            <a:avLst/>
          </a:prstGeom>
          <a:noFill/>
        </p:spPr>
        <p:txBody>
          <a:bodyPr wrap="square" rtlCol="0">
            <a:spAutoFit/>
          </a:bodyPr>
          <a:lstStyle/>
          <a:p>
            <a:r>
              <a:rPr lang="fr-FR" sz="9000" b="1" dirty="0" smtClean="0">
                <a:latin typeface="Bree Serif" pitchFamily="50" charset="0"/>
              </a:rPr>
              <a:t>Vendre</a:t>
            </a:r>
            <a:endParaRPr lang="fr-FR" sz="9000" b="1" dirty="0">
              <a:latin typeface="Bree Serif" pitchFamily="50" charset="0"/>
            </a:endParaRPr>
          </a:p>
        </p:txBody>
      </p:sp>
      <p:sp>
        <p:nvSpPr>
          <p:cNvPr id="5" name="ZoneTexte 4"/>
          <p:cNvSpPr txBox="1"/>
          <p:nvPr/>
        </p:nvSpPr>
        <p:spPr>
          <a:xfrm>
            <a:off x="1475656" y="2420888"/>
            <a:ext cx="7488832" cy="584776"/>
          </a:xfrm>
          <a:prstGeom prst="rect">
            <a:avLst/>
          </a:prstGeom>
          <a:noFill/>
        </p:spPr>
        <p:txBody>
          <a:bodyPr wrap="square" rtlCol="0">
            <a:spAutoFit/>
          </a:bodyPr>
          <a:lstStyle/>
          <a:p>
            <a:pPr algn="r"/>
            <a:r>
              <a:rPr lang="fr-FR" sz="3200" dirty="0" smtClean="0">
                <a:latin typeface="Bree Serif" pitchFamily="50" charset="0"/>
              </a:rPr>
              <a:t>Améliorer mon image de marque</a:t>
            </a:r>
            <a:endParaRPr lang="fr-FR" sz="3200" dirty="0">
              <a:latin typeface="Bree Serif" pitchFamily="50" charset="0"/>
            </a:endParaRPr>
          </a:p>
        </p:txBody>
      </p:sp>
      <p:sp>
        <p:nvSpPr>
          <p:cNvPr id="6" name="ZoneTexte 5"/>
          <p:cNvSpPr txBox="1"/>
          <p:nvPr/>
        </p:nvSpPr>
        <p:spPr>
          <a:xfrm>
            <a:off x="971600" y="1700808"/>
            <a:ext cx="3246041" cy="707886"/>
          </a:xfrm>
          <a:prstGeom prst="rect">
            <a:avLst/>
          </a:prstGeom>
          <a:noFill/>
        </p:spPr>
        <p:txBody>
          <a:bodyPr wrap="square" rtlCol="0">
            <a:spAutoFit/>
          </a:bodyPr>
          <a:lstStyle/>
          <a:p>
            <a:r>
              <a:rPr lang="fr-FR" sz="4000" dirty="0" smtClean="0">
                <a:latin typeface="Bree Serif" pitchFamily="50" charset="0"/>
              </a:rPr>
              <a:t>Fidéliser</a:t>
            </a:r>
            <a:endParaRPr lang="fr-FR" sz="4000" dirty="0">
              <a:latin typeface="Bree Serif" pitchFamily="50" charset="0"/>
            </a:endParaRPr>
          </a:p>
        </p:txBody>
      </p:sp>
      <p:sp>
        <p:nvSpPr>
          <p:cNvPr id="7" name="ZoneTexte 6"/>
          <p:cNvSpPr txBox="1"/>
          <p:nvPr/>
        </p:nvSpPr>
        <p:spPr>
          <a:xfrm>
            <a:off x="3671392" y="4437112"/>
            <a:ext cx="5472608" cy="707886"/>
          </a:xfrm>
          <a:prstGeom prst="rect">
            <a:avLst/>
          </a:prstGeom>
          <a:noFill/>
        </p:spPr>
        <p:txBody>
          <a:bodyPr wrap="square" rtlCol="0">
            <a:spAutoFit/>
          </a:bodyPr>
          <a:lstStyle/>
          <a:p>
            <a:r>
              <a:rPr lang="fr-FR" sz="4000" dirty="0" smtClean="0">
                <a:latin typeface="Bree Serif" pitchFamily="50" charset="0"/>
              </a:rPr>
              <a:t>Satisfaire mon client</a:t>
            </a:r>
            <a:endParaRPr lang="fr-FR" sz="4000" dirty="0">
              <a:latin typeface="Bree Serif" pitchFamily="50" charset="0"/>
            </a:endParaRPr>
          </a:p>
        </p:txBody>
      </p:sp>
      <p:sp>
        <p:nvSpPr>
          <p:cNvPr id="10" name="ZoneTexte 9"/>
          <p:cNvSpPr txBox="1"/>
          <p:nvPr/>
        </p:nvSpPr>
        <p:spPr>
          <a:xfrm>
            <a:off x="539552" y="5426060"/>
            <a:ext cx="5796136" cy="523220"/>
          </a:xfrm>
          <a:prstGeom prst="rect">
            <a:avLst/>
          </a:prstGeom>
          <a:noFill/>
        </p:spPr>
        <p:txBody>
          <a:bodyPr wrap="square" rtlCol="0">
            <a:spAutoFit/>
          </a:bodyPr>
          <a:lstStyle/>
          <a:p>
            <a:r>
              <a:rPr lang="fr-FR" sz="2800" dirty="0" smtClean="0">
                <a:latin typeface="Bree Serif" pitchFamily="50" charset="0"/>
              </a:rPr>
              <a:t>Attirer des prospects en magasin</a:t>
            </a:r>
            <a:endParaRPr lang="fr-FR" sz="2800" dirty="0">
              <a:latin typeface="Bree Serif" pitchFamily="50" charset="0"/>
            </a:endParaRPr>
          </a:p>
        </p:txBody>
      </p:sp>
      <p:sp>
        <p:nvSpPr>
          <p:cNvPr id="2" name="Titre 1"/>
          <p:cNvSpPr>
            <a:spLocks noGrp="1"/>
          </p:cNvSpPr>
          <p:nvPr>
            <p:ph type="title"/>
          </p:nvPr>
        </p:nvSpPr>
        <p:spPr/>
        <p:txBody>
          <a:bodyPr/>
          <a:lstStyle/>
          <a:p>
            <a:r>
              <a:rPr lang="fr-FR" dirty="0" smtClean="0"/>
              <a:t>Pourquoi mon site existe ?</a:t>
            </a:r>
            <a:endParaRPr lang="fr-FR" dirty="0"/>
          </a:p>
        </p:txBody>
      </p:sp>
      <p:sp>
        <p:nvSpPr>
          <p:cNvPr id="8" name="TextBox 7"/>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3"/>
              </a:rPr>
              <a:t>www.rapidbbs.cn</a:t>
            </a:r>
            <a:endParaRPr lang="zh-CN" altLang="en-US" sz="14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53"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1000"/>
                            </p:stCondLst>
                            <p:childTnLst>
                              <p:par>
                                <p:cTn id="24" presetID="53"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1500"/>
                            </p:stCondLst>
                            <p:childTnLst>
                              <p:par>
                                <p:cTn id="30" presetID="53"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partiedonées.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4159" y="1444836"/>
            <a:ext cx="6030570" cy="5152516"/>
          </a:xfrm>
          <a:prstGeom prst="rect">
            <a:avLst/>
          </a:prstGeom>
        </p:spPr>
      </p:pic>
      <p:sp>
        <p:nvSpPr>
          <p:cNvPr id="7" name="Titre 6"/>
          <p:cNvSpPr>
            <a:spLocks noGrp="1"/>
          </p:cNvSpPr>
          <p:nvPr>
            <p:ph type="title"/>
          </p:nvPr>
        </p:nvSpPr>
        <p:spPr/>
        <p:txBody>
          <a:bodyPr/>
          <a:lstStyle/>
          <a:p>
            <a:r>
              <a:rPr lang="fr-FR" dirty="0" smtClean="0"/>
              <a:t>Collecte des données</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1. Des outils site-</a:t>
            </a:r>
            <a:r>
              <a:rPr lang="fr-FR" dirty="0" err="1" smtClean="0"/>
              <a:t>centric</a:t>
            </a:r>
            <a:endParaRPr lang="fr-FR" dirty="0"/>
          </a:p>
        </p:txBody>
      </p:sp>
      <p:sp>
        <p:nvSpPr>
          <p:cNvPr id="11" name="Espace réservé du contenu 4"/>
          <p:cNvSpPr>
            <a:spLocks noGrp="1"/>
          </p:cNvSpPr>
          <p:nvPr>
            <p:ph idx="4294967295"/>
          </p:nvPr>
        </p:nvSpPr>
        <p:spPr>
          <a:xfrm>
            <a:off x="971600" y="1412776"/>
            <a:ext cx="7345362" cy="4621212"/>
          </a:xfrm>
        </p:spPr>
        <p:txBody>
          <a:bodyPr>
            <a:normAutofit/>
          </a:bodyPr>
          <a:lstStyle/>
          <a:p>
            <a:r>
              <a:rPr lang="fr-FR" sz="8000" dirty="0" smtClean="0">
                <a:solidFill>
                  <a:srgbClr val="C00000"/>
                </a:solidFill>
              </a:rPr>
              <a:t>91% </a:t>
            </a:r>
            <a:r>
              <a:rPr lang="fr-FR" sz="2400" dirty="0" smtClean="0"/>
              <a:t>du top 500 des entreprises </a:t>
            </a:r>
            <a:r>
              <a:rPr lang="fr-FR" sz="2400" dirty="0" err="1" smtClean="0"/>
              <a:t>retail</a:t>
            </a:r>
            <a:r>
              <a:rPr lang="fr-FR" sz="2400" dirty="0" smtClean="0"/>
              <a:t> US </a:t>
            </a:r>
            <a:r>
              <a:rPr lang="fr-FR" sz="2400" dirty="0"/>
              <a:t>utilisent </a:t>
            </a:r>
            <a:r>
              <a:rPr lang="fr-FR" sz="2400" dirty="0" smtClean="0"/>
              <a:t>(au moins) un </a:t>
            </a:r>
            <a:r>
              <a:rPr lang="fr-FR" sz="2400" dirty="0"/>
              <a:t>outil de web </a:t>
            </a:r>
            <a:r>
              <a:rPr lang="fr-FR" sz="2400" dirty="0" smtClean="0"/>
              <a:t>analytics site-centric</a:t>
            </a:r>
            <a:endParaRPr lang="fr-FR" sz="2400" dirty="0"/>
          </a:p>
          <a:p>
            <a:r>
              <a:rPr lang="fr-FR" sz="8000" dirty="0" smtClean="0">
                <a:solidFill>
                  <a:srgbClr val="C00000"/>
                </a:solidFill>
              </a:rPr>
              <a:t>58%</a:t>
            </a:r>
            <a:r>
              <a:rPr lang="fr-FR" sz="2400" dirty="0" smtClean="0"/>
              <a:t> </a:t>
            </a:r>
            <a:r>
              <a:rPr lang="fr-FR" sz="2400" dirty="0"/>
              <a:t>du web est traqué via Google </a:t>
            </a:r>
            <a:r>
              <a:rPr lang="fr-FR" sz="2400" dirty="0" smtClean="0"/>
              <a:t>Analytics (82% de PDM)</a:t>
            </a:r>
            <a:endParaRPr lang="fr-FR" sz="2400" dirty="0"/>
          </a:p>
        </p:txBody>
      </p:sp>
      <p:sp>
        <p:nvSpPr>
          <p:cNvPr id="3" name="ZoneTexte 2"/>
          <p:cNvSpPr txBox="1"/>
          <p:nvPr/>
        </p:nvSpPr>
        <p:spPr>
          <a:xfrm>
            <a:off x="7272300" y="6453336"/>
            <a:ext cx="1871700" cy="369332"/>
          </a:xfrm>
          <a:prstGeom prst="rect">
            <a:avLst/>
          </a:prstGeom>
          <a:noFill/>
        </p:spPr>
        <p:txBody>
          <a:bodyPr wrap="square" rtlCol="0">
            <a:spAutoFit/>
          </a:bodyPr>
          <a:lstStyle/>
          <a:p>
            <a:pPr algn="r"/>
            <a:r>
              <a:rPr lang="fr-FR" dirty="0" smtClean="0">
                <a:solidFill>
                  <a:schemeClr val="bg1">
                    <a:lumMod val="65000"/>
                  </a:schemeClr>
                </a:solidFill>
                <a:latin typeface="Bree Serif" pitchFamily="50" charset="0"/>
              </a:rPr>
              <a:t>Source : w3techs</a:t>
            </a:r>
            <a:endParaRPr lang="fr-FR" dirty="0">
              <a:solidFill>
                <a:schemeClr val="bg1">
                  <a:lumMod val="65000"/>
                </a:schemeClr>
              </a:solidFill>
              <a:latin typeface="Bree Serif" pitchFamily="50" charset="0"/>
            </a:endParaRPr>
          </a:p>
        </p:txBody>
      </p:sp>
      <p:sp>
        <p:nvSpPr>
          <p:cNvPr id="5" name="TextBox 4"/>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3"/>
              </a:rPr>
              <a:t>www.rapidbbs.cn</a:t>
            </a:r>
            <a:endParaRPr lang="zh-CN" altLang="en-US" sz="14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netaff copi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68715">
            <a:off x="387657" y="1014753"/>
            <a:ext cx="1953714" cy="1617639"/>
          </a:xfrm>
          <a:prstGeom prst="rect">
            <a:avLst/>
          </a:prstGeom>
        </p:spPr>
      </p:pic>
      <p:pic>
        <p:nvPicPr>
          <p:cNvPr id="11" name="Image 10" descr="tradedoubler3.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719" y="2324981"/>
            <a:ext cx="1946125" cy="608119"/>
          </a:xfrm>
          <a:prstGeom prst="rect">
            <a:avLst/>
          </a:prstGeom>
        </p:spPr>
      </p:pic>
      <p:pic>
        <p:nvPicPr>
          <p:cNvPr id="12" name="Image 11" descr="zanox.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1353" y="3165146"/>
            <a:ext cx="1666300" cy="534057"/>
          </a:xfrm>
          <a:prstGeom prst="rect">
            <a:avLst/>
          </a:prstGeom>
        </p:spPr>
      </p:pic>
      <p:pic>
        <p:nvPicPr>
          <p:cNvPr id="13" name="Image 12" descr="new-google-logo-official.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4880" y="4064827"/>
            <a:ext cx="1585536" cy="569167"/>
          </a:xfrm>
          <a:prstGeom prst="rect">
            <a:avLst/>
          </a:prstGeom>
        </p:spPr>
      </p:pic>
      <p:pic>
        <p:nvPicPr>
          <p:cNvPr id="14" name="Image 13" descr="email_logo.png"/>
          <p:cNvPicPr>
            <a:picLocks noChangeAspect="1"/>
          </p:cNvPicPr>
          <p:nvPr/>
        </p:nvPicPr>
        <p:blipFill>
          <a:blip r:embed="rId7" cstate="screen">
            <a:alphaModFix/>
            <a:duotone>
              <a:prstClr val="black"/>
              <a:srgbClr val="D9C3A5">
                <a:tint val="50000"/>
                <a:satMod val="180000"/>
              </a:srgbClr>
            </a:duotone>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447747" y="4856777"/>
            <a:ext cx="1746321" cy="1575181"/>
          </a:xfrm>
          <a:prstGeom prst="rect">
            <a:avLst/>
          </a:prstGeom>
          <a:ln>
            <a:noFill/>
          </a:ln>
          <a:effectLst>
            <a:outerShdw blurRad="292100" dist="139700" dir="2700000" algn="tl" rotWithShape="0">
              <a:srgbClr val="333333">
                <a:alpha val="65000"/>
              </a:srgbClr>
            </a:outerShdw>
          </a:effectLst>
        </p:spPr>
      </p:pic>
      <p:pic>
        <p:nvPicPr>
          <p:cNvPr id="3" name="Image 2" descr="SOURIS_INTERNET_CURSEUR.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221807" y="4494631"/>
            <a:ext cx="1094609" cy="1094609"/>
          </a:xfrm>
          <a:prstGeom prst="rect">
            <a:avLst/>
          </a:prstGeom>
        </p:spPr>
      </p:pic>
      <p:pic>
        <p:nvPicPr>
          <p:cNvPr id="4" name="Image 3" descr="chronometre.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252715" y="2710149"/>
            <a:ext cx="919685" cy="1294915"/>
          </a:xfrm>
          <a:prstGeom prst="rect">
            <a:avLst/>
          </a:prstGeom>
        </p:spPr>
      </p:pic>
      <p:pic>
        <p:nvPicPr>
          <p:cNvPr id="15" name="Image 14" descr="cash.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239357" y="1268760"/>
            <a:ext cx="1005051" cy="1005051"/>
          </a:xfrm>
          <a:prstGeom prst="rect">
            <a:avLst/>
          </a:prstGeom>
        </p:spPr>
      </p:pic>
      <p:cxnSp>
        <p:nvCxnSpPr>
          <p:cNvPr id="17" name="Connecteur droit avec flèche 16"/>
          <p:cNvCxnSpPr/>
          <p:nvPr/>
        </p:nvCxnSpPr>
        <p:spPr>
          <a:xfrm>
            <a:off x="6629648" y="3501008"/>
            <a:ext cx="390624" cy="0"/>
          </a:xfrm>
          <a:prstGeom prst="straightConnector1">
            <a:avLst/>
          </a:prstGeom>
          <a:ln w="38100" cmpd="sng">
            <a:solidFill>
              <a:srgbClr val="B50031"/>
            </a:solidFill>
            <a:headEnd type="none"/>
            <a:tailEnd type="triangle"/>
          </a:ln>
        </p:spPr>
        <p:style>
          <a:lnRef idx="1">
            <a:schemeClr val="dk1"/>
          </a:lnRef>
          <a:fillRef idx="0">
            <a:schemeClr val="dk1"/>
          </a:fillRef>
          <a:effectRef idx="0">
            <a:schemeClr val="dk1"/>
          </a:effectRef>
          <a:fontRef idx="minor">
            <a:schemeClr val="tx1"/>
          </a:fontRef>
        </p:style>
      </p:cxnSp>
      <p:cxnSp>
        <p:nvCxnSpPr>
          <p:cNvPr id="18" name="Connecteur droit avec flèche 17"/>
          <p:cNvCxnSpPr/>
          <p:nvPr/>
        </p:nvCxnSpPr>
        <p:spPr>
          <a:xfrm>
            <a:off x="2555776" y="3501008"/>
            <a:ext cx="390624" cy="0"/>
          </a:xfrm>
          <a:prstGeom prst="straightConnector1">
            <a:avLst/>
          </a:prstGeom>
          <a:ln w="38100" cmpd="sng">
            <a:solidFill>
              <a:srgbClr val="B50031"/>
            </a:solidFill>
            <a:headEnd type="none"/>
            <a:tailEnd type="triangle"/>
          </a:ln>
        </p:spPr>
        <p:style>
          <a:lnRef idx="1">
            <a:schemeClr val="dk1"/>
          </a:lnRef>
          <a:fillRef idx="0">
            <a:schemeClr val="dk1"/>
          </a:fillRef>
          <a:effectRef idx="0">
            <a:schemeClr val="dk1"/>
          </a:effectRef>
          <a:fontRef idx="minor">
            <a:schemeClr val="tx1"/>
          </a:fontRef>
        </p:style>
      </p:cxnSp>
      <p:pic>
        <p:nvPicPr>
          <p:cNvPr id="16" name="Image 15" descr="internautes.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131840" y="2337871"/>
            <a:ext cx="3419732" cy="1883217"/>
          </a:xfrm>
          <a:prstGeom prst="rect">
            <a:avLst/>
          </a:prstGeom>
        </p:spPr>
      </p:pic>
      <p:sp>
        <p:nvSpPr>
          <p:cNvPr id="2" name="Titre 1"/>
          <p:cNvSpPr>
            <a:spLocks noGrp="1"/>
          </p:cNvSpPr>
          <p:nvPr>
            <p:ph type="title"/>
          </p:nvPr>
        </p:nvSpPr>
        <p:spPr/>
        <p:txBody>
          <a:bodyPr/>
          <a:lstStyle/>
          <a:p>
            <a:r>
              <a:rPr lang="fr-FR" dirty="0" smtClean="0"/>
              <a:t>Des données site-</a:t>
            </a:r>
            <a:r>
              <a:rPr lang="fr-FR" dirty="0" err="1" smtClean="0"/>
              <a:t>centric</a:t>
            </a:r>
            <a:endParaRPr lang="fr-FR" dirty="0"/>
          </a:p>
        </p:txBody>
      </p:sp>
      <p:sp>
        <p:nvSpPr>
          <p:cNvPr id="19" name="TextBox 18"/>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13"/>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400178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10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3500"/>
                            </p:stCondLst>
                            <p:childTnLst>
                              <p:par>
                                <p:cTn id="35" presetID="53" presetClass="entr" presetSubtype="16" fill="hold" nodeType="after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par>
                          <p:cTn id="47" fill="hold">
                            <p:stCondLst>
                              <p:cond delay="5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1000"/>
                            </p:stCondLst>
                            <p:childTnLst>
                              <p:par>
                                <p:cTn id="54" presetID="53" presetClass="entr" presetSubtype="16" fill="hold" nodeType="afterEffect">
                                  <p:stCondLst>
                                    <p:cond delay="100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childTnLst>
                          </p:cTn>
                        </p:par>
                        <p:par>
                          <p:cTn id="59" fill="hold">
                            <p:stCondLst>
                              <p:cond delay="2500"/>
                            </p:stCondLst>
                            <p:childTnLst>
                              <p:par>
                                <p:cTn id="60" presetID="53" presetClass="entr" presetSubtype="16" fill="hold" nodeType="afterEffect">
                                  <p:stCondLst>
                                    <p:cond delay="100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ppt_w</p:attrName>
                                        </p:attrNameLst>
                                      </p:cBhvr>
                                      <p:tavLst>
                                        <p:tav tm="0">
                                          <p:val>
                                            <p:fltVal val="0"/>
                                          </p:val>
                                        </p:tav>
                                        <p:tav tm="100000">
                                          <p:val>
                                            <p:strVal val="#ppt_w"/>
                                          </p:val>
                                        </p:tav>
                                      </p:tavLst>
                                    </p:anim>
                                    <p:anim calcmode="lin" valueType="num">
                                      <p:cBhvr>
                                        <p:cTn id="63" dur="500" fill="hold"/>
                                        <p:tgtEl>
                                          <p:spTgt spid="3"/>
                                        </p:tgtEl>
                                        <p:attrNameLst>
                                          <p:attrName>ppt_h</p:attrName>
                                        </p:attrNameLst>
                                      </p:cBhvr>
                                      <p:tavLst>
                                        <p:tav tm="0">
                                          <p:val>
                                            <p:fltVal val="0"/>
                                          </p:val>
                                        </p:tav>
                                        <p:tav tm="100000">
                                          <p:val>
                                            <p:strVal val="#ppt_h"/>
                                          </p:val>
                                        </p:tav>
                                      </p:tavLst>
                                    </p:anim>
                                    <p:animEffect transition="in" filter="fade">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données.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0711" y="2371494"/>
            <a:ext cx="6056578" cy="2740243"/>
          </a:xfrm>
          <a:prstGeom prst="rect">
            <a:avLst/>
          </a:prstGeom>
        </p:spPr>
      </p:pic>
      <p:sp>
        <p:nvSpPr>
          <p:cNvPr id="2" name="Titre 1"/>
          <p:cNvSpPr>
            <a:spLocks noGrp="1"/>
          </p:cNvSpPr>
          <p:nvPr>
            <p:ph type="title"/>
          </p:nvPr>
        </p:nvSpPr>
        <p:spPr/>
        <p:txBody>
          <a:bodyPr/>
          <a:lstStyle/>
          <a:p>
            <a:r>
              <a:rPr lang="fr-FR" dirty="0" smtClean="0"/>
              <a:t>Pourquoi ?</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questi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1692356"/>
            <a:ext cx="7316054" cy="3104796"/>
          </a:xfrm>
          <a:prstGeom prst="rect">
            <a:avLst/>
          </a:prstGeom>
        </p:spPr>
      </p:pic>
      <p:sp>
        <p:nvSpPr>
          <p:cNvPr id="2" name="Titre 1"/>
          <p:cNvSpPr>
            <a:spLocks noGrp="1"/>
          </p:cNvSpPr>
          <p:nvPr>
            <p:ph type="title"/>
          </p:nvPr>
        </p:nvSpPr>
        <p:spPr/>
        <p:txBody>
          <a:bodyPr/>
          <a:lstStyle/>
          <a:p>
            <a:endParaRPr lang="fr-FR"/>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3958488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répons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8" y="1700808"/>
            <a:ext cx="7316054" cy="3088032"/>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070338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Image 8" descr="bonhommes.gif"/>
          <p:cNvPicPr>
            <a:picLocks noChangeAspect="1"/>
          </p:cNvPicPr>
          <p:nvPr/>
        </p:nvPicPr>
        <p:blipFill>
          <a:blip r:embed="rId2" cstate="screen">
            <a:extLst>
              <a:ext uri="{28A0092B-C50C-407E-A947-70E740481C1C}">
                <a14:useLocalDpi xmlns:a14="http://schemas.microsoft.com/office/drawing/2010/main"/>
              </a:ext>
            </a:extLst>
          </a:blip>
          <a:srcRect r="47932"/>
          <a:stretch>
            <a:fillRect/>
          </a:stretch>
        </p:blipFill>
        <p:spPr bwMode="auto">
          <a:xfrm>
            <a:off x="-13395" y="0"/>
            <a:ext cx="4554141" cy="6865814"/>
          </a:xfrm>
          <a:prstGeom prst="rect">
            <a:avLst/>
          </a:prstGeom>
          <a:noFill/>
          <a:ln w="9525">
            <a:noFill/>
            <a:miter lim="800000"/>
            <a:headEnd/>
            <a:tailEnd/>
          </a:ln>
        </p:spPr>
      </p:pic>
      <p:sp>
        <p:nvSpPr>
          <p:cNvPr id="7171" name="ZoneTexte 9"/>
          <p:cNvSpPr txBox="1">
            <a:spLocks noChangeArrowheads="1"/>
          </p:cNvSpPr>
          <p:nvPr/>
        </p:nvSpPr>
        <p:spPr bwMode="auto">
          <a:xfrm>
            <a:off x="6054328" y="1473399"/>
            <a:ext cx="1361009" cy="1019027"/>
          </a:xfrm>
          <a:prstGeom prst="rect">
            <a:avLst/>
          </a:prstGeom>
          <a:noFill/>
          <a:ln w="9525">
            <a:noFill/>
            <a:miter lim="800000"/>
            <a:headEnd/>
            <a:tailEnd/>
          </a:ln>
        </p:spPr>
        <p:txBody>
          <a:bodyPr wrap="none" lIns="64291" tIns="32146" rIns="64291" bIns="32146">
            <a:spAutoFit/>
          </a:bodyPr>
          <a:lstStyle/>
          <a:p>
            <a:r>
              <a:rPr lang="fr-FR" sz="6200" dirty="0" smtClean="0">
                <a:solidFill>
                  <a:srgbClr val="C3003F"/>
                </a:solidFill>
                <a:latin typeface="Bree Serif" pitchFamily="50" charset="0"/>
                <a:ea typeface="MS PGothic" pitchFamily="34" charset="-128"/>
                <a:cs typeface="Arial" charset="0"/>
                <a:sym typeface="Arial" charset="0"/>
              </a:rPr>
              <a:t>220</a:t>
            </a:r>
            <a:endParaRPr lang="fr-FR" sz="6200" dirty="0">
              <a:solidFill>
                <a:srgbClr val="C3003F"/>
              </a:solidFill>
              <a:latin typeface="Bree Serif" pitchFamily="50" charset="0"/>
              <a:ea typeface="MS PGothic" pitchFamily="34" charset="-128"/>
              <a:cs typeface="Arial" charset="0"/>
              <a:sym typeface="Arial" charset="0"/>
            </a:endParaRPr>
          </a:p>
        </p:txBody>
      </p:sp>
      <p:pic>
        <p:nvPicPr>
          <p:cNvPr id="7172" name="Image 8" descr="bonhommes.gif"/>
          <p:cNvPicPr>
            <a:picLocks noChangeAspect="1"/>
          </p:cNvPicPr>
          <p:nvPr/>
        </p:nvPicPr>
        <p:blipFill>
          <a:blip r:embed="rId3" cstate="print"/>
          <a:srcRect/>
          <a:stretch>
            <a:fillRect/>
          </a:stretch>
        </p:blipFill>
        <p:spPr bwMode="auto">
          <a:xfrm>
            <a:off x="5036344" y="2678906"/>
            <a:ext cx="3804047" cy="2759273"/>
          </a:xfrm>
          <a:prstGeom prst="rect">
            <a:avLst/>
          </a:prstGeom>
          <a:noFill/>
          <a:ln w="9525">
            <a:noFill/>
            <a:miter lim="800000"/>
            <a:headEnd/>
            <a:tailEnd/>
          </a:ln>
        </p:spPr>
      </p:pic>
      <p:sp>
        <p:nvSpPr>
          <p:cNvPr id="5" name="ZoneTexte 4"/>
          <p:cNvSpPr txBox="1"/>
          <p:nvPr/>
        </p:nvSpPr>
        <p:spPr>
          <a:xfrm>
            <a:off x="6054328" y="2317254"/>
            <a:ext cx="1428270" cy="372696"/>
          </a:xfrm>
          <a:prstGeom prst="rect">
            <a:avLst/>
          </a:prstGeom>
          <a:noFill/>
        </p:spPr>
        <p:txBody>
          <a:bodyPr wrap="none" lIns="64291" tIns="32146" rIns="64291" bIns="32146">
            <a:spAutoFit/>
          </a:bodyPr>
          <a:lstStyle/>
          <a:p>
            <a:pPr>
              <a:defRPr/>
            </a:pPr>
            <a:r>
              <a:rPr lang="fr-FR" sz="2000" dirty="0">
                <a:solidFill>
                  <a:schemeClr val="tx1">
                    <a:lumMod val="65000"/>
                    <a:lumOff val="35000"/>
                  </a:schemeClr>
                </a:solidFill>
                <a:latin typeface="Bree Serif" pitchFamily="50" charset="0"/>
                <a:ea typeface="Bree Serif Regular" charset="0"/>
                <a:cs typeface="Bree Serif Regular" charset="0"/>
              </a:rPr>
              <a:t>passionnés</a:t>
            </a:r>
          </a:p>
        </p:txBody>
      </p:sp>
      <p:sp>
        <p:nvSpPr>
          <p:cNvPr id="6" name="TextBox 5"/>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socia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3768" y="-171400"/>
            <a:ext cx="11064240" cy="5912409"/>
          </a:xfrm>
          <a:prstGeom prst="rect">
            <a:avLst/>
          </a:prstGeom>
        </p:spPr>
      </p:pic>
      <p:sp>
        <p:nvSpPr>
          <p:cNvPr id="7" name="Titre 6"/>
          <p:cNvSpPr>
            <a:spLocks noGrp="1"/>
          </p:cNvSpPr>
          <p:nvPr>
            <p:ph type="title"/>
          </p:nvPr>
        </p:nvSpPr>
        <p:spPr/>
        <p:txBody>
          <a:bodyPr/>
          <a:lstStyle/>
          <a:p>
            <a:r>
              <a:rPr lang="fr-FR" dirty="0" smtClean="0"/>
              <a:t>3. L’écoute des médias sociaux</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1"/>
          <p:cNvSpPr>
            <a:spLocks noGrp="1"/>
          </p:cNvSpPr>
          <p:nvPr>
            <p:ph type="title"/>
          </p:nvPr>
        </p:nvSpPr>
        <p:spPr/>
        <p:txBody>
          <a:bodyPr/>
          <a:lstStyle/>
          <a:p>
            <a:r>
              <a:rPr lang="fr-FR" dirty="0" smtClean="0"/>
              <a:t>2. Le choix des indicateurs</a:t>
            </a:r>
            <a:endParaRPr lang="fr-FR" dirty="0"/>
          </a:p>
        </p:txBody>
      </p:sp>
      <p:pic>
        <p:nvPicPr>
          <p:cNvPr id="4" name="Imag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1680" y="1340768"/>
            <a:ext cx="6030569" cy="5152516"/>
          </a:xfrm>
          <a:prstGeom prst="rect">
            <a:avLst/>
          </a:prstGeom>
        </p:spPr>
      </p:pic>
      <p:sp>
        <p:nvSpPr>
          <p:cNvPr id="5" name="TextBox 4"/>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7611" y="1444836"/>
            <a:ext cx="6030569" cy="5152516"/>
          </a:xfrm>
          <a:prstGeom prst="rect">
            <a:avLst/>
          </a:prstGeom>
        </p:spPr>
      </p:pic>
      <p:sp>
        <p:nvSpPr>
          <p:cNvPr id="2" name="Titre 1"/>
          <p:cNvSpPr>
            <a:spLocks noGrp="1"/>
          </p:cNvSpPr>
          <p:nvPr>
            <p:ph type="title"/>
          </p:nvPr>
        </p:nvSpPr>
        <p:spPr/>
        <p:txBody>
          <a:bodyPr/>
          <a:lstStyle/>
          <a:p>
            <a:r>
              <a:rPr lang="fr-FR" dirty="0" smtClean="0"/>
              <a:t>L’analyse</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push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467544" y="2111365"/>
            <a:ext cx="7560840" cy="3416320"/>
          </a:xfrm>
          <a:prstGeom prst="rect">
            <a:avLst/>
          </a:prstGeom>
          <a:noFill/>
        </p:spPr>
        <p:txBody>
          <a:bodyPr wrap="square" rtlCol="0">
            <a:spAutoFit/>
          </a:bodyPr>
          <a:lstStyle/>
          <a:p>
            <a:r>
              <a:rPr lang="fr-FR" sz="2800" b="1" dirty="0" smtClean="0">
                <a:solidFill>
                  <a:srgbClr val="63604F"/>
                </a:solidFill>
                <a:latin typeface="Bree Serif" pitchFamily="50" charset="0"/>
                <a:cs typeface="PT Sans Narrow"/>
              </a:rPr>
              <a:t>&gt; Objectif </a:t>
            </a:r>
            <a:endParaRPr lang="fr-FR" sz="2800" dirty="0" smtClean="0">
              <a:solidFill>
                <a:srgbClr val="63604F"/>
              </a:solidFill>
              <a:latin typeface="Bree Serif" pitchFamily="50" charset="0"/>
              <a:cs typeface="PT Sans Narrow"/>
            </a:endParaRPr>
          </a:p>
          <a:p>
            <a:endParaRPr lang="fr-FR" sz="2400" dirty="0" smtClean="0">
              <a:solidFill>
                <a:srgbClr val="63604F"/>
              </a:solidFill>
              <a:latin typeface="Bree Serif" pitchFamily="50" charset="0"/>
              <a:cs typeface="PT Sans Narrow"/>
            </a:endParaRPr>
          </a:p>
          <a:p>
            <a:r>
              <a:rPr lang="fr-FR" sz="2400" dirty="0" smtClean="0">
                <a:solidFill>
                  <a:srgbClr val="63604F"/>
                </a:solidFill>
                <a:latin typeface="Bree Serif" pitchFamily="50" charset="0"/>
                <a:cs typeface="PT Sans Narrow"/>
              </a:rPr>
              <a:t>Dégager la plus grande valeur ajoutée possible de l'implémentation Web </a:t>
            </a:r>
            <a:r>
              <a:rPr lang="fr-FR" sz="2400" dirty="0" err="1" smtClean="0">
                <a:solidFill>
                  <a:srgbClr val="63604F"/>
                </a:solidFill>
                <a:latin typeface="Bree Serif" pitchFamily="50" charset="0"/>
                <a:cs typeface="PT Sans Narrow"/>
              </a:rPr>
              <a:t>Analytics</a:t>
            </a:r>
            <a:endParaRPr lang="fr-FR" sz="2400" dirty="0" smtClean="0">
              <a:solidFill>
                <a:srgbClr val="63604F"/>
              </a:solidFill>
              <a:latin typeface="Bree Serif" pitchFamily="50" charset="0"/>
              <a:cs typeface="PT Sans Narrow"/>
            </a:endParaRPr>
          </a:p>
          <a:p>
            <a:endParaRPr lang="fr-FR" sz="2400" dirty="0" smtClean="0">
              <a:solidFill>
                <a:srgbClr val="63604F"/>
              </a:solidFill>
              <a:latin typeface="Bree Serif" pitchFamily="50" charset="0"/>
              <a:cs typeface="PT Sans Narrow"/>
            </a:endParaRPr>
          </a:p>
          <a:p>
            <a:pPr algn="r"/>
            <a:endParaRPr lang="fr-FR" sz="2400" dirty="0">
              <a:solidFill>
                <a:srgbClr val="63604F"/>
              </a:solidFill>
              <a:latin typeface="Bree Serif" pitchFamily="50" charset="0"/>
              <a:cs typeface="PT Sans Narrow"/>
            </a:endParaRPr>
          </a:p>
          <a:p>
            <a:pPr algn="r"/>
            <a:r>
              <a:rPr lang="fr-FR" sz="2200" b="1" dirty="0" smtClean="0">
                <a:solidFill>
                  <a:srgbClr val="63604F"/>
                </a:solidFill>
                <a:latin typeface="Bree Serif" pitchFamily="50" charset="0"/>
                <a:cs typeface="PT Sans Narrow"/>
              </a:rPr>
              <a:t>Coût des outils et de l'implémentation :</a:t>
            </a:r>
          </a:p>
          <a:p>
            <a:pPr algn="r"/>
            <a:endParaRPr lang="fr-FR" sz="2400" b="1" dirty="0" smtClean="0">
              <a:solidFill>
                <a:srgbClr val="63604F"/>
              </a:solidFill>
              <a:latin typeface="Bree Serif" pitchFamily="50" charset="0"/>
              <a:cs typeface="PT Sans Narrow"/>
            </a:endParaRPr>
          </a:p>
          <a:p>
            <a:pPr algn="r"/>
            <a:r>
              <a:rPr lang="fr-FR" sz="2200" b="1" dirty="0" smtClean="0">
                <a:solidFill>
                  <a:srgbClr val="63604F"/>
                </a:solidFill>
                <a:latin typeface="Bree Serif" pitchFamily="50" charset="0"/>
                <a:cs typeface="PT Sans Narrow"/>
              </a:rPr>
              <a:t>Investissement requis dans des ressources d'analyse :</a:t>
            </a:r>
            <a:endParaRPr lang="fr-FR" sz="2200" b="1" dirty="0">
              <a:solidFill>
                <a:srgbClr val="63604F"/>
              </a:solidFill>
              <a:latin typeface="Bree Serif" pitchFamily="50" charset="0"/>
              <a:cs typeface="PT Sans Narrow"/>
            </a:endParaRPr>
          </a:p>
        </p:txBody>
      </p:sp>
      <p:sp>
        <p:nvSpPr>
          <p:cNvPr id="8" name="ZoneTexte 7"/>
          <p:cNvSpPr txBox="1"/>
          <p:nvPr/>
        </p:nvSpPr>
        <p:spPr>
          <a:xfrm>
            <a:off x="8028384" y="4099719"/>
            <a:ext cx="1296144" cy="769441"/>
          </a:xfrm>
          <a:prstGeom prst="rect">
            <a:avLst/>
          </a:prstGeom>
          <a:noFill/>
        </p:spPr>
        <p:txBody>
          <a:bodyPr wrap="square" rtlCol="0">
            <a:spAutoFit/>
          </a:bodyPr>
          <a:lstStyle/>
          <a:p>
            <a:r>
              <a:rPr lang="fr-FR" sz="4400" b="1" dirty="0" smtClean="0">
                <a:solidFill>
                  <a:srgbClr val="C3003F"/>
                </a:solidFill>
                <a:latin typeface="Bree Serif" pitchFamily="50" charset="0"/>
                <a:cs typeface="PT Sans Narrow"/>
              </a:rPr>
              <a:t>1€</a:t>
            </a:r>
            <a:endParaRPr lang="fr-FR" sz="4400" b="1" dirty="0">
              <a:solidFill>
                <a:srgbClr val="C3003F"/>
              </a:solidFill>
              <a:latin typeface="Bree Serif" pitchFamily="50" charset="0"/>
              <a:cs typeface="PT Sans Narrow"/>
            </a:endParaRPr>
          </a:p>
        </p:txBody>
      </p:sp>
      <p:sp>
        <p:nvSpPr>
          <p:cNvPr id="9" name="ZoneTexte 8"/>
          <p:cNvSpPr txBox="1"/>
          <p:nvPr/>
        </p:nvSpPr>
        <p:spPr>
          <a:xfrm>
            <a:off x="8028384" y="4891807"/>
            <a:ext cx="1296144" cy="769441"/>
          </a:xfrm>
          <a:prstGeom prst="rect">
            <a:avLst/>
          </a:prstGeom>
          <a:noFill/>
        </p:spPr>
        <p:txBody>
          <a:bodyPr wrap="square" rtlCol="0">
            <a:spAutoFit/>
          </a:bodyPr>
          <a:lstStyle/>
          <a:p>
            <a:r>
              <a:rPr lang="fr-FR" sz="4400" b="1" dirty="0" smtClean="0">
                <a:solidFill>
                  <a:srgbClr val="C3003F"/>
                </a:solidFill>
                <a:latin typeface="Bree Serif" pitchFamily="50" charset="0"/>
                <a:cs typeface="PT Sans Narrow"/>
              </a:rPr>
              <a:t>9€</a:t>
            </a:r>
            <a:endParaRPr lang="fr-FR" sz="4400" b="1" dirty="0">
              <a:solidFill>
                <a:srgbClr val="C3003F"/>
              </a:solidFill>
              <a:latin typeface="Bree Serif" pitchFamily="50" charset="0"/>
              <a:cs typeface="PT Sans Narrow"/>
            </a:endParaRPr>
          </a:p>
        </p:txBody>
      </p:sp>
      <p:graphicFrame>
        <p:nvGraphicFramePr>
          <p:cNvPr id="2" name="Graphique 1"/>
          <p:cNvGraphicFramePr/>
          <p:nvPr>
            <p:extLst>
              <p:ext uri="{D42A27DB-BD31-4B8C-83A1-F6EECF244321}">
                <p14:modId xmlns:p14="http://schemas.microsoft.com/office/powerpoint/2010/main" val="218849232"/>
              </p:ext>
            </p:extLst>
          </p:nvPr>
        </p:nvGraphicFramePr>
        <p:xfrm>
          <a:off x="5940152" y="404664"/>
          <a:ext cx="2543944" cy="1695963"/>
        </p:xfrm>
        <a:graphic>
          <a:graphicData uri="http://schemas.openxmlformats.org/drawingml/2006/chart">
            <c:chart xmlns:c="http://schemas.openxmlformats.org/drawingml/2006/chart" xmlns:r="http://schemas.openxmlformats.org/officeDocument/2006/relationships" r:id="rId3"/>
          </a:graphicData>
        </a:graphic>
      </p:graphicFrame>
      <p:sp>
        <p:nvSpPr>
          <p:cNvPr id="3" name="Titre 2"/>
          <p:cNvSpPr>
            <a:spLocks noGrp="1"/>
          </p:cNvSpPr>
          <p:nvPr>
            <p:ph type="title"/>
          </p:nvPr>
        </p:nvSpPr>
        <p:spPr/>
        <p:txBody>
          <a:bodyPr/>
          <a:lstStyle/>
          <a:p>
            <a:r>
              <a:rPr lang="fr-FR" dirty="0" smtClean="0"/>
              <a:t>La loi des </a:t>
            </a:r>
            <a:r>
              <a:rPr lang="fr-FR" sz="4000" dirty="0" smtClean="0"/>
              <a:t>10/90</a:t>
            </a:r>
            <a:endParaRPr lang="fr-FR" sz="4000" dirty="0"/>
          </a:p>
        </p:txBody>
      </p:sp>
      <p:sp>
        <p:nvSpPr>
          <p:cNvPr id="10" name="TextBox 9"/>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7611" y="1444836"/>
            <a:ext cx="6030569" cy="5152515"/>
          </a:xfrm>
          <a:prstGeom prst="rect">
            <a:avLst/>
          </a:prstGeom>
        </p:spPr>
      </p:pic>
      <p:sp>
        <p:nvSpPr>
          <p:cNvPr id="8" name="Titre 7"/>
          <p:cNvSpPr>
            <a:spLocks noGrp="1"/>
          </p:cNvSpPr>
          <p:nvPr>
            <p:ph type="title"/>
          </p:nvPr>
        </p:nvSpPr>
        <p:spPr/>
        <p:txBody>
          <a:bodyPr/>
          <a:lstStyle/>
          <a:p>
            <a:r>
              <a:rPr lang="fr-FR" dirty="0" smtClean="0"/>
              <a:t>Le passage à l’action</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push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testing.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3516" y="2430184"/>
            <a:ext cx="4584748" cy="3214362"/>
          </a:xfrm>
          <a:prstGeom prst="rect">
            <a:avLst/>
          </a:prstGeom>
        </p:spPr>
      </p:pic>
      <p:sp>
        <p:nvSpPr>
          <p:cNvPr id="7" name="Titre 6"/>
          <p:cNvSpPr>
            <a:spLocks noGrp="1"/>
          </p:cNvSpPr>
          <p:nvPr>
            <p:ph type="title"/>
          </p:nvPr>
        </p:nvSpPr>
        <p:spPr/>
        <p:txBody>
          <a:bodyPr/>
          <a:lstStyle/>
          <a:p>
            <a:r>
              <a:rPr lang="fr-FR" dirty="0" smtClean="0"/>
              <a:t>Profitez de l’échec rapide : Adoptez le </a:t>
            </a:r>
            <a:r>
              <a:rPr lang="fr-FR" dirty="0" err="1" smtClean="0"/>
              <a:t>testing</a:t>
            </a:r>
            <a:endParaRPr lang="fr-FR" dirty="0"/>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fina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573421"/>
            <a:ext cx="7557025" cy="5591883"/>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0303099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fond_prez.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0"/>
            <a:ext cx="4572000" cy="6858000"/>
          </a:xfrm>
          <a:prstGeom prst="rect">
            <a:avLst/>
          </a:prstGeom>
        </p:spPr>
      </p:pic>
      <p:sp>
        <p:nvSpPr>
          <p:cNvPr id="2" name="Titre 1"/>
          <p:cNvSpPr>
            <a:spLocks noGrp="1"/>
          </p:cNvSpPr>
          <p:nvPr>
            <p:ph type="ctrTitle"/>
          </p:nvPr>
        </p:nvSpPr>
        <p:spPr>
          <a:xfrm>
            <a:off x="179512" y="260648"/>
            <a:ext cx="3563888" cy="2204864"/>
          </a:xfrm>
        </p:spPr>
        <p:txBody>
          <a:bodyPr/>
          <a:lstStyle/>
          <a:p>
            <a:r>
              <a:rPr lang="fr-FR" sz="13800" dirty="0" smtClean="0"/>
              <a:t>Q</a:t>
            </a:r>
            <a:r>
              <a:rPr lang="fr-FR" sz="13800" dirty="0" smtClean="0">
                <a:solidFill>
                  <a:schemeClr val="bg1"/>
                </a:solidFill>
              </a:rPr>
              <a:t>/R</a:t>
            </a:r>
            <a:endParaRPr lang="fr-FR" sz="16600" dirty="0">
              <a:solidFill>
                <a:schemeClr val="bg1"/>
              </a:solidFill>
            </a:endParaRPr>
          </a:p>
        </p:txBody>
      </p:sp>
      <p:pic>
        <p:nvPicPr>
          <p:cNvPr id="3074" name="Picture 2" descr="\\furnas\Equipes\Communication\1) Com AGENCE\Charte Graphique\Logo et pastille\Pastille alti°\COULEUR\RVB - Web\pastille_alti_inverse_rvb.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41" y="5229200"/>
            <a:ext cx="1491629" cy="1491629"/>
          </a:xfrm>
          <a:prstGeom prst="rect">
            <a:avLst/>
          </a:prstGeom>
          <a:noFill/>
        </p:spPr>
      </p:pic>
      <p:sp>
        <p:nvSpPr>
          <p:cNvPr id="6" name="ZoneTexte 5"/>
          <p:cNvSpPr txBox="1"/>
          <p:nvPr/>
        </p:nvSpPr>
        <p:spPr>
          <a:xfrm>
            <a:off x="251520" y="3894147"/>
            <a:ext cx="4139952" cy="830997"/>
          </a:xfrm>
          <a:prstGeom prst="rect">
            <a:avLst/>
          </a:prstGeom>
          <a:noFill/>
        </p:spPr>
        <p:txBody>
          <a:bodyPr wrap="square" rtlCol="0">
            <a:spAutoFit/>
          </a:bodyPr>
          <a:lstStyle/>
          <a:p>
            <a:pPr algn="r"/>
            <a:endParaRPr lang="fr-FR" sz="1600" dirty="0" smtClean="0">
              <a:solidFill>
                <a:schemeClr val="bg1"/>
              </a:solidFill>
              <a:latin typeface="Bree Serif" pitchFamily="50" charset="0"/>
              <a:cs typeface="PT Sans Narrow"/>
            </a:endParaRPr>
          </a:p>
          <a:p>
            <a:pPr algn="r"/>
            <a:r>
              <a:rPr lang="fr-FR" sz="1600" dirty="0" smtClean="0">
                <a:solidFill>
                  <a:schemeClr val="bg1"/>
                </a:solidFill>
                <a:latin typeface="Bree Serif" pitchFamily="50" charset="0"/>
                <a:cs typeface="PT Sans Narrow"/>
              </a:rPr>
              <a:t>Retrouvez cette présentation : sur www.altima.fr rubrique "à emporter"</a:t>
            </a:r>
            <a:endParaRPr lang="fr-FR" sz="1600" dirty="0">
              <a:solidFill>
                <a:schemeClr val="bg1"/>
              </a:solidFill>
              <a:latin typeface="Bree Serif" pitchFamily="50" charset="0"/>
              <a:cs typeface="PT Sans Narrow"/>
            </a:endParaRPr>
          </a:p>
        </p:txBody>
      </p:sp>
      <p:sp>
        <p:nvSpPr>
          <p:cNvPr id="7" name="ZoneTexte 6"/>
          <p:cNvSpPr txBox="1"/>
          <p:nvPr/>
        </p:nvSpPr>
        <p:spPr>
          <a:xfrm>
            <a:off x="5148064" y="3550944"/>
            <a:ext cx="3689561" cy="2862322"/>
          </a:xfrm>
          <a:prstGeom prst="rect">
            <a:avLst/>
          </a:prstGeom>
          <a:noFill/>
        </p:spPr>
        <p:txBody>
          <a:bodyPr wrap="square" rtlCol="0">
            <a:spAutoFit/>
          </a:bodyPr>
          <a:lstStyle/>
          <a:p>
            <a:pPr algn="r"/>
            <a:r>
              <a:rPr lang="fr-FR" dirty="0" smtClean="0">
                <a:solidFill>
                  <a:srgbClr val="C3003F"/>
                </a:solidFill>
                <a:latin typeface="Bree Serif" pitchFamily="50" charset="0"/>
                <a:cs typeface="PT Sans Narrow"/>
              </a:rPr>
              <a:t>Christian </a:t>
            </a:r>
            <a:r>
              <a:rPr lang="fr-FR" dirty="0" err="1" smtClean="0">
                <a:solidFill>
                  <a:srgbClr val="C3003F"/>
                </a:solidFill>
                <a:latin typeface="Bree Serif" pitchFamily="50" charset="0"/>
                <a:cs typeface="PT Sans Narrow"/>
              </a:rPr>
              <a:t>Pawlowski</a:t>
            </a:r>
            <a:endParaRPr lang="fr-FR" dirty="0">
              <a:solidFill>
                <a:srgbClr val="C3003F"/>
              </a:solidFill>
              <a:latin typeface="Bree Serif" pitchFamily="50" charset="0"/>
              <a:cs typeface="PT Sans Narrow"/>
            </a:endParaRPr>
          </a:p>
          <a:p>
            <a:pPr algn="r"/>
            <a:r>
              <a:rPr lang="fr-FR" dirty="0" smtClean="0">
                <a:solidFill>
                  <a:srgbClr val="63604F"/>
                </a:solidFill>
                <a:latin typeface="Bree Serif" pitchFamily="50" charset="0"/>
                <a:cs typeface="PT Sans Narrow"/>
              </a:rPr>
              <a:t>Directeur du développement</a:t>
            </a:r>
            <a:endParaRPr lang="fr-FR" dirty="0">
              <a:solidFill>
                <a:srgbClr val="63604F"/>
              </a:solidFill>
              <a:latin typeface="Bree Serif" pitchFamily="50" charset="0"/>
              <a:cs typeface="PT Sans Narrow"/>
            </a:endParaRPr>
          </a:p>
          <a:p>
            <a:pPr algn="r"/>
            <a:r>
              <a:rPr lang="fr-FR" dirty="0" smtClean="0">
                <a:solidFill>
                  <a:srgbClr val="63604F"/>
                </a:solidFill>
                <a:latin typeface="Bree Serif" pitchFamily="50" charset="0"/>
                <a:cs typeface="PT Sans Narrow"/>
              </a:rPr>
              <a:t>cpawlowski@altima.fr</a:t>
            </a:r>
            <a:endParaRPr lang="fr-FR" dirty="0">
              <a:solidFill>
                <a:srgbClr val="63604F"/>
              </a:solidFill>
              <a:latin typeface="Bree Serif" pitchFamily="50" charset="0"/>
              <a:cs typeface="PT Sans Narrow"/>
            </a:endParaRPr>
          </a:p>
          <a:p>
            <a:pPr algn="r"/>
            <a:r>
              <a:rPr lang="fr-FR" dirty="0" smtClean="0">
                <a:solidFill>
                  <a:srgbClr val="63604F"/>
                </a:solidFill>
                <a:latin typeface="Bree Serif" pitchFamily="50" charset="0"/>
                <a:cs typeface="PT Sans Narrow"/>
              </a:rPr>
              <a:t>@</a:t>
            </a:r>
            <a:r>
              <a:rPr lang="fr-FR" dirty="0" err="1" smtClean="0">
                <a:solidFill>
                  <a:srgbClr val="63604F"/>
                </a:solidFill>
                <a:latin typeface="Bree Serif" pitchFamily="50" charset="0"/>
                <a:cs typeface="PT Sans Narrow"/>
              </a:rPr>
              <a:t>ChPawlowski</a:t>
            </a:r>
            <a:endParaRPr lang="fr-FR" dirty="0" smtClean="0">
              <a:solidFill>
                <a:srgbClr val="63604F"/>
              </a:solidFill>
              <a:latin typeface="Bree Serif" pitchFamily="50" charset="0"/>
              <a:cs typeface="PT Sans Narrow"/>
            </a:endParaRPr>
          </a:p>
          <a:p>
            <a:pPr algn="r"/>
            <a:endParaRPr lang="fr-FR" dirty="0">
              <a:solidFill>
                <a:srgbClr val="63604F"/>
              </a:solidFill>
              <a:latin typeface="Bree Serif" pitchFamily="50" charset="0"/>
              <a:cs typeface="PT Sans Narrow"/>
            </a:endParaRPr>
          </a:p>
          <a:p>
            <a:pPr algn="r"/>
            <a:r>
              <a:rPr lang="fr-FR" dirty="0" smtClean="0">
                <a:solidFill>
                  <a:srgbClr val="C3003F"/>
                </a:solidFill>
                <a:latin typeface="Bree Serif" pitchFamily="50" charset="0"/>
                <a:cs typeface="PT Sans Narrow"/>
              </a:rPr>
              <a:t>Charles </a:t>
            </a:r>
            <a:r>
              <a:rPr lang="fr-FR" dirty="0">
                <a:solidFill>
                  <a:srgbClr val="C3003F"/>
                </a:solidFill>
                <a:latin typeface="Bree Serif" pitchFamily="50" charset="0"/>
                <a:cs typeface="PT Sans Narrow"/>
              </a:rPr>
              <a:t>Thumerelle</a:t>
            </a:r>
          </a:p>
          <a:p>
            <a:pPr algn="r"/>
            <a:r>
              <a:rPr lang="fr-FR" dirty="0">
                <a:solidFill>
                  <a:srgbClr val="63604F"/>
                </a:solidFill>
                <a:latin typeface="Bree Serif" pitchFamily="50" charset="0"/>
                <a:cs typeface="PT Sans Narrow"/>
              </a:rPr>
              <a:t>responsable Web Analytics</a:t>
            </a:r>
          </a:p>
          <a:p>
            <a:pPr algn="r"/>
            <a:r>
              <a:rPr lang="fr-FR" dirty="0">
                <a:solidFill>
                  <a:srgbClr val="63604F"/>
                </a:solidFill>
                <a:latin typeface="Bree Serif" pitchFamily="50" charset="0"/>
                <a:cs typeface="PT Sans Narrow"/>
              </a:rPr>
              <a:t>cthumerelle@altima.fr</a:t>
            </a:r>
          </a:p>
          <a:p>
            <a:pPr algn="r"/>
            <a:r>
              <a:rPr lang="fr-FR" dirty="0">
                <a:solidFill>
                  <a:srgbClr val="63604F"/>
                </a:solidFill>
                <a:latin typeface="Bree Serif" pitchFamily="50" charset="0"/>
                <a:cs typeface="PT Sans Narrow"/>
              </a:rPr>
              <a:t>@</a:t>
            </a:r>
            <a:r>
              <a:rPr lang="fr-FR" dirty="0" err="1">
                <a:solidFill>
                  <a:srgbClr val="63604F"/>
                </a:solidFill>
                <a:latin typeface="Bree Serif" pitchFamily="50" charset="0"/>
                <a:cs typeface="PT Sans Narrow"/>
              </a:rPr>
              <a:t>cthumerelle</a:t>
            </a:r>
            <a:endParaRPr lang="fr-FR" dirty="0">
              <a:solidFill>
                <a:srgbClr val="63604F"/>
              </a:solidFill>
              <a:latin typeface="Bree Serif" pitchFamily="50" charset="0"/>
              <a:cs typeface="PT Sans Narrow"/>
            </a:endParaRPr>
          </a:p>
          <a:p>
            <a:pPr algn="r"/>
            <a:endParaRPr lang="fr-FR" dirty="0">
              <a:solidFill>
                <a:srgbClr val="63604F"/>
              </a:solidFill>
              <a:latin typeface="Bree Serif" pitchFamily="50" charset="0"/>
              <a:cs typeface="PT Sans Narrow"/>
            </a:endParaRPr>
          </a:p>
        </p:txBody>
      </p:sp>
      <p:sp>
        <p:nvSpPr>
          <p:cNvPr id="8" name="ZoneTexte 7"/>
          <p:cNvSpPr txBox="1"/>
          <p:nvPr/>
        </p:nvSpPr>
        <p:spPr>
          <a:xfrm>
            <a:off x="1008112" y="6463034"/>
            <a:ext cx="3491880" cy="369332"/>
          </a:xfrm>
          <a:prstGeom prst="rect">
            <a:avLst/>
          </a:prstGeom>
          <a:noFill/>
        </p:spPr>
        <p:txBody>
          <a:bodyPr wrap="square" rtlCol="0">
            <a:spAutoFit/>
          </a:bodyPr>
          <a:lstStyle/>
          <a:p>
            <a:pPr algn="r"/>
            <a:r>
              <a:rPr lang="fr-FR" dirty="0" smtClean="0">
                <a:solidFill>
                  <a:schemeClr val="bg1"/>
                </a:solidFill>
                <a:latin typeface="Bree Serif" pitchFamily="50" charset="0"/>
                <a:cs typeface="PT Sans Narrow"/>
              </a:rPr>
              <a:t>web-analytics.altima.fr</a:t>
            </a:r>
            <a:endParaRPr lang="fr-FR" dirty="0">
              <a:solidFill>
                <a:schemeClr val="bg1"/>
              </a:solidFill>
              <a:latin typeface="Bree Serif" pitchFamily="50" charset="0"/>
              <a:cs typeface="PT Sans Narrow"/>
            </a:endParaRPr>
          </a:p>
        </p:txBody>
      </p:sp>
      <p:sp>
        <p:nvSpPr>
          <p:cNvPr id="10" name="TextBox 9"/>
          <p:cNvSpPr txBox="1"/>
          <p:nvPr/>
        </p:nvSpPr>
        <p:spPr>
          <a:xfrm>
            <a:off x="3011066"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5"/>
              </a:rPr>
              <a:t>www.rapidbbs.cn</a:t>
            </a:r>
            <a:endParaRPr lang="zh-CN" altLang="en-US" sz="1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quoi15.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1163" y="1867209"/>
            <a:ext cx="1523742" cy="4074007"/>
          </a:xfrm>
          <a:prstGeom prst="rect">
            <a:avLst/>
          </a:prstGeom>
        </p:spPr>
      </p:pic>
      <p:sp>
        <p:nvSpPr>
          <p:cNvPr id="4" name="Titre 3"/>
          <p:cNvSpPr>
            <a:spLocks noGrp="1"/>
          </p:cNvSpPr>
          <p:nvPr>
            <p:ph type="title"/>
          </p:nvPr>
        </p:nvSpPr>
        <p:spPr/>
        <p:txBody>
          <a:bodyPr/>
          <a:lstStyle/>
          <a:p>
            <a:r>
              <a:rPr lang="fr-FR" dirty="0"/>
              <a:t>Le Web </a:t>
            </a:r>
            <a:r>
              <a:rPr lang="fr-FR" dirty="0" err="1"/>
              <a:t>Analytics</a:t>
            </a:r>
            <a:r>
              <a:rPr lang="fr-FR" dirty="0"/>
              <a:t>, c’est quoi ?</a:t>
            </a:r>
          </a:p>
        </p:txBody>
      </p:sp>
      <p:sp>
        <p:nvSpPr>
          <p:cNvPr id="5" name="TextBox 4"/>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
        <p:nvSpPr>
          <p:cNvPr id="6" name="TextBox 5"/>
          <p:cNvSpPr txBox="1"/>
          <p:nvPr/>
        </p:nvSpPr>
        <p:spPr>
          <a:xfrm>
            <a:off x="683568" y="3645024"/>
            <a:ext cx="3429593" cy="369332"/>
          </a:xfrm>
          <a:prstGeom prst="rect">
            <a:avLst/>
          </a:prstGeom>
          <a:noFill/>
        </p:spPr>
        <p:txBody>
          <a:bodyPr wrap="none" rtlCol="0">
            <a:spAutoFit/>
          </a:bodyPr>
          <a:lstStyle/>
          <a:p>
            <a:r>
              <a:rPr lang="en-US" altLang="zh-CN" dirty="0" smtClean="0">
                <a:hlinkClick r:id="rId5"/>
              </a:rPr>
              <a:t>www.51pptmoban.c </a:t>
            </a:r>
            <a:r>
              <a:rPr lang="en-US" altLang="zh-CN" dirty="0" err="1" smtClean="0">
                <a:hlinkClick r:id="rId5"/>
              </a:rPr>
              <a:t>om</a:t>
            </a:r>
            <a:r>
              <a:rPr lang="en-US" altLang="zh-CN" dirty="0" smtClean="0"/>
              <a:t> </a:t>
            </a:r>
            <a:r>
              <a:rPr lang="zh-CN" altLang="en-US" dirty="0" smtClean="0"/>
              <a:t>搜集整理</a:t>
            </a:r>
            <a:endParaRPr lang="zh-CN" altLang="en-US" dirty="0"/>
          </a:p>
        </p:txBody>
      </p:sp>
    </p:spTree>
  </p:cSld>
  <p:clrMapOvr>
    <a:masterClrMapping/>
  </p:clrMapOvr>
  <p:transition spd="slow" advClick="0" advTm="10000">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C:\Users\cthumerelle\Desktop\conference\definition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80015" y="2278223"/>
            <a:ext cx="5655979" cy="2798633"/>
          </a:xfrm>
          <a:prstGeom prst="rect">
            <a:avLst/>
          </a:prstGeom>
          <a:noFill/>
        </p:spPr>
      </p:pic>
      <p:sp>
        <p:nvSpPr>
          <p:cNvPr id="3" name="Titre 2"/>
          <p:cNvSpPr>
            <a:spLocks noGrp="1"/>
          </p:cNvSpPr>
          <p:nvPr>
            <p:ph type="title"/>
          </p:nvPr>
        </p:nvSpPr>
        <p:spPr/>
        <p:txBody>
          <a:bodyPr/>
          <a:lstStyle/>
          <a:p>
            <a:r>
              <a:rPr lang="fr-FR" dirty="0"/>
              <a:t>Le Web </a:t>
            </a:r>
            <a:r>
              <a:rPr lang="fr-FR" dirty="0" err="1"/>
              <a:t>Analytics</a:t>
            </a:r>
            <a:r>
              <a:rPr lang="fr-FR" dirty="0"/>
              <a:t>, c’est quoi ?</a:t>
            </a:r>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
        <p:nvSpPr>
          <p:cNvPr id="5" name="TextBox 4"/>
          <p:cNvSpPr txBox="1"/>
          <p:nvPr/>
        </p:nvSpPr>
        <p:spPr>
          <a:xfrm>
            <a:off x="683568" y="3645024"/>
            <a:ext cx="3429593" cy="369332"/>
          </a:xfrm>
          <a:prstGeom prst="rect">
            <a:avLst/>
          </a:prstGeom>
          <a:noFill/>
        </p:spPr>
        <p:txBody>
          <a:bodyPr wrap="none" rtlCol="0">
            <a:spAutoFit/>
          </a:bodyPr>
          <a:lstStyle/>
          <a:p>
            <a:r>
              <a:rPr lang="en-US" altLang="zh-CN" dirty="0" smtClean="0">
                <a:hlinkClick r:id="rId5"/>
              </a:rPr>
              <a:t>www.51pptmoban.c </a:t>
            </a:r>
            <a:r>
              <a:rPr lang="en-US" altLang="zh-CN" dirty="0" err="1" smtClean="0">
                <a:hlinkClick r:id="rId5"/>
              </a:rPr>
              <a:t>om</a:t>
            </a:r>
            <a:r>
              <a:rPr lang="en-US" altLang="zh-CN" dirty="0" smtClean="0"/>
              <a:t> </a:t>
            </a:r>
            <a:r>
              <a:rPr lang="zh-CN" altLang="en-US" dirty="0" smtClean="0"/>
              <a:t>搜集整理</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 descr="C:\Users\cthumerelle\Desktop\conference\definition1.png"/>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780015" y="2278223"/>
            <a:ext cx="5655978" cy="2798633"/>
          </a:xfrm>
          <a:prstGeom prst="rect">
            <a:avLst/>
          </a:prstGeom>
          <a:noFill/>
        </p:spPr>
      </p:pic>
      <p:sp>
        <p:nvSpPr>
          <p:cNvPr id="3" name="Titre 2"/>
          <p:cNvSpPr>
            <a:spLocks noGrp="1"/>
          </p:cNvSpPr>
          <p:nvPr>
            <p:ph type="title"/>
          </p:nvPr>
        </p:nvSpPr>
        <p:spPr/>
        <p:txBody>
          <a:bodyPr/>
          <a:lstStyle/>
          <a:p>
            <a:r>
              <a:rPr lang="fr-FR" dirty="0"/>
              <a:t>Le Web </a:t>
            </a:r>
            <a:r>
              <a:rPr lang="fr-FR" dirty="0" err="1"/>
              <a:t>Analytics</a:t>
            </a:r>
            <a:r>
              <a:rPr lang="fr-FR" dirty="0"/>
              <a:t>, c’est quoi ?</a:t>
            </a:r>
          </a:p>
        </p:txBody>
      </p:sp>
      <p:sp>
        <p:nvSpPr>
          <p:cNvPr id="4" name="TextBox 3"/>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493086700"/>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quoi9.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7586" y="2139428"/>
            <a:ext cx="7846725" cy="2592463"/>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503913736"/>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quoi10.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8573304" cy="6858000"/>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3298188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quoi1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8573304" cy="6858000"/>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4351575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552" y="648747"/>
            <a:ext cx="7488831" cy="5516557"/>
          </a:xfrm>
          <a:prstGeom prst="rect">
            <a:avLst/>
          </a:prstGeom>
        </p:spPr>
      </p:pic>
      <p:sp>
        <p:nvSpPr>
          <p:cNvPr id="3" name="TextBox 2"/>
          <p:cNvSpPr txBox="1"/>
          <p:nvPr/>
        </p:nvSpPr>
        <p:spPr>
          <a:xfrm>
            <a:off x="3281958" y="6464632"/>
            <a:ext cx="5832648" cy="307777"/>
          </a:xfrm>
          <a:prstGeom prst="rect">
            <a:avLst/>
          </a:prstGeom>
          <a:noFill/>
        </p:spPr>
        <p:txBody>
          <a:bodyPr wrap="square" rtlCol="0">
            <a:spAutoFit/>
          </a:bodyPr>
          <a:lstStyle/>
          <a:p>
            <a:pPr algn="r"/>
            <a:r>
              <a:rPr lang="zh-CN" altLang="en-US" sz="1400" dirty="0" smtClean="0">
                <a:solidFill>
                  <a:schemeClr val="tx1">
                    <a:lumMod val="65000"/>
                    <a:lumOff val="35000"/>
                  </a:schemeClr>
                </a:solidFill>
              </a:rPr>
              <a:t>锐普</a:t>
            </a:r>
            <a:r>
              <a:rPr lang="en-US" altLang="zh-CN" sz="1400" dirty="0" smtClean="0">
                <a:solidFill>
                  <a:schemeClr val="tx1">
                    <a:lumMod val="65000"/>
                    <a:lumOff val="35000"/>
                  </a:schemeClr>
                </a:solidFill>
              </a:rPr>
              <a:t>PPT</a:t>
            </a:r>
            <a:r>
              <a:rPr lang="zh-CN" altLang="en-US" sz="1400" dirty="0" smtClean="0">
                <a:solidFill>
                  <a:schemeClr val="tx1">
                    <a:lumMod val="65000"/>
                    <a:lumOff val="35000"/>
                  </a:schemeClr>
                </a:solidFill>
              </a:rPr>
              <a:t>论坛</a:t>
            </a:r>
            <a:r>
              <a:rPr lang="en-US" altLang="zh-CN" sz="1400" dirty="0" err="1" smtClean="0">
                <a:solidFill>
                  <a:schemeClr val="tx1">
                    <a:lumMod val="65000"/>
                    <a:lumOff val="35000"/>
                  </a:schemeClr>
                </a:solidFill>
              </a:rPr>
              <a:t>chinakui</a:t>
            </a:r>
            <a:r>
              <a:rPr lang="zh-CN" altLang="en-US" sz="1400" dirty="0" smtClean="0">
                <a:solidFill>
                  <a:schemeClr val="tx1">
                    <a:lumMod val="65000"/>
                    <a:lumOff val="35000"/>
                  </a:schemeClr>
                </a:solidFill>
              </a:rPr>
              <a:t>首发：</a:t>
            </a:r>
            <a:r>
              <a:rPr lang="en-US" altLang="zh-CN" sz="1400" dirty="0" smtClean="0">
                <a:solidFill>
                  <a:schemeClr val="tx1">
                    <a:lumMod val="65000"/>
                    <a:lumOff val="35000"/>
                  </a:schemeClr>
                </a:solidFill>
                <a:hlinkClick r:id="rId4"/>
              </a:rPr>
              <a:t>www.rapidbbs.cn</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174887151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自定义 2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3F3F3F"/>
      </a:hlink>
      <a:folHlink>
        <a:srgbClr val="3F3F3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12020</TotalTime>
  <Words>2144</Words>
  <Application>Microsoft Office PowerPoint</Application>
  <PresentationFormat>全屏显示(4:3)</PresentationFormat>
  <Paragraphs>257</Paragraphs>
  <Slides>27</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vt:lpstr>
      <vt:lpstr>宋体</vt:lpstr>
      <vt:lpstr>Calibri</vt:lpstr>
      <vt:lpstr>Bree Serif Regular</vt:lpstr>
      <vt:lpstr>Bree Serif</vt:lpstr>
      <vt:lpstr>PT Sans Narrow</vt:lpstr>
      <vt:lpstr>MS PGothic</vt:lpstr>
      <vt:lpstr>Wingdings</vt:lpstr>
      <vt:lpstr>PT Sans</vt:lpstr>
      <vt:lpstr>Thème Office</vt:lpstr>
      <vt:lpstr>PowerPoint 演示文稿</vt:lpstr>
      <vt:lpstr>PowerPoint 演示文稿</vt:lpstr>
      <vt:lpstr>Le Web Analytics, c’est quoi ?</vt:lpstr>
      <vt:lpstr>Le Web Analytics, c’est quoi ?</vt:lpstr>
      <vt:lpstr>Le Web Analytics, c’est quoi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Pourquoi mon site existe ?</vt:lpstr>
      <vt:lpstr>Collecte des données</vt:lpstr>
      <vt:lpstr>1. Des outils site-centric</vt:lpstr>
      <vt:lpstr>Des données site-centric</vt:lpstr>
      <vt:lpstr>Pourquoi ?</vt:lpstr>
      <vt:lpstr>PowerPoint 演示文稿</vt:lpstr>
      <vt:lpstr>PowerPoint 演示文稿</vt:lpstr>
      <vt:lpstr>3. L’écoute des médias sociaux</vt:lpstr>
      <vt:lpstr>2. Le choix des indicateurs</vt:lpstr>
      <vt:lpstr>L’analyse</vt:lpstr>
      <vt:lpstr>La loi des 10/90</vt:lpstr>
      <vt:lpstr>Le passage à l’action</vt:lpstr>
      <vt:lpstr>Profitez de l’échec rapide : Adoptez le testing</vt:lpstr>
      <vt:lpstr>PowerPoint 演示文稿</vt:lpstr>
      <vt:lpstr>Q/R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cthumerelle</dc:creator>
  <cp:lastModifiedBy>杨光</cp:lastModifiedBy>
  <cp:revision>149</cp:revision>
  <dcterms:created xsi:type="dcterms:W3CDTF">2011-02-11T14:29:53Z</dcterms:created>
  <dcterms:modified xsi:type="dcterms:W3CDTF">2014-06-10T13:34:47Z</dcterms:modified>
</cp:coreProperties>
</file>