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370" r:id="rId2"/>
    <p:sldId id="339" r:id="rId3"/>
    <p:sldId id="363" r:id="rId4"/>
    <p:sldId id="340" r:id="rId5"/>
    <p:sldId id="341" r:id="rId6"/>
    <p:sldId id="342" r:id="rId7"/>
    <p:sldId id="343" r:id="rId8"/>
    <p:sldId id="364" r:id="rId9"/>
    <p:sldId id="344" r:id="rId10"/>
    <p:sldId id="365" r:id="rId11"/>
    <p:sldId id="345" r:id="rId12"/>
    <p:sldId id="366" r:id="rId13"/>
    <p:sldId id="346" r:id="rId14"/>
    <p:sldId id="350" r:id="rId15"/>
    <p:sldId id="351" r:id="rId16"/>
    <p:sldId id="352" r:id="rId17"/>
    <p:sldId id="353" r:id="rId18"/>
    <p:sldId id="358" r:id="rId19"/>
    <p:sldId id="354" r:id="rId20"/>
    <p:sldId id="355" r:id="rId21"/>
    <p:sldId id="367" r:id="rId22"/>
    <p:sldId id="356" r:id="rId23"/>
    <p:sldId id="368" r:id="rId24"/>
    <p:sldId id="357" r:id="rId25"/>
    <p:sldId id="362" r:id="rId26"/>
  </p:sldIdLst>
  <p:sldSz cx="9144000" cy="5143500" type="screen16x9"/>
  <p:notesSz cx="6858000" cy="9144000"/>
  <p:embeddedFontLst>
    <p:embeddedFont>
      <p:font typeface="方正兰亭粗黑简体" panose="02010600030101010101" charset="-122"/>
      <p:regular r:id="rId28"/>
    </p:embeddedFont>
    <p:embeddedFont>
      <p:font typeface="微软雅黑 Light" panose="02010600030101010101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Lao UI" panose="020B0502040204020203" pitchFamily="34" charset="0"/>
      <p:regular r:id="rId34"/>
      <p:bold r:id="rId35"/>
    </p:embeddedFont>
    <p:embeddedFont>
      <p:font typeface="黑体" panose="02010609060101010101" pitchFamily="49" charset="-122"/>
      <p:regular r:id="rId36"/>
    </p:embeddedFont>
    <p:embeddedFont>
      <p:font typeface="微软雅黑" panose="020B0503020204020204" pitchFamily="34" charset="-122"/>
      <p:regular r:id="rId37"/>
      <p:bold r:id="rId38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9234"/>
    <a:srgbClr val="3D9A57"/>
    <a:srgbClr val="4143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46" d="100"/>
          <a:sy n="146" d="100"/>
        </p:scale>
        <p:origin x="57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bg>
      <p:bgPr>
        <a:solidFill>
          <a:schemeClr val="accent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42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1" cy="51505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1" cy="513807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20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3086143" y="3485281"/>
            <a:ext cx="24868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汇报人：</a:t>
            </a:r>
            <a:r>
              <a:rPr lang="en-US" altLang="zh-CN" sz="200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iku</a:t>
            </a:r>
            <a:r>
              <a:rPr lang="zh-CN" altLang="en-US" sz="200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素材</a:t>
            </a:r>
            <a:endParaRPr lang="zh-CN" altLang="en-US" sz="20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54459" y="2573465"/>
            <a:ext cx="4750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信息话教学  </a:t>
            </a:r>
            <a:r>
              <a:rPr lang="en-US" altLang="zh-CN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公开课  </a:t>
            </a:r>
            <a:r>
              <a:rPr lang="en-US" altLang="zh-CN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</a:t>
            </a:r>
            <a:r>
              <a:rPr lang="zh-CN" altLang="en-US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 示范课  </a:t>
            </a:r>
            <a:r>
              <a:rPr lang="en-US" altLang="zh-CN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说课微课 </a:t>
            </a:r>
            <a:r>
              <a:rPr lang="en-US" altLang="zh-CN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</a:t>
            </a:r>
            <a:r>
              <a:rPr lang="zh-CN" altLang="en-US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096307" y="1398592"/>
            <a:ext cx="64664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说课公开课模板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040038" y="4137008"/>
            <a:ext cx="25790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时间：</a:t>
            </a:r>
            <a:r>
              <a:rPr lang="en-US" altLang="zh-CN" sz="20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2019.12.16</a:t>
            </a:r>
            <a:endParaRPr lang="zh-CN" altLang="en-US" sz="20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pic>
        <p:nvPicPr>
          <p:cNvPr id="3" name="BeaTsGOy - 旋律、节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92587" y="-702827"/>
            <a:ext cx="60960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43341">
            <a:off x="-41414" y="5218382"/>
            <a:ext cx="786385" cy="7901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561" y="5582928"/>
            <a:ext cx="675615" cy="5285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644487" y="1536176"/>
            <a:ext cx="38550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accent1"/>
                </a:solidFill>
              </a:rPr>
              <a:t>学法分析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3816000" y="2592498"/>
            <a:ext cx="151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021490" y="2715647"/>
            <a:ext cx="5101019" cy="61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7053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学法指导</a:t>
            </a:r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 flipH="1">
            <a:off x="4327394" y="1552576"/>
            <a:ext cx="4762" cy="2547938"/>
          </a:xfrm>
          <a:prstGeom prst="line">
            <a:avLst/>
          </a:prstGeom>
          <a:noFill/>
          <a:ln w="1905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ltGray">
          <a:xfrm>
            <a:off x="5069624" y="1501776"/>
            <a:ext cx="299337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读中学：探索发现。 </a:t>
            </a:r>
          </a:p>
        </p:txBody>
      </p:sp>
      <p:sp>
        <p:nvSpPr>
          <p:cNvPr id="26" name="Rectangle 20"/>
          <p:cNvSpPr>
            <a:spLocks noChangeArrowheads="1"/>
          </p:cNvSpPr>
          <p:nvPr/>
        </p:nvSpPr>
        <p:spPr bwMode="ltGray">
          <a:xfrm>
            <a:off x="5069624" y="2282826"/>
            <a:ext cx="302097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问中学：思考质疑。 </a:t>
            </a: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ltGray">
          <a:xfrm>
            <a:off x="5069624" y="3017839"/>
            <a:ext cx="299217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动中学：锻炼能力。 </a:t>
            </a: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ltGray">
          <a:xfrm>
            <a:off x="5069623" y="3757614"/>
            <a:ext cx="291059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练中学：巩固提高。 </a:t>
            </a: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ltGray">
          <a:xfrm>
            <a:off x="1686661" y="2535239"/>
            <a:ext cx="1200051" cy="96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乐学 会学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善学 志学</a:t>
            </a:r>
          </a:p>
          <a:p>
            <a:pPr eaLnBrk="1" hangingPunct="1">
              <a:lnSpc>
                <a:spcPct val="140000"/>
              </a:lnSpc>
            </a:pP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800365" y="1218902"/>
            <a:ext cx="2985056" cy="2985056"/>
          </a:xfrm>
          <a:custGeom>
            <a:avLst/>
            <a:gdLst>
              <a:gd name="connsiteX0" fmla="*/ 1492527 w 2985056"/>
              <a:gd name="connsiteY0" fmla="*/ 538527 h 2985056"/>
              <a:gd name="connsiteX1" fmla="*/ 538527 w 2985056"/>
              <a:gd name="connsiteY1" fmla="*/ 1492527 h 2985056"/>
              <a:gd name="connsiteX2" fmla="*/ 1492527 w 2985056"/>
              <a:gd name="connsiteY2" fmla="*/ 2446527 h 2985056"/>
              <a:gd name="connsiteX3" fmla="*/ 2446527 w 2985056"/>
              <a:gd name="connsiteY3" fmla="*/ 1492527 h 2985056"/>
              <a:gd name="connsiteX4" fmla="*/ 1492527 w 2985056"/>
              <a:gd name="connsiteY4" fmla="*/ 538527 h 2985056"/>
              <a:gd name="connsiteX5" fmla="*/ 1492528 w 2985056"/>
              <a:gd name="connsiteY5" fmla="*/ 0 h 2985056"/>
              <a:gd name="connsiteX6" fmla="*/ 2985056 w 2985056"/>
              <a:gd name="connsiteY6" fmla="*/ 1492528 h 2985056"/>
              <a:gd name="connsiteX7" fmla="*/ 1492528 w 2985056"/>
              <a:gd name="connsiteY7" fmla="*/ 2985056 h 2985056"/>
              <a:gd name="connsiteX8" fmla="*/ 0 w 2985056"/>
              <a:gd name="connsiteY8" fmla="*/ 1492528 h 2985056"/>
              <a:gd name="connsiteX9" fmla="*/ 1492528 w 2985056"/>
              <a:gd name="connsiteY9" fmla="*/ 0 h 2985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85056" h="2985056">
                <a:moveTo>
                  <a:pt x="1492527" y="538527"/>
                </a:moveTo>
                <a:cubicBezTo>
                  <a:pt x="965647" y="538527"/>
                  <a:pt x="538527" y="965647"/>
                  <a:pt x="538527" y="1492527"/>
                </a:cubicBezTo>
                <a:cubicBezTo>
                  <a:pt x="538527" y="2019407"/>
                  <a:pt x="965647" y="2446527"/>
                  <a:pt x="1492527" y="2446527"/>
                </a:cubicBezTo>
                <a:cubicBezTo>
                  <a:pt x="2019407" y="2446527"/>
                  <a:pt x="2446527" y="2019407"/>
                  <a:pt x="2446527" y="1492527"/>
                </a:cubicBezTo>
                <a:cubicBezTo>
                  <a:pt x="2446527" y="965647"/>
                  <a:pt x="2019407" y="538527"/>
                  <a:pt x="1492527" y="538527"/>
                </a:cubicBezTo>
                <a:close/>
                <a:moveTo>
                  <a:pt x="1492528" y="0"/>
                </a:moveTo>
                <a:cubicBezTo>
                  <a:pt x="2316828" y="0"/>
                  <a:pt x="2985056" y="668228"/>
                  <a:pt x="2985056" y="1492528"/>
                </a:cubicBezTo>
                <a:cubicBezTo>
                  <a:pt x="2985056" y="2316828"/>
                  <a:pt x="2316828" y="2985056"/>
                  <a:pt x="1492528" y="2985056"/>
                </a:cubicBezTo>
                <a:cubicBezTo>
                  <a:pt x="668228" y="2985056"/>
                  <a:pt x="0" y="2316828"/>
                  <a:pt x="0" y="1492528"/>
                </a:cubicBezTo>
                <a:cubicBezTo>
                  <a:pt x="0" y="668228"/>
                  <a:pt x="668228" y="0"/>
                  <a:pt x="14925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WordArt 12"/>
          <p:cNvSpPr>
            <a:spLocks noChangeArrowheads="1" noChangeShapeType="1" noTextEdit="1"/>
          </p:cNvSpPr>
          <p:nvPr/>
        </p:nvSpPr>
        <p:spPr bwMode="ltGray">
          <a:xfrm rot="18801467">
            <a:off x="1050074" y="1928816"/>
            <a:ext cx="903288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2800" kern="10" dirty="0">
                <a:solidFill>
                  <a:schemeClr val="bg1"/>
                </a:solidFill>
                <a:latin typeface="+mn-ea"/>
              </a:rPr>
              <a:t>读中学</a:t>
            </a:r>
          </a:p>
        </p:txBody>
      </p:sp>
      <p:sp>
        <p:nvSpPr>
          <p:cNvPr id="16" name="WordArt 13"/>
          <p:cNvSpPr>
            <a:spLocks noChangeArrowheads="1" noChangeShapeType="1" noTextEdit="1"/>
          </p:cNvSpPr>
          <p:nvPr/>
        </p:nvSpPr>
        <p:spPr bwMode="ltGray">
          <a:xfrm rot="2899341">
            <a:off x="2578836" y="1895336"/>
            <a:ext cx="903288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2800" kern="10" dirty="0">
                <a:solidFill>
                  <a:schemeClr val="bg1"/>
                </a:solidFill>
                <a:latin typeface="+mn-ea"/>
              </a:rPr>
              <a:t>问中学</a:t>
            </a:r>
          </a:p>
        </p:txBody>
      </p:sp>
      <p:sp>
        <p:nvSpPr>
          <p:cNvPr id="17" name="WordArt 14"/>
          <p:cNvSpPr>
            <a:spLocks noChangeArrowheads="1" noChangeShapeType="1" noTextEdit="1"/>
          </p:cNvSpPr>
          <p:nvPr/>
        </p:nvSpPr>
        <p:spPr bwMode="ltGray">
          <a:xfrm rot="18793077">
            <a:off x="2678849" y="3438383"/>
            <a:ext cx="903288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2800" kern="10" dirty="0">
                <a:solidFill>
                  <a:schemeClr val="bg1"/>
                </a:solidFill>
                <a:latin typeface="+mn-ea"/>
              </a:rPr>
              <a:t>动中学</a:t>
            </a:r>
          </a:p>
        </p:txBody>
      </p:sp>
      <p:sp>
        <p:nvSpPr>
          <p:cNvPr id="18" name="WordArt 15"/>
          <p:cNvSpPr>
            <a:spLocks noChangeArrowheads="1" noChangeShapeType="1" noTextEdit="1"/>
          </p:cNvSpPr>
          <p:nvPr/>
        </p:nvSpPr>
        <p:spPr bwMode="ltGray">
          <a:xfrm rot="2899341">
            <a:off x="1054838" y="3473741"/>
            <a:ext cx="903288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2800" kern="10" dirty="0">
                <a:solidFill>
                  <a:schemeClr val="bg1"/>
                </a:solidFill>
                <a:latin typeface="+mn-ea"/>
              </a:rPr>
              <a:t>练中学</a:t>
            </a: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ltGray">
          <a:xfrm>
            <a:off x="1881780" y="2149476"/>
            <a:ext cx="8222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目 的</a:t>
            </a:r>
          </a:p>
        </p:txBody>
      </p:sp>
      <p:sp>
        <p:nvSpPr>
          <p:cNvPr id="20" name="Line 32"/>
          <p:cNvSpPr>
            <a:spLocks noChangeShapeType="1"/>
          </p:cNvSpPr>
          <p:nvPr/>
        </p:nvSpPr>
        <p:spPr bwMode="auto">
          <a:xfrm>
            <a:off x="1829971" y="2560639"/>
            <a:ext cx="936000" cy="0"/>
          </a:xfrm>
          <a:prstGeom prst="line">
            <a:avLst/>
          </a:prstGeom>
          <a:noFill/>
          <a:ln w="12700" cap="rnd">
            <a:solidFill>
              <a:schemeClr val="accent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644487" y="1536176"/>
            <a:ext cx="38550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accent1"/>
                </a:solidFill>
              </a:rPr>
              <a:t>教学过程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3816000" y="2592498"/>
            <a:ext cx="151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021490" y="2715647"/>
            <a:ext cx="5101019" cy="61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477983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导入新课</a:t>
            </a:r>
          </a:p>
          <a:p>
            <a:pPr algn="ctr"/>
            <a:r>
              <a:rPr lang="en-US" altLang="zh-CN" sz="1800">
                <a:solidFill>
                  <a:schemeClr val="bg1"/>
                </a:solidFill>
                <a:latin typeface="+mn-ea"/>
              </a:rPr>
              <a:t>(</a:t>
            </a:r>
            <a:r>
              <a:rPr lang="zh-CN" altLang="en-US" sz="1800">
                <a:solidFill>
                  <a:schemeClr val="bg1"/>
                </a:solidFill>
                <a:latin typeface="+mn-ea"/>
              </a:rPr>
              <a:t>２分钟</a:t>
            </a:r>
            <a:r>
              <a:rPr lang="en-US" altLang="zh-CN" sz="180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2685520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rgbClr val="F29234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出示目标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（２分钟）</a:t>
            </a: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4893056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自主学习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10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7100592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rgbClr val="F29234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合作探究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（１５分钟）</a:t>
            </a: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7147793" y="3147408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达标测评</a:t>
            </a:r>
          </a:p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（１</a:t>
            </a:r>
            <a:r>
              <a:rPr lang="en-US" altLang="zh-CN" sz="180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180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4940257" y="3147408"/>
            <a:ext cx="1394234" cy="697117"/>
          </a:xfrm>
          <a:prstGeom prst="roundRect">
            <a:avLst>
              <a:gd name="adj" fmla="val 16667"/>
            </a:avLst>
          </a:prstGeom>
          <a:solidFill>
            <a:srgbClr val="F29234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课堂总结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4195939" y="3433048"/>
            <a:ext cx="744318" cy="137971"/>
          </a:xfrm>
          <a:prstGeom prst="leftArrow">
            <a:avLst>
              <a:gd name="adj1" fmla="val 50000"/>
              <a:gd name="adj2" fmla="val 134868"/>
            </a:avLst>
          </a:prstGeom>
          <a:solidFill>
            <a:srgbClr val="F29234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6334490" y="3495966"/>
            <a:ext cx="744318" cy="137971"/>
          </a:xfrm>
          <a:prstGeom prst="leftArrow">
            <a:avLst>
              <a:gd name="adj1" fmla="val 50000"/>
              <a:gd name="adj2" fmla="val 134868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1872217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AutoShape 20"/>
          <p:cNvSpPr>
            <a:spLocks noChangeArrowheads="1"/>
          </p:cNvSpPr>
          <p:nvPr/>
        </p:nvSpPr>
        <p:spPr bwMode="auto">
          <a:xfrm>
            <a:off x="4079754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rgbClr val="F29234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AutoShape 21"/>
          <p:cNvSpPr>
            <a:spLocks noChangeArrowheads="1"/>
          </p:cNvSpPr>
          <p:nvPr/>
        </p:nvSpPr>
        <p:spPr bwMode="auto">
          <a:xfrm>
            <a:off x="2796260" y="3161949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布置作业</a:t>
            </a:r>
          </a:p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（２分钟）</a:t>
            </a:r>
          </a:p>
        </p:txBody>
      </p:sp>
      <p:sp>
        <p:nvSpPr>
          <p:cNvPr id="15" name="AutoShape 22"/>
          <p:cNvSpPr>
            <a:spLocks noChangeArrowheads="1"/>
          </p:cNvSpPr>
          <p:nvPr/>
        </p:nvSpPr>
        <p:spPr bwMode="auto">
          <a:xfrm>
            <a:off x="7739616" y="2445467"/>
            <a:ext cx="137971" cy="716482"/>
          </a:xfrm>
          <a:prstGeom prst="downArrow">
            <a:avLst>
              <a:gd name="adj1" fmla="val 50000"/>
              <a:gd name="adj2" fmla="val 129825"/>
            </a:avLst>
          </a:prstGeom>
          <a:solidFill>
            <a:srgbClr val="F29234"/>
          </a:solidFill>
          <a:ln w="9525">
            <a:noFill/>
            <a:miter lim="800000"/>
          </a:ln>
          <a:effectLst/>
        </p:spPr>
        <p:txBody>
          <a:bodyPr vert="eaVert"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6294550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96593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教学过程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61329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导入新课</a:t>
            </a:r>
          </a:p>
        </p:txBody>
      </p:sp>
      <p:sp>
        <p:nvSpPr>
          <p:cNvPr id="3" name="矩形 2"/>
          <p:cNvSpPr/>
          <p:nvPr/>
        </p:nvSpPr>
        <p:spPr>
          <a:xfrm>
            <a:off x="102515" y="1122708"/>
            <a:ext cx="4358879" cy="258603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34021" y="2380008"/>
            <a:ext cx="2227660" cy="132873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3118" y="2380008"/>
            <a:ext cx="2227659" cy="132873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4524" y="3852762"/>
            <a:ext cx="7647483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为了激发学生探究的好奇心和学习的兴趣，引起注意，让学生在轻松的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气氛中进入到本课的学习</a:t>
            </a: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4573434" y="1640956"/>
            <a:ext cx="1734738" cy="500063"/>
            <a:chOff x="75334" y="990778"/>
            <a:chExt cx="2787972" cy="667045"/>
          </a:xfrm>
        </p:grpSpPr>
        <p:sp>
          <p:nvSpPr>
            <p:cNvPr id="8" name="文本框 30"/>
            <p:cNvSpPr txBox="1">
              <a:spLocks noChangeArrowheads="1"/>
            </p:cNvSpPr>
            <p:nvPr/>
          </p:nvSpPr>
          <p:spPr bwMode="auto">
            <a:xfrm>
              <a:off x="75334" y="1101804"/>
              <a:ext cx="2787972" cy="492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创设情境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98098" y="990778"/>
              <a:ext cx="1905446" cy="0"/>
            </a:xfrm>
            <a:prstGeom prst="line">
              <a:avLst/>
            </a:prstGeom>
            <a:ln w="1270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98098" y="1657823"/>
              <a:ext cx="2605698" cy="0"/>
            </a:xfrm>
            <a:prstGeom prst="line">
              <a:avLst/>
            </a:prstGeom>
            <a:ln w="1270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137053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出示目标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047101" y="1289446"/>
            <a:ext cx="1278731" cy="1747837"/>
            <a:chOff x="1047101" y="1289446"/>
            <a:chExt cx="1278731" cy="1747837"/>
          </a:xfrm>
        </p:grpSpPr>
        <p:cxnSp>
          <p:nvCxnSpPr>
            <p:cNvPr id="13" name="直接箭头连接符 7"/>
            <p:cNvCxnSpPr>
              <a:cxnSpLocks noChangeShapeType="1"/>
            </p:cNvCxnSpPr>
            <p:nvPr/>
          </p:nvCxnSpPr>
          <p:spPr bwMode="auto">
            <a:xfrm>
              <a:off x="1686467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chemeClr val="accent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环形箭头 14"/>
            <p:cNvSpPr/>
            <p:nvPr/>
          </p:nvSpPr>
          <p:spPr>
            <a:xfrm flipH="1">
              <a:off x="1047101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16" name="TextBox 31"/>
          <p:cNvSpPr txBox="1"/>
          <p:nvPr/>
        </p:nvSpPr>
        <p:spPr>
          <a:xfrm>
            <a:off x="964948" y="3047999"/>
            <a:ext cx="1409700" cy="108491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127015" y="1289446"/>
            <a:ext cx="1278731" cy="1747837"/>
            <a:chOff x="3127015" y="1289446"/>
            <a:chExt cx="1278731" cy="1747837"/>
          </a:xfrm>
        </p:grpSpPr>
        <p:cxnSp>
          <p:nvCxnSpPr>
            <p:cNvPr id="11" name="直接箭头连接符 5"/>
            <p:cNvCxnSpPr>
              <a:cxnSpLocks noChangeShapeType="1"/>
            </p:cNvCxnSpPr>
            <p:nvPr/>
          </p:nvCxnSpPr>
          <p:spPr bwMode="auto">
            <a:xfrm>
              <a:off x="3765190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rgbClr val="F29234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环形箭头 16"/>
            <p:cNvSpPr/>
            <p:nvPr/>
          </p:nvSpPr>
          <p:spPr>
            <a:xfrm flipH="1">
              <a:off x="3127015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rgbClr val="F29234"/>
              </a:solidFill>
              <a:miter lim="800000"/>
            </a:ln>
            <a:effectLst/>
          </p:spPr>
          <p:txBody>
            <a:bodyPr wrap="none"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18" name="TextBox 31"/>
          <p:cNvSpPr txBox="1"/>
          <p:nvPr/>
        </p:nvSpPr>
        <p:spPr>
          <a:xfrm>
            <a:off x="3044862" y="3047999"/>
            <a:ext cx="1408509" cy="108491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929838" y="1289446"/>
            <a:ext cx="1277541" cy="1747837"/>
            <a:chOff x="4929838" y="1289446"/>
            <a:chExt cx="1277541" cy="1747837"/>
          </a:xfrm>
        </p:grpSpPr>
        <p:cxnSp>
          <p:nvCxnSpPr>
            <p:cNvPr id="14" name="直接箭头连接符 8"/>
            <p:cNvCxnSpPr>
              <a:cxnSpLocks noChangeShapeType="1"/>
            </p:cNvCxnSpPr>
            <p:nvPr/>
          </p:nvCxnSpPr>
          <p:spPr bwMode="auto">
            <a:xfrm>
              <a:off x="5568013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chemeClr val="accent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环形箭头 18"/>
            <p:cNvSpPr/>
            <p:nvPr/>
          </p:nvSpPr>
          <p:spPr>
            <a:xfrm flipH="1">
              <a:off x="4929838" y="1289446"/>
              <a:ext cx="127754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20" name="TextBox 31"/>
          <p:cNvSpPr txBox="1"/>
          <p:nvPr/>
        </p:nvSpPr>
        <p:spPr>
          <a:xfrm>
            <a:off x="4846494" y="3047999"/>
            <a:ext cx="1409700" cy="105612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876943" y="1289446"/>
            <a:ext cx="1278731" cy="1747837"/>
            <a:chOff x="6876943" y="1289446"/>
            <a:chExt cx="1278731" cy="1747837"/>
          </a:xfrm>
        </p:grpSpPr>
        <p:cxnSp>
          <p:nvCxnSpPr>
            <p:cNvPr id="12" name="直接箭头连接符 6"/>
            <p:cNvCxnSpPr>
              <a:cxnSpLocks noChangeShapeType="1"/>
            </p:cNvCxnSpPr>
            <p:nvPr/>
          </p:nvCxnSpPr>
          <p:spPr bwMode="auto">
            <a:xfrm>
              <a:off x="7516308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rgbClr val="F29234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环形箭头 20"/>
            <p:cNvSpPr/>
            <p:nvPr/>
          </p:nvSpPr>
          <p:spPr>
            <a:xfrm flipH="1">
              <a:off x="6876943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rgbClr val="F2923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22" name="TextBox 31"/>
          <p:cNvSpPr txBox="1"/>
          <p:nvPr/>
        </p:nvSpPr>
        <p:spPr>
          <a:xfrm>
            <a:off x="6794789" y="3047999"/>
            <a:ext cx="1409700" cy="105612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28961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自主学习</a:t>
            </a: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4011613" y="1725613"/>
            <a:ext cx="1149350" cy="1149350"/>
            <a:chOff x="4010892" y="1724892"/>
            <a:chExt cx="1149926" cy="1149926"/>
          </a:xfrm>
        </p:grpSpPr>
        <p:sp>
          <p:nvSpPr>
            <p:cNvPr id="7" name="椭圆 6"/>
            <p:cNvSpPr/>
            <p:nvPr/>
          </p:nvSpPr>
          <p:spPr>
            <a:xfrm>
              <a:off x="4010892" y="1724892"/>
              <a:ext cx="1149926" cy="11499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110954" y="1886898"/>
              <a:ext cx="949801" cy="8314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自主学习</a:t>
              </a: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527050" y="1474788"/>
            <a:ext cx="3227388" cy="1643062"/>
            <a:chOff x="526473" y="1475511"/>
            <a:chExt cx="3228110" cy="1641763"/>
          </a:xfrm>
        </p:grpSpPr>
        <p:sp>
          <p:nvSpPr>
            <p:cNvPr id="10" name="右箭头 9"/>
            <p:cNvSpPr/>
            <p:nvPr/>
          </p:nvSpPr>
          <p:spPr>
            <a:xfrm>
              <a:off x="588400" y="1475511"/>
              <a:ext cx="3166183" cy="1641763"/>
            </a:xfrm>
            <a:prstGeom prst="rightArrow">
              <a:avLst/>
            </a:prstGeom>
            <a:noFill/>
            <a:ln w="9525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26473" y="1943453"/>
              <a:ext cx="2735875" cy="7380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使传授知识和培养能力融为一体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扩展练习学生能力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5416550" y="1468438"/>
            <a:ext cx="3228975" cy="1641475"/>
            <a:chOff x="5417127" y="1468582"/>
            <a:chExt cx="3228111" cy="1641763"/>
          </a:xfrm>
        </p:grpSpPr>
        <p:sp>
          <p:nvSpPr>
            <p:cNvPr id="13" name="右箭头 12"/>
            <p:cNvSpPr/>
            <p:nvPr/>
          </p:nvSpPr>
          <p:spPr>
            <a:xfrm flipH="1">
              <a:off x="5417127" y="1468582"/>
              <a:ext cx="3166216" cy="1641763"/>
            </a:xfrm>
            <a:prstGeom prst="rightArrow">
              <a:avLst/>
            </a:prstGeom>
            <a:noFill/>
            <a:ln w="9525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77394" y="2011602"/>
              <a:ext cx="2867844" cy="6095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本着专业基础课为专业课服务的原则，贯穿“够用、必需”的思想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412875" y="4076700"/>
            <a:ext cx="63182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效果测试：学生抢答和个别提问相结合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7053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</a:t>
            </a: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330325" y="1960562"/>
            <a:ext cx="1884365" cy="1892301"/>
            <a:chOff x="1385455" y="2299854"/>
            <a:chExt cx="1745674" cy="1752600"/>
          </a:xfrm>
        </p:grpSpPr>
        <p:sp>
          <p:nvSpPr>
            <p:cNvPr id="4" name="弧形 3"/>
            <p:cNvSpPr/>
            <p:nvPr/>
          </p:nvSpPr>
          <p:spPr>
            <a:xfrm rot="16200000">
              <a:off x="1385669" y="2299642"/>
              <a:ext cx="1745247" cy="1745672"/>
            </a:xfrm>
            <a:prstGeom prst="arc">
              <a:avLst>
                <a:gd name="adj1" fmla="val 16200000"/>
                <a:gd name="adj2" fmla="val 5345723"/>
              </a:avLst>
            </a:prstGeom>
            <a:ln w="101600">
              <a:solidFill>
                <a:srgbClr val="F29234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弧形 4"/>
            <p:cNvSpPr/>
            <p:nvPr/>
          </p:nvSpPr>
          <p:spPr>
            <a:xfrm rot="16200000" flipH="1" flipV="1">
              <a:off x="1385667" y="2306994"/>
              <a:ext cx="1745248" cy="1745672"/>
            </a:xfrm>
            <a:prstGeom prst="arc">
              <a:avLst>
                <a:gd name="adj1" fmla="val 16200000"/>
                <a:gd name="adj2" fmla="val 5345723"/>
              </a:avLst>
            </a:prstGeom>
            <a:ln w="1016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89050" y="2627891"/>
            <a:ext cx="198755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合作探究</a:t>
            </a: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2906713" y="1801813"/>
            <a:ext cx="579437" cy="360362"/>
            <a:chOff x="2847109" y="2029691"/>
            <a:chExt cx="569919" cy="297873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2847109" y="2029691"/>
              <a:ext cx="249828" cy="297873"/>
            </a:xfrm>
            <a:prstGeom prst="line">
              <a:avLst/>
            </a:prstGeom>
            <a:ln w="12700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092252" y="2029691"/>
              <a:ext cx="324776" cy="0"/>
            </a:xfrm>
            <a:prstGeom prst="line">
              <a:avLst/>
            </a:prstGeom>
            <a:ln w="12700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3486150" y="1657350"/>
            <a:ext cx="1785938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合作的基本方式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5354638" y="1635125"/>
            <a:ext cx="0" cy="273685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5313363" y="1766888"/>
            <a:ext cx="82550" cy="8255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37188" y="1654175"/>
            <a:ext cx="17859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合作探究方式一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313363" y="2309813"/>
            <a:ext cx="82550" cy="8255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37188" y="2197100"/>
            <a:ext cx="21336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合作探究方式二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313363" y="2852738"/>
            <a:ext cx="82550" cy="8255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37188" y="2740025"/>
            <a:ext cx="205105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合作探究方式三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313363" y="3395663"/>
            <a:ext cx="82550" cy="8255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37188" y="3282950"/>
            <a:ext cx="17859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合作探究方式四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313363" y="3938588"/>
            <a:ext cx="82550" cy="8255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37188" y="3825875"/>
            <a:ext cx="307657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合作探究方式五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2317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达标测试</a:t>
            </a:r>
          </a:p>
        </p:txBody>
      </p:sp>
      <p:sp>
        <p:nvSpPr>
          <p:cNvPr id="36" name="矩形 35"/>
          <p:cNvSpPr/>
          <p:nvPr/>
        </p:nvSpPr>
        <p:spPr>
          <a:xfrm>
            <a:off x="507492" y="1570482"/>
            <a:ext cx="3819906" cy="213283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84598" y="1570482"/>
            <a:ext cx="3819906" cy="213283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8" name="Text Placeholder 4"/>
          <p:cNvSpPr txBox="1"/>
          <p:nvPr/>
        </p:nvSpPr>
        <p:spPr>
          <a:xfrm>
            <a:off x="445770" y="905257"/>
            <a:ext cx="8215884" cy="50749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在这个环节中，就本出现的知识进行测评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9" name="TextBox 15"/>
          <p:cNvSpPr txBox="1"/>
          <p:nvPr/>
        </p:nvSpPr>
        <p:spPr>
          <a:xfrm>
            <a:off x="4846320" y="4097239"/>
            <a:ext cx="3746754" cy="767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7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点击输入简要文字内容，文字内容概括精炼，不用多余的文字修饰，言短意赅的说明该项内容。点击输入简要文字内容文字内容</a:t>
            </a:r>
            <a:endParaRPr lang="en-US" altLang="zh-CN" sz="975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7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概括精炼，不用多余的文字修饰</a:t>
            </a:r>
            <a:endParaRPr lang="en-US" altLang="zh-CN" sz="975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40" name="TextBox 16"/>
          <p:cNvSpPr txBox="1"/>
          <p:nvPr/>
        </p:nvSpPr>
        <p:spPr>
          <a:xfrm>
            <a:off x="6054344" y="3785617"/>
            <a:ext cx="1330707" cy="233847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1" name="TextBox 15"/>
          <p:cNvSpPr txBox="1"/>
          <p:nvPr/>
        </p:nvSpPr>
        <p:spPr>
          <a:xfrm>
            <a:off x="522986" y="4097239"/>
            <a:ext cx="3746754" cy="767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7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点击输入简要文字内容，文字内容概括精炼，不用多余的文字修饰，言短意赅的说明该项内容。点击输入简要文字内容文字内容</a:t>
            </a:r>
            <a:endParaRPr lang="en-US" altLang="zh-CN" sz="975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7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概括精炼，不用多余的文字修饰</a:t>
            </a:r>
            <a:endParaRPr lang="en-US" altLang="zh-CN" sz="975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42" name="TextBox 16"/>
          <p:cNvSpPr txBox="1"/>
          <p:nvPr/>
        </p:nvSpPr>
        <p:spPr>
          <a:xfrm>
            <a:off x="1731010" y="3785617"/>
            <a:ext cx="1330707" cy="233847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华文黑体" pitchFamily="2" charset="-122"/>
              </a:rPr>
              <a:t>点击添加标题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2317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课题总结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48110" y="2494995"/>
            <a:ext cx="636196" cy="636164"/>
            <a:chOff x="848110" y="2494995"/>
            <a:chExt cx="636196" cy="636164"/>
          </a:xfrm>
          <a:solidFill>
            <a:srgbClr val="F29234"/>
          </a:solidFill>
        </p:grpSpPr>
        <p:sp>
          <p:nvSpPr>
            <p:cNvPr id="4" name="Rectangle 22"/>
            <p:cNvSpPr/>
            <p:nvPr/>
          </p:nvSpPr>
          <p:spPr>
            <a:xfrm>
              <a:off x="848110" y="249499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5" name="Freeform 23"/>
            <p:cNvSpPr>
              <a:spLocks noEditPoints="1"/>
            </p:cNvSpPr>
            <p:nvPr/>
          </p:nvSpPr>
          <p:spPr bwMode="auto">
            <a:xfrm>
              <a:off x="968176" y="2655623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48110" y="1423425"/>
            <a:ext cx="636196" cy="636164"/>
            <a:chOff x="848110" y="1423425"/>
            <a:chExt cx="636196" cy="636164"/>
          </a:xfrm>
          <a:solidFill>
            <a:schemeClr val="accent1"/>
          </a:solidFill>
        </p:grpSpPr>
        <p:sp>
          <p:nvSpPr>
            <p:cNvPr id="7" name="Rectangle 13"/>
            <p:cNvSpPr/>
            <p:nvPr/>
          </p:nvSpPr>
          <p:spPr>
            <a:xfrm>
              <a:off x="848110" y="142342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8" name="Freeform 100"/>
            <p:cNvSpPr/>
            <p:nvPr/>
          </p:nvSpPr>
          <p:spPr bwMode="auto">
            <a:xfrm>
              <a:off x="990986" y="1566301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n>
                  <a:solidFill>
                    <a:schemeClr val="accent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37249" y="3638003"/>
            <a:ext cx="636196" cy="636164"/>
            <a:chOff x="4937249" y="3638003"/>
            <a:chExt cx="636196" cy="636164"/>
          </a:xfrm>
          <a:solidFill>
            <a:schemeClr val="accent1"/>
          </a:solidFill>
        </p:grpSpPr>
        <p:sp>
          <p:nvSpPr>
            <p:cNvPr id="10" name="Rectangle 27"/>
            <p:cNvSpPr/>
            <p:nvPr/>
          </p:nvSpPr>
          <p:spPr>
            <a:xfrm>
              <a:off x="4937249" y="3638003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1" name="Freeform 107"/>
            <p:cNvSpPr>
              <a:spLocks noEditPoints="1"/>
            </p:cNvSpPr>
            <p:nvPr/>
          </p:nvSpPr>
          <p:spPr bwMode="auto">
            <a:xfrm>
              <a:off x="5080125" y="3780879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48110" y="3638003"/>
            <a:ext cx="636196" cy="636164"/>
            <a:chOff x="848110" y="3638003"/>
            <a:chExt cx="636196" cy="636164"/>
          </a:xfrm>
          <a:solidFill>
            <a:schemeClr val="accent1"/>
          </a:solidFill>
        </p:grpSpPr>
        <p:sp>
          <p:nvSpPr>
            <p:cNvPr id="13" name="Rectangle 26"/>
            <p:cNvSpPr/>
            <p:nvPr/>
          </p:nvSpPr>
          <p:spPr>
            <a:xfrm>
              <a:off x="848110" y="3638003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14" name="Group 67"/>
            <p:cNvGrpSpPr/>
            <p:nvPr/>
          </p:nvGrpSpPr>
          <p:grpSpPr>
            <a:xfrm>
              <a:off x="919548" y="3852317"/>
              <a:ext cx="503238" cy="177800"/>
              <a:chOff x="1441430" y="4357700"/>
              <a:chExt cx="503238" cy="177800"/>
            </a:xfrm>
            <a:grpFill/>
          </p:grpSpPr>
          <p:sp>
            <p:nvSpPr>
              <p:cNvPr id="15" name="Freeform 19"/>
              <p:cNvSpPr/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16" name="Freeform 20"/>
              <p:cNvSpPr/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17" name="Freeform 21"/>
              <p:cNvSpPr/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937249" y="2494995"/>
            <a:ext cx="636196" cy="636164"/>
            <a:chOff x="4937249" y="2494995"/>
            <a:chExt cx="636196" cy="636164"/>
          </a:xfrm>
          <a:solidFill>
            <a:srgbClr val="F29234"/>
          </a:solidFill>
        </p:grpSpPr>
        <p:sp>
          <p:nvSpPr>
            <p:cNvPr id="19" name="Rectangle 23"/>
            <p:cNvSpPr/>
            <p:nvPr/>
          </p:nvSpPr>
          <p:spPr>
            <a:xfrm>
              <a:off x="4937249" y="249499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0" name="Freeform 63"/>
            <p:cNvSpPr>
              <a:spLocks noEditPoints="1"/>
            </p:cNvSpPr>
            <p:nvPr/>
          </p:nvSpPr>
          <p:spPr bwMode="auto">
            <a:xfrm>
              <a:off x="5115758" y="2684685"/>
              <a:ext cx="302600" cy="259373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37249" y="1423425"/>
            <a:ext cx="636196" cy="636164"/>
            <a:chOff x="4937249" y="1423425"/>
            <a:chExt cx="636196" cy="636164"/>
          </a:xfrm>
          <a:solidFill>
            <a:schemeClr val="accent1"/>
          </a:solidFill>
        </p:grpSpPr>
        <p:sp>
          <p:nvSpPr>
            <p:cNvPr id="22" name="Rectangle 16"/>
            <p:cNvSpPr/>
            <p:nvPr/>
          </p:nvSpPr>
          <p:spPr>
            <a:xfrm>
              <a:off x="4937249" y="142342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3" name="Freeform 108"/>
            <p:cNvSpPr>
              <a:spLocks noChangeAspect="1" noEditPoints="1"/>
            </p:cNvSpPr>
            <p:nvPr/>
          </p:nvSpPr>
          <p:spPr bwMode="auto">
            <a:xfrm>
              <a:off x="5110014" y="1561319"/>
              <a:ext cx="288000" cy="38273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572182" y="1429104"/>
            <a:ext cx="2780621" cy="723124"/>
            <a:chOff x="1572182" y="1429104"/>
            <a:chExt cx="2780621" cy="723124"/>
          </a:xfrm>
        </p:grpSpPr>
        <p:sp>
          <p:nvSpPr>
            <p:cNvPr id="25" name="文本框 24"/>
            <p:cNvSpPr txBox="1"/>
            <p:nvPr/>
          </p:nvSpPr>
          <p:spPr>
            <a:xfrm>
              <a:off x="1572182" y="1429104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示例一</a:t>
              </a:r>
            </a:p>
          </p:txBody>
        </p:sp>
        <p:sp>
          <p:nvSpPr>
            <p:cNvPr id="26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572182" y="2486759"/>
            <a:ext cx="2780621" cy="736376"/>
            <a:chOff x="1572182" y="1415852"/>
            <a:chExt cx="2780621" cy="736376"/>
          </a:xfrm>
        </p:grpSpPr>
        <p:sp>
          <p:nvSpPr>
            <p:cNvPr id="28" name="文本框 27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示例二</a:t>
              </a:r>
            </a:p>
          </p:txBody>
        </p:sp>
        <p:sp>
          <p:nvSpPr>
            <p:cNvPr id="29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572182" y="3638003"/>
            <a:ext cx="2780621" cy="736376"/>
            <a:chOff x="1572182" y="1415852"/>
            <a:chExt cx="2780621" cy="736376"/>
          </a:xfrm>
        </p:grpSpPr>
        <p:sp>
          <p:nvSpPr>
            <p:cNvPr id="31" name="文本框 30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示例三</a:t>
              </a:r>
            </a:p>
          </p:txBody>
        </p:sp>
        <p:sp>
          <p:nvSpPr>
            <p:cNvPr id="32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716321" y="1481648"/>
            <a:ext cx="2780621" cy="723124"/>
            <a:chOff x="1572182" y="1415852"/>
            <a:chExt cx="2780621" cy="723124"/>
          </a:xfrm>
        </p:grpSpPr>
        <p:sp>
          <p:nvSpPr>
            <p:cNvPr id="34" name="文本框 33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示例四</a:t>
              </a:r>
            </a:p>
          </p:txBody>
        </p:sp>
        <p:sp>
          <p:nvSpPr>
            <p:cNvPr id="35" name="Rectangle 37"/>
            <p:cNvSpPr/>
            <p:nvPr/>
          </p:nvSpPr>
          <p:spPr>
            <a:xfrm>
              <a:off x="1572182" y="1655126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716321" y="2552555"/>
            <a:ext cx="2780621" cy="736376"/>
            <a:chOff x="1572182" y="1415852"/>
            <a:chExt cx="2780621" cy="736376"/>
          </a:xfrm>
        </p:grpSpPr>
        <p:sp>
          <p:nvSpPr>
            <p:cNvPr id="37" name="文本框 36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示例五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716321" y="3703799"/>
            <a:ext cx="2780621" cy="736376"/>
            <a:chOff x="1572182" y="1415852"/>
            <a:chExt cx="2780621" cy="736376"/>
          </a:xfrm>
        </p:grpSpPr>
        <p:sp>
          <p:nvSpPr>
            <p:cNvPr id="40" name="文本框 39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示例六</a:t>
              </a:r>
            </a:p>
          </p:txBody>
        </p:sp>
        <p:sp>
          <p:nvSpPr>
            <p:cNvPr id="41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comb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660339" y="1465016"/>
            <a:ext cx="2754122" cy="959001"/>
            <a:chOff x="230993" y="1976522"/>
            <a:chExt cx="2754122" cy="959001"/>
          </a:xfrm>
        </p:grpSpPr>
        <p:sp>
          <p:nvSpPr>
            <p:cNvPr id="69" name="文本框 38"/>
            <p:cNvSpPr txBox="1"/>
            <p:nvPr/>
          </p:nvSpPr>
          <p:spPr>
            <a:xfrm>
              <a:off x="230993" y="2473858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400" dirty="0">
                  <a:solidFill>
                    <a:schemeClr val="accent1"/>
                  </a:solidFill>
                  <a:cs typeface="Mongolian Baiti" panose="03000500000000000000" pitchFamily="66" charset="0"/>
                </a:rPr>
                <a:t>Lessons Process</a:t>
              </a:r>
              <a:endParaRPr lang="zh-CN" altLang="en-US" sz="2400" dirty="0">
                <a:solidFill>
                  <a:schemeClr val="accent1"/>
                </a:solidFill>
                <a:cs typeface="Mongolian Baiti" panose="03000500000000000000" pitchFamily="66" charset="0"/>
              </a:endParaRPr>
            </a:p>
          </p:txBody>
        </p:sp>
        <p:sp>
          <p:nvSpPr>
            <p:cNvPr id="70" name="文本框 11"/>
            <p:cNvSpPr txBox="1"/>
            <p:nvPr/>
          </p:nvSpPr>
          <p:spPr>
            <a:xfrm>
              <a:off x="833014" y="1976522"/>
              <a:ext cx="21521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dirty="0">
                  <a:solidFill>
                    <a:schemeClr val="accent1"/>
                  </a:solidFill>
                  <a:latin typeface="+mn-ea"/>
                </a:rPr>
                <a:t>说课过程</a:t>
              </a:r>
            </a:p>
          </p:txBody>
        </p:sp>
      </p:grpSp>
      <p:sp>
        <p:nvSpPr>
          <p:cNvPr id="71" name="文本框 18"/>
          <p:cNvSpPr txBox="1"/>
          <p:nvPr/>
        </p:nvSpPr>
        <p:spPr>
          <a:xfrm>
            <a:off x="4419610" y="1602814"/>
            <a:ext cx="140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n-ea"/>
              </a:rPr>
              <a:t>教学背景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3982197" y="1536262"/>
            <a:ext cx="430236" cy="523220"/>
            <a:chOff x="3552851" y="2047768"/>
            <a:chExt cx="430236" cy="523220"/>
          </a:xfrm>
        </p:grpSpPr>
        <p:sp>
          <p:nvSpPr>
            <p:cNvPr id="73" name="文本框 16"/>
            <p:cNvSpPr txBox="1"/>
            <p:nvPr/>
          </p:nvSpPr>
          <p:spPr>
            <a:xfrm>
              <a:off x="3552851" y="2047768"/>
              <a:ext cx="3225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/>
                  </a:solidFill>
                  <a:latin typeface="+mn-ea"/>
                </a:rPr>
                <a:t>1</a:t>
              </a:r>
              <a:endParaRPr lang="zh-CN" altLang="en-US" sz="28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3736631" y="2227402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21"/>
          <p:cNvSpPr txBox="1"/>
          <p:nvPr/>
        </p:nvSpPr>
        <p:spPr>
          <a:xfrm>
            <a:off x="6639150" y="1627591"/>
            <a:ext cx="1417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n-ea"/>
              </a:rPr>
              <a:t>教学过程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6130481" y="1546480"/>
            <a:ext cx="502448" cy="523220"/>
            <a:chOff x="6068278" y="2057986"/>
            <a:chExt cx="502448" cy="523220"/>
          </a:xfrm>
        </p:grpSpPr>
        <p:sp>
          <p:nvSpPr>
            <p:cNvPr id="77" name="文本框 20"/>
            <p:cNvSpPr txBox="1"/>
            <p:nvPr/>
          </p:nvSpPr>
          <p:spPr>
            <a:xfrm>
              <a:off x="6068278" y="2057986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/>
                  </a:solidFill>
                  <a:latin typeface="+mn-ea"/>
                </a:rPr>
                <a:t>4</a:t>
              </a:r>
              <a:endParaRPr lang="zh-CN" altLang="en-US" sz="28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6324270" y="2227402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24"/>
          <p:cNvSpPr txBox="1"/>
          <p:nvPr/>
        </p:nvSpPr>
        <p:spPr>
          <a:xfrm>
            <a:off x="4419610" y="2418791"/>
            <a:ext cx="140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n-ea"/>
              </a:rPr>
              <a:t>教学分析</a:t>
            </a:r>
          </a:p>
        </p:txBody>
      </p:sp>
      <p:grpSp>
        <p:nvGrpSpPr>
          <p:cNvPr id="80" name="组合 79"/>
          <p:cNvGrpSpPr/>
          <p:nvPr/>
        </p:nvGrpSpPr>
        <p:grpSpPr>
          <a:xfrm>
            <a:off x="3950938" y="2352239"/>
            <a:ext cx="461495" cy="523220"/>
            <a:chOff x="3521592" y="2627150"/>
            <a:chExt cx="461495" cy="523220"/>
          </a:xfrm>
        </p:grpSpPr>
        <p:sp>
          <p:nvSpPr>
            <p:cNvPr id="81" name="文本框 23"/>
            <p:cNvSpPr txBox="1"/>
            <p:nvPr/>
          </p:nvSpPr>
          <p:spPr>
            <a:xfrm>
              <a:off x="3521592" y="2627150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/>
                  </a:solidFill>
                  <a:latin typeface="+mn-ea"/>
                </a:rPr>
                <a:t>2</a:t>
              </a:r>
              <a:endParaRPr lang="zh-CN" altLang="en-US" sz="28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27"/>
          <p:cNvSpPr txBox="1"/>
          <p:nvPr/>
        </p:nvSpPr>
        <p:spPr>
          <a:xfrm>
            <a:off x="6639150" y="2443568"/>
            <a:ext cx="1417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n-ea"/>
              </a:rPr>
              <a:t>板书设计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6140100" y="2362457"/>
            <a:ext cx="492829" cy="523220"/>
            <a:chOff x="6077897" y="2637368"/>
            <a:chExt cx="492829" cy="523220"/>
          </a:xfrm>
        </p:grpSpPr>
        <p:sp>
          <p:nvSpPr>
            <p:cNvPr id="85" name="文本框 26"/>
            <p:cNvSpPr txBox="1"/>
            <p:nvPr/>
          </p:nvSpPr>
          <p:spPr>
            <a:xfrm>
              <a:off x="6077897" y="2637368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/>
                  </a:solidFill>
                  <a:latin typeface="+mn-ea"/>
                </a:rPr>
                <a:t>5</a:t>
              </a:r>
              <a:endParaRPr lang="zh-CN" altLang="en-US" sz="28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直接连接符 94"/>
          <p:cNvCxnSpPr/>
          <p:nvPr/>
        </p:nvCxnSpPr>
        <p:spPr>
          <a:xfrm>
            <a:off x="3707806" y="1621371"/>
            <a:ext cx="0" cy="2052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24"/>
          <p:cNvSpPr txBox="1"/>
          <p:nvPr/>
        </p:nvSpPr>
        <p:spPr>
          <a:xfrm>
            <a:off x="4419610" y="3178434"/>
            <a:ext cx="140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n-ea"/>
              </a:rPr>
              <a:t>学法分析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3950938" y="3111882"/>
            <a:ext cx="461495" cy="523220"/>
            <a:chOff x="3521592" y="2627150"/>
            <a:chExt cx="461495" cy="523220"/>
          </a:xfrm>
        </p:grpSpPr>
        <p:sp>
          <p:nvSpPr>
            <p:cNvPr id="44" name="文本框 23"/>
            <p:cNvSpPr txBox="1"/>
            <p:nvPr/>
          </p:nvSpPr>
          <p:spPr>
            <a:xfrm>
              <a:off x="3521592" y="2627150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/>
                  </a:solidFill>
                  <a:latin typeface="+mn-ea"/>
                </a:rPr>
                <a:t>3</a:t>
              </a:r>
              <a:endParaRPr lang="zh-CN" altLang="en-US" sz="28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27"/>
          <p:cNvSpPr txBox="1"/>
          <p:nvPr/>
        </p:nvSpPr>
        <p:spPr>
          <a:xfrm>
            <a:off x="6639150" y="3203211"/>
            <a:ext cx="1417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n-ea"/>
              </a:rPr>
              <a:t>教学效果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6140100" y="3122100"/>
            <a:ext cx="492829" cy="523220"/>
            <a:chOff x="6077897" y="2637368"/>
            <a:chExt cx="492829" cy="523220"/>
          </a:xfrm>
        </p:grpSpPr>
        <p:sp>
          <p:nvSpPr>
            <p:cNvPr id="48" name="文本框 26"/>
            <p:cNvSpPr txBox="1"/>
            <p:nvPr/>
          </p:nvSpPr>
          <p:spPr>
            <a:xfrm>
              <a:off x="6077897" y="2637368"/>
              <a:ext cx="3850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/>
                  </a:solidFill>
                  <a:latin typeface="+mn-ea"/>
                </a:rPr>
                <a:t>6</a:t>
              </a:r>
              <a:endParaRPr lang="zh-CN" altLang="en-US" sz="28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96593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布置作业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032931" y="1505189"/>
            <a:ext cx="1673087" cy="1400975"/>
            <a:chOff x="1032931" y="1505189"/>
            <a:chExt cx="1673087" cy="1400975"/>
          </a:xfrm>
        </p:grpSpPr>
        <p:sp>
          <p:nvSpPr>
            <p:cNvPr id="3" name="MH_Other_1"/>
            <p:cNvSpPr/>
            <p:nvPr>
              <p:custDataLst>
                <p:tags r:id="rId7"/>
              </p:custDataLst>
            </p:nvPr>
          </p:nvSpPr>
          <p:spPr bwMode="auto">
            <a:xfrm>
              <a:off x="1032931" y="1505189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" name="MH_Other_2"/>
            <p:cNvSpPr/>
            <p:nvPr>
              <p:custDataLst>
                <p:tags r:id="rId8"/>
              </p:custDataLst>
            </p:nvPr>
          </p:nvSpPr>
          <p:spPr bwMode="auto">
            <a:xfrm>
              <a:off x="1067955" y="1684352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MH_SubTitle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173724" y="2139669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613160" y="1813673"/>
            <a:ext cx="1673088" cy="1400975"/>
            <a:chOff x="3613160" y="1813673"/>
            <a:chExt cx="1673088" cy="1400975"/>
          </a:xfrm>
          <a:solidFill>
            <a:srgbClr val="F29234"/>
          </a:solidFill>
        </p:grpSpPr>
        <p:sp>
          <p:nvSpPr>
            <p:cNvPr id="6" name="MH_Other_3"/>
            <p:cNvSpPr/>
            <p:nvPr>
              <p:custDataLst>
                <p:tags r:id="rId4"/>
              </p:custDataLst>
            </p:nvPr>
          </p:nvSpPr>
          <p:spPr bwMode="auto">
            <a:xfrm>
              <a:off x="3613160" y="1813673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algn="ctr"/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MH_Other_4"/>
            <p:cNvSpPr/>
            <p:nvPr>
              <p:custDataLst>
                <p:tags r:id="rId5"/>
              </p:custDataLst>
            </p:nvPr>
          </p:nvSpPr>
          <p:spPr bwMode="auto">
            <a:xfrm>
              <a:off x="3648185" y="1992836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MH_SubTitle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786651" y="2457583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79534" y="1505189"/>
            <a:ext cx="1673087" cy="1400975"/>
            <a:chOff x="6179534" y="1505189"/>
            <a:chExt cx="1673087" cy="1400975"/>
          </a:xfrm>
        </p:grpSpPr>
        <p:sp>
          <p:nvSpPr>
            <p:cNvPr id="8" name="MH_Other_5"/>
            <p:cNvSpPr/>
            <p:nvPr>
              <p:custDataLst>
                <p:tags r:id="rId1"/>
              </p:custDataLst>
            </p:nvPr>
          </p:nvSpPr>
          <p:spPr bwMode="auto">
            <a:xfrm>
              <a:off x="6179534" y="1505189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MH_Other_6"/>
            <p:cNvSpPr/>
            <p:nvPr>
              <p:custDataLst>
                <p:tags r:id="rId2"/>
              </p:custDataLst>
            </p:nvPr>
          </p:nvSpPr>
          <p:spPr bwMode="auto">
            <a:xfrm>
              <a:off x="6214558" y="1684352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6353024" y="2130913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57646" y="3986646"/>
            <a:ext cx="80287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整理预习笔记，熟练记忆操作步骤，复习巩固所需知识，为展示课作准备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644487" y="1536176"/>
            <a:ext cx="38550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accent1"/>
                </a:solidFill>
              </a:rPr>
              <a:t>板书设计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3816000" y="2592498"/>
            <a:ext cx="151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021490" y="2715647"/>
            <a:ext cx="5101019" cy="61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7053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板书设计</a:t>
            </a:r>
          </a:p>
        </p:txBody>
      </p:sp>
      <p:pic>
        <p:nvPicPr>
          <p:cNvPr id="3" name="Picture 25" descr="图片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5"/>
          <a:stretch>
            <a:fillRect/>
          </a:stretch>
        </p:blipFill>
        <p:spPr bwMode="auto">
          <a:xfrm>
            <a:off x="1092817" y="978787"/>
            <a:ext cx="6935892" cy="4085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644487" y="1536176"/>
            <a:ext cx="38550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accent1"/>
                </a:solidFill>
              </a:rPr>
              <a:t>教学效果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3816000" y="2592498"/>
            <a:ext cx="151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021490" y="2715647"/>
            <a:ext cx="5101019" cy="61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/>
        </p:nvSpPr>
        <p:spPr bwMode="auto">
          <a:xfrm>
            <a:off x="1054100" y="1439863"/>
            <a:ext cx="7088188" cy="479425"/>
          </a:xfrm>
          <a:prstGeom prst="rect">
            <a:avLst/>
          </a:prstGeom>
          <a:solidFill>
            <a:schemeClr val="accent1"/>
          </a:solidFill>
        </p:spPr>
        <p:txBody>
          <a:bodyPr lIns="137172" tIns="137172" rIns="137172" bIns="137172" anchor="ctr"/>
          <a:lstStyle/>
          <a:p>
            <a:pPr algn="ctr">
              <a:defRPr/>
            </a:pP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必须用符合学生认知特点的教学方法，才能提高教学效果。 </a:t>
            </a: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027113" y="1931677"/>
            <a:ext cx="1982787" cy="2705409"/>
            <a:chOff x="1026467" y="1932104"/>
            <a:chExt cx="1983139" cy="2704945"/>
          </a:xfrm>
        </p:grpSpPr>
        <p:sp>
          <p:nvSpPr>
            <p:cNvPr id="4" name="Rectangle 4"/>
            <p:cNvSpPr/>
            <p:nvPr/>
          </p:nvSpPr>
          <p:spPr bwMode="auto">
            <a:xfrm>
              <a:off x="1026467" y="2324458"/>
              <a:ext cx="1983139" cy="2312591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137172" tIns="137172" rIns="137172" bIns="137172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解决问题为目的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5" name="Up Arrow 7"/>
            <p:cNvSpPr/>
            <p:nvPr/>
          </p:nvSpPr>
          <p:spPr bwMode="auto">
            <a:xfrm>
              <a:off x="1699686" y="1932104"/>
              <a:ext cx="636700" cy="382521"/>
            </a:xfrm>
            <a:prstGeom prst="upArrow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68586" tIns="68586" rIns="68586" bIns="68586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Semibold" pitchFamily="34" charset="0"/>
              </a:endParaRPr>
            </a:p>
          </p:txBody>
        </p:sp>
        <p:sp>
          <p:nvSpPr>
            <p:cNvPr id="6" name="TextBox 10"/>
            <p:cNvSpPr txBox="1"/>
            <p:nvPr/>
          </p:nvSpPr>
          <p:spPr>
            <a:xfrm>
              <a:off x="1026467" y="2756184"/>
              <a:ext cx="1983139" cy="1283208"/>
            </a:xfrm>
            <a:prstGeom prst="rect">
              <a:avLst/>
            </a:prstGeom>
            <a:noFill/>
          </p:spPr>
          <p:txBody>
            <a:bodyPr lIns="137172" tIns="0" rIns="137172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  <a:p>
              <a:pPr algn="ctr">
                <a:lnSpc>
                  <a:spcPct val="90000"/>
                </a:lnSpc>
                <a:spcBef>
                  <a:spcPts val="900"/>
                </a:spcBef>
                <a:defRPr/>
              </a:pPr>
              <a:endPara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3567113" y="1931677"/>
            <a:ext cx="1984375" cy="2705409"/>
            <a:chOff x="3567555" y="1932099"/>
            <a:chExt cx="1983139" cy="2704949"/>
          </a:xfrm>
        </p:grpSpPr>
        <p:sp>
          <p:nvSpPr>
            <p:cNvPr id="8" name="Rectangle 5"/>
            <p:cNvSpPr/>
            <p:nvPr/>
          </p:nvSpPr>
          <p:spPr bwMode="auto">
            <a:xfrm>
              <a:off x="3567555" y="2324454"/>
              <a:ext cx="1983139" cy="2312594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137172" tIns="137172" rIns="137172" bIns="137172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独立思考为前提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9" name="Up Arrow 8"/>
            <p:cNvSpPr/>
            <p:nvPr/>
          </p:nvSpPr>
          <p:spPr bwMode="auto">
            <a:xfrm>
              <a:off x="4240236" y="1932099"/>
              <a:ext cx="637778" cy="382522"/>
            </a:xfrm>
            <a:prstGeom prst="upArrow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68586" tIns="68586" rIns="68586" bIns="68586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Semibold" pitchFamily="34" charset="0"/>
              </a:endParaRPr>
            </a:p>
          </p:txBody>
        </p:sp>
        <p:sp>
          <p:nvSpPr>
            <p:cNvPr id="10" name="TextBox 11"/>
            <p:cNvSpPr txBox="1"/>
            <p:nvPr/>
          </p:nvSpPr>
          <p:spPr>
            <a:xfrm>
              <a:off x="3567555" y="2756180"/>
              <a:ext cx="1983139" cy="1015490"/>
            </a:xfrm>
            <a:prstGeom prst="rect">
              <a:avLst/>
            </a:prstGeom>
            <a:noFill/>
          </p:spPr>
          <p:txBody>
            <a:bodyPr lIns="137172" tIns="0" rIns="137172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6092825" y="1931677"/>
            <a:ext cx="2124075" cy="2705409"/>
            <a:chOff x="6778276" y="1898480"/>
            <a:chExt cx="1983139" cy="2704948"/>
          </a:xfrm>
        </p:grpSpPr>
        <p:sp>
          <p:nvSpPr>
            <p:cNvPr id="12" name="Rectangle 13"/>
            <p:cNvSpPr/>
            <p:nvPr/>
          </p:nvSpPr>
          <p:spPr bwMode="auto">
            <a:xfrm>
              <a:off x="6821259" y="2290835"/>
              <a:ext cx="1920888" cy="2312593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137172" tIns="137172" rIns="137172" bIns="137172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小组合作为基础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3" name="Up Arrow 14"/>
            <p:cNvSpPr/>
            <p:nvPr/>
          </p:nvSpPr>
          <p:spPr bwMode="auto">
            <a:xfrm>
              <a:off x="7451180" y="1898480"/>
              <a:ext cx="637332" cy="382522"/>
            </a:xfrm>
            <a:prstGeom prst="upArrow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68586" tIns="68586" rIns="68586" bIns="68586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4" name="TextBox 15"/>
            <p:cNvSpPr txBox="1"/>
            <p:nvPr/>
          </p:nvSpPr>
          <p:spPr>
            <a:xfrm>
              <a:off x="6778276" y="2662246"/>
              <a:ext cx="1983139" cy="1184738"/>
            </a:xfrm>
            <a:prstGeom prst="rect">
              <a:avLst/>
            </a:prstGeom>
            <a:noFill/>
          </p:spPr>
          <p:txBody>
            <a:bodyPr lIns="137172" tIns="0" rIns="137172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的内容打在这里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  <a:p>
              <a:pPr algn="ctr">
                <a:defRPr/>
              </a:pP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072317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教学效果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" name="文本框 208"/>
          <p:cNvSpPr txBox="1">
            <a:spLocks noChangeArrowheads="1"/>
          </p:cNvSpPr>
          <p:nvPr/>
        </p:nvSpPr>
        <p:spPr bwMode="auto">
          <a:xfrm>
            <a:off x="2758031" y="1543725"/>
            <a:ext cx="362793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algn="ctr" eaLnBrk="1" hangingPunct="1"/>
            <a:r>
              <a:rPr lang="zh-CN" altLang="en-US" sz="5400" dirty="0">
                <a:ln w="12700">
                  <a:noFill/>
                </a:ln>
                <a:solidFill>
                  <a:schemeClr val="accent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谢谢大家</a:t>
            </a:r>
          </a:p>
        </p:txBody>
      </p:sp>
      <p:sp>
        <p:nvSpPr>
          <p:cNvPr id="8" name="WordArt 5"/>
          <p:cNvSpPr>
            <a:spLocks noChangeArrowheads="1" noChangeShapeType="1" noTextEdit="1"/>
          </p:cNvSpPr>
          <p:nvPr/>
        </p:nvSpPr>
        <p:spPr bwMode="ltGray">
          <a:xfrm>
            <a:off x="1600736" y="2586515"/>
            <a:ext cx="5942528" cy="80387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/>
          <a:lstStyle/>
          <a:p>
            <a:pPr algn="ctr"/>
            <a:r>
              <a:rPr lang="zh-CN" altLang="en-US" sz="2800" kern="10" dirty="0">
                <a:solidFill>
                  <a:schemeClr val="accent1"/>
                </a:solidFill>
                <a:latin typeface="黑体" panose="02010609060101010101" pitchFamily="49" charset="-122"/>
              </a:rPr>
              <a:t>希望各位评委老师给予批评和指导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43341">
            <a:off x="-41414" y="5218382"/>
            <a:ext cx="786385" cy="7901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561" y="5582928"/>
            <a:ext cx="675615" cy="5285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644487" y="1536176"/>
            <a:ext cx="38550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accent1"/>
                </a:solidFill>
              </a:rPr>
              <a:t>教学背景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3816000" y="2592498"/>
            <a:ext cx="151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021490" y="2715647"/>
            <a:ext cx="5101019" cy="61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5809" y="222272"/>
            <a:ext cx="35235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在教材中的地位和作用</a:t>
            </a:r>
          </a:p>
        </p:txBody>
      </p:sp>
      <p:sp>
        <p:nvSpPr>
          <p:cNvPr id="7" name="矩形 6"/>
          <p:cNvSpPr/>
          <p:nvPr/>
        </p:nvSpPr>
        <p:spPr>
          <a:xfrm>
            <a:off x="349625" y="1519173"/>
            <a:ext cx="3764426" cy="234878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463258" y="1603637"/>
            <a:ext cx="4492245" cy="2264321"/>
            <a:chOff x="4578925" y="1582650"/>
            <a:chExt cx="4492245" cy="2264321"/>
          </a:xfrm>
        </p:grpSpPr>
        <p:sp>
          <p:nvSpPr>
            <p:cNvPr id="9" name="文本框 8"/>
            <p:cNvSpPr txBox="1"/>
            <p:nvPr/>
          </p:nvSpPr>
          <p:spPr>
            <a:xfrm>
              <a:off x="4578926" y="1582650"/>
              <a:ext cx="34494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地位和作用</a:t>
              </a:r>
              <a:endParaRPr lang="zh-CN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78926" y="1914257"/>
              <a:ext cx="4433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高等教育出版社出版。中等职业教育课程改革国家规划新教材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《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机械制图 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》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（多学时）中的第三章第二节截切体和相贯体 。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78925" y="2646642"/>
              <a:ext cx="449224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高等教育出版社出版。中等职业教育课程改革国家规划新教材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《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机械制图 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》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（多学时）中的第三章第二节截切体和相贯体 。 “ 圆柱的截交线 ”是第二节中的重点内容。培养学生分析解决问题的能力和空间想像能力，在知识的体系上有承上启下的作用。 </a:t>
              </a: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9429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学情分析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303144" y="1182873"/>
            <a:ext cx="7937" cy="286200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228001" y="1182873"/>
            <a:ext cx="6350" cy="286200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890355" y="1587872"/>
            <a:ext cx="19463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一、学习状况</a:t>
            </a:r>
          </a:p>
        </p:txBody>
      </p:sp>
      <p:sp>
        <p:nvSpPr>
          <p:cNvPr id="18" name="文本框 92"/>
          <p:cNvSpPr txBox="1">
            <a:spLocks noChangeArrowheads="1"/>
          </p:cNvSpPr>
          <p:nvPr/>
        </p:nvSpPr>
        <p:spPr bwMode="auto">
          <a:xfrm>
            <a:off x="3762394" y="1549772"/>
            <a:ext cx="18396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二、学生情况</a:t>
            </a:r>
          </a:p>
        </p:txBody>
      </p:sp>
      <p:sp>
        <p:nvSpPr>
          <p:cNvPr id="19" name="文本框 94"/>
          <p:cNvSpPr txBox="1">
            <a:spLocks noChangeArrowheads="1"/>
          </p:cNvSpPr>
          <p:nvPr/>
        </p:nvSpPr>
        <p:spPr bwMode="auto">
          <a:xfrm>
            <a:off x="6588014" y="1571997"/>
            <a:ext cx="24346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三、解决对策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74715" y="1983201"/>
            <a:ext cx="210661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761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、学生已经学习了截交线的性质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defTabSz="761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、特点和平面立体截交线的画法。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3779248" y="1957802"/>
            <a:ext cx="2212343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761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、化安班，专业课以管工和冷作工为主。</a:t>
            </a:r>
          </a:p>
          <a:p>
            <a:pPr defTabSz="761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、学生学习抽象理论知识存在为难的情绪，</a:t>
            </a:r>
          </a:p>
          <a:p>
            <a:pPr defTabSz="761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、学生思维活跃，尝试欲望强烈。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6598595" y="1968914"/>
            <a:ext cx="2204962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761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、营造氛围  </a:t>
            </a:r>
          </a:p>
          <a:p>
            <a:pPr defTabSz="761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、激发兴趣  </a:t>
            </a:r>
          </a:p>
          <a:p>
            <a:pPr defTabSz="761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、分层兼顾</a:t>
            </a:r>
            <a:endParaRPr lang="zh-CN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63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教学目标</a:t>
            </a:r>
          </a:p>
        </p:txBody>
      </p:sp>
      <p:sp>
        <p:nvSpPr>
          <p:cNvPr id="3" name="Line 8"/>
          <p:cNvSpPr>
            <a:spLocks noChangeShapeType="1"/>
          </p:cNvSpPr>
          <p:nvPr/>
        </p:nvSpPr>
        <p:spPr bwMode="ltGray">
          <a:xfrm>
            <a:off x="1449824" y="1595949"/>
            <a:ext cx="0" cy="3024187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Line 18"/>
          <p:cNvSpPr>
            <a:spLocks noChangeShapeType="1"/>
          </p:cNvSpPr>
          <p:nvPr/>
        </p:nvSpPr>
        <p:spPr bwMode="auto">
          <a:xfrm flipV="1">
            <a:off x="1565711" y="2008699"/>
            <a:ext cx="6696075" cy="17462"/>
          </a:xfrm>
          <a:prstGeom prst="line">
            <a:avLst/>
          </a:prstGeom>
          <a:noFill/>
          <a:ln w="12700" cap="rnd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Line 19"/>
          <p:cNvSpPr>
            <a:spLocks noChangeShapeType="1"/>
          </p:cNvSpPr>
          <p:nvPr/>
        </p:nvSpPr>
        <p:spPr bwMode="auto">
          <a:xfrm flipV="1">
            <a:off x="1543486" y="3323149"/>
            <a:ext cx="6718300" cy="19050"/>
          </a:xfrm>
          <a:prstGeom prst="line">
            <a:avLst/>
          </a:prstGeom>
          <a:noFill/>
          <a:ln w="12700" cap="rnd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Line 20"/>
          <p:cNvSpPr>
            <a:spLocks noChangeShapeType="1"/>
          </p:cNvSpPr>
          <p:nvPr/>
        </p:nvSpPr>
        <p:spPr bwMode="auto">
          <a:xfrm flipV="1">
            <a:off x="1564124" y="4691574"/>
            <a:ext cx="6718300" cy="0"/>
          </a:xfrm>
          <a:prstGeom prst="line">
            <a:avLst/>
          </a:prstGeom>
          <a:noFill/>
          <a:ln w="12700" cap="rnd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95749" y="2478599"/>
            <a:ext cx="1724025" cy="423863"/>
            <a:chOff x="595749" y="2478599"/>
            <a:chExt cx="1724025" cy="423863"/>
          </a:xfrm>
        </p:grpSpPr>
        <p:sp>
          <p:nvSpPr>
            <p:cNvPr id="8" name="Rectangle 17"/>
            <p:cNvSpPr>
              <a:spLocks noChangeArrowheads="1"/>
            </p:cNvSpPr>
            <p:nvPr/>
          </p:nvSpPr>
          <p:spPr bwMode="gray">
            <a:xfrm>
              <a:off x="595749" y="2478599"/>
              <a:ext cx="1724025" cy="423863"/>
            </a:xfrm>
            <a:prstGeom prst="rect">
              <a:avLst/>
            </a:prstGeom>
            <a:solidFill>
              <a:srgbClr val="F29234"/>
            </a:soli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Text Box 22"/>
            <p:cNvSpPr txBox="1">
              <a:spLocks noChangeArrowheads="1"/>
            </p:cNvSpPr>
            <p:nvPr/>
          </p:nvSpPr>
          <p:spPr bwMode="invGray">
            <a:xfrm>
              <a:off x="837049" y="2496237"/>
              <a:ext cx="124907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</a:rPr>
                <a:t>能力目标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95749" y="3694624"/>
            <a:ext cx="1724025" cy="435151"/>
            <a:chOff x="595749" y="3694624"/>
            <a:chExt cx="1724025" cy="435151"/>
          </a:xfrm>
        </p:grpSpPr>
        <p:sp>
          <p:nvSpPr>
            <p:cNvPr id="11" name="Rectangle 14"/>
            <p:cNvSpPr>
              <a:spLocks noChangeArrowheads="1"/>
            </p:cNvSpPr>
            <p:nvPr/>
          </p:nvSpPr>
          <p:spPr bwMode="gray">
            <a:xfrm>
              <a:off x="595749" y="3694624"/>
              <a:ext cx="1724025" cy="423862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Text Box 23"/>
            <p:cNvSpPr txBox="1">
              <a:spLocks noChangeArrowheads="1"/>
            </p:cNvSpPr>
            <p:nvPr/>
          </p:nvSpPr>
          <p:spPr bwMode="invGray">
            <a:xfrm>
              <a:off x="860861" y="3732900"/>
              <a:ext cx="124907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</a:rPr>
                <a:t>情感目标</a:t>
              </a:r>
            </a:p>
          </p:txBody>
        </p:sp>
      </p:grpSp>
      <p:sp>
        <p:nvSpPr>
          <p:cNvPr id="13" name="Rectangle 24"/>
          <p:cNvSpPr>
            <a:spLocks noChangeArrowheads="1"/>
          </p:cNvSpPr>
          <p:nvPr/>
        </p:nvSpPr>
        <p:spPr bwMode="invGray">
          <a:xfrm>
            <a:off x="2429311" y="1348233"/>
            <a:ext cx="549288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掌握圆柱截交线的画法，了解圆柱展开图的相关知识。</a:t>
            </a: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2429311" y="2446848"/>
            <a:ext cx="5239567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通过本课题的学习，提高学生分析、解决问题的能力，为以后学习组合体的知识和专业课打下基础。</a:t>
            </a:r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invGray">
          <a:xfrm>
            <a:off x="2429311" y="3635871"/>
            <a:ext cx="531281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通过课堂交流，培养学生的创新精神、合作意识以及严谨踏实的学习习惯和精益求精的工作态度。 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95749" y="1257811"/>
            <a:ext cx="1724025" cy="423863"/>
            <a:chOff x="595749" y="1257811"/>
            <a:chExt cx="1724025" cy="423863"/>
          </a:xfrm>
        </p:grpSpPr>
        <p:sp>
          <p:nvSpPr>
            <p:cNvPr id="17" name="Rectangle 11"/>
            <p:cNvSpPr>
              <a:spLocks noChangeArrowheads="1"/>
            </p:cNvSpPr>
            <p:nvPr/>
          </p:nvSpPr>
          <p:spPr bwMode="gray">
            <a:xfrm>
              <a:off x="595749" y="1257811"/>
              <a:ext cx="1724025" cy="423863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Text Box 21"/>
            <p:cNvSpPr txBox="1">
              <a:spLocks noChangeArrowheads="1"/>
            </p:cNvSpPr>
            <p:nvPr/>
          </p:nvSpPr>
          <p:spPr bwMode="invGray">
            <a:xfrm>
              <a:off x="829111" y="1270687"/>
              <a:ext cx="124907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</a:rPr>
                <a:t>知识目标</a:t>
              </a: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581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教学重点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3080173" y="1403004"/>
            <a:ext cx="5629537" cy="597288"/>
            <a:chOff x="3080173" y="1403004"/>
            <a:chExt cx="5629537" cy="597288"/>
          </a:xfrm>
        </p:grpSpPr>
        <p:sp>
          <p:nvSpPr>
            <p:cNvPr id="4" name="圆角矩形 3"/>
            <p:cNvSpPr/>
            <p:nvPr/>
          </p:nvSpPr>
          <p:spPr bwMode="auto">
            <a:xfrm>
              <a:off x="3080173" y="1403004"/>
              <a:ext cx="5629537" cy="59728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 bwMode="auto">
            <a:xfrm>
              <a:off x="3342053" y="1448759"/>
              <a:ext cx="4354148" cy="4323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CC0000"/>
                </a:buClr>
                <a:buSzPct val="85000"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圆柱截交线的分析方法及画法。 </a:t>
              </a:r>
              <a:endParaRPr lang="en-US" altLang="zh-CN" sz="2000" b="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010904" y="2458356"/>
            <a:ext cx="5629538" cy="599319"/>
            <a:chOff x="3010904" y="2458356"/>
            <a:chExt cx="5629538" cy="599319"/>
          </a:xfrm>
        </p:grpSpPr>
        <p:sp>
          <p:nvSpPr>
            <p:cNvPr id="9" name="圆角矩形 8"/>
            <p:cNvSpPr/>
            <p:nvPr/>
          </p:nvSpPr>
          <p:spPr bwMode="auto">
            <a:xfrm>
              <a:off x="3010904" y="2458356"/>
              <a:ext cx="5629538" cy="599319"/>
            </a:xfrm>
            <a:prstGeom prst="roundRect">
              <a:avLst/>
            </a:prstGeom>
            <a:solidFill>
              <a:srgbClr val="F292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 bwMode="auto">
            <a:xfrm>
              <a:off x="3325801" y="2506054"/>
              <a:ext cx="5070054" cy="4314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CC0000"/>
                </a:buClr>
                <a:buSzPct val="85000"/>
              </a:pPr>
              <a:r>
                <a:rPr lang="zh-CN" altLang="en-US" sz="2000" dirty="0">
                  <a:solidFill>
                    <a:schemeClr val="bg1"/>
                  </a:solidFill>
                </a:rPr>
                <a:t>截平面倾斜于圆柱轴线时截交线的画法。 </a:t>
              </a:r>
              <a:endParaRPr lang="zh-CN" altLang="en-US" sz="2000" b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23764" y="1402848"/>
            <a:ext cx="1188000" cy="597600"/>
            <a:chOff x="1123764" y="1402848"/>
            <a:chExt cx="1188000" cy="597600"/>
          </a:xfrm>
        </p:grpSpPr>
        <p:sp>
          <p:nvSpPr>
            <p:cNvPr id="5" name="圆角矩形 4"/>
            <p:cNvSpPr/>
            <p:nvPr/>
          </p:nvSpPr>
          <p:spPr bwMode="auto">
            <a:xfrm>
              <a:off x="1123764" y="1402848"/>
              <a:ext cx="1188000" cy="597600"/>
            </a:xfrm>
            <a:prstGeom prst="roundRect">
              <a:avLst/>
            </a:prstGeom>
            <a:solidFill>
              <a:schemeClr val="accent1">
                <a:alpha val="94000"/>
              </a:schemeClr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 bwMode="auto">
            <a:xfrm>
              <a:off x="1238024" y="1486205"/>
              <a:ext cx="976923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200" dirty="0">
                  <a:solidFill>
                    <a:schemeClr val="bg1"/>
                  </a:solidFill>
                  <a:latin typeface="+mn-ea"/>
                </a:rPr>
                <a:t>重点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123764" y="2459215"/>
            <a:ext cx="1188000" cy="597600"/>
            <a:chOff x="1123764" y="2459215"/>
            <a:chExt cx="1188000" cy="597600"/>
          </a:xfrm>
        </p:grpSpPr>
        <p:sp>
          <p:nvSpPr>
            <p:cNvPr id="10" name="圆角矩形 9"/>
            <p:cNvSpPr/>
            <p:nvPr/>
          </p:nvSpPr>
          <p:spPr bwMode="auto">
            <a:xfrm>
              <a:off x="1123764" y="2459215"/>
              <a:ext cx="1188000" cy="597600"/>
            </a:xfrm>
            <a:prstGeom prst="roundRect">
              <a:avLst/>
            </a:prstGeom>
            <a:solidFill>
              <a:srgbClr val="F29234">
                <a:alpha val="94000"/>
              </a:srgbClr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 bwMode="auto">
            <a:xfrm>
              <a:off x="1226598" y="2542572"/>
              <a:ext cx="975495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200" dirty="0">
                  <a:solidFill>
                    <a:schemeClr val="bg1"/>
                  </a:solidFill>
                  <a:latin typeface="+mn-ea"/>
                </a:rPr>
                <a:t>难点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23764" y="3515667"/>
            <a:ext cx="1196874" cy="597600"/>
            <a:chOff x="1123764" y="3515667"/>
            <a:chExt cx="1196874" cy="597600"/>
          </a:xfrm>
        </p:grpSpPr>
        <p:sp>
          <p:nvSpPr>
            <p:cNvPr id="15" name="圆角矩形 14"/>
            <p:cNvSpPr/>
            <p:nvPr/>
          </p:nvSpPr>
          <p:spPr bwMode="auto">
            <a:xfrm>
              <a:off x="1123764" y="3515667"/>
              <a:ext cx="1188000" cy="597600"/>
            </a:xfrm>
            <a:prstGeom prst="roundRect">
              <a:avLst/>
            </a:prstGeom>
            <a:solidFill>
              <a:schemeClr val="accent1">
                <a:alpha val="94000"/>
              </a:schemeClr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 bwMode="auto">
            <a:xfrm>
              <a:off x="1123764" y="3599024"/>
              <a:ext cx="1196874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200" dirty="0">
                  <a:solidFill>
                    <a:schemeClr val="bg1"/>
                  </a:solidFill>
                  <a:latin typeface="+mn-ea"/>
                </a:rPr>
                <a:t>关键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010904" y="3515824"/>
            <a:ext cx="5629538" cy="597287"/>
            <a:chOff x="3010904" y="3515824"/>
            <a:chExt cx="5629538" cy="597287"/>
          </a:xfrm>
        </p:grpSpPr>
        <p:sp>
          <p:nvSpPr>
            <p:cNvPr id="14" name="圆角矩形 13"/>
            <p:cNvSpPr/>
            <p:nvPr/>
          </p:nvSpPr>
          <p:spPr bwMode="auto">
            <a:xfrm>
              <a:off x="3010904" y="3515824"/>
              <a:ext cx="5629538" cy="59728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 bwMode="auto">
            <a:xfrm>
              <a:off x="3325801" y="3613386"/>
              <a:ext cx="5314641" cy="3983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+mn-ea"/>
                </a:rPr>
                <a:t>通过对模型的观察及动手操作，加深对投影的理解。 </a:t>
              </a:r>
            </a:p>
          </p:txBody>
        </p:sp>
      </p:grpSp>
      <p:cxnSp>
        <p:nvCxnSpPr>
          <p:cNvPr id="22" name="直接箭头连接符 21"/>
          <p:cNvCxnSpPr>
            <a:stCxn id="5" idx="3"/>
            <a:endCxn id="4" idx="1"/>
          </p:cNvCxnSpPr>
          <p:nvPr/>
        </p:nvCxnSpPr>
        <p:spPr>
          <a:xfrm>
            <a:off x="2311764" y="1701648"/>
            <a:ext cx="768409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stCxn id="10" idx="3"/>
            <a:endCxn id="9" idx="1"/>
          </p:cNvCxnSpPr>
          <p:nvPr/>
        </p:nvCxnSpPr>
        <p:spPr>
          <a:xfrm>
            <a:off x="2311764" y="2758015"/>
            <a:ext cx="699140" cy="1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16" idx="3"/>
            <a:endCxn id="14" idx="1"/>
          </p:cNvCxnSpPr>
          <p:nvPr/>
        </p:nvCxnSpPr>
        <p:spPr>
          <a:xfrm>
            <a:off x="2320638" y="3814468"/>
            <a:ext cx="690266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644487" y="1536176"/>
            <a:ext cx="38550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accent1"/>
                </a:solidFill>
              </a:rPr>
              <a:t>教法分析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3816000" y="2592498"/>
            <a:ext cx="151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021490" y="2715647"/>
            <a:ext cx="5101019" cy="61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2317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教法分析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844839" y="2215485"/>
            <a:ext cx="1103313" cy="1103312"/>
            <a:chOff x="844839" y="2215485"/>
            <a:chExt cx="1103313" cy="1103312"/>
          </a:xfrm>
        </p:grpSpPr>
        <p:sp>
          <p:nvSpPr>
            <p:cNvPr id="3" name="椭圆 3"/>
            <p:cNvSpPr>
              <a:spLocks noChangeArrowheads="1"/>
            </p:cNvSpPr>
            <p:nvPr/>
          </p:nvSpPr>
          <p:spPr bwMode="auto">
            <a:xfrm>
              <a:off x="844839" y="2215485"/>
              <a:ext cx="1103313" cy="110331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7" name="文本框 4"/>
            <p:cNvSpPr txBox="1">
              <a:spLocks noChangeArrowheads="1"/>
            </p:cNvSpPr>
            <p:nvPr/>
          </p:nvSpPr>
          <p:spPr bwMode="auto">
            <a:xfrm>
              <a:off x="844839" y="2415219"/>
              <a:ext cx="110331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形势</a:t>
              </a:r>
              <a:endParaRPr lang="en-US" altLang="zh-CN" sz="2000" dirty="0">
                <a:solidFill>
                  <a:schemeClr val="accent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新颖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908589" y="2215485"/>
            <a:ext cx="1103313" cy="1103312"/>
            <a:chOff x="2908589" y="2215485"/>
            <a:chExt cx="1103313" cy="1103312"/>
          </a:xfrm>
        </p:grpSpPr>
        <p:sp>
          <p:nvSpPr>
            <p:cNvPr id="4" name="椭圆 8"/>
            <p:cNvSpPr>
              <a:spLocks noChangeArrowheads="1"/>
            </p:cNvSpPr>
            <p:nvPr/>
          </p:nvSpPr>
          <p:spPr bwMode="auto">
            <a:xfrm>
              <a:off x="2908589" y="2215485"/>
              <a:ext cx="1103313" cy="1103312"/>
            </a:xfrm>
            <a:prstGeom prst="ellipse">
              <a:avLst/>
            </a:prstGeom>
            <a:noFill/>
            <a:ln w="12700">
              <a:solidFill>
                <a:srgbClr val="F29234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8" name="文本框 12"/>
            <p:cNvSpPr txBox="1">
              <a:spLocks noChangeArrowheads="1"/>
            </p:cNvSpPr>
            <p:nvPr/>
          </p:nvSpPr>
          <p:spPr bwMode="auto">
            <a:xfrm>
              <a:off x="2908589" y="2415219"/>
              <a:ext cx="110331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accent2"/>
                  </a:solidFill>
                  <a:latin typeface="+mn-ea"/>
                </a:rPr>
                <a:t>因材</a:t>
              </a:r>
              <a:endParaRPr lang="en-US" altLang="zh-CN" sz="2000" dirty="0">
                <a:solidFill>
                  <a:schemeClr val="accent2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accent2"/>
                  </a:solidFill>
                  <a:latin typeface="+mn-ea"/>
                </a:rPr>
                <a:t>施教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73927" y="2215485"/>
            <a:ext cx="1101725" cy="1103312"/>
            <a:chOff x="4973927" y="2215485"/>
            <a:chExt cx="1101725" cy="1103312"/>
          </a:xfrm>
        </p:grpSpPr>
        <p:sp>
          <p:nvSpPr>
            <p:cNvPr id="5" name="椭圆 9"/>
            <p:cNvSpPr>
              <a:spLocks noChangeArrowheads="1"/>
            </p:cNvSpPr>
            <p:nvPr/>
          </p:nvSpPr>
          <p:spPr bwMode="auto">
            <a:xfrm>
              <a:off x="4973927" y="2215485"/>
              <a:ext cx="1101725" cy="110331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" name="文本框 13"/>
            <p:cNvSpPr txBox="1">
              <a:spLocks noChangeArrowheads="1"/>
            </p:cNvSpPr>
            <p:nvPr/>
          </p:nvSpPr>
          <p:spPr bwMode="auto">
            <a:xfrm>
              <a:off x="4973927" y="2415219"/>
              <a:ext cx="110172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循序</a:t>
              </a:r>
              <a:endParaRPr lang="en-US" altLang="zh-CN" sz="2000" dirty="0">
                <a:solidFill>
                  <a:schemeClr val="accent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渐进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37677" y="2215485"/>
            <a:ext cx="1103312" cy="1103312"/>
            <a:chOff x="7037677" y="2215485"/>
            <a:chExt cx="1103312" cy="1103312"/>
          </a:xfrm>
        </p:grpSpPr>
        <p:sp>
          <p:nvSpPr>
            <p:cNvPr id="6" name="椭圆 10"/>
            <p:cNvSpPr>
              <a:spLocks noChangeArrowheads="1"/>
            </p:cNvSpPr>
            <p:nvPr/>
          </p:nvSpPr>
          <p:spPr bwMode="auto">
            <a:xfrm>
              <a:off x="7037677" y="2215485"/>
              <a:ext cx="1103312" cy="1103312"/>
            </a:xfrm>
            <a:prstGeom prst="ellipse">
              <a:avLst/>
            </a:prstGeom>
            <a:noFill/>
            <a:ln w="12700">
              <a:solidFill>
                <a:srgbClr val="F29234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10" name="文本框 14"/>
            <p:cNvSpPr txBox="1">
              <a:spLocks noChangeArrowheads="1"/>
            </p:cNvSpPr>
            <p:nvPr/>
          </p:nvSpPr>
          <p:spPr bwMode="auto">
            <a:xfrm>
              <a:off x="7037677" y="2415219"/>
              <a:ext cx="110331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accent2"/>
                  </a:solidFill>
                  <a:latin typeface="+mn-ea"/>
                </a:rPr>
                <a:t>分层</a:t>
              </a:r>
              <a:endParaRPr lang="en-US" altLang="zh-CN" sz="2000" dirty="0">
                <a:solidFill>
                  <a:schemeClr val="accent2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accent2"/>
                  </a:solidFill>
                  <a:latin typeface="+mn-ea"/>
                </a:rPr>
                <a:t>兼顾</a:t>
              </a:r>
            </a:p>
          </p:txBody>
        </p:sp>
      </p:grpSp>
      <p:sp>
        <p:nvSpPr>
          <p:cNvPr id="11" name="文本框 15"/>
          <p:cNvSpPr txBox="1">
            <a:spLocks noChangeArrowheads="1"/>
          </p:cNvSpPr>
          <p:nvPr/>
        </p:nvSpPr>
        <p:spPr bwMode="auto">
          <a:xfrm>
            <a:off x="1948152" y="2271789"/>
            <a:ext cx="9128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400" dirty="0">
                <a:solidFill>
                  <a:schemeClr val="accent1"/>
                </a:solidFill>
                <a:latin typeface="+mn-ea"/>
              </a:rPr>
              <a:t>+</a:t>
            </a:r>
            <a:endParaRPr lang="zh-CN" altLang="en-US" sz="5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2" name="文本框 16"/>
          <p:cNvSpPr txBox="1">
            <a:spLocks noChangeArrowheads="1"/>
          </p:cNvSpPr>
          <p:nvPr/>
        </p:nvSpPr>
        <p:spPr bwMode="auto">
          <a:xfrm>
            <a:off x="4034127" y="2306714"/>
            <a:ext cx="914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400">
                <a:solidFill>
                  <a:schemeClr val="accent1"/>
                </a:solidFill>
                <a:latin typeface="+mn-ea"/>
              </a:rPr>
              <a:t>+</a:t>
            </a:r>
            <a:endParaRPr lang="zh-CN" altLang="en-US" sz="540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3" name="文本框 17"/>
          <p:cNvSpPr txBox="1">
            <a:spLocks noChangeArrowheads="1"/>
          </p:cNvSpPr>
          <p:nvPr/>
        </p:nvSpPr>
        <p:spPr bwMode="auto">
          <a:xfrm>
            <a:off x="6121689" y="2252739"/>
            <a:ext cx="9128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400" dirty="0">
                <a:solidFill>
                  <a:schemeClr val="accent1"/>
                </a:solidFill>
                <a:latin typeface="+mn-ea"/>
              </a:rPr>
              <a:t>+</a:t>
            </a:r>
            <a:endParaRPr lang="zh-CN" altLang="en-US" sz="5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711003" y="1112539"/>
            <a:ext cx="7802271" cy="500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三段式教学法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=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尝试法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+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演示法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+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任务驱动法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">
  <a:themeElements>
    <a:clrScheme name="那拉提草原的天空">
      <a:dk1>
        <a:srgbClr val="000000"/>
      </a:dk1>
      <a:lt1>
        <a:srgbClr val="FFFFFF"/>
      </a:lt1>
      <a:dk2>
        <a:srgbClr val="455F51"/>
      </a:dk2>
      <a:lt2>
        <a:srgbClr val="E2DFCC"/>
      </a:lt2>
      <a:accent1>
        <a:srgbClr val="4A7B29"/>
      </a:accent1>
      <a:accent2>
        <a:srgbClr val="F29234"/>
      </a:accent2>
      <a:accent3>
        <a:srgbClr val="739A28"/>
      </a:accent3>
      <a:accent4>
        <a:srgbClr val="37A76F"/>
      </a:accent4>
      <a:accent5>
        <a:srgbClr val="4EB3CF"/>
      </a:accent5>
      <a:accent6>
        <a:srgbClr val="51C3F9"/>
      </a:accent6>
      <a:hlink>
        <a:srgbClr val="08A5EF"/>
      </a:hlink>
      <a:folHlink>
        <a:srgbClr val="977B2D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1462</Words>
  <Application>Microsoft Office PowerPoint</Application>
  <PresentationFormat>全屏显示(16:9)</PresentationFormat>
  <Paragraphs>195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造字工房悦黑（非商用）常规体</vt:lpstr>
      <vt:lpstr>Arial</vt:lpstr>
      <vt:lpstr>微软雅黑</vt:lpstr>
      <vt:lpstr>Segoe Semibold</vt:lpstr>
      <vt:lpstr>Wingdings</vt:lpstr>
      <vt:lpstr>微软雅黑 Light</vt:lpstr>
      <vt:lpstr>Calibri</vt:lpstr>
      <vt:lpstr>方正兰亭粗黑简体</vt:lpstr>
      <vt:lpstr>Lao UI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iTianKong.com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dreamsummit</dc:creator>
  <cp:lastModifiedBy>Administrator</cp:lastModifiedBy>
  <cp:revision>99</cp:revision>
  <dcterms:created xsi:type="dcterms:W3CDTF">2015-03-31T05:49:00Z</dcterms:created>
  <dcterms:modified xsi:type="dcterms:W3CDTF">2019-03-27T13:17:20Z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