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3"/>
    <p:sldId id="257" r:id="rId4"/>
    <p:sldId id="261" r:id="rId5"/>
    <p:sldId id="263" r:id="rId6"/>
    <p:sldId id="264" r:id="rId7"/>
    <p:sldId id="297" r:id="rId8"/>
    <p:sldId id="298" r:id="rId9"/>
    <p:sldId id="299" r:id="rId10"/>
    <p:sldId id="300" r:id="rId11"/>
    <p:sldId id="301" r:id="rId12"/>
    <p:sldId id="303" r:id="rId13"/>
    <p:sldId id="327" r:id="rId14"/>
    <p:sldId id="305" r:id="rId15"/>
    <p:sldId id="306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314" r:id="rId24"/>
    <p:sldId id="315" r:id="rId25"/>
    <p:sldId id="316" r:id="rId26"/>
    <p:sldId id="317" r:id="rId27"/>
    <p:sldId id="336" r:id="rId28"/>
    <p:sldId id="318" r:id="rId29"/>
    <p:sldId id="319" r:id="rId30"/>
    <p:sldId id="321" r:id="rId31"/>
    <p:sldId id="326" r:id="rId32"/>
    <p:sldId id="320" r:id="rId33"/>
    <p:sldId id="322" r:id="rId34"/>
    <p:sldId id="323" r:id="rId35"/>
    <p:sldId id="324" r:id="rId36"/>
    <p:sldId id="325" r:id="rId37"/>
    <p:sldId id="328" r:id="rId38"/>
    <p:sldId id="329" r:id="rId39"/>
    <p:sldId id="330" r:id="rId40"/>
    <p:sldId id="331" r:id="rId41"/>
    <p:sldId id="333" r:id="rId42"/>
    <p:sldId id="335" r:id="rId43"/>
    <p:sldId id="337" r:id="rId44"/>
    <p:sldId id="338" r:id="rId45"/>
    <p:sldId id="339" r:id="rId46"/>
    <p:sldId id="340" r:id="rId47"/>
    <p:sldId id="341" r:id="rId48"/>
    <p:sldId id="304" r:id="rId49"/>
    <p:sldId id="258" r:id="rId5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BFA7"/>
    <a:srgbClr val="D24726"/>
    <a:srgbClr val="6A8FEF"/>
    <a:srgbClr val="4576E5"/>
    <a:srgbClr val="4776E5"/>
    <a:srgbClr val="7094EE"/>
    <a:srgbClr val="4B7AE7"/>
    <a:srgbClr val="4A7CE5"/>
    <a:srgbClr val="4B7AE8"/>
    <a:srgbClr val="6086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576" autoAdjust="0"/>
  </p:normalViewPr>
  <p:slideViewPr>
    <p:cSldViewPr>
      <p:cViewPr varScale="1">
        <p:scale>
          <a:sx n="63" d="100"/>
          <a:sy n="63" d="100"/>
        </p:scale>
        <p:origin x="-15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-9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png"/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2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2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9144000" cy="4518000"/>
            <a:chOff x="0" y="0"/>
            <a:chExt cx="9144000" cy="4518000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9144000" cy="4356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flipV="1">
              <a:off x="4068000" y="4356000"/>
              <a:ext cx="1008000" cy="16200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70200" y="6440400"/>
            <a:ext cx="9003600" cy="0"/>
          </a:xfrm>
          <a:prstGeom prst="line">
            <a:avLst/>
          </a:prstGeom>
          <a:ln w="22225">
            <a:gradFill>
              <a:gsLst>
                <a:gs pos="0">
                  <a:schemeClr val="bg1">
                    <a:alpha val="0"/>
                  </a:schemeClr>
                </a:gs>
                <a:gs pos="33000">
                  <a:srgbClr val="31BFA7"/>
                </a:gs>
                <a:gs pos="67000">
                  <a:srgbClr val="31BFA7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10989" y="3071118"/>
            <a:ext cx="812202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altLang="zh-CN" sz="3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Discovering Popular Routes</a:t>
            </a:r>
            <a:endParaRPr lang="en-US" altLang="zh-CN" sz="3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4200"/>
              </a:lnSpc>
            </a:pPr>
            <a:r>
              <a:rPr lang="en-US" altLang="zh-CN" sz="3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from Trajectories </a:t>
            </a:r>
            <a:endParaRPr lang="zh-CN" altLang="en-US" sz="3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69785" y="4725560"/>
            <a:ext cx="60044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从轨迹中发现热门路线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96636" y="5842498"/>
            <a:ext cx="2111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分享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人：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J-</a:t>
            </a:r>
            <a:r>
              <a:rPr lang="en-US" altLang="zh-CN" sz="20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JaSon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7551" y="391324"/>
            <a:ext cx="57686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How do this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7551" y="1896124"/>
            <a:ext cx="2384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/>
              <a:t>Three steps:</a:t>
            </a:r>
            <a:endParaRPr lang="zh-CN" altLang="en-US" sz="3200" i="1" dirty="0"/>
          </a:p>
        </p:txBody>
      </p:sp>
      <p:grpSp>
        <p:nvGrpSpPr>
          <p:cNvPr id="30" name="组合 29"/>
          <p:cNvGrpSpPr/>
          <p:nvPr/>
        </p:nvGrpSpPr>
        <p:grpSpPr>
          <a:xfrm>
            <a:off x="963495" y="3280765"/>
            <a:ext cx="576064" cy="576064"/>
            <a:chOff x="1291643" y="2872223"/>
            <a:chExt cx="576064" cy="576064"/>
          </a:xfrm>
        </p:grpSpPr>
        <p:sp>
          <p:nvSpPr>
            <p:cNvPr id="31" name="任意多边形 30"/>
            <p:cNvSpPr/>
            <p:nvPr/>
          </p:nvSpPr>
          <p:spPr>
            <a:xfrm>
              <a:off x="1291643" y="2872223"/>
              <a:ext cx="576064" cy="576064"/>
            </a:xfrm>
            <a:custGeom>
              <a:avLst/>
              <a:gdLst>
                <a:gd name="connsiteX0" fmla="*/ 155128 w 576064"/>
                <a:gd name="connsiteY0" fmla="*/ 86849 h 576064"/>
                <a:gd name="connsiteX1" fmla="*/ 101128 w 576064"/>
                <a:gd name="connsiteY1" fmla="*/ 140849 h 576064"/>
                <a:gd name="connsiteX2" fmla="*/ 155128 w 576064"/>
                <a:gd name="connsiteY2" fmla="*/ 194849 h 576064"/>
                <a:gd name="connsiteX3" fmla="*/ 209128 w 576064"/>
                <a:gd name="connsiteY3" fmla="*/ 140849 h 576064"/>
                <a:gd name="connsiteX4" fmla="*/ 155128 w 576064"/>
                <a:gd name="connsiteY4" fmla="*/ 86849 h 576064"/>
                <a:gd name="connsiteX5" fmla="*/ 288032 w 576064"/>
                <a:gd name="connsiteY5" fmla="*/ 0 h 576064"/>
                <a:gd name="connsiteX6" fmla="*/ 576064 w 576064"/>
                <a:gd name="connsiteY6" fmla="*/ 288032 h 576064"/>
                <a:gd name="connsiteX7" fmla="*/ 288032 w 576064"/>
                <a:gd name="connsiteY7" fmla="*/ 576064 h 576064"/>
                <a:gd name="connsiteX8" fmla="*/ 0 w 576064"/>
                <a:gd name="connsiteY8" fmla="*/ 288032 h 576064"/>
                <a:gd name="connsiteX9" fmla="*/ 288032 w 576064"/>
                <a:gd name="connsiteY9" fmla="*/ 0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064" h="576064">
                  <a:moveTo>
                    <a:pt x="155128" y="86849"/>
                  </a:moveTo>
                  <a:cubicBezTo>
                    <a:pt x="125305" y="86849"/>
                    <a:pt x="101128" y="111026"/>
                    <a:pt x="101128" y="140849"/>
                  </a:cubicBezTo>
                  <a:cubicBezTo>
                    <a:pt x="101128" y="170672"/>
                    <a:pt x="125305" y="194849"/>
                    <a:pt x="155128" y="194849"/>
                  </a:cubicBezTo>
                  <a:cubicBezTo>
                    <a:pt x="184951" y="194849"/>
                    <a:pt x="209128" y="170672"/>
                    <a:pt x="209128" y="140849"/>
                  </a:cubicBezTo>
                  <a:cubicBezTo>
                    <a:pt x="209128" y="111026"/>
                    <a:pt x="184951" y="86849"/>
                    <a:pt x="155128" y="86849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7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7" y="576064"/>
                    <a:pt x="0" y="447108"/>
                    <a:pt x="0" y="288032"/>
                  </a:cubicBezTo>
                  <a:cubicBezTo>
                    <a:pt x="0" y="128957"/>
                    <a:pt x="128957" y="0"/>
                    <a:pt x="288032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448359" y="2898645"/>
              <a:ext cx="2880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</a:rPr>
                <a:t>3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80504" y="3261600"/>
            <a:ext cx="6534472" cy="2073754"/>
            <a:chOff x="1713269" y="3268800"/>
            <a:chExt cx="6534472" cy="2073754"/>
          </a:xfrm>
        </p:grpSpPr>
        <p:sp>
          <p:nvSpPr>
            <p:cNvPr id="37" name="矩形 36"/>
            <p:cNvSpPr/>
            <p:nvPr/>
          </p:nvSpPr>
          <p:spPr>
            <a:xfrm>
              <a:off x="1713269" y="3268800"/>
              <a:ext cx="6534472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/>
                <a:t>Propose </a:t>
              </a:r>
              <a:r>
                <a:rPr lang="en-US" altLang="zh-CN" sz="2400" dirty="0"/>
                <a:t>a </a:t>
              </a:r>
              <a:r>
                <a:rPr lang="en-US" altLang="zh-CN" sz="3200" i="1" dirty="0">
                  <a:solidFill>
                    <a:srgbClr val="31BFA7"/>
                  </a:solidFill>
                </a:rPr>
                <a:t>Maximum Probability</a:t>
              </a:r>
              <a:endParaRPr lang="en-US" altLang="zh-CN" sz="3200" i="1" dirty="0">
                <a:solidFill>
                  <a:srgbClr val="31BFA7"/>
                </a:solidFill>
              </a:endParaRPr>
            </a:p>
            <a:p>
              <a:r>
                <a:rPr lang="en-US" altLang="zh-CN" sz="3200" i="1" dirty="0" smtClean="0">
                  <a:solidFill>
                    <a:srgbClr val="31BFA7"/>
                  </a:solidFill>
                </a:rPr>
                <a:t>Product </a:t>
              </a:r>
              <a:r>
                <a:rPr lang="en-US" altLang="zh-CN" sz="2400" dirty="0" smtClean="0"/>
                <a:t>algorithm </a:t>
              </a:r>
              <a:r>
                <a:rPr lang="en-US" altLang="zh-CN" sz="2400" dirty="0"/>
                <a:t>to discover the </a:t>
              </a:r>
              <a:r>
                <a:rPr lang="en-US" altLang="zh-CN" sz="3200" i="1" dirty="0">
                  <a:solidFill>
                    <a:srgbClr val="31BFA7"/>
                  </a:solidFill>
                </a:rPr>
                <a:t>MPR</a:t>
              </a:r>
              <a:r>
                <a:rPr lang="en-US" altLang="zh-CN" sz="2400" dirty="0"/>
                <a:t> from a transfer network</a:t>
              </a:r>
              <a:endParaRPr lang="zh-CN" altLang="en-US" sz="2400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1713269" y="4634668"/>
              <a:ext cx="653447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使用</a:t>
              </a:r>
              <a:r>
                <a:rPr lang="en-US" altLang="zh-CN" sz="2000" dirty="0" smtClean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Maximum Probability Product</a:t>
              </a:r>
              <a:r>
                <a:rPr lang="zh-CN" altLang="en-US" sz="2000" dirty="0" smtClean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从转换网络中得到</a:t>
              </a:r>
              <a:r>
                <a:rPr lang="en-US" altLang="zh-CN" sz="2000" dirty="0" smtClean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MPR(</a:t>
              </a:r>
              <a:r>
                <a:rPr lang="zh-CN" altLang="en-US" sz="2000" dirty="0" smtClean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最热门路径</a:t>
              </a:r>
              <a:r>
                <a:rPr lang="en-US" altLang="zh-CN" sz="2000" dirty="0" smtClean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)</a:t>
              </a:r>
              <a:endParaRPr lang="zh-CN" altLang="en-US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等腰三角形 12"/>
          <p:cNvSpPr/>
          <p:nvPr/>
        </p:nvSpPr>
        <p:spPr>
          <a:xfrm>
            <a:off x="1487166" y="4674538"/>
            <a:ext cx="293338" cy="252878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7551" y="391324"/>
            <a:ext cx="57686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Related Work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/>
          <a:srcRect l="2010" r="3970"/>
          <a:stretch>
            <a:fillRect/>
          </a:stretch>
        </p:blipFill>
        <p:spPr>
          <a:xfrm>
            <a:off x="1115616" y="2686761"/>
            <a:ext cx="6912769" cy="315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7551" y="391324"/>
            <a:ext cx="57686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Step 1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3599892" y="2561220"/>
            <a:ext cx="1944216" cy="3240360"/>
            <a:chOff x="2915816" y="2708920"/>
            <a:chExt cx="1944216" cy="3240360"/>
          </a:xfrm>
        </p:grpSpPr>
        <p:sp>
          <p:nvSpPr>
            <p:cNvPr id="19" name="椭圆 18"/>
            <p:cNvSpPr/>
            <p:nvPr/>
          </p:nvSpPr>
          <p:spPr>
            <a:xfrm>
              <a:off x="3563888" y="2708920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2915816" y="3356992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3563888" y="3356992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3563888" y="4005064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3563888" y="4653136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2915816" y="5301208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3563888" y="5301208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4211960" y="5301208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7551" y="391324"/>
            <a:ext cx="64887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Mining Transfer Network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1780" y="3483860"/>
            <a:ext cx="3960440" cy="139508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391544" y="1772816"/>
            <a:ext cx="8360913" cy="1711044"/>
          </a:xfrm>
          <a:prstGeom prst="roundRect">
            <a:avLst>
              <a:gd name="adj" fmla="val 268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91544" y="4878940"/>
            <a:ext cx="8360913" cy="1711044"/>
          </a:xfrm>
          <a:prstGeom prst="roundRect">
            <a:avLst>
              <a:gd name="adj" fmla="val 26884"/>
            </a:avLst>
          </a:prstGeom>
          <a:solidFill>
            <a:srgbClr val="31B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0800000">
            <a:off x="4139952" y="3486384"/>
            <a:ext cx="501176" cy="265492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5364088" y="4613448"/>
            <a:ext cx="501176" cy="26549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908720" y="2028174"/>
            <a:ext cx="7326561" cy="1200329"/>
            <a:chOff x="908720" y="1955323"/>
            <a:chExt cx="7326561" cy="1200329"/>
          </a:xfrm>
        </p:grpSpPr>
        <p:sp>
          <p:nvSpPr>
            <p:cNvPr id="10" name="矩形 9"/>
            <p:cNvSpPr/>
            <p:nvPr/>
          </p:nvSpPr>
          <p:spPr>
            <a:xfrm>
              <a:off x="908720" y="1955323"/>
              <a:ext cx="732656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/>
                <a:t>I</a:t>
              </a:r>
              <a:r>
                <a:rPr lang="zh-CN" altLang="en-US" sz="2400" dirty="0" smtClean="0"/>
                <a:t>s </a:t>
              </a:r>
              <a:r>
                <a:rPr lang="zh-CN" altLang="en-US" sz="2400" dirty="0"/>
                <a:t>a set of transfer nodes, </a:t>
              </a:r>
              <a:r>
                <a:rPr lang="zh-CN" altLang="en-US" sz="2400" dirty="0" smtClean="0"/>
                <a:t>which can </a:t>
              </a:r>
              <a:r>
                <a:rPr lang="zh-CN" altLang="en-US" sz="2400" dirty="0"/>
                <a:t>be an intersection of trajectories or just the end </a:t>
              </a:r>
              <a:r>
                <a:rPr lang="zh-CN" altLang="en-US" sz="2400" dirty="0" smtClean="0"/>
                <a:t>locations of </a:t>
              </a:r>
              <a:r>
                <a:rPr lang="zh-CN" altLang="en-US" sz="2400" dirty="0"/>
                <a:t>a trajectory.</a:t>
              </a:r>
              <a:endParaRPr lang="zh-CN" altLang="en-US" sz="2400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908720" y="2786320"/>
              <a:ext cx="732656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>
                  <a:latin typeface="微软雅黑" pitchFamily="34" charset="-122"/>
                  <a:ea typeface="微软雅黑" pitchFamily="34" charset="-122"/>
                </a:rPr>
                <a:t>N</a:t>
              </a:r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是交换点的集合，交换点可以是轨迹的交叉点也可以是轨迹的终点。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05688" y="5303575"/>
            <a:ext cx="7332624" cy="861775"/>
            <a:chOff x="905688" y="5256677"/>
            <a:chExt cx="7332624" cy="861775"/>
          </a:xfrm>
        </p:grpSpPr>
        <p:sp>
          <p:nvSpPr>
            <p:cNvPr id="12" name="矩形 11"/>
            <p:cNvSpPr/>
            <p:nvPr/>
          </p:nvSpPr>
          <p:spPr>
            <a:xfrm>
              <a:off x="905688" y="5256677"/>
              <a:ext cx="733262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</a:rPr>
                <a:t>I</a:t>
              </a:r>
              <a:r>
                <a:rPr lang="zh-CN" altLang="en-US" sz="2400" dirty="0">
                  <a:solidFill>
                    <a:schemeClr val="bg1"/>
                  </a:solidFill>
                </a:rPr>
                <a:t>s a collection oftransfer edges connecting transfer </a:t>
              </a:r>
              <a:r>
                <a:rPr lang="zh-CN" altLang="en-US" sz="2400" dirty="0" smtClean="0">
                  <a:solidFill>
                    <a:schemeClr val="bg1"/>
                  </a:solidFill>
                </a:rPr>
                <a:t>nodes</a:t>
              </a:r>
              <a:r>
                <a:rPr lang="en-US" altLang="zh-CN" sz="2400" dirty="0" smtClean="0">
                  <a:solidFill>
                    <a:schemeClr val="bg1"/>
                  </a:solidFill>
                </a:rPr>
                <a:t>.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905688" y="5718342"/>
              <a:ext cx="733262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E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是一系列连接交换点的交换边。</a:t>
              </a:r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7551" y="391324"/>
            <a:ext cx="64887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Mining Transfer Network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8837" y="1868548"/>
            <a:ext cx="80063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Notice that if there is a road map available, we can </a:t>
            </a:r>
            <a:r>
              <a:rPr lang="zh-CN" altLang="en-US" sz="2400" dirty="0" smtClean="0"/>
              <a:t>find out </a:t>
            </a:r>
            <a:r>
              <a:rPr lang="zh-CN" altLang="en-US" sz="2400" dirty="0"/>
              <a:t>the transfer network by </a:t>
            </a:r>
            <a:r>
              <a:rPr lang="zh-CN" altLang="en-US" sz="2400" i="1" dirty="0">
                <a:solidFill>
                  <a:srgbClr val="31BFA7"/>
                </a:solidFill>
              </a:rPr>
              <a:t>map-matching </a:t>
            </a:r>
            <a:r>
              <a:rPr lang="zh-CN" altLang="en-US" sz="2400" dirty="0" smtClean="0"/>
              <a:t>trajectories</a:t>
            </a:r>
            <a:r>
              <a:rPr lang="en-US" altLang="zh-CN" sz="2400" dirty="0" smtClean="0"/>
              <a:t>.</a:t>
            </a:r>
            <a:endParaRPr lang="zh-CN" altLang="en-US" sz="2400" dirty="0"/>
          </a:p>
        </p:txBody>
      </p:sp>
      <p:cxnSp>
        <p:nvCxnSpPr>
          <p:cNvPr id="16" name="直接连接符 15"/>
          <p:cNvCxnSpPr/>
          <p:nvPr/>
        </p:nvCxnSpPr>
        <p:spPr>
          <a:xfrm rot="18720000">
            <a:off x="1981005" y="4784535"/>
            <a:ext cx="5652000" cy="0"/>
          </a:xfrm>
          <a:prstGeom prst="line">
            <a:avLst/>
          </a:prstGeom>
          <a:ln w="41275">
            <a:gradFill>
              <a:gsLst>
                <a:gs pos="0">
                  <a:schemeClr val="bg1">
                    <a:alpha val="0"/>
                  </a:schemeClr>
                </a:gs>
                <a:gs pos="33000">
                  <a:srgbClr val="31BFA7"/>
                </a:gs>
                <a:gs pos="67000">
                  <a:srgbClr val="31BFA7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1083943" y="3317157"/>
            <a:ext cx="6976115" cy="2481484"/>
            <a:chOff x="663029" y="3317157"/>
            <a:chExt cx="6976115" cy="2481484"/>
          </a:xfrm>
        </p:grpSpPr>
        <p:grpSp>
          <p:nvGrpSpPr>
            <p:cNvPr id="23" name="组合 22"/>
            <p:cNvGrpSpPr/>
            <p:nvPr/>
          </p:nvGrpSpPr>
          <p:grpSpPr>
            <a:xfrm>
              <a:off x="663029" y="3317157"/>
              <a:ext cx="4291195" cy="2434934"/>
              <a:chOff x="755576" y="2924944"/>
              <a:chExt cx="4291195" cy="2434934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755576" y="2924944"/>
                <a:ext cx="4291195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 smtClean="0"/>
                  <a:t>T</a:t>
                </a:r>
                <a:r>
                  <a:rPr lang="zh-CN" altLang="en-US" sz="2400" dirty="0" smtClean="0"/>
                  <a:t>races of hiking</a:t>
                </a:r>
                <a:r>
                  <a:rPr lang="zh-CN" altLang="en-US" sz="2400" dirty="0"/>
                  <a:t>, boating, walking, and many out-door activities </a:t>
                </a:r>
                <a:endParaRPr lang="en-US" altLang="zh-CN" sz="2400" dirty="0" smtClean="0"/>
              </a:p>
              <a:p>
                <a:r>
                  <a:rPr lang="zh-CN" altLang="en-US" sz="2400" dirty="0" smtClean="0"/>
                  <a:t>are not constrained </a:t>
                </a:r>
                <a:r>
                  <a:rPr lang="zh-CN" altLang="en-US" sz="2400" dirty="0"/>
                  <a:t>by </a:t>
                </a:r>
                <a:endParaRPr lang="en-US" altLang="zh-CN" sz="2400" dirty="0" smtClean="0"/>
              </a:p>
              <a:p>
                <a:r>
                  <a:rPr lang="zh-CN" altLang="en-US" sz="2400" dirty="0" smtClean="0"/>
                  <a:t>a </a:t>
                </a:r>
                <a:r>
                  <a:rPr lang="zh-CN" altLang="en-US" sz="2400" dirty="0"/>
                  <a:t>road </a:t>
                </a:r>
                <a:r>
                  <a:rPr lang="zh-CN" altLang="en-US" sz="2400" dirty="0" smtClean="0"/>
                  <a:t>network</a:t>
                </a:r>
                <a:r>
                  <a:rPr lang="en-US" altLang="zh-CN" sz="2400" dirty="0" smtClean="0"/>
                  <a:t>.</a:t>
                </a:r>
                <a:endParaRPr lang="zh-CN" altLang="en-US" sz="2400" dirty="0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755576" y="4436548"/>
                <a:ext cx="2304256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爬山，划船，步行等户外运动的不会被</a:t>
                </a:r>
                <a:endPara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r>
                  <a:rPr lang="zh-CN" altLang="en-US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路网所限制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4250002" y="3415747"/>
              <a:ext cx="3389142" cy="2382894"/>
              <a:chOff x="4342549" y="3825886"/>
              <a:chExt cx="3389142" cy="2382894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4342549" y="4639120"/>
                <a:ext cx="3389142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2400" dirty="0"/>
                  <a:t>most maps </a:t>
                </a:r>
                <a:r>
                  <a:rPr lang="zh-CN" altLang="en-US" sz="2400" dirty="0" smtClean="0"/>
                  <a:t>that </a:t>
                </a:r>
                <a:endParaRPr lang="en-US" altLang="zh-CN" sz="2400" dirty="0" smtClean="0"/>
              </a:p>
              <a:p>
                <a:pPr algn="r"/>
                <a:r>
                  <a:rPr lang="zh-CN" altLang="en-US" sz="2400" dirty="0" smtClean="0"/>
                  <a:t>people think of </a:t>
                </a:r>
                <a:r>
                  <a:rPr lang="zh-CN" altLang="en-US" sz="2400" dirty="0"/>
                  <a:t>as free </a:t>
                </a:r>
                <a:endParaRPr lang="en-US" altLang="zh-CN" sz="2400" dirty="0" smtClean="0"/>
              </a:p>
              <a:p>
                <a:pPr algn="r"/>
                <a:r>
                  <a:rPr lang="zh-CN" altLang="en-US" sz="2400" dirty="0" smtClean="0"/>
                  <a:t>have legal </a:t>
                </a:r>
                <a:r>
                  <a:rPr lang="zh-CN" altLang="en-US" sz="2400" dirty="0"/>
                  <a:t>or </a:t>
                </a:r>
                <a:r>
                  <a:rPr lang="zh-CN" altLang="en-US" sz="2400" dirty="0" smtClean="0"/>
                  <a:t>technical </a:t>
                </a:r>
                <a:r>
                  <a:rPr lang="zh-CN" altLang="en-US" sz="2400" dirty="0"/>
                  <a:t>restrictions on their use</a:t>
                </a:r>
                <a:r>
                  <a:rPr lang="en-US" altLang="zh-CN" sz="2400" dirty="0"/>
                  <a:t>.</a:t>
                </a:r>
                <a:endParaRPr lang="zh-CN" altLang="en-US" sz="2400" dirty="0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5427435" y="3825886"/>
                <a:ext cx="2304256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很多地图上</a:t>
                </a:r>
                <a:endPara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r"/>
                <a:r>
                  <a:rPr lang="zh-CN" altLang="en-US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的路线或有法律</a:t>
                </a:r>
                <a:endPara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r"/>
                <a:r>
                  <a:rPr lang="zh-CN" altLang="en-US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或者技术上的限制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7551" y="391324"/>
            <a:ext cx="64887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Mining Transfer Network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48" y="2356959"/>
            <a:ext cx="6819900" cy="1333500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>
            <a:off x="1045027" y="3414808"/>
            <a:ext cx="7053943" cy="1662926"/>
          </a:xfrm>
          <a:custGeom>
            <a:avLst/>
            <a:gdLst>
              <a:gd name="connsiteX0" fmla="*/ 0 w 7053943"/>
              <a:gd name="connsiteY0" fmla="*/ 2344756 h 2416156"/>
              <a:gd name="connsiteX1" fmla="*/ 2278743 w 7053943"/>
              <a:gd name="connsiteY1" fmla="*/ 2185099 h 2416156"/>
              <a:gd name="connsiteX2" fmla="*/ 2743200 w 7053943"/>
              <a:gd name="connsiteY2" fmla="*/ 428870 h 2416156"/>
              <a:gd name="connsiteX3" fmla="*/ 4165600 w 7053943"/>
              <a:gd name="connsiteY3" fmla="*/ 138584 h 2416156"/>
              <a:gd name="connsiteX4" fmla="*/ 4760686 w 7053943"/>
              <a:gd name="connsiteY4" fmla="*/ 2286699 h 2416156"/>
              <a:gd name="connsiteX5" fmla="*/ 7053943 w 7053943"/>
              <a:gd name="connsiteY5" fmla="*/ 719156 h 2416156"/>
              <a:gd name="connsiteX0-1" fmla="*/ 0 w 7053943"/>
              <a:gd name="connsiteY0-2" fmla="*/ 2344756 h 2416156"/>
              <a:gd name="connsiteX1-3" fmla="*/ 2278743 w 7053943"/>
              <a:gd name="connsiteY1-4" fmla="*/ 2185099 h 2416156"/>
              <a:gd name="connsiteX2-5" fmla="*/ 2743200 w 7053943"/>
              <a:gd name="connsiteY2-6" fmla="*/ 428870 h 2416156"/>
              <a:gd name="connsiteX3-7" fmla="*/ 4165600 w 7053943"/>
              <a:gd name="connsiteY3-8" fmla="*/ 138584 h 2416156"/>
              <a:gd name="connsiteX4-9" fmla="*/ 4760686 w 7053943"/>
              <a:gd name="connsiteY4-10" fmla="*/ 2286699 h 2416156"/>
              <a:gd name="connsiteX5-11" fmla="*/ 7053943 w 7053943"/>
              <a:gd name="connsiteY5-12" fmla="*/ 719156 h 2416156"/>
              <a:gd name="connsiteX0-13" fmla="*/ 0 w 7053943"/>
              <a:gd name="connsiteY0-14" fmla="*/ 2344756 h 2416156"/>
              <a:gd name="connsiteX1-15" fmla="*/ 2278743 w 7053943"/>
              <a:gd name="connsiteY1-16" fmla="*/ 2185099 h 2416156"/>
              <a:gd name="connsiteX2-17" fmla="*/ 2743200 w 7053943"/>
              <a:gd name="connsiteY2-18" fmla="*/ 428870 h 2416156"/>
              <a:gd name="connsiteX3-19" fmla="*/ 4165600 w 7053943"/>
              <a:gd name="connsiteY3-20" fmla="*/ 138584 h 2416156"/>
              <a:gd name="connsiteX4-21" fmla="*/ 4760686 w 7053943"/>
              <a:gd name="connsiteY4-22" fmla="*/ 2286699 h 2416156"/>
              <a:gd name="connsiteX5-23" fmla="*/ 7053943 w 7053943"/>
              <a:gd name="connsiteY5-24" fmla="*/ 719156 h 2416156"/>
              <a:gd name="connsiteX0-25" fmla="*/ 0 w 7053943"/>
              <a:gd name="connsiteY0-26" fmla="*/ 2344756 h 2416156"/>
              <a:gd name="connsiteX1-27" fmla="*/ 2278743 w 7053943"/>
              <a:gd name="connsiteY1-28" fmla="*/ 2185099 h 2416156"/>
              <a:gd name="connsiteX2-29" fmla="*/ 2743200 w 7053943"/>
              <a:gd name="connsiteY2-30" fmla="*/ 428870 h 2416156"/>
              <a:gd name="connsiteX3-31" fmla="*/ 4165600 w 7053943"/>
              <a:gd name="connsiteY3-32" fmla="*/ 138584 h 2416156"/>
              <a:gd name="connsiteX4-33" fmla="*/ 4760686 w 7053943"/>
              <a:gd name="connsiteY4-34" fmla="*/ 2286699 h 2416156"/>
              <a:gd name="connsiteX5-35" fmla="*/ 7053943 w 7053943"/>
              <a:gd name="connsiteY5-36" fmla="*/ 719156 h 2416156"/>
              <a:gd name="connsiteX0-37" fmla="*/ 0 w 7053943"/>
              <a:gd name="connsiteY0-38" fmla="*/ 2344756 h 2416156"/>
              <a:gd name="connsiteX1-39" fmla="*/ 2278743 w 7053943"/>
              <a:gd name="connsiteY1-40" fmla="*/ 2185099 h 2416156"/>
              <a:gd name="connsiteX2-41" fmla="*/ 2743200 w 7053943"/>
              <a:gd name="connsiteY2-42" fmla="*/ 428870 h 2416156"/>
              <a:gd name="connsiteX3-43" fmla="*/ 4165600 w 7053943"/>
              <a:gd name="connsiteY3-44" fmla="*/ 138584 h 2416156"/>
              <a:gd name="connsiteX4-45" fmla="*/ 4760686 w 7053943"/>
              <a:gd name="connsiteY4-46" fmla="*/ 2286699 h 2416156"/>
              <a:gd name="connsiteX5-47" fmla="*/ 7053943 w 7053943"/>
              <a:gd name="connsiteY5-48" fmla="*/ 719156 h 2416156"/>
              <a:gd name="connsiteX0-49" fmla="*/ 0 w 7053943"/>
              <a:gd name="connsiteY0-50" fmla="*/ 2047437 h 2118837"/>
              <a:gd name="connsiteX1-51" fmla="*/ 2278743 w 7053943"/>
              <a:gd name="connsiteY1-52" fmla="*/ 1887780 h 2118837"/>
              <a:gd name="connsiteX2-53" fmla="*/ 2743200 w 7053943"/>
              <a:gd name="connsiteY2-54" fmla="*/ 131551 h 2118837"/>
              <a:gd name="connsiteX3-55" fmla="*/ 4020457 w 7053943"/>
              <a:gd name="connsiteY3-56" fmla="*/ 334751 h 2118837"/>
              <a:gd name="connsiteX4-57" fmla="*/ 4760686 w 7053943"/>
              <a:gd name="connsiteY4-58" fmla="*/ 1989380 h 2118837"/>
              <a:gd name="connsiteX5-59" fmla="*/ 7053943 w 7053943"/>
              <a:gd name="connsiteY5-60" fmla="*/ 421837 h 2118837"/>
              <a:gd name="connsiteX0-61" fmla="*/ 0 w 7053943"/>
              <a:gd name="connsiteY0-62" fmla="*/ 2047437 h 2118837"/>
              <a:gd name="connsiteX1-63" fmla="*/ 2278743 w 7053943"/>
              <a:gd name="connsiteY1-64" fmla="*/ 1887780 h 2118837"/>
              <a:gd name="connsiteX2-65" fmla="*/ 2743200 w 7053943"/>
              <a:gd name="connsiteY2-66" fmla="*/ 131551 h 2118837"/>
              <a:gd name="connsiteX3-67" fmla="*/ 4020457 w 7053943"/>
              <a:gd name="connsiteY3-68" fmla="*/ 334751 h 2118837"/>
              <a:gd name="connsiteX4-69" fmla="*/ 4760686 w 7053943"/>
              <a:gd name="connsiteY4-70" fmla="*/ 1989380 h 2118837"/>
              <a:gd name="connsiteX5-71" fmla="*/ 7053943 w 7053943"/>
              <a:gd name="connsiteY5-72" fmla="*/ 421837 h 2118837"/>
              <a:gd name="connsiteX0-73" fmla="*/ 0 w 7053943"/>
              <a:gd name="connsiteY0-74" fmla="*/ 1753847 h 1791173"/>
              <a:gd name="connsiteX1-75" fmla="*/ 2278743 w 7053943"/>
              <a:gd name="connsiteY1-76" fmla="*/ 1594190 h 1791173"/>
              <a:gd name="connsiteX2-77" fmla="*/ 2859315 w 7053943"/>
              <a:gd name="connsiteY2-78" fmla="*/ 592704 h 1791173"/>
              <a:gd name="connsiteX3-79" fmla="*/ 4020457 w 7053943"/>
              <a:gd name="connsiteY3-80" fmla="*/ 41161 h 1791173"/>
              <a:gd name="connsiteX4-81" fmla="*/ 4760686 w 7053943"/>
              <a:gd name="connsiteY4-82" fmla="*/ 1695790 h 1791173"/>
              <a:gd name="connsiteX5-83" fmla="*/ 7053943 w 7053943"/>
              <a:gd name="connsiteY5-84" fmla="*/ 128247 h 1791173"/>
              <a:gd name="connsiteX0-85" fmla="*/ 0 w 7053943"/>
              <a:gd name="connsiteY0-86" fmla="*/ 1625600 h 1662926"/>
              <a:gd name="connsiteX1-87" fmla="*/ 2278743 w 7053943"/>
              <a:gd name="connsiteY1-88" fmla="*/ 1465943 h 1662926"/>
              <a:gd name="connsiteX2-89" fmla="*/ 2859315 w 7053943"/>
              <a:gd name="connsiteY2-90" fmla="*/ 464457 h 1662926"/>
              <a:gd name="connsiteX3-91" fmla="*/ 4020457 w 7053943"/>
              <a:gd name="connsiteY3-92" fmla="*/ 580571 h 1662926"/>
              <a:gd name="connsiteX4-93" fmla="*/ 4760686 w 7053943"/>
              <a:gd name="connsiteY4-94" fmla="*/ 1567543 h 1662926"/>
              <a:gd name="connsiteX5-95" fmla="*/ 7053943 w 7053943"/>
              <a:gd name="connsiteY5-96" fmla="*/ 0 h 1662926"/>
              <a:gd name="connsiteX0-97" fmla="*/ 0 w 7053943"/>
              <a:gd name="connsiteY0-98" fmla="*/ 1625600 h 1702414"/>
              <a:gd name="connsiteX1-99" fmla="*/ 2278743 w 7053943"/>
              <a:gd name="connsiteY1-100" fmla="*/ 1465943 h 1702414"/>
              <a:gd name="connsiteX2-101" fmla="*/ 2859315 w 7053943"/>
              <a:gd name="connsiteY2-102" fmla="*/ 464457 h 1702414"/>
              <a:gd name="connsiteX3-103" fmla="*/ 4020457 w 7053943"/>
              <a:gd name="connsiteY3-104" fmla="*/ 580571 h 1702414"/>
              <a:gd name="connsiteX4-105" fmla="*/ 4760686 w 7053943"/>
              <a:gd name="connsiteY4-106" fmla="*/ 1567543 h 1702414"/>
              <a:gd name="connsiteX5-107" fmla="*/ 7053943 w 7053943"/>
              <a:gd name="connsiteY5-108" fmla="*/ 0 h 1702414"/>
              <a:gd name="connsiteX0-109" fmla="*/ 0 w 7053943"/>
              <a:gd name="connsiteY0-110" fmla="*/ 1625600 h 1662926"/>
              <a:gd name="connsiteX1-111" fmla="*/ 2278743 w 7053943"/>
              <a:gd name="connsiteY1-112" fmla="*/ 1465943 h 1662926"/>
              <a:gd name="connsiteX2-113" fmla="*/ 2859315 w 7053943"/>
              <a:gd name="connsiteY2-114" fmla="*/ 464457 h 1662926"/>
              <a:gd name="connsiteX3-115" fmla="*/ 4020457 w 7053943"/>
              <a:gd name="connsiteY3-116" fmla="*/ 580571 h 1662926"/>
              <a:gd name="connsiteX4-117" fmla="*/ 4760686 w 7053943"/>
              <a:gd name="connsiteY4-118" fmla="*/ 1567543 h 1662926"/>
              <a:gd name="connsiteX5-119" fmla="*/ 7053943 w 7053943"/>
              <a:gd name="connsiteY5-120" fmla="*/ 0 h 16629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7053943" h="1662926">
                <a:moveTo>
                  <a:pt x="0" y="1625600"/>
                </a:moveTo>
                <a:cubicBezTo>
                  <a:pt x="910771" y="1705428"/>
                  <a:pt x="1802191" y="1659467"/>
                  <a:pt x="2278743" y="1465943"/>
                </a:cubicBezTo>
                <a:cubicBezTo>
                  <a:pt x="2755296" y="1272419"/>
                  <a:pt x="2569029" y="612019"/>
                  <a:pt x="2859315" y="464457"/>
                </a:cubicBezTo>
                <a:cubicBezTo>
                  <a:pt x="3149601" y="316895"/>
                  <a:pt x="3703562" y="396723"/>
                  <a:pt x="4020457" y="580571"/>
                </a:cubicBezTo>
                <a:cubicBezTo>
                  <a:pt x="4337352" y="764419"/>
                  <a:pt x="4443790" y="1301448"/>
                  <a:pt x="4760686" y="1567543"/>
                </a:cubicBezTo>
                <a:cubicBezTo>
                  <a:pt x="5077582" y="1833638"/>
                  <a:pt x="6148009" y="832152"/>
                  <a:pt x="7053943" y="0"/>
                </a:cubicBezTo>
              </a:path>
            </a:pathLst>
          </a:custGeom>
          <a:noFill/>
          <a:ln w="53975" cap="rnd">
            <a:solidFill>
              <a:schemeClr val="accent1">
                <a:shade val="95000"/>
                <a:satMod val="10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063" y="5106876"/>
            <a:ext cx="2809875" cy="120967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87551" y="1852582"/>
            <a:ext cx="64887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/>
              <a:t>Detect the intersections of trajectories</a:t>
            </a:r>
            <a:endParaRPr lang="zh-CN" altLang="en-US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7551" y="391324"/>
            <a:ext cx="72087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Intersections of trajectories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7678" y="2719462"/>
            <a:ext cx="769572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Within an intersection region, </a:t>
            </a:r>
            <a:r>
              <a:rPr lang="zh-CN" altLang="en-US" sz="2800" i="1" dirty="0">
                <a:solidFill>
                  <a:srgbClr val="31BFA7"/>
                </a:solidFill>
              </a:rPr>
              <a:t>the density of </a:t>
            </a:r>
            <a:r>
              <a:rPr lang="zh-CN" altLang="en-US" sz="2800" i="1" dirty="0" smtClean="0">
                <a:solidFill>
                  <a:srgbClr val="31BFA7"/>
                </a:solidFill>
              </a:rPr>
              <a:t>trajectory points </a:t>
            </a:r>
            <a:r>
              <a:rPr lang="zh-CN" altLang="en-US" sz="2800" i="1" dirty="0">
                <a:solidFill>
                  <a:srgbClr val="31BFA7"/>
                </a:solidFill>
              </a:rPr>
              <a:t>is normally higher</a:t>
            </a:r>
            <a:r>
              <a:rPr lang="zh-CN" altLang="en-US" sz="2400" dirty="0"/>
              <a:t>, in comparison with the </a:t>
            </a:r>
            <a:r>
              <a:rPr lang="zh-CN" altLang="en-US" sz="2400" dirty="0" smtClean="0"/>
              <a:t>density of </a:t>
            </a:r>
            <a:r>
              <a:rPr lang="zh-CN" altLang="en-US" sz="2400" dirty="0"/>
              <a:t>points on an incoming/outgoing road edge, </a:t>
            </a:r>
            <a:r>
              <a:rPr lang="zh-CN" altLang="en-US" sz="2400" dirty="0" smtClean="0"/>
              <a:t>because it </a:t>
            </a:r>
            <a:r>
              <a:rPr lang="zh-CN" altLang="en-US" sz="2400" dirty="0"/>
              <a:t>is the place where</a:t>
            </a:r>
            <a:r>
              <a:rPr lang="zh-CN" altLang="en-US" sz="2800" i="1" dirty="0">
                <a:solidFill>
                  <a:srgbClr val="31BFA7"/>
                </a:solidFill>
              </a:rPr>
              <a:t> trajectories join together </a:t>
            </a:r>
            <a:r>
              <a:rPr lang="zh-CN" altLang="en-US" sz="2400" dirty="0"/>
              <a:t>or </a:t>
            </a:r>
            <a:r>
              <a:rPr lang="zh-CN" altLang="en-US" sz="2800" i="1" dirty="0">
                <a:solidFill>
                  <a:srgbClr val="31BFA7"/>
                </a:solidFill>
              </a:rPr>
              <a:t>drivers slow down to make a turn</a:t>
            </a:r>
            <a:r>
              <a:rPr lang="zh-CN" altLang="en-US" sz="2400" dirty="0"/>
              <a:t>. If we consider an </a:t>
            </a:r>
            <a:r>
              <a:rPr lang="zh-CN" altLang="en-US" sz="2400" dirty="0" smtClean="0"/>
              <a:t>intersection as </a:t>
            </a:r>
            <a:r>
              <a:rPr lang="zh-CN" altLang="en-US" sz="2400" dirty="0"/>
              <a:t>a group of points, then the size of the group </a:t>
            </a:r>
            <a:r>
              <a:rPr lang="zh-CN" altLang="en-US" sz="2400" dirty="0" smtClean="0"/>
              <a:t>should be </a:t>
            </a:r>
            <a:r>
              <a:rPr lang="zh-CN" altLang="en-US" sz="2400" dirty="0"/>
              <a:t>greater than some </a:t>
            </a:r>
            <a:r>
              <a:rPr lang="zh-CN" altLang="en-US" sz="2400" dirty="0" smtClean="0"/>
              <a:t>threshold</a:t>
            </a:r>
            <a:r>
              <a:rPr lang="en-US" altLang="zh-CN" sz="2400" dirty="0" smtClean="0"/>
              <a:t>.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7551" y="391324"/>
            <a:ext cx="72087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Intersections of trajectories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3130" y="1919243"/>
            <a:ext cx="76648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A number of trajectories change moving direction at </a:t>
            </a:r>
            <a:r>
              <a:rPr lang="zh-CN" altLang="en-US" sz="2400" dirty="0" smtClean="0"/>
              <a:t>an intersection</a:t>
            </a:r>
            <a:r>
              <a:rPr lang="zh-CN" altLang="en-US" sz="2400" dirty="0"/>
              <a:t>, as some people make turns. The </a:t>
            </a:r>
            <a:r>
              <a:rPr lang="zh-CN" altLang="en-US" sz="2400" dirty="0" smtClean="0"/>
              <a:t>moving directions </a:t>
            </a:r>
            <a:r>
              <a:rPr lang="zh-CN" altLang="en-US" sz="2400" dirty="0"/>
              <a:t>of trajectory points from/to different </a:t>
            </a:r>
            <a:r>
              <a:rPr lang="zh-CN" altLang="en-US" sz="2400" dirty="0" smtClean="0"/>
              <a:t>road edges </a:t>
            </a:r>
            <a:r>
              <a:rPr lang="zh-CN" altLang="en-US" sz="2400" dirty="0"/>
              <a:t>are likely to be orthogonal (i.e., </a:t>
            </a:r>
            <a:r>
              <a:rPr lang="zh-CN" altLang="en-US" sz="2800" i="1" dirty="0">
                <a:solidFill>
                  <a:srgbClr val="31BFA7"/>
                </a:solidFill>
              </a:rPr>
              <a:t>angle of </a:t>
            </a:r>
            <a:r>
              <a:rPr lang="zh-CN" altLang="en-US" sz="2800" i="1" dirty="0" smtClean="0">
                <a:solidFill>
                  <a:srgbClr val="31BFA7"/>
                </a:solidFill>
              </a:rPr>
              <a:t>difference tends </a:t>
            </a:r>
            <a:r>
              <a:rPr lang="zh-CN" altLang="en-US" sz="2800" i="1" dirty="0">
                <a:solidFill>
                  <a:srgbClr val="31BFA7"/>
                </a:solidFill>
              </a:rPr>
              <a:t>to 𝜋/2</a:t>
            </a:r>
            <a:r>
              <a:rPr lang="zh-CN" altLang="en-US" sz="2400" dirty="0"/>
              <a:t>). Within a small distance, points </a:t>
            </a:r>
            <a:r>
              <a:rPr lang="zh-CN" altLang="en-US" sz="2400" dirty="0" smtClean="0"/>
              <a:t>whose moving </a:t>
            </a:r>
            <a:r>
              <a:rPr lang="zh-CN" altLang="en-US" sz="2400" dirty="0"/>
              <a:t>directions differ </a:t>
            </a:r>
            <a:r>
              <a:rPr lang="zh-CN" altLang="en-US" sz="2400" dirty="0" smtClean="0"/>
              <a:t>by </a:t>
            </a:r>
            <a:r>
              <a:rPr lang="zh-CN" altLang="en-US" sz="2800" i="1" dirty="0" smtClean="0">
                <a:solidFill>
                  <a:srgbClr val="31BFA7"/>
                </a:solidFill>
              </a:rPr>
              <a:t>0 or 𝜋 </a:t>
            </a:r>
            <a:r>
              <a:rPr lang="zh-CN" altLang="en-US" sz="2400" dirty="0" smtClean="0"/>
              <a:t>(</a:t>
            </a:r>
            <a:r>
              <a:rPr lang="zh-CN" altLang="en-US" sz="2400" dirty="0"/>
              <a:t>i.e., in the </a:t>
            </a:r>
            <a:r>
              <a:rPr lang="zh-CN" altLang="en-US" sz="2400" dirty="0" smtClean="0"/>
              <a:t>same or </a:t>
            </a:r>
            <a:r>
              <a:rPr lang="zh-CN" altLang="en-US" sz="2400" dirty="0"/>
              <a:t>opposite direction) are probably on the same road</a:t>
            </a:r>
            <a:r>
              <a:rPr lang="zh-CN" altLang="en-US" sz="2400" dirty="0" smtClean="0"/>
              <a:t>, while </a:t>
            </a:r>
            <a:r>
              <a:rPr lang="zh-CN" altLang="en-US" sz="2400" dirty="0"/>
              <a:t>points with direction difference&gt;0 and &lt;</a:t>
            </a:r>
            <a:r>
              <a:rPr lang="zh-CN" altLang="en-US" sz="2400" dirty="0" smtClean="0"/>
              <a:t>𝜋 are </a:t>
            </a:r>
            <a:r>
              <a:rPr lang="zh-CN" altLang="en-US" sz="2400" dirty="0"/>
              <a:t>possibly moving to different road branches of </a:t>
            </a:r>
            <a:r>
              <a:rPr lang="zh-CN" altLang="en-US" sz="2400" dirty="0" smtClean="0"/>
              <a:t>an intersection</a:t>
            </a:r>
            <a:r>
              <a:rPr lang="zh-CN" altLang="en-US" sz="2400" dirty="0"/>
              <a:t>. </a:t>
            </a:r>
            <a:r>
              <a:rPr lang="zh-CN" altLang="en-US" sz="2800" i="1" dirty="0">
                <a:solidFill>
                  <a:srgbClr val="31BFA7"/>
                </a:solidFill>
              </a:rPr>
              <a:t>The closer the angle of difference tends </a:t>
            </a:r>
            <a:r>
              <a:rPr lang="zh-CN" altLang="en-US" sz="2800" i="1" dirty="0" smtClean="0">
                <a:solidFill>
                  <a:srgbClr val="31BFA7"/>
                </a:solidFill>
              </a:rPr>
              <a:t>to 𝜋</a:t>
            </a:r>
            <a:r>
              <a:rPr lang="zh-CN" altLang="en-US" sz="2800" i="1" dirty="0">
                <a:solidFill>
                  <a:srgbClr val="31BFA7"/>
                </a:solidFill>
              </a:rPr>
              <a:t>/2, the higher possibility that an intersection exists.</a:t>
            </a:r>
            <a:endParaRPr lang="zh-CN" altLang="en-US" sz="2800" i="1" dirty="0">
              <a:solidFill>
                <a:srgbClr val="31BFA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7551" y="391324"/>
            <a:ext cx="72087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Intersections of trajectories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22937" y="2746397"/>
            <a:ext cx="2877671" cy="2877671"/>
          </a:xfrm>
          <a:prstGeom prst="ellipse">
            <a:avLst/>
          </a:prstGeom>
          <a:solidFill>
            <a:srgbClr val="31B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1BFA7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88839" y="3662013"/>
            <a:ext cx="2345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density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88839" y="4333173"/>
            <a:ext cx="2345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密度条件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094514" y="2746397"/>
            <a:ext cx="2926549" cy="287767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409294" y="3662013"/>
            <a:ext cx="2345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direction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09294" y="4333173"/>
            <a:ext cx="2345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方向条件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81481E-6 L 0.09393 4.81481E-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81481E-6 L 0.09393 4.81481E-6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81481E-6 L 0.09393 4.81481E-6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81481E-6 L -0.09115 4.81481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66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81481E-6 L -0.09115 4.81481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66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81481E-6 L -0.09115 4.81481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66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1BFA7"/>
                                      </p:to>
                                    </p:animClr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1BFA7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10" grpId="0" animBg="1"/>
      <p:bldP spid="10" grpId="1" animBg="1"/>
      <p:bldP spid="11" grpId="0"/>
      <p:bldP spid="11" grpId="1"/>
      <p:bldP spid="12" grpId="0"/>
      <p:bldP spid="1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7551" y="391324"/>
            <a:ext cx="72087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Definition 1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7551" y="1809040"/>
            <a:ext cx="4328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/>
              <a:t>Definition 1</a:t>
            </a:r>
            <a:r>
              <a:rPr lang="zh-CN" altLang="en-US" sz="3200" i="1" dirty="0"/>
              <a:t>：</a:t>
            </a:r>
            <a:r>
              <a:rPr lang="en-US" altLang="zh-CN" sz="3200" i="1" dirty="0" smtClean="0"/>
              <a:t>Coherence</a:t>
            </a:r>
            <a:endParaRPr lang="zh-CN" altLang="en-US" sz="3200" i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2509164"/>
            <a:ext cx="7162800" cy="1143000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 rot="5400000">
            <a:off x="3078000" y="5247762"/>
            <a:ext cx="2988000" cy="0"/>
          </a:xfrm>
          <a:prstGeom prst="line">
            <a:avLst/>
          </a:prstGeom>
          <a:ln w="41275">
            <a:gradFill>
              <a:gsLst>
                <a:gs pos="0">
                  <a:schemeClr val="bg1">
                    <a:alpha val="0"/>
                  </a:schemeClr>
                </a:gs>
                <a:gs pos="33000">
                  <a:srgbClr val="31BFA7"/>
                </a:gs>
                <a:gs pos="67000">
                  <a:srgbClr val="31BFA7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57637" y="3719798"/>
            <a:ext cx="33923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/>
              <a:t>𝑑𝑖𝑠𝑡(𝑝, 𝑞) is the Euclidean distance between </a:t>
            </a:r>
            <a:r>
              <a:rPr lang="zh-CN" altLang="en-US" sz="2200" dirty="0" smtClean="0"/>
              <a:t>𝑝 and 𝑞</a:t>
            </a:r>
            <a:endParaRPr lang="zh-CN" altLang="en-US" sz="2200" dirty="0"/>
          </a:p>
        </p:txBody>
      </p:sp>
      <p:sp>
        <p:nvSpPr>
          <p:cNvPr id="15" name="矩形 14"/>
          <p:cNvSpPr/>
          <p:nvPr/>
        </p:nvSpPr>
        <p:spPr>
          <a:xfrm>
            <a:off x="494920" y="4880443"/>
            <a:ext cx="360168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 smtClean="0"/>
              <a:t>𝜃 is </a:t>
            </a:r>
            <a:r>
              <a:rPr lang="zh-CN" altLang="en-US" sz="2200" dirty="0"/>
              <a:t>the angle of difference </a:t>
            </a:r>
            <a:r>
              <a:rPr lang="zh-CN" altLang="en-US" sz="2200" dirty="0" smtClean="0"/>
              <a:t>between 𝑝 and </a:t>
            </a:r>
            <a:r>
              <a:rPr lang="zh-CN" altLang="en-US" sz="2200" dirty="0"/>
              <a:t>𝑞’s moving directions</a:t>
            </a:r>
            <a:endParaRPr lang="zh-CN" altLang="en-US" sz="2200" dirty="0"/>
          </a:p>
        </p:txBody>
      </p:sp>
      <p:grpSp>
        <p:nvGrpSpPr>
          <p:cNvPr id="21" name="组合 20"/>
          <p:cNvGrpSpPr/>
          <p:nvPr/>
        </p:nvGrpSpPr>
        <p:grpSpPr>
          <a:xfrm>
            <a:off x="929720" y="4453025"/>
            <a:ext cx="2406971" cy="463632"/>
            <a:chOff x="929720" y="4518780"/>
            <a:chExt cx="2406971" cy="463632"/>
          </a:xfrm>
        </p:grpSpPr>
        <p:sp>
          <p:nvSpPr>
            <p:cNvPr id="9" name="矩形 8"/>
            <p:cNvSpPr/>
            <p:nvPr/>
          </p:nvSpPr>
          <p:spPr>
            <a:xfrm>
              <a:off x="960160" y="4535153"/>
              <a:ext cx="2346091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00" dirty="0"/>
                <a:t>𝛿 is a scaling factor</a:t>
              </a:r>
              <a:endParaRPr lang="zh-CN" altLang="en-US" sz="2200" dirty="0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929720" y="4518780"/>
              <a:ext cx="2406971" cy="463632"/>
            </a:xfrm>
            <a:prstGeom prst="roundRect">
              <a:avLst/>
            </a:prstGeom>
            <a:noFill/>
            <a:ln>
              <a:solidFill>
                <a:schemeClr val="accent1">
                  <a:shade val="95000"/>
                  <a:satMod val="10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00543" y="5952226"/>
            <a:ext cx="3687444" cy="508436"/>
            <a:chOff x="700543" y="5995768"/>
            <a:chExt cx="3687444" cy="508436"/>
          </a:xfrm>
        </p:grpSpPr>
        <p:sp>
          <p:nvSpPr>
            <p:cNvPr id="16" name="矩形 15"/>
            <p:cNvSpPr/>
            <p:nvPr/>
          </p:nvSpPr>
          <p:spPr>
            <a:xfrm>
              <a:off x="708061" y="6034543"/>
              <a:ext cx="3672408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dirty="0" smtClean="0"/>
                <a:t>𝛼 and </a:t>
              </a:r>
              <a:r>
                <a:rPr lang="zh-CN" altLang="en-US" sz="2200" dirty="0"/>
                <a:t>𝛽 are tuning parameters</a:t>
              </a:r>
              <a:endParaRPr lang="zh-CN" altLang="en-US" sz="2200" dirty="0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700543" y="5995768"/>
              <a:ext cx="3687444" cy="508436"/>
            </a:xfrm>
            <a:prstGeom prst="roundRect">
              <a:avLst/>
            </a:prstGeom>
            <a:noFill/>
            <a:ln>
              <a:solidFill>
                <a:schemeClr val="accent1">
                  <a:shade val="95000"/>
                  <a:satMod val="10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/>
          <a:srcRect l="26685" r="21040"/>
          <a:stretch>
            <a:fillRect/>
          </a:stretch>
        </p:blipFill>
        <p:spPr>
          <a:xfrm>
            <a:off x="5112059" y="3719798"/>
            <a:ext cx="3221360" cy="98333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/>
          <a:srcRect t="28154" r="78149" b="26055"/>
          <a:stretch>
            <a:fillRect/>
          </a:stretch>
        </p:blipFill>
        <p:spPr>
          <a:xfrm>
            <a:off x="6873446" y="4922401"/>
            <a:ext cx="1485662" cy="4968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/>
          <a:srcRect l="46829" t="6864" r="31054" b="54551"/>
          <a:stretch>
            <a:fillRect/>
          </a:stretch>
        </p:blipFill>
        <p:spPr>
          <a:xfrm>
            <a:off x="4685041" y="4912066"/>
            <a:ext cx="1584176" cy="441022"/>
          </a:xfrm>
          <a:prstGeom prst="rect">
            <a:avLst/>
          </a:prstGeom>
        </p:spPr>
      </p:pic>
      <p:sp>
        <p:nvSpPr>
          <p:cNvPr id="27" name="上箭头 26"/>
          <p:cNvSpPr/>
          <p:nvPr/>
        </p:nvSpPr>
        <p:spPr>
          <a:xfrm>
            <a:off x="6318346" y="4816709"/>
            <a:ext cx="504056" cy="628253"/>
          </a:xfrm>
          <a:prstGeom prst="upArrow">
            <a:avLst>
              <a:gd name="adj1" fmla="val 50000"/>
              <a:gd name="adj2" fmla="val 7879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上箭头 27"/>
          <p:cNvSpPr/>
          <p:nvPr/>
        </p:nvSpPr>
        <p:spPr>
          <a:xfrm flipV="1">
            <a:off x="8359108" y="4856674"/>
            <a:ext cx="504056" cy="628253"/>
          </a:xfrm>
          <a:prstGeom prst="upArrow">
            <a:avLst>
              <a:gd name="adj1" fmla="val 50000"/>
              <a:gd name="adj2" fmla="val 7879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4779923" y="5521525"/>
            <a:ext cx="2103563" cy="1143000"/>
            <a:chOff x="4896035" y="5477983"/>
            <a:chExt cx="2103563" cy="114300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1"/>
            <a:srcRect l="91001" r="5983"/>
            <a:stretch>
              <a:fillRect/>
            </a:stretch>
          </p:blipFill>
          <p:spPr>
            <a:xfrm>
              <a:off x="4896035" y="5477983"/>
              <a:ext cx="216024" cy="1143000"/>
            </a:xfrm>
            <a:prstGeom prst="rect">
              <a:avLst/>
            </a:prstGeom>
          </p:spPr>
        </p:pic>
        <p:cxnSp>
          <p:nvCxnSpPr>
            <p:cNvPr id="31" name="直接箭头连接符 30"/>
            <p:cNvCxnSpPr/>
            <p:nvPr/>
          </p:nvCxnSpPr>
          <p:spPr>
            <a:xfrm>
              <a:off x="5176230" y="6049483"/>
              <a:ext cx="881433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04248" y="5778020"/>
              <a:ext cx="895350" cy="542925"/>
            </a:xfrm>
            <a:prstGeom prst="rect">
              <a:avLst/>
            </a:prstGeom>
          </p:spPr>
        </p:pic>
      </p:grp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1"/>
          <a:srcRect t="28154" r="78149" b="26055"/>
          <a:stretch>
            <a:fillRect/>
          </a:stretch>
        </p:blipFill>
        <p:spPr>
          <a:xfrm>
            <a:off x="6873446" y="5840059"/>
            <a:ext cx="1485662" cy="496800"/>
          </a:xfrm>
          <a:prstGeom prst="rect">
            <a:avLst/>
          </a:prstGeom>
        </p:spPr>
      </p:pic>
      <p:sp>
        <p:nvSpPr>
          <p:cNvPr id="34" name="上箭头 33"/>
          <p:cNvSpPr/>
          <p:nvPr/>
        </p:nvSpPr>
        <p:spPr>
          <a:xfrm>
            <a:off x="8359108" y="5774332"/>
            <a:ext cx="504056" cy="628253"/>
          </a:xfrm>
          <a:prstGeom prst="upArrow">
            <a:avLst>
              <a:gd name="adj1" fmla="val 50000"/>
              <a:gd name="adj2" fmla="val 7879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7551" y="391324"/>
            <a:ext cx="45047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</a:rPr>
              <a:t>Conference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7129" y="3022068"/>
            <a:ext cx="64697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 smtClean="0">
                <a:latin typeface="微软雅黑" pitchFamily="34" charset="-122"/>
                <a:ea typeface="微软雅黑" pitchFamily="34" charset="-122"/>
              </a:rPr>
              <a:t>ICDE 2011</a:t>
            </a:r>
            <a:endParaRPr lang="zh-CN" altLang="en-US" sz="9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28348" y="4360360"/>
            <a:ext cx="56873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International Conference on Data Engineering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7551" y="391324"/>
            <a:ext cx="72087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Definition 2,3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7551" y="1809040"/>
            <a:ext cx="7496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/>
              <a:t>Definition 2</a:t>
            </a:r>
            <a:r>
              <a:rPr lang="zh-CN" altLang="en-US" sz="3200" i="1" dirty="0" smtClean="0"/>
              <a:t>：</a:t>
            </a:r>
            <a:r>
              <a:rPr lang="en-US" altLang="zh-CN" sz="3200" i="1" dirty="0" smtClean="0"/>
              <a:t>Directly Coherence-Connected</a:t>
            </a:r>
            <a:endParaRPr lang="zh-CN" altLang="en-US" sz="3200" i="1" dirty="0"/>
          </a:p>
        </p:txBody>
      </p:sp>
      <p:grpSp>
        <p:nvGrpSpPr>
          <p:cNvPr id="8" name="组合 7"/>
          <p:cNvGrpSpPr/>
          <p:nvPr/>
        </p:nvGrpSpPr>
        <p:grpSpPr>
          <a:xfrm>
            <a:off x="2149584" y="2482504"/>
            <a:ext cx="4844833" cy="584775"/>
            <a:chOff x="1582097" y="2492750"/>
            <a:chExt cx="4844833" cy="58477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18678" y="2551775"/>
              <a:ext cx="2171700" cy="4667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22055" y="2604615"/>
              <a:ext cx="904875" cy="419100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1582097" y="2492750"/>
              <a:ext cx="4400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i="1" dirty="0" smtClean="0">
                  <a:solidFill>
                    <a:srgbClr val="31BFA7"/>
                  </a:solidFill>
                </a:rPr>
                <a:t>if</a:t>
              </a:r>
              <a:endParaRPr lang="zh-CN" altLang="en-US" sz="3200" i="1" dirty="0">
                <a:solidFill>
                  <a:srgbClr val="31BFA7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386926" y="2492750"/>
              <a:ext cx="10385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i="1" dirty="0" smtClean="0">
                  <a:solidFill>
                    <a:srgbClr val="31BFA7"/>
                  </a:solidFill>
                </a:rPr>
                <a:t>then</a:t>
              </a:r>
              <a:endParaRPr lang="zh-CN" altLang="en-US" sz="3200" i="1" dirty="0">
                <a:solidFill>
                  <a:srgbClr val="31BFA7"/>
                </a:solidFill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387551" y="3374440"/>
            <a:ext cx="7496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/>
              <a:t>Definition 3</a:t>
            </a:r>
            <a:r>
              <a:rPr lang="zh-CN" altLang="en-US" sz="3200" i="1" dirty="0" smtClean="0"/>
              <a:t>：</a:t>
            </a:r>
            <a:r>
              <a:rPr lang="en-US" altLang="zh-CN" sz="3200" i="1" dirty="0" smtClean="0"/>
              <a:t>Coherence-Connected</a:t>
            </a:r>
            <a:endParaRPr lang="zh-CN" altLang="en-US" sz="3200" i="1" dirty="0"/>
          </a:p>
        </p:txBody>
      </p:sp>
      <p:cxnSp>
        <p:nvCxnSpPr>
          <p:cNvPr id="38" name="直接连接符 37"/>
          <p:cNvCxnSpPr/>
          <p:nvPr/>
        </p:nvCxnSpPr>
        <p:spPr>
          <a:xfrm>
            <a:off x="70200" y="3262596"/>
            <a:ext cx="9003600" cy="0"/>
          </a:xfrm>
          <a:prstGeom prst="line">
            <a:avLst/>
          </a:prstGeom>
          <a:ln w="41275">
            <a:gradFill>
              <a:gsLst>
                <a:gs pos="0">
                  <a:schemeClr val="bg1">
                    <a:alpha val="0"/>
                  </a:schemeClr>
                </a:gs>
                <a:gs pos="33000">
                  <a:srgbClr val="31BFA7"/>
                </a:gs>
                <a:gs pos="67000">
                  <a:srgbClr val="31BFA7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6938" y="4538655"/>
            <a:ext cx="4810125" cy="428625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2274705" y="3927979"/>
            <a:ext cx="45945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>
                <a:solidFill>
                  <a:srgbClr val="31BFA7"/>
                </a:solidFill>
              </a:rPr>
              <a:t>If there is a </a:t>
            </a:r>
            <a:r>
              <a:rPr lang="en-US" altLang="zh-CN" sz="3200" i="1" dirty="0" smtClean="0">
                <a:solidFill>
                  <a:srgbClr val="31BFA7"/>
                </a:solidFill>
              </a:rPr>
              <a:t>chain of </a:t>
            </a:r>
            <a:r>
              <a:rPr lang="en-US" altLang="zh-CN" sz="3200" i="1" dirty="0">
                <a:solidFill>
                  <a:srgbClr val="31BFA7"/>
                </a:solidFill>
              </a:rPr>
              <a:t>points</a:t>
            </a:r>
            <a:endParaRPr lang="zh-CN" altLang="en-US" sz="3200" i="1" dirty="0">
              <a:solidFill>
                <a:srgbClr val="31BFA7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93521" y="4993180"/>
            <a:ext cx="4756959" cy="584775"/>
            <a:chOff x="2232695" y="5036722"/>
            <a:chExt cx="4756959" cy="58477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56196" y="5076470"/>
              <a:ext cx="1504950" cy="47625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94304" y="5138609"/>
              <a:ext cx="895350" cy="381000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2232695" y="5036722"/>
              <a:ext cx="8762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i="1" dirty="0" smtClean="0">
                  <a:solidFill>
                    <a:srgbClr val="31BFA7"/>
                  </a:solidFill>
                </a:rPr>
                <a:t>and</a:t>
              </a:r>
              <a:endParaRPr lang="zh-CN" altLang="en-US" sz="3200" i="1" dirty="0">
                <a:solidFill>
                  <a:srgbClr val="31BFA7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908435" y="5036722"/>
              <a:ext cx="10385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i="1" dirty="0" smtClean="0">
                  <a:solidFill>
                    <a:srgbClr val="31BFA7"/>
                  </a:solidFill>
                </a:rPr>
                <a:t>then</a:t>
              </a:r>
              <a:endParaRPr lang="zh-CN" altLang="en-US" sz="3200" i="1" dirty="0">
                <a:solidFill>
                  <a:srgbClr val="31BFA7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126267" y="5898809"/>
            <a:ext cx="6891466" cy="584775"/>
            <a:chOff x="1271407" y="5971379"/>
            <a:chExt cx="6891466" cy="58477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71407" y="6039929"/>
              <a:ext cx="2400300" cy="447675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419548" y="6054216"/>
              <a:ext cx="3743325" cy="419100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607521" y="5971379"/>
              <a:ext cx="8762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i="1" dirty="0" smtClean="0">
                  <a:solidFill>
                    <a:srgbClr val="31BFA7"/>
                  </a:solidFill>
                </a:rPr>
                <a:t>and</a:t>
              </a:r>
              <a:endParaRPr lang="zh-CN" altLang="en-US" sz="3200" i="1" dirty="0">
                <a:solidFill>
                  <a:srgbClr val="31BFA7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358077" y="5530348"/>
            <a:ext cx="842784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dirty="0"/>
              <a:t>Obviously, CoherenceConnected is a symmetric and transitive relation. </a:t>
            </a:r>
            <a:endParaRPr lang="zh-CN" altLang="en-US" sz="2200" dirty="0"/>
          </a:p>
        </p:txBody>
      </p:sp>
      <p:sp>
        <p:nvSpPr>
          <p:cNvPr id="46" name="圆角矩形 45"/>
          <p:cNvSpPr/>
          <p:nvPr/>
        </p:nvSpPr>
        <p:spPr>
          <a:xfrm>
            <a:off x="1835696" y="3926063"/>
            <a:ext cx="5472608" cy="1651892"/>
          </a:xfrm>
          <a:prstGeom prst="round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7551" y="391324"/>
            <a:ext cx="72087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Algorithm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519772" y="2129172"/>
            <a:ext cx="4104456" cy="4104456"/>
            <a:chOff x="2519772" y="2129172"/>
            <a:chExt cx="4104456" cy="4104456"/>
          </a:xfrm>
        </p:grpSpPr>
        <p:sp>
          <p:nvSpPr>
            <p:cNvPr id="4" name="椭圆 3"/>
            <p:cNvSpPr/>
            <p:nvPr/>
          </p:nvSpPr>
          <p:spPr>
            <a:xfrm>
              <a:off x="2519772" y="2129172"/>
              <a:ext cx="4104456" cy="410445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2748424" y="3519680"/>
              <a:ext cx="3647152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</a:rPr>
                <a:t>DBSCAN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左大括号 14"/>
          <p:cNvSpPr/>
          <p:nvPr/>
        </p:nvSpPr>
        <p:spPr>
          <a:xfrm>
            <a:off x="4788024" y="2671074"/>
            <a:ext cx="624696" cy="3020652"/>
          </a:xfrm>
          <a:prstGeom prst="leftBrace">
            <a:avLst/>
          </a:prstGeom>
          <a:ln w="635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5819512" y="2244066"/>
            <a:ext cx="2592288" cy="79577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/>
              <a:t>Density</a:t>
            </a:r>
            <a:endParaRPr lang="zh-CN" altLang="en-US" sz="2800" dirty="0"/>
          </a:p>
        </p:txBody>
      </p:sp>
      <p:sp>
        <p:nvSpPr>
          <p:cNvPr id="32" name="圆角矩形 31"/>
          <p:cNvSpPr/>
          <p:nvPr/>
        </p:nvSpPr>
        <p:spPr>
          <a:xfrm>
            <a:off x="5819512" y="5322962"/>
            <a:ext cx="2592288" cy="795772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/>
              <a:t>Coherence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-0.22448 -0.00463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33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3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7551" y="391324"/>
            <a:ext cx="72087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Algorithm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2000" y="2385057"/>
            <a:ext cx="6480000" cy="35926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7551" y="391324"/>
            <a:ext cx="72087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Algorithm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2000" y="1626510"/>
            <a:ext cx="6480000" cy="5109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7551" y="391324"/>
            <a:ext cx="72087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Practice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9572" y="2227019"/>
            <a:ext cx="7704856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I</a:t>
            </a:r>
            <a:r>
              <a:rPr lang="zh-CN" altLang="en-US" sz="2400" dirty="0"/>
              <a:t>n practice, as GPS data is </a:t>
            </a:r>
            <a:r>
              <a:rPr lang="zh-CN" altLang="en-US" sz="3200" i="1" dirty="0">
                <a:solidFill>
                  <a:srgbClr val="31BFA7"/>
                </a:solidFill>
              </a:rPr>
              <a:t>more or less dirty</a:t>
            </a:r>
            <a:r>
              <a:rPr lang="zh-CN" altLang="en-US" sz="2400" dirty="0"/>
              <a:t>, we </a:t>
            </a:r>
            <a:r>
              <a:rPr lang="zh-CN" altLang="en-US" sz="2400" dirty="0" smtClean="0"/>
              <a:t>first </a:t>
            </a:r>
            <a:r>
              <a:rPr lang="zh-CN" altLang="en-US" sz="3200" i="1" dirty="0" smtClean="0">
                <a:solidFill>
                  <a:srgbClr val="31BFA7"/>
                </a:solidFill>
              </a:rPr>
              <a:t>reduce </a:t>
            </a:r>
            <a:r>
              <a:rPr lang="zh-CN" altLang="en-US" sz="3200" i="1" dirty="0">
                <a:solidFill>
                  <a:srgbClr val="31BFA7"/>
                </a:solidFill>
              </a:rPr>
              <a:t>outlier points </a:t>
            </a:r>
            <a:r>
              <a:rPr lang="zh-CN" altLang="en-US" sz="2400" dirty="0"/>
              <a:t>that suddenly jump away by </a:t>
            </a:r>
            <a:r>
              <a:rPr lang="zh-CN" altLang="en-US" sz="2400" dirty="0" smtClean="0"/>
              <a:t>considering physical </a:t>
            </a:r>
            <a:r>
              <a:rPr lang="zh-CN" altLang="en-US" sz="2400" dirty="0"/>
              <a:t>limits on vehicle speed, before running the </a:t>
            </a:r>
            <a:r>
              <a:rPr lang="zh-CN" altLang="en-US" sz="2400" dirty="0" smtClean="0"/>
              <a:t>clustering algorithm</a:t>
            </a:r>
            <a:r>
              <a:rPr lang="zh-CN" altLang="en-US" sz="2400" dirty="0"/>
              <a:t>. Besides, </a:t>
            </a:r>
            <a:r>
              <a:rPr lang="zh-CN" altLang="en-US" sz="3200" i="1" dirty="0">
                <a:solidFill>
                  <a:srgbClr val="31BFA7"/>
                </a:solidFill>
              </a:rPr>
              <a:t>linear interpolation </a:t>
            </a:r>
            <a:r>
              <a:rPr lang="zh-CN" altLang="en-US" sz="2400" dirty="0"/>
              <a:t>is conducted for </a:t>
            </a:r>
            <a:r>
              <a:rPr lang="zh-CN" altLang="en-US" sz="2400" dirty="0" smtClean="0"/>
              <a:t>low sampling</a:t>
            </a:r>
            <a:r>
              <a:rPr lang="zh-CN" altLang="en-US" sz="2400" dirty="0"/>
              <a:t>-rate trajectories to reduce the possibility that </a:t>
            </a:r>
            <a:r>
              <a:rPr lang="zh-CN" altLang="en-US" sz="2400" dirty="0" smtClean="0"/>
              <a:t>they are </a:t>
            </a:r>
            <a:r>
              <a:rPr lang="zh-CN" altLang="en-US" sz="2400" dirty="0"/>
              <a:t>missed at some intersections that they do pass through</a:t>
            </a:r>
            <a:r>
              <a:rPr lang="zh-CN" altLang="en-US" sz="2400" dirty="0" smtClean="0"/>
              <a:t>. </a:t>
            </a:r>
            <a:r>
              <a:rPr lang="zh-CN" altLang="en-US" sz="3200" i="1" dirty="0" smtClean="0">
                <a:solidFill>
                  <a:srgbClr val="31BFA7"/>
                </a:solidFill>
              </a:rPr>
              <a:t>Direction </a:t>
            </a:r>
            <a:r>
              <a:rPr lang="zh-CN" altLang="en-US" sz="3200" i="1" dirty="0">
                <a:solidFill>
                  <a:srgbClr val="31BFA7"/>
                </a:solidFill>
              </a:rPr>
              <a:t>smoothing </a:t>
            </a:r>
            <a:r>
              <a:rPr lang="zh-CN" altLang="en-US" sz="2400" dirty="0"/>
              <a:t>is also carried out to alleviate the effect </a:t>
            </a:r>
            <a:r>
              <a:rPr lang="zh-CN" altLang="en-US" sz="2400" dirty="0" smtClean="0"/>
              <a:t>of position </a:t>
            </a:r>
            <a:r>
              <a:rPr lang="zh-CN" altLang="en-US" sz="2400" dirty="0"/>
              <a:t>fluctuation caused by GPS inaccuracy. 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7551" y="391324"/>
            <a:ext cx="64887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Mining Transfer Network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3812" y="2965683"/>
            <a:ext cx="7236376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A</a:t>
            </a:r>
            <a:r>
              <a:rPr lang="zh-CN" altLang="en-US" sz="2400" dirty="0"/>
              <a:t>fter discovering all the clusters (intersections), we </a:t>
            </a:r>
            <a:r>
              <a:rPr lang="zh-CN" altLang="en-US" sz="2400" dirty="0" smtClean="0"/>
              <a:t>treat each </a:t>
            </a:r>
            <a:r>
              <a:rPr lang="zh-CN" altLang="en-US" sz="2400" dirty="0"/>
              <a:t>of them as a transfer node whose location is </a:t>
            </a:r>
            <a:r>
              <a:rPr lang="zh-CN" altLang="en-US" sz="2400" dirty="0" smtClean="0"/>
              <a:t>approximated by </a:t>
            </a:r>
            <a:r>
              <a:rPr lang="zh-CN" altLang="en-US" sz="2400" dirty="0"/>
              <a:t>the </a:t>
            </a:r>
            <a:r>
              <a:rPr lang="zh-CN" altLang="en-US" sz="3200" i="1" dirty="0">
                <a:solidFill>
                  <a:srgbClr val="31BFA7"/>
                </a:solidFill>
              </a:rPr>
              <a:t>average coordinate</a:t>
            </a:r>
            <a:r>
              <a:rPr lang="zh-CN" altLang="en-US" sz="2400" dirty="0"/>
              <a:t>, while transfer edges are </a:t>
            </a:r>
            <a:r>
              <a:rPr lang="zh-CN" altLang="en-US" sz="2400" dirty="0" smtClean="0"/>
              <a:t>constructed by </a:t>
            </a:r>
            <a:r>
              <a:rPr lang="zh-CN" altLang="en-US" sz="3200" i="1" dirty="0">
                <a:solidFill>
                  <a:srgbClr val="31BFA7"/>
                </a:solidFill>
              </a:rPr>
              <a:t>checking trajectories between nodes</a:t>
            </a:r>
            <a:r>
              <a:rPr lang="zh-CN" altLang="en-US" sz="2400" dirty="0"/>
              <a:t>.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87551" y="391324"/>
            <a:ext cx="7568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Step 2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599892" y="2561220"/>
            <a:ext cx="1944216" cy="3240360"/>
            <a:chOff x="6157464" y="2708920"/>
            <a:chExt cx="1944216" cy="3240360"/>
          </a:xfrm>
        </p:grpSpPr>
        <p:sp>
          <p:nvSpPr>
            <p:cNvPr id="6" name="椭圆 5"/>
            <p:cNvSpPr/>
            <p:nvPr/>
          </p:nvSpPr>
          <p:spPr>
            <a:xfrm>
              <a:off x="6157464" y="2708920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805536" y="2708920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453608" y="2708920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7453608" y="3356992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6157464" y="4005064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6805536" y="4005064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7453608" y="4005064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157464" y="4653136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6157464" y="5301208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805536" y="5301208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7453608" y="5301208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7551" y="391324"/>
            <a:ext cx="7568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smtClean="0">
                <a:solidFill>
                  <a:schemeClr val="bg1"/>
                </a:solidFill>
              </a:rPr>
              <a:t>Deriving Transfer Probability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7551" y="1896124"/>
            <a:ext cx="2384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/>
              <a:t>The aim</a:t>
            </a:r>
            <a:r>
              <a:rPr lang="zh-CN" altLang="en-US" sz="3200" i="1" dirty="0" smtClean="0"/>
              <a:t>：</a:t>
            </a:r>
            <a:endParaRPr lang="zh-CN" altLang="en-US" sz="3200" i="1" dirty="0"/>
          </a:p>
        </p:txBody>
      </p:sp>
      <p:grpSp>
        <p:nvGrpSpPr>
          <p:cNvPr id="4" name="组合 3"/>
          <p:cNvGrpSpPr/>
          <p:nvPr/>
        </p:nvGrpSpPr>
        <p:grpSpPr>
          <a:xfrm>
            <a:off x="1061610" y="3104182"/>
            <a:ext cx="7020781" cy="2154436"/>
            <a:chOff x="1061610" y="2879232"/>
            <a:chExt cx="7020781" cy="2154436"/>
          </a:xfrm>
        </p:grpSpPr>
        <p:sp>
          <p:nvSpPr>
            <p:cNvPr id="3" name="矩形 2"/>
            <p:cNvSpPr/>
            <p:nvPr/>
          </p:nvSpPr>
          <p:spPr>
            <a:xfrm>
              <a:off x="1061610" y="2879232"/>
              <a:ext cx="7020780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/>
                <a:t>T</a:t>
              </a:r>
              <a:r>
                <a:rPr lang="zh-CN" altLang="en-US" sz="2400" dirty="0"/>
                <a:t>he aim is to find out which </a:t>
              </a:r>
              <a:r>
                <a:rPr lang="zh-CN" altLang="en-US" sz="2400" dirty="0" smtClean="0"/>
                <a:t>transfer node </a:t>
              </a:r>
              <a:r>
                <a:rPr lang="zh-CN" altLang="en-US" sz="2400" dirty="0"/>
                <a:t>is </a:t>
              </a:r>
              <a:r>
                <a:rPr lang="zh-CN" altLang="en-US" sz="3200" i="1" dirty="0">
                  <a:solidFill>
                    <a:srgbClr val="31BFA7"/>
                  </a:solidFill>
                </a:rPr>
                <a:t>more likely to lead a user to the destination</a:t>
              </a:r>
              <a:r>
                <a:rPr lang="zh-CN" altLang="en-US" sz="2400" dirty="0"/>
                <a:t>, and </a:t>
              </a:r>
              <a:r>
                <a:rPr lang="zh-CN" altLang="en-US" sz="2400" dirty="0" smtClean="0"/>
                <a:t>this probability </a:t>
              </a:r>
              <a:r>
                <a:rPr lang="zh-CN" altLang="en-US" sz="2400" dirty="0"/>
                <a:t>will serve as a popularity indicator.</a:t>
              </a:r>
              <a:endParaRPr lang="zh-CN" altLang="en-US" sz="2400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1061611" y="4325782"/>
              <a:ext cx="702078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根据每个点引导用户驶向终点的可能性，推导出每个交换点的受欢迎程度。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7551" y="391324"/>
            <a:ext cx="7568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smtClean="0">
                <a:solidFill>
                  <a:schemeClr val="bg1"/>
                </a:solidFill>
              </a:rPr>
              <a:t>Deriving Transfer Probability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004" y="2006546"/>
            <a:ext cx="7747992" cy="8581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587" y="3065276"/>
            <a:ext cx="7568825" cy="108033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815" y="4346179"/>
            <a:ext cx="7104367" cy="59617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71598" y="5142916"/>
            <a:ext cx="7152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W</a:t>
            </a:r>
            <a:r>
              <a:rPr lang="zh-CN" altLang="en-US" sz="2400" dirty="0" smtClean="0"/>
              <a:t>here 𝑑𝑖𝑠𝑡𝑠</a:t>
            </a:r>
            <a:r>
              <a:rPr lang="zh-CN" altLang="en-US" sz="2400" dirty="0"/>
              <a:t>(𝑡𝑟𝑎𝑗, 𝑑) is the shortest Euclidean/network distance between </a:t>
            </a:r>
            <a:r>
              <a:rPr lang="zh-CN" altLang="en-US" sz="2400" dirty="0" smtClean="0"/>
              <a:t>𝑑 and </a:t>
            </a:r>
            <a:r>
              <a:rPr lang="zh-CN" altLang="en-US" sz="2400" dirty="0"/>
              <a:t>the front part </a:t>
            </a:r>
            <a:r>
              <a:rPr lang="zh-CN" altLang="en-US" sz="2400" dirty="0" smtClean="0"/>
              <a:t>of 𝑡𝑟𝑎𝑗 </a:t>
            </a:r>
            <a:r>
              <a:rPr lang="zh-CN" altLang="en-US" sz="2400" dirty="0"/>
              <a:t>that starts </a:t>
            </a:r>
            <a:r>
              <a:rPr lang="zh-CN" altLang="en-US" sz="2400" dirty="0" smtClean="0"/>
              <a:t>from 𝑛𝑖</a:t>
            </a:r>
            <a:r>
              <a:rPr lang="zh-CN" altLang="en-US" sz="2400" dirty="0"/>
              <a:t>.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7551" y="391324"/>
            <a:ext cx="7568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Random Walk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2142" y="1983208"/>
            <a:ext cx="773971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If we conduct such a </a:t>
            </a:r>
            <a:r>
              <a:rPr lang="zh-CN" altLang="en-US" sz="3200" i="1" dirty="0">
                <a:solidFill>
                  <a:srgbClr val="31BFA7"/>
                </a:solidFill>
              </a:rPr>
              <a:t>random walk</a:t>
            </a:r>
            <a:r>
              <a:rPr lang="zh-CN" altLang="en-US" sz="2400" dirty="0"/>
              <a:t>, what is the </a:t>
            </a:r>
            <a:r>
              <a:rPr lang="zh-CN" altLang="en-US" sz="2400" dirty="0" smtClean="0"/>
              <a:t>exact probability </a:t>
            </a:r>
            <a:r>
              <a:rPr lang="zh-CN" altLang="en-US" sz="2400" dirty="0"/>
              <a:t>that, starting from a </a:t>
            </a:r>
            <a:r>
              <a:rPr lang="zh-CN" altLang="en-US" sz="2400" dirty="0" smtClean="0"/>
              <a:t>node 𝑛𝑖</a:t>
            </a:r>
            <a:r>
              <a:rPr lang="zh-CN" altLang="en-US" sz="2400" dirty="0"/>
              <a:t>, we will </a:t>
            </a:r>
            <a:r>
              <a:rPr lang="zh-CN" altLang="en-US" sz="2400" dirty="0" smtClean="0"/>
              <a:t>eventually reach </a:t>
            </a:r>
            <a:r>
              <a:rPr lang="zh-CN" altLang="en-US" sz="2400" dirty="0"/>
              <a:t>the destination </a:t>
            </a:r>
            <a:r>
              <a:rPr lang="zh-CN" altLang="en-US" sz="2400" dirty="0" smtClean="0"/>
              <a:t>𝑑 within 𝑡 steps</a:t>
            </a:r>
            <a:r>
              <a:rPr lang="zh-CN" altLang="en-US" sz="2400" dirty="0"/>
              <a:t>?</a:t>
            </a:r>
            <a:endParaRPr lang="zh-CN" altLang="en-US" sz="24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571564" y="3461502"/>
            <a:ext cx="8000873" cy="834028"/>
            <a:chOff x="571564" y="3487777"/>
            <a:chExt cx="8000873" cy="83402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71564" y="3487777"/>
              <a:ext cx="8000873" cy="433142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702142" y="3921695"/>
              <a:ext cx="773971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用</a:t>
              </a:r>
              <a:r>
                <a:rPr lang="en-US" altLang="zh-CN" sz="20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</a:t>
              </a: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步从</a:t>
              </a:r>
              <a:r>
                <a:rPr lang="en-US" altLang="zh-CN" sz="2000" dirty="0" err="1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ni</a:t>
              </a: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走到</a:t>
              </a:r>
              <a:r>
                <a:rPr lang="en-US" altLang="zh-CN" sz="2000" dirty="0" err="1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nj</a:t>
              </a: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的概率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02142" y="4450385"/>
            <a:ext cx="7739717" cy="1662201"/>
            <a:chOff x="702142" y="4232675"/>
            <a:chExt cx="7739717" cy="166220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76512" y="4232675"/>
              <a:ext cx="3990975" cy="1238250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702142" y="5494766"/>
              <a:ext cx="773971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</a:t>
              </a:r>
              <a:r>
                <a:rPr lang="en-US" altLang="zh-CN" sz="20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</a:t>
              </a: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步之内步从</a:t>
              </a:r>
              <a:r>
                <a:rPr lang="en-US" altLang="zh-CN" sz="2000" dirty="0" err="1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ni</a:t>
              </a: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走到</a:t>
              </a:r>
              <a:r>
                <a:rPr lang="en-US" altLang="zh-CN" sz="2000" dirty="0" err="1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nj</a:t>
              </a: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的概率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3"/>
          <a:stretch>
            <a:fillRect/>
          </a:stretch>
        </p:blipFill>
        <p:spPr>
          <a:xfrm>
            <a:off x="0" y="908720"/>
            <a:ext cx="9144000" cy="594928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87551" y="391324"/>
            <a:ext cx="45047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School &amp; Author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771800" y="2340859"/>
            <a:ext cx="3600400" cy="3600400"/>
            <a:chOff x="2771800" y="2340859"/>
            <a:chExt cx="3600400" cy="360040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1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13" t="21754" r="30313" b="23558"/>
            <a:stretch>
              <a:fillRect/>
            </a:stretch>
          </p:blipFill>
          <p:spPr>
            <a:xfrm>
              <a:off x="2771800" y="2340859"/>
              <a:ext cx="3600400" cy="3600400"/>
            </a:xfrm>
            <a:custGeom>
              <a:avLst/>
              <a:gdLst>
                <a:gd name="connsiteX0" fmla="*/ 1800200 w 3600400"/>
                <a:gd name="connsiteY0" fmla="*/ 0 h 3600400"/>
                <a:gd name="connsiteX1" fmla="*/ 3600400 w 3600400"/>
                <a:gd name="connsiteY1" fmla="*/ 1800200 h 3600400"/>
                <a:gd name="connsiteX2" fmla="*/ 1800200 w 3600400"/>
                <a:gd name="connsiteY2" fmla="*/ 3600400 h 3600400"/>
                <a:gd name="connsiteX3" fmla="*/ 0 w 3600400"/>
                <a:gd name="connsiteY3" fmla="*/ 1800200 h 3600400"/>
                <a:gd name="connsiteX4" fmla="*/ 1800200 w 3600400"/>
                <a:gd name="connsiteY4" fmla="*/ 0 h 36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400" h="3600400">
                  <a:moveTo>
                    <a:pt x="1800200" y="0"/>
                  </a:moveTo>
                  <a:cubicBezTo>
                    <a:pt x="2794423" y="0"/>
                    <a:pt x="3600400" y="805977"/>
                    <a:pt x="3600400" y="1800200"/>
                  </a:cubicBezTo>
                  <a:cubicBezTo>
                    <a:pt x="3600400" y="2794423"/>
                    <a:pt x="2794423" y="3600400"/>
                    <a:pt x="1800200" y="3600400"/>
                  </a:cubicBezTo>
                  <a:cubicBezTo>
                    <a:pt x="805977" y="3600400"/>
                    <a:pt x="0" y="2794423"/>
                    <a:pt x="0" y="1800200"/>
                  </a:cubicBezTo>
                  <a:cubicBezTo>
                    <a:pt x="0" y="805977"/>
                    <a:pt x="805977" y="0"/>
                    <a:pt x="1800200" y="0"/>
                  </a:cubicBezTo>
                  <a:close/>
                </a:path>
              </a:pathLst>
            </a:custGeom>
            <a:ln w="63500">
              <a:solidFill>
                <a:srgbClr val="31BFA7">
                  <a:alpha val="52000"/>
                </a:srgbClr>
              </a:solidFill>
            </a:ln>
          </p:spPr>
        </p:pic>
        <p:grpSp>
          <p:nvGrpSpPr>
            <p:cNvPr id="11" name="组合 10"/>
            <p:cNvGrpSpPr/>
            <p:nvPr/>
          </p:nvGrpSpPr>
          <p:grpSpPr>
            <a:xfrm>
              <a:off x="3572837" y="2884197"/>
              <a:ext cx="1998326" cy="3000575"/>
              <a:chOff x="3572837" y="2884197"/>
              <a:chExt cx="1998326" cy="3000575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72837" y="2884197"/>
                <a:ext cx="1998326" cy="1998326"/>
              </a:xfrm>
              <a:prstGeom prst="rect">
                <a:avLst/>
              </a:prstGeom>
            </p:spPr>
          </p:pic>
          <p:sp>
            <p:nvSpPr>
              <p:cNvPr id="6" name="矩形 5"/>
              <p:cNvSpPr/>
              <p:nvPr/>
            </p:nvSpPr>
            <p:spPr>
              <a:xfrm>
                <a:off x="3733469" y="4877432"/>
                <a:ext cx="167706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rgbClr val="31BFA7"/>
                    </a:solidFill>
                  </a:rPr>
                  <a:t>2014/15 QS</a:t>
                </a:r>
                <a:endParaRPr lang="zh-CN" altLang="en-US" sz="2400" b="1" dirty="0">
                  <a:solidFill>
                    <a:srgbClr val="31BFA7"/>
                  </a:solidFill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4271277" y="5299997"/>
                <a:ext cx="601447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3200" b="1" dirty="0" smtClean="0">
                    <a:solidFill>
                      <a:srgbClr val="31BFA7"/>
                    </a:solidFill>
                  </a:rPr>
                  <a:t>43</a:t>
                </a:r>
                <a:endParaRPr lang="zh-CN" altLang="en-US" sz="3200" b="1" dirty="0">
                  <a:solidFill>
                    <a:srgbClr val="31BFA7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7551" y="391324"/>
            <a:ext cx="7568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Choose</a:t>
            </a:r>
            <a:r>
              <a:rPr lang="en-US" altLang="zh-CN" sz="4800" b="1" dirty="0">
                <a:solidFill>
                  <a:schemeClr val="bg1"/>
                </a:solidFill>
              </a:rPr>
              <a:t> </a:t>
            </a:r>
            <a:r>
              <a:rPr lang="en-US" altLang="zh-CN" sz="4800" b="1" dirty="0" smtClean="0">
                <a:solidFill>
                  <a:schemeClr val="bg1"/>
                </a:solidFill>
              </a:rPr>
              <a:t>parameter </a:t>
            </a:r>
            <a:r>
              <a:rPr lang="en-US" altLang="zh-CN" sz="4800" b="1" i="1" dirty="0" smtClean="0">
                <a:solidFill>
                  <a:schemeClr val="bg1"/>
                </a:solidFill>
              </a:rPr>
              <a:t>c</a:t>
            </a:r>
            <a:endParaRPr lang="en-US" altLang="zh-CN" sz="4800" b="1" i="1" dirty="0" smtClean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0743" y="4445440"/>
            <a:ext cx="716251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</a:pPr>
            <a:r>
              <a:rPr lang="en-US" altLang="zh-CN" sz="2400" dirty="0" smtClean="0"/>
              <a:t>S</a:t>
            </a:r>
            <a:r>
              <a:rPr lang="zh-CN" altLang="en-US" sz="2400" dirty="0" smtClean="0"/>
              <a:t>et </a:t>
            </a:r>
            <a:r>
              <a:rPr lang="zh-CN" altLang="en-US" sz="2400" dirty="0"/>
              <a:t>𝑡 as the diameter of the transfer network </a:t>
            </a:r>
            <a:r>
              <a:rPr lang="zh-CN" altLang="en-US" sz="2400" dirty="0" smtClean="0"/>
              <a:t>in our </a:t>
            </a:r>
            <a:r>
              <a:rPr lang="zh-CN" altLang="en-US" sz="2400" dirty="0"/>
              <a:t>experiments, which guarantees </a:t>
            </a:r>
            <a:r>
              <a:rPr lang="zh-CN" altLang="en-US" sz="3200" i="1" dirty="0">
                <a:solidFill>
                  <a:srgbClr val="31BFA7"/>
                </a:solidFill>
              </a:rPr>
              <a:t>at least one route can </a:t>
            </a:r>
            <a:r>
              <a:rPr lang="zh-CN" altLang="en-US" sz="3200" i="1" dirty="0" smtClean="0">
                <a:solidFill>
                  <a:srgbClr val="31BFA7"/>
                </a:solidFill>
              </a:rPr>
              <a:t>be found </a:t>
            </a:r>
            <a:r>
              <a:rPr lang="zh-CN" altLang="en-US" sz="3200" i="1" dirty="0">
                <a:solidFill>
                  <a:srgbClr val="31BFA7"/>
                </a:solidFill>
              </a:rPr>
              <a:t>between any two nodes </a:t>
            </a:r>
            <a:r>
              <a:rPr lang="zh-CN" altLang="en-US" sz="2400" dirty="0"/>
              <a:t>and also avoids </a:t>
            </a:r>
            <a:r>
              <a:rPr lang="zh-CN" altLang="en-US" sz="2400" dirty="0" smtClean="0"/>
              <a:t>considering those </a:t>
            </a:r>
            <a:r>
              <a:rPr lang="zh-CN" altLang="en-US" sz="2400" dirty="0"/>
              <a:t>excessively long routes.</a:t>
            </a:r>
            <a:endParaRPr lang="zh-CN" altLang="en-US" sz="2400" dirty="0"/>
          </a:p>
        </p:txBody>
      </p:sp>
      <p:grpSp>
        <p:nvGrpSpPr>
          <p:cNvPr id="19" name="组合 18"/>
          <p:cNvGrpSpPr/>
          <p:nvPr/>
        </p:nvGrpSpPr>
        <p:grpSpPr>
          <a:xfrm>
            <a:off x="1421542" y="1873568"/>
            <a:ext cx="6300917" cy="2440951"/>
            <a:chOff x="1403648" y="1786484"/>
            <a:chExt cx="6300917" cy="2440951"/>
          </a:xfrm>
        </p:grpSpPr>
        <p:grpSp>
          <p:nvGrpSpPr>
            <p:cNvPr id="18" name="组合 17"/>
            <p:cNvGrpSpPr/>
            <p:nvPr/>
          </p:nvGrpSpPr>
          <p:grpSpPr>
            <a:xfrm>
              <a:off x="1403648" y="1786484"/>
              <a:ext cx="2440951" cy="2440951"/>
              <a:chOff x="1403648" y="1786484"/>
              <a:chExt cx="2440951" cy="2440951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1403648" y="1786484"/>
                <a:ext cx="2440951" cy="2440951"/>
              </a:xfrm>
              <a:prstGeom prst="ellipse">
                <a:avLst/>
              </a:prstGeom>
              <a:solidFill>
                <a:srgbClr val="31BF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1BFA7"/>
                  </a:solidFill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1629196" y="2563145"/>
                <a:ext cx="198985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too big</a:t>
                </a:r>
                <a:endPara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1629195" y="3127269"/>
                <a:ext cx="19898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没意义</a:t>
                </a:r>
                <a:endPara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5263614" y="1786484"/>
              <a:ext cx="2440951" cy="2440951"/>
              <a:chOff x="5220072" y="1786484"/>
              <a:chExt cx="2440951" cy="2440951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5220072" y="1786484"/>
                <a:ext cx="2440951" cy="2440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445620" y="2563145"/>
                <a:ext cx="198985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 smtClean="0">
                    <a:latin typeface="微软雅黑" pitchFamily="34" charset="-122"/>
                    <a:ea typeface="微软雅黑" pitchFamily="34" charset="-122"/>
                  </a:rPr>
                  <a:t>too small</a:t>
                </a:r>
                <a:endParaRPr lang="zh-CN" altLang="en-US" sz="2800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5332845" y="3127270"/>
                <a:ext cx="221540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latin typeface="微软雅黑" pitchFamily="34" charset="-122"/>
                    <a:ea typeface="微软雅黑" pitchFamily="34" charset="-122"/>
                  </a:rPr>
                  <a:t>误认为不可达</a:t>
                </a:r>
                <a:endParaRPr lang="zh-CN" altLang="en-US" sz="2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7551" y="391324"/>
            <a:ext cx="7568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AMCM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7551" y="1896124"/>
            <a:ext cx="54805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/>
              <a:t>Absorbing Markov Chain Model:</a:t>
            </a:r>
            <a:endParaRPr lang="zh-CN" altLang="en-US" sz="3200" i="1" dirty="0"/>
          </a:p>
        </p:txBody>
      </p:sp>
      <p:sp>
        <p:nvSpPr>
          <p:cNvPr id="7" name="矩形 6"/>
          <p:cNvSpPr/>
          <p:nvPr/>
        </p:nvSpPr>
        <p:spPr>
          <a:xfrm>
            <a:off x="1039616" y="2566350"/>
            <a:ext cx="70647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A state (node)</a:t>
            </a:r>
            <a:r>
              <a:rPr lang="zh-CN" altLang="en-US" sz="2400" dirty="0" smtClean="0"/>
              <a:t>𝑛𝑖 of </a:t>
            </a:r>
            <a:r>
              <a:rPr lang="zh-CN" altLang="en-US" sz="2400" dirty="0"/>
              <a:t>a </a:t>
            </a:r>
            <a:r>
              <a:rPr lang="zh-CN" altLang="en-US" sz="2400" dirty="0" smtClean="0"/>
              <a:t>Markov chain </a:t>
            </a:r>
            <a:r>
              <a:rPr lang="zh-CN" altLang="en-US" sz="2400" dirty="0"/>
              <a:t>is called absorbing if </a:t>
            </a:r>
            <a:r>
              <a:rPr lang="zh-CN" altLang="en-US" sz="3200" i="1" dirty="0" smtClean="0">
                <a:solidFill>
                  <a:srgbClr val="31BFA7"/>
                </a:solidFill>
              </a:rPr>
              <a:t>it</a:t>
            </a:r>
            <a:r>
              <a:rPr lang="en-US" altLang="zh-CN" sz="3200" i="1" dirty="0" smtClean="0">
                <a:solidFill>
                  <a:srgbClr val="31BFA7"/>
                </a:solidFill>
              </a:rPr>
              <a:t>’</a:t>
            </a:r>
            <a:r>
              <a:rPr lang="zh-CN" altLang="en-US" sz="3200" i="1" dirty="0" smtClean="0">
                <a:solidFill>
                  <a:srgbClr val="31BFA7"/>
                </a:solidFill>
              </a:rPr>
              <a:t>s </a:t>
            </a:r>
            <a:r>
              <a:rPr lang="zh-CN" altLang="en-US" sz="3200" i="1" dirty="0">
                <a:solidFill>
                  <a:srgbClr val="31BFA7"/>
                </a:solidFill>
              </a:rPr>
              <a:t>impossible to leave </a:t>
            </a:r>
            <a:r>
              <a:rPr lang="zh-CN" altLang="en-US" sz="3200" i="1" dirty="0" smtClean="0">
                <a:solidFill>
                  <a:srgbClr val="31BFA7"/>
                </a:solidFill>
              </a:rPr>
              <a:t>it</a:t>
            </a:r>
            <a:r>
              <a:rPr lang="en-US" altLang="zh-CN" sz="2400" dirty="0" smtClean="0"/>
              <a:t>.</a:t>
            </a:r>
            <a:endParaRPr lang="zh-CN" altLang="en-US" sz="2400" dirty="0"/>
          </a:p>
        </p:txBody>
      </p:sp>
      <p:grpSp>
        <p:nvGrpSpPr>
          <p:cNvPr id="32" name="组合 31"/>
          <p:cNvGrpSpPr/>
          <p:nvPr/>
        </p:nvGrpSpPr>
        <p:grpSpPr>
          <a:xfrm>
            <a:off x="735406" y="3754825"/>
            <a:ext cx="7673189" cy="1113676"/>
            <a:chOff x="431196" y="3744612"/>
            <a:chExt cx="7673189" cy="1113676"/>
          </a:xfrm>
        </p:grpSpPr>
        <p:grpSp>
          <p:nvGrpSpPr>
            <p:cNvPr id="30" name="组合 29"/>
            <p:cNvGrpSpPr/>
            <p:nvPr/>
          </p:nvGrpSpPr>
          <p:grpSpPr>
            <a:xfrm>
              <a:off x="4335580" y="3744612"/>
              <a:ext cx="3768805" cy="1113676"/>
              <a:chOff x="5033982" y="4301450"/>
              <a:chExt cx="3768805" cy="1113676"/>
            </a:xfrm>
          </p:grpSpPr>
          <p:sp>
            <p:nvSpPr>
              <p:cNvPr id="27" name="任意多边形 26"/>
              <p:cNvSpPr/>
              <p:nvPr/>
            </p:nvSpPr>
            <p:spPr>
              <a:xfrm>
                <a:off x="5033982" y="4301450"/>
                <a:ext cx="3768805" cy="1113676"/>
              </a:xfrm>
              <a:custGeom>
                <a:avLst/>
                <a:gdLst>
                  <a:gd name="connsiteX0" fmla="*/ 94072 w 3768805"/>
                  <a:gd name="connsiteY0" fmla="*/ 0 h 1113676"/>
                  <a:gd name="connsiteX1" fmla="*/ 3211967 w 3768805"/>
                  <a:gd name="connsiteY1" fmla="*/ 0 h 1113676"/>
                  <a:gd name="connsiteX2" fmla="*/ 3768805 w 3768805"/>
                  <a:gd name="connsiteY2" fmla="*/ 556838 h 1113676"/>
                  <a:gd name="connsiteX3" fmla="*/ 3768804 w 3768805"/>
                  <a:gd name="connsiteY3" fmla="*/ 556838 h 1113676"/>
                  <a:gd name="connsiteX4" fmla="*/ 3211966 w 3768805"/>
                  <a:gd name="connsiteY4" fmla="*/ 1113676 h 1113676"/>
                  <a:gd name="connsiteX5" fmla="*/ 94072 w 3768805"/>
                  <a:gd name="connsiteY5" fmla="*/ 1113675 h 1113676"/>
                  <a:gd name="connsiteX6" fmla="*/ 0 w 3768805"/>
                  <a:gd name="connsiteY6" fmla="*/ 1104192 h 1113676"/>
                  <a:gd name="connsiteX7" fmla="*/ 0 w 3768805"/>
                  <a:gd name="connsiteY7" fmla="*/ 9484 h 1113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68805" h="1113676">
                    <a:moveTo>
                      <a:pt x="94072" y="0"/>
                    </a:moveTo>
                    <a:lnTo>
                      <a:pt x="3211967" y="0"/>
                    </a:lnTo>
                    <a:cubicBezTo>
                      <a:pt x="3519500" y="0"/>
                      <a:pt x="3768805" y="249305"/>
                      <a:pt x="3768805" y="556838"/>
                    </a:cubicBezTo>
                    <a:lnTo>
                      <a:pt x="3768804" y="556838"/>
                    </a:lnTo>
                    <a:cubicBezTo>
                      <a:pt x="3768804" y="864371"/>
                      <a:pt x="3519499" y="1113676"/>
                      <a:pt x="3211966" y="1113676"/>
                    </a:cubicBezTo>
                    <a:lnTo>
                      <a:pt x="94072" y="1113675"/>
                    </a:lnTo>
                    <a:lnTo>
                      <a:pt x="0" y="1104192"/>
                    </a:lnTo>
                    <a:lnTo>
                      <a:pt x="0" y="9484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5069803" y="4381235"/>
                <a:ext cx="3595554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bg1"/>
                    </a:solidFill>
                  </a:rPr>
                  <a:t>end </a:t>
                </a:r>
                <a:r>
                  <a:rPr lang="zh-CN" altLang="en-US" sz="2800" dirty="0">
                    <a:solidFill>
                      <a:schemeClr val="bg1"/>
                    </a:solidFill>
                  </a:rPr>
                  <a:t>points of </a:t>
                </a:r>
                <a:r>
                  <a:rPr lang="en-US" altLang="zh-CN" sz="2800" dirty="0" smtClean="0">
                    <a:solidFill>
                      <a:schemeClr val="bg1"/>
                    </a:solidFill>
                  </a:rPr>
                  <a:t>T </a:t>
                </a:r>
                <a:r>
                  <a:rPr lang="zh-CN" altLang="en-US" sz="2800" dirty="0" smtClean="0">
                    <a:solidFill>
                      <a:schemeClr val="bg1"/>
                    </a:solidFill>
                  </a:rPr>
                  <a:t>without </a:t>
                </a:r>
                <a:r>
                  <a:rPr lang="zh-CN" altLang="en-US" sz="2800" dirty="0">
                    <a:solidFill>
                      <a:schemeClr val="bg1"/>
                    </a:solidFill>
                  </a:rPr>
                  <a:t>any outgoing edges 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431196" y="3744612"/>
              <a:ext cx="3768804" cy="1113676"/>
              <a:chOff x="341215" y="4301450"/>
              <a:chExt cx="3768804" cy="1113676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41215" y="4301450"/>
                <a:ext cx="3768804" cy="1113676"/>
              </a:xfrm>
              <a:custGeom>
                <a:avLst/>
                <a:gdLst>
                  <a:gd name="connsiteX0" fmla="*/ 0 w 3768804"/>
                  <a:gd name="connsiteY0" fmla="*/ 556837 h 1113676"/>
                  <a:gd name="connsiteX1" fmla="*/ 0 w 3768804"/>
                  <a:gd name="connsiteY1" fmla="*/ 556838 h 1113676"/>
                  <a:gd name="connsiteX2" fmla="*/ 0 w 3768804"/>
                  <a:gd name="connsiteY2" fmla="*/ 556838 h 1113676"/>
                  <a:gd name="connsiteX3" fmla="*/ 556838 w 3768804"/>
                  <a:gd name="connsiteY3" fmla="*/ 0 h 1113676"/>
                  <a:gd name="connsiteX4" fmla="*/ 3673163 w 3768804"/>
                  <a:gd name="connsiteY4" fmla="*/ 0 h 1113676"/>
                  <a:gd name="connsiteX5" fmla="*/ 3768804 w 3768804"/>
                  <a:gd name="connsiteY5" fmla="*/ 9642 h 1113676"/>
                  <a:gd name="connsiteX6" fmla="*/ 3768804 w 3768804"/>
                  <a:gd name="connsiteY6" fmla="*/ 1104035 h 1113676"/>
                  <a:gd name="connsiteX7" fmla="*/ 3673162 w 3768804"/>
                  <a:gd name="connsiteY7" fmla="*/ 1113676 h 1113676"/>
                  <a:gd name="connsiteX8" fmla="*/ 556838 w 3768804"/>
                  <a:gd name="connsiteY8" fmla="*/ 1113675 h 1113676"/>
                  <a:gd name="connsiteX9" fmla="*/ 11313 w 3768804"/>
                  <a:gd name="connsiteY9" fmla="*/ 669059 h 1113676"/>
                  <a:gd name="connsiteX10" fmla="*/ 0 w 3768804"/>
                  <a:gd name="connsiteY10" fmla="*/ 556838 h 1113676"/>
                  <a:gd name="connsiteX11" fmla="*/ 11313 w 3768804"/>
                  <a:gd name="connsiteY11" fmla="*/ 444616 h 1113676"/>
                  <a:gd name="connsiteX12" fmla="*/ 556838 w 3768804"/>
                  <a:gd name="connsiteY12" fmla="*/ 0 h 1113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68804" h="1113676">
                    <a:moveTo>
                      <a:pt x="0" y="556837"/>
                    </a:moveTo>
                    <a:lnTo>
                      <a:pt x="0" y="556838"/>
                    </a:lnTo>
                    <a:lnTo>
                      <a:pt x="0" y="556838"/>
                    </a:lnTo>
                    <a:close/>
                    <a:moveTo>
                      <a:pt x="556838" y="0"/>
                    </a:moveTo>
                    <a:lnTo>
                      <a:pt x="3673163" y="0"/>
                    </a:lnTo>
                    <a:lnTo>
                      <a:pt x="3768804" y="9642"/>
                    </a:lnTo>
                    <a:lnTo>
                      <a:pt x="3768804" y="1104035"/>
                    </a:lnTo>
                    <a:lnTo>
                      <a:pt x="3673162" y="1113676"/>
                    </a:lnTo>
                    <a:lnTo>
                      <a:pt x="556838" y="1113675"/>
                    </a:lnTo>
                    <a:cubicBezTo>
                      <a:pt x="287747" y="1113675"/>
                      <a:pt x="63236" y="922801"/>
                      <a:pt x="11313" y="669059"/>
                    </a:cubicBezTo>
                    <a:lnTo>
                      <a:pt x="0" y="556838"/>
                    </a:lnTo>
                    <a:lnTo>
                      <a:pt x="11313" y="444616"/>
                    </a:lnTo>
                    <a:cubicBezTo>
                      <a:pt x="63236" y="190874"/>
                      <a:pt x="287747" y="0"/>
                      <a:pt x="5568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834157" y="4596678"/>
                <a:ext cx="322460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2800" dirty="0">
                    <a:solidFill>
                      <a:schemeClr val="bg1"/>
                    </a:solidFill>
                  </a:rPr>
                  <a:t>the destination node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7588" y="5102870"/>
            <a:ext cx="7568825" cy="10803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7551" y="391324"/>
            <a:ext cx="7568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AMCM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462" y="1981325"/>
            <a:ext cx="7839075" cy="2667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348" y="5085184"/>
            <a:ext cx="8559305" cy="10667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7551" y="391324"/>
            <a:ext cx="7568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AMCM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8720" y="2392434"/>
            <a:ext cx="76237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Assume there are </a:t>
            </a:r>
            <a:r>
              <a:rPr lang="zh-CN" altLang="en-US" sz="2400" dirty="0" smtClean="0"/>
              <a:t>totally </a:t>
            </a:r>
            <a:r>
              <a:rPr lang="zh-CN" altLang="en-US" sz="3200" i="1" dirty="0" smtClean="0">
                <a:solidFill>
                  <a:srgbClr val="31BFA7"/>
                </a:solidFill>
              </a:rPr>
              <a:t>𝑥 absorbing </a:t>
            </a:r>
            <a:r>
              <a:rPr lang="zh-CN" altLang="en-US" sz="3200" i="1" dirty="0">
                <a:solidFill>
                  <a:srgbClr val="31BFA7"/>
                </a:solidFill>
              </a:rPr>
              <a:t>states</a:t>
            </a:r>
            <a:r>
              <a:rPr lang="zh-CN" altLang="en-US" sz="2400" dirty="0"/>
              <a:t>, </a:t>
            </a:r>
            <a:r>
              <a:rPr lang="zh-CN" altLang="en-US" sz="2400" dirty="0" smtClean="0"/>
              <a:t>and </a:t>
            </a:r>
            <a:r>
              <a:rPr lang="zh-CN" altLang="en-US" sz="3200" i="1" dirty="0" smtClean="0">
                <a:solidFill>
                  <a:srgbClr val="31BFA7"/>
                </a:solidFill>
              </a:rPr>
              <a:t>𝑦 transient states</a:t>
            </a:r>
            <a:r>
              <a:rPr lang="zh-CN" altLang="en-US" sz="2400" dirty="0" smtClean="0"/>
              <a:t> </a:t>
            </a:r>
            <a:r>
              <a:rPr lang="zh-CN" altLang="en-US" sz="2400" dirty="0"/>
              <a:t>(𝑥+𝑦=𝑚). We group absorbing states into ABS </a:t>
            </a:r>
            <a:r>
              <a:rPr lang="zh-CN" altLang="en-US" sz="2400" dirty="0" smtClean="0"/>
              <a:t>and transient </a:t>
            </a:r>
            <a:r>
              <a:rPr lang="zh-CN" altLang="en-US" sz="2400" dirty="0"/>
              <a:t>states into </a:t>
            </a:r>
            <a:r>
              <a:rPr lang="zh-CN" altLang="en-US" sz="2400" dirty="0" smtClean="0"/>
              <a:t>TR</a:t>
            </a:r>
            <a:r>
              <a:rPr lang="en-US" altLang="zh-CN" sz="2400" dirty="0" smtClean="0"/>
              <a:t>.</a:t>
            </a:r>
            <a:endParaRPr lang="zh-CN" altLang="en-US" sz="2400" dirty="0"/>
          </a:p>
        </p:txBody>
      </p:sp>
      <p:sp>
        <p:nvSpPr>
          <p:cNvPr id="14" name="文本框 13"/>
          <p:cNvSpPr txBox="1"/>
          <p:nvPr/>
        </p:nvSpPr>
        <p:spPr>
          <a:xfrm>
            <a:off x="387551" y="1823554"/>
            <a:ext cx="54805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/>
              <a:t>Transfer matrix</a:t>
            </a:r>
            <a:r>
              <a:rPr lang="zh-CN" altLang="en-US" sz="3200" i="1" dirty="0" smtClean="0"/>
              <a:t>：</a:t>
            </a:r>
            <a:endParaRPr lang="zh-CN" altLang="en-US" sz="3200" i="1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535" y="4223100"/>
            <a:ext cx="4379587" cy="1512000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1232400" y="3878804"/>
            <a:ext cx="7001928" cy="2790938"/>
            <a:chOff x="1232400" y="3878804"/>
            <a:chExt cx="7001928" cy="2790938"/>
          </a:xfrm>
        </p:grpSpPr>
        <p:grpSp>
          <p:nvGrpSpPr>
            <p:cNvPr id="19" name="组合 18"/>
            <p:cNvGrpSpPr/>
            <p:nvPr/>
          </p:nvGrpSpPr>
          <p:grpSpPr>
            <a:xfrm>
              <a:off x="3262291" y="4276301"/>
              <a:ext cx="1115769" cy="1062839"/>
              <a:chOff x="4171963" y="4464559"/>
              <a:chExt cx="1115769" cy="1062839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4701502" y="4941168"/>
                <a:ext cx="586230" cy="586230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95000"/>
                    <a:satMod val="10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7" name="直接箭头连接符 16"/>
              <p:cNvCxnSpPr>
                <a:stCxn id="15" idx="1"/>
              </p:cNvCxnSpPr>
              <p:nvPr/>
            </p:nvCxnSpPr>
            <p:spPr>
              <a:xfrm flipH="1" flipV="1">
                <a:off x="4171963" y="4464559"/>
                <a:ext cx="615390" cy="562460"/>
              </a:xfrm>
              <a:prstGeom prst="straightConnector1">
                <a:avLst/>
              </a:prstGeom>
              <a:ln w="254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文本框 17"/>
            <p:cNvSpPr txBox="1"/>
            <p:nvPr/>
          </p:nvSpPr>
          <p:spPr>
            <a:xfrm>
              <a:off x="1783727" y="3878804"/>
              <a:ext cx="15841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i="1" dirty="0">
                  <a:solidFill>
                    <a:srgbClr val="31BFA7"/>
                  </a:solidFill>
                </a:rPr>
                <a:t>y</a:t>
              </a:r>
              <a:r>
                <a:rPr lang="en-US" altLang="zh-CN" sz="2000" i="1" dirty="0" smtClean="0">
                  <a:solidFill>
                    <a:srgbClr val="31BFA7"/>
                  </a:solidFill>
                </a:rPr>
                <a:t>-by-y matrix</a:t>
              </a:r>
              <a:endParaRPr lang="zh-CN" altLang="en-US" sz="2000" i="1" dirty="0">
                <a:solidFill>
                  <a:srgbClr val="31BFA7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 flipH="1">
              <a:off x="4848280" y="4276301"/>
              <a:ext cx="1115769" cy="1062839"/>
              <a:chOff x="4171963" y="4464559"/>
              <a:chExt cx="1115769" cy="1062839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4701502" y="4941168"/>
                <a:ext cx="586230" cy="586230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95000"/>
                    <a:satMod val="10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9" name="直接箭头连接符 28"/>
              <p:cNvCxnSpPr>
                <a:stCxn id="28" idx="1"/>
              </p:cNvCxnSpPr>
              <p:nvPr/>
            </p:nvCxnSpPr>
            <p:spPr>
              <a:xfrm flipH="1" flipV="1">
                <a:off x="4171963" y="4464559"/>
                <a:ext cx="615390" cy="562460"/>
              </a:xfrm>
              <a:prstGeom prst="straightConnector1">
                <a:avLst/>
              </a:prstGeom>
              <a:ln w="254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文本框 29"/>
            <p:cNvSpPr txBox="1"/>
            <p:nvPr/>
          </p:nvSpPr>
          <p:spPr>
            <a:xfrm>
              <a:off x="5862964" y="3878804"/>
              <a:ext cx="15841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i="1" dirty="0" smtClean="0">
                  <a:solidFill>
                    <a:srgbClr val="31BFA7"/>
                  </a:solidFill>
                </a:rPr>
                <a:t>y-by-x matrix</a:t>
              </a:r>
              <a:endParaRPr lang="zh-CN" altLang="en-US" sz="2000" i="1" dirty="0">
                <a:solidFill>
                  <a:srgbClr val="31BFA7"/>
                </a:solidFill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 flipV="1">
              <a:off x="3262291" y="5260738"/>
              <a:ext cx="1115769" cy="1062839"/>
              <a:chOff x="4171963" y="4464559"/>
              <a:chExt cx="1115769" cy="1062839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4701502" y="4941168"/>
                <a:ext cx="586230" cy="586230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95000"/>
                    <a:satMod val="10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3" name="直接箭头连接符 32"/>
              <p:cNvCxnSpPr>
                <a:stCxn id="32" idx="1"/>
              </p:cNvCxnSpPr>
              <p:nvPr/>
            </p:nvCxnSpPr>
            <p:spPr>
              <a:xfrm flipH="1" flipV="1">
                <a:off x="4171963" y="4464559"/>
                <a:ext cx="615390" cy="562460"/>
              </a:xfrm>
              <a:prstGeom prst="straightConnector1">
                <a:avLst/>
              </a:prstGeom>
              <a:ln w="254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文本框 33"/>
            <p:cNvSpPr txBox="1"/>
            <p:nvPr/>
          </p:nvSpPr>
          <p:spPr>
            <a:xfrm>
              <a:off x="1232400" y="6269632"/>
              <a:ext cx="20939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i="1" dirty="0" smtClean="0">
                  <a:solidFill>
                    <a:srgbClr val="31BFA7"/>
                  </a:solidFill>
                </a:rPr>
                <a:t>x-by-y  zero matrix</a:t>
              </a:r>
              <a:endParaRPr lang="zh-CN" altLang="en-US" sz="2000" i="1" dirty="0">
                <a:solidFill>
                  <a:srgbClr val="31BFA7"/>
                </a:solidFill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 flipH="1" flipV="1">
              <a:off x="4848280" y="5260738"/>
              <a:ext cx="1115769" cy="1062839"/>
              <a:chOff x="4171963" y="4464559"/>
              <a:chExt cx="1115769" cy="1062839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4701502" y="4941168"/>
                <a:ext cx="586230" cy="586230"/>
              </a:xfrm>
              <a:prstGeom prst="ellipse">
                <a:avLst/>
              </a:prstGeom>
              <a:noFill/>
              <a:ln>
                <a:solidFill>
                  <a:schemeClr val="accent1">
                    <a:shade val="95000"/>
                    <a:satMod val="10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7" name="直接箭头连接符 36"/>
              <p:cNvCxnSpPr>
                <a:stCxn id="36" idx="1"/>
              </p:cNvCxnSpPr>
              <p:nvPr/>
            </p:nvCxnSpPr>
            <p:spPr>
              <a:xfrm flipH="1" flipV="1">
                <a:off x="4171963" y="4464559"/>
                <a:ext cx="615390" cy="562460"/>
              </a:xfrm>
              <a:prstGeom prst="straightConnector1">
                <a:avLst/>
              </a:prstGeom>
              <a:ln w="254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文本框 37"/>
            <p:cNvSpPr txBox="1"/>
            <p:nvPr/>
          </p:nvSpPr>
          <p:spPr>
            <a:xfrm>
              <a:off x="5862964" y="6269632"/>
              <a:ext cx="23713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i="1" dirty="0" smtClean="0">
                  <a:solidFill>
                    <a:srgbClr val="31BFA7"/>
                  </a:solidFill>
                </a:rPr>
                <a:t>x-by-x identity matrix</a:t>
              </a:r>
              <a:endParaRPr lang="zh-CN" altLang="en-US" sz="2000" i="1" dirty="0">
                <a:solidFill>
                  <a:srgbClr val="31BFA7"/>
                </a:solidFill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1796" y="4290025"/>
            <a:ext cx="4160408" cy="151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7551" y="391324"/>
            <a:ext cx="7568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How to calculate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1796" y="1813157"/>
            <a:ext cx="4160408" cy="1512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87551" y="3539052"/>
            <a:ext cx="54805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31BFA7"/>
                </a:solidFill>
              </a:rPr>
              <a:t>Example</a:t>
            </a:r>
            <a:r>
              <a:rPr lang="zh-CN" altLang="en-US" sz="3200" i="1" dirty="0" smtClean="0">
                <a:solidFill>
                  <a:srgbClr val="31BFA7"/>
                </a:solidFill>
              </a:rPr>
              <a:t>：</a:t>
            </a:r>
            <a:endParaRPr lang="zh-CN" altLang="en-US" sz="3200" i="1" dirty="0">
              <a:solidFill>
                <a:srgbClr val="31BFA7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115616" y="4448930"/>
          <a:ext cx="3088164" cy="16742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2041"/>
                <a:gridCol w="772041"/>
                <a:gridCol w="772041"/>
                <a:gridCol w="772041"/>
              </a:tblGrid>
              <a:tr h="418573"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 marL="103210" marR="103210" marT="51605" marB="51605" anchor="ctr">
                    <a:lnL w="12700" cmpd="sng">
                      <a:noFill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P1</a:t>
                      </a:r>
                      <a:endParaRPr lang="zh-CN" altLang="en-US" sz="2000" dirty="0"/>
                    </a:p>
                  </a:txBody>
                  <a:tcPr marL="103210" marR="103210" marT="51605" marB="51605"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P2</a:t>
                      </a:r>
                      <a:endParaRPr lang="zh-CN" altLang="en-US" sz="2000" dirty="0"/>
                    </a:p>
                  </a:txBody>
                  <a:tcPr marL="103210" marR="103210" marT="51605" marB="51605"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P3</a:t>
                      </a:r>
                      <a:endParaRPr lang="zh-CN" altLang="en-US" sz="2000" dirty="0"/>
                    </a:p>
                  </a:txBody>
                  <a:tcPr marL="103210" marR="103210" marT="51605" marB="51605"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1857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P1</a:t>
                      </a:r>
                      <a:endParaRPr lang="zh-CN" altLang="en-US" sz="2000" dirty="0"/>
                    </a:p>
                  </a:txBody>
                  <a:tcPr marL="103210" marR="103210" marT="51605" marB="51605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</a:t>
                      </a:r>
                      <a:endParaRPr lang="zh-CN" altLang="en-US" sz="2000" dirty="0"/>
                    </a:p>
                  </a:txBody>
                  <a:tcPr marL="103210" marR="103210" marT="51605" marB="51605"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1/2</a:t>
                      </a:r>
                      <a:endParaRPr lang="zh-CN" altLang="en-US" sz="2000" dirty="0"/>
                    </a:p>
                  </a:txBody>
                  <a:tcPr marL="103210" marR="103210" marT="51605" marB="51605"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1/3</a:t>
                      </a:r>
                      <a:endParaRPr lang="zh-CN" altLang="en-US" sz="2000" dirty="0"/>
                    </a:p>
                  </a:txBody>
                  <a:tcPr marL="103210" marR="103210" marT="51605" marB="51605"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57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P2</a:t>
                      </a:r>
                      <a:endParaRPr lang="zh-CN" altLang="en-US" sz="2000" dirty="0"/>
                    </a:p>
                  </a:txBody>
                  <a:tcPr marL="103210" marR="103210" marT="51605" marB="51605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1/4</a:t>
                      </a:r>
                      <a:endParaRPr lang="zh-CN" altLang="en-US" sz="2000" dirty="0"/>
                    </a:p>
                  </a:txBody>
                  <a:tcPr marL="103210" marR="103210" marT="51605" marB="51605"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</a:t>
                      </a:r>
                      <a:endParaRPr lang="zh-CN" altLang="en-US" sz="2000" dirty="0"/>
                    </a:p>
                  </a:txBody>
                  <a:tcPr marL="103210" marR="103210" marT="51605" marB="51605"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1/2</a:t>
                      </a:r>
                      <a:endParaRPr lang="zh-CN" altLang="en-US" sz="2000" dirty="0"/>
                    </a:p>
                  </a:txBody>
                  <a:tcPr marL="103210" marR="103210" marT="51605" marB="51605"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57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P3</a:t>
                      </a:r>
                      <a:endParaRPr lang="zh-CN" altLang="en-US" sz="2000" dirty="0"/>
                    </a:p>
                  </a:txBody>
                  <a:tcPr marL="103210" marR="103210" marT="51605" marB="51605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1/3</a:t>
                      </a:r>
                      <a:endParaRPr lang="zh-CN" altLang="en-US" sz="2000" dirty="0"/>
                    </a:p>
                  </a:txBody>
                  <a:tcPr marL="103210" marR="103210" marT="51605" marB="51605"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1/5</a:t>
                      </a:r>
                      <a:endParaRPr lang="zh-CN" altLang="en-US" sz="2000" dirty="0"/>
                    </a:p>
                  </a:txBody>
                  <a:tcPr marL="103210" marR="103210" marT="51605" marB="51605"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</a:t>
                      </a:r>
                      <a:endParaRPr lang="zh-CN" altLang="en-US" sz="2000" dirty="0"/>
                    </a:p>
                  </a:txBody>
                  <a:tcPr marL="103210" marR="103210" marT="51605" marB="51605"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387551" y="5039855"/>
            <a:ext cx="60272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i="1" dirty="0" smtClean="0"/>
              <a:t>P = </a:t>
            </a:r>
            <a:endParaRPr lang="zh-CN" altLang="en-US" sz="3200" i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/>
              <p:cNvSpPr txBox="1"/>
              <p:nvPr/>
            </p:nvSpPr>
            <p:spPr>
              <a:xfrm>
                <a:off x="5810794" y="3713011"/>
                <a:ext cx="1386598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CN" sz="3200" i="1" smtClean="0">
                              <a:solidFill>
                                <a:srgbClr val="31BFA7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CN" sz="3200" b="0" i="1" smtClean="0">
                              <a:solidFill>
                                <a:srgbClr val="31BFA7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US" altLang="zh-CN" sz="3200" i="1" smtClean="0">
                              <a:solidFill>
                                <a:srgbClr val="31BFA7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altLang="zh-CN" sz="3200" b="0" i="1" smtClean="0">
                              <a:solidFill>
                                <a:srgbClr val="31BFA7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sup>
                      </m:sSup>
                      <m:r>
                        <a:rPr lang="en-US" altLang="zh-CN" sz="3200" b="0" i="1" smtClean="0">
                          <a:solidFill>
                            <a:srgbClr val="31BFA7"/>
                          </a:solidFill>
                          <a:latin typeface="Cambria Math" panose="02040503050406030204" pitchFamily="18" charset="0"/>
                        </a:rPr>
                        <m:t>= ? </m:t>
                      </m:r>
                    </m:oMath>
                  </m:oMathPara>
                </a14:m>
                <a:endParaRPr lang="zh-CN" altLang="en-US" sz="3200" i="1" dirty="0"/>
              </a:p>
            </p:txBody>
          </p:sp>
        </mc:Choice>
        <mc:Fallback>
          <p:sp>
            <p:nvSpPr>
              <p:cNvPr id="15" name="文本框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0794" y="3713011"/>
                <a:ext cx="1386598" cy="492443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/>
              <p:cNvSpPr txBox="1"/>
              <p:nvPr/>
            </p:nvSpPr>
            <p:spPr>
              <a:xfrm>
                <a:off x="4608004" y="4317832"/>
                <a:ext cx="25202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CN" sz="24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d>
                        <m:dPr>
                          <m:ctrlPr>
                            <a:rPr lang="en-US" altLang="zh-CN" sz="2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1→</m:t>
                          </m:r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altLang="zh-CN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d>
                      <m:r>
                        <a:rPr lang="en-US" altLang="zh-CN" sz="2400" b="0" i="1" smtClean="0">
                          <a:latin typeface="Cambria Math" panose="02040503050406030204" pitchFamily="18" charset="0"/>
                        </a:rPr>
                        <m:t>=  ?</m:t>
                      </m:r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22" name="文本框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8004" y="4317832"/>
                <a:ext cx="2520280" cy="46166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3" name="文本框 22"/>
          <p:cNvSpPr txBox="1"/>
          <p:nvPr/>
        </p:nvSpPr>
        <p:spPr>
          <a:xfrm>
            <a:off x="5001648" y="5818211"/>
            <a:ext cx="3004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1/3+1/4 = </a:t>
            </a:r>
            <a:r>
              <a:rPr lang="en-US" altLang="zh-CN" sz="2400" dirty="0" smtClean="0">
                <a:solidFill>
                  <a:srgbClr val="31BFA7"/>
                </a:solidFill>
              </a:rPr>
              <a:t>7/12</a:t>
            </a:r>
            <a:endParaRPr lang="zh-CN" altLang="en-US" sz="2400" dirty="0">
              <a:solidFill>
                <a:srgbClr val="31BFA7"/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70200" y="3450854"/>
            <a:ext cx="9003600" cy="0"/>
          </a:xfrm>
          <a:prstGeom prst="line">
            <a:avLst/>
          </a:prstGeom>
          <a:ln w="41275">
            <a:gradFill>
              <a:gsLst>
                <a:gs pos="0">
                  <a:schemeClr val="bg1">
                    <a:alpha val="0"/>
                  </a:schemeClr>
                </a:gs>
                <a:gs pos="33000">
                  <a:srgbClr val="31BFA7"/>
                </a:gs>
                <a:gs pos="67000">
                  <a:srgbClr val="31BFA7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4619119" y="4835855"/>
            <a:ext cx="3674496" cy="461665"/>
            <a:chOff x="4619119" y="4909062"/>
            <a:chExt cx="3674496" cy="461665"/>
          </a:xfrm>
        </p:grpSpPr>
        <p:sp>
          <p:nvSpPr>
            <p:cNvPr id="18" name="文本框 17"/>
            <p:cNvSpPr txBox="1"/>
            <p:nvPr/>
          </p:nvSpPr>
          <p:spPr>
            <a:xfrm>
              <a:off x="4619119" y="4909062"/>
              <a:ext cx="17895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/>
                <a:t>P1</a:t>
              </a:r>
              <a:r>
                <a:rPr lang="zh-CN" altLang="en-US" sz="2400" dirty="0" smtClean="0"/>
                <a:t>→</a:t>
              </a:r>
              <a:r>
                <a:rPr lang="en-US" altLang="zh-CN" sz="2400" dirty="0" smtClean="0"/>
                <a:t>P1</a:t>
              </a:r>
              <a:r>
                <a:rPr lang="zh-CN" altLang="en-US" sz="2400" dirty="0" smtClean="0"/>
                <a:t>→</a:t>
              </a:r>
              <a:r>
                <a:rPr lang="en-US" altLang="zh-CN" sz="2400" dirty="0" smtClean="0"/>
                <a:t>P3</a:t>
              </a:r>
              <a:endParaRPr lang="zh-CN" altLang="en-US" sz="2400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504094" y="4909062"/>
              <a:ext cx="17895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/>
                <a:t>1×1/3 = 1/3</a:t>
              </a:r>
              <a:endParaRPr lang="zh-CN" altLang="en-US" sz="2400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19119" y="5257940"/>
            <a:ext cx="4057337" cy="461665"/>
            <a:chOff x="4619119" y="5377055"/>
            <a:chExt cx="4057337" cy="461665"/>
          </a:xfrm>
        </p:grpSpPr>
        <p:sp>
          <p:nvSpPr>
            <p:cNvPr id="19" name="文本框 18"/>
            <p:cNvSpPr txBox="1"/>
            <p:nvPr/>
          </p:nvSpPr>
          <p:spPr>
            <a:xfrm>
              <a:off x="4619119" y="5377055"/>
              <a:ext cx="17895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/>
                <a:t>P1</a:t>
              </a:r>
              <a:r>
                <a:rPr lang="zh-CN" altLang="en-US" sz="2400" dirty="0" smtClean="0"/>
                <a:t>→</a:t>
              </a:r>
              <a:r>
                <a:rPr lang="en-US" altLang="zh-CN" sz="2400" dirty="0" smtClean="0"/>
                <a:t>P2</a:t>
              </a:r>
              <a:r>
                <a:rPr lang="zh-CN" altLang="en-US" sz="2400" dirty="0" smtClean="0"/>
                <a:t>→</a:t>
              </a:r>
              <a:r>
                <a:rPr lang="en-US" altLang="zh-CN" sz="2400" dirty="0" smtClean="0"/>
                <a:t>P3</a:t>
              </a:r>
              <a:endParaRPr lang="zh-CN" altLang="en-US" sz="2400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504094" y="5377055"/>
              <a:ext cx="21723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/>
                <a:t>1/2×1/2 = 1/4</a:t>
              </a:r>
              <a:endParaRPr lang="zh-CN" altLang="en-US" sz="2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7551" y="391324"/>
            <a:ext cx="7568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Why do this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7551" y="1823554"/>
            <a:ext cx="54805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/>
              <a:t>Lemma 3:</a:t>
            </a:r>
            <a:endParaRPr lang="zh-CN" altLang="en-US" sz="3200" i="1" dirty="0"/>
          </a:p>
        </p:txBody>
      </p:sp>
      <p:grpSp>
        <p:nvGrpSpPr>
          <p:cNvPr id="8" name="组合 7"/>
          <p:cNvGrpSpPr/>
          <p:nvPr/>
        </p:nvGrpSpPr>
        <p:grpSpPr>
          <a:xfrm>
            <a:off x="1187624" y="2966581"/>
            <a:ext cx="6768752" cy="2429639"/>
            <a:chOff x="1187624" y="2973959"/>
            <a:chExt cx="6768752" cy="2429639"/>
          </a:xfrm>
        </p:grpSpPr>
        <p:sp>
          <p:nvSpPr>
            <p:cNvPr id="6" name="矩形 5"/>
            <p:cNvSpPr/>
            <p:nvPr/>
          </p:nvSpPr>
          <p:spPr>
            <a:xfrm>
              <a:off x="1187624" y="2973959"/>
              <a:ext cx="6768752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/>
                <a:t>A route that first visits the destination in </a:t>
              </a:r>
              <a:r>
                <a:rPr lang="zh-CN" altLang="en-US" sz="2400" dirty="0" smtClean="0"/>
                <a:t>exactly (</a:t>
              </a:r>
              <a:r>
                <a:rPr lang="zh-CN" altLang="en-US" sz="2400" dirty="0"/>
                <a:t>𝑡&gt;0) steps (transfers), must start </a:t>
              </a:r>
              <a:r>
                <a:rPr lang="zh-CN" altLang="en-US" sz="3200" i="1" dirty="0">
                  <a:solidFill>
                    <a:srgbClr val="31BFA7"/>
                  </a:solidFill>
                </a:rPr>
                <a:t>from a transient state</a:t>
              </a:r>
              <a:r>
                <a:rPr lang="zh-CN" altLang="en-US" sz="2400" dirty="0"/>
                <a:t>, </a:t>
              </a:r>
              <a:r>
                <a:rPr lang="zh-CN" altLang="en-US" sz="2400" dirty="0" smtClean="0"/>
                <a:t>and the </a:t>
              </a:r>
              <a:r>
                <a:rPr lang="zh-CN" altLang="en-US" sz="2400" dirty="0"/>
                <a:t>state at 𝑡=1,2,⋅⋅⋅,𝑡−</a:t>
              </a:r>
              <a:r>
                <a:rPr lang="zh-CN" altLang="en-US" sz="2400" dirty="0" smtClean="0"/>
                <a:t>1 step </a:t>
              </a:r>
              <a:r>
                <a:rPr lang="zh-CN" altLang="en-US" sz="2400" dirty="0"/>
                <a:t>is </a:t>
              </a:r>
              <a:r>
                <a:rPr lang="zh-CN" altLang="en-US" sz="3200" i="1" dirty="0">
                  <a:solidFill>
                    <a:srgbClr val="31BFA7"/>
                  </a:solidFill>
                </a:rPr>
                <a:t>also</a:t>
              </a:r>
              <a:r>
                <a:rPr lang="zh-CN" altLang="en-US" sz="2400" dirty="0"/>
                <a:t> a transient state.</a:t>
              </a:r>
              <a:endParaRPr lang="zh-CN" altLang="en-US" sz="2400" dirty="0"/>
            </a:p>
          </p:txBody>
        </p:sp>
        <p:sp>
          <p:nvSpPr>
            <p:cNvPr id="7" name="矩形 6"/>
            <p:cNvSpPr/>
            <p:nvPr/>
          </p:nvSpPr>
          <p:spPr>
            <a:xfrm>
              <a:off x="1187624" y="4695712"/>
              <a:ext cx="676875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一</a:t>
              </a: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条路径经过</a:t>
              </a:r>
              <a:r>
                <a:rPr lang="en-US" altLang="zh-CN" sz="20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</a:t>
              </a: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步到达终点，终点是吸收态</a:t>
              </a:r>
              <a:r>
                <a:rPr lang="en-US" altLang="zh-CN" sz="20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(absorbing state)</a:t>
              </a: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，之前所到达的点都是转移态</a:t>
              </a:r>
              <a:r>
                <a:rPr lang="en-US" altLang="zh-CN" sz="20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(transient state)</a:t>
              </a: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7551" y="391324"/>
            <a:ext cx="7568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Why do this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64" y="1767048"/>
            <a:ext cx="8000873" cy="43314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6182" y="3788584"/>
            <a:ext cx="3291632" cy="102127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02142" y="6151722"/>
            <a:ext cx="77397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步之内步从</a:t>
            </a:r>
            <a:r>
              <a:rPr lang="en-US" altLang="zh-CN" sz="2000" dirty="0" err="1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ni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走到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的概率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2142" y="3270718"/>
            <a:ext cx="77397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步从</a:t>
            </a:r>
            <a:r>
              <a:rPr lang="en-US" altLang="zh-CN" sz="2000" dirty="0" err="1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ni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走到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的概率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70200" y="3756858"/>
            <a:ext cx="9003600" cy="0"/>
          </a:xfrm>
          <a:prstGeom prst="line">
            <a:avLst/>
          </a:prstGeom>
          <a:ln w="41275">
            <a:gradFill>
              <a:gsLst>
                <a:gs pos="0">
                  <a:schemeClr val="bg1">
                    <a:alpha val="0"/>
                  </a:schemeClr>
                </a:gs>
                <a:gs pos="33000">
                  <a:srgbClr val="31BFA7"/>
                </a:gs>
                <a:gs pos="67000">
                  <a:srgbClr val="31BFA7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069722" y="2361233"/>
            <a:ext cx="5004556" cy="885388"/>
            <a:chOff x="1907704" y="2361233"/>
            <a:chExt cx="5004556" cy="88538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9722" y="2404585"/>
              <a:ext cx="4680520" cy="798684"/>
            </a:xfrm>
            <a:prstGeom prst="rect">
              <a:avLst/>
            </a:prstGeom>
          </p:spPr>
        </p:pic>
        <p:sp>
          <p:nvSpPr>
            <p:cNvPr id="18" name="圆角矩形 17"/>
            <p:cNvSpPr/>
            <p:nvPr/>
          </p:nvSpPr>
          <p:spPr>
            <a:xfrm>
              <a:off x="1907704" y="2361233"/>
              <a:ext cx="5004556" cy="885388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7584" y="4836955"/>
            <a:ext cx="7488832" cy="1287873"/>
            <a:chOff x="827584" y="4971425"/>
            <a:chExt cx="7488832" cy="1287873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60054" y="4978148"/>
              <a:ext cx="7023892" cy="1274426"/>
            </a:xfrm>
            <a:prstGeom prst="rect">
              <a:avLst/>
            </a:prstGeom>
          </p:spPr>
        </p:pic>
        <p:sp>
          <p:nvSpPr>
            <p:cNvPr id="20" name="圆角矩形 19"/>
            <p:cNvSpPr/>
            <p:nvPr/>
          </p:nvSpPr>
          <p:spPr>
            <a:xfrm>
              <a:off x="827584" y="4971425"/>
              <a:ext cx="7488832" cy="1287873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7551" y="391324"/>
            <a:ext cx="7568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Why do this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4043" y="2518918"/>
            <a:ext cx="7375914" cy="540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87551" y="1823554"/>
            <a:ext cx="54805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/>
              <a:t>Expressed in matrix </a:t>
            </a:r>
            <a:r>
              <a:rPr lang="en-US" altLang="zh-CN" sz="3200" i="1" dirty="0" smtClean="0"/>
              <a:t>form:</a:t>
            </a:r>
            <a:endParaRPr lang="zh-CN" altLang="en-US" sz="3200" i="1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347" y="3078008"/>
            <a:ext cx="6895306" cy="6151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0" y="3712239"/>
            <a:ext cx="1944000" cy="474697"/>
          </a:xfrm>
          <a:prstGeom prst="rect">
            <a:avLst/>
          </a:prstGeom>
        </p:spPr>
      </p:pic>
      <p:cxnSp>
        <p:nvCxnSpPr>
          <p:cNvPr id="22" name="直接连接符 21"/>
          <p:cNvCxnSpPr/>
          <p:nvPr/>
        </p:nvCxnSpPr>
        <p:spPr>
          <a:xfrm>
            <a:off x="70200" y="4375194"/>
            <a:ext cx="9003600" cy="0"/>
          </a:xfrm>
          <a:prstGeom prst="line">
            <a:avLst/>
          </a:prstGeom>
          <a:ln w="41275">
            <a:gradFill>
              <a:gsLst>
                <a:gs pos="0">
                  <a:schemeClr val="bg1">
                    <a:alpha val="0"/>
                  </a:schemeClr>
                </a:gs>
                <a:gs pos="33000">
                  <a:srgbClr val="31BFA7"/>
                </a:gs>
                <a:gs pos="67000">
                  <a:srgbClr val="31BFA7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2207" y="4724430"/>
            <a:ext cx="4379587" cy="151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4043" y="1707774"/>
            <a:ext cx="7375914" cy="54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347" y="2266864"/>
            <a:ext cx="6895306" cy="6151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0" y="2901095"/>
            <a:ext cx="1944000" cy="474697"/>
          </a:xfrm>
          <a:prstGeom prst="rect">
            <a:avLst/>
          </a:prstGeom>
        </p:spPr>
      </p:pic>
      <p:cxnSp>
        <p:nvCxnSpPr>
          <p:cNvPr id="22" name="直接连接符 21"/>
          <p:cNvCxnSpPr/>
          <p:nvPr/>
        </p:nvCxnSpPr>
        <p:spPr>
          <a:xfrm>
            <a:off x="70200" y="3608715"/>
            <a:ext cx="9003600" cy="0"/>
          </a:xfrm>
          <a:prstGeom prst="line">
            <a:avLst/>
          </a:prstGeom>
          <a:ln w="41275">
            <a:gradFill>
              <a:gsLst>
                <a:gs pos="0">
                  <a:schemeClr val="bg1">
                    <a:alpha val="0"/>
                  </a:schemeClr>
                </a:gs>
                <a:gs pos="33000">
                  <a:srgbClr val="31BFA7"/>
                </a:gs>
                <a:gs pos="67000">
                  <a:srgbClr val="31BFA7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893" y="4624955"/>
            <a:ext cx="3271001" cy="112927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87551" y="391324"/>
            <a:ext cx="7568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How to calculate 1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851920" y="4077072"/>
          <a:ext cx="4860000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2000"/>
                <a:gridCol w="972000"/>
                <a:gridCol w="972000"/>
                <a:gridCol w="972000"/>
                <a:gridCol w="972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d1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d2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dx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n1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p(n1,d1)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/>
                        <a:t>p(n1,d2)</a:t>
                      </a:r>
                      <a:endParaRPr lang="zh-CN" altLang="en-US" dirty="0" smtClean="0"/>
                    </a:p>
                  </a:txBody>
                  <a:tcPr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/>
                        <a:t>p(n1,dx)</a:t>
                      </a:r>
                      <a:endParaRPr lang="zh-CN" altLang="en-US" dirty="0" smtClean="0"/>
                    </a:p>
                  </a:txBody>
                  <a:tcPr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n2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p(n2,d1)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p(n2,d2)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p(n2,dx)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n3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p(n3,d1)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p(n3,d2)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p(n3,dx)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ny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p(ny,d1)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p(ny,d2)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</a:t>
                      </a:r>
                      <a:r>
                        <a:rPr lang="en-US" altLang="zh-CN" dirty="0" err="1" smtClean="0"/>
                        <a:t>ny,dx</a:t>
                      </a:r>
                      <a:r>
                        <a:rPr lang="en-US" altLang="zh-CN" dirty="0" smtClean="0"/>
                        <a:t>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31BFA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椭圆 7"/>
          <p:cNvSpPr/>
          <p:nvPr/>
        </p:nvSpPr>
        <p:spPr>
          <a:xfrm>
            <a:off x="2857255" y="4960892"/>
            <a:ext cx="518508" cy="518508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299829" y="4509120"/>
            <a:ext cx="436192" cy="1422052"/>
            <a:chOff x="3299829" y="4509120"/>
            <a:chExt cx="436192" cy="1422052"/>
          </a:xfrm>
        </p:grpSpPr>
        <p:cxnSp>
          <p:nvCxnSpPr>
            <p:cNvPr id="12" name="直接箭头连接符 11"/>
            <p:cNvCxnSpPr/>
            <p:nvPr/>
          </p:nvCxnSpPr>
          <p:spPr>
            <a:xfrm flipV="1">
              <a:off x="3299829" y="4509120"/>
              <a:ext cx="436192" cy="536099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/>
            <p:cNvCxnSpPr/>
            <p:nvPr/>
          </p:nvCxnSpPr>
          <p:spPr>
            <a:xfrm>
              <a:off x="3299829" y="5395073"/>
              <a:ext cx="436192" cy="536099"/>
            </a:xfrm>
            <a:prstGeom prst="straightConnector1">
              <a:avLst/>
            </a:prstGeom>
            <a:ln w="254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4043" y="1707774"/>
            <a:ext cx="7375914" cy="54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347" y="2266864"/>
            <a:ext cx="6895306" cy="6151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0" y="2901095"/>
            <a:ext cx="1944000" cy="474697"/>
          </a:xfrm>
          <a:prstGeom prst="rect">
            <a:avLst/>
          </a:prstGeom>
        </p:spPr>
      </p:pic>
      <p:cxnSp>
        <p:nvCxnSpPr>
          <p:cNvPr id="22" name="直接连接符 21"/>
          <p:cNvCxnSpPr/>
          <p:nvPr/>
        </p:nvCxnSpPr>
        <p:spPr>
          <a:xfrm>
            <a:off x="70200" y="3608715"/>
            <a:ext cx="9003600" cy="0"/>
          </a:xfrm>
          <a:prstGeom prst="line">
            <a:avLst/>
          </a:prstGeom>
          <a:ln w="41275">
            <a:gradFill>
              <a:gsLst>
                <a:gs pos="0">
                  <a:schemeClr val="bg1">
                    <a:alpha val="0"/>
                  </a:schemeClr>
                </a:gs>
                <a:gs pos="33000">
                  <a:srgbClr val="31BFA7"/>
                </a:gs>
                <a:gs pos="67000">
                  <a:srgbClr val="31BFA7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87551" y="391324"/>
            <a:ext cx="7568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How to calculate 2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674112" y="4233739"/>
          <a:ext cx="388800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2000"/>
                <a:gridCol w="972000"/>
                <a:gridCol w="972000"/>
                <a:gridCol w="97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p(n1,d1)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/>
                        <a:t>p(n1,d2)</a:t>
                      </a:r>
                      <a:endParaRPr lang="zh-CN" altLang="en-US" dirty="0" smtClean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/>
                        <a:t>p(n1,dx)</a:t>
                      </a:r>
                      <a:endParaRPr lang="zh-CN" altLang="en-US" dirty="0" smtClean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p(n2,d1)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p(n2,d2)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p(n2,dx)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p(n3,d1)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p(n3,d2)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p(n3,dx)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p(ny,d1)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p(ny,d2)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</a:t>
                      </a:r>
                      <a:r>
                        <a:rPr lang="en-US" altLang="zh-CN" dirty="0" err="1" smtClean="0"/>
                        <a:t>ny,dx</a:t>
                      </a:r>
                      <a:r>
                        <a:rPr lang="en-US" altLang="zh-CN" dirty="0" smtClean="0"/>
                        <a:t>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1547664" y="4170839"/>
            <a:ext cx="4140896" cy="1980000"/>
            <a:chOff x="1547664" y="4049816"/>
            <a:chExt cx="4140896" cy="1980000"/>
          </a:xfrm>
        </p:grpSpPr>
        <p:sp>
          <p:nvSpPr>
            <p:cNvPr id="4" name="左中括号 3"/>
            <p:cNvSpPr/>
            <p:nvPr/>
          </p:nvSpPr>
          <p:spPr>
            <a:xfrm>
              <a:off x="1547664" y="4049816"/>
              <a:ext cx="144016" cy="1980000"/>
            </a:xfrm>
            <a:prstGeom prst="leftBracket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左中括号 14"/>
            <p:cNvSpPr/>
            <p:nvPr/>
          </p:nvSpPr>
          <p:spPr>
            <a:xfrm flipH="1">
              <a:off x="5544544" y="4049816"/>
              <a:ext cx="144016" cy="1980000"/>
            </a:xfrm>
            <a:prstGeom prst="leftBracket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75809" y="4853062"/>
            <a:ext cx="779059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4000" i="1" dirty="0" smtClean="0"/>
              <a:t>D =</a:t>
            </a:r>
            <a:r>
              <a:rPr lang="en-US" altLang="zh-CN" sz="3200" i="1" dirty="0" smtClean="0"/>
              <a:t> </a:t>
            </a:r>
            <a:endParaRPr lang="zh-CN" altLang="en-US" sz="3200" i="1" dirty="0"/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5820160" y="4233739"/>
          <a:ext cx="97200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8" name="组合 27"/>
          <p:cNvGrpSpPr/>
          <p:nvPr/>
        </p:nvGrpSpPr>
        <p:grpSpPr>
          <a:xfrm>
            <a:off x="5950212" y="4170839"/>
            <a:ext cx="711897" cy="1980000"/>
            <a:chOff x="1547664" y="4049816"/>
            <a:chExt cx="711897" cy="1980000"/>
          </a:xfrm>
        </p:grpSpPr>
        <p:sp>
          <p:nvSpPr>
            <p:cNvPr id="29" name="左中括号 28"/>
            <p:cNvSpPr/>
            <p:nvPr/>
          </p:nvSpPr>
          <p:spPr>
            <a:xfrm>
              <a:off x="1547664" y="4049816"/>
              <a:ext cx="144016" cy="1980000"/>
            </a:xfrm>
            <a:prstGeom prst="leftBracket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左中括号 29"/>
            <p:cNvSpPr/>
            <p:nvPr/>
          </p:nvSpPr>
          <p:spPr>
            <a:xfrm flipH="1">
              <a:off x="2115545" y="4049816"/>
              <a:ext cx="144016" cy="1980000"/>
            </a:xfrm>
            <a:prstGeom prst="leftBracket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903150" y="4853062"/>
            <a:ext cx="34785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4000" i="1" dirty="0" smtClean="0"/>
              <a:t>=</a:t>
            </a:r>
            <a:r>
              <a:rPr lang="en-US" altLang="zh-CN" sz="3200" i="1" dirty="0" smtClean="0"/>
              <a:t> </a:t>
            </a:r>
            <a:endParaRPr lang="zh-CN" altLang="en-US" sz="3200" i="1" dirty="0"/>
          </a:p>
        </p:txBody>
      </p:sp>
      <p:graphicFrame>
        <p:nvGraphicFramePr>
          <p:cNvPr id="35" name="表格 34"/>
          <p:cNvGraphicFramePr>
            <a:graphicFrameLocks noGrp="1"/>
          </p:cNvGraphicFramePr>
          <p:nvPr/>
        </p:nvGraphicFramePr>
        <p:xfrm>
          <a:off x="7392053" y="4233739"/>
          <a:ext cx="97200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p(n1,d2)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p(n2,d2)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p(n3,d2)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p(ny,d2)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6" name="组合 35"/>
          <p:cNvGrpSpPr/>
          <p:nvPr/>
        </p:nvGrpSpPr>
        <p:grpSpPr>
          <a:xfrm>
            <a:off x="7347291" y="4170839"/>
            <a:ext cx="1061524" cy="1980000"/>
            <a:chOff x="1547664" y="4049816"/>
            <a:chExt cx="1061524" cy="1980000"/>
          </a:xfrm>
        </p:grpSpPr>
        <p:sp>
          <p:nvSpPr>
            <p:cNvPr id="37" name="左中括号 36"/>
            <p:cNvSpPr/>
            <p:nvPr/>
          </p:nvSpPr>
          <p:spPr>
            <a:xfrm>
              <a:off x="1547664" y="4049816"/>
              <a:ext cx="144016" cy="1980000"/>
            </a:xfrm>
            <a:prstGeom prst="leftBracket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左中括号 37"/>
            <p:cNvSpPr/>
            <p:nvPr/>
          </p:nvSpPr>
          <p:spPr>
            <a:xfrm flipH="1">
              <a:off x="2465172" y="4049816"/>
              <a:ext cx="144016" cy="1980000"/>
            </a:xfrm>
            <a:prstGeom prst="leftBracket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456040" y="3639852"/>
            <a:ext cx="324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i="1" dirty="0" smtClean="0">
                <a:solidFill>
                  <a:srgbClr val="31BFA7"/>
                </a:solidFill>
              </a:rPr>
              <a:t>S</a:t>
            </a:r>
            <a:endParaRPr lang="zh-CN" altLang="en-US" sz="3200" i="1" dirty="0">
              <a:solidFill>
                <a:srgbClr val="31BFA7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695509" y="3639852"/>
            <a:ext cx="324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i="1" dirty="0" smtClean="0">
                <a:solidFill>
                  <a:srgbClr val="31BFA7"/>
                </a:solidFill>
              </a:rPr>
              <a:t>D</a:t>
            </a:r>
            <a:endParaRPr lang="zh-CN" altLang="en-US" sz="3200" i="1" dirty="0">
              <a:solidFill>
                <a:srgbClr val="31BFA7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697411" y="6070157"/>
            <a:ext cx="18474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i="1" dirty="0" smtClean="0">
                <a:solidFill>
                  <a:srgbClr val="31BFA7"/>
                </a:solidFill>
              </a:rPr>
              <a:t>y-by-x</a:t>
            </a:r>
            <a:endParaRPr lang="zh-CN" altLang="en-US" sz="3200" i="1" dirty="0">
              <a:solidFill>
                <a:srgbClr val="31BFA7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456370" y="6070157"/>
            <a:ext cx="18474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i="1" dirty="0" smtClean="0">
                <a:solidFill>
                  <a:srgbClr val="31BFA7"/>
                </a:solidFill>
              </a:rPr>
              <a:t>x-by-1</a:t>
            </a:r>
            <a:endParaRPr lang="zh-CN" altLang="en-US" sz="3200" i="1" dirty="0">
              <a:solidFill>
                <a:srgbClr val="31BFA7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933849" y="6070157"/>
            <a:ext cx="18474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i="1" dirty="0" smtClean="0">
                <a:solidFill>
                  <a:srgbClr val="31BFA7"/>
                </a:solidFill>
              </a:rPr>
              <a:t>y-by-1</a:t>
            </a:r>
            <a:endParaRPr lang="zh-CN" altLang="en-US" sz="3200" i="1" dirty="0">
              <a:solidFill>
                <a:srgbClr val="31BFA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 radius="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633"/>
          <a:stretch>
            <a:fillRect/>
          </a:stretch>
        </p:blipFill>
        <p:spPr>
          <a:xfrm>
            <a:off x="0" y="908720"/>
            <a:ext cx="9144000" cy="594928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87551" y="391324"/>
            <a:ext cx="45047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School &amp; Author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147249" y="3042724"/>
            <a:ext cx="6849502" cy="2207889"/>
            <a:chOff x="1194314" y="3015830"/>
            <a:chExt cx="6849502" cy="2207889"/>
          </a:xfrm>
        </p:grpSpPr>
        <p:grpSp>
          <p:nvGrpSpPr>
            <p:cNvPr id="23" name="组合 22"/>
            <p:cNvGrpSpPr/>
            <p:nvPr/>
          </p:nvGrpSpPr>
          <p:grpSpPr>
            <a:xfrm>
              <a:off x="1194314" y="3017136"/>
              <a:ext cx="1864666" cy="2206583"/>
              <a:chOff x="1194314" y="2976795"/>
              <a:chExt cx="1864666" cy="2206583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1194314" y="4814046"/>
                <a:ext cx="18646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err="1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Zaiben</a:t>
                </a:r>
                <a:r>
                  <a:rPr lang="en-US" altLang="zh-CN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 Chen</a:t>
                </a:r>
                <a:endPara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338" t="17015" r="47656" b="40870"/>
              <a:stretch>
                <a:fillRect/>
              </a:stretch>
            </p:blipFill>
            <p:spPr>
              <a:xfrm>
                <a:off x="1298647" y="2976795"/>
                <a:ext cx="1656000" cy="1656000"/>
              </a:xfrm>
              <a:custGeom>
                <a:avLst/>
                <a:gdLst>
                  <a:gd name="connsiteX0" fmla="*/ 1006111 w 2012222"/>
                  <a:gd name="connsiteY0" fmla="*/ 0 h 2012222"/>
                  <a:gd name="connsiteX1" fmla="*/ 2012222 w 2012222"/>
                  <a:gd name="connsiteY1" fmla="*/ 1006111 h 2012222"/>
                  <a:gd name="connsiteX2" fmla="*/ 1006111 w 2012222"/>
                  <a:gd name="connsiteY2" fmla="*/ 2012222 h 2012222"/>
                  <a:gd name="connsiteX3" fmla="*/ 0 w 2012222"/>
                  <a:gd name="connsiteY3" fmla="*/ 1006111 h 2012222"/>
                  <a:gd name="connsiteX4" fmla="*/ 1006111 w 2012222"/>
                  <a:gd name="connsiteY4" fmla="*/ 0 h 2012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2222" h="2012222">
                    <a:moveTo>
                      <a:pt x="1006111" y="0"/>
                    </a:moveTo>
                    <a:cubicBezTo>
                      <a:pt x="1561771" y="0"/>
                      <a:pt x="2012222" y="450451"/>
                      <a:pt x="2012222" y="1006111"/>
                    </a:cubicBezTo>
                    <a:cubicBezTo>
                      <a:pt x="2012222" y="1561771"/>
                      <a:pt x="1561771" y="2012222"/>
                      <a:pt x="1006111" y="2012222"/>
                    </a:cubicBezTo>
                    <a:cubicBezTo>
                      <a:pt x="450451" y="2012222"/>
                      <a:pt x="0" y="1561771"/>
                      <a:pt x="0" y="1006111"/>
                    </a:cubicBezTo>
                    <a:cubicBezTo>
                      <a:pt x="0" y="450451"/>
                      <a:pt x="450451" y="0"/>
                      <a:pt x="1006111" y="0"/>
                    </a:cubicBezTo>
                    <a:close/>
                  </a:path>
                </a:pathLst>
              </a:custGeom>
              <a:ln w="53975">
                <a:solidFill>
                  <a:schemeClr val="accent1">
                    <a:shade val="50000"/>
                    <a:alpha val="60000"/>
                  </a:schemeClr>
                </a:solidFill>
              </a:ln>
            </p:spPr>
          </p:pic>
        </p:grpSp>
        <p:grpSp>
          <p:nvGrpSpPr>
            <p:cNvPr id="22" name="组合 21"/>
            <p:cNvGrpSpPr/>
            <p:nvPr/>
          </p:nvGrpSpPr>
          <p:grpSpPr>
            <a:xfrm>
              <a:off x="3686732" y="3017136"/>
              <a:ext cx="1864666" cy="2206583"/>
              <a:chOff x="3639667" y="2976795"/>
              <a:chExt cx="1864666" cy="2206583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3639667" y="4814046"/>
                <a:ext cx="18646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err="1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Heng</a:t>
                </a:r>
                <a:r>
                  <a:rPr lang="en-US" altLang="zh-CN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 Tao Shen</a:t>
                </a:r>
                <a:endPara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314" t="1099" r="7033" b="4728"/>
              <a:stretch>
                <a:fillRect/>
              </a:stretch>
            </p:blipFill>
            <p:spPr>
              <a:xfrm>
                <a:off x="3744000" y="2976795"/>
                <a:ext cx="1656000" cy="1656000"/>
              </a:xfrm>
              <a:custGeom>
                <a:avLst/>
                <a:gdLst>
                  <a:gd name="connsiteX0" fmla="*/ 1006111 w 2012222"/>
                  <a:gd name="connsiteY0" fmla="*/ 0 h 2012222"/>
                  <a:gd name="connsiteX1" fmla="*/ 2012222 w 2012222"/>
                  <a:gd name="connsiteY1" fmla="*/ 1006111 h 2012222"/>
                  <a:gd name="connsiteX2" fmla="*/ 1006111 w 2012222"/>
                  <a:gd name="connsiteY2" fmla="*/ 2012222 h 2012222"/>
                  <a:gd name="connsiteX3" fmla="*/ 0 w 2012222"/>
                  <a:gd name="connsiteY3" fmla="*/ 1006111 h 2012222"/>
                  <a:gd name="connsiteX4" fmla="*/ 1006111 w 2012222"/>
                  <a:gd name="connsiteY4" fmla="*/ 0 h 2012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2222" h="2012222">
                    <a:moveTo>
                      <a:pt x="1006111" y="0"/>
                    </a:moveTo>
                    <a:cubicBezTo>
                      <a:pt x="1561771" y="0"/>
                      <a:pt x="2012222" y="450451"/>
                      <a:pt x="2012222" y="1006111"/>
                    </a:cubicBezTo>
                    <a:cubicBezTo>
                      <a:pt x="2012222" y="1561771"/>
                      <a:pt x="1561771" y="2012222"/>
                      <a:pt x="1006111" y="2012222"/>
                    </a:cubicBezTo>
                    <a:cubicBezTo>
                      <a:pt x="450451" y="2012222"/>
                      <a:pt x="0" y="1561771"/>
                      <a:pt x="0" y="1006111"/>
                    </a:cubicBezTo>
                    <a:cubicBezTo>
                      <a:pt x="0" y="450451"/>
                      <a:pt x="450451" y="0"/>
                      <a:pt x="1006111" y="0"/>
                    </a:cubicBezTo>
                    <a:close/>
                  </a:path>
                </a:pathLst>
              </a:custGeom>
              <a:ln w="53975">
                <a:solidFill>
                  <a:schemeClr val="accent1">
                    <a:shade val="50000"/>
                    <a:alpha val="60000"/>
                  </a:schemeClr>
                </a:solidFill>
              </a:ln>
            </p:spPr>
          </p:pic>
        </p:grpSp>
        <p:grpSp>
          <p:nvGrpSpPr>
            <p:cNvPr id="14" name="组合 13"/>
            <p:cNvGrpSpPr/>
            <p:nvPr/>
          </p:nvGrpSpPr>
          <p:grpSpPr>
            <a:xfrm>
              <a:off x="6179150" y="3015830"/>
              <a:ext cx="1864666" cy="2207889"/>
              <a:chOff x="6085021" y="2975489"/>
              <a:chExt cx="1864666" cy="2207889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6085021" y="4814046"/>
                <a:ext cx="18646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err="1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Xiaofang</a:t>
                </a:r>
                <a:r>
                  <a:rPr lang="en-US" altLang="zh-CN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 Zhou</a:t>
                </a:r>
                <a:endPara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98" t="858" r="998" b="24896"/>
              <a:stretch>
                <a:fillRect/>
              </a:stretch>
            </p:blipFill>
            <p:spPr>
              <a:xfrm>
                <a:off x="6189354" y="2975489"/>
                <a:ext cx="1656000" cy="1656000"/>
              </a:xfrm>
              <a:custGeom>
                <a:avLst/>
                <a:gdLst>
                  <a:gd name="connsiteX0" fmla="*/ 1006111 w 2012222"/>
                  <a:gd name="connsiteY0" fmla="*/ 0 h 2012222"/>
                  <a:gd name="connsiteX1" fmla="*/ 2012222 w 2012222"/>
                  <a:gd name="connsiteY1" fmla="*/ 1006111 h 2012222"/>
                  <a:gd name="connsiteX2" fmla="*/ 1006111 w 2012222"/>
                  <a:gd name="connsiteY2" fmla="*/ 2012222 h 2012222"/>
                  <a:gd name="connsiteX3" fmla="*/ 0 w 2012222"/>
                  <a:gd name="connsiteY3" fmla="*/ 1006111 h 2012222"/>
                  <a:gd name="connsiteX4" fmla="*/ 1006111 w 2012222"/>
                  <a:gd name="connsiteY4" fmla="*/ 0 h 2012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2222" h="2012222">
                    <a:moveTo>
                      <a:pt x="1006111" y="0"/>
                    </a:moveTo>
                    <a:cubicBezTo>
                      <a:pt x="1561771" y="0"/>
                      <a:pt x="2012222" y="450451"/>
                      <a:pt x="2012222" y="1006111"/>
                    </a:cubicBezTo>
                    <a:cubicBezTo>
                      <a:pt x="2012222" y="1561771"/>
                      <a:pt x="1561771" y="2012222"/>
                      <a:pt x="1006111" y="2012222"/>
                    </a:cubicBezTo>
                    <a:cubicBezTo>
                      <a:pt x="450451" y="2012222"/>
                      <a:pt x="0" y="1561771"/>
                      <a:pt x="0" y="1006111"/>
                    </a:cubicBezTo>
                    <a:cubicBezTo>
                      <a:pt x="0" y="450451"/>
                      <a:pt x="450451" y="0"/>
                      <a:pt x="1006111" y="0"/>
                    </a:cubicBezTo>
                    <a:close/>
                  </a:path>
                </a:pathLst>
              </a:custGeom>
              <a:ln w="53975">
                <a:solidFill>
                  <a:schemeClr val="accent1">
                    <a:shade val="50000"/>
                    <a:alpha val="60000"/>
                  </a:schemeClr>
                </a:solidFill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4043" y="1707774"/>
            <a:ext cx="7375914" cy="54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347" y="2266864"/>
            <a:ext cx="6895306" cy="6151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0" y="2901095"/>
            <a:ext cx="1944000" cy="474697"/>
          </a:xfrm>
          <a:prstGeom prst="rect">
            <a:avLst/>
          </a:prstGeom>
        </p:spPr>
      </p:pic>
      <p:cxnSp>
        <p:nvCxnSpPr>
          <p:cNvPr id="22" name="直接连接符 21"/>
          <p:cNvCxnSpPr/>
          <p:nvPr/>
        </p:nvCxnSpPr>
        <p:spPr>
          <a:xfrm>
            <a:off x="-548362" y="3608715"/>
            <a:ext cx="9003600" cy="0"/>
          </a:xfrm>
          <a:prstGeom prst="line">
            <a:avLst/>
          </a:prstGeom>
          <a:ln w="41275">
            <a:gradFill>
              <a:gsLst>
                <a:gs pos="0">
                  <a:schemeClr val="bg1">
                    <a:alpha val="0"/>
                  </a:schemeClr>
                </a:gs>
                <a:gs pos="33000">
                  <a:srgbClr val="31BFA7"/>
                </a:gs>
                <a:gs pos="67000">
                  <a:srgbClr val="31BFA7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87551" y="391324"/>
            <a:ext cx="7568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How to calculate 3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055550" y="4233739"/>
          <a:ext cx="388800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2000"/>
                <a:gridCol w="972000"/>
                <a:gridCol w="972000"/>
                <a:gridCol w="97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p(n1,n1)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/>
                        <a:t>p(n1,n2)</a:t>
                      </a:r>
                      <a:endParaRPr lang="zh-CN" altLang="en-US" dirty="0" smtClean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/>
                        <a:t>p(n1,ny)</a:t>
                      </a:r>
                      <a:endParaRPr lang="zh-CN" altLang="en-US" dirty="0" smtClean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p(n2,n1)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p(n2,n2)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p(n2,ny)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p(n3,n1)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p(n3,n2)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p(n3,ny)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p(ny,n1)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p(ny,n2)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</a:t>
                      </a:r>
                      <a:r>
                        <a:rPr lang="en-US" altLang="zh-CN" dirty="0" err="1" smtClean="0"/>
                        <a:t>ny,ny</a:t>
                      </a:r>
                      <a:r>
                        <a:rPr lang="en-US" altLang="zh-CN" dirty="0" smtClean="0"/>
                        <a:t>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929102" y="4170839"/>
            <a:ext cx="4140896" cy="1980000"/>
            <a:chOff x="1547664" y="4049816"/>
            <a:chExt cx="4140896" cy="1980000"/>
          </a:xfrm>
        </p:grpSpPr>
        <p:sp>
          <p:nvSpPr>
            <p:cNvPr id="4" name="左中括号 3"/>
            <p:cNvSpPr/>
            <p:nvPr/>
          </p:nvSpPr>
          <p:spPr>
            <a:xfrm>
              <a:off x="1547664" y="4049816"/>
              <a:ext cx="144016" cy="1980000"/>
            </a:xfrm>
            <a:prstGeom prst="leftBracket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左中括号 14"/>
            <p:cNvSpPr/>
            <p:nvPr/>
          </p:nvSpPr>
          <p:spPr>
            <a:xfrm flipH="1">
              <a:off x="5544544" y="4049816"/>
              <a:ext cx="144016" cy="1980000"/>
            </a:xfrm>
            <a:prstGeom prst="leftBracket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7929" y="4853062"/>
            <a:ext cx="779059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4000" i="1" dirty="0" smtClean="0"/>
              <a:t>D =</a:t>
            </a:r>
            <a:r>
              <a:rPr lang="en-US" altLang="zh-CN" sz="3200" i="1" dirty="0" smtClean="0"/>
              <a:t> </a:t>
            </a:r>
            <a:endParaRPr lang="zh-CN" altLang="en-US" sz="3200" i="1" dirty="0"/>
          </a:p>
        </p:txBody>
      </p:sp>
      <p:sp>
        <p:nvSpPr>
          <p:cNvPr id="31" name="文本框 30"/>
          <p:cNvSpPr txBox="1"/>
          <p:nvPr/>
        </p:nvSpPr>
        <p:spPr>
          <a:xfrm>
            <a:off x="6445952" y="4853062"/>
            <a:ext cx="34785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4000" i="1" dirty="0" smtClean="0"/>
              <a:t>=</a:t>
            </a:r>
            <a:r>
              <a:rPr lang="en-US" altLang="zh-CN" sz="3200" i="1" dirty="0" smtClean="0"/>
              <a:t> </a:t>
            </a:r>
            <a:endParaRPr lang="zh-CN" altLang="en-US" sz="3200" i="1" dirty="0"/>
          </a:p>
        </p:txBody>
      </p:sp>
      <p:graphicFrame>
        <p:nvGraphicFramePr>
          <p:cNvPr id="35" name="表格 34"/>
          <p:cNvGraphicFramePr>
            <a:graphicFrameLocks noGrp="1"/>
          </p:cNvGraphicFramePr>
          <p:nvPr/>
        </p:nvGraphicFramePr>
        <p:xfrm>
          <a:off x="6876564" y="4233739"/>
          <a:ext cx="212400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Σ(p(n1,ni)×p(ni,d2))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Σ(p(n2,ni)×p(ni,d2))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Σ(p(n3,ni)×p(ni,d2))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/>
                        <a:t>Σ(p(</a:t>
                      </a:r>
                      <a:r>
                        <a:rPr lang="en-US" altLang="zh-CN" dirty="0" err="1" smtClean="0"/>
                        <a:t>ny,ni</a:t>
                      </a:r>
                      <a:r>
                        <a:rPr lang="en-US" altLang="zh-CN" dirty="0" smtClean="0"/>
                        <a:t>)×p(ni,d2))</a:t>
                      </a:r>
                      <a:endParaRPr lang="zh-CN" altLang="en-US" dirty="0" smtClean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6" name="组合 35"/>
          <p:cNvGrpSpPr/>
          <p:nvPr/>
        </p:nvGrpSpPr>
        <p:grpSpPr>
          <a:xfrm>
            <a:off x="6849752" y="4170839"/>
            <a:ext cx="2177625" cy="1980000"/>
            <a:chOff x="1547664" y="4049816"/>
            <a:chExt cx="2177625" cy="1980000"/>
          </a:xfrm>
        </p:grpSpPr>
        <p:sp>
          <p:nvSpPr>
            <p:cNvPr id="37" name="左中括号 36"/>
            <p:cNvSpPr/>
            <p:nvPr/>
          </p:nvSpPr>
          <p:spPr>
            <a:xfrm>
              <a:off x="1547664" y="4049816"/>
              <a:ext cx="144016" cy="1980000"/>
            </a:xfrm>
            <a:prstGeom prst="leftBracket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左中括号 37"/>
            <p:cNvSpPr/>
            <p:nvPr/>
          </p:nvSpPr>
          <p:spPr>
            <a:xfrm flipH="1">
              <a:off x="3581273" y="4049816"/>
              <a:ext cx="144016" cy="1980000"/>
            </a:xfrm>
            <a:prstGeom prst="leftBracket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837478" y="3639852"/>
            <a:ext cx="324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i="1" dirty="0" smtClean="0">
                <a:solidFill>
                  <a:srgbClr val="31BFA7"/>
                </a:solidFill>
              </a:rPr>
              <a:t>Q</a:t>
            </a:r>
            <a:endParaRPr lang="zh-CN" altLang="en-US" sz="3200" i="1" dirty="0">
              <a:solidFill>
                <a:srgbClr val="31BFA7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436594" y="3639852"/>
            <a:ext cx="1003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i="1" dirty="0" smtClean="0">
                <a:solidFill>
                  <a:srgbClr val="31BFA7"/>
                </a:solidFill>
              </a:rPr>
              <a:t>Q·D</a:t>
            </a:r>
            <a:endParaRPr lang="zh-CN" altLang="en-US" sz="3200" i="1" dirty="0">
              <a:solidFill>
                <a:srgbClr val="31BFA7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078849" y="6069600"/>
            <a:ext cx="18474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i="1" dirty="0" smtClean="0">
                <a:solidFill>
                  <a:srgbClr val="31BFA7"/>
                </a:solidFill>
              </a:rPr>
              <a:t>y-by-y</a:t>
            </a:r>
            <a:endParaRPr lang="zh-CN" altLang="en-US" sz="3200" i="1" dirty="0">
              <a:solidFill>
                <a:srgbClr val="31BFA7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837808" y="6069600"/>
            <a:ext cx="18474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i="1" dirty="0" smtClean="0">
                <a:solidFill>
                  <a:srgbClr val="31BFA7"/>
                </a:solidFill>
              </a:rPr>
              <a:t>y-by-1</a:t>
            </a:r>
            <a:endParaRPr lang="zh-CN" altLang="en-US" sz="3200" i="1" dirty="0">
              <a:solidFill>
                <a:srgbClr val="31BFA7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014833" y="6069600"/>
            <a:ext cx="18474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i="1" dirty="0" smtClean="0">
                <a:solidFill>
                  <a:srgbClr val="31BFA7"/>
                </a:solidFill>
              </a:rPr>
              <a:t>y-by-1</a:t>
            </a:r>
            <a:endParaRPr lang="zh-CN" altLang="en-US" sz="3200" i="1" dirty="0">
              <a:solidFill>
                <a:srgbClr val="31BFA7"/>
              </a:solidFill>
            </a:endParaRPr>
          </a:p>
        </p:txBody>
      </p:sp>
      <p:graphicFrame>
        <p:nvGraphicFramePr>
          <p:cNvPr id="32" name="表格 31"/>
          <p:cNvGraphicFramePr>
            <a:graphicFrameLocks noGrp="1"/>
          </p:cNvGraphicFramePr>
          <p:nvPr/>
        </p:nvGraphicFramePr>
        <p:xfrm>
          <a:off x="5297970" y="4233739"/>
          <a:ext cx="97200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p(n1,d2)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p(n2,d2)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p(n3,d2)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p(ny,d2)</a:t>
                      </a:r>
                      <a:endParaRPr lang="zh-CN" altLang="en-US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5253208" y="4170839"/>
            <a:ext cx="1061524" cy="1980000"/>
            <a:chOff x="1547664" y="4049816"/>
            <a:chExt cx="1061524" cy="1980000"/>
          </a:xfrm>
        </p:grpSpPr>
        <p:sp>
          <p:nvSpPr>
            <p:cNvPr id="34" name="左中括号 33"/>
            <p:cNvSpPr/>
            <p:nvPr/>
          </p:nvSpPr>
          <p:spPr>
            <a:xfrm>
              <a:off x="1547664" y="4049816"/>
              <a:ext cx="144016" cy="1980000"/>
            </a:xfrm>
            <a:prstGeom prst="leftBracket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左中括号 42"/>
            <p:cNvSpPr/>
            <p:nvPr/>
          </p:nvSpPr>
          <p:spPr>
            <a:xfrm flipH="1">
              <a:off x="2465172" y="4049816"/>
              <a:ext cx="144016" cy="1980000"/>
            </a:xfrm>
            <a:prstGeom prst="leftBracket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5601426" y="3639852"/>
            <a:ext cx="324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i="1" dirty="0" smtClean="0">
                <a:solidFill>
                  <a:srgbClr val="31BFA7"/>
                </a:solidFill>
              </a:rPr>
              <a:t>D</a:t>
            </a:r>
            <a:endParaRPr lang="zh-CN" altLang="en-US" sz="3200" i="1" dirty="0">
              <a:solidFill>
                <a:srgbClr val="31BFA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87551" y="391324"/>
            <a:ext cx="7568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Step 3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99892" y="2561220"/>
            <a:ext cx="1944216" cy="3240360"/>
            <a:chOff x="-1796" y="2708920"/>
            <a:chExt cx="1944216" cy="3240360"/>
          </a:xfrm>
        </p:grpSpPr>
        <p:sp>
          <p:nvSpPr>
            <p:cNvPr id="5" name="椭圆 4"/>
            <p:cNvSpPr/>
            <p:nvPr/>
          </p:nvSpPr>
          <p:spPr>
            <a:xfrm>
              <a:off x="-1796" y="2708920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46276" y="2708920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294348" y="2708920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294348" y="3356992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-1796" y="4005064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646276" y="4005064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294348" y="4005064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294348" y="4653136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-1796" y="5301208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646276" y="5301208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294348" y="5301208"/>
              <a:ext cx="648072" cy="64807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87551" y="391324"/>
            <a:ext cx="7568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Searching The MPR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87551" y="1890027"/>
            <a:ext cx="7676837" cy="1114490"/>
            <a:chOff x="387551" y="1890027"/>
            <a:chExt cx="7676837" cy="111449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79612" y="2373553"/>
              <a:ext cx="6984776" cy="63096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387551" y="1890027"/>
              <a:ext cx="548059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i="1" dirty="0" smtClean="0">
                  <a:solidFill>
                    <a:srgbClr val="31BFA7"/>
                  </a:solidFill>
                  <a:latin typeface="微软雅黑" pitchFamily="34" charset="-122"/>
                  <a:ea typeface="微软雅黑" pitchFamily="34" charset="-122"/>
                </a:rPr>
                <a:t>热门程度的另一表达形式</a:t>
              </a:r>
              <a:r>
                <a:rPr lang="en-US" altLang="zh-CN" sz="2600" i="1" dirty="0" smtClean="0">
                  <a:solidFill>
                    <a:srgbClr val="31BFA7"/>
                  </a:solidFill>
                  <a:latin typeface="微软雅黑" pitchFamily="34" charset="-122"/>
                  <a:ea typeface="微软雅黑" pitchFamily="34" charset="-122"/>
                </a:rPr>
                <a:t>:</a:t>
              </a:r>
              <a:endParaRPr lang="zh-CN" altLang="en-US" sz="2600" i="1" dirty="0">
                <a:solidFill>
                  <a:srgbClr val="31BFA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87551" y="3076764"/>
            <a:ext cx="7874859" cy="1678901"/>
            <a:chOff x="387551" y="3074488"/>
            <a:chExt cx="7874859" cy="1678901"/>
          </a:xfrm>
        </p:grpSpPr>
        <p:sp>
          <p:nvSpPr>
            <p:cNvPr id="7" name="文本框 6"/>
            <p:cNvSpPr txBox="1"/>
            <p:nvPr/>
          </p:nvSpPr>
          <p:spPr>
            <a:xfrm>
              <a:off x="387551" y="3074488"/>
              <a:ext cx="548059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i="1" dirty="0" smtClean="0">
                  <a:solidFill>
                    <a:srgbClr val="31BFA7"/>
                  </a:solidFill>
                  <a:latin typeface="微软雅黑" pitchFamily="34" charset="-122"/>
                  <a:ea typeface="微软雅黑" pitchFamily="34" charset="-122"/>
                </a:rPr>
                <a:t>路线的定义</a:t>
              </a:r>
              <a:r>
                <a:rPr lang="en-US" altLang="zh-CN" sz="2600" i="1" dirty="0" smtClean="0">
                  <a:solidFill>
                    <a:srgbClr val="31BFA7"/>
                  </a:solidFill>
                  <a:latin typeface="微软雅黑" pitchFamily="34" charset="-122"/>
                  <a:ea typeface="微软雅黑" pitchFamily="34" charset="-122"/>
                </a:rPr>
                <a:t>:</a:t>
              </a:r>
              <a:endParaRPr lang="zh-CN" altLang="en-US" sz="2600" i="1" dirty="0">
                <a:solidFill>
                  <a:srgbClr val="31BFA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881590" y="3491505"/>
              <a:ext cx="7380820" cy="12618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/>
                <a:t>A </a:t>
              </a:r>
              <a:r>
                <a:rPr lang="zh-CN" altLang="en-US" sz="2400" dirty="0" smtClean="0"/>
                <a:t>route 𝑅 is </a:t>
              </a:r>
              <a:r>
                <a:rPr lang="zh-CN" altLang="en-US" sz="2400" dirty="0"/>
                <a:t>defined as a consecutive sequence of transfer nodes </a:t>
              </a:r>
              <a:r>
                <a:rPr lang="zh-CN" altLang="en-US" sz="2800" i="1" dirty="0">
                  <a:solidFill>
                    <a:srgbClr val="31BFA7"/>
                  </a:solidFill>
                </a:rPr>
                <a:t>𝑛1 →𝑛2 → ⋅⋅⋅𝑛𝑖</a:t>
              </a:r>
              <a:r>
                <a:rPr lang="zh-CN" altLang="en-US" sz="2400" dirty="0"/>
                <a:t>, </a:t>
              </a:r>
              <a:r>
                <a:rPr lang="zh-CN" altLang="en-US" sz="2400" dirty="0" smtClean="0"/>
                <a:t>where (</a:t>
              </a:r>
              <a:r>
                <a:rPr lang="zh-CN" altLang="en-US" sz="2400" dirty="0"/>
                <a:t>𝑛𝑗,𝑛𝑗+1),(1≤𝑗&lt;𝑖), is an existed transfer edge.</a:t>
              </a:r>
              <a:endParaRPr lang="zh-CN" altLang="en-US" sz="2400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7551" y="4827912"/>
            <a:ext cx="6236677" cy="1449466"/>
            <a:chOff x="387551" y="4827912"/>
            <a:chExt cx="6236677" cy="144946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19772" y="5220618"/>
              <a:ext cx="4104456" cy="105676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87551" y="4827912"/>
              <a:ext cx="548059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i="1" dirty="0" smtClean="0">
                  <a:solidFill>
                    <a:srgbClr val="31BFA7"/>
                  </a:solidFill>
                  <a:latin typeface="微软雅黑" pitchFamily="34" charset="-122"/>
                  <a:ea typeface="微软雅黑" pitchFamily="34" charset="-122"/>
                </a:rPr>
                <a:t>路线热门程度定义</a:t>
              </a:r>
              <a:r>
                <a:rPr lang="en-US" altLang="zh-CN" sz="2600" i="1" dirty="0" smtClean="0">
                  <a:solidFill>
                    <a:srgbClr val="31BFA7"/>
                  </a:solidFill>
                  <a:latin typeface="微软雅黑" pitchFamily="34" charset="-122"/>
                  <a:ea typeface="微软雅黑" pitchFamily="34" charset="-122"/>
                </a:rPr>
                <a:t>:</a:t>
              </a:r>
              <a:endParaRPr lang="zh-CN" altLang="en-US" sz="2600" i="1" dirty="0">
                <a:solidFill>
                  <a:srgbClr val="31BFA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87551" y="391324"/>
            <a:ext cx="7568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Algorithm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519772" y="2129172"/>
            <a:ext cx="4104456" cy="4104456"/>
            <a:chOff x="2519772" y="2129172"/>
            <a:chExt cx="4104456" cy="4104456"/>
          </a:xfrm>
        </p:grpSpPr>
        <p:sp>
          <p:nvSpPr>
            <p:cNvPr id="14" name="椭圆 13"/>
            <p:cNvSpPr/>
            <p:nvPr/>
          </p:nvSpPr>
          <p:spPr>
            <a:xfrm>
              <a:off x="2519772" y="2129172"/>
              <a:ext cx="4104456" cy="410445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2914527" y="3519680"/>
              <a:ext cx="331494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8000" dirty="0" err="1" smtClean="0">
                  <a:solidFill>
                    <a:schemeClr val="bg1"/>
                  </a:solidFill>
                </a:rPr>
                <a:t>Dijkstra</a:t>
              </a:r>
              <a:endParaRPr lang="zh-CN" altLang="en-US" sz="80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8692" y="1772816"/>
            <a:ext cx="6926616" cy="707785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87551" y="391324"/>
            <a:ext cx="7568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Algorithm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72200" y="3708358"/>
            <a:ext cx="133081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31BFA7"/>
                </a:solidFill>
              </a:rPr>
              <a:t>𝐿(𝑛𝑖)</a:t>
            </a:r>
            <a:endParaRPr lang="zh-CN" altLang="en-US" sz="4400" dirty="0">
              <a:solidFill>
                <a:srgbClr val="31BFA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96296E-6 L 0 -0.2849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87551" y="391324"/>
            <a:ext cx="7568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Why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7587" y="2028173"/>
            <a:ext cx="7568825" cy="10803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0294" y="3355324"/>
            <a:ext cx="6984776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H</a:t>
            </a:r>
            <a:r>
              <a:rPr lang="zh-CN" altLang="en-US" sz="2400" dirty="0"/>
              <a:t>owever, a problem with this </a:t>
            </a:r>
            <a:r>
              <a:rPr lang="zh-CN" altLang="en-US" sz="3200" i="1" dirty="0">
                <a:solidFill>
                  <a:srgbClr val="31BFA7"/>
                </a:solidFill>
              </a:rPr>
              <a:t>alternative option </a:t>
            </a:r>
            <a:r>
              <a:rPr lang="zh-CN" altLang="en-US" sz="2400" dirty="0"/>
              <a:t>is </a:t>
            </a:r>
            <a:r>
              <a:rPr lang="zh-CN" altLang="en-US" sz="2400" dirty="0" smtClean="0"/>
              <a:t>that the </a:t>
            </a:r>
            <a:r>
              <a:rPr lang="zh-CN" altLang="en-US" sz="2400" dirty="0"/>
              <a:t>search algorithm just considers </a:t>
            </a:r>
            <a:r>
              <a:rPr lang="zh-CN" altLang="en-US" sz="3200" i="1" dirty="0">
                <a:solidFill>
                  <a:srgbClr val="31BFA7"/>
                </a:solidFill>
              </a:rPr>
              <a:t>the local information </a:t>
            </a:r>
            <a:r>
              <a:rPr lang="zh-CN" altLang="en-US" sz="2400" dirty="0"/>
              <a:t>of </a:t>
            </a:r>
            <a:r>
              <a:rPr lang="zh-CN" altLang="en-US" sz="2400" dirty="0" smtClean="0"/>
              <a:t>the current </a:t>
            </a:r>
            <a:r>
              <a:rPr lang="zh-CN" altLang="en-US" sz="2400" dirty="0"/>
              <a:t>node </a:t>
            </a:r>
            <a:r>
              <a:rPr lang="zh-CN" altLang="en-US" sz="3200" i="1" dirty="0">
                <a:solidFill>
                  <a:srgbClr val="31BFA7"/>
                </a:solidFill>
              </a:rPr>
              <a:t>other </a:t>
            </a:r>
            <a:r>
              <a:rPr lang="zh-CN" altLang="en-US" sz="3200" i="1" dirty="0" smtClean="0">
                <a:solidFill>
                  <a:srgbClr val="31BFA7"/>
                </a:solidFill>
              </a:rPr>
              <a:t>than 𝑡 steps </a:t>
            </a:r>
            <a:r>
              <a:rPr lang="zh-CN" altLang="en-US" sz="3200" i="1" dirty="0">
                <a:solidFill>
                  <a:srgbClr val="31BFA7"/>
                </a:solidFill>
              </a:rPr>
              <a:t>further</a:t>
            </a:r>
            <a:r>
              <a:rPr lang="zh-CN" altLang="en-US" sz="2400" dirty="0"/>
              <a:t>, which possibly </a:t>
            </a:r>
            <a:r>
              <a:rPr lang="zh-CN" altLang="en-US" sz="2400" dirty="0" smtClean="0"/>
              <a:t>causes an </a:t>
            </a:r>
            <a:r>
              <a:rPr lang="zh-CN" altLang="en-US" sz="2400" dirty="0"/>
              <a:t>incorrect result. </a:t>
            </a:r>
            <a:endParaRPr lang="zh-CN" altLang="en-US" sz="2400" dirty="0"/>
          </a:p>
        </p:txBody>
      </p:sp>
      <p:sp>
        <p:nvSpPr>
          <p:cNvPr id="10" name="矩形 9"/>
          <p:cNvSpPr/>
          <p:nvPr/>
        </p:nvSpPr>
        <p:spPr>
          <a:xfrm>
            <a:off x="1160294" y="5859012"/>
            <a:ext cx="698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2400" dirty="0"/>
          </a:p>
        </p:txBody>
      </p:sp>
      <p:sp>
        <p:nvSpPr>
          <p:cNvPr id="12" name="矩形 11"/>
          <p:cNvSpPr/>
          <p:nvPr/>
        </p:nvSpPr>
        <p:spPr>
          <a:xfrm>
            <a:off x="1160294" y="5597402"/>
            <a:ext cx="6984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</a:rPr>
              <a:t>——author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87551" y="391324"/>
            <a:ext cx="7568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Experiments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278" y="1613645"/>
            <a:ext cx="8329444" cy="4961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7551" y="391324"/>
            <a:ext cx="7568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Contributions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946328" y="2113734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We </a:t>
            </a:r>
            <a:r>
              <a:rPr lang="zh-CN" altLang="en-US" sz="2400" dirty="0"/>
              <a:t>present a new route planning approach that </a:t>
            </a:r>
            <a:r>
              <a:rPr lang="zh-CN" altLang="en-US" sz="2400" dirty="0" smtClean="0"/>
              <a:t>gives another </a:t>
            </a:r>
            <a:r>
              <a:rPr lang="zh-CN" altLang="en-US" sz="2400" dirty="0"/>
              <a:t>option for users </a:t>
            </a:r>
            <a:r>
              <a:rPr lang="zh-CN" altLang="en-US" sz="2400" i="1" dirty="0">
                <a:solidFill>
                  <a:srgbClr val="31BFA7"/>
                </a:solidFill>
              </a:rPr>
              <a:t>other than </a:t>
            </a:r>
            <a:r>
              <a:rPr lang="zh-CN" altLang="en-US" sz="2400" dirty="0"/>
              <a:t>existing shortest </a:t>
            </a:r>
            <a:r>
              <a:rPr lang="zh-CN" altLang="en-US" sz="2400" dirty="0" smtClean="0"/>
              <a:t>path based </a:t>
            </a:r>
            <a:r>
              <a:rPr lang="zh-CN" altLang="en-US" sz="2400" dirty="0"/>
              <a:t>methods</a:t>
            </a:r>
            <a:r>
              <a:rPr lang="zh-CN" altLang="en-US" sz="2400" dirty="0" smtClean="0"/>
              <a:t>.</a:t>
            </a:r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946328" y="3431402"/>
            <a:ext cx="75608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We </a:t>
            </a:r>
            <a:r>
              <a:rPr lang="zh-CN" altLang="en-US" sz="2400" dirty="0"/>
              <a:t>develop an algorithm to </a:t>
            </a:r>
            <a:r>
              <a:rPr lang="zh-CN" altLang="en-US" sz="2400" i="1" dirty="0">
                <a:solidFill>
                  <a:srgbClr val="31BFA7"/>
                </a:solidFill>
              </a:rPr>
              <a:t>establish the transfer </a:t>
            </a:r>
            <a:r>
              <a:rPr lang="zh-CN" altLang="en-US" sz="2400" i="1" dirty="0" smtClean="0">
                <a:solidFill>
                  <a:srgbClr val="31BFA7"/>
                </a:solidFill>
              </a:rPr>
              <a:t>network model</a:t>
            </a:r>
            <a:r>
              <a:rPr lang="zh-CN" altLang="en-US" sz="2400" dirty="0" smtClean="0"/>
              <a:t> </a:t>
            </a:r>
            <a:r>
              <a:rPr lang="zh-CN" altLang="en-US" sz="2400" dirty="0"/>
              <a:t>of a collection of historical trajectories, and </a:t>
            </a:r>
            <a:r>
              <a:rPr lang="zh-CN" altLang="en-US" sz="2400" dirty="0" smtClean="0"/>
              <a:t>utilize </a:t>
            </a:r>
            <a:r>
              <a:rPr lang="zh-CN" altLang="en-US" sz="2400" i="1" dirty="0" smtClean="0">
                <a:solidFill>
                  <a:srgbClr val="31BFA7"/>
                </a:solidFill>
              </a:rPr>
              <a:t>the </a:t>
            </a:r>
            <a:r>
              <a:rPr lang="zh-CN" altLang="en-US" sz="2400" i="1" dirty="0">
                <a:solidFill>
                  <a:srgbClr val="31BFA7"/>
                </a:solidFill>
              </a:rPr>
              <a:t>Absorbing Markov Chain model</a:t>
            </a:r>
            <a:r>
              <a:rPr lang="zh-CN" altLang="en-US" sz="2400" dirty="0"/>
              <a:t> to derive the </a:t>
            </a:r>
            <a:r>
              <a:rPr lang="zh-CN" altLang="en-US" sz="2400" dirty="0" smtClean="0"/>
              <a:t>transfer probability </a:t>
            </a:r>
            <a:r>
              <a:rPr lang="zh-CN" altLang="en-US" sz="2400" dirty="0"/>
              <a:t>for transfer nodes</a:t>
            </a:r>
            <a:r>
              <a:rPr lang="zh-CN" altLang="en-US" sz="2400" dirty="0" smtClean="0"/>
              <a:t>.</a:t>
            </a:r>
            <a:endParaRPr lang="zh-CN" altLang="en-US" sz="2400" dirty="0"/>
          </a:p>
        </p:txBody>
      </p:sp>
      <p:sp>
        <p:nvSpPr>
          <p:cNvPr id="6" name="矩形 5"/>
          <p:cNvSpPr/>
          <p:nvPr/>
        </p:nvSpPr>
        <p:spPr>
          <a:xfrm>
            <a:off x="946328" y="5118401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We propose a </a:t>
            </a:r>
            <a:r>
              <a:rPr lang="zh-CN" altLang="en-US" sz="2400" i="1" dirty="0" smtClean="0">
                <a:solidFill>
                  <a:srgbClr val="31BFA7"/>
                </a:solidFill>
              </a:rPr>
              <a:t>reasonable popularity function </a:t>
            </a:r>
            <a:r>
              <a:rPr lang="zh-CN" altLang="en-US" sz="2400" dirty="0" smtClean="0"/>
              <a:t>as well as the search algorithm for discovering the most popular route over a transfer network.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3203773" y="3044280"/>
            <a:ext cx="2736454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ea typeface="华文细黑" panose="02010600040101010101" pitchFamily="2" charset="-122"/>
              </a:rPr>
              <a:t>Thank you!</a:t>
            </a:r>
            <a:endParaRPr lang="en-US" altLang="zh-CN" sz="4400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79820"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3" grpId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7551" y="391324"/>
            <a:ext cx="57686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The aim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3552" y="2263425"/>
            <a:ext cx="821689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ea typeface="微软雅黑" pitchFamily="34" charset="-122"/>
              </a:rPr>
              <a:t>Discovering the </a:t>
            </a:r>
            <a:r>
              <a:rPr lang="en-US" altLang="zh-CN" sz="5400" i="1" dirty="0" smtClean="0">
                <a:solidFill>
                  <a:srgbClr val="31BFA7"/>
                </a:solidFill>
                <a:ea typeface="微软雅黑" pitchFamily="34" charset="-122"/>
              </a:rPr>
              <a:t>Most Popular Route</a:t>
            </a:r>
            <a:r>
              <a:rPr lang="en-US" altLang="zh-CN" sz="4800" dirty="0" smtClean="0">
                <a:ea typeface="微软雅黑" pitchFamily="34" charset="-122"/>
              </a:rPr>
              <a:t> </a:t>
            </a:r>
            <a:r>
              <a:rPr lang="en-US" altLang="zh-CN" sz="4400" dirty="0" smtClean="0">
                <a:ea typeface="微软雅黑" pitchFamily="34" charset="-122"/>
              </a:rPr>
              <a:t>between two locations by observing behaviors of many previous users.</a:t>
            </a:r>
            <a:endParaRPr lang="zh-CN" altLang="en-US" sz="4400" dirty="0"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5568" y="5425756"/>
            <a:ext cx="7852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通过观察之前用户的行为，找出两地之间最热门的路线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7551" y="391324"/>
            <a:ext cx="57686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Why do this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52719" y="2593670"/>
            <a:ext cx="6930987" cy="1267303"/>
            <a:chOff x="1097397" y="2526435"/>
            <a:chExt cx="6930987" cy="1267303"/>
          </a:xfrm>
        </p:grpSpPr>
        <p:sp>
          <p:nvSpPr>
            <p:cNvPr id="4" name="矩形 3"/>
            <p:cNvSpPr/>
            <p:nvPr/>
          </p:nvSpPr>
          <p:spPr>
            <a:xfrm>
              <a:off x="2339752" y="2526435"/>
              <a:ext cx="568863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/>
                <a:t>I</a:t>
              </a:r>
              <a:r>
                <a:rPr lang="zh-CN" altLang="en-US" sz="2800" dirty="0" smtClean="0"/>
                <a:t>s </a:t>
              </a:r>
              <a:r>
                <a:rPr lang="zh-CN" altLang="en-US" sz="2800" dirty="0"/>
                <a:t>useful especially for users who are traveling </a:t>
              </a:r>
              <a:r>
                <a:rPr lang="zh-CN" altLang="en-US" sz="2800" dirty="0" smtClean="0"/>
                <a:t>to unfamiliar </a:t>
              </a:r>
              <a:r>
                <a:rPr lang="zh-CN" altLang="en-US" sz="2800" dirty="0"/>
                <a:t>areas.</a:t>
              </a:r>
              <a:endParaRPr lang="zh-CN" altLang="en-US" sz="2800" dirty="0"/>
            </a:p>
          </p:txBody>
        </p:sp>
        <p:sp>
          <p:nvSpPr>
            <p:cNvPr id="14" name="任意多边形 13"/>
            <p:cNvSpPr>
              <a:spLocks noChangeAspect="1"/>
            </p:cNvSpPr>
            <p:nvPr/>
          </p:nvSpPr>
          <p:spPr>
            <a:xfrm>
              <a:off x="1097397" y="2571885"/>
              <a:ext cx="1014389" cy="864000"/>
            </a:xfrm>
            <a:custGeom>
              <a:avLst/>
              <a:gdLst/>
              <a:ahLst/>
              <a:cxnLst/>
              <a:rect l="l" t="t" r="r" b="b"/>
              <a:pathLst>
                <a:path w="1099043" h="936104">
                  <a:moveTo>
                    <a:pt x="876997" y="126781"/>
                  </a:moveTo>
                  <a:lnTo>
                    <a:pt x="986724" y="126781"/>
                  </a:lnTo>
                  <a:lnTo>
                    <a:pt x="986724" y="629701"/>
                  </a:lnTo>
                  <a:lnTo>
                    <a:pt x="1099043" y="629701"/>
                  </a:lnTo>
                  <a:lnTo>
                    <a:pt x="1099043" y="750297"/>
                  </a:lnTo>
                  <a:lnTo>
                    <a:pt x="839211" y="750297"/>
                  </a:lnTo>
                  <a:lnTo>
                    <a:pt x="856168" y="729744"/>
                  </a:lnTo>
                  <a:cubicBezTo>
                    <a:pt x="906636" y="655043"/>
                    <a:pt x="936104" y="564989"/>
                    <a:pt x="936104" y="468052"/>
                  </a:cubicBezTo>
                  <a:cubicBezTo>
                    <a:pt x="936104" y="371115"/>
                    <a:pt x="906636" y="281061"/>
                    <a:pt x="856168" y="206360"/>
                  </a:cubicBezTo>
                  <a:lnTo>
                    <a:pt x="815376" y="156919"/>
                  </a:lnTo>
                  <a:close/>
                  <a:moveTo>
                    <a:pt x="468052" y="0"/>
                  </a:moveTo>
                  <a:cubicBezTo>
                    <a:pt x="597301" y="0"/>
                    <a:pt x="714314" y="52389"/>
                    <a:pt x="799015" y="137089"/>
                  </a:cubicBezTo>
                  <a:lnTo>
                    <a:pt x="815376" y="156919"/>
                  </a:lnTo>
                  <a:lnTo>
                    <a:pt x="808708" y="160180"/>
                  </a:lnTo>
                  <a:cubicBezTo>
                    <a:pt x="784473" y="169167"/>
                    <a:pt x="755835" y="176740"/>
                    <a:pt x="722796" y="182900"/>
                  </a:cubicBezTo>
                  <a:lnTo>
                    <a:pt x="722796" y="275037"/>
                  </a:lnTo>
                  <a:lnTo>
                    <a:pt x="837629" y="275037"/>
                  </a:lnTo>
                  <a:lnTo>
                    <a:pt x="837629" y="629701"/>
                  </a:lnTo>
                  <a:lnTo>
                    <a:pt x="705194" y="629701"/>
                  </a:lnTo>
                  <a:lnTo>
                    <a:pt x="705194" y="750297"/>
                  </a:lnTo>
                  <a:lnTo>
                    <a:pt x="839211" y="750297"/>
                  </a:lnTo>
                  <a:lnTo>
                    <a:pt x="799015" y="799015"/>
                  </a:lnTo>
                  <a:cubicBezTo>
                    <a:pt x="714314" y="883716"/>
                    <a:pt x="597301" y="936104"/>
                    <a:pt x="468052" y="936104"/>
                  </a:cubicBezTo>
                  <a:cubicBezTo>
                    <a:pt x="209554" y="936104"/>
                    <a:pt x="0" y="726550"/>
                    <a:pt x="0" y="468052"/>
                  </a:cubicBezTo>
                  <a:cubicBezTo>
                    <a:pt x="0" y="209554"/>
                    <a:pt x="209554" y="0"/>
                    <a:pt x="468052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339752" y="3393628"/>
              <a:ext cx="568863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对在陌生区域驾驶的人很有帮助。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52719" y="4371621"/>
            <a:ext cx="6930987" cy="1287090"/>
            <a:chOff x="1097397" y="4304386"/>
            <a:chExt cx="6930987" cy="1287090"/>
          </a:xfrm>
        </p:grpSpPr>
        <p:sp>
          <p:nvSpPr>
            <p:cNvPr id="7" name="矩形 6"/>
            <p:cNvSpPr/>
            <p:nvPr/>
          </p:nvSpPr>
          <p:spPr>
            <a:xfrm>
              <a:off x="2339752" y="4304386"/>
              <a:ext cx="568863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/>
                <a:t>The shortest or the fastest may not be the best.</a:t>
              </a:r>
              <a:endParaRPr lang="zh-CN" altLang="en-US" sz="2800" dirty="0"/>
            </a:p>
          </p:txBody>
        </p:sp>
        <p:sp>
          <p:nvSpPr>
            <p:cNvPr id="15" name="任意多边形 14"/>
            <p:cNvSpPr>
              <a:spLocks noChangeAspect="1"/>
            </p:cNvSpPr>
            <p:nvPr/>
          </p:nvSpPr>
          <p:spPr>
            <a:xfrm>
              <a:off x="1097397" y="4327366"/>
              <a:ext cx="1022124" cy="864000"/>
            </a:xfrm>
            <a:custGeom>
              <a:avLst/>
              <a:gdLst/>
              <a:ahLst/>
              <a:cxnLst/>
              <a:rect l="l" t="t" r="r" b="b"/>
              <a:pathLst>
                <a:path w="1107425" h="936104">
                  <a:moveTo>
                    <a:pt x="896074" y="656223"/>
                  </a:moveTo>
                  <a:lnTo>
                    <a:pt x="893263" y="661402"/>
                  </a:lnTo>
                  <a:lnTo>
                    <a:pt x="891274" y="661622"/>
                  </a:lnTo>
                  <a:close/>
                  <a:moveTo>
                    <a:pt x="992654" y="653247"/>
                  </a:moveTo>
                  <a:lnTo>
                    <a:pt x="1107425" y="653247"/>
                  </a:lnTo>
                  <a:lnTo>
                    <a:pt x="1107425" y="778872"/>
                  </a:lnTo>
                  <a:lnTo>
                    <a:pt x="815635" y="778872"/>
                  </a:lnTo>
                  <a:lnTo>
                    <a:pt x="856168" y="729745"/>
                  </a:lnTo>
                  <a:lnTo>
                    <a:pt x="893263" y="661402"/>
                  </a:lnTo>
                  <a:lnTo>
                    <a:pt x="943229" y="655864"/>
                  </a:lnTo>
                  <a:cubicBezTo>
                    <a:pt x="961801" y="654206"/>
                    <a:pt x="978276" y="653334"/>
                    <a:pt x="992654" y="653247"/>
                  </a:cubicBezTo>
                  <a:close/>
                  <a:moveTo>
                    <a:pt x="874510" y="143621"/>
                  </a:moveTo>
                  <a:cubicBezTo>
                    <a:pt x="935815" y="144352"/>
                    <a:pt x="984966" y="162151"/>
                    <a:pt x="1021964" y="197020"/>
                  </a:cubicBezTo>
                  <a:cubicBezTo>
                    <a:pt x="1058963" y="231889"/>
                    <a:pt x="1077950" y="279441"/>
                    <a:pt x="1078926" y="339678"/>
                  </a:cubicBezTo>
                  <a:cubicBezTo>
                    <a:pt x="1078378" y="375653"/>
                    <a:pt x="1069237" y="412233"/>
                    <a:pt x="1051502" y="449418"/>
                  </a:cubicBezTo>
                  <a:cubicBezTo>
                    <a:pt x="1033766" y="486603"/>
                    <a:pt x="1010725" y="523182"/>
                    <a:pt x="982377" y="559155"/>
                  </a:cubicBezTo>
                  <a:lnTo>
                    <a:pt x="896074" y="656223"/>
                  </a:lnTo>
                  <a:lnTo>
                    <a:pt x="899322" y="650239"/>
                  </a:lnTo>
                  <a:cubicBezTo>
                    <a:pt x="923007" y="594242"/>
                    <a:pt x="936104" y="532677"/>
                    <a:pt x="936104" y="468052"/>
                  </a:cubicBezTo>
                  <a:lnTo>
                    <a:pt x="927272" y="380435"/>
                  </a:lnTo>
                  <a:lnTo>
                    <a:pt x="935699" y="348063"/>
                  </a:lnTo>
                  <a:cubicBezTo>
                    <a:pt x="935402" y="319452"/>
                    <a:pt x="928033" y="297652"/>
                    <a:pt x="913591" y="282665"/>
                  </a:cubicBezTo>
                  <a:lnTo>
                    <a:pt x="888663" y="266228"/>
                  </a:lnTo>
                  <a:lnTo>
                    <a:pt x="856168" y="206360"/>
                  </a:lnTo>
                  <a:lnTo>
                    <a:pt x="810205" y="150652"/>
                  </a:lnTo>
                  <a:lnTo>
                    <a:pt x="813282" y="149601"/>
                  </a:lnTo>
                  <a:cubicBezTo>
                    <a:pt x="832264" y="145606"/>
                    <a:pt x="852673" y="143613"/>
                    <a:pt x="874510" y="143621"/>
                  </a:cubicBezTo>
                  <a:close/>
                  <a:moveTo>
                    <a:pt x="468052" y="0"/>
                  </a:moveTo>
                  <a:cubicBezTo>
                    <a:pt x="597301" y="0"/>
                    <a:pt x="714314" y="52389"/>
                    <a:pt x="799015" y="137090"/>
                  </a:cubicBezTo>
                  <a:lnTo>
                    <a:pt x="810205" y="150652"/>
                  </a:lnTo>
                  <a:lnTo>
                    <a:pt x="760620" y="167593"/>
                  </a:lnTo>
                  <a:cubicBezTo>
                    <a:pt x="728366" y="183592"/>
                    <a:pt x="697318" y="207703"/>
                    <a:pt x="667475" y="239927"/>
                  </a:cubicBezTo>
                  <a:lnTo>
                    <a:pt x="748780" y="320395"/>
                  </a:lnTo>
                  <a:cubicBezTo>
                    <a:pt x="763344" y="303941"/>
                    <a:pt x="779269" y="289897"/>
                    <a:pt x="796557" y="278263"/>
                  </a:cubicBezTo>
                  <a:cubicBezTo>
                    <a:pt x="813845" y="266629"/>
                    <a:pt x="833124" y="260550"/>
                    <a:pt x="854393" y="260026"/>
                  </a:cubicBezTo>
                  <a:cubicBezTo>
                    <a:pt x="866905" y="260079"/>
                    <a:pt x="878094" y="261991"/>
                    <a:pt x="887960" y="265764"/>
                  </a:cubicBezTo>
                  <a:lnTo>
                    <a:pt x="888663" y="266228"/>
                  </a:lnTo>
                  <a:lnTo>
                    <a:pt x="899322" y="285865"/>
                  </a:lnTo>
                  <a:cubicBezTo>
                    <a:pt x="911165" y="313864"/>
                    <a:pt x="920360" y="343254"/>
                    <a:pt x="926595" y="373723"/>
                  </a:cubicBezTo>
                  <a:lnTo>
                    <a:pt x="927272" y="380435"/>
                  </a:lnTo>
                  <a:lnTo>
                    <a:pt x="916891" y="420310"/>
                  </a:lnTo>
                  <a:cubicBezTo>
                    <a:pt x="904912" y="445898"/>
                    <a:pt x="887223" y="472992"/>
                    <a:pt x="863823" y="501592"/>
                  </a:cubicBezTo>
                  <a:cubicBezTo>
                    <a:pt x="817023" y="558792"/>
                    <a:pt x="754089" y="622744"/>
                    <a:pt x="675018" y="693447"/>
                  </a:cubicBezTo>
                  <a:lnTo>
                    <a:pt x="675018" y="778872"/>
                  </a:lnTo>
                  <a:lnTo>
                    <a:pt x="815635" y="778872"/>
                  </a:lnTo>
                  <a:lnTo>
                    <a:pt x="799015" y="799015"/>
                  </a:lnTo>
                  <a:cubicBezTo>
                    <a:pt x="714314" y="883716"/>
                    <a:pt x="597301" y="936104"/>
                    <a:pt x="468052" y="936104"/>
                  </a:cubicBezTo>
                  <a:cubicBezTo>
                    <a:pt x="209554" y="936104"/>
                    <a:pt x="0" y="726550"/>
                    <a:pt x="0" y="468052"/>
                  </a:cubicBezTo>
                  <a:cubicBezTo>
                    <a:pt x="0" y="209554"/>
                    <a:pt x="209554" y="0"/>
                    <a:pt x="468052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339752" y="5191366"/>
              <a:ext cx="568863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最短的和最快的不一定是最好的。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7551" y="391324"/>
            <a:ext cx="57686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How do this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300" y="1938459"/>
            <a:ext cx="8499401" cy="20443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200" y="4486127"/>
            <a:ext cx="8499600" cy="1987599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70200" y="4184648"/>
            <a:ext cx="9003600" cy="0"/>
          </a:xfrm>
          <a:prstGeom prst="line">
            <a:avLst/>
          </a:prstGeom>
          <a:ln w="41275">
            <a:gradFill>
              <a:gsLst>
                <a:gs pos="0">
                  <a:schemeClr val="bg1">
                    <a:alpha val="0"/>
                  </a:schemeClr>
                </a:gs>
                <a:gs pos="33000">
                  <a:srgbClr val="31BFA7"/>
                </a:gs>
                <a:gs pos="67000">
                  <a:srgbClr val="31BFA7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7551" y="391324"/>
            <a:ext cx="57686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How do this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7551" y="1896124"/>
            <a:ext cx="2384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/>
              <a:t>Three steps:</a:t>
            </a:r>
            <a:endParaRPr lang="zh-CN" altLang="en-US" sz="3200" i="1" dirty="0"/>
          </a:p>
        </p:txBody>
      </p:sp>
      <p:grpSp>
        <p:nvGrpSpPr>
          <p:cNvPr id="29" name="组合 28"/>
          <p:cNvGrpSpPr/>
          <p:nvPr/>
        </p:nvGrpSpPr>
        <p:grpSpPr>
          <a:xfrm>
            <a:off x="963495" y="3280994"/>
            <a:ext cx="576064" cy="576064"/>
            <a:chOff x="1291643" y="2872223"/>
            <a:chExt cx="576064" cy="576064"/>
          </a:xfrm>
        </p:grpSpPr>
        <p:sp>
          <p:nvSpPr>
            <p:cNvPr id="28" name="任意多边形 27"/>
            <p:cNvSpPr/>
            <p:nvPr/>
          </p:nvSpPr>
          <p:spPr>
            <a:xfrm>
              <a:off x="1291643" y="2872223"/>
              <a:ext cx="576064" cy="576064"/>
            </a:xfrm>
            <a:custGeom>
              <a:avLst/>
              <a:gdLst>
                <a:gd name="connsiteX0" fmla="*/ 155128 w 576064"/>
                <a:gd name="connsiteY0" fmla="*/ 86849 h 576064"/>
                <a:gd name="connsiteX1" fmla="*/ 101128 w 576064"/>
                <a:gd name="connsiteY1" fmla="*/ 140849 h 576064"/>
                <a:gd name="connsiteX2" fmla="*/ 155128 w 576064"/>
                <a:gd name="connsiteY2" fmla="*/ 194849 h 576064"/>
                <a:gd name="connsiteX3" fmla="*/ 209128 w 576064"/>
                <a:gd name="connsiteY3" fmla="*/ 140849 h 576064"/>
                <a:gd name="connsiteX4" fmla="*/ 155128 w 576064"/>
                <a:gd name="connsiteY4" fmla="*/ 86849 h 576064"/>
                <a:gd name="connsiteX5" fmla="*/ 288032 w 576064"/>
                <a:gd name="connsiteY5" fmla="*/ 0 h 576064"/>
                <a:gd name="connsiteX6" fmla="*/ 576064 w 576064"/>
                <a:gd name="connsiteY6" fmla="*/ 288032 h 576064"/>
                <a:gd name="connsiteX7" fmla="*/ 288032 w 576064"/>
                <a:gd name="connsiteY7" fmla="*/ 576064 h 576064"/>
                <a:gd name="connsiteX8" fmla="*/ 0 w 576064"/>
                <a:gd name="connsiteY8" fmla="*/ 288032 h 576064"/>
                <a:gd name="connsiteX9" fmla="*/ 288032 w 576064"/>
                <a:gd name="connsiteY9" fmla="*/ 0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064" h="576064">
                  <a:moveTo>
                    <a:pt x="155128" y="86849"/>
                  </a:moveTo>
                  <a:cubicBezTo>
                    <a:pt x="125305" y="86849"/>
                    <a:pt x="101128" y="111026"/>
                    <a:pt x="101128" y="140849"/>
                  </a:cubicBezTo>
                  <a:cubicBezTo>
                    <a:pt x="101128" y="170672"/>
                    <a:pt x="125305" y="194849"/>
                    <a:pt x="155128" y="194849"/>
                  </a:cubicBezTo>
                  <a:cubicBezTo>
                    <a:pt x="184951" y="194849"/>
                    <a:pt x="209128" y="170672"/>
                    <a:pt x="209128" y="140849"/>
                  </a:cubicBezTo>
                  <a:cubicBezTo>
                    <a:pt x="209128" y="111026"/>
                    <a:pt x="184951" y="86849"/>
                    <a:pt x="155128" y="86849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7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7" y="576064"/>
                    <a:pt x="0" y="447108"/>
                    <a:pt x="0" y="288032"/>
                  </a:cubicBezTo>
                  <a:cubicBezTo>
                    <a:pt x="0" y="128957"/>
                    <a:pt x="128957" y="0"/>
                    <a:pt x="288032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448359" y="2898645"/>
              <a:ext cx="2880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</a:rPr>
                <a:t>1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780504" y="3262608"/>
            <a:ext cx="6534472" cy="2073754"/>
            <a:chOff x="1713269" y="3329843"/>
            <a:chExt cx="6534472" cy="2073754"/>
          </a:xfrm>
        </p:grpSpPr>
        <p:sp>
          <p:nvSpPr>
            <p:cNvPr id="36" name="矩形 35"/>
            <p:cNvSpPr/>
            <p:nvPr/>
          </p:nvSpPr>
          <p:spPr>
            <a:xfrm>
              <a:off x="1713269" y="3329843"/>
              <a:ext cx="6534472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/>
                <a:t>D</a:t>
              </a:r>
              <a:r>
                <a:rPr lang="zh-CN" altLang="en-US" sz="2400" dirty="0" smtClean="0"/>
                <a:t>evelop a </a:t>
              </a:r>
              <a:r>
                <a:rPr lang="zh-CN" altLang="en-US" sz="3200" i="1" dirty="0" smtClean="0">
                  <a:solidFill>
                    <a:srgbClr val="31BFA7"/>
                  </a:solidFill>
                </a:rPr>
                <a:t>Coherence Expanding algorithm </a:t>
              </a:r>
              <a:r>
                <a:rPr lang="zh-CN" altLang="en-US" sz="2400" dirty="0" smtClean="0"/>
                <a:t>to retrieve a</a:t>
              </a:r>
              <a:r>
                <a:rPr lang="zh-CN" altLang="en-US" sz="3200" i="1" dirty="0" smtClean="0">
                  <a:solidFill>
                    <a:srgbClr val="31BFA7"/>
                  </a:solidFill>
                </a:rPr>
                <a:t> transfer network </a:t>
              </a:r>
              <a:r>
                <a:rPr lang="zh-CN" altLang="en-US" sz="2400" dirty="0" smtClean="0"/>
                <a:t>from raw trajectories</a:t>
              </a:r>
              <a:endParaRPr lang="zh-CN" altLang="en-US" sz="2400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1713269" y="4695711"/>
              <a:ext cx="653447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提出</a:t>
              </a:r>
              <a:r>
                <a:rPr lang="en-US" altLang="zh-CN" sz="2000" dirty="0" smtClean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Coherence Expanding algorithm </a:t>
              </a:r>
              <a:r>
                <a:rPr lang="zh-CN" altLang="en-US" sz="2000" dirty="0" smtClean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用于从未预处理的轨迹中得到</a:t>
              </a:r>
              <a:r>
                <a:rPr lang="en-US" altLang="zh-CN" sz="2000" dirty="0" smtClean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transfer network</a:t>
              </a:r>
              <a:endParaRPr lang="zh-CN" altLang="en-US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等腰三角形 6"/>
          <p:cNvSpPr/>
          <p:nvPr/>
        </p:nvSpPr>
        <p:spPr>
          <a:xfrm>
            <a:off x="1487166" y="4687985"/>
            <a:ext cx="293338" cy="252878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1504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7551" y="391324"/>
            <a:ext cx="57686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How do this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7551" y="1896124"/>
            <a:ext cx="2384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/>
              <a:t>Three steps:</a:t>
            </a:r>
            <a:endParaRPr lang="zh-CN" altLang="en-US" sz="3200" i="1" dirty="0"/>
          </a:p>
        </p:txBody>
      </p:sp>
      <p:grpSp>
        <p:nvGrpSpPr>
          <p:cNvPr id="30" name="组合 29"/>
          <p:cNvGrpSpPr/>
          <p:nvPr/>
        </p:nvGrpSpPr>
        <p:grpSpPr>
          <a:xfrm>
            <a:off x="963495" y="3280765"/>
            <a:ext cx="576064" cy="576064"/>
            <a:chOff x="1291643" y="2872223"/>
            <a:chExt cx="576064" cy="576064"/>
          </a:xfrm>
        </p:grpSpPr>
        <p:sp>
          <p:nvSpPr>
            <p:cNvPr id="31" name="任意多边形 30"/>
            <p:cNvSpPr/>
            <p:nvPr/>
          </p:nvSpPr>
          <p:spPr>
            <a:xfrm>
              <a:off x="1291643" y="2872223"/>
              <a:ext cx="576064" cy="576064"/>
            </a:xfrm>
            <a:custGeom>
              <a:avLst/>
              <a:gdLst>
                <a:gd name="connsiteX0" fmla="*/ 155128 w 576064"/>
                <a:gd name="connsiteY0" fmla="*/ 86849 h 576064"/>
                <a:gd name="connsiteX1" fmla="*/ 101128 w 576064"/>
                <a:gd name="connsiteY1" fmla="*/ 140849 h 576064"/>
                <a:gd name="connsiteX2" fmla="*/ 155128 w 576064"/>
                <a:gd name="connsiteY2" fmla="*/ 194849 h 576064"/>
                <a:gd name="connsiteX3" fmla="*/ 209128 w 576064"/>
                <a:gd name="connsiteY3" fmla="*/ 140849 h 576064"/>
                <a:gd name="connsiteX4" fmla="*/ 155128 w 576064"/>
                <a:gd name="connsiteY4" fmla="*/ 86849 h 576064"/>
                <a:gd name="connsiteX5" fmla="*/ 288032 w 576064"/>
                <a:gd name="connsiteY5" fmla="*/ 0 h 576064"/>
                <a:gd name="connsiteX6" fmla="*/ 576064 w 576064"/>
                <a:gd name="connsiteY6" fmla="*/ 288032 h 576064"/>
                <a:gd name="connsiteX7" fmla="*/ 288032 w 576064"/>
                <a:gd name="connsiteY7" fmla="*/ 576064 h 576064"/>
                <a:gd name="connsiteX8" fmla="*/ 0 w 576064"/>
                <a:gd name="connsiteY8" fmla="*/ 288032 h 576064"/>
                <a:gd name="connsiteX9" fmla="*/ 288032 w 576064"/>
                <a:gd name="connsiteY9" fmla="*/ 0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6064" h="576064">
                  <a:moveTo>
                    <a:pt x="155128" y="86849"/>
                  </a:moveTo>
                  <a:cubicBezTo>
                    <a:pt x="125305" y="86849"/>
                    <a:pt x="101128" y="111026"/>
                    <a:pt x="101128" y="140849"/>
                  </a:cubicBezTo>
                  <a:cubicBezTo>
                    <a:pt x="101128" y="170672"/>
                    <a:pt x="125305" y="194849"/>
                    <a:pt x="155128" y="194849"/>
                  </a:cubicBezTo>
                  <a:cubicBezTo>
                    <a:pt x="184951" y="194849"/>
                    <a:pt x="209128" y="170672"/>
                    <a:pt x="209128" y="140849"/>
                  </a:cubicBezTo>
                  <a:cubicBezTo>
                    <a:pt x="209128" y="111026"/>
                    <a:pt x="184951" y="86849"/>
                    <a:pt x="155128" y="86849"/>
                  </a:cubicBezTo>
                  <a:close/>
                  <a:moveTo>
                    <a:pt x="288032" y="0"/>
                  </a:moveTo>
                  <a:cubicBezTo>
                    <a:pt x="447108" y="0"/>
                    <a:pt x="576064" y="128957"/>
                    <a:pt x="576064" y="288032"/>
                  </a:cubicBezTo>
                  <a:cubicBezTo>
                    <a:pt x="576064" y="447108"/>
                    <a:pt x="447108" y="576064"/>
                    <a:pt x="288032" y="576064"/>
                  </a:cubicBezTo>
                  <a:cubicBezTo>
                    <a:pt x="128957" y="576064"/>
                    <a:pt x="0" y="447108"/>
                    <a:pt x="0" y="288032"/>
                  </a:cubicBezTo>
                  <a:cubicBezTo>
                    <a:pt x="0" y="128957"/>
                    <a:pt x="128957" y="0"/>
                    <a:pt x="288032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448359" y="2898645"/>
              <a:ext cx="2880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</a:rPr>
                <a:t>2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80504" y="3261600"/>
            <a:ext cx="6534472" cy="2199935"/>
            <a:chOff x="1713269" y="3268800"/>
            <a:chExt cx="6534472" cy="2199935"/>
          </a:xfrm>
        </p:grpSpPr>
        <p:sp>
          <p:nvSpPr>
            <p:cNvPr id="37" name="矩形 36"/>
            <p:cNvSpPr/>
            <p:nvPr/>
          </p:nvSpPr>
          <p:spPr>
            <a:xfrm>
              <a:off x="1713269" y="3268800"/>
              <a:ext cx="653447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/>
                <a:t>T</a:t>
              </a:r>
              <a:r>
                <a:rPr lang="zh-CN" altLang="en-US" sz="2400" dirty="0" smtClean="0"/>
                <a:t>he </a:t>
              </a:r>
              <a:r>
                <a:rPr lang="zh-CN" altLang="en-US" sz="3200" i="1" dirty="0">
                  <a:solidFill>
                    <a:srgbClr val="31BFA7"/>
                  </a:solidFill>
                </a:rPr>
                <a:t>Absorbing Markov Chain model </a:t>
              </a:r>
              <a:r>
                <a:rPr lang="zh-CN" altLang="en-US" sz="2400" dirty="0"/>
                <a:t>is applied to derive a reasonable </a:t>
              </a:r>
              <a:r>
                <a:rPr lang="zh-CN" altLang="en-US" sz="3200" i="1" dirty="0">
                  <a:solidFill>
                    <a:srgbClr val="31BFA7"/>
                  </a:solidFill>
                </a:rPr>
                <a:t>transfer probability </a:t>
              </a:r>
              <a:r>
                <a:rPr lang="zh-CN" altLang="en-US" sz="2400" dirty="0" smtClean="0"/>
                <a:t>for each transfer node</a:t>
              </a:r>
              <a:endParaRPr lang="zh-CN" altLang="en-US" sz="2400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1713269" y="4760849"/>
              <a:ext cx="653447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用</a:t>
              </a:r>
              <a:r>
                <a:rPr lang="en-US" altLang="zh-CN" sz="2000" dirty="0" smtClean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Absorbing Markov Chain model</a:t>
              </a:r>
              <a:r>
                <a:rPr lang="zh-CN" altLang="en-US" sz="2000" dirty="0" smtClean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推导出每个转换点</a:t>
              </a:r>
              <a:r>
                <a:rPr lang="en-US" altLang="zh-CN" sz="2000" dirty="0" smtClean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2000" dirty="0" smtClean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</a:t>
              </a:r>
              <a:r>
                <a:rPr lang="en-US" altLang="zh-CN" sz="2000" dirty="0" smtClean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transfer probability</a:t>
              </a:r>
              <a:endParaRPr lang="zh-CN" altLang="en-US" sz="2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等腰三角形 12"/>
          <p:cNvSpPr/>
          <p:nvPr/>
        </p:nvSpPr>
        <p:spPr>
          <a:xfrm>
            <a:off x="1487166" y="4809008"/>
            <a:ext cx="293338" cy="252878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1BFA7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7301</Words>
  <Application>WPS 演示</Application>
  <PresentationFormat>全屏显示(4:3)</PresentationFormat>
  <Paragraphs>563</Paragraphs>
  <Slides>48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4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JJS</dc:creator>
  <cp:lastModifiedBy>Administrator</cp:lastModifiedBy>
  <cp:revision>805</cp:revision>
  <dcterms:created xsi:type="dcterms:W3CDTF">2014-09-29T12:46:00Z</dcterms:created>
  <dcterms:modified xsi:type="dcterms:W3CDTF">2016-06-17T04:28:41Z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