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1" r:id="rId2"/>
    <p:sldId id="302" r:id="rId3"/>
    <p:sldId id="303" r:id="rId4"/>
    <p:sldId id="304" r:id="rId5"/>
    <p:sldId id="305" r:id="rId6"/>
    <p:sldId id="307" r:id="rId7"/>
    <p:sldId id="309" r:id="rId8"/>
    <p:sldId id="312" r:id="rId9"/>
    <p:sldId id="351" r:id="rId10"/>
    <p:sldId id="308" r:id="rId11"/>
    <p:sldId id="346" r:id="rId12"/>
    <p:sldId id="314" r:id="rId13"/>
    <p:sldId id="315" r:id="rId14"/>
    <p:sldId id="316" r:id="rId15"/>
    <p:sldId id="317" r:id="rId16"/>
    <p:sldId id="318" r:id="rId17"/>
    <p:sldId id="350" r:id="rId18"/>
    <p:sldId id="319" r:id="rId19"/>
    <p:sldId id="347" r:id="rId20"/>
    <p:sldId id="345" r:id="rId21"/>
    <p:sldId id="322" r:id="rId22"/>
    <p:sldId id="321" r:id="rId23"/>
    <p:sldId id="323" r:id="rId24"/>
    <p:sldId id="324" r:id="rId25"/>
    <p:sldId id="325" r:id="rId26"/>
    <p:sldId id="326" r:id="rId27"/>
    <p:sldId id="327" r:id="rId28"/>
    <p:sldId id="348" r:id="rId29"/>
    <p:sldId id="333" r:id="rId30"/>
    <p:sldId id="332" r:id="rId31"/>
    <p:sldId id="329" r:id="rId32"/>
    <p:sldId id="330" r:id="rId33"/>
    <p:sldId id="331" r:id="rId34"/>
    <p:sldId id="349" r:id="rId35"/>
    <p:sldId id="335" r:id="rId36"/>
    <p:sldId id="336" r:id="rId37"/>
    <p:sldId id="337" r:id="rId38"/>
    <p:sldId id="338" r:id="rId39"/>
    <p:sldId id="339" r:id="rId40"/>
    <p:sldId id="341" r:id="rId4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EAE9"/>
    <a:srgbClr val="FCFCFC"/>
    <a:srgbClr val="CCD0D1"/>
    <a:srgbClr val="D7D9E1"/>
    <a:srgbClr val="D5D8E3"/>
    <a:srgbClr val="DADBDE"/>
    <a:srgbClr val="D9DDE7"/>
    <a:srgbClr val="ECECEC"/>
    <a:srgbClr val="E2E2E2"/>
    <a:srgbClr val="E4E4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36" d="100"/>
          <a:sy n="136" d="100"/>
        </p:scale>
        <p:origin x="-990" y="-90"/>
      </p:cViewPr>
      <p:guideLst>
        <p:guide orient="horz" pos="1665"/>
        <p:guide pos="1837"/>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2016/11/26</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146623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830315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810717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783154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997533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24605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772868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8687180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527629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7348113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274441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28517275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28401651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360048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40</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2948" y="-12547"/>
            <a:ext cx="9156948" cy="5148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5536" y="-3836962"/>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 name="椭圆 4"/>
          <p:cNvSpPr/>
          <p:nvPr/>
        </p:nvSpPr>
        <p:spPr>
          <a:xfrm>
            <a:off x="-1208913" y="-2555937"/>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6" name="椭圆 5"/>
          <p:cNvSpPr/>
          <p:nvPr/>
        </p:nvSpPr>
        <p:spPr>
          <a:xfrm>
            <a:off x="-1961665" y="-1434472"/>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 name="椭圆 6"/>
          <p:cNvSpPr/>
          <p:nvPr/>
        </p:nvSpPr>
        <p:spPr>
          <a:xfrm>
            <a:off x="-315977" y="-3188890"/>
            <a:ext cx="5410201" cy="5410201"/>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1" name="椭圆 10"/>
          <p:cNvSpPr/>
          <p:nvPr/>
        </p:nvSpPr>
        <p:spPr>
          <a:xfrm>
            <a:off x="1529880" y="987574"/>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8" name="组合 7"/>
          <p:cNvGrpSpPr/>
          <p:nvPr/>
        </p:nvGrpSpPr>
        <p:grpSpPr>
          <a:xfrm>
            <a:off x="2789163" y="860921"/>
            <a:ext cx="1675929" cy="1675929"/>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3" name="组合 12"/>
          <p:cNvGrpSpPr/>
          <p:nvPr/>
        </p:nvGrpSpPr>
        <p:grpSpPr>
          <a:xfrm>
            <a:off x="1030580" y="3604735"/>
            <a:ext cx="301060" cy="301060"/>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6" name="组合 15"/>
          <p:cNvGrpSpPr/>
          <p:nvPr/>
        </p:nvGrpSpPr>
        <p:grpSpPr>
          <a:xfrm>
            <a:off x="1765220" y="3295509"/>
            <a:ext cx="623903" cy="623903"/>
            <a:chOff x="304800" y="673100"/>
            <a:chExt cx="4000500" cy="4000500"/>
          </a:xfrm>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9" name="组合 18"/>
          <p:cNvGrpSpPr/>
          <p:nvPr/>
        </p:nvGrpSpPr>
        <p:grpSpPr>
          <a:xfrm>
            <a:off x="2981835" y="0"/>
            <a:ext cx="418967" cy="418967"/>
            <a:chOff x="304800" y="673100"/>
            <a:chExt cx="4000500" cy="4000500"/>
          </a:xfrm>
          <a:effectLst>
            <a:outerShdw blurRad="381000" dist="152400" dir="8100000" algn="tr" rotWithShape="0">
              <a:prstClr val="black">
                <a:alpha val="7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1" name="椭圆 2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p:nvPr/>
        </p:nvGrpSpPr>
        <p:grpSpPr>
          <a:xfrm>
            <a:off x="5822738" y="643872"/>
            <a:ext cx="287919" cy="287919"/>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5" name="椭圆 24"/>
          <p:cNvSpPr/>
          <p:nvPr/>
        </p:nvSpPr>
        <p:spPr>
          <a:xfrm>
            <a:off x="4009191" y="49677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25"/>
          <p:cNvSpPr/>
          <p:nvPr/>
        </p:nvSpPr>
        <p:spPr>
          <a:xfrm>
            <a:off x="97287" y="919223"/>
            <a:ext cx="258598" cy="25859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27" name="组合 26"/>
          <p:cNvGrpSpPr/>
          <p:nvPr/>
        </p:nvGrpSpPr>
        <p:grpSpPr>
          <a:xfrm>
            <a:off x="58303" y="2074590"/>
            <a:ext cx="1073224" cy="1073224"/>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41" name="TextBox 40"/>
          <p:cNvSpPr txBox="1"/>
          <p:nvPr/>
        </p:nvSpPr>
        <p:spPr>
          <a:xfrm>
            <a:off x="10609990" y="6382589"/>
            <a:ext cx="877163" cy="369332"/>
          </a:xfrm>
          <a:prstGeom prst="rect">
            <a:avLst/>
          </a:prstGeom>
          <a:noFill/>
        </p:spPr>
        <p:txBody>
          <a:bodyPr wrap="none" rtlCol="0">
            <a:spAutoFit/>
          </a:bodyPr>
          <a:lstStyle/>
          <a:p>
            <a:r>
              <a:rPr lang="zh-CN" altLang="en-US" dirty="0" smtClean="0">
                <a:ea typeface="微软雅黑" pitchFamily="34" charset="-122"/>
              </a:rPr>
              <a:t>延时符</a:t>
            </a:r>
            <a:endParaRPr lang="zh-CN" altLang="en-US" dirty="0">
              <a:ea typeface="微软雅黑" pitchFamily="34" charset="-122"/>
            </a:endParaRPr>
          </a:p>
        </p:txBody>
      </p:sp>
      <p:sp>
        <p:nvSpPr>
          <p:cNvPr id="43" name="TextBox 7"/>
          <p:cNvSpPr>
            <a:spLocks noChangeArrowheads="1"/>
          </p:cNvSpPr>
          <p:nvPr/>
        </p:nvSpPr>
        <p:spPr bwMode="auto">
          <a:xfrm>
            <a:off x="4237453" y="3815631"/>
            <a:ext cx="32148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latin typeface="微软雅黑" pitchFamily="34" charset="-122"/>
                <a:ea typeface="微软雅黑" pitchFamily="34" charset="-122"/>
                <a:sym typeface="微软雅黑" pitchFamily="34" charset="-122"/>
              </a:rPr>
              <a:t>适用于创业计划</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投资合作</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公司介绍</a:t>
            </a:r>
            <a:r>
              <a:rPr lang="en-US" altLang="zh-CN" sz="1200" dirty="0" smtClean="0">
                <a:latin typeface="微软雅黑" pitchFamily="34" charset="-122"/>
                <a:ea typeface="微软雅黑" pitchFamily="34" charset="-122"/>
                <a:sym typeface="微软雅黑" pitchFamily="34" charset="-122"/>
              </a:rPr>
              <a:t>/</a:t>
            </a:r>
            <a:r>
              <a:rPr lang="zh-CN" altLang="en-US" sz="1200" dirty="0" smtClean="0">
                <a:latin typeface="微软雅黑" pitchFamily="34" charset="-122"/>
                <a:ea typeface="微软雅黑" pitchFamily="34" charset="-122"/>
                <a:sym typeface="微软雅黑" pitchFamily="34" charset="-122"/>
              </a:rPr>
              <a:t>企业宣传</a:t>
            </a:r>
            <a:endParaRPr lang="zh-CN" altLang="en-US" sz="1200" dirty="0">
              <a:latin typeface="微软雅黑" pitchFamily="34" charset="-122"/>
              <a:ea typeface="微软雅黑" pitchFamily="34" charset="-122"/>
              <a:sym typeface="微软雅黑" pitchFamily="34" charset="-122"/>
            </a:endParaRPr>
          </a:p>
        </p:txBody>
      </p:sp>
      <p:sp>
        <p:nvSpPr>
          <p:cNvPr id="44" name="TextBox 7"/>
          <p:cNvSpPr>
            <a:spLocks noChangeArrowheads="1"/>
          </p:cNvSpPr>
          <p:nvPr/>
        </p:nvSpPr>
        <p:spPr bwMode="auto">
          <a:xfrm>
            <a:off x="3419872" y="3167559"/>
            <a:ext cx="502155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500" b="1" dirty="0" smtClean="0">
                <a:latin typeface="微软雅黑" pitchFamily="34" charset="-122"/>
                <a:ea typeface="微软雅黑" pitchFamily="34" charset="-122"/>
                <a:sym typeface="微软雅黑" pitchFamily="34" charset="-122"/>
              </a:rPr>
              <a:t>框架完整 </a:t>
            </a:r>
            <a:r>
              <a:rPr lang="zh-CN" altLang="en-US" sz="3500" b="1" dirty="0" smtClean="0">
                <a:latin typeface="微软雅黑" pitchFamily="34" charset="-122"/>
                <a:ea typeface="微软雅黑" pitchFamily="34" charset="-122"/>
                <a:sym typeface="微软雅黑" pitchFamily="34" charset="-122"/>
              </a:rPr>
              <a:t>创业融资计划书</a:t>
            </a:r>
            <a:endParaRPr lang="zh-CN" altLang="en-US" sz="2000" b="1" dirty="0">
              <a:latin typeface="微软雅黑" pitchFamily="34" charset="-122"/>
              <a:ea typeface="微软雅黑" pitchFamily="34" charset="-122"/>
              <a:sym typeface="微软雅黑" pitchFamily="34" charset="-122"/>
            </a:endParaRPr>
          </a:p>
        </p:txBody>
      </p:sp>
      <p:sp>
        <p:nvSpPr>
          <p:cNvPr id="45" name="TextBox 7"/>
          <p:cNvSpPr>
            <a:spLocks noChangeArrowheads="1"/>
          </p:cNvSpPr>
          <p:nvPr/>
        </p:nvSpPr>
        <p:spPr bwMode="auto">
          <a:xfrm>
            <a:off x="4501512" y="2787774"/>
            <a:ext cx="26837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dirty="0" smtClean="0">
                <a:solidFill>
                  <a:srgbClr val="C00000"/>
                </a:solidFill>
                <a:latin typeface="微软雅黑" pitchFamily="34" charset="-122"/>
                <a:ea typeface="微软雅黑" pitchFamily="34" charset="-122"/>
                <a:cs typeface="LilyUPC" pitchFamily="34" charset="-34"/>
                <a:sym typeface="微软雅黑" pitchFamily="34" charset="-122"/>
              </a:rPr>
              <a:t>THE BUSENESS PLAN</a:t>
            </a:r>
            <a:endParaRPr lang="zh-CN" altLang="en-US" sz="2000" dirty="0">
              <a:solidFill>
                <a:srgbClr val="C00000"/>
              </a:solidFill>
              <a:latin typeface="微软雅黑" pitchFamily="34" charset="-122"/>
              <a:ea typeface="微软雅黑" pitchFamily="34" charset="-122"/>
              <a:cs typeface="LilyUPC" pitchFamily="34" charset="-34"/>
              <a:sym typeface="微软雅黑" pitchFamily="34" charset="-122"/>
            </a:endParaRPr>
          </a:p>
        </p:txBody>
      </p:sp>
      <p:grpSp>
        <p:nvGrpSpPr>
          <p:cNvPr id="48" name="组合 47"/>
          <p:cNvGrpSpPr/>
          <p:nvPr/>
        </p:nvGrpSpPr>
        <p:grpSpPr>
          <a:xfrm>
            <a:off x="7234776" y="4697294"/>
            <a:ext cx="343825" cy="309997"/>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1" name="组合 50"/>
          <p:cNvGrpSpPr/>
          <p:nvPr/>
        </p:nvGrpSpPr>
        <p:grpSpPr>
          <a:xfrm>
            <a:off x="7594015" y="4697294"/>
            <a:ext cx="343825" cy="309997"/>
            <a:chOff x="5076056" y="2138335"/>
            <a:chExt cx="428348" cy="386204"/>
          </a:xfrm>
        </p:grpSpPr>
        <p:sp>
          <p:nvSpPr>
            <p:cNvPr id="5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4" name="组合 53"/>
          <p:cNvGrpSpPr/>
          <p:nvPr/>
        </p:nvGrpSpPr>
        <p:grpSpPr>
          <a:xfrm>
            <a:off x="7953254" y="4697294"/>
            <a:ext cx="343825" cy="309997"/>
            <a:chOff x="5557128" y="2138335"/>
            <a:chExt cx="428348" cy="386204"/>
          </a:xfrm>
        </p:grpSpPr>
        <p:sp>
          <p:nvSpPr>
            <p:cNvPr id="5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7" name="组合 56"/>
          <p:cNvGrpSpPr/>
          <p:nvPr/>
        </p:nvGrpSpPr>
        <p:grpSpPr>
          <a:xfrm>
            <a:off x="8312493" y="4697294"/>
            <a:ext cx="343825" cy="309997"/>
            <a:chOff x="6068610" y="2138335"/>
            <a:chExt cx="428348" cy="386204"/>
          </a:xfrm>
        </p:grpSpPr>
        <p:sp>
          <p:nvSpPr>
            <p:cNvPr id="5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0" name="组合 59"/>
          <p:cNvGrpSpPr/>
          <p:nvPr/>
        </p:nvGrpSpPr>
        <p:grpSpPr>
          <a:xfrm>
            <a:off x="8671731" y="4697294"/>
            <a:ext cx="343825" cy="309997"/>
            <a:chOff x="6623914" y="2138335"/>
            <a:chExt cx="428348" cy="386204"/>
          </a:xfrm>
        </p:grpSpPr>
        <p:sp>
          <p:nvSpPr>
            <p:cNvPr id="6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63" name="椭圆 62"/>
          <p:cNvSpPr/>
          <p:nvPr/>
        </p:nvSpPr>
        <p:spPr>
          <a:xfrm>
            <a:off x="2195736" y="2455517"/>
            <a:ext cx="404265" cy="40426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64" name="KSO_Shape"/>
          <p:cNvSpPr>
            <a:spLocks/>
          </p:cNvSpPr>
          <p:nvPr/>
        </p:nvSpPr>
        <p:spPr bwMode="auto">
          <a:xfrm>
            <a:off x="3040801" y="1306929"/>
            <a:ext cx="1159407" cy="79612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208921"/>
            <a:ext cx="609600" cy="609600"/>
          </a:xfrm>
          <a:prstGeom prst="rect">
            <a:avLst/>
          </a:prstGeom>
        </p:spPr>
      </p:pic>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
                                        </p:tgtEl>
                                      </p:cBhvr>
                                    </p:cmd>
                                  </p:childTnLst>
                                </p:cTn>
                              </p:par>
                            </p:childTnLst>
                          </p:cTn>
                        </p:par>
                        <p:par>
                          <p:cTn id="7" fill="hold">
                            <p:stCondLst>
                              <p:cond delay="0"/>
                            </p:stCondLst>
                            <p:childTnLst>
                              <p:par>
                                <p:cTn id="8" presetID="1" presetClass="entr" presetSubtype="0" fill="hold" nodeType="afterEffect">
                                  <p:stCondLst>
                                    <p:cond delay="400"/>
                                  </p:stCondLst>
                                  <p:childTnLst>
                                    <p:set>
                                      <p:cBhvr>
                                        <p:cTn id="9" dur="1" fill="hold">
                                          <p:stCondLst>
                                            <p:cond delay="0"/>
                                          </p:stCondLst>
                                        </p:cTn>
                                        <p:tgtEl>
                                          <p:spTgt spid="8"/>
                                        </p:tgtEl>
                                        <p:attrNameLst>
                                          <p:attrName>style.visibility</p:attrName>
                                        </p:attrNameLst>
                                      </p:cBhvr>
                                      <p:to>
                                        <p:strVal val="visible"/>
                                      </p:to>
                                    </p:set>
                                  </p:childTnLst>
                                </p:cTn>
                              </p:par>
                              <p:par>
                                <p:cTn id="10" presetID="53" presetClass="entr" presetSubtype="16"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par>
                                <p:cTn id="15" presetID="64" presetClass="path" presetSubtype="0" fill="hold" nodeType="withEffect">
                                  <p:stCondLst>
                                    <p:cond delay="400"/>
                                  </p:stCondLst>
                                  <p:childTnLst>
                                    <p:animMotion origin="layout" path="M 0.00087 -0.00679 L -0.58542 -0.34105 " pathEditMode="relative" rAng="0" ptsTypes="AA">
                                      <p:cBhvr>
                                        <p:cTn id="16" dur="1000" spd="-100000" fill="hold"/>
                                        <p:tgtEl>
                                          <p:spTgt spid="8"/>
                                        </p:tgtEl>
                                        <p:attrNameLst>
                                          <p:attrName>ppt_x</p:attrName>
                                          <p:attrName>ppt_y</p:attrName>
                                        </p:attrNameLst>
                                      </p:cBhvr>
                                      <p:rCtr x="-29323" y="-16728"/>
                                    </p:animMotion>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500" fill="hold"/>
                                        <p:tgtEl>
                                          <p:spTgt spid="64"/>
                                        </p:tgtEl>
                                        <p:attrNameLst>
                                          <p:attrName>ppt_w</p:attrName>
                                        </p:attrNameLst>
                                      </p:cBhvr>
                                      <p:tavLst>
                                        <p:tav tm="0">
                                          <p:val>
                                            <p:fltVal val="0"/>
                                          </p:val>
                                        </p:tav>
                                        <p:tav tm="100000">
                                          <p:val>
                                            <p:strVal val="#ppt_w"/>
                                          </p:val>
                                        </p:tav>
                                      </p:tavLst>
                                    </p:anim>
                                    <p:anim calcmode="lin" valueType="num">
                                      <p:cBhvr>
                                        <p:cTn id="21" dur="500" fill="hold"/>
                                        <p:tgtEl>
                                          <p:spTgt spid="64"/>
                                        </p:tgtEl>
                                        <p:attrNameLst>
                                          <p:attrName>ppt_h</p:attrName>
                                        </p:attrNameLst>
                                      </p:cBhvr>
                                      <p:tavLst>
                                        <p:tav tm="0">
                                          <p:val>
                                            <p:fltVal val="0"/>
                                          </p:val>
                                        </p:tav>
                                        <p:tav tm="100000">
                                          <p:val>
                                            <p:strVal val="#ppt_h"/>
                                          </p:val>
                                        </p:tav>
                                      </p:tavLst>
                                    </p:anim>
                                    <p:animEffect transition="in" filter="fade">
                                      <p:cBhvr>
                                        <p:cTn id="22" dur="500"/>
                                        <p:tgtEl>
                                          <p:spTgt spid="64"/>
                                        </p:tgtEl>
                                      </p:cBhvr>
                                    </p:animEffect>
                                  </p:childTnLst>
                                </p:cTn>
                              </p:par>
                              <p:par>
                                <p:cTn id="23" presetID="1" presetClass="entr" presetSubtype="0" fill="hold" nodeType="withEffect">
                                  <p:stCondLst>
                                    <p:cond delay="300"/>
                                  </p:stCondLst>
                                  <p:childTnLst>
                                    <p:set>
                                      <p:cBhvr>
                                        <p:cTn id="24" dur="1" fill="hold">
                                          <p:stCondLst>
                                            <p:cond delay="0"/>
                                          </p:stCondLst>
                                        </p:cTn>
                                        <p:tgtEl>
                                          <p:spTgt spid="13"/>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Effect transition="in" filter="fade">
                                      <p:cBhvr>
                                        <p:cTn id="29" dur="1000"/>
                                        <p:tgtEl>
                                          <p:spTgt spid="13"/>
                                        </p:tgtEl>
                                      </p:cBhvr>
                                    </p:animEffect>
                                  </p:childTnLst>
                                </p:cTn>
                              </p:par>
                              <p:par>
                                <p:cTn id="30" presetID="64" presetClass="path" presetSubtype="0" fill="hold" nodeType="withEffect">
                                  <p:stCondLst>
                                    <p:cond delay="300"/>
                                  </p:stCondLst>
                                  <p:childTnLst>
                                    <p:animMotion origin="layout" path="M -5.55556E-7 4.19753E-6 L -0.84896 -0.54044 " pathEditMode="relative" rAng="0" ptsTypes="AA">
                                      <p:cBhvr>
                                        <p:cTn id="31" dur="1000" spd="-100000" fill="hold"/>
                                        <p:tgtEl>
                                          <p:spTgt spid="13"/>
                                        </p:tgtEl>
                                        <p:attrNameLst>
                                          <p:attrName>ppt_x</p:attrName>
                                          <p:attrName>ppt_y</p:attrName>
                                        </p:attrNameLst>
                                      </p:cBhvr>
                                      <p:rCtr x="-42448" y="-27037"/>
                                    </p:animMotion>
                                  </p:childTnLst>
                                </p:cTn>
                              </p:par>
                              <p:par>
                                <p:cTn id="32" presetID="1"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ppt_w</p:attrName>
                                        </p:attrNameLst>
                                      </p:cBhvr>
                                      <p:tavLst>
                                        <p:tav tm="0">
                                          <p:val>
                                            <p:fltVal val="0"/>
                                          </p:val>
                                        </p:tav>
                                        <p:tav tm="100000">
                                          <p:val>
                                            <p:strVal val="#ppt_w"/>
                                          </p:val>
                                        </p:tav>
                                      </p:tavLst>
                                    </p:anim>
                                    <p:anim calcmode="lin" valueType="num">
                                      <p:cBhvr>
                                        <p:cTn id="37" dur="1000" fill="hold"/>
                                        <p:tgtEl>
                                          <p:spTgt spid="16"/>
                                        </p:tgtEl>
                                        <p:attrNameLst>
                                          <p:attrName>ppt_h</p:attrName>
                                        </p:attrNameLst>
                                      </p:cBhvr>
                                      <p:tavLst>
                                        <p:tav tm="0">
                                          <p:val>
                                            <p:fltVal val="0"/>
                                          </p:val>
                                        </p:tav>
                                        <p:tav tm="100000">
                                          <p:val>
                                            <p:strVal val="#ppt_h"/>
                                          </p:val>
                                        </p:tav>
                                      </p:tavLst>
                                    </p:anim>
                                    <p:animEffect transition="in" filter="fade">
                                      <p:cBhvr>
                                        <p:cTn id="38" dur="1000"/>
                                        <p:tgtEl>
                                          <p:spTgt spid="16"/>
                                        </p:tgtEl>
                                      </p:cBhvr>
                                    </p:animEffect>
                                  </p:childTnLst>
                                </p:cTn>
                              </p:par>
                              <p:par>
                                <p:cTn id="39" presetID="64" presetClass="path" presetSubtype="0" fill="hold" nodeType="withEffect">
                                  <p:stCondLst>
                                    <p:cond delay="0"/>
                                  </p:stCondLst>
                                  <p:childTnLst>
                                    <p:animMotion origin="layout" path="M -0.00746 0.0034 L -0.90989 -0.31111 " pathEditMode="relative" rAng="0" ptsTypes="AA">
                                      <p:cBhvr>
                                        <p:cTn id="40" dur="1000" spd="-100000" fill="hold"/>
                                        <p:tgtEl>
                                          <p:spTgt spid="16"/>
                                        </p:tgtEl>
                                        <p:attrNameLst>
                                          <p:attrName>ppt_x</p:attrName>
                                          <p:attrName>ppt_y</p:attrName>
                                        </p:attrNameLst>
                                      </p:cBhvr>
                                      <p:rCtr x="-45122" y="-15741"/>
                                    </p:animMotion>
                                  </p:childTnLst>
                                </p:cTn>
                              </p:par>
                              <p:par>
                                <p:cTn id="41" presetID="1" presetClass="entr" presetSubtype="0" fill="hold" grpId="0" nodeType="withEffect">
                                  <p:stCondLst>
                                    <p:cond delay="200"/>
                                  </p:stCondLst>
                                  <p:childTnLst>
                                    <p:set>
                                      <p:cBhvr>
                                        <p:cTn id="42" dur="1" fill="hold">
                                          <p:stCondLst>
                                            <p:cond delay="0"/>
                                          </p:stCondLst>
                                        </p:cTn>
                                        <p:tgtEl>
                                          <p:spTgt spid="2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5"/>
                                        </p:tgtEl>
                                        <p:attrNameLst>
                                          <p:attrName>style.visibility</p:attrName>
                                        </p:attrNameLst>
                                      </p:cBhvr>
                                      <p:to>
                                        <p:strVal val="visible"/>
                                      </p:to>
                                    </p:set>
                                    <p:anim calcmode="lin" valueType="num">
                                      <p:cBhvr>
                                        <p:cTn id="45" dur="1000" fill="hold"/>
                                        <p:tgtEl>
                                          <p:spTgt spid="25"/>
                                        </p:tgtEl>
                                        <p:attrNameLst>
                                          <p:attrName>ppt_w</p:attrName>
                                        </p:attrNameLst>
                                      </p:cBhvr>
                                      <p:tavLst>
                                        <p:tav tm="0">
                                          <p:val>
                                            <p:fltVal val="0"/>
                                          </p:val>
                                        </p:tav>
                                        <p:tav tm="100000">
                                          <p:val>
                                            <p:strVal val="#ppt_w"/>
                                          </p:val>
                                        </p:tav>
                                      </p:tavLst>
                                    </p:anim>
                                    <p:anim calcmode="lin" valueType="num">
                                      <p:cBhvr>
                                        <p:cTn id="46" dur="1000" fill="hold"/>
                                        <p:tgtEl>
                                          <p:spTgt spid="25"/>
                                        </p:tgtEl>
                                        <p:attrNameLst>
                                          <p:attrName>ppt_h</p:attrName>
                                        </p:attrNameLst>
                                      </p:cBhvr>
                                      <p:tavLst>
                                        <p:tav tm="0">
                                          <p:val>
                                            <p:fltVal val="0"/>
                                          </p:val>
                                        </p:tav>
                                        <p:tav tm="100000">
                                          <p:val>
                                            <p:strVal val="#ppt_h"/>
                                          </p:val>
                                        </p:tav>
                                      </p:tavLst>
                                    </p:anim>
                                    <p:animEffect transition="in" filter="fade">
                                      <p:cBhvr>
                                        <p:cTn id="47" dur="1000"/>
                                        <p:tgtEl>
                                          <p:spTgt spid="25"/>
                                        </p:tgtEl>
                                      </p:cBhvr>
                                    </p:animEffect>
                                  </p:childTnLst>
                                </p:cTn>
                              </p:par>
                              <p:par>
                                <p:cTn id="48" presetID="64" presetClass="path" presetSubtype="0" fill="hold" grpId="2" nodeType="withEffect">
                                  <p:stCondLst>
                                    <p:cond delay="200"/>
                                  </p:stCondLst>
                                  <p:childTnLst>
                                    <p:animMotion origin="layout" path="M 8.33333E-7 -2.84656E-6 L -0.8033 -0.22044 " pathEditMode="relative" rAng="0" ptsTypes="AA">
                                      <p:cBhvr>
                                        <p:cTn id="49" dur="1000" spd="-100000" fill="hold"/>
                                        <p:tgtEl>
                                          <p:spTgt spid="25"/>
                                        </p:tgtEl>
                                        <p:attrNameLst>
                                          <p:attrName>ppt_x</p:attrName>
                                          <p:attrName>ppt_y</p:attrName>
                                        </p:attrNameLst>
                                      </p:cBhvr>
                                      <p:rCtr x="-40174" y="-11022"/>
                                    </p:animMotion>
                                  </p:childTnLst>
                                </p:cTn>
                              </p:par>
                              <p:par>
                                <p:cTn id="50" presetID="1" presetClass="entr" presetSubtype="0" fill="hold" grpId="0" nodeType="withEffect">
                                  <p:stCondLst>
                                    <p:cond delay="400"/>
                                  </p:stCondLst>
                                  <p:childTnLst>
                                    <p:set>
                                      <p:cBhvr>
                                        <p:cTn id="51" dur="1" fill="hold">
                                          <p:stCondLst>
                                            <p:cond delay="0"/>
                                          </p:stCondLst>
                                        </p:cTn>
                                        <p:tgtEl>
                                          <p:spTgt spid="2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6"/>
                                        </p:tgtEl>
                                        <p:attrNameLst>
                                          <p:attrName>style.visibility</p:attrName>
                                        </p:attrNameLst>
                                      </p:cBhvr>
                                      <p:to>
                                        <p:strVal val="visible"/>
                                      </p:to>
                                    </p:set>
                                    <p:anim calcmode="lin" valueType="num">
                                      <p:cBhvr>
                                        <p:cTn id="54" dur="1000" fill="hold"/>
                                        <p:tgtEl>
                                          <p:spTgt spid="26"/>
                                        </p:tgtEl>
                                        <p:attrNameLst>
                                          <p:attrName>ppt_w</p:attrName>
                                        </p:attrNameLst>
                                      </p:cBhvr>
                                      <p:tavLst>
                                        <p:tav tm="0">
                                          <p:val>
                                            <p:fltVal val="0"/>
                                          </p:val>
                                        </p:tav>
                                        <p:tav tm="100000">
                                          <p:val>
                                            <p:strVal val="#ppt_w"/>
                                          </p:val>
                                        </p:tav>
                                      </p:tavLst>
                                    </p:anim>
                                    <p:anim calcmode="lin" valueType="num">
                                      <p:cBhvr>
                                        <p:cTn id="55" dur="1000" fill="hold"/>
                                        <p:tgtEl>
                                          <p:spTgt spid="26"/>
                                        </p:tgtEl>
                                        <p:attrNameLst>
                                          <p:attrName>ppt_h</p:attrName>
                                        </p:attrNameLst>
                                      </p:cBhvr>
                                      <p:tavLst>
                                        <p:tav tm="0">
                                          <p:val>
                                            <p:fltVal val="0"/>
                                          </p:val>
                                        </p:tav>
                                        <p:tav tm="100000">
                                          <p:val>
                                            <p:strVal val="#ppt_h"/>
                                          </p:val>
                                        </p:tav>
                                      </p:tavLst>
                                    </p:anim>
                                    <p:animEffect transition="in" filter="fade">
                                      <p:cBhvr>
                                        <p:cTn id="56" dur="1000"/>
                                        <p:tgtEl>
                                          <p:spTgt spid="26"/>
                                        </p:tgtEl>
                                      </p:cBhvr>
                                    </p:animEffect>
                                  </p:childTnLst>
                                </p:cTn>
                              </p:par>
                              <p:par>
                                <p:cTn id="57" presetID="64" presetClass="path" presetSubtype="0" fill="hold" grpId="2" nodeType="withEffect">
                                  <p:stCondLst>
                                    <p:cond delay="400"/>
                                  </p:stCondLst>
                                  <p:childTnLst>
                                    <p:animMotion origin="layout" path="M 0.02501 0.04444 L -0.79688 -0.88488 " pathEditMode="relative" rAng="0" ptsTypes="AA">
                                      <p:cBhvr>
                                        <p:cTn id="58" dur="1000" spd="-100000" fill="hold"/>
                                        <p:tgtEl>
                                          <p:spTgt spid="26"/>
                                        </p:tgtEl>
                                        <p:attrNameLst>
                                          <p:attrName>ppt_x</p:attrName>
                                          <p:attrName>ppt_y</p:attrName>
                                        </p:attrNameLst>
                                      </p:cBhvr>
                                      <p:rCtr x="-41094" y="-46481"/>
                                    </p:animMotion>
                                  </p:childTnLst>
                                </p:cTn>
                              </p:par>
                              <p:par>
                                <p:cTn id="59" presetID="1" presetClass="entr" presetSubtype="0" fill="hold" grpId="0" nodeType="withEffect">
                                  <p:stCondLst>
                                    <p:cond delay="200"/>
                                  </p:stCondLst>
                                  <p:childTnLst>
                                    <p:set>
                                      <p:cBhvr>
                                        <p:cTn id="60" dur="1" fill="hold">
                                          <p:stCondLst>
                                            <p:cond delay="0"/>
                                          </p:stCondLst>
                                        </p:cTn>
                                        <p:tgtEl>
                                          <p:spTgt spid="11"/>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11"/>
                                        </p:tgtEl>
                                        <p:attrNameLst>
                                          <p:attrName>style.visibility</p:attrName>
                                        </p:attrNameLst>
                                      </p:cBhvr>
                                      <p:to>
                                        <p:strVal val="visible"/>
                                      </p:to>
                                    </p:set>
                                    <p:anim calcmode="lin" valueType="num">
                                      <p:cBhvr>
                                        <p:cTn id="63" dur="1000" fill="hold"/>
                                        <p:tgtEl>
                                          <p:spTgt spid="11"/>
                                        </p:tgtEl>
                                        <p:attrNameLst>
                                          <p:attrName>ppt_w</p:attrName>
                                        </p:attrNameLst>
                                      </p:cBhvr>
                                      <p:tavLst>
                                        <p:tav tm="0">
                                          <p:val>
                                            <p:fltVal val="0"/>
                                          </p:val>
                                        </p:tav>
                                        <p:tav tm="100000">
                                          <p:val>
                                            <p:strVal val="#ppt_w"/>
                                          </p:val>
                                        </p:tav>
                                      </p:tavLst>
                                    </p:anim>
                                    <p:anim calcmode="lin" valueType="num">
                                      <p:cBhvr>
                                        <p:cTn id="64" dur="1000" fill="hold"/>
                                        <p:tgtEl>
                                          <p:spTgt spid="11"/>
                                        </p:tgtEl>
                                        <p:attrNameLst>
                                          <p:attrName>ppt_h</p:attrName>
                                        </p:attrNameLst>
                                      </p:cBhvr>
                                      <p:tavLst>
                                        <p:tav tm="0">
                                          <p:val>
                                            <p:fltVal val="0"/>
                                          </p:val>
                                        </p:tav>
                                        <p:tav tm="100000">
                                          <p:val>
                                            <p:strVal val="#ppt_h"/>
                                          </p:val>
                                        </p:tav>
                                      </p:tavLst>
                                    </p:anim>
                                    <p:animEffect transition="in" filter="fade">
                                      <p:cBhvr>
                                        <p:cTn id="65" dur="1000"/>
                                        <p:tgtEl>
                                          <p:spTgt spid="11"/>
                                        </p:tgtEl>
                                      </p:cBhvr>
                                    </p:animEffect>
                                  </p:childTnLst>
                                </p:cTn>
                              </p:par>
                              <p:par>
                                <p:cTn id="66" presetID="64" presetClass="path" presetSubtype="0" fill="hold" grpId="2" nodeType="withEffect">
                                  <p:stCondLst>
                                    <p:cond delay="200"/>
                                  </p:stCondLst>
                                  <p:childTnLst>
                                    <p:animMotion origin="layout" path="M -0.00312 -0.00587 L -0.44062 -0.70031 " pathEditMode="relative" rAng="0" ptsTypes="AA">
                                      <p:cBhvr>
                                        <p:cTn id="67" dur="1000" spd="-100000" fill="hold"/>
                                        <p:tgtEl>
                                          <p:spTgt spid="11"/>
                                        </p:tgtEl>
                                        <p:attrNameLst>
                                          <p:attrName>ppt_x</p:attrName>
                                          <p:attrName>ppt_y</p:attrName>
                                        </p:attrNameLst>
                                      </p:cBhvr>
                                      <p:rCtr x="-21875" y="-34722"/>
                                    </p:animMotion>
                                  </p:childTnLst>
                                </p:cTn>
                              </p:par>
                              <p:par>
                                <p:cTn id="68" presetID="1" presetClass="entr" presetSubtype="0" fill="hold" nodeType="withEffect">
                                  <p:stCondLst>
                                    <p:cond delay="400"/>
                                  </p:stCondLst>
                                  <p:childTnLst>
                                    <p:set>
                                      <p:cBhvr>
                                        <p:cTn id="69" dur="1" fill="hold">
                                          <p:stCondLst>
                                            <p:cond delay="0"/>
                                          </p:stCondLst>
                                        </p:cTn>
                                        <p:tgtEl>
                                          <p:spTgt spid="1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9"/>
                                        </p:tgtEl>
                                        <p:attrNameLst>
                                          <p:attrName>style.visibility</p:attrName>
                                        </p:attrNameLst>
                                      </p:cBhvr>
                                      <p:to>
                                        <p:strVal val="visible"/>
                                      </p:to>
                                    </p:set>
                                    <p:anim calcmode="lin" valueType="num">
                                      <p:cBhvr>
                                        <p:cTn id="72" dur="1000" fill="hold"/>
                                        <p:tgtEl>
                                          <p:spTgt spid="19"/>
                                        </p:tgtEl>
                                        <p:attrNameLst>
                                          <p:attrName>ppt_w</p:attrName>
                                        </p:attrNameLst>
                                      </p:cBhvr>
                                      <p:tavLst>
                                        <p:tav tm="0">
                                          <p:val>
                                            <p:fltVal val="0"/>
                                          </p:val>
                                        </p:tav>
                                        <p:tav tm="100000">
                                          <p:val>
                                            <p:strVal val="#ppt_w"/>
                                          </p:val>
                                        </p:tav>
                                      </p:tavLst>
                                    </p:anim>
                                    <p:anim calcmode="lin" valueType="num">
                                      <p:cBhvr>
                                        <p:cTn id="73" dur="1000" fill="hold"/>
                                        <p:tgtEl>
                                          <p:spTgt spid="19"/>
                                        </p:tgtEl>
                                        <p:attrNameLst>
                                          <p:attrName>ppt_h</p:attrName>
                                        </p:attrNameLst>
                                      </p:cBhvr>
                                      <p:tavLst>
                                        <p:tav tm="0">
                                          <p:val>
                                            <p:fltVal val="0"/>
                                          </p:val>
                                        </p:tav>
                                        <p:tav tm="100000">
                                          <p:val>
                                            <p:strVal val="#ppt_h"/>
                                          </p:val>
                                        </p:tav>
                                      </p:tavLst>
                                    </p:anim>
                                    <p:animEffect transition="in" filter="fade">
                                      <p:cBhvr>
                                        <p:cTn id="74" dur="1000"/>
                                        <p:tgtEl>
                                          <p:spTgt spid="19"/>
                                        </p:tgtEl>
                                      </p:cBhvr>
                                    </p:animEffect>
                                  </p:childTnLst>
                                </p:cTn>
                              </p:par>
                              <p:par>
                                <p:cTn id="75" presetID="64" presetClass="path" presetSubtype="0" fill="hold" nodeType="withEffect">
                                  <p:stCondLst>
                                    <p:cond delay="400"/>
                                  </p:stCondLst>
                                  <p:childTnLst>
                                    <p:animMotion origin="layout" path="M 2.77778E-6 -4.68354E-6 L -0.59844 -0.66779 " pathEditMode="relative" rAng="0" ptsTypes="AA">
                                      <p:cBhvr>
                                        <p:cTn id="76" dur="1000" spd="-100000" fill="hold"/>
                                        <p:tgtEl>
                                          <p:spTgt spid="19"/>
                                        </p:tgtEl>
                                        <p:attrNameLst>
                                          <p:attrName>ppt_x</p:attrName>
                                          <p:attrName>ppt_y</p:attrName>
                                        </p:attrNameLst>
                                      </p:cBhvr>
                                      <p:rCtr x="-29931" y="-33374"/>
                                    </p:animMotion>
                                  </p:childTnLst>
                                </p:cTn>
                              </p:par>
                              <p:par>
                                <p:cTn id="77" presetID="1" presetClass="entr" presetSubtype="0" fill="hold" nodeType="withEffect">
                                  <p:stCondLst>
                                    <p:cond delay="300"/>
                                  </p:stCondLst>
                                  <p:childTnLst>
                                    <p:set>
                                      <p:cBhvr>
                                        <p:cTn id="78" dur="1" fill="hold">
                                          <p:stCondLst>
                                            <p:cond delay="0"/>
                                          </p:stCondLst>
                                        </p:cTn>
                                        <p:tgtEl>
                                          <p:spTgt spid="2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2"/>
                                        </p:tgtEl>
                                        <p:attrNameLst>
                                          <p:attrName>style.visibility</p:attrName>
                                        </p:attrNameLst>
                                      </p:cBhvr>
                                      <p:to>
                                        <p:strVal val="visible"/>
                                      </p:to>
                                    </p:set>
                                    <p:anim calcmode="lin" valueType="num">
                                      <p:cBhvr>
                                        <p:cTn id="81" dur="1000" fill="hold"/>
                                        <p:tgtEl>
                                          <p:spTgt spid="22"/>
                                        </p:tgtEl>
                                        <p:attrNameLst>
                                          <p:attrName>ppt_w</p:attrName>
                                        </p:attrNameLst>
                                      </p:cBhvr>
                                      <p:tavLst>
                                        <p:tav tm="0">
                                          <p:val>
                                            <p:fltVal val="0"/>
                                          </p:val>
                                        </p:tav>
                                        <p:tav tm="100000">
                                          <p:val>
                                            <p:strVal val="#ppt_w"/>
                                          </p:val>
                                        </p:tav>
                                      </p:tavLst>
                                    </p:anim>
                                    <p:anim calcmode="lin" valueType="num">
                                      <p:cBhvr>
                                        <p:cTn id="82" dur="1000" fill="hold"/>
                                        <p:tgtEl>
                                          <p:spTgt spid="22"/>
                                        </p:tgtEl>
                                        <p:attrNameLst>
                                          <p:attrName>ppt_h</p:attrName>
                                        </p:attrNameLst>
                                      </p:cBhvr>
                                      <p:tavLst>
                                        <p:tav tm="0">
                                          <p:val>
                                            <p:fltVal val="0"/>
                                          </p:val>
                                        </p:tav>
                                        <p:tav tm="100000">
                                          <p:val>
                                            <p:strVal val="#ppt_h"/>
                                          </p:val>
                                        </p:tav>
                                      </p:tavLst>
                                    </p:anim>
                                    <p:animEffect transition="in" filter="fade">
                                      <p:cBhvr>
                                        <p:cTn id="83" dur="1000"/>
                                        <p:tgtEl>
                                          <p:spTgt spid="22"/>
                                        </p:tgtEl>
                                      </p:cBhvr>
                                    </p:animEffect>
                                  </p:childTnLst>
                                </p:cTn>
                              </p:par>
                              <p:par>
                                <p:cTn id="84" presetID="64" presetClass="path" presetSubtype="0" fill="hold" nodeType="withEffect">
                                  <p:stCondLst>
                                    <p:cond delay="300"/>
                                  </p:stCondLst>
                                  <p:childTnLst>
                                    <p:animMotion origin="layout" path="M -4.44444E-6 4.69136E-6 L -0.3559 -0.87377 " pathEditMode="relative" rAng="0" ptsTypes="AA">
                                      <p:cBhvr>
                                        <p:cTn id="85" dur="1000" spd="-100000" fill="hold"/>
                                        <p:tgtEl>
                                          <p:spTgt spid="22"/>
                                        </p:tgtEl>
                                        <p:attrNameLst>
                                          <p:attrName>ppt_x</p:attrName>
                                          <p:attrName>ppt_y</p:attrName>
                                        </p:attrNameLst>
                                      </p:cBhvr>
                                      <p:rCtr x="-17795" y="-43704"/>
                                    </p:animMotion>
                                  </p:childTnLst>
                                </p:cTn>
                              </p:par>
                              <p:par>
                                <p:cTn id="86" presetID="1" presetClass="entr" presetSubtype="0" fill="hold" nodeType="withEffect">
                                  <p:stCondLst>
                                    <p:cond delay="200"/>
                                  </p:stCondLst>
                                  <p:childTnLst>
                                    <p:set>
                                      <p:cBhvr>
                                        <p:cTn id="87" dur="1" fill="hold">
                                          <p:stCondLst>
                                            <p:cond delay="0"/>
                                          </p:stCondLst>
                                        </p:cTn>
                                        <p:tgtEl>
                                          <p:spTgt spid="2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fltVal val="0"/>
                                          </p:val>
                                        </p:tav>
                                        <p:tav tm="100000">
                                          <p:val>
                                            <p:strVal val="#ppt_w"/>
                                          </p:val>
                                        </p:tav>
                                      </p:tavLst>
                                    </p:anim>
                                    <p:anim calcmode="lin" valueType="num">
                                      <p:cBhvr>
                                        <p:cTn id="91" dur="1000" fill="hold"/>
                                        <p:tgtEl>
                                          <p:spTgt spid="27"/>
                                        </p:tgtEl>
                                        <p:attrNameLst>
                                          <p:attrName>ppt_h</p:attrName>
                                        </p:attrNameLst>
                                      </p:cBhvr>
                                      <p:tavLst>
                                        <p:tav tm="0">
                                          <p:val>
                                            <p:fltVal val="0"/>
                                          </p:val>
                                        </p:tav>
                                        <p:tav tm="100000">
                                          <p:val>
                                            <p:strVal val="#ppt_h"/>
                                          </p:val>
                                        </p:tav>
                                      </p:tavLst>
                                    </p:anim>
                                    <p:animEffect transition="in" filter="fade">
                                      <p:cBhvr>
                                        <p:cTn id="92" dur="1000"/>
                                        <p:tgtEl>
                                          <p:spTgt spid="27"/>
                                        </p:tgtEl>
                                      </p:cBhvr>
                                    </p:animEffect>
                                  </p:childTnLst>
                                </p:cTn>
                              </p:par>
                              <p:par>
                                <p:cTn id="93" presetID="64" presetClass="path" presetSubtype="0" fill="hold" nodeType="withEffect">
                                  <p:stCondLst>
                                    <p:cond delay="200"/>
                                  </p:stCondLst>
                                  <p:childTnLst>
                                    <p:animMotion origin="layout" path="M -0.01475 -0.00988 L -0.72725 -0.6821 " pathEditMode="relative" rAng="0" ptsTypes="AA">
                                      <p:cBhvr>
                                        <p:cTn id="94" dur="1000" spd="-100000" fill="hold"/>
                                        <p:tgtEl>
                                          <p:spTgt spid="27"/>
                                        </p:tgtEl>
                                        <p:attrNameLst>
                                          <p:attrName>ppt_x</p:attrName>
                                          <p:attrName>ppt_y</p:attrName>
                                        </p:attrNameLst>
                                      </p:cBhvr>
                                      <p:rCtr x="-35625" y="-33611"/>
                                    </p:animMotion>
                                  </p:childTnLst>
                                </p:cTn>
                              </p:par>
                              <p:par>
                                <p:cTn id="95" presetID="1" presetClass="entr" presetSubtype="0" fill="hold" grpId="0" nodeType="withEffect">
                                  <p:stCondLst>
                                    <p:cond delay="200"/>
                                  </p:stCondLst>
                                  <p:childTnLst>
                                    <p:set>
                                      <p:cBhvr>
                                        <p:cTn id="96" dur="1" fill="hold">
                                          <p:stCondLst>
                                            <p:cond delay="0"/>
                                          </p:stCondLst>
                                        </p:cTn>
                                        <p:tgtEl>
                                          <p:spTgt spid="63"/>
                                        </p:tgtEl>
                                        <p:attrNameLst>
                                          <p:attrName>style.visibility</p:attrName>
                                        </p:attrNameLst>
                                      </p:cBhvr>
                                      <p:to>
                                        <p:strVal val="visible"/>
                                      </p:to>
                                    </p:set>
                                  </p:childTnLst>
                                </p:cTn>
                              </p:par>
                              <p:par>
                                <p:cTn id="97" presetID="53" presetClass="entr" presetSubtype="16" fill="hold" grpId="1" nodeType="withEffect">
                                  <p:stCondLst>
                                    <p:cond delay="200"/>
                                  </p:stCondLst>
                                  <p:childTnLst>
                                    <p:set>
                                      <p:cBhvr>
                                        <p:cTn id="98" dur="1" fill="hold">
                                          <p:stCondLst>
                                            <p:cond delay="0"/>
                                          </p:stCondLst>
                                        </p:cTn>
                                        <p:tgtEl>
                                          <p:spTgt spid="63"/>
                                        </p:tgtEl>
                                        <p:attrNameLst>
                                          <p:attrName>style.visibility</p:attrName>
                                        </p:attrNameLst>
                                      </p:cBhvr>
                                      <p:to>
                                        <p:strVal val="visible"/>
                                      </p:to>
                                    </p:set>
                                    <p:anim calcmode="lin" valueType="num">
                                      <p:cBhvr>
                                        <p:cTn id="99" dur="1000" fill="hold"/>
                                        <p:tgtEl>
                                          <p:spTgt spid="63"/>
                                        </p:tgtEl>
                                        <p:attrNameLst>
                                          <p:attrName>ppt_w</p:attrName>
                                        </p:attrNameLst>
                                      </p:cBhvr>
                                      <p:tavLst>
                                        <p:tav tm="0">
                                          <p:val>
                                            <p:fltVal val="0"/>
                                          </p:val>
                                        </p:tav>
                                        <p:tav tm="100000">
                                          <p:val>
                                            <p:strVal val="#ppt_w"/>
                                          </p:val>
                                        </p:tav>
                                      </p:tavLst>
                                    </p:anim>
                                    <p:anim calcmode="lin" valueType="num">
                                      <p:cBhvr>
                                        <p:cTn id="100" dur="1000" fill="hold"/>
                                        <p:tgtEl>
                                          <p:spTgt spid="63"/>
                                        </p:tgtEl>
                                        <p:attrNameLst>
                                          <p:attrName>ppt_h</p:attrName>
                                        </p:attrNameLst>
                                      </p:cBhvr>
                                      <p:tavLst>
                                        <p:tav tm="0">
                                          <p:val>
                                            <p:fltVal val="0"/>
                                          </p:val>
                                        </p:tav>
                                        <p:tav tm="100000">
                                          <p:val>
                                            <p:strVal val="#ppt_h"/>
                                          </p:val>
                                        </p:tav>
                                      </p:tavLst>
                                    </p:anim>
                                    <p:animEffect transition="in" filter="fade">
                                      <p:cBhvr>
                                        <p:cTn id="101" dur="1000"/>
                                        <p:tgtEl>
                                          <p:spTgt spid="63"/>
                                        </p:tgtEl>
                                      </p:cBhvr>
                                    </p:animEffect>
                                  </p:childTnLst>
                                </p:cTn>
                              </p:par>
                              <p:par>
                                <p:cTn id="102" presetID="64" presetClass="path" presetSubtype="0" fill="hold" grpId="2" nodeType="withEffect">
                                  <p:stCondLst>
                                    <p:cond delay="200"/>
                                  </p:stCondLst>
                                  <p:childTnLst>
                                    <p:animMotion origin="layout" path="M -3.05556E-6 -2.63662E-6 L -0.79843 -0.88885 " pathEditMode="relative" rAng="0" ptsTypes="AA">
                                      <p:cBhvr>
                                        <p:cTn id="103" dur="1000" spd="-100000" fill="hold"/>
                                        <p:tgtEl>
                                          <p:spTgt spid="63"/>
                                        </p:tgtEl>
                                        <p:attrNameLst>
                                          <p:attrName>ppt_x</p:attrName>
                                          <p:attrName>ppt_y</p:attrName>
                                        </p:attrNameLst>
                                      </p:cBhvr>
                                      <p:rCtr x="-39913" y="-44458"/>
                                    </p:animMotion>
                                  </p:childTnLst>
                                </p:cTn>
                              </p:par>
                            </p:childTnLst>
                          </p:cTn>
                        </p:par>
                        <p:par>
                          <p:cTn id="104" fill="hold">
                            <p:stCondLst>
                              <p:cond delay="2800"/>
                            </p:stCondLst>
                            <p:childTnLst>
                              <p:par>
                                <p:cTn id="105" presetID="21" presetClass="entr" presetSubtype="1" fill="hold" grpId="0" nodeType="afterEffect">
                                  <p:stCondLst>
                                    <p:cond delay="0"/>
                                  </p:stCondLst>
                                  <p:childTnLst>
                                    <p:set>
                                      <p:cBhvr>
                                        <p:cTn id="106" dur="1" fill="hold">
                                          <p:stCondLst>
                                            <p:cond delay="0"/>
                                          </p:stCondLst>
                                        </p:cTn>
                                        <p:tgtEl>
                                          <p:spTgt spid="4"/>
                                        </p:tgtEl>
                                        <p:attrNameLst>
                                          <p:attrName>style.visibility</p:attrName>
                                        </p:attrNameLst>
                                      </p:cBhvr>
                                      <p:to>
                                        <p:strVal val="visible"/>
                                      </p:to>
                                    </p:set>
                                    <p:animEffect transition="in" filter="wheel(1)">
                                      <p:cBhvr>
                                        <p:cTn id="107" dur="1000"/>
                                        <p:tgtEl>
                                          <p:spTgt spid="4"/>
                                        </p:tgtEl>
                                      </p:cBhvr>
                                    </p:animEffect>
                                  </p:childTnLst>
                                </p:cTn>
                              </p:par>
                              <p:par>
                                <p:cTn id="108" presetID="21" presetClass="entr" presetSubtype="1" fill="hold" grpId="0" nodeType="withEffect">
                                  <p:stCondLst>
                                    <p:cond delay="200"/>
                                  </p:stCondLst>
                                  <p:childTnLst>
                                    <p:set>
                                      <p:cBhvr>
                                        <p:cTn id="109" dur="1" fill="hold">
                                          <p:stCondLst>
                                            <p:cond delay="0"/>
                                          </p:stCondLst>
                                        </p:cTn>
                                        <p:tgtEl>
                                          <p:spTgt spid="6"/>
                                        </p:tgtEl>
                                        <p:attrNameLst>
                                          <p:attrName>style.visibility</p:attrName>
                                        </p:attrNameLst>
                                      </p:cBhvr>
                                      <p:to>
                                        <p:strVal val="visible"/>
                                      </p:to>
                                    </p:set>
                                    <p:animEffect transition="in" filter="wheel(1)">
                                      <p:cBhvr>
                                        <p:cTn id="110" dur="1500"/>
                                        <p:tgtEl>
                                          <p:spTgt spid="6"/>
                                        </p:tgtEl>
                                      </p:cBhvr>
                                    </p:animEffect>
                                  </p:childTnLst>
                                </p:cTn>
                              </p:par>
                              <p:par>
                                <p:cTn id="111" presetID="21" presetClass="entr" presetSubtype="1" fill="hold" grpId="0" nodeType="withEffect">
                                  <p:stCondLst>
                                    <p:cond delay="400"/>
                                  </p:stCondLst>
                                  <p:childTnLst>
                                    <p:set>
                                      <p:cBhvr>
                                        <p:cTn id="112" dur="1" fill="hold">
                                          <p:stCondLst>
                                            <p:cond delay="0"/>
                                          </p:stCondLst>
                                        </p:cTn>
                                        <p:tgtEl>
                                          <p:spTgt spid="5"/>
                                        </p:tgtEl>
                                        <p:attrNameLst>
                                          <p:attrName>style.visibility</p:attrName>
                                        </p:attrNameLst>
                                      </p:cBhvr>
                                      <p:to>
                                        <p:strVal val="visible"/>
                                      </p:to>
                                    </p:set>
                                    <p:animEffect transition="in" filter="wheel(1)">
                                      <p:cBhvr>
                                        <p:cTn id="113" dur="1200"/>
                                        <p:tgtEl>
                                          <p:spTgt spid="5"/>
                                        </p:tgtEl>
                                      </p:cBhvr>
                                    </p:animEffect>
                                  </p:childTnLst>
                                </p:cTn>
                              </p:par>
                              <p:par>
                                <p:cTn id="114" presetID="21" presetClass="entr" presetSubtype="1" fill="hold" grpId="0" nodeType="withEffect">
                                  <p:stCondLst>
                                    <p:cond delay="600"/>
                                  </p:stCondLst>
                                  <p:childTnLst>
                                    <p:set>
                                      <p:cBhvr>
                                        <p:cTn id="115" dur="1" fill="hold">
                                          <p:stCondLst>
                                            <p:cond delay="0"/>
                                          </p:stCondLst>
                                        </p:cTn>
                                        <p:tgtEl>
                                          <p:spTgt spid="7"/>
                                        </p:tgtEl>
                                        <p:attrNameLst>
                                          <p:attrName>style.visibility</p:attrName>
                                        </p:attrNameLst>
                                      </p:cBhvr>
                                      <p:to>
                                        <p:strVal val="visible"/>
                                      </p:to>
                                    </p:set>
                                    <p:animEffect transition="in" filter="wheel(1)">
                                      <p:cBhvr>
                                        <p:cTn id="116" dur="1000"/>
                                        <p:tgtEl>
                                          <p:spTgt spid="7"/>
                                        </p:tgtEl>
                                      </p:cBhvr>
                                    </p:animEffect>
                                  </p:childTnLst>
                                </p:cTn>
                              </p:par>
                            </p:childTnLst>
                          </p:cTn>
                        </p:par>
                        <p:par>
                          <p:cTn id="117" fill="hold">
                            <p:stCondLst>
                              <p:cond delay="4500"/>
                            </p:stCondLst>
                            <p:childTnLst>
                              <p:par>
                                <p:cTn id="118" presetID="10" presetClass="entr" presetSubtype="0"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fade">
                                      <p:cBhvr>
                                        <p:cTn id="120" dur="2000"/>
                                        <p:tgtEl>
                                          <p:spTgt spid="41"/>
                                        </p:tgtEl>
                                      </p:cBhvr>
                                    </p:animEffect>
                                  </p:childTnLst>
                                </p:cTn>
                              </p:par>
                              <p:par>
                                <p:cTn id="121" presetID="38" presetClass="entr" presetSubtype="0" accel="50000" fill="hold" grpId="0" nodeType="withEffect">
                                  <p:stCondLst>
                                    <p:cond delay="0"/>
                                  </p:stCondLst>
                                  <p:iterate type="lt">
                                    <p:tmPct val="50000"/>
                                  </p:iterate>
                                  <p:childTnLst>
                                    <p:set>
                                      <p:cBhvr>
                                        <p:cTn id="122" dur="1" fill="hold">
                                          <p:stCondLst>
                                            <p:cond delay="0"/>
                                          </p:stCondLst>
                                        </p:cTn>
                                        <p:tgtEl>
                                          <p:spTgt spid="45"/>
                                        </p:tgtEl>
                                        <p:attrNameLst>
                                          <p:attrName>style.visibility</p:attrName>
                                        </p:attrNameLst>
                                      </p:cBhvr>
                                      <p:to>
                                        <p:strVal val="visible"/>
                                      </p:to>
                                    </p:set>
                                    <p:set>
                                      <p:cBhvr>
                                        <p:cTn id="123" dur="114" fill="hold">
                                          <p:stCondLst>
                                            <p:cond delay="0"/>
                                          </p:stCondLst>
                                        </p:cTn>
                                        <p:tgtEl>
                                          <p:spTgt spid="45"/>
                                        </p:tgtEl>
                                        <p:attrNameLst>
                                          <p:attrName>style.rotation</p:attrName>
                                        </p:attrNameLst>
                                      </p:cBhvr>
                                      <p:to>
                                        <p:strVal val="-45.0"/>
                                      </p:to>
                                    </p:set>
                                    <p:anim calcmode="lin" valueType="num">
                                      <p:cBhvr>
                                        <p:cTn id="124" dur="114" fill="hold">
                                          <p:stCondLst>
                                            <p:cond delay="114"/>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125" dur="114"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26" dur="39" decel="50000" autoRev="1" fill="hold">
                                          <p:stCondLst>
                                            <p:cond delay="114"/>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27" dur="34" fill="hold">
                                          <p:stCondLst>
                                            <p:cond delay="216"/>
                                          </p:stCondLst>
                                        </p:cTn>
                                        <p:tgtEl>
                                          <p:spTgt spid="45"/>
                                        </p:tgtEl>
                                        <p:attrNameLst>
                                          <p:attrName>ppt_y</p:attrName>
                                        </p:attrNameLst>
                                      </p:cBhvr>
                                      <p:tavLst>
                                        <p:tav tm="0">
                                          <p:val>
                                            <p:strVal val="#ppt_y-(0.354*#ppt_w-0.172*#ppt_h)"/>
                                          </p:val>
                                        </p:tav>
                                        <p:tav tm="100000">
                                          <p:val>
                                            <p:strVal val="#ppt_y"/>
                                          </p:val>
                                        </p:tav>
                                      </p:tavLst>
                                    </p:anim>
                                  </p:childTnLst>
                                </p:cTn>
                              </p:par>
                            </p:childTnLst>
                          </p:cTn>
                        </p:par>
                        <p:par>
                          <p:cTn id="128" fill="hold">
                            <p:stCondLst>
                              <p:cond delay="650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44"/>
                                        </p:tgtEl>
                                        <p:attrNameLst>
                                          <p:attrName>style.visibility</p:attrName>
                                        </p:attrNameLst>
                                      </p:cBhvr>
                                      <p:to>
                                        <p:strVal val="visible"/>
                                      </p:to>
                                    </p:set>
                                    <p:anim calcmode="lin" valueType="num">
                                      <p:cBhvr>
                                        <p:cTn id="13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44"/>
                                        </p:tgtEl>
                                        <p:attrNameLst>
                                          <p:attrName>ppt_y</p:attrName>
                                        </p:attrNameLst>
                                      </p:cBhvr>
                                      <p:tavLst>
                                        <p:tav tm="0">
                                          <p:val>
                                            <p:strVal val="#ppt_y"/>
                                          </p:val>
                                        </p:tav>
                                        <p:tav tm="100000">
                                          <p:val>
                                            <p:strVal val="#ppt_y"/>
                                          </p:val>
                                        </p:tav>
                                      </p:tavLst>
                                    </p:anim>
                                    <p:anim calcmode="lin" valueType="num">
                                      <p:cBhvr>
                                        <p:cTn id="13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44"/>
                                        </p:tgtEl>
                                      </p:cBhvr>
                                    </p:animEffect>
                                  </p:childTnLst>
                                </p:cTn>
                              </p:par>
                            </p:childTnLst>
                          </p:cTn>
                        </p:par>
                        <p:par>
                          <p:cTn id="136" fill="hold">
                            <p:stCondLst>
                              <p:cond delay="7500"/>
                            </p:stCondLst>
                            <p:childTnLst>
                              <p:par>
                                <p:cTn id="137" presetID="52" presetClass="entr" presetSubtype="0" fill="hold" grpId="0" nodeType="afterEffect">
                                  <p:stCondLst>
                                    <p:cond delay="0"/>
                                  </p:stCondLst>
                                  <p:iterate type="lt">
                                    <p:tmPct val="10000"/>
                                  </p:iterate>
                                  <p:childTnLst>
                                    <p:set>
                                      <p:cBhvr>
                                        <p:cTn id="138" dur="1" fill="hold">
                                          <p:stCondLst>
                                            <p:cond delay="0"/>
                                          </p:stCondLst>
                                        </p:cTn>
                                        <p:tgtEl>
                                          <p:spTgt spid="43"/>
                                        </p:tgtEl>
                                        <p:attrNameLst>
                                          <p:attrName>style.visibility</p:attrName>
                                        </p:attrNameLst>
                                      </p:cBhvr>
                                      <p:to>
                                        <p:strVal val="visible"/>
                                      </p:to>
                                    </p:set>
                                    <p:animScale>
                                      <p:cBhvr>
                                        <p:cTn id="139"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1000" decel="50000" fill="hold">
                                          <p:stCondLst>
                                            <p:cond delay="0"/>
                                          </p:stCondLst>
                                        </p:cTn>
                                        <p:tgtEl>
                                          <p:spTgt spid="43"/>
                                        </p:tgtEl>
                                        <p:attrNameLst>
                                          <p:attrName>ppt_x</p:attrName>
                                          <p:attrName>ppt_y</p:attrName>
                                        </p:attrNameLst>
                                      </p:cBhvr>
                                    </p:animMotion>
                                    <p:animEffect transition="in" filter="fade">
                                      <p:cBhvr>
                                        <p:cTn id="141" dur="1000"/>
                                        <p:tgtEl>
                                          <p:spTgt spid="43"/>
                                        </p:tgtEl>
                                      </p:cBhvr>
                                    </p:animEffect>
                                  </p:childTnLst>
                                </p:cTn>
                              </p:par>
                            </p:childTnLst>
                          </p:cTn>
                        </p:par>
                        <p:par>
                          <p:cTn id="142" fill="hold">
                            <p:stCondLst>
                              <p:cond delay="10600"/>
                            </p:stCondLst>
                            <p:childTnLst>
                              <p:par>
                                <p:cTn id="143" presetID="2" presetClass="entr" presetSubtype="2" fill="hold" nodeType="afterEffect">
                                  <p:stCondLst>
                                    <p:cond delay="0"/>
                                  </p:stCondLst>
                                  <p:childTnLst>
                                    <p:set>
                                      <p:cBhvr>
                                        <p:cTn id="144" dur="1" fill="hold">
                                          <p:stCondLst>
                                            <p:cond delay="0"/>
                                          </p:stCondLst>
                                        </p:cTn>
                                        <p:tgtEl>
                                          <p:spTgt spid="60"/>
                                        </p:tgtEl>
                                        <p:attrNameLst>
                                          <p:attrName>style.visibility</p:attrName>
                                        </p:attrNameLst>
                                      </p:cBhvr>
                                      <p:to>
                                        <p:strVal val="visible"/>
                                      </p:to>
                                    </p:set>
                                    <p:anim calcmode="lin" valueType="num">
                                      <p:cBhvr additive="base">
                                        <p:cTn id="145" dur="500" fill="hold"/>
                                        <p:tgtEl>
                                          <p:spTgt spid="60"/>
                                        </p:tgtEl>
                                        <p:attrNameLst>
                                          <p:attrName>ppt_x</p:attrName>
                                        </p:attrNameLst>
                                      </p:cBhvr>
                                      <p:tavLst>
                                        <p:tav tm="0">
                                          <p:val>
                                            <p:strVal val="1+#ppt_w/2"/>
                                          </p:val>
                                        </p:tav>
                                        <p:tav tm="100000">
                                          <p:val>
                                            <p:strVal val="#ppt_x"/>
                                          </p:val>
                                        </p:tav>
                                      </p:tavLst>
                                    </p:anim>
                                    <p:anim calcmode="lin" valueType="num">
                                      <p:cBhvr additive="base">
                                        <p:cTn id="146" dur="500" fill="hold"/>
                                        <p:tgtEl>
                                          <p:spTgt spid="60"/>
                                        </p:tgtEl>
                                        <p:attrNameLst>
                                          <p:attrName>ppt_y</p:attrName>
                                        </p:attrNameLst>
                                      </p:cBhvr>
                                      <p:tavLst>
                                        <p:tav tm="0">
                                          <p:val>
                                            <p:strVal val="#ppt_y"/>
                                          </p:val>
                                        </p:tav>
                                        <p:tav tm="100000">
                                          <p:val>
                                            <p:strVal val="#ppt_y"/>
                                          </p:val>
                                        </p:tav>
                                      </p:tavLst>
                                    </p:anim>
                                  </p:childTnLst>
                                </p:cTn>
                              </p:par>
                              <p:par>
                                <p:cTn id="147" presetID="2" presetClass="entr" presetSubtype="2" fill="hold" nodeType="withEffect">
                                  <p:stCondLst>
                                    <p:cond delay="200"/>
                                  </p:stCondLst>
                                  <p:childTnLst>
                                    <p:set>
                                      <p:cBhvr>
                                        <p:cTn id="148" dur="1" fill="hold">
                                          <p:stCondLst>
                                            <p:cond delay="0"/>
                                          </p:stCondLst>
                                        </p:cTn>
                                        <p:tgtEl>
                                          <p:spTgt spid="57"/>
                                        </p:tgtEl>
                                        <p:attrNameLst>
                                          <p:attrName>style.visibility</p:attrName>
                                        </p:attrNameLst>
                                      </p:cBhvr>
                                      <p:to>
                                        <p:strVal val="visible"/>
                                      </p:to>
                                    </p:set>
                                    <p:anim calcmode="lin" valueType="num">
                                      <p:cBhvr additive="base">
                                        <p:cTn id="149" dur="500" fill="hold"/>
                                        <p:tgtEl>
                                          <p:spTgt spid="57"/>
                                        </p:tgtEl>
                                        <p:attrNameLst>
                                          <p:attrName>ppt_x</p:attrName>
                                        </p:attrNameLst>
                                      </p:cBhvr>
                                      <p:tavLst>
                                        <p:tav tm="0">
                                          <p:val>
                                            <p:strVal val="1+#ppt_w/2"/>
                                          </p:val>
                                        </p:tav>
                                        <p:tav tm="100000">
                                          <p:val>
                                            <p:strVal val="#ppt_x"/>
                                          </p:val>
                                        </p:tav>
                                      </p:tavLst>
                                    </p:anim>
                                    <p:anim calcmode="lin" valueType="num">
                                      <p:cBhvr additive="base">
                                        <p:cTn id="150" dur="500" fill="hold"/>
                                        <p:tgtEl>
                                          <p:spTgt spid="57"/>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400"/>
                                  </p:stCondLst>
                                  <p:childTnLst>
                                    <p:set>
                                      <p:cBhvr>
                                        <p:cTn id="152" dur="1" fill="hold">
                                          <p:stCondLst>
                                            <p:cond delay="0"/>
                                          </p:stCondLst>
                                        </p:cTn>
                                        <p:tgtEl>
                                          <p:spTgt spid="54"/>
                                        </p:tgtEl>
                                        <p:attrNameLst>
                                          <p:attrName>style.visibility</p:attrName>
                                        </p:attrNameLst>
                                      </p:cBhvr>
                                      <p:to>
                                        <p:strVal val="visible"/>
                                      </p:to>
                                    </p:set>
                                    <p:anim calcmode="lin" valueType="num">
                                      <p:cBhvr additive="base">
                                        <p:cTn id="153" dur="500" fill="hold"/>
                                        <p:tgtEl>
                                          <p:spTgt spid="54"/>
                                        </p:tgtEl>
                                        <p:attrNameLst>
                                          <p:attrName>ppt_x</p:attrName>
                                        </p:attrNameLst>
                                      </p:cBhvr>
                                      <p:tavLst>
                                        <p:tav tm="0">
                                          <p:val>
                                            <p:strVal val="1+#ppt_w/2"/>
                                          </p:val>
                                        </p:tav>
                                        <p:tav tm="100000">
                                          <p:val>
                                            <p:strVal val="#ppt_x"/>
                                          </p:val>
                                        </p:tav>
                                      </p:tavLst>
                                    </p:anim>
                                    <p:anim calcmode="lin" valueType="num">
                                      <p:cBhvr additive="base">
                                        <p:cTn id="154" dur="500" fill="hold"/>
                                        <p:tgtEl>
                                          <p:spTgt spid="54"/>
                                        </p:tgtEl>
                                        <p:attrNameLst>
                                          <p:attrName>ppt_y</p:attrName>
                                        </p:attrNameLst>
                                      </p:cBhvr>
                                      <p:tavLst>
                                        <p:tav tm="0">
                                          <p:val>
                                            <p:strVal val="#ppt_y"/>
                                          </p:val>
                                        </p:tav>
                                        <p:tav tm="100000">
                                          <p:val>
                                            <p:strVal val="#ppt_y"/>
                                          </p:val>
                                        </p:tav>
                                      </p:tavLst>
                                    </p:anim>
                                  </p:childTnLst>
                                </p:cTn>
                              </p:par>
                              <p:par>
                                <p:cTn id="155" presetID="2" presetClass="entr" presetSubtype="2" fill="hold" nodeType="withEffect">
                                  <p:stCondLst>
                                    <p:cond delay="600"/>
                                  </p:stCondLst>
                                  <p:childTnLst>
                                    <p:set>
                                      <p:cBhvr>
                                        <p:cTn id="156" dur="1" fill="hold">
                                          <p:stCondLst>
                                            <p:cond delay="0"/>
                                          </p:stCondLst>
                                        </p:cTn>
                                        <p:tgtEl>
                                          <p:spTgt spid="51"/>
                                        </p:tgtEl>
                                        <p:attrNameLst>
                                          <p:attrName>style.visibility</p:attrName>
                                        </p:attrNameLst>
                                      </p:cBhvr>
                                      <p:to>
                                        <p:strVal val="visible"/>
                                      </p:to>
                                    </p:set>
                                    <p:anim calcmode="lin" valueType="num">
                                      <p:cBhvr additive="base">
                                        <p:cTn id="157" dur="500" fill="hold"/>
                                        <p:tgtEl>
                                          <p:spTgt spid="51"/>
                                        </p:tgtEl>
                                        <p:attrNameLst>
                                          <p:attrName>ppt_x</p:attrName>
                                        </p:attrNameLst>
                                      </p:cBhvr>
                                      <p:tavLst>
                                        <p:tav tm="0">
                                          <p:val>
                                            <p:strVal val="1+#ppt_w/2"/>
                                          </p:val>
                                        </p:tav>
                                        <p:tav tm="100000">
                                          <p:val>
                                            <p:strVal val="#ppt_x"/>
                                          </p:val>
                                        </p:tav>
                                      </p:tavLst>
                                    </p:anim>
                                    <p:anim calcmode="lin" valueType="num">
                                      <p:cBhvr additive="base">
                                        <p:cTn id="158" dur="500" fill="hold"/>
                                        <p:tgtEl>
                                          <p:spTgt spid="51"/>
                                        </p:tgtEl>
                                        <p:attrNameLst>
                                          <p:attrName>ppt_y</p:attrName>
                                        </p:attrNameLst>
                                      </p:cBhvr>
                                      <p:tavLst>
                                        <p:tav tm="0">
                                          <p:val>
                                            <p:strVal val="#ppt_y"/>
                                          </p:val>
                                        </p:tav>
                                        <p:tav tm="100000">
                                          <p:val>
                                            <p:strVal val="#ppt_y"/>
                                          </p:val>
                                        </p:tav>
                                      </p:tavLst>
                                    </p:anim>
                                  </p:childTnLst>
                                </p:cTn>
                              </p:par>
                              <p:par>
                                <p:cTn id="159" presetID="2" presetClass="entr" presetSubtype="2" fill="hold" nodeType="withEffect">
                                  <p:stCondLst>
                                    <p:cond delay="800"/>
                                  </p:stCondLst>
                                  <p:childTnLst>
                                    <p:set>
                                      <p:cBhvr>
                                        <p:cTn id="160" dur="1" fill="hold">
                                          <p:stCondLst>
                                            <p:cond delay="0"/>
                                          </p:stCondLst>
                                        </p:cTn>
                                        <p:tgtEl>
                                          <p:spTgt spid="48"/>
                                        </p:tgtEl>
                                        <p:attrNameLst>
                                          <p:attrName>style.visibility</p:attrName>
                                        </p:attrNameLst>
                                      </p:cBhvr>
                                      <p:to>
                                        <p:strVal val="visible"/>
                                      </p:to>
                                    </p:set>
                                    <p:anim calcmode="lin" valueType="num">
                                      <p:cBhvr additive="base">
                                        <p:cTn id="161" dur="500" fill="hold"/>
                                        <p:tgtEl>
                                          <p:spTgt spid="48"/>
                                        </p:tgtEl>
                                        <p:attrNameLst>
                                          <p:attrName>ppt_x</p:attrName>
                                        </p:attrNameLst>
                                      </p:cBhvr>
                                      <p:tavLst>
                                        <p:tav tm="0">
                                          <p:val>
                                            <p:strVal val="1+#ppt_w/2"/>
                                          </p:val>
                                        </p:tav>
                                        <p:tav tm="100000">
                                          <p:val>
                                            <p:strVal val="#ppt_x"/>
                                          </p:val>
                                        </p:tav>
                                      </p:tavLst>
                                    </p:anim>
                                    <p:anim calcmode="lin" valueType="num">
                                      <p:cBhvr additive="base">
                                        <p:cTn id="16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3" repeatCount="indefinite" fill="remove" display="0">
                  <p:stCondLst>
                    <p:cond delay="indefinite"/>
                  </p:stCondLst>
                  <p:endCondLst>
                    <p:cond evt="onStopAudio" delay="0">
                      <p:tgtEl>
                        <p:sldTgt/>
                      </p:tgtEl>
                    </p:cond>
                  </p:endCondLst>
                </p:cTn>
                <p:tgtEl>
                  <p:spTgt spid="39"/>
                </p:tgtEl>
              </p:cMediaNode>
            </p:audio>
          </p:childTnLst>
        </p:cTn>
      </p:par>
    </p:tnLst>
    <p:bldLst>
      <p:bldP spid="4" grpId="0" animBg="1"/>
      <p:bldP spid="5" grpId="0" animBg="1"/>
      <p:bldP spid="6" grpId="0" animBg="1"/>
      <p:bldP spid="7" grpId="0" animBg="1"/>
      <p:bldP spid="11" grpId="0" animBg="1"/>
      <p:bldP spid="11" grpId="1" animBg="1"/>
      <p:bldP spid="11" grpId="2" animBg="1"/>
      <p:bldP spid="25" grpId="0" animBg="1"/>
      <p:bldP spid="25" grpId="1" animBg="1"/>
      <p:bldP spid="25" grpId="2" animBg="1"/>
      <p:bldP spid="26" grpId="0" animBg="1"/>
      <p:bldP spid="26" grpId="1" animBg="1"/>
      <p:bldP spid="26" grpId="2" animBg="1"/>
      <p:bldP spid="41" grpId="0"/>
      <p:bldP spid="43" grpId="0"/>
      <p:bldP spid="44" grpId="0"/>
      <p:bldP spid="45" grpId="0"/>
      <p:bldP spid="63" grpId="0" animBg="1"/>
      <p:bldP spid="63" grpId="1" animBg="1"/>
      <p:bldP spid="63" grpId="2" animBg="1"/>
      <p:bldP spid="6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3" name="TextBox 2"/>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远见力</a:t>
            </a:r>
            <a:endParaRPr lang="zh-CN" altLang="en-US" dirty="0">
              <a:solidFill>
                <a:srgbClr val="C00000"/>
              </a:solidFill>
              <a:latin typeface="微软雅黑" pitchFamily="34" charset="-122"/>
              <a:ea typeface="微软雅黑" pitchFamily="34" charset="-122"/>
            </a:endParaRP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执行力</a:t>
            </a:r>
            <a:endParaRPr lang="zh-CN" altLang="en-US" dirty="0">
              <a:solidFill>
                <a:srgbClr val="C00000"/>
              </a:solidFill>
              <a:latin typeface="微软雅黑" pitchFamily="34" charset="-122"/>
              <a:ea typeface="微软雅黑" pitchFamily="34" charset="-122"/>
            </a:endParaRP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感召力</a:t>
            </a:r>
            <a:endParaRPr lang="zh-CN" altLang="en-US" dirty="0">
              <a:solidFill>
                <a:srgbClr val="C00000"/>
              </a:solidFill>
              <a:latin typeface="微软雅黑" pitchFamily="34" charset="-122"/>
              <a:ea typeface="微软雅黑" pitchFamily="34" charset="-122"/>
            </a:endParaRP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决策力</a:t>
            </a:r>
            <a:endParaRPr lang="zh-CN" altLang="en-US" dirty="0">
              <a:solidFill>
                <a:srgbClr val="C00000"/>
              </a:solidFill>
              <a:latin typeface="微软雅黑" pitchFamily="34" charset="-122"/>
              <a:ea typeface="微软雅黑" pitchFamily="34" charset="-122"/>
            </a:endParaRP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创新力</a:t>
            </a:r>
            <a:endParaRPr lang="zh-CN" altLang="en-US" dirty="0">
              <a:solidFill>
                <a:srgbClr val="C00000"/>
              </a:solidFill>
              <a:latin typeface="微软雅黑" pitchFamily="34" charset="-122"/>
              <a:ea typeface="微软雅黑" pitchFamily="34" charset="-122"/>
            </a:endParaRPr>
          </a:p>
        </p:txBody>
      </p:sp>
      <p:grpSp>
        <p:nvGrpSpPr>
          <p:cNvPr id="10" name="组合 9"/>
          <p:cNvGrpSpPr/>
          <p:nvPr/>
        </p:nvGrpSpPr>
        <p:grpSpPr>
          <a:xfrm>
            <a:off x="1925305"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3" name="椭圆 12"/>
          <p:cNvSpPr/>
          <p:nvPr/>
        </p:nvSpPr>
        <p:spPr>
          <a:xfrm>
            <a:off x="1075112" y="3291506"/>
            <a:ext cx="727041" cy="72704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4" name="椭圆 13"/>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15" name="组合 14"/>
          <p:cNvGrpSpPr/>
          <p:nvPr/>
        </p:nvGrpSpPr>
        <p:grpSpPr>
          <a:xfrm>
            <a:off x="3876089"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8" name="组合 17"/>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21" name="组合 20"/>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4" name="椭圆 23"/>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5" name="椭圆 24"/>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26" name="组合 25"/>
          <p:cNvGrpSpPr/>
          <p:nvPr/>
        </p:nvGrpSpPr>
        <p:grpSpPr>
          <a:xfrm>
            <a:off x="2784365"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9" name="椭圆 28"/>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椭圆 29"/>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31" name="TextBox 30"/>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企业理念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80962322"/>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4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4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
                                        </p:tgtEl>
                                        <p:attrNameLst>
                                          <p:attrName>style.visibility</p:attrName>
                                        </p:attrNameLst>
                                      </p:cBhvr>
                                      <p:to>
                                        <p:strVal val="visible"/>
                                      </p:to>
                                    </p:set>
                                    <p:anim by="(-#ppt_w*2)" calcmode="lin" valueType="num">
                                      <p:cBhvr rctx="PPT">
                                        <p:cTn id="88" dur="250" autoRev="1" fill="hold">
                                          <p:stCondLst>
                                            <p:cond delay="0"/>
                                          </p:stCondLst>
                                        </p:cTn>
                                        <p:tgtEl>
                                          <p:spTgt spid="2"/>
                                        </p:tgtEl>
                                        <p:attrNameLst>
                                          <p:attrName>ppt_w</p:attrName>
                                        </p:attrNameLst>
                                      </p:cBhvr>
                                    </p:anim>
                                    <p:anim by="(#ppt_w*0.50)" calcmode="lin" valueType="num">
                                      <p:cBhvr>
                                        <p:cTn id="89" dur="250" decel="50000" autoRev="1" fill="hold">
                                          <p:stCondLst>
                                            <p:cond delay="0"/>
                                          </p:stCondLst>
                                        </p:cTn>
                                        <p:tgtEl>
                                          <p:spTgt spid="2"/>
                                        </p:tgtEl>
                                        <p:attrNameLst>
                                          <p:attrName>ppt_x</p:attrName>
                                        </p:attrNameLst>
                                      </p:cBhvr>
                                    </p:anim>
                                    <p:anim from="(-#ppt_h/2)" to="(#ppt_y)" calcmode="lin" valueType="num">
                                      <p:cBhvr>
                                        <p:cTn id="90" dur="500" fill="hold">
                                          <p:stCondLst>
                                            <p:cond delay="0"/>
                                          </p:stCondLst>
                                        </p:cTn>
                                        <p:tgtEl>
                                          <p:spTgt spid="2"/>
                                        </p:tgtEl>
                                        <p:attrNameLst>
                                          <p:attrName>ppt_y</p:attrName>
                                        </p:attrNameLst>
                                      </p:cBhvr>
                                    </p:anim>
                                    <p:animRot by="21600000">
                                      <p:cBhvr>
                                        <p:cTn id="91" dur="500" fill="hold">
                                          <p:stCondLst>
                                            <p:cond delay="0"/>
                                          </p:stCondLst>
                                        </p:cTn>
                                        <p:tgtEl>
                                          <p:spTgt spid="2"/>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by="(-#ppt_w*2)" calcmode="lin" valueType="num">
                                      <p:cBhvr rctx="PPT">
                                        <p:cTn id="95" dur="250" autoRev="1" fill="hold">
                                          <p:stCondLst>
                                            <p:cond delay="0"/>
                                          </p:stCondLst>
                                        </p:cTn>
                                        <p:tgtEl>
                                          <p:spTgt spid="3"/>
                                        </p:tgtEl>
                                        <p:attrNameLst>
                                          <p:attrName>ppt_w</p:attrName>
                                        </p:attrNameLst>
                                      </p:cBhvr>
                                    </p:anim>
                                    <p:anim by="(#ppt_w*0.50)" calcmode="lin" valueType="num">
                                      <p:cBhvr>
                                        <p:cTn id="96" dur="250" decel="50000" autoRev="1" fill="hold">
                                          <p:stCondLst>
                                            <p:cond delay="0"/>
                                          </p:stCondLst>
                                        </p:cTn>
                                        <p:tgtEl>
                                          <p:spTgt spid="3"/>
                                        </p:tgtEl>
                                        <p:attrNameLst>
                                          <p:attrName>ppt_x</p:attrName>
                                        </p:attrNameLst>
                                      </p:cBhvr>
                                    </p:anim>
                                    <p:anim from="(-#ppt_h/2)" to="(#ppt_y)" calcmode="lin" valueType="num">
                                      <p:cBhvr>
                                        <p:cTn id="97" dur="500" fill="hold">
                                          <p:stCondLst>
                                            <p:cond delay="0"/>
                                          </p:stCondLst>
                                        </p:cTn>
                                        <p:tgtEl>
                                          <p:spTgt spid="3"/>
                                        </p:tgtEl>
                                        <p:attrNameLst>
                                          <p:attrName>ppt_y</p:attrName>
                                        </p:attrNameLst>
                                      </p:cBhvr>
                                    </p:anim>
                                    <p:animRot by="21600000">
                                      <p:cBhvr>
                                        <p:cTn id="98" dur="500" fill="hold">
                                          <p:stCondLst>
                                            <p:cond delay="0"/>
                                          </p:stCondLst>
                                        </p:cTn>
                                        <p:tgtEl>
                                          <p:spTgt spid="3"/>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1"/>
                                        </p:tgtEl>
                                        <p:attrNameLst>
                                          <p:attrName>style.visibility</p:attrName>
                                        </p:attrNameLst>
                                      </p:cBhvr>
                                      <p:to>
                                        <p:strVal val="visible"/>
                                      </p:to>
                                    </p:set>
                                    <p:animEffect transition="in" filter="wipe(left)">
                                      <p:cBhvr>
                                        <p:cTn id="102" dur="100"/>
                                        <p:tgtEl>
                                          <p:spTgt spid="31"/>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1"/>
                                        </p:tgtEl>
                                      </p:cBhvr>
                                      <p:to x="80000" y="100000"/>
                                    </p:animScale>
                                    <p:anim by="(#ppt_w*0.10)" calcmode="lin" valueType="num">
                                      <p:cBhvr>
                                        <p:cTn id="105" dur="50" autoRev="1" fill="hold">
                                          <p:stCondLst>
                                            <p:cond delay="0"/>
                                          </p:stCondLst>
                                        </p:cTn>
                                        <p:tgtEl>
                                          <p:spTgt spid="31"/>
                                        </p:tgtEl>
                                        <p:attrNameLst>
                                          <p:attrName>ppt_x</p:attrName>
                                        </p:attrNameLst>
                                      </p:cBhvr>
                                    </p:anim>
                                    <p:anim by="(-#ppt_w*0.10)" calcmode="lin" valueType="num">
                                      <p:cBhvr>
                                        <p:cTn id="106" dur="50" autoRev="1" fill="hold">
                                          <p:stCondLst>
                                            <p:cond delay="0"/>
                                          </p:stCondLst>
                                        </p:cTn>
                                        <p:tgtEl>
                                          <p:spTgt spid="31"/>
                                        </p:tgtEl>
                                        <p:attrNameLst>
                                          <p:attrName>ppt_y</p:attrName>
                                        </p:attrNameLst>
                                      </p:cBhvr>
                                    </p:anim>
                                    <p:animRot by="-480000">
                                      <p:cBhvr>
                                        <p:cTn id="107"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项目介绍</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项目来源</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需求分析</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需要解决问题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行业前景</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竞争对手分析</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我们的优势</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可行性分析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15" name="组合 14"/>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18" name="组合 17"/>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21" name="TextBox 20"/>
          <p:cNvSpPr txBox="1"/>
          <p:nvPr/>
        </p:nvSpPr>
        <p:spPr>
          <a:xfrm>
            <a:off x="943586" y="2548988"/>
            <a:ext cx="820738" cy="492443"/>
          </a:xfrm>
          <a:prstGeom prst="rect">
            <a:avLst/>
          </a:prstGeom>
          <a:noFill/>
        </p:spPr>
        <p:txBody>
          <a:bodyPr wrap="non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项目</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产生背景</a:t>
            </a:r>
          </a:p>
        </p:txBody>
      </p:sp>
      <p:sp>
        <p:nvSpPr>
          <p:cNvPr id="22" name="TextBox 21"/>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327585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项目来源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981338340"/>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38484"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8484"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7" name="TextBox 6"/>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 name="TextBox 7"/>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9" name="TextBox 8"/>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0" name="TextBox 9"/>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11"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圆角矩形 11"/>
          <p:cNvSpPr/>
          <p:nvPr/>
        </p:nvSpPr>
        <p:spPr>
          <a:xfrm>
            <a:off x="5364088" y="94966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圆角矩形 12"/>
          <p:cNvSpPr/>
          <p:nvPr/>
        </p:nvSpPr>
        <p:spPr>
          <a:xfrm>
            <a:off x="5364088" y="150837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4" name="圆角矩形 13"/>
          <p:cNvSpPr/>
          <p:nvPr/>
        </p:nvSpPr>
        <p:spPr>
          <a:xfrm>
            <a:off x="5364088" y="206708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5" name="圆角矩形 14"/>
          <p:cNvSpPr/>
          <p:nvPr/>
        </p:nvSpPr>
        <p:spPr>
          <a:xfrm>
            <a:off x="5364088" y="262578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圆角矩形 15"/>
          <p:cNvSpPr/>
          <p:nvPr/>
        </p:nvSpPr>
        <p:spPr>
          <a:xfrm>
            <a:off x="5364088" y="318449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7" name="圆角矩形 16"/>
          <p:cNvSpPr/>
          <p:nvPr/>
        </p:nvSpPr>
        <p:spPr>
          <a:xfrm>
            <a:off x="5364088" y="374320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8" name="圆角矩形 17"/>
          <p:cNvSpPr/>
          <p:nvPr/>
        </p:nvSpPr>
        <p:spPr>
          <a:xfrm>
            <a:off x="5364088" y="4301909"/>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9" name="TextBox 18"/>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20" name="TextBox 19"/>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21" name="TextBox 20"/>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22" name="TextBox 21"/>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26" name="组合 25"/>
          <p:cNvGrpSpPr/>
          <p:nvPr/>
        </p:nvGrpSpPr>
        <p:grpSpPr>
          <a:xfrm>
            <a:off x="1684805" y="1090340"/>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642132" y="1326989"/>
            <a:ext cx="1257356" cy="769441"/>
          </a:xfrm>
          <a:prstGeom prst="rect">
            <a:avLst/>
          </a:prstGeom>
          <a:noFill/>
        </p:spPr>
        <p:txBody>
          <a:bodyPr wrap="square" lIns="0" tIns="0" rIns="0" bIns="0" rtlCol="0">
            <a:spAutoFit/>
          </a:bodyPr>
          <a:lstStyle/>
          <a:p>
            <a:pPr algn="ctr"/>
            <a:r>
              <a:rPr lang="zh-CN" altLang="en-US" sz="2500" b="1" dirty="0" smtClean="0">
                <a:solidFill>
                  <a:srgbClr val="C00000"/>
                </a:solidFill>
                <a:latin typeface="微软雅黑" pitchFamily="34" charset="-122"/>
                <a:ea typeface="微软雅黑" pitchFamily="34" charset="-122"/>
              </a:rPr>
              <a:t>现实</a:t>
            </a:r>
            <a:endParaRPr lang="en-US" altLang="zh-CN" sz="2500" b="1" dirty="0" smtClean="0">
              <a:solidFill>
                <a:srgbClr val="C00000"/>
              </a:solidFill>
              <a:latin typeface="微软雅黑" pitchFamily="34" charset="-122"/>
              <a:ea typeface="微软雅黑" pitchFamily="34" charset="-122"/>
            </a:endParaRPr>
          </a:p>
          <a:p>
            <a:pPr algn="ctr"/>
            <a:r>
              <a:rPr lang="zh-CN" altLang="en-US" sz="2500" b="1" dirty="0" smtClean="0">
                <a:solidFill>
                  <a:srgbClr val="C00000"/>
                </a:solidFill>
                <a:latin typeface="微软雅黑" pitchFamily="34" charset="-122"/>
                <a:ea typeface="微软雅黑" pitchFamily="34" charset="-122"/>
              </a:rPr>
              <a:t>需求</a:t>
            </a:r>
            <a:endParaRPr lang="zh-CN" altLang="en-US" sz="2500" b="1" dirty="0">
              <a:solidFill>
                <a:srgbClr val="C00000"/>
              </a:solidFill>
              <a:latin typeface="微软雅黑" pitchFamily="34" charset="-122"/>
              <a:ea typeface="微软雅黑" pitchFamily="34" charset="-122"/>
            </a:endParaRPr>
          </a:p>
        </p:txBody>
      </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需求分析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32988650"/>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5" y="1009640"/>
            <a:ext cx="4680520"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0" name="椭圆 9"/>
          <p:cNvSpPr/>
          <p:nvPr/>
        </p:nvSpPr>
        <p:spPr>
          <a:xfrm>
            <a:off x="683569" y="911533"/>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1</a:t>
            </a:r>
            <a:endParaRPr lang="zh-CN" altLang="en-US" sz="3200" dirty="0">
              <a:solidFill>
                <a:srgbClr val="C00000"/>
              </a:solidFill>
              <a:latin typeface="微软雅黑" pitchFamily="34" charset="-122"/>
              <a:ea typeface="微软雅黑" pitchFamily="34" charset="-122"/>
            </a:endParaRPr>
          </a:p>
        </p:txBody>
      </p:sp>
      <p:grpSp>
        <p:nvGrpSpPr>
          <p:cNvPr id="11" name="组合 10"/>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2</a:t>
              </a:r>
              <a:endParaRPr lang="zh-CN" altLang="en-US" sz="3200" dirty="0">
                <a:solidFill>
                  <a:srgbClr val="C00000"/>
                </a:solidFill>
                <a:latin typeface="微软雅黑" pitchFamily="34" charset="-122"/>
                <a:ea typeface="微软雅黑" pitchFamily="34" charset="-122"/>
              </a:endParaRPr>
            </a:p>
          </p:txBody>
        </p:sp>
      </p:grpSp>
      <p:sp>
        <p:nvSpPr>
          <p:cNvPr id="14" name="椭圆 13"/>
          <p:cNvSpPr/>
          <p:nvPr/>
        </p:nvSpPr>
        <p:spPr>
          <a:xfrm>
            <a:off x="1259632" y="2355726"/>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3</a:t>
            </a:r>
            <a:endParaRPr lang="zh-CN" altLang="en-US" sz="3200" dirty="0">
              <a:solidFill>
                <a:srgbClr val="C00000"/>
              </a:solidFill>
              <a:latin typeface="微软雅黑" pitchFamily="34" charset="-122"/>
              <a:ea typeface="微软雅黑" pitchFamily="34" charset="-122"/>
            </a:endParaRPr>
          </a:p>
        </p:txBody>
      </p:sp>
      <p:grpSp>
        <p:nvGrpSpPr>
          <p:cNvPr id="15" name="组合 14"/>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4</a:t>
              </a:r>
              <a:endParaRPr lang="zh-CN" altLang="en-US" sz="3200" dirty="0">
                <a:solidFill>
                  <a:srgbClr val="C00000"/>
                </a:solidFill>
                <a:latin typeface="微软雅黑" pitchFamily="34" charset="-122"/>
                <a:ea typeface="微软雅黑" pitchFamily="34" charset="-122"/>
              </a:endParaRPr>
            </a:p>
          </p:txBody>
        </p:sp>
      </p:grpSp>
      <p:sp>
        <p:nvSpPr>
          <p:cNvPr id="21" name="椭圆 20"/>
          <p:cNvSpPr/>
          <p:nvPr/>
        </p:nvSpPr>
        <p:spPr>
          <a:xfrm>
            <a:off x="1835696" y="3806685"/>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C00000"/>
                </a:solidFill>
                <a:latin typeface="微软雅黑" pitchFamily="34" charset="-122"/>
                <a:ea typeface="微软雅黑" pitchFamily="34" charset="-122"/>
              </a:rPr>
              <a:t>5</a:t>
            </a:r>
            <a:endParaRPr lang="zh-CN" altLang="en-US" sz="3200" dirty="0">
              <a:solidFill>
                <a:srgbClr val="C00000"/>
              </a:solidFill>
              <a:latin typeface="微软雅黑" pitchFamily="34" charset="-122"/>
              <a:ea typeface="微软雅黑" pitchFamily="34" charset="-122"/>
            </a:endParaRPr>
          </a:p>
        </p:txBody>
      </p:sp>
      <p:sp>
        <p:nvSpPr>
          <p:cNvPr id="22" name="TextBox 21"/>
          <p:cNvSpPr txBox="1"/>
          <p:nvPr/>
        </p:nvSpPr>
        <p:spPr>
          <a:xfrm>
            <a:off x="1763688" y="1724086"/>
            <a:ext cx="4464496"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3" name="TextBox 22"/>
          <p:cNvSpPr txBox="1"/>
          <p:nvPr/>
        </p:nvSpPr>
        <p:spPr>
          <a:xfrm>
            <a:off x="2051720" y="2449662"/>
            <a:ext cx="4093562"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4" name="TextBox 23"/>
          <p:cNvSpPr txBox="1"/>
          <p:nvPr/>
        </p:nvSpPr>
        <p:spPr>
          <a:xfrm>
            <a:off x="2411760" y="3147814"/>
            <a:ext cx="3816424"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5" name="TextBox 24"/>
          <p:cNvSpPr txBox="1"/>
          <p:nvPr/>
        </p:nvSpPr>
        <p:spPr>
          <a:xfrm>
            <a:off x="2699791" y="3939902"/>
            <a:ext cx="3600401"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6" name="Freeform 18"/>
          <p:cNvSpPr>
            <a:spLocks noEditPoints="1"/>
          </p:cNvSpPr>
          <p:nvPr/>
        </p:nvSpPr>
        <p:spPr bwMode="auto">
          <a:xfrm rot="5400000">
            <a:off x="6223353" y="3906251"/>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Freeform 19"/>
          <p:cNvSpPr>
            <a:spLocks noEditPoints="1"/>
          </p:cNvSpPr>
          <p:nvPr/>
        </p:nvSpPr>
        <p:spPr bwMode="auto">
          <a:xfrm rot="5400000">
            <a:off x="6223353" y="252585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8" name="Freeform 20"/>
          <p:cNvSpPr>
            <a:spLocks noEditPoints="1"/>
          </p:cNvSpPr>
          <p:nvPr/>
        </p:nvSpPr>
        <p:spPr bwMode="auto">
          <a:xfrm rot="5400000">
            <a:off x="6223352" y="112295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30" name="组合 29"/>
          <p:cNvGrpSpPr/>
          <p:nvPr/>
        </p:nvGrpSpPr>
        <p:grpSpPr>
          <a:xfrm>
            <a:off x="6876257" y="2421450"/>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便民利民惠民</a:t>
              </a:r>
              <a:endParaRPr lang="zh-CN" altLang="en-US" dirty="0">
                <a:solidFill>
                  <a:schemeClr val="tx1"/>
                </a:solidFill>
                <a:latin typeface="微软雅黑" pitchFamily="34" charset="-122"/>
                <a:ea typeface="微软雅黑" pitchFamily="34" charset="-122"/>
              </a:endParaRPr>
            </a:p>
          </p:txBody>
        </p:sp>
      </p:grpSp>
      <p:grpSp>
        <p:nvGrpSpPr>
          <p:cNvPr id="35" name="组合 34"/>
          <p:cNvGrpSpPr/>
          <p:nvPr/>
        </p:nvGrpSpPr>
        <p:grpSpPr>
          <a:xfrm>
            <a:off x="6829450" y="987574"/>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解决生活麻烦</a:t>
              </a:r>
              <a:endParaRPr lang="zh-CN" altLang="en-US" dirty="0">
                <a:solidFill>
                  <a:schemeClr val="tx1"/>
                </a:solidFill>
                <a:latin typeface="微软雅黑" pitchFamily="34" charset="-122"/>
                <a:ea typeface="微软雅黑" pitchFamily="34" charset="-122"/>
              </a:endParaRPr>
            </a:p>
          </p:txBody>
        </p:sp>
      </p:grpSp>
      <p:grpSp>
        <p:nvGrpSpPr>
          <p:cNvPr id="40" name="组合 39"/>
          <p:cNvGrpSpPr/>
          <p:nvPr/>
        </p:nvGrpSpPr>
        <p:grpSpPr>
          <a:xfrm>
            <a:off x="6897732" y="3801843"/>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增加公司收入</a:t>
              </a:r>
              <a:endParaRPr lang="zh-CN" altLang="en-US" dirty="0">
                <a:solidFill>
                  <a:schemeClr val="tx1"/>
                </a:solidFill>
                <a:latin typeface="微软雅黑" pitchFamily="34" charset="-122"/>
                <a:ea typeface="微软雅黑" pitchFamily="34" charset="-122"/>
              </a:endParaRPr>
            </a:p>
          </p:txBody>
        </p:sp>
      </p:gr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需要解决问题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42747657"/>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6667">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6667">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6667">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66667">
                                          <p:cBhvr additive="base">
                                            <p:cTn id="22" dur="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66667">
                                          <p:cBhvr additive="base">
                                            <p:cTn id="27" dur="50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722821"/>
            <a:ext cx="1107996" cy="369332"/>
          </a:xfrm>
          <a:prstGeom prst="rect">
            <a:avLst/>
          </a:prstGeom>
        </p:spPr>
        <p:txBody>
          <a:bodyPr wrap="none">
            <a:spAutoFit/>
          </a:bodyPr>
          <a:lstStyle/>
          <a:p>
            <a:r>
              <a:rPr lang="zh-CN" altLang="en-US" dirty="0" smtClean="0">
                <a:latin typeface="微软雅黑"/>
                <a:ea typeface="微软雅黑"/>
              </a:rPr>
              <a:t>发展趋势</a:t>
            </a:r>
            <a:endParaRPr lang="zh-CN" altLang="en-US" dirty="0">
              <a:latin typeface="微软雅黑"/>
              <a:ea typeface="微软雅黑"/>
            </a:endParaRPr>
          </a:p>
        </p:txBody>
      </p:sp>
      <p:sp>
        <p:nvSpPr>
          <p:cNvPr id="19" name="圆角矩形 18"/>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722821"/>
            <a:ext cx="1107996" cy="369332"/>
          </a:xfrm>
          <a:prstGeom prst="rect">
            <a:avLst/>
          </a:prstGeom>
        </p:spPr>
        <p:txBody>
          <a:bodyPr wrap="none">
            <a:spAutoFit/>
          </a:bodyPr>
          <a:lstStyle/>
          <a:p>
            <a:r>
              <a:rPr lang="zh-CN" altLang="en-US" dirty="0">
                <a:latin typeface="微软雅黑"/>
                <a:ea typeface="微软雅黑"/>
              </a:rPr>
              <a:t>消费习惯</a:t>
            </a:r>
          </a:p>
        </p:txBody>
      </p:sp>
      <p:sp>
        <p:nvSpPr>
          <p:cNvPr id="17" name="矩形 16"/>
          <p:cNvSpPr/>
          <p:nvPr/>
        </p:nvSpPr>
        <p:spPr>
          <a:xfrm>
            <a:off x="6750665" y="1722821"/>
            <a:ext cx="1107996" cy="369332"/>
          </a:xfrm>
          <a:prstGeom prst="rect">
            <a:avLst/>
          </a:prstGeom>
        </p:spPr>
        <p:txBody>
          <a:bodyPr wrap="none">
            <a:spAutoFit/>
          </a:bodyPr>
          <a:lstStyle/>
          <a:p>
            <a:r>
              <a:rPr lang="zh-CN" altLang="en-US" dirty="0">
                <a:latin typeface="微软雅黑"/>
                <a:ea typeface="微软雅黑"/>
              </a:rPr>
              <a:t>政策扶持</a:t>
            </a: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行业前景</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67473987"/>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处于起步阶段</a:t>
            </a:r>
          </a:p>
        </p:txBody>
      </p:sp>
      <p:sp>
        <p:nvSpPr>
          <p:cNvPr id="64" name="矩形 47"/>
          <p:cNvSpPr>
            <a:spLocks noChangeArrowheads="1"/>
          </p:cNvSpPr>
          <p:nvPr/>
        </p:nvSpPr>
        <p:spPr bwMode="auto">
          <a:xfrm>
            <a:off x="4932040" y="136945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71" name="组合 70"/>
          <p:cNvGrpSpPr>
            <a:grpSpLocks/>
          </p:cNvGrpSpPr>
          <p:nvPr/>
        </p:nvGrpSpPr>
        <p:grpSpPr bwMode="auto">
          <a:xfrm>
            <a:off x="600323" y="1737476"/>
            <a:ext cx="2259643" cy="2259643"/>
            <a:chOff x="1103084" y="2155824"/>
            <a:chExt cx="3176815" cy="3176815"/>
          </a:xfrm>
        </p:grpSpPr>
        <p:sp>
          <p:nvSpPr>
            <p:cNvPr id="72" name="椭圆 71"/>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2339752" y="1275606"/>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75" name="椭圆 74"/>
          <p:cNvSpPr/>
          <p:nvPr/>
        </p:nvSpPr>
        <p:spPr>
          <a:xfrm>
            <a:off x="3131840" y="2236528"/>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76" name="椭圆 75"/>
          <p:cNvSpPr/>
          <p:nvPr/>
        </p:nvSpPr>
        <p:spPr>
          <a:xfrm>
            <a:off x="3110900" y="3218921"/>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77" name="椭圆 76"/>
          <p:cNvSpPr/>
          <p:nvPr/>
        </p:nvSpPr>
        <p:spPr>
          <a:xfrm>
            <a:off x="2339752" y="406912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3989630" y="1064722"/>
            <a:ext cx="858956" cy="858956"/>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4684712" y="1948340"/>
            <a:ext cx="858956" cy="858956"/>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716016" y="2993953"/>
            <a:ext cx="858956" cy="858956"/>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3996846" y="3864636"/>
            <a:ext cx="858956" cy="858956"/>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5609454" y="1997065"/>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整体规模较小</a:t>
            </a:r>
          </a:p>
        </p:txBody>
      </p:sp>
      <p:sp>
        <p:nvSpPr>
          <p:cNvPr id="104" name="矩形 47"/>
          <p:cNvSpPr>
            <a:spLocks noChangeArrowheads="1"/>
          </p:cNvSpPr>
          <p:nvPr/>
        </p:nvSpPr>
        <p:spPr bwMode="auto">
          <a:xfrm>
            <a:off x="5580112" y="222979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5" name="矩形 104"/>
          <p:cNvSpPr/>
          <p:nvPr/>
        </p:nvSpPr>
        <p:spPr>
          <a:xfrm>
            <a:off x="5684012" y="302804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市场占有率低</a:t>
            </a:r>
          </a:p>
        </p:txBody>
      </p:sp>
      <p:sp>
        <p:nvSpPr>
          <p:cNvPr id="106" name="矩形 47"/>
          <p:cNvSpPr>
            <a:spLocks noChangeArrowheads="1"/>
          </p:cNvSpPr>
          <p:nvPr/>
        </p:nvSpPr>
        <p:spPr bwMode="auto">
          <a:xfrm>
            <a:off x="5654670" y="326076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7" name="矩形 106"/>
          <p:cNvSpPr/>
          <p:nvPr/>
        </p:nvSpPr>
        <p:spPr>
          <a:xfrm>
            <a:off x="5009017" y="3972459"/>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市场认知度低</a:t>
            </a:r>
          </a:p>
        </p:txBody>
      </p:sp>
      <p:sp>
        <p:nvSpPr>
          <p:cNvPr id="108" name="矩形 47"/>
          <p:cNvSpPr>
            <a:spLocks noChangeArrowheads="1"/>
          </p:cNvSpPr>
          <p:nvPr/>
        </p:nvSpPr>
        <p:spPr bwMode="auto">
          <a:xfrm>
            <a:off x="4979675" y="4205187"/>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41" name="TextBox 4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竞争对手分析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244688198"/>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14:bounceEnd="40000">
                                          <p:cBhvr additive="base">
                                            <p:cTn id="69"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14:bounceEnd="40000">
                                          <p:cBhvr additive="base">
                                            <p:cTn id="90"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1+#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1+#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1+#ppt_w/2"/>
                                              </p:val>
                                            </p:tav>
                                            <p:tav tm="100000">
                                              <p:val>
                                                <p:strVal val="#ppt_x"/>
                                              </p:val>
                                            </p:tav>
                                          </p:tavLst>
                                        </p:anim>
                                        <p:anim calcmode="lin" valueType="num">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899592" y="2480499"/>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 name="燕尾形 2"/>
          <p:cNvSpPr/>
          <p:nvPr/>
        </p:nvSpPr>
        <p:spPr>
          <a:xfrm>
            <a:off x="1619672" y="2480499"/>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 name="燕尾形 3"/>
          <p:cNvSpPr/>
          <p:nvPr/>
        </p:nvSpPr>
        <p:spPr>
          <a:xfrm>
            <a:off x="2339752" y="2480499"/>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 name="燕尾形 4"/>
          <p:cNvSpPr/>
          <p:nvPr/>
        </p:nvSpPr>
        <p:spPr>
          <a:xfrm>
            <a:off x="3033703" y="2480499"/>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9" name="直接连接符 8"/>
          <p:cNvCxnSpPr/>
          <p:nvPr/>
        </p:nvCxnSpPr>
        <p:spPr>
          <a:xfrm rot="5400000">
            <a:off x="3816077" y="3018148"/>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5776" y="2057728"/>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15616" y="1563638"/>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275856" y="3353874"/>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763688" y="3353872"/>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36512" y="2473083"/>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0" name="TextBox 2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我们的优势</a:t>
            </a:r>
            <a:endParaRPr lang="zh-CN" altLang="en-US" sz="1000" dirty="0">
              <a:latin typeface="微软雅黑" pitchFamily="34" charset="-122"/>
              <a:ea typeface="微软雅黑" pitchFamily="34" charset="-122"/>
            </a:endParaRPr>
          </a:p>
        </p:txBody>
      </p:sp>
      <p:sp>
        <p:nvSpPr>
          <p:cNvPr id="31" name="TextBox 30"/>
          <p:cNvSpPr txBox="1"/>
          <p:nvPr/>
        </p:nvSpPr>
        <p:spPr>
          <a:xfrm>
            <a:off x="6228184" y="1347613"/>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32" name="组合 31"/>
          <p:cNvGrpSpPr/>
          <p:nvPr/>
        </p:nvGrpSpPr>
        <p:grpSpPr>
          <a:xfrm>
            <a:off x="899592" y="1119451"/>
            <a:ext cx="2327891" cy="444187"/>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2270357" y="3351544"/>
                <a:ext cx="394740" cy="39474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强大的执行力</a:t>
              </a:r>
              <a:endParaRPr lang="zh-CN" altLang="en-US" sz="1300" dirty="0">
                <a:solidFill>
                  <a:schemeClr val="accent2"/>
                </a:solidFill>
                <a:latin typeface="+mn-ea"/>
              </a:endParaRPr>
            </a:p>
          </p:txBody>
        </p:sp>
      </p:grpSp>
      <p:grpSp>
        <p:nvGrpSpPr>
          <p:cNvPr id="41" name="组合 40"/>
          <p:cNvGrpSpPr/>
          <p:nvPr/>
        </p:nvGrpSpPr>
        <p:grpSpPr>
          <a:xfrm>
            <a:off x="1547664" y="3723878"/>
            <a:ext cx="2327891" cy="444187"/>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288027" y="3372244"/>
                <a:ext cx="392760"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对该项目的深刻理解</a:t>
              </a:r>
              <a:endParaRPr lang="zh-CN" altLang="en-US" sz="1300" dirty="0">
                <a:solidFill>
                  <a:schemeClr val="tx1">
                    <a:lumMod val="65000"/>
                    <a:lumOff val="35000"/>
                  </a:schemeClr>
                </a:solidFill>
              </a:endParaRPr>
            </a:p>
          </p:txBody>
        </p:sp>
      </p:grpSp>
      <p:grpSp>
        <p:nvGrpSpPr>
          <p:cNvPr id="48" name="组合 47"/>
          <p:cNvGrpSpPr/>
          <p:nvPr/>
        </p:nvGrpSpPr>
        <p:grpSpPr>
          <a:xfrm>
            <a:off x="2295244" y="1623507"/>
            <a:ext cx="2327891" cy="444187"/>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a:spLocks/>
              </p:cNvSpPr>
              <p:nvPr/>
            </p:nvSpPr>
            <p:spPr>
              <a:xfrm>
                <a:off x="2307129" y="3376773"/>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精准的营销能力</a:t>
              </a:r>
              <a:endParaRPr lang="zh-CN" altLang="en-US" sz="1300" dirty="0">
                <a:solidFill>
                  <a:schemeClr val="accent2"/>
                </a:solidFill>
                <a:latin typeface="+mn-ea"/>
              </a:endParaRPr>
            </a:p>
          </p:txBody>
        </p:sp>
      </p:grpSp>
      <p:grpSp>
        <p:nvGrpSpPr>
          <p:cNvPr id="56" name="组合 55"/>
          <p:cNvGrpSpPr/>
          <p:nvPr/>
        </p:nvGrpSpPr>
        <p:grpSpPr>
          <a:xfrm>
            <a:off x="3059832" y="4299942"/>
            <a:ext cx="2327891" cy="444187"/>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280388" y="3389371"/>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丰富的产品运营经验</a:t>
              </a:r>
              <a:endParaRPr lang="zh-CN" altLang="en-US" sz="1300" dirty="0">
                <a:solidFill>
                  <a:schemeClr val="accent2"/>
                </a:solidFill>
                <a:latin typeface="+mn-ea"/>
              </a:endParaRPr>
            </a:p>
          </p:txBody>
        </p:sp>
      </p:grpSp>
      <p:grpSp>
        <p:nvGrpSpPr>
          <p:cNvPr id="6" name="组合 5"/>
          <p:cNvGrpSpPr>
            <a:grpSpLocks noChangeAspect="1"/>
          </p:cNvGrpSpPr>
          <p:nvPr/>
        </p:nvGrpSpPr>
        <p:grpSpPr>
          <a:xfrm>
            <a:off x="3779912" y="2057728"/>
            <a:ext cx="1698901" cy="1620807"/>
            <a:chOff x="3197225" y="3458369"/>
            <a:chExt cx="533400" cy="487363"/>
          </a:xfrm>
          <a:solidFill>
            <a:srgbClr val="C00000"/>
          </a:solidFill>
        </p:grpSpPr>
        <p:sp>
          <p:nvSpPr>
            <p:cNvPr id="7"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sp>
          <p:nvSpPr>
            <p:cNvPr id="8"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grpSp>
    </p:spTree>
    <p:extLst>
      <p:ext uri="{BB962C8B-B14F-4D97-AF65-F5344CB8AC3E}">
        <p14:creationId xmlns:p14="http://schemas.microsoft.com/office/powerpoint/2010/main" val="381735274"/>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4648" y="247835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时间</a:t>
            </a:r>
            <a:r>
              <a:rPr lang="zh-CN" altLang="en-US" sz="1500" dirty="0">
                <a:latin typeface="微软雅黑" pitchFamily="34" charset="-122"/>
                <a:ea typeface="微软雅黑" pitchFamily="34" charset="-122"/>
              </a:rPr>
              <a:t>进度</a:t>
            </a:r>
          </a:p>
        </p:txBody>
      </p:sp>
      <p:sp>
        <p:nvSpPr>
          <p:cNvPr id="3" name="TextBox 2"/>
          <p:cNvSpPr txBox="1"/>
          <p:nvPr/>
        </p:nvSpPr>
        <p:spPr>
          <a:xfrm>
            <a:off x="1953032" y="3569150"/>
            <a:ext cx="954107" cy="323165"/>
          </a:xfrm>
          <a:prstGeom prst="rect">
            <a:avLst/>
          </a:prstGeom>
          <a:noFill/>
        </p:spPr>
        <p:txBody>
          <a:bodyPr wrap="none" rtlCol="0">
            <a:spAutoFit/>
          </a:bodyPr>
          <a:lstStyle/>
          <a:p>
            <a:pPr algn="r"/>
            <a:r>
              <a:rPr lang="zh-CN" altLang="en-US" sz="1500" dirty="0">
                <a:latin typeface="微软雅黑" pitchFamily="34" charset="-122"/>
                <a:ea typeface="微软雅黑" pitchFamily="34" charset="-122"/>
              </a:rPr>
              <a:t>效益预测</a:t>
            </a:r>
          </a:p>
        </p:txBody>
      </p:sp>
      <p:sp>
        <p:nvSpPr>
          <p:cNvPr id="4" name="TextBox 3"/>
          <p:cNvSpPr txBox="1"/>
          <p:nvPr/>
        </p:nvSpPr>
        <p:spPr>
          <a:xfrm>
            <a:off x="6228184" y="246460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操作方式科学</a:t>
            </a:r>
          </a:p>
        </p:txBody>
      </p:sp>
      <p:sp>
        <p:nvSpPr>
          <p:cNvPr id="5" name="TextBox 4"/>
          <p:cNvSpPr txBox="1"/>
          <p:nvPr/>
        </p:nvSpPr>
        <p:spPr>
          <a:xfrm>
            <a:off x="5753452" y="357222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资金准备充足</a:t>
            </a:r>
          </a:p>
        </p:txBody>
      </p:sp>
      <p:sp>
        <p:nvSpPr>
          <p:cNvPr id="6"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7" name="组合 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0"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11" name="组合 10"/>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4" name="TextBox 13"/>
          <p:cNvSpPr txBox="1"/>
          <p:nvPr/>
        </p:nvSpPr>
        <p:spPr>
          <a:xfrm>
            <a:off x="5736609" y="391030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5" name="TextBox 14"/>
          <p:cNvSpPr txBox="1"/>
          <p:nvPr/>
        </p:nvSpPr>
        <p:spPr>
          <a:xfrm>
            <a:off x="768057" y="2822149"/>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287848" y="3906688"/>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6228184" y="278893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2057564" y="138448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主要</a:t>
            </a:r>
            <a:r>
              <a:rPr lang="zh-CN" altLang="en-US" sz="1500" dirty="0">
                <a:latin typeface="微软雅黑" pitchFamily="34" charset="-122"/>
                <a:ea typeface="微软雅黑" pitchFamily="34" charset="-122"/>
              </a:rPr>
              <a:t>任务</a:t>
            </a:r>
          </a:p>
        </p:txBody>
      </p:sp>
      <p:sp>
        <p:nvSpPr>
          <p:cNvPr id="19" name="TextBox 18"/>
          <p:cNvSpPr txBox="1"/>
          <p:nvPr/>
        </p:nvSpPr>
        <p:spPr>
          <a:xfrm>
            <a:off x="5730998" y="1419622"/>
            <a:ext cx="153118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团队协作能力强</a:t>
            </a:r>
          </a:p>
        </p:txBody>
      </p:sp>
      <p:sp>
        <p:nvSpPr>
          <p:cNvPr id="20"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21" name="组合 20"/>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24" name="TextBox 23"/>
          <p:cNvSpPr txBox="1"/>
          <p:nvPr/>
        </p:nvSpPr>
        <p:spPr>
          <a:xfrm>
            <a:off x="5719077" y="1707654"/>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5" name="TextBox 24"/>
          <p:cNvSpPr txBox="1"/>
          <p:nvPr/>
        </p:nvSpPr>
        <p:spPr>
          <a:xfrm>
            <a:off x="359856" y="1710912"/>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6"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7"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8"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9"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0"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1"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rgbClr val="FFFFFF"/>
              </a:solidFill>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可行性分析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957109736"/>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44000">
                                          <p:cBhvr additive="base">
                                            <p:cTn id="20" dur="500" fill="hold"/>
                                            <p:tgtEl>
                                              <p:spTgt spid="20"/>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44000">
                                          <p:cBhvr additive="base">
                                            <p:cTn id="59"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14:bounceEnd="44000">
                                          <p:cBhvr additive="base">
                                            <p:cTn id="72"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1+#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产品与运营</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产品概述</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产品形式</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产品功能</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网络营销方案</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线</a:t>
            </a:r>
            <a:r>
              <a:rPr lang="zh-CN" altLang="en-US" sz="1500" dirty="0" smtClean="0">
                <a:latin typeface="微软雅黑" pitchFamily="34" charset="-122"/>
                <a:ea typeface="微软雅黑" pitchFamily="34" charset="-122"/>
              </a:rPr>
              <a:t>下推广方案</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执行方式</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利润来源分析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公司与团队</a:t>
            </a:r>
            <a:endParaRPr lang="zh-CN" altLang="en-US" sz="2000" b="1" dirty="0">
              <a:latin typeface="微软雅黑" pitchFamily="34" charset="-122"/>
              <a:ea typeface="微软雅黑" pitchFamily="34" charset="-122"/>
            </a:endParaRPr>
          </a:p>
        </p:txBody>
      </p:sp>
      <p:sp>
        <p:nvSpPr>
          <p:cNvPr id="5"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项目介绍</a:t>
            </a:r>
            <a:endParaRPr lang="zh-CN" altLang="en-US" sz="2000" b="1" dirty="0">
              <a:latin typeface="微软雅黑" pitchFamily="34" charset="-122"/>
              <a:ea typeface="微软雅黑" pitchFamily="34" charset="-122"/>
            </a:endParaRPr>
          </a:p>
        </p:txBody>
      </p:sp>
      <p:sp>
        <p:nvSpPr>
          <p:cNvPr id="6"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产品与运营</a:t>
            </a:r>
            <a:endParaRPr lang="zh-CN" altLang="en-US" sz="2000" b="1" dirty="0">
              <a:latin typeface="微软雅黑" pitchFamily="34" charset="-122"/>
              <a:ea typeface="微软雅黑" pitchFamily="34" charset="-122"/>
            </a:endParaRPr>
          </a:p>
        </p:txBody>
      </p:sp>
      <p:sp>
        <p:nvSpPr>
          <p:cNvPr id="7"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latin typeface="微软雅黑" pitchFamily="34" charset="-122"/>
                <a:ea typeface="微软雅黑" pitchFamily="34" charset="-122"/>
              </a:rPr>
              <a:t>发展前景</a:t>
            </a:r>
            <a:endParaRPr lang="zh-CN" sz="2000" b="1" dirty="0">
              <a:latin typeface="微软雅黑" pitchFamily="34" charset="-122"/>
              <a:ea typeface="微软雅黑" pitchFamily="34" charset="-122"/>
            </a:endParaRPr>
          </a:p>
        </p:txBody>
      </p:sp>
      <p:sp>
        <p:nvSpPr>
          <p:cNvPr id="8" name="TextBox 7"/>
          <p:cNvSpPr txBox="1"/>
          <p:nvPr/>
        </p:nvSpPr>
        <p:spPr>
          <a:xfrm>
            <a:off x="984119" y="2246468"/>
            <a:ext cx="748923"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我们是谁</a:t>
            </a:r>
            <a:endParaRPr lang="zh-CN" altLang="en-US" sz="1100" dirty="0">
              <a:latin typeface="微软雅黑" pitchFamily="34" charset="-122"/>
              <a:ea typeface="微软雅黑" pitchFamily="34" charset="-122"/>
            </a:endParaRPr>
          </a:p>
        </p:txBody>
      </p:sp>
      <p:sp>
        <p:nvSpPr>
          <p:cNvPr id="9" name="TextBox 8"/>
          <p:cNvSpPr txBox="1"/>
          <p:nvPr/>
        </p:nvSpPr>
        <p:spPr>
          <a:xfrm>
            <a:off x="2395306" y="3256146"/>
            <a:ext cx="1031051"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我们要做什么</a:t>
            </a:r>
            <a:endParaRPr lang="zh-CN" altLang="en-US" sz="1100" dirty="0">
              <a:latin typeface="微软雅黑" pitchFamily="34" charset="-122"/>
              <a:ea typeface="微软雅黑" pitchFamily="34" charset="-122"/>
            </a:endParaRPr>
          </a:p>
        </p:txBody>
      </p:sp>
      <p:sp>
        <p:nvSpPr>
          <p:cNvPr id="10" name="TextBox 9"/>
          <p:cNvSpPr txBox="1"/>
          <p:nvPr/>
        </p:nvSpPr>
        <p:spPr>
          <a:xfrm>
            <a:off x="4064604" y="2233018"/>
            <a:ext cx="889987"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我们怎么做</a:t>
            </a:r>
            <a:endParaRPr lang="zh-CN" altLang="en-US" sz="1100" dirty="0">
              <a:latin typeface="微软雅黑" pitchFamily="34" charset="-122"/>
              <a:ea typeface="微软雅黑" pitchFamily="34" charset="-122"/>
            </a:endParaRPr>
          </a:p>
        </p:txBody>
      </p:sp>
      <p:sp>
        <p:nvSpPr>
          <p:cNvPr id="11" name="TextBox 10"/>
          <p:cNvSpPr txBox="1"/>
          <p:nvPr/>
        </p:nvSpPr>
        <p:spPr>
          <a:xfrm>
            <a:off x="5529432" y="3254811"/>
            <a:ext cx="1172117" cy="261610"/>
          </a:xfrm>
          <a:prstGeom prst="rect">
            <a:avLst/>
          </a:prstGeom>
          <a:noFill/>
        </p:spPr>
        <p:txBody>
          <a:bodyPr wrap="none" rtlCol="0">
            <a:spAutoFit/>
          </a:bodyPr>
          <a:lstStyle/>
          <a:p>
            <a:pPr marL="0" lvl="1" algn="ctr"/>
            <a:r>
              <a:rPr lang="zh-CN" altLang="en-US" sz="1100" dirty="0">
                <a:latin typeface="微软雅黑" pitchFamily="34" charset="-122"/>
                <a:ea typeface="微软雅黑" pitchFamily="34" charset="-122"/>
              </a:rPr>
              <a:t>长期的战略目标</a:t>
            </a:r>
          </a:p>
        </p:txBody>
      </p:sp>
      <p:grpSp>
        <p:nvGrpSpPr>
          <p:cNvPr id="16" name="组合 15"/>
          <p:cNvGrpSpPr/>
          <p:nvPr/>
        </p:nvGrpSpPr>
        <p:grpSpPr>
          <a:xfrm>
            <a:off x="862349" y="2676127"/>
            <a:ext cx="1047751" cy="1047751"/>
            <a:chOff x="1008115" y="2542722"/>
            <a:chExt cx="1360493" cy="1360493"/>
          </a:xfrm>
        </p:grpSpPr>
        <p:grpSp>
          <p:nvGrpSpPr>
            <p:cNvPr id="17" name="组合 1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TextBox 17"/>
            <p:cNvSpPr txBox="1"/>
            <p:nvPr/>
          </p:nvSpPr>
          <p:spPr>
            <a:xfrm>
              <a:off x="1351287" y="2728992"/>
              <a:ext cx="649839" cy="919182"/>
            </a:xfrm>
            <a:prstGeom prst="rect">
              <a:avLst/>
            </a:prstGeom>
            <a:noFill/>
          </p:spPr>
          <p:txBody>
            <a:bodyPr wrap="none" rtlCol="0">
              <a:spAutoFit/>
            </a:bodyPr>
            <a:lstStyle/>
            <a:p>
              <a:pPr algn="ctr"/>
              <a:r>
                <a:rPr lang="en-US" altLang="zh-CN" sz="4000" b="1" dirty="0" smtClean="0">
                  <a:latin typeface="微软雅黑" pitchFamily="34" charset="-122"/>
                  <a:ea typeface="造字工房劲黑（非商用）常规体" pitchFamily="50" charset="-122"/>
                </a:rPr>
                <a:t>1</a:t>
              </a:r>
              <a:endParaRPr lang="zh-CN" altLang="en-US" sz="4000" b="1" dirty="0">
                <a:latin typeface="微软雅黑" pitchFamily="34" charset="-122"/>
                <a:ea typeface="造字工房劲黑（非商用）常规体" pitchFamily="50" charset="-122"/>
              </a:endParaRPr>
            </a:p>
          </p:txBody>
        </p:sp>
      </p:grpSp>
      <p:grpSp>
        <p:nvGrpSpPr>
          <p:cNvPr id="21" name="组合 20"/>
          <p:cNvGrpSpPr/>
          <p:nvPr/>
        </p:nvGrpSpPr>
        <p:grpSpPr>
          <a:xfrm>
            <a:off x="3998332" y="2647118"/>
            <a:ext cx="1047751" cy="1047751"/>
            <a:chOff x="4770261" y="2542722"/>
            <a:chExt cx="1360493" cy="1360493"/>
          </a:xfrm>
        </p:grpSpPr>
        <p:grpSp>
          <p:nvGrpSpPr>
            <p:cNvPr id="22" name="组合 21"/>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5124493" y="2780033"/>
              <a:ext cx="649839" cy="919182"/>
            </a:xfrm>
            <a:prstGeom prst="rect">
              <a:avLst/>
            </a:prstGeom>
            <a:noFill/>
          </p:spPr>
          <p:txBody>
            <a:bodyPr wrap="none" rtlCol="0">
              <a:spAutoFit/>
            </a:bodyPr>
            <a:lstStyle/>
            <a:p>
              <a:pPr algn="ctr"/>
              <a:r>
                <a:rPr lang="en-US" altLang="zh-CN" sz="4000" b="1" dirty="0" smtClean="0">
                  <a:latin typeface="微软雅黑" pitchFamily="34" charset="-122"/>
                  <a:ea typeface="造字工房劲黑（非商用）常规体" pitchFamily="50" charset="-122"/>
                </a:rPr>
                <a:t>3</a:t>
              </a:r>
              <a:endParaRPr lang="zh-CN" altLang="en-US" sz="4000" b="1" dirty="0">
                <a:latin typeface="微软雅黑" pitchFamily="34" charset="-122"/>
                <a:ea typeface="造字工房劲黑（非商用）常规体" pitchFamily="50" charset="-122"/>
              </a:endParaRPr>
            </a:p>
          </p:txBody>
        </p:sp>
      </p:grpSp>
      <p:grpSp>
        <p:nvGrpSpPr>
          <p:cNvPr id="26" name="组合 25"/>
          <p:cNvGrpSpPr/>
          <p:nvPr/>
        </p:nvGrpSpPr>
        <p:grpSpPr>
          <a:xfrm>
            <a:off x="2398370" y="1648195"/>
            <a:ext cx="1047751" cy="1047751"/>
            <a:chOff x="2889188" y="1494971"/>
            <a:chExt cx="1360493" cy="1360493"/>
          </a:xfrm>
        </p:grpSpPr>
        <p:grpSp>
          <p:nvGrpSpPr>
            <p:cNvPr id="27" name="组合 2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TextBox 27"/>
            <p:cNvSpPr txBox="1"/>
            <p:nvPr/>
          </p:nvSpPr>
          <p:spPr>
            <a:xfrm>
              <a:off x="3243268" y="1657250"/>
              <a:ext cx="649839" cy="919182"/>
            </a:xfrm>
            <a:prstGeom prst="rect">
              <a:avLst/>
            </a:prstGeom>
            <a:noFill/>
          </p:spPr>
          <p:txBody>
            <a:bodyPr wrap="none" rtlCol="0">
              <a:spAutoFit/>
            </a:bodyPr>
            <a:lstStyle/>
            <a:p>
              <a:pPr algn="ctr"/>
              <a:r>
                <a:rPr lang="en-US" altLang="zh-CN" sz="4000" b="1" dirty="0" smtClean="0">
                  <a:latin typeface="微软雅黑" pitchFamily="34" charset="-122"/>
                  <a:ea typeface="造字工房劲黑（非商用）常规体" pitchFamily="50" charset="-122"/>
                </a:rPr>
                <a:t>2</a:t>
              </a:r>
              <a:endParaRPr lang="zh-CN" altLang="en-US" sz="4000" b="1" dirty="0">
                <a:latin typeface="微软雅黑" pitchFamily="34" charset="-122"/>
                <a:ea typeface="造字工房劲黑（非商用）常规体" pitchFamily="50" charset="-122"/>
              </a:endParaRPr>
            </a:p>
          </p:txBody>
        </p:sp>
      </p:grpSp>
      <p:grpSp>
        <p:nvGrpSpPr>
          <p:cNvPr id="31" name="组合 30"/>
          <p:cNvGrpSpPr/>
          <p:nvPr/>
        </p:nvGrpSpPr>
        <p:grpSpPr>
          <a:xfrm>
            <a:off x="5582508" y="1561903"/>
            <a:ext cx="1047751" cy="1047751"/>
            <a:chOff x="6651335" y="1494971"/>
            <a:chExt cx="1360493" cy="1360493"/>
          </a:xfrm>
        </p:grpSpPr>
        <p:grpSp>
          <p:nvGrpSpPr>
            <p:cNvPr id="32" name="组合 3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TextBox 32"/>
            <p:cNvSpPr txBox="1"/>
            <p:nvPr/>
          </p:nvSpPr>
          <p:spPr>
            <a:xfrm>
              <a:off x="6980723" y="1693968"/>
              <a:ext cx="649839" cy="919182"/>
            </a:xfrm>
            <a:prstGeom prst="rect">
              <a:avLst/>
            </a:prstGeom>
            <a:noFill/>
          </p:spPr>
          <p:txBody>
            <a:bodyPr wrap="none" rtlCol="0">
              <a:spAutoFit/>
            </a:bodyPr>
            <a:lstStyle/>
            <a:p>
              <a:pPr algn="ctr"/>
              <a:r>
                <a:rPr lang="en-US" altLang="zh-CN" sz="4000" b="1" dirty="0" smtClean="0">
                  <a:latin typeface="微软雅黑" pitchFamily="34" charset="-122"/>
                  <a:ea typeface="造字工房劲黑（非商用）常规体" pitchFamily="50" charset="-122"/>
                </a:rPr>
                <a:t>4</a:t>
              </a:r>
              <a:endParaRPr lang="zh-CN" altLang="en-US" sz="4000" b="1" dirty="0">
                <a:latin typeface="微软雅黑" pitchFamily="34" charset="-122"/>
                <a:ea typeface="造字工房劲黑（非商用）常规体" pitchFamily="50" charset="-122"/>
              </a:endParaRPr>
            </a:p>
          </p:txBody>
        </p:sp>
      </p:grpSp>
      <p:grpSp>
        <p:nvGrpSpPr>
          <p:cNvPr id="36" name="组合 35"/>
          <p:cNvGrpSpPr/>
          <p:nvPr/>
        </p:nvGrpSpPr>
        <p:grpSpPr>
          <a:xfrm>
            <a:off x="7120313" y="2635778"/>
            <a:ext cx="1047751" cy="1047751"/>
            <a:chOff x="6651335" y="1494971"/>
            <a:chExt cx="1360493" cy="1360493"/>
          </a:xfrm>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8" name="TextBox 37"/>
            <p:cNvSpPr txBox="1"/>
            <p:nvPr/>
          </p:nvSpPr>
          <p:spPr>
            <a:xfrm>
              <a:off x="7011696" y="1702647"/>
              <a:ext cx="649839" cy="919182"/>
            </a:xfrm>
            <a:prstGeom prst="rect">
              <a:avLst/>
            </a:prstGeom>
            <a:noFill/>
          </p:spPr>
          <p:txBody>
            <a:bodyPr wrap="none" rtlCol="0">
              <a:spAutoFit/>
            </a:bodyPr>
            <a:lstStyle/>
            <a:p>
              <a:pPr algn="ctr"/>
              <a:r>
                <a:rPr lang="en-US" altLang="zh-CN" sz="4000" b="1" dirty="0" smtClean="0">
                  <a:latin typeface="微软雅黑" pitchFamily="34" charset="-122"/>
                  <a:ea typeface="造字工房劲黑（非商用）常规体" pitchFamily="50" charset="-122"/>
                </a:rPr>
                <a:t>5</a:t>
              </a:r>
            </a:p>
          </p:txBody>
        </p:sp>
      </p:grpSp>
      <p:sp>
        <p:nvSpPr>
          <p:cNvPr id="41"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latin typeface="微软雅黑" pitchFamily="34" charset="-122"/>
                <a:ea typeface="微软雅黑" pitchFamily="34" charset="-122"/>
              </a:rPr>
              <a:t>财务与融资</a:t>
            </a:r>
          </a:p>
        </p:txBody>
      </p:sp>
      <p:sp>
        <p:nvSpPr>
          <p:cNvPr id="42" name="TextBox 41"/>
          <p:cNvSpPr txBox="1"/>
          <p:nvPr/>
        </p:nvSpPr>
        <p:spPr>
          <a:xfrm>
            <a:off x="7117930" y="2211710"/>
            <a:ext cx="1031052"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商务合作方式</a:t>
            </a:r>
            <a:endParaRPr lang="zh-CN" altLang="en-US" sz="1100" dirty="0">
              <a:latin typeface="微软雅黑" pitchFamily="34" charset="-122"/>
              <a:ea typeface="微软雅黑" pitchFamily="34" charset="-122"/>
            </a:endParaRPr>
          </a:p>
        </p:txBody>
      </p:sp>
      <p:sp>
        <p:nvSpPr>
          <p:cNvPr id="44" name="TextBox 4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目 录 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072148222"/>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nodeType="withEffect">
                                  <p:stCondLst>
                                    <p:cond delay="9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140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86952" y="853215"/>
            <a:ext cx="3192960" cy="3950783"/>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p>
          </p:txBody>
        </p:sp>
      </p:grpSp>
      <p:sp>
        <p:nvSpPr>
          <p:cNvPr id="17" name="矩形 16"/>
          <p:cNvSpPr>
            <a:spLocks noChangeArrowheads="1"/>
          </p:cNvSpPr>
          <p:nvPr/>
        </p:nvSpPr>
        <p:spPr bwMode="auto">
          <a:xfrm>
            <a:off x="4208606"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6402283"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1" name="TextBox 2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产品概述</a:t>
            </a:r>
            <a:endParaRPr lang="zh-CN" altLang="en-US" sz="1000" dirty="0">
              <a:latin typeface="微软雅黑" pitchFamily="34" charset="-122"/>
              <a:ea typeface="微软雅黑" pitchFamily="34" charset="-122"/>
            </a:endParaRPr>
          </a:p>
        </p:txBody>
      </p:sp>
      <p:grpSp>
        <p:nvGrpSpPr>
          <p:cNvPr id="23" name="组合 22"/>
          <p:cNvGrpSpPr/>
          <p:nvPr/>
        </p:nvGrpSpPr>
        <p:grpSpPr>
          <a:xfrm>
            <a:off x="4195493" y="1059583"/>
            <a:ext cx="2263519" cy="350012"/>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5"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30" name="组合 29"/>
          <p:cNvGrpSpPr/>
          <p:nvPr/>
        </p:nvGrpSpPr>
        <p:grpSpPr>
          <a:xfrm>
            <a:off x="4197376" y="1491630"/>
            <a:ext cx="2916000" cy="350012"/>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2"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文本及描述说明</a:t>
              </a:r>
              <a:endParaRPr lang="zh-CN" altLang="en-US" sz="1100" b="0" dirty="0">
                <a:solidFill>
                  <a:srgbClr val="C00000"/>
                </a:solidFill>
              </a:endParaRPr>
            </a:p>
          </p:txBody>
        </p:sp>
      </p:grpSp>
      <p:grpSp>
        <p:nvGrpSpPr>
          <p:cNvPr id="37" name="组合 36"/>
          <p:cNvGrpSpPr/>
          <p:nvPr/>
        </p:nvGrpSpPr>
        <p:grpSpPr>
          <a:xfrm>
            <a:off x="4208607" y="1923678"/>
            <a:ext cx="2401200" cy="350012"/>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9"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44" name="组合 43"/>
          <p:cNvGrpSpPr/>
          <p:nvPr/>
        </p:nvGrpSpPr>
        <p:grpSpPr>
          <a:xfrm>
            <a:off x="4206136" y="2355726"/>
            <a:ext cx="1972203" cy="350012"/>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6"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点击输入标题文本</a:t>
              </a:r>
            </a:p>
          </p:txBody>
        </p:sp>
      </p:grpSp>
      <p:grpSp>
        <p:nvGrpSpPr>
          <p:cNvPr id="51" name="组合 50"/>
          <p:cNvGrpSpPr/>
          <p:nvPr/>
        </p:nvGrpSpPr>
        <p:grpSpPr>
          <a:xfrm>
            <a:off x="4223058" y="2787774"/>
            <a:ext cx="2344214" cy="350012"/>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3" name="TextBox 52"/>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a:t>
              </a:r>
              <a:r>
                <a:rPr lang="zh-CN" altLang="en-US" sz="1100" b="0" dirty="0" smtClean="0">
                  <a:solidFill>
                    <a:srgbClr val="C00000"/>
                  </a:solidFill>
                </a:rPr>
                <a:t>标题描述文本</a:t>
              </a:r>
              <a:endParaRPr lang="zh-CN" altLang="en-US" sz="1100" b="0" dirty="0">
                <a:solidFill>
                  <a:srgbClr val="C00000"/>
                </a:solidFill>
              </a:endParaRPr>
            </a:p>
          </p:txBody>
        </p:sp>
      </p:grpSp>
    </p:spTree>
    <p:extLst>
      <p:ext uri="{BB962C8B-B14F-4D97-AF65-F5344CB8AC3E}">
        <p14:creationId xmlns:p14="http://schemas.microsoft.com/office/powerpoint/2010/main" val="370363776"/>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Line 11"/>
          <p:cNvSpPr>
            <a:spLocks noChangeShapeType="1"/>
          </p:cNvSpPr>
          <p:nvPr/>
        </p:nvSpPr>
        <p:spPr bwMode="auto">
          <a:xfrm flipH="1" flipV="1">
            <a:off x="3916421" y="1998074"/>
            <a:ext cx="1105214" cy="565931"/>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flipH="1">
            <a:off x="4083143" y="3134714"/>
            <a:ext cx="938492" cy="57619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flipH="1">
            <a:off x="3537205" y="2862170"/>
            <a:ext cx="1484430" cy="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椭圆 64"/>
          <p:cNvSpPr/>
          <p:nvPr/>
        </p:nvSpPr>
        <p:spPr>
          <a:xfrm>
            <a:off x="5165651" y="2358114"/>
            <a:ext cx="1057687" cy="105768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791775" y="967751"/>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285331" y="2286106"/>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 name="组合 3"/>
          <p:cNvGrpSpPr/>
          <p:nvPr/>
        </p:nvGrpSpPr>
        <p:grpSpPr>
          <a:xfrm>
            <a:off x="2933403" y="3510242"/>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2" name="TextBox 71"/>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
        <p:nvSpPr>
          <p:cNvPr id="73" name="TextBox 72"/>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线下门店</a:t>
            </a:r>
          </a:p>
        </p:txBody>
      </p:sp>
      <p:sp>
        <p:nvSpPr>
          <p:cNvPr id="74" name="TextBox 73"/>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5" name="TextBox 74"/>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电脑客户端</a:t>
            </a:r>
          </a:p>
        </p:txBody>
      </p:sp>
      <p:sp>
        <p:nvSpPr>
          <p:cNvPr id="76" name="TextBox 75"/>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7" name="TextBox 76"/>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手机</a:t>
            </a:r>
            <a:r>
              <a:rPr lang="en-US" altLang="zh-CN" sz="1400" b="1" dirty="0">
                <a:latin typeface="微软雅黑" pitchFamily="34" charset="-122"/>
                <a:ea typeface="微软雅黑" pitchFamily="34" charset="-122"/>
              </a:rPr>
              <a:t>APP</a:t>
            </a:r>
            <a:endParaRPr lang="zh-CN" altLang="en-US" sz="1400" b="1" dirty="0">
              <a:latin typeface="微软雅黑" pitchFamily="34" charset="-122"/>
              <a:ea typeface="微软雅黑" pitchFamily="34" charset="-122"/>
            </a:endParaRPr>
          </a:p>
        </p:txBody>
      </p:sp>
      <p:sp>
        <p:nvSpPr>
          <p:cNvPr id="78" name="TextBox 77"/>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9" name="TextBox 78"/>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产品</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形式</a:t>
            </a:r>
            <a:endParaRPr lang="en-US" altLang="zh-CN" sz="2000" b="1" dirty="0" smtClean="0">
              <a:solidFill>
                <a:schemeClr val="bg1"/>
              </a:solidFill>
              <a:latin typeface="微软雅黑" pitchFamily="34" charset="-122"/>
              <a:ea typeface="微软雅黑" pitchFamily="34" charset="-122"/>
            </a:endParaRPr>
          </a:p>
        </p:txBody>
      </p:sp>
      <p:sp>
        <p:nvSpPr>
          <p:cNvPr id="27" name="TextBox 26"/>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产品形式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58806810"/>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8" y="1275606"/>
            <a:ext cx="2780630" cy="731098"/>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p>
        </p:txBody>
      </p:sp>
      <p:sp>
        <p:nvSpPr>
          <p:cNvPr id="3" name="TextBox 2"/>
          <p:cNvSpPr txBox="1"/>
          <p:nvPr/>
        </p:nvSpPr>
        <p:spPr>
          <a:xfrm>
            <a:off x="5796136" y="225128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01</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6" name="TextBox 5"/>
          <p:cNvSpPr txBox="1"/>
          <p:nvPr/>
        </p:nvSpPr>
        <p:spPr>
          <a:xfrm>
            <a:off x="1913364" y="3647465"/>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有经济效益</a:t>
            </a:r>
          </a:p>
        </p:txBody>
      </p:sp>
      <p:sp>
        <p:nvSpPr>
          <p:cNvPr id="7" name="TextBox 6"/>
          <p:cNvSpPr txBox="1"/>
          <p:nvPr/>
        </p:nvSpPr>
        <p:spPr>
          <a:xfrm>
            <a:off x="3923928" y="2571750"/>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有利于民生</a:t>
            </a:r>
            <a:endParaRPr lang="en-US" altLang="zh-CN" sz="1500" dirty="0">
              <a:latin typeface="微软雅黑" pitchFamily="34" charset="-122"/>
              <a:ea typeface="微软雅黑" pitchFamily="34" charset="-122"/>
            </a:endParaRPr>
          </a:p>
        </p:txBody>
      </p:sp>
      <p:sp>
        <p:nvSpPr>
          <p:cNvPr id="8" name="TextBox 7"/>
          <p:cNvSpPr txBox="1"/>
          <p:nvPr/>
        </p:nvSpPr>
        <p:spPr>
          <a:xfrm>
            <a:off x="5752435" y="1536357"/>
            <a:ext cx="1915909"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有利于提升政府形象</a:t>
            </a:r>
          </a:p>
        </p:txBody>
      </p:sp>
      <p:grpSp>
        <p:nvGrpSpPr>
          <p:cNvPr id="9" name="组合 8"/>
          <p:cNvGrpSpPr/>
          <p:nvPr/>
        </p:nvGrpSpPr>
        <p:grpSpPr>
          <a:xfrm>
            <a:off x="4755443" y="1307798"/>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5314943" y="1628156"/>
              <a:ext cx="502061"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03</a:t>
              </a:r>
              <a:endParaRPr lang="zh-CN" altLang="en-US" sz="2000" dirty="0">
                <a:latin typeface="微软雅黑" pitchFamily="34" charset="-122"/>
                <a:ea typeface="造字工房劲黑（非商用）常规体" pitchFamily="50" charset="-122"/>
              </a:endParaRPr>
            </a:p>
          </p:txBody>
        </p:sp>
      </p:grpSp>
      <p:grpSp>
        <p:nvGrpSpPr>
          <p:cNvPr id="14" name="组合 13"/>
          <p:cNvGrpSpPr/>
          <p:nvPr/>
        </p:nvGrpSpPr>
        <p:grpSpPr>
          <a:xfrm>
            <a:off x="2895130" y="2260580"/>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424802" y="2571135"/>
              <a:ext cx="489236"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02</a:t>
              </a:r>
              <a:endParaRPr lang="zh-CN" altLang="en-US" sz="2000" dirty="0">
                <a:latin typeface="微软雅黑" pitchFamily="34" charset="-122"/>
                <a:ea typeface="造字工房劲黑（非商用）常规体" pitchFamily="50" charset="-122"/>
              </a:endParaRPr>
            </a:p>
          </p:txBody>
        </p:sp>
      </p:grpSp>
      <p:grpSp>
        <p:nvGrpSpPr>
          <p:cNvPr id="19" name="组合 18"/>
          <p:cNvGrpSpPr/>
          <p:nvPr/>
        </p:nvGrpSpPr>
        <p:grpSpPr>
          <a:xfrm>
            <a:off x="928644" y="3263513"/>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483792" y="3591858"/>
              <a:ext cx="486030"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01</a:t>
              </a:r>
              <a:endParaRPr lang="zh-CN" altLang="en-US" sz="2000" dirty="0">
                <a:latin typeface="微软雅黑" pitchFamily="34" charset="-122"/>
                <a:ea typeface="造字工房劲黑（非商用）常规体" pitchFamily="50" charset="-122"/>
              </a:endParaRPr>
            </a:p>
          </p:txBody>
        </p:sp>
      </p:grpSp>
      <p:sp>
        <p:nvSpPr>
          <p:cNvPr id="24" name="TextBox 23"/>
          <p:cNvSpPr txBox="1"/>
          <p:nvPr/>
        </p:nvSpPr>
        <p:spPr>
          <a:xfrm>
            <a:off x="5796136" y="303235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02</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796136" y="3835460"/>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03</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产品功能</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35223624"/>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rot="16200000">
            <a:off x="4570570" y="1372326"/>
            <a:ext cx="1061672" cy="1379360"/>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3642519" y="3259799"/>
            <a:ext cx="525462" cy="452437"/>
            <a:chOff x="3379788" y="4325938"/>
            <a:chExt cx="525462" cy="452437"/>
          </a:xfrm>
          <a:solidFill>
            <a:srgbClr val="C00000"/>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3609181" y="1881601"/>
            <a:ext cx="558800" cy="460375"/>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TextBox 48"/>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51" name="TextBox 50"/>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53" name="TextBox 52"/>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55" name="TextBox 54"/>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网络营销方案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442682067"/>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8"/>
          <p:cNvSpPr txBox="1"/>
          <p:nvPr/>
        </p:nvSpPr>
        <p:spPr>
          <a:xfrm>
            <a:off x="1035208" y="3457028"/>
            <a:ext cx="1336995"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高速立柱广告</a:t>
            </a:r>
            <a:r>
              <a:rPr lang="en-US" altLang="zh-CN" sz="1500" dirty="0">
                <a:latin typeface="微软雅黑" pitchFamily="34" charset="-122"/>
                <a:ea typeface="微软雅黑" pitchFamily="34" charset="-122"/>
              </a:rPr>
              <a:t>202</a:t>
            </a:r>
            <a:r>
              <a:rPr lang="zh-CN" altLang="en-US" sz="1500" dirty="0">
                <a:latin typeface="微软雅黑" pitchFamily="34" charset="-122"/>
                <a:ea typeface="微软雅黑" pitchFamily="34" charset="-122"/>
              </a:rPr>
              <a:t>块</a:t>
            </a:r>
          </a:p>
        </p:txBody>
      </p:sp>
      <p:sp>
        <p:nvSpPr>
          <p:cNvPr id="10" name="TextBox 9"/>
          <p:cNvSpPr txBox="1"/>
          <p:nvPr/>
        </p:nvSpPr>
        <p:spPr>
          <a:xfrm>
            <a:off x="2372203" y="2807744"/>
            <a:ext cx="1335701"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楼宇电梯视频</a:t>
            </a:r>
            <a:r>
              <a:rPr lang="en-US" altLang="zh-CN" sz="1500" dirty="0">
                <a:latin typeface="微软雅黑" pitchFamily="34" charset="-122"/>
                <a:ea typeface="微软雅黑" pitchFamily="34" charset="-122"/>
              </a:rPr>
              <a:t>3000</a:t>
            </a:r>
            <a:r>
              <a:rPr lang="zh-CN" altLang="en-US" sz="1500" dirty="0">
                <a:latin typeface="微软雅黑" pitchFamily="34" charset="-122"/>
                <a:ea typeface="微软雅黑" pitchFamily="34" charset="-122"/>
              </a:rPr>
              <a:t>台</a:t>
            </a:r>
          </a:p>
        </p:txBody>
      </p:sp>
      <p:sp>
        <p:nvSpPr>
          <p:cNvPr id="11" name="TextBox 10"/>
          <p:cNvSpPr txBox="1"/>
          <p:nvPr/>
        </p:nvSpPr>
        <p:spPr>
          <a:xfrm>
            <a:off x="3940481" y="2643758"/>
            <a:ext cx="1248616"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大型楼体广告位</a:t>
            </a:r>
            <a:r>
              <a:rPr lang="en-US" altLang="zh-CN" sz="1500" dirty="0">
                <a:latin typeface="微软雅黑" pitchFamily="34" charset="-122"/>
                <a:ea typeface="微软雅黑" pitchFamily="34" charset="-122"/>
              </a:rPr>
              <a:t>102</a:t>
            </a:r>
            <a:r>
              <a:rPr lang="zh-CN" altLang="en-US" sz="1500" dirty="0">
                <a:latin typeface="微软雅黑" pitchFamily="34" charset="-122"/>
                <a:ea typeface="微软雅黑" pitchFamily="34" charset="-122"/>
              </a:rPr>
              <a:t>块</a:t>
            </a:r>
          </a:p>
        </p:txBody>
      </p:sp>
      <p:sp>
        <p:nvSpPr>
          <p:cNvPr id="12" name="TextBox 11"/>
          <p:cNvSpPr txBox="1"/>
          <p:nvPr/>
        </p:nvSpPr>
        <p:spPr>
          <a:xfrm>
            <a:off x="5436096" y="2764531"/>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地铁风亭广告位</a:t>
            </a:r>
            <a:r>
              <a:rPr lang="en-US" altLang="zh-CN" sz="1500" dirty="0">
                <a:latin typeface="微软雅黑" pitchFamily="34" charset="-122"/>
                <a:ea typeface="微软雅黑" pitchFamily="34" charset="-122"/>
              </a:rPr>
              <a:t>46</a:t>
            </a:r>
            <a:r>
              <a:rPr lang="zh-CN" altLang="en-US" sz="1500" dirty="0">
                <a:latin typeface="微软雅黑" pitchFamily="34" charset="-122"/>
                <a:ea typeface="微软雅黑" pitchFamily="34" charset="-122"/>
              </a:rPr>
              <a:t>个</a:t>
            </a:r>
          </a:p>
        </p:txBody>
      </p:sp>
      <p:sp>
        <p:nvSpPr>
          <p:cNvPr id="13" name="TextBox 12"/>
          <p:cNvSpPr txBox="1"/>
          <p:nvPr/>
        </p:nvSpPr>
        <p:spPr>
          <a:xfrm>
            <a:off x="6876256" y="3385904"/>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机场媒体广告</a:t>
            </a:r>
            <a:r>
              <a:rPr lang="en-US" altLang="zh-CN" sz="1500" dirty="0">
                <a:latin typeface="微软雅黑" pitchFamily="34" charset="-122"/>
                <a:ea typeface="微软雅黑" pitchFamily="34" charset="-122"/>
              </a:rPr>
              <a:t>78</a:t>
            </a:r>
            <a:r>
              <a:rPr lang="zh-CN" altLang="en-US" sz="1500" dirty="0">
                <a:latin typeface="微软雅黑" pitchFamily="34" charset="-122"/>
                <a:ea typeface="微软雅黑" pitchFamily="34" charset="-122"/>
              </a:rPr>
              <a:t>个</a:t>
            </a:r>
          </a:p>
        </p:txBody>
      </p:sp>
      <p:sp>
        <p:nvSpPr>
          <p:cNvPr id="14" name="TextBox 13"/>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24" name="组合 23"/>
          <p:cNvGrpSpPr/>
          <p:nvPr/>
        </p:nvGrpSpPr>
        <p:grpSpPr>
          <a:xfrm>
            <a:off x="1009576" y="1973556"/>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393896" y="1257742"/>
            <a:ext cx="1314008" cy="1314008"/>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978072" y="1059582"/>
            <a:ext cx="1314008" cy="1314008"/>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5516268" y="1257742"/>
            <a:ext cx="1314008" cy="1314008"/>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6912466" y="1977822"/>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线下推广方案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96858999"/>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2" name="TextBox 31"/>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3" name="TextBox 32"/>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4" name="TextBox 33"/>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5" name="燕尾形箭头 34"/>
          <p:cNvSpPr/>
          <p:nvPr/>
        </p:nvSpPr>
        <p:spPr>
          <a:xfrm>
            <a:off x="467544" y="2427734"/>
            <a:ext cx="8208912" cy="228600"/>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783076" y="1635646"/>
            <a:ext cx="1697385" cy="1697385"/>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 name="TextBox 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日程安排</a:t>
              </a:r>
            </a:p>
          </p:txBody>
        </p:sp>
      </p:grpSp>
      <p:grpSp>
        <p:nvGrpSpPr>
          <p:cNvPr id="7" name="组合 6"/>
          <p:cNvGrpSpPr/>
          <p:nvPr/>
        </p:nvGrpSpPr>
        <p:grpSpPr>
          <a:xfrm>
            <a:off x="2746134" y="1639356"/>
            <a:ext cx="1697385" cy="1697385"/>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 name="TextBox 8"/>
            <p:cNvSpPr txBox="1"/>
            <p:nvPr/>
          </p:nvSpPr>
          <p:spPr>
            <a:xfrm>
              <a:off x="1477939" y="3740516"/>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行动策略</a:t>
              </a:r>
            </a:p>
          </p:txBody>
        </p:sp>
      </p:grpSp>
      <p:grpSp>
        <p:nvGrpSpPr>
          <p:cNvPr id="12" name="组合 11"/>
          <p:cNvGrpSpPr/>
          <p:nvPr/>
        </p:nvGrpSpPr>
        <p:grpSpPr>
          <a:xfrm>
            <a:off x="4688516" y="1635646"/>
            <a:ext cx="1697385" cy="1697385"/>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 name="TextBox 1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客户服务</a:t>
              </a:r>
            </a:p>
          </p:txBody>
        </p:sp>
      </p:grpSp>
      <p:grpSp>
        <p:nvGrpSpPr>
          <p:cNvPr id="17" name="组合 16"/>
          <p:cNvGrpSpPr/>
          <p:nvPr/>
        </p:nvGrpSpPr>
        <p:grpSpPr>
          <a:xfrm>
            <a:off x="6619031" y="1642521"/>
            <a:ext cx="1697385" cy="1697385"/>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9" name="TextBox 18"/>
            <p:cNvSpPr txBox="1"/>
            <p:nvPr/>
          </p:nvSpPr>
          <p:spPr>
            <a:xfrm>
              <a:off x="1477939" y="3738812"/>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后勤保障</a:t>
              </a:r>
            </a:p>
          </p:txBody>
        </p:sp>
      </p:grpSp>
      <p:sp>
        <p:nvSpPr>
          <p:cNvPr id="22" name="椭圆 21"/>
          <p:cNvSpPr/>
          <p:nvPr/>
        </p:nvSpPr>
        <p:spPr>
          <a:xfrm>
            <a:off x="824277"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3" name="椭圆 22"/>
          <p:cNvSpPr/>
          <p:nvPr/>
        </p:nvSpPr>
        <p:spPr>
          <a:xfrm>
            <a:off x="2783180"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4" name="椭圆 23"/>
          <p:cNvSpPr/>
          <p:nvPr/>
        </p:nvSpPr>
        <p:spPr>
          <a:xfrm>
            <a:off x="4760524"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6707078"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Freeform 34"/>
          <p:cNvSpPr>
            <a:spLocks noEditPoints="1"/>
          </p:cNvSpPr>
          <p:nvPr/>
        </p:nvSpPr>
        <p:spPr bwMode="auto">
          <a:xfrm>
            <a:off x="100083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7" name="Freeform 26"/>
          <p:cNvSpPr>
            <a:spLocks noEditPoints="1"/>
          </p:cNvSpPr>
          <p:nvPr/>
        </p:nvSpPr>
        <p:spPr bwMode="auto">
          <a:xfrm>
            <a:off x="2952968"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8" name="Freeform 35"/>
          <p:cNvSpPr>
            <a:spLocks noEditPoints="1"/>
          </p:cNvSpPr>
          <p:nvPr/>
        </p:nvSpPr>
        <p:spPr bwMode="auto">
          <a:xfrm>
            <a:off x="6895784"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9" name="Freeform 20"/>
          <p:cNvSpPr>
            <a:spLocks noEditPoints="1"/>
          </p:cNvSpPr>
          <p:nvPr/>
        </p:nvSpPr>
        <p:spPr bwMode="auto">
          <a:xfrm>
            <a:off x="49499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6" name="TextBox 3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执行方式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607150975"/>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226969" y="344781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04729" y="357171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78432" y="337709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1193" y="349870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2192" y="325900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4941" y="330230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81911" y="343372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4" name="直接连接符 13"/>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7" name="直接连接符 16"/>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0" name="直接连接符 19"/>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3" name="直接连接符 22"/>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6" name="直接连接符 2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9" name="直接连接符 28"/>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427015" y="145090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1" name="椭圆 30"/>
          <p:cNvSpPr/>
          <p:nvPr/>
        </p:nvSpPr>
        <p:spPr>
          <a:xfrm>
            <a:off x="3147794" y="3072585"/>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942895" y="319031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25919" y="195298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6" name="椭圆 35"/>
          <p:cNvSpPr/>
          <p:nvPr/>
        </p:nvSpPr>
        <p:spPr>
          <a:xfrm>
            <a:off x="3425730" y="246294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7" name="椭圆 36"/>
          <p:cNvSpPr/>
          <p:nvPr/>
        </p:nvSpPr>
        <p:spPr>
          <a:xfrm>
            <a:off x="3424634" y="29650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8" name="椭圆 37"/>
          <p:cNvSpPr/>
          <p:nvPr/>
        </p:nvSpPr>
        <p:spPr>
          <a:xfrm>
            <a:off x="3427060" y="346728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9" name="椭圆 38"/>
          <p:cNvSpPr/>
          <p:nvPr/>
        </p:nvSpPr>
        <p:spPr>
          <a:xfrm>
            <a:off x="3425964" y="396937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42" name="TextBox 41"/>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C00000"/>
                </a:solidFill>
              </a:rPr>
              <a:t>代理商推广</a:t>
            </a:r>
            <a:endParaRPr lang="en-US" altLang="zh-CN" sz="2000" b="1" dirty="0">
              <a:solidFill>
                <a:srgbClr val="C00000"/>
              </a:solidFill>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代理推广</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7064276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4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0" nodeType="withEffect">
                                  <p:stCondLst>
                                    <p:cond delay="70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nodeType="withEffect">
                                  <p:stCondLst>
                                    <p:cond delay="80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nodeType="withEffect">
                                  <p:stCondLst>
                                    <p:cond delay="90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nodeType="withEffect">
                                  <p:stCondLst>
                                    <p:cond delay="100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nodeType="withEffect">
                                  <p:stCondLst>
                                    <p:cond delay="11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nodeType="withEffect">
                                  <p:stCondLst>
                                    <p:cond delay="1200"/>
                                  </p:stCondLst>
                                  <p:childTnLst>
                                    <p:set>
                                      <p:cBhvr>
                                        <p:cTn id="105" dur="1" fill="hold">
                                          <p:stCondLst>
                                            <p:cond delay="0"/>
                                          </p:stCondLst>
                                        </p:cTn>
                                        <p:tgtEl>
                                          <p:spTgt spid="26"/>
                                        </p:tgtEl>
                                        <p:attrNameLst>
                                          <p:attrName>style.visibility</p:attrName>
                                        </p:attrNameLst>
                                      </p:cBhvr>
                                      <p:to>
                                        <p:strVal val="visible"/>
                                      </p:to>
                                    </p:set>
                                    <p:animEffect transition="in" filter="wipe(left)">
                                      <p:cBhvr>
                                        <p:cTn id="106" dur="500"/>
                                        <p:tgtEl>
                                          <p:spTgt spid="26"/>
                                        </p:tgtEl>
                                      </p:cBhvr>
                                    </p:animEffect>
                                  </p:childTnLst>
                                </p:cTn>
                              </p:par>
                              <p:par>
                                <p:cTn id="107" presetID="22" presetClass="entr" presetSubtype="8" fill="hold" nodeType="withEffect">
                                  <p:stCondLst>
                                    <p:cond delay="130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par>
                                <p:cTn id="110" presetID="22" presetClass="entr" presetSubtype="8" fill="hold" grpId="0" nodeType="withEffect">
                                  <p:stCondLst>
                                    <p:cond delay="14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par>
                                <p:cTn id="113" presetID="22" presetClass="entr" presetSubtype="8" fill="hold" grpId="0" nodeType="withEffect">
                                  <p:stCondLst>
                                    <p:cond delay="1500"/>
                                  </p:stCondLst>
                                  <p:childTnLst>
                                    <p:set>
                                      <p:cBhvr>
                                        <p:cTn id="114" dur="1" fill="hold">
                                          <p:stCondLst>
                                            <p:cond delay="0"/>
                                          </p:stCondLst>
                                        </p:cTn>
                                        <p:tgtEl>
                                          <p:spTgt spid="15"/>
                                        </p:tgtEl>
                                        <p:attrNameLst>
                                          <p:attrName>style.visibility</p:attrName>
                                        </p:attrNameLst>
                                      </p:cBhvr>
                                      <p:to>
                                        <p:strVal val="visible"/>
                                      </p:to>
                                    </p:set>
                                    <p:animEffect transition="in" filter="wipe(left)">
                                      <p:cBhvr>
                                        <p:cTn id="115" dur="500"/>
                                        <p:tgtEl>
                                          <p:spTgt spid="15"/>
                                        </p:tgtEl>
                                      </p:cBhvr>
                                    </p:animEffect>
                                  </p:childTnLst>
                                </p:cTn>
                              </p:par>
                              <p:par>
                                <p:cTn id="116" presetID="22" presetClass="entr" presetSubtype="8" fill="hold" grpId="0" nodeType="withEffect">
                                  <p:stCondLst>
                                    <p:cond delay="160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170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par>
                                <p:cTn id="122" presetID="22" presetClass="entr" presetSubtype="8" fill="hold" grpId="0" nodeType="withEffect">
                                  <p:stCondLst>
                                    <p:cond delay="180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par>
                                <p:cTn id="125" presetID="22" presetClass="entr" presetSubtype="8" fill="hold" grpId="0" nodeType="withEffect">
                                  <p:stCondLst>
                                    <p:cond delay="190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27" grpId="0"/>
      <p:bldP spid="30" grpId="0" animBg="1"/>
      <p:bldP spid="31" grpId="0" animBg="1"/>
      <p:bldP spid="32" grpId="0" animBg="1"/>
      <p:bldP spid="35" grpId="0" animBg="1"/>
      <p:bldP spid="36" grpId="0" animBg="1"/>
      <p:bldP spid="37" grpId="0" animBg="1"/>
      <p:bldP spid="38" grpId="0" animBg="1"/>
      <p:bldP spid="39" grpId="0" animBg="1"/>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265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3" name="TextBox 2"/>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4" name="TextBox 3"/>
          <p:cNvSpPr txBox="1"/>
          <p:nvPr/>
        </p:nvSpPr>
        <p:spPr>
          <a:xfrm>
            <a:off x="2368604"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5" name="TextBox 4"/>
          <p:cNvSpPr txBox="1"/>
          <p:nvPr/>
        </p:nvSpPr>
        <p:spPr>
          <a:xfrm>
            <a:off x="3479317"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6" name="TextBox 5"/>
          <p:cNvSpPr txBox="1"/>
          <p:nvPr/>
        </p:nvSpPr>
        <p:spPr>
          <a:xfrm>
            <a:off x="459003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7" name="TextBox 6"/>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8" name="TextBox 7"/>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9" name="TextBox 8"/>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10" name="TextBox 9"/>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11" name="TextBox 10"/>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12" name="TextBox 11"/>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13" name="组合 12"/>
          <p:cNvGrpSpPr/>
          <p:nvPr/>
        </p:nvGrpSpPr>
        <p:grpSpPr>
          <a:xfrm>
            <a:off x="1176087" y="1350372"/>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24" name="TextBox 23"/>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25" name="矩形 24"/>
          <p:cNvSpPr/>
          <p:nvPr/>
        </p:nvSpPr>
        <p:spPr>
          <a:xfrm>
            <a:off x="1436921" y="1719413"/>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矩形 25"/>
          <p:cNvSpPr/>
          <p:nvPr/>
        </p:nvSpPr>
        <p:spPr>
          <a:xfrm>
            <a:off x="1436921" y="1900165"/>
            <a:ext cx="648072" cy="240253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矩形 26"/>
          <p:cNvSpPr/>
          <p:nvPr/>
        </p:nvSpPr>
        <p:spPr>
          <a:xfrm>
            <a:off x="2537773" y="2457496"/>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矩形 27"/>
          <p:cNvSpPr/>
          <p:nvPr/>
        </p:nvSpPr>
        <p:spPr>
          <a:xfrm>
            <a:off x="2537773"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矩形 28"/>
          <p:cNvSpPr/>
          <p:nvPr/>
        </p:nvSpPr>
        <p:spPr>
          <a:xfrm>
            <a:off x="3648486" y="3011057"/>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0" name="矩形 29"/>
          <p:cNvSpPr/>
          <p:nvPr/>
        </p:nvSpPr>
        <p:spPr>
          <a:xfrm>
            <a:off x="3648486"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1" name="矩形 30"/>
          <p:cNvSpPr/>
          <p:nvPr/>
        </p:nvSpPr>
        <p:spPr>
          <a:xfrm>
            <a:off x="4765164" y="3195578"/>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2" name="矩形 31"/>
          <p:cNvSpPr/>
          <p:nvPr/>
        </p:nvSpPr>
        <p:spPr>
          <a:xfrm>
            <a:off x="4765164" y="3435846"/>
            <a:ext cx="648072" cy="8668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TextBox 32"/>
          <p:cNvSpPr txBox="1"/>
          <p:nvPr/>
        </p:nvSpPr>
        <p:spPr>
          <a:xfrm>
            <a:off x="6084168" y="1707654"/>
            <a:ext cx="2448272" cy="998478"/>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34" name="TextBox 33"/>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35" name="TextBox 34"/>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18,500,000</a:t>
            </a:r>
            <a:endParaRPr lang="zh-CN" altLang="en-US" sz="3000" dirty="0">
              <a:latin typeface="微软雅黑" pitchFamily="34" charset="-122"/>
              <a:ea typeface="微软雅黑" pitchFamily="34" charset="-122"/>
            </a:endParaRPr>
          </a:p>
        </p:txBody>
      </p:sp>
      <p:sp>
        <p:nvSpPr>
          <p:cNvPr id="36" name="TextBox 35"/>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39" name="TextBox 38"/>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40" name="TextBox 39"/>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42"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350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3"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500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4" name="TextBox 9"/>
          <p:cNvSpPr txBox="1">
            <a:spLocks noChangeArrowheads="1"/>
          </p:cNvSpPr>
          <p:nvPr/>
        </p:nvSpPr>
        <p:spPr bwMode="auto">
          <a:xfrm>
            <a:off x="4811912"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8" name="TextBox 47"/>
          <p:cNvSpPr txBox="1"/>
          <p:nvPr/>
        </p:nvSpPr>
        <p:spPr>
          <a:xfrm>
            <a:off x="714128"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49" name="TextBox 9"/>
          <p:cNvSpPr txBox="1">
            <a:spLocks noChangeArrowheads="1"/>
          </p:cNvSpPr>
          <p:nvPr/>
        </p:nvSpPr>
        <p:spPr bwMode="auto">
          <a:xfrm>
            <a:off x="1542148"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650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0"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420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1"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solidFill>
                  <a:schemeClr val="bg1"/>
                </a:solidFill>
                <a:latin typeface="微软雅黑" pitchFamily="34" charset="-122"/>
                <a:ea typeface="微软雅黑" pitchFamily="34" charset="-122"/>
              </a:rPr>
              <a:t>2</a:t>
            </a:r>
            <a:r>
              <a:rPr lang="en-US" altLang="zh-CN" sz="1200" dirty="0" smtClean="0">
                <a:solidFill>
                  <a:schemeClr val="bg1"/>
                </a:solidFill>
                <a:latin typeface="微软雅黑" pitchFamily="34" charset="-122"/>
                <a:ea typeface="微软雅黑" pitchFamily="34" charset="-122"/>
              </a:rPr>
              <a:t>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2" name="TextBox 9"/>
          <p:cNvSpPr txBox="1">
            <a:spLocks noChangeArrowheads="1"/>
          </p:cNvSpPr>
          <p:nvPr/>
        </p:nvSpPr>
        <p:spPr bwMode="auto">
          <a:xfrm>
            <a:off x="4854301"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240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3" name="矩形 52"/>
          <p:cNvSpPr/>
          <p:nvPr/>
        </p:nvSpPr>
        <p:spPr>
          <a:xfrm>
            <a:off x="6729997" y="4054227"/>
            <a:ext cx="383842" cy="1843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729997"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利润来源分析</a:t>
            </a:r>
            <a:endParaRPr lang="zh-CN" altLang="en-US" sz="1000" dirty="0">
              <a:latin typeface="微软雅黑" pitchFamily="34" charset="-122"/>
              <a:ea typeface="微软雅黑" pitchFamily="34" charset="-122"/>
            </a:endParaRPr>
          </a:p>
        </p:txBody>
      </p:sp>
      <p:sp>
        <p:nvSpPr>
          <p:cNvPr id="60" name="TextBox 9"/>
          <p:cNvSpPr txBox="1">
            <a:spLocks noChangeArrowheads="1"/>
          </p:cNvSpPr>
          <p:nvPr/>
        </p:nvSpPr>
        <p:spPr bwMode="auto">
          <a:xfrm>
            <a:off x="1499486"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700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471987143"/>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发展前景</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产品开发计划</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市场开拓计划</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五年发展规划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销售网络布局</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短期盈利计划</a:t>
            </a:r>
            <a:endParaRPr lang="zh-CN" altLang="en-US" sz="1500" dirty="0">
              <a:latin typeface="微软雅黑" pitchFamily="34" charset="-122"/>
              <a:ea typeface="微软雅黑" pitchFamily="34" charset="-122"/>
            </a:endParaRPr>
          </a:p>
        </p:txBody>
      </p:sp>
      <p:sp>
        <p:nvSpPr>
          <p:cNvPr id="13" name="TextBox 1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5548468" y="217985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448036" y="1389859"/>
            <a:ext cx="130016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a:endCxn id="62" idx="25"/>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28500" y="3219820"/>
            <a:ext cx="960141" cy="833683"/>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2564739" y="2721895"/>
            <a:ext cx="1871862"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467544" y="1583067"/>
            <a:ext cx="1822450" cy="640873"/>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32" name="矩形 17"/>
          <p:cNvSpPr>
            <a:spLocks noChangeArrowheads="1"/>
          </p:cNvSpPr>
          <p:nvPr/>
        </p:nvSpPr>
        <p:spPr bwMode="auto">
          <a:xfrm>
            <a:off x="6913328" y="150123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3"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34" name="矩形 17"/>
          <p:cNvSpPr>
            <a:spLocks noChangeArrowheads="1"/>
          </p:cNvSpPr>
          <p:nvPr/>
        </p:nvSpPr>
        <p:spPr bwMode="auto">
          <a:xfrm>
            <a:off x="6913328" y="289331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5"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6" name="矩形 17"/>
          <p:cNvSpPr>
            <a:spLocks noChangeArrowheads="1"/>
          </p:cNvSpPr>
          <p:nvPr/>
        </p:nvSpPr>
        <p:spPr bwMode="auto">
          <a:xfrm>
            <a:off x="6913328" y="4106258"/>
            <a:ext cx="1822450" cy="454668"/>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sp>
        <p:nvSpPr>
          <p:cNvPr id="64"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920" tIns="60960" rIns="121920" bIns="60960"/>
          <a:lstStyle/>
          <a:p>
            <a:endParaRPr lang="zh-CN" altLang="en-US"/>
          </a:p>
        </p:txBody>
      </p:sp>
      <p:grpSp>
        <p:nvGrpSpPr>
          <p:cNvPr id="65" name="组合 64"/>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p:cNvSpPr/>
          <p:nvPr/>
        </p:nvSpPr>
        <p:spPr>
          <a:xfrm>
            <a:off x="3527201" y="2211710"/>
            <a:ext cx="449369" cy="449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3310827" y="1756709"/>
            <a:ext cx="137599" cy="13759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5737761" y="2677796"/>
            <a:ext cx="307718" cy="30771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4768423" y="2086525"/>
            <a:ext cx="269201" cy="26920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p:cNvSpPr/>
          <p:nvPr/>
        </p:nvSpPr>
        <p:spPr>
          <a:xfrm>
            <a:off x="3629344" y="3651869"/>
            <a:ext cx="345339" cy="34533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椭圆 87"/>
          <p:cNvSpPr/>
          <p:nvPr/>
        </p:nvSpPr>
        <p:spPr>
          <a:xfrm>
            <a:off x="4696650" y="3097627"/>
            <a:ext cx="211067" cy="21106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椭圆 88"/>
          <p:cNvSpPr/>
          <p:nvPr/>
        </p:nvSpPr>
        <p:spPr>
          <a:xfrm>
            <a:off x="5560746" y="1602968"/>
            <a:ext cx="245925" cy="2459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375825" y="12713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368844" y="2587889"/>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2367876" y="3924073"/>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6551558" y="1232764"/>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6561198" y="25924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6551558" y="379463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p:cNvSpPr/>
          <p:nvPr/>
        </p:nvSpPr>
        <p:spPr>
          <a:xfrm>
            <a:off x="5009057" y="2473329"/>
            <a:ext cx="98421" cy="9842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TextBox 11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产品开发计划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25404498"/>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right)">
                                      <p:cBhvr>
                                        <p:cTn id="131" dur="500"/>
                                        <p:tgtEl>
                                          <p:spTgt spid="28"/>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500"/>
                                        <p:tgtEl>
                                          <p:spTgt spid="17"/>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right)">
                                      <p:cBhvr>
                                        <p:cTn id="139" dur="500"/>
                                        <p:tgtEl>
                                          <p:spTgt spid="29"/>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wipe(right)">
                                      <p:cBhvr>
                                        <p:cTn id="142" dur="500"/>
                                        <p:tgtEl>
                                          <p:spTgt spid="30"/>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wipe(left)">
                                      <p:cBhvr>
                                        <p:cTn id="150" dur="500"/>
                                        <p:tgtEl>
                                          <p:spTgt spid="31"/>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wipe(left)">
                                      <p:cBhvr>
                                        <p:cTn id="153" dur="500"/>
                                        <p:tgtEl>
                                          <p:spTgt spid="32"/>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9"/>
                                        </p:tgtEl>
                                        <p:attrNameLst>
                                          <p:attrName>style.visibility</p:attrName>
                                        </p:attrNameLst>
                                      </p:cBhvr>
                                      <p:to>
                                        <p:strVal val="visible"/>
                                      </p:to>
                                    </p:set>
                                    <p:animEffect transition="in" filter="wipe(left)">
                                      <p:cBhvr>
                                        <p:cTn id="157" dur="500"/>
                                        <p:tgtEl>
                                          <p:spTgt spid="9"/>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33"/>
                                        </p:tgtEl>
                                        <p:attrNameLst>
                                          <p:attrName>style.visibility</p:attrName>
                                        </p:attrNameLst>
                                      </p:cBhvr>
                                      <p:to>
                                        <p:strVal val="visible"/>
                                      </p:to>
                                    </p:set>
                                    <p:animEffect transition="in" filter="wipe(left)">
                                      <p:cBhvr>
                                        <p:cTn id="160" dur="500"/>
                                        <p:tgtEl>
                                          <p:spTgt spid="33"/>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34"/>
                                        </p:tgtEl>
                                        <p:attrNameLst>
                                          <p:attrName>style.visibility</p:attrName>
                                        </p:attrNameLst>
                                      </p:cBhvr>
                                      <p:to>
                                        <p:strVal val="visible"/>
                                      </p:to>
                                    </p:set>
                                    <p:animEffect transition="in" filter="wipe(left)">
                                      <p:cBhvr>
                                        <p:cTn id="163" dur="500"/>
                                        <p:tgtEl>
                                          <p:spTgt spid="34"/>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wipe(left)">
                                      <p:cBhvr>
                                        <p:cTn id="171" dur="500"/>
                                        <p:tgtEl>
                                          <p:spTgt spid="35"/>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wipe(left)">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83" grpId="0" animBg="1"/>
      <p:bldP spid="84" grpId="0" animBg="1"/>
      <p:bldP spid="85" grpId="0" animBg="1"/>
      <p:bldP spid="86" grpId="0" animBg="1"/>
      <p:bldP spid="87" grpId="0" animBg="1"/>
      <p:bldP spid="88" grpId="0" animBg="1"/>
      <p:bldP spid="89" grpId="0" animBg="1"/>
      <p:bldP spid="90" grpId="0" animBg="1"/>
      <p:bldP spid="92" grpId="0" animBg="1"/>
      <p:bldP spid="99" grpId="0" animBg="1"/>
      <p:bldP spid="103" grpId="0" animBg="1"/>
      <p:bldP spid="104" grpId="0" animBg="1"/>
      <p:bldP spid="105" grpId="0" animBg="1"/>
      <p:bldP spid="1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公司与团队</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公司简介</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团队介绍</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项目成员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核心成员</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组织架构</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公司大事记</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企业理念</a:t>
            </a:r>
            <a:endParaRPr lang="zh-CN" altLang="en-US" sz="1500" dirty="0">
              <a:latin typeface="微软雅黑" pitchFamily="34" charset="-122"/>
              <a:ea typeface="微软雅黑" pitchFamily="34" charset="-122"/>
            </a:endParaRPr>
          </a:p>
        </p:txBody>
      </p:sp>
      <p:sp>
        <p:nvSpPr>
          <p:cNvPr id="3" name="TextBox 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a:spLocks/>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2901346826"/>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ppt_x</p:attrName>
                                        </p:attrNameLst>
                                      </p:cBhvr>
                                      <p:tavLst>
                                        <p:tav tm="0">
                                          <p:val>
                                            <p:strVal val="#ppt_x+#ppt_w*1.125000"/>
                                          </p:val>
                                        </p:tav>
                                        <p:tav tm="100000">
                                          <p:val>
                                            <p:strVal val="#ppt_x"/>
                                          </p:val>
                                        </p:tav>
                                      </p:tavLst>
                                    </p:anim>
                                    <p:animEffect transition="in" filter="wipe(left)">
                                      <p:cBhvr>
                                        <p:cTn id="12" dur="500"/>
                                        <p:tgtEl>
                                          <p:spTgt spid="3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018852"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36512" y="4144388"/>
            <a:ext cx="2062918" cy="999112"/>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7784"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183854"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620880" y="3703428"/>
            <a:ext cx="836538" cy="836538"/>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本地</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市场</a:t>
              </a:r>
              <a:endParaRPr lang="zh-CN" altLang="en-US" sz="1400" dirty="0">
                <a:latin typeface="微软雅黑" pitchFamily="34" charset="-122"/>
                <a:ea typeface="微软雅黑" pitchFamily="34" charset="-122"/>
              </a:endParaRPr>
            </a:p>
          </p:txBody>
        </p:sp>
      </p:grpSp>
      <p:grpSp>
        <p:nvGrpSpPr>
          <p:cNvPr id="11" name="组合 10"/>
          <p:cNvGrpSpPr/>
          <p:nvPr/>
        </p:nvGrpSpPr>
        <p:grpSpPr>
          <a:xfrm>
            <a:off x="2845016" y="2754205"/>
            <a:ext cx="1016704" cy="1016704"/>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980409" y="3315940"/>
              <a:ext cx="595035" cy="584775"/>
            </a:xfrm>
            <a:prstGeom prst="rect">
              <a:avLst/>
            </a:prstGeom>
            <a:noFill/>
            <a:ln>
              <a:noFill/>
            </a:ln>
          </p:spPr>
          <p:txBody>
            <a:bodyPr wrap="none" rtlCol="0">
              <a:spAutoFit/>
            </a:bodyPr>
            <a:lstStyle/>
            <a:p>
              <a:pPr algn="ctr"/>
              <a:r>
                <a:rPr lang="zh-CN" altLang="en-US" sz="1600" dirty="0">
                  <a:latin typeface="微软雅黑" pitchFamily="34" charset="-122"/>
                  <a:ea typeface="微软雅黑" pitchFamily="34" charset="-122"/>
                </a:rPr>
                <a:t>周边</a:t>
              </a:r>
              <a:endParaRPr lang="en-US" altLang="zh-CN"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市场</a:t>
              </a:r>
            </a:p>
          </p:txBody>
        </p:sp>
      </p:grpSp>
      <p:grpSp>
        <p:nvGrpSpPr>
          <p:cNvPr id="16" name="组合 15"/>
          <p:cNvGrpSpPr/>
          <p:nvPr/>
        </p:nvGrpSpPr>
        <p:grpSpPr>
          <a:xfrm>
            <a:off x="4592277" y="3232510"/>
            <a:ext cx="1239392" cy="1239392"/>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4752438" y="3825704"/>
              <a:ext cx="733780" cy="744571"/>
            </a:xfrm>
            <a:prstGeom prst="rect">
              <a:avLst/>
            </a:prstGeom>
            <a:noFill/>
            <a:ln>
              <a:noFill/>
            </a:ln>
          </p:spPr>
          <p:txBody>
            <a:bodyPr wrap="none" rtlCol="0">
              <a:spAutoFit/>
            </a:bodyPr>
            <a:lstStyle/>
            <a:p>
              <a:pPr algn="ctr"/>
              <a:r>
                <a:rPr lang="zh-CN" altLang="en-US" sz="2000" dirty="0" smtClean="0">
                  <a:latin typeface="微软雅黑" pitchFamily="34" charset="-122"/>
                  <a:ea typeface="微软雅黑" pitchFamily="34" charset="-122"/>
                </a:rPr>
                <a:t>细分</a:t>
              </a:r>
              <a:endParaRPr lang="en-US" altLang="zh-CN" sz="2000" dirty="0" smtClean="0">
                <a:latin typeface="微软雅黑" pitchFamily="34" charset="-122"/>
                <a:ea typeface="微软雅黑" pitchFamily="34" charset="-122"/>
              </a:endParaRPr>
            </a:p>
            <a:p>
              <a:pPr algn="ctr"/>
              <a:r>
                <a:rPr lang="zh-CN" altLang="en-US" sz="2000" dirty="0" smtClean="0">
                  <a:latin typeface="微软雅黑" pitchFamily="34" charset="-122"/>
                  <a:ea typeface="微软雅黑" pitchFamily="34" charset="-122"/>
                </a:rPr>
                <a:t>市场</a:t>
              </a:r>
              <a:endParaRPr lang="zh-CN" altLang="en-US" sz="2000" dirty="0">
                <a:latin typeface="微软雅黑" pitchFamily="34" charset="-122"/>
                <a:ea typeface="微软雅黑" pitchFamily="34" charset="-122"/>
              </a:endParaRPr>
            </a:p>
          </p:txBody>
        </p:sp>
      </p:grpSp>
      <p:grpSp>
        <p:nvGrpSpPr>
          <p:cNvPr id="21" name="组合 20"/>
          <p:cNvGrpSpPr/>
          <p:nvPr/>
        </p:nvGrpSpPr>
        <p:grpSpPr>
          <a:xfrm>
            <a:off x="6300192" y="1635646"/>
            <a:ext cx="1454948" cy="1454948"/>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6456877" y="2299775"/>
              <a:ext cx="928687" cy="964406"/>
            </a:xfrm>
            <a:prstGeom prst="rect">
              <a:avLst/>
            </a:prstGeom>
            <a:noFill/>
            <a:ln>
              <a:noFill/>
            </a:ln>
          </p:spPr>
          <p:txBody>
            <a:bodyPr wrap="none" rtlCol="0">
              <a:spAutoFit/>
            </a:bodyPr>
            <a:lstStyle/>
            <a:p>
              <a:pPr algn="ctr"/>
              <a:r>
                <a:rPr lang="zh-CN" altLang="en-US" sz="2400" dirty="0" smtClean="0">
                  <a:latin typeface="微软雅黑" pitchFamily="34" charset="-122"/>
                  <a:ea typeface="微软雅黑" pitchFamily="34" charset="-122"/>
                </a:rPr>
                <a:t>高端</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市场</a:t>
              </a:r>
              <a:endParaRPr lang="zh-CN" altLang="en-US" sz="2400" dirty="0">
                <a:latin typeface="微软雅黑" pitchFamily="34" charset="-122"/>
                <a:ea typeface="微软雅黑" pitchFamily="34" charset="-122"/>
              </a:endParaRPr>
            </a:p>
          </p:txBody>
        </p:sp>
      </p:grpSp>
      <p:sp>
        <p:nvSpPr>
          <p:cNvPr id="30" name="TextBox 29"/>
          <p:cNvSpPr txBox="1"/>
          <p:nvPr/>
        </p:nvSpPr>
        <p:spPr>
          <a:xfrm>
            <a:off x="2230637" y="192367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1" name="TextBox 30"/>
          <p:cNvSpPr txBox="1"/>
          <p:nvPr/>
        </p:nvSpPr>
        <p:spPr>
          <a:xfrm>
            <a:off x="323528" y="2920772"/>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2" name="TextBox 31"/>
          <p:cNvSpPr txBox="1"/>
          <p:nvPr/>
        </p:nvSpPr>
        <p:spPr>
          <a:xfrm>
            <a:off x="6156176" y="3770953"/>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5436096" y="915566"/>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42" name="组合 41"/>
          <p:cNvGrpSpPr/>
          <p:nvPr/>
        </p:nvGrpSpPr>
        <p:grpSpPr>
          <a:xfrm>
            <a:off x="2246287" y="4155926"/>
            <a:ext cx="447031" cy="447031"/>
            <a:chOff x="2246286" y="4230035"/>
            <a:chExt cx="525513" cy="525513"/>
          </a:xfrm>
        </p:grpSpPr>
        <p:sp>
          <p:nvSpPr>
            <p:cNvPr id="26" name="椭圆 2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41" name="TextBox 40"/>
            <p:cNvSpPr txBox="1"/>
            <p:nvPr/>
          </p:nvSpPr>
          <p:spPr>
            <a:xfrm>
              <a:off x="2290215" y="4410054"/>
              <a:ext cx="433392" cy="153888"/>
            </a:xfrm>
            <a:prstGeom prst="rect">
              <a:avLst/>
            </a:prstGeom>
            <a:noFill/>
          </p:spPr>
          <p:txBody>
            <a:bodyPr wrap="square" lIns="0" tIns="0" rIns="0" bIns="0" rtlCol="0">
              <a:spAutoFit/>
            </a:bodyPr>
            <a:lstStyle/>
            <a:p>
              <a:pPr algn="ctr"/>
              <a:r>
                <a:rPr lang="en-US" altLang="zh-CN" sz="1000" b="1" dirty="0" smtClean="0">
                  <a:solidFill>
                    <a:srgbClr val="C00000"/>
                  </a:solidFill>
                  <a:latin typeface="微软雅黑" pitchFamily="34" charset="-122"/>
                  <a:ea typeface="微软雅黑" pitchFamily="34" charset="-122"/>
                </a:rPr>
                <a:t>2016</a:t>
              </a:r>
              <a:endParaRPr lang="zh-CN" altLang="en-US" sz="1000" b="1" dirty="0" smtClean="0">
                <a:solidFill>
                  <a:srgbClr val="C00000"/>
                </a:solidFill>
                <a:latin typeface="微软雅黑" pitchFamily="34" charset="-122"/>
                <a:ea typeface="微软雅黑" pitchFamily="34" charset="-122"/>
              </a:endParaRPr>
            </a:p>
          </p:txBody>
        </p:sp>
      </p:grpSp>
      <p:grpSp>
        <p:nvGrpSpPr>
          <p:cNvPr id="49" name="组合 48"/>
          <p:cNvGrpSpPr/>
          <p:nvPr/>
        </p:nvGrpSpPr>
        <p:grpSpPr>
          <a:xfrm>
            <a:off x="5577236" y="3993954"/>
            <a:ext cx="447032" cy="447031"/>
            <a:chOff x="2246285" y="4230035"/>
            <a:chExt cx="525514" cy="525513"/>
          </a:xfrm>
        </p:grpSpPr>
        <p:sp>
          <p:nvSpPr>
            <p:cNvPr id="50" name="椭圆 49"/>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p>
            <a:p>
              <a:pPr algn="ctr"/>
              <a:r>
                <a:rPr lang="zh-CN" altLang="en-US" sz="900" b="1" dirty="0" smtClean="0">
                  <a:solidFill>
                    <a:srgbClr val="C00000"/>
                  </a:solidFill>
                  <a:latin typeface="微软雅黑" pitchFamily="34" charset="-122"/>
                  <a:ea typeface="微软雅黑" pitchFamily="34" charset="-122"/>
                </a:rPr>
                <a:t>下半年</a:t>
              </a:r>
            </a:p>
          </p:txBody>
        </p:sp>
      </p:grpSp>
      <p:grpSp>
        <p:nvGrpSpPr>
          <p:cNvPr id="52" name="组合 51"/>
          <p:cNvGrpSpPr/>
          <p:nvPr/>
        </p:nvGrpSpPr>
        <p:grpSpPr>
          <a:xfrm>
            <a:off x="3522599" y="3426320"/>
            <a:ext cx="447032" cy="447031"/>
            <a:chOff x="2246285" y="4230035"/>
            <a:chExt cx="525514" cy="525513"/>
          </a:xfrm>
        </p:grpSpPr>
        <p:sp>
          <p:nvSpPr>
            <p:cNvPr id="53" name="椭圆 52"/>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endParaRPr lang="zh-CN" altLang="en-US" sz="900" b="1" dirty="0" smtClean="0">
                <a:solidFill>
                  <a:srgbClr val="C00000"/>
                </a:solidFill>
                <a:latin typeface="微软雅黑" pitchFamily="34" charset="-122"/>
                <a:ea typeface="微软雅黑" pitchFamily="34" charset="-122"/>
              </a:endParaRPr>
            </a:p>
          </p:txBody>
        </p:sp>
      </p:grpSp>
      <p:grpSp>
        <p:nvGrpSpPr>
          <p:cNvPr id="55" name="组合 54"/>
          <p:cNvGrpSpPr/>
          <p:nvPr/>
        </p:nvGrpSpPr>
        <p:grpSpPr>
          <a:xfrm>
            <a:off x="7452320" y="2571750"/>
            <a:ext cx="447032" cy="447031"/>
            <a:chOff x="2246285" y="4230035"/>
            <a:chExt cx="525514" cy="525513"/>
          </a:xfrm>
        </p:grpSpPr>
        <p:sp>
          <p:nvSpPr>
            <p:cNvPr id="56" name="椭圆 5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2018</a:t>
              </a:r>
              <a:endParaRPr lang="zh-CN" altLang="en-US" sz="900" b="1" dirty="0" smtClean="0">
                <a:solidFill>
                  <a:srgbClr val="C00000"/>
                </a:solidFill>
                <a:latin typeface="微软雅黑" pitchFamily="34" charset="-122"/>
                <a:ea typeface="微软雅黑" pitchFamily="34" charset="-122"/>
              </a:endParaRPr>
            </a:p>
          </p:txBody>
        </p:sp>
      </p:grpSp>
      <p:sp>
        <p:nvSpPr>
          <p:cNvPr id="59" name="椭圆 58"/>
          <p:cNvSpPr/>
          <p:nvPr/>
        </p:nvSpPr>
        <p:spPr>
          <a:xfrm>
            <a:off x="4349204" y="32976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087077" y="391484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224465" y="449800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765464" y="425831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341787"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954877" y="32889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60071" y="3209594"/>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6562548" y="31138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市场开拓计划</a:t>
            </a:r>
            <a:endParaRPr lang="zh-CN" altLang="en-US" sz="1000" dirty="0">
              <a:latin typeface="微软雅黑" pitchFamily="34" charset="-122"/>
              <a:ea typeface="微软雅黑" pitchFamily="34" charset="-122"/>
            </a:endParaRPr>
          </a:p>
        </p:txBody>
      </p:sp>
      <p:sp>
        <p:nvSpPr>
          <p:cNvPr id="72" name="椭圆 71"/>
          <p:cNvSpPr/>
          <p:nvPr/>
        </p:nvSpPr>
        <p:spPr>
          <a:xfrm>
            <a:off x="5161319" y="27658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028384" y="230725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8053009" y="1993016"/>
            <a:ext cx="152400" cy="1524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6178" y="4299942"/>
            <a:ext cx="166157" cy="16615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341346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35896" y="1378868"/>
            <a:ext cx="1368152" cy="570284"/>
          </a:xfrm>
          <a:prstGeom prst="rect">
            <a:avLst/>
          </a:prstGeom>
          <a:noFill/>
        </p:spPr>
        <p:txBody>
          <a:bodyPr wrap="square" rtlCol="0">
            <a:spAutoFit/>
          </a:bodyPr>
          <a:lstStyle/>
          <a:p>
            <a:pPr algn="just">
              <a:lnSpc>
                <a:spcPct val="150000"/>
              </a:lnSpc>
            </a:pPr>
            <a:r>
              <a:rPr lang="zh-CN" altLang="en-US" sz="1100" dirty="0">
                <a:latin typeface="微软雅黑" pitchFamily="34" charset="-122"/>
                <a:ea typeface="微软雅黑" pitchFamily="34" charset="-122"/>
              </a:rPr>
              <a:t>培育</a:t>
            </a:r>
            <a:r>
              <a:rPr lang="en-US" altLang="zh-CN" sz="1100" dirty="0">
                <a:latin typeface="微软雅黑" pitchFamily="34" charset="-122"/>
                <a:ea typeface="微软雅黑" pitchFamily="34" charset="-122"/>
              </a:rPr>
              <a:t>100</a:t>
            </a:r>
            <a:r>
              <a:rPr lang="zh-CN" altLang="en-US" sz="1100" dirty="0">
                <a:latin typeface="微软雅黑" pitchFamily="34" charset="-122"/>
                <a:ea typeface="微软雅黑" pitchFamily="34" charset="-122"/>
              </a:rPr>
              <a:t>家门店，服务4000万居民</a:t>
            </a:r>
          </a:p>
        </p:txBody>
      </p:sp>
      <p:sp>
        <p:nvSpPr>
          <p:cNvPr id="20" name="TextBox 19"/>
          <p:cNvSpPr txBox="1"/>
          <p:nvPr/>
        </p:nvSpPr>
        <p:spPr>
          <a:xfrm>
            <a:off x="3635896" y="2511494"/>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年销售额达到</a:t>
            </a:r>
            <a:r>
              <a:rPr lang="en-US" altLang="zh-CN" sz="1100" dirty="0">
                <a:solidFill>
                  <a:schemeClr val="tx1"/>
                </a:solidFill>
              </a:rPr>
              <a:t>2</a:t>
            </a:r>
            <a:r>
              <a:rPr lang="zh-CN" altLang="en-US" sz="1100" dirty="0">
                <a:solidFill>
                  <a:schemeClr val="tx1"/>
                </a:solidFill>
              </a:rPr>
              <a:t>亿元人民币，净利润达</a:t>
            </a:r>
            <a:r>
              <a:rPr lang="en-US" altLang="zh-CN" sz="1100" dirty="0">
                <a:solidFill>
                  <a:schemeClr val="tx1"/>
                </a:solidFill>
              </a:rPr>
              <a:t>1</a:t>
            </a:r>
            <a:r>
              <a:rPr lang="zh-CN" altLang="en-US" sz="1100" dirty="0">
                <a:solidFill>
                  <a:schemeClr val="tx1"/>
                </a:solidFill>
              </a:rPr>
              <a:t>亿</a:t>
            </a:r>
            <a:r>
              <a:rPr lang="en-US" altLang="zh-CN" sz="1100" dirty="0">
                <a:solidFill>
                  <a:schemeClr val="tx1"/>
                </a:solidFill>
              </a:rPr>
              <a:t>5</a:t>
            </a:r>
            <a:r>
              <a:rPr lang="zh-CN" altLang="en-US" sz="1100" dirty="0">
                <a:solidFill>
                  <a:schemeClr val="tx1"/>
                </a:solidFill>
              </a:rPr>
              <a:t>千万</a:t>
            </a:r>
          </a:p>
        </p:txBody>
      </p:sp>
      <p:sp>
        <p:nvSpPr>
          <p:cNvPr id="21" name="TextBox 20"/>
          <p:cNvSpPr txBox="1"/>
          <p:nvPr/>
        </p:nvSpPr>
        <p:spPr>
          <a:xfrm>
            <a:off x="3635896" y="3723878"/>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开设</a:t>
            </a:r>
            <a:r>
              <a:rPr lang="en-US" altLang="zh-CN" sz="1100" dirty="0">
                <a:solidFill>
                  <a:schemeClr val="tx1"/>
                </a:solidFill>
              </a:rPr>
              <a:t>3</a:t>
            </a:r>
            <a:r>
              <a:rPr lang="zh-CN" altLang="en-US" sz="1100" dirty="0">
                <a:solidFill>
                  <a:schemeClr val="tx1"/>
                </a:solidFill>
              </a:rPr>
              <a:t>个控股子公司，实施管理运营，员工总数达</a:t>
            </a:r>
            <a:r>
              <a:rPr lang="en-US" altLang="zh-CN" sz="1100" dirty="0">
                <a:solidFill>
                  <a:schemeClr val="tx1"/>
                </a:solidFill>
              </a:rPr>
              <a:t>500</a:t>
            </a:r>
            <a:r>
              <a:rPr lang="zh-CN" altLang="en-US" sz="1100" dirty="0">
                <a:solidFill>
                  <a:schemeClr val="tx1"/>
                </a:solidFill>
              </a:rPr>
              <a:t>人</a:t>
            </a:r>
          </a:p>
        </p:txBody>
      </p:sp>
      <p:sp>
        <p:nvSpPr>
          <p:cNvPr id="23" name="TextBox 22"/>
          <p:cNvSpPr txBox="1"/>
          <p:nvPr/>
        </p:nvSpPr>
        <p:spPr>
          <a:xfrm>
            <a:off x="5436096" y="1563638"/>
            <a:ext cx="2952328" cy="731098"/>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将疏通社区的资金流、信息流、物流阻碍，提供一体化社区服务，就是实践居民对美好生活的向往！</a:t>
            </a:r>
          </a:p>
        </p:txBody>
      </p:sp>
      <p:cxnSp>
        <p:nvCxnSpPr>
          <p:cNvPr id="33" name="直接连接符 32"/>
          <p:cNvCxnSpPr/>
          <p:nvPr/>
        </p:nvCxnSpPr>
        <p:spPr>
          <a:xfrm flipV="1">
            <a:off x="1637536" y="1621919"/>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91680" y="2937222"/>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37536" y="3246978"/>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90748" y="1106543"/>
            <a:ext cx="1070267" cy="1068059"/>
            <a:chOff x="2490748" y="1106543"/>
            <a:chExt cx="1070267" cy="1068059"/>
          </a:xfrm>
        </p:grpSpPr>
        <p:grpSp>
          <p:nvGrpSpPr>
            <p:cNvPr id="68" name="组合 67"/>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0" name="椭圆 6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44" name="TextBox 43"/>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3500" b="1" spc="-150" dirty="0" smtClean="0">
                  <a:solidFill>
                    <a:srgbClr val="C00000"/>
                  </a:solidFill>
                  <a:latin typeface="微软雅黑" pitchFamily="34" charset="-122"/>
                  <a:ea typeface="微软雅黑" pitchFamily="34" charset="-122"/>
                </a:rPr>
                <a:t>100</a:t>
              </a:r>
            </a:p>
            <a:p>
              <a:pPr algn="ctr"/>
              <a:r>
                <a:rPr lang="zh-CN" altLang="en-US" sz="1200" b="1" dirty="0" smtClean="0">
                  <a:solidFill>
                    <a:srgbClr val="C00000"/>
                  </a:solidFill>
                  <a:latin typeface="微软雅黑" pitchFamily="34" charset="-122"/>
                  <a:ea typeface="微软雅黑" pitchFamily="34" charset="-122"/>
                </a:rPr>
                <a:t>家门</a:t>
              </a:r>
              <a:r>
                <a:rPr lang="zh-CN" altLang="en-US" sz="1200" b="1" dirty="0">
                  <a:solidFill>
                    <a:srgbClr val="C00000"/>
                  </a:solidFill>
                  <a:latin typeface="微软雅黑" pitchFamily="34" charset="-122"/>
                  <a:ea typeface="微软雅黑" pitchFamily="34" charset="-122"/>
                </a:rPr>
                <a:t>店</a:t>
              </a:r>
              <a:endParaRPr lang="zh-CN" altLang="en-US" sz="1200" b="1" dirty="0" smtClean="0">
                <a:solidFill>
                  <a:srgbClr val="C00000"/>
                </a:solidFill>
                <a:latin typeface="微软雅黑" pitchFamily="34" charset="-122"/>
                <a:ea typeface="微软雅黑" pitchFamily="34" charset="-122"/>
              </a:endParaRPr>
            </a:p>
          </p:txBody>
        </p:sp>
      </p:grpSp>
      <p:grpSp>
        <p:nvGrpSpPr>
          <p:cNvPr id="104" name="组合 103"/>
          <p:cNvGrpSpPr/>
          <p:nvPr/>
        </p:nvGrpSpPr>
        <p:grpSpPr>
          <a:xfrm>
            <a:off x="2509485" y="2337659"/>
            <a:ext cx="1068059" cy="1068059"/>
            <a:chOff x="2509485" y="2337659"/>
            <a:chExt cx="1068059" cy="1068059"/>
          </a:xfrm>
        </p:grpSpPr>
        <p:grpSp>
          <p:nvGrpSpPr>
            <p:cNvPr id="65" name="组合 64"/>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67" name="椭圆 66"/>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3" name="TextBox 52"/>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3500" b="1" dirty="0" smtClean="0">
                  <a:solidFill>
                    <a:srgbClr val="C00000"/>
                  </a:solidFill>
                  <a:latin typeface="微软雅黑" pitchFamily="34" charset="-122"/>
                  <a:ea typeface="微软雅黑" pitchFamily="34" charset="-122"/>
                </a:rPr>
                <a:t>2</a:t>
              </a:r>
              <a:r>
                <a:rPr lang="zh-CN" altLang="en-US" sz="3500" b="1" dirty="0" smtClean="0">
                  <a:solidFill>
                    <a:srgbClr val="C00000"/>
                  </a:solidFill>
                  <a:latin typeface="微软雅黑" pitchFamily="34" charset="-122"/>
                  <a:ea typeface="微软雅黑" pitchFamily="34" charset="-122"/>
                </a:rPr>
                <a:t>亿</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元年销售额</a:t>
              </a:r>
            </a:p>
          </p:txBody>
        </p:sp>
      </p:grpSp>
      <p:grpSp>
        <p:nvGrpSpPr>
          <p:cNvPr id="105" name="组合 104"/>
          <p:cNvGrpSpPr/>
          <p:nvPr/>
        </p:nvGrpSpPr>
        <p:grpSpPr>
          <a:xfrm>
            <a:off x="2495829" y="3579862"/>
            <a:ext cx="1081715" cy="1068059"/>
            <a:chOff x="2495829" y="3579862"/>
            <a:chExt cx="1081715" cy="1068059"/>
          </a:xfrm>
        </p:grpSpPr>
        <p:grpSp>
          <p:nvGrpSpPr>
            <p:cNvPr id="71" name="组合 70"/>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3" name="椭圆 72"/>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7" name="TextBox 5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3500" b="1" dirty="0">
                  <a:solidFill>
                    <a:srgbClr val="C00000"/>
                  </a:solidFill>
                  <a:latin typeface="微软雅黑" pitchFamily="34" charset="-122"/>
                  <a:ea typeface="微软雅黑" pitchFamily="34" charset="-122"/>
                </a:rPr>
                <a:t>3</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个子公司</a:t>
              </a:r>
            </a:p>
          </p:txBody>
        </p:sp>
      </p:grpSp>
      <p:grpSp>
        <p:nvGrpSpPr>
          <p:cNvPr id="28" name="组合 27"/>
          <p:cNvGrpSpPr/>
          <p:nvPr/>
        </p:nvGrpSpPr>
        <p:grpSpPr>
          <a:xfrm>
            <a:off x="377672" y="2074614"/>
            <a:ext cx="1458024" cy="1458024"/>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6300192" y="1059582"/>
            <a:ext cx="1356392" cy="432536"/>
            <a:chOff x="814328" y="3219334"/>
            <a:chExt cx="1356392" cy="432536"/>
          </a:xfrm>
        </p:grpSpPr>
        <p:grpSp>
          <p:nvGrpSpPr>
            <p:cNvPr id="75" name="组合 74"/>
            <p:cNvGrpSpPr/>
            <p:nvPr/>
          </p:nvGrpSpPr>
          <p:grpSpPr>
            <a:xfrm>
              <a:off x="814328" y="3219334"/>
              <a:ext cx="1356392" cy="432536"/>
              <a:chOff x="2173927" y="3285519"/>
              <a:chExt cx="1721136" cy="548848"/>
            </a:xfrm>
          </p:grpSpPr>
          <p:grpSp>
            <p:nvGrpSpPr>
              <p:cNvPr id="77" name="组合 7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9" name="圆角矩形 7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实现民通</a:t>
              </a:r>
              <a:endParaRPr lang="zh-CN" altLang="en-US" dirty="0">
                <a:solidFill>
                  <a:schemeClr val="tx1">
                    <a:lumMod val="75000"/>
                    <a:lumOff val="25000"/>
                  </a:schemeClr>
                </a:solidFill>
                <a:latin typeface="+mn-ea"/>
              </a:endParaRPr>
            </a:p>
          </p:txBody>
        </p:sp>
      </p:grpSp>
      <p:sp>
        <p:nvSpPr>
          <p:cNvPr id="82" name="TextBox 81"/>
          <p:cNvSpPr txBox="1"/>
          <p:nvPr/>
        </p:nvSpPr>
        <p:spPr>
          <a:xfrm>
            <a:off x="5436096" y="2859782"/>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五年后将持续经济拉动增长，促进产业融合，催生新型商业业态！</a:t>
            </a:r>
          </a:p>
        </p:txBody>
      </p:sp>
      <p:sp>
        <p:nvSpPr>
          <p:cNvPr id="83" name="TextBox 82"/>
          <p:cNvSpPr txBox="1"/>
          <p:nvPr/>
        </p:nvSpPr>
        <p:spPr>
          <a:xfrm>
            <a:off x="5436096" y="4083918"/>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将使公司成为就业大平台，社区大数据，成为市场经济下的政府好帮手！</a:t>
            </a:r>
          </a:p>
        </p:txBody>
      </p:sp>
      <p:grpSp>
        <p:nvGrpSpPr>
          <p:cNvPr id="85" name="组合 84"/>
          <p:cNvGrpSpPr/>
          <p:nvPr/>
        </p:nvGrpSpPr>
        <p:grpSpPr>
          <a:xfrm>
            <a:off x="6300192" y="2292662"/>
            <a:ext cx="1356392" cy="432536"/>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椭圆 8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实现商通</a:t>
              </a:r>
              <a:endParaRPr lang="zh-CN" altLang="en-US" dirty="0">
                <a:solidFill>
                  <a:schemeClr val="tx1">
                    <a:lumMod val="75000"/>
                    <a:lumOff val="25000"/>
                  </a:schemeClr>
                </a:solidFill>
              </a:endParaRPr>
            </a:p>
          </p:txBody>
        </p:sp>
      </p:grpSp>
      <p:grpSp>
        <p:nvGrpSpPr>
          <p:cNvPr id="92" name="组合 91"/>
          <p:cNvGrpSpPr/>
          <p:nvPr/>
        </p:nvGrpSpPr>
        <p:grpSpPr>
          <a:xfrm>
            <a:off x="6300191" y="3514709"/>
            <a:ext cx="1356392" cy="432536"/>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椭圆 9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实现政通</a:t>
              </a:r>
              <a:endParaRPr lang="zh-CN" altLang="en-US" dirty="0">
                <a:solidFill>
                  <a:schemeClr val="tx1">
                    <a:lumMod val="75000"/>
                    <a:lumOff val="25000"/>
                  </a:schemeClr>
                </a:solidFill>
                <a:latin typeface="+mn-ea"/>
              </a:endParaRPr>
            </a:p>
          </p:txBody>
        </p:sp>
      </p:grpSp>
      <p:sp>
        <p:nvSpPr>
          <p:cNvPr id="99" name="TextBox 9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五年发展规划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06626697"/>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28"/>
                                        </p:tgtEl>
                                        <p:attrNameLst>
                                          <p:attrName>ppt_x</p:attrName>
                                          <p:attrName>ppt_y</p:attrName>
                                        </p:attrNameLst>
                                      </p:cBhvr>
                                      <p:rCtr x="8924" y="44396"/>
                                    </p:animMotion>
                                  </p:childTnLst>
                                </p:cTn>
                              </p:par>
                            </p:childTnLst>
                          </p:cTn>
                        </p:par>
                        <p:par>
                          <p:cTn id="9" fill="hold">
                            <p:stCondLst>
                              <p:cond delay="60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8"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1100"/>
                            </p:stCondLst>
                            <p:childTnLst>
                              <p:par>
                                <p:cTn id="20" presetID="53" presetClass="entr" presetSubtype="16"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p:cTn id="27" dur="500" fill="hold"/>
                                        <p:tgtEl>
                                          <p:spTgt spid="104"/>
                                        </p:tgtEl>
                                        <p:attrNameLst>
                                          <p:attrName>ppt_w</p:attrName>
                                        </p:attrNameLst>
                                      </p:cBhvr>
                                      <p:tavLst>
                                        <p:tav tm="0">
                                          <p:val>
                                            <p:fltVal val="0"/>
                                          </p:val>
                                        </p:tav>
                                        <p:tav tm="100000">
                                          <p:val>
                                            <p:strVal val="#ppt_w"/>
                                          </p:val>
                                        </p:tav>
                                      </p:tavLst>
                                    </p:anim>
                                    <p:anim calcmode="lin" valueType="num">
                                      <p:cBhvr>
                                        <p:cTn id="28" dur="500" fill="hold"/>
                                        <p:tgtEl>
                                          <p:spTgt spid="104"/>
                                        </p:tgtEl>
                                        <p:attrNameLst>
                                          <p:attrName>ppt_h</p:attrName>
                                        </p:attrNameLst>
                                      </p:cBhvr>
                                      <p:tavLst>
                                        <p:tav tm="0">
                                          <p:val>
                                            <p:fltVal val="0"/>
                                          </p:val>
                                        </p:tav>
                                        <p:tav tm="100000">
                                          <p:val>
                                            <p:strVal val="#ppt_h"/>
                                          </p:val>
                                        </p:tav>
                                      </p:tavLst>
                                    </p:anim>
                                    <p:animEffect transition="in" filter="fade">
                                      <p:cBhvr>
                                        <p:cTn id="29" dur="500"/>
                                        <p:tgtEl>
                                          <p:spTgt spid="104"/>
                                        </p:tgtEl>
                                      </p:cBhvr>
                                    </p:animEffect>
                                  </p:childTnLst>
                                </p:cTn>
                              </p:par>
                              <p:par>
                                <p:cTn id="30" presetID="53" presetClass="entr" presetSubtype="16" fill="hold" nodeType="withEffect">
                                  <p:stCondLst>
                                    <p:cond delay="0"/>
                                  </p:stCondLst>
                                  <p:childTnLst>
                                    <p:set>
                                      <p:cBhvr>
                                        <p:cTn id="31" dur="1" fill="hold">
                                          <p:stCondLst>
                                            <p:cond delay="0"/>
                                          </p:stCondLst>
                                        </p:cTn>
                                        <p:tgtEl>
                                          <p:spTgt spid="105"/>
                                        </p:tgtEl>
                                        <p:attrNameLst>
                                          <p:attrName>style.visibility</p:attrName>
                                        </p:attrNameLst>
                                      </p:cBhvr>
                                      <p:to>
                                        <p:strVal val="visible"/>
                                      </p:to>
                                    </p:set>
                                    <p:anim calcmode="lin" valueType="num">
                                      <p:cBhvr>
                                        <p:cTn id="32" dur="500" fill="hold"/>
                                        <p:tgtEl>
                                          <p:spTgt spid="105"/>
                                        </p:tgtEl>
                                        <p:attrNameLst>
                                          <p:attrName>ppt_w</p:attrName>
                                        </p:attrNameLst>
                                      </p:cBhvr>
                                      <p:tavLst>
                                        <p:tav tm="0">
                                          <p:val>
                                            <p:fltVal val="0"/>
                                          </p:val>
                                        </p:tav>
                                        <p:tav tm="100000">
                                          <p:val>
                                            <p:strVal val="#ppt_w"/>
                                          </p:val>
                                        </p:tav>
                                      </p:tavLst>
                                    </p:anim>
                                    <p:anim calcmode="lin" valueType="num">
                                      <p:cBhvr>
                                        <p:cTn id="33" dur="500" fill="hold"/>
                                        <p:tgtEl>
                                          <p:spTgt spid="105"/>
                                        </p:tgtEl>
                                        <p:attrNameLst>
                                          <p:attrName>ppt_h</p:attrName>
                                        </p:attrNameLst>
                                      </p:cBhvr>
                                      <p:tavLst>
                                        <p:tav tm="0">
                                          <p:val>
                                            <p:fltVal val="0"/>
                                          </p:val>
                                        </p:tav>
                                        <p:tav tm="100000">
                                          <p:val>
                                            <p:strVal val="#ppt_h"/>
                                          </p:val>
                                        </p:tav>
                                      </p:tavLst>
                                    </p:anim>
                                    <p:animEffect transition="in" filter="fade">
                                      <p:cBhvr>
                                        <p:cTn id="34" dur="500"/>
                                        <p:tgtEl>
                                          <p:spTgt spid="105"/>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2300"/>
                            </p:stCondLst>
                            <p:childTnLst>
                              <p:par>
                                <p:cTn id="46" presetID="2" presetClass="entr" presetSubtype="2"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300" fill="hold"/>
                                        <p:tgtEl>
                                          <p:spTgt spid="74"/>
                                        </p:tgtEl>
                                        <p:attrNameLst>
                                          <p:attrName>ppt_x</p:attrName>
                                        </p:attrNameLst>
                                      </p:cBhvr>
                                      <p:tavLst>
                                        <p:tav tm="0">
                                          <p:val>
                                            <p:strVal val="1+#ppt_w/2"/>
                                          </p:val>
                                        </p:tav>
                                        <p:tav tm="100000">
                                          <p:val>
                                            <p:strVal val="#ppt_x"/>
                                          </p:val>
                                        </p:tav>
                                      </p:tavLst>
                                    </p:anim>
                                    <p:anim calcmode="lin" valueType="num">
                                      <p:cBhvr additive="base">
                                        <p:cTn id="49" dur="300" fill="hold"/>
                                        <p:tgtEl>
                                          <p:spTgt spid="74"/>
                                        </p:tgtEl>
                                        <p:attrNameLst>
                                          <p:attrName>ppt_y</p:attrName>
                                        </p:attrNameLst>
                                      </p:cBhvr>
                                      <p:tavLst>
                                        <p:tav tm="0">
                                          <p:val>
                                            <p:strVal val="#ppt_y"/>
                                          </p:val>
                                        </p:tav>
                                        <p:tav tm="100000">
                                          <p:val>
                                            <p:strVal val="#ppt_y"/>
                                          </p:val>
                                        </p:tav>
                                      </p:tavLst>
                                    </p:anim>
                                  </p:childTnLst>
                                </p:cTn>
                              </p:par>
                            </p:childTnLst>
                          </p:cTn>
                        </p:par>
                        <p:par>
                          <p:cTn id="50" fill="hold">
                            <p:stCondLst>
                              <p:cond delay="2600"/>
                            </p:stCondLst>
                            <p:childTnLst>
                              <p:par>
                                <p:cTn id="51" presetID="2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300"/>
                                        <p:tgtEl>
                                          <p:spTgt spid="23"/>
                                        </p:tgtEl>
                                      </p:cBhvr>
                                    </p:animEffect>
                                  </p:childTnLst>
                                </p:cTn>
                              </p:par>
                            </p:childTnLst>
                          </p:cTn>
                        </p:par>
                        <p:par>
                          <p:cTn id="54" fill="hold">
                            <p:stCondLst>
                              <p:cond delay="29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300" fill="hold"/>
                                        <p:tgtEl>
                                          <p:spTgt spid="85"/>
                                        </p:tgtEl>
                                        <p:attrNameLst>
                                          <p:attrName>ppt_x</p:attrName>
                                        </p:attrNameLst>
                                      </p:cBhvr>
                                      <p:tavLst>
                                        <p:tav tm="0">
                                          <p:val>
                                            <p:strVal val="1+#ppt_w/2"/>
                                          </p:val>
                                        </p:tav>
                                        <p:tav tm="100000">
                                          <p:val>
                                            <p:strVal val="#ppt_x"/>
                                          </p:val>
                                        </p:tav>
                                      </p:tavLst>
                                    </p:anim>
                                    <p:anim calcmode="lin" valueType="num">
                                      <p:cBhvr additive="base">
                                        <p:cTn id="58" dur="300" fill="hold"/>
                                        <p:tgtEl>
                                          <p:spTgt spid="85"/>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2" presetClass="entr" presetSubtype="1"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up)">
                                      <p:cBhvr>
                                        <p:cTn id="62" dur="300"/>
                                        <p:tgtEl>
                                          <p:spTgt spid="82"/>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92"/>
                                        </p:tgtEl>
                                        <p:attrNameLst>
                                          <p:attrName>style.visibility</p:attrName>
                                        </p:attrNameLst>
                                      </p:cBhvr>
                                      <p:to>
                                        <p:strVal val="visible"/>
                                      </p:to>
                                    </p:set>
                                    <p:anim calcmode="lin" valueType="num">
                                      <p:cBhvr additive="base">
                                        <p:cTn id="66" dur="300" fill="hold"/>
                                        <p:tgtEl>
                                          <p:spTgt spid="92"/>
                                        </p:tgtEl>
                                        <p:attrNameLst>
                                          <p:attrName>ppt_x</p:attrName>
                                        </p:attrNameLst>
                                      </p:cBhvr>
                                      <p:tavLst>
                                        <p:tav tm="0">
                                          <p:val>
                                            <p:strVal val="1+#ppt_w/2"/>
                                          </p:val>
                                        </p:tav>
                                        <p:tav tm="100000">
                                          <p:val>
                                            <p:strVal val="#ppt_x"/>
                                          </p:val>
                                        </p:tav>
                                      </p:tavLst>
                                    </p:anim>
                                    <p:anim calcmode="lin" valueType="num">
                                      <p:cBhvr additive="base">
                                        <p:cTn id="67" dur="300" fill="hold"/>
                                        <p:tgtEl>
                                          <p:spTgt spid="92"/>
                                        </p:tgtEl>
                                        <p:attrNameLst>
                                          <p:attrName>ppt_y</p:attrName>
                                        </p:attrNameLst>
                                      </p:cBhvr>
                                      <p:tavLst>
                                        <p:tav tm="0">
                                          <p:val>
                                            <p:strVal val="#ppt_y"/>
                                          </p:val>
                                        </p:tav>
                                        <p:tav tm="100000">
                                          <p:val>
                                            <p:strVal val="#ppt_y"/>
                                          </p:val>
                                        </p:tav>
                                      </p:tavLst>
                                    </p:anim>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up)">
                                      <p:cBhvr>
                                        <p:cTn id="71" dur="3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82" grpId="0"/>
      <p:bldP spid="8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3395739" y="1206654"/>
            <a:ext cx="3821656" cy="3215431"/>
            <a:chOff x="720" y="839"/>
            <a:chExt cx="3740" cy="3146"/>
          </a:xfrm>
          <a:solidFill>
            <a:srgbClr val="F8F8F8"/>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cxnSp>
        <p:nvCxnSpPr>
          <p:cNvPr id="69" name="直接连接符 68"/>
          <p:cNvCxnSpPr/>
          <p:nvPr/>
        </p:nvCxnSpPr>
        <p:spPr>
          <a:xfrm>
            <a:off x="6605298" y="229459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857710" y="254309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933951" y="277130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6186365" y="301162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95015" y="348654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811265" y="348654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81466" y="396259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33879" y="421109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062178" y="228584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8" name="矩形 77"/>
          <p:cNvSpPr/>
          <p:nvPr/>
        </p:nvSpPr>
        <p:spPr>
          <a:xfrm>
            <a:off x="7062178" y="2751470"/>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9" name="矩形 78"/>
          <p:cNvSpPr/>
          <p:nvPr/>
        </p:nvSpPr>
        <p:spPr>
          <a:xfrm>
            <a:off x="7062178" y="322814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0" name="矩形 79"/>
          <p:cNvSpPr/>
          <p:nvPr/>
        </p:nvSpPr>
        <p:spPr>
          <a:xfrm>
            <a:off x="7062178" y="3947507"/>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2" name="TextBox 81"/>
          <p:cNvSpPr txBox="1"/>
          <p:nvPr/>
        </p:nvSpPr>
        <p:spPr>
          <a:xfrm>
            <a:off x="631845" y="2392467"/>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a:t>
            </a: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latin typeface="微软雅黑" pitchFamily="34" charset="-122"/>
              <a:ea typeface="微软雅黑" pitchFamily="34" charset="-122"/>
            </a:endParaRPr>
          </a:p>
          <a:p>
            <a:pPr>
              <a:lnSpc>
                <a:spcPct val="130000"/>
              </a:lnSpc>
            </a:pPr>
            <a:r>
              <a:rPr lang="zh-CN" altLang="en-US" sz="1100" dirty="0">
                <a:latin typeface="微软雅黑" pitchFamily="34" charset="-122"/>
                <a:ea typeface="微软雅黑" pitchFamily="34" charset="-122"/>
              </a:rPr>
              <a:t>      您的内容打在这里，或者通过复制您的文本后，在此框中选择粘贴，并选择只保留文字。</a:t>
            </a:r>
          </a:p>
        </p:txBody>
      </p:sp>
      <p:sp>
        <p:nvSpPr>
          <p:cNvPr id="88" name="圆角矩形 87"/>
          <p:cNvSpPr/>
          <p:nvPr/>
        </p:nvSpPr>
        <p:spPr>
          <a:xfrm>
            <a:off x="527361" y="1758318"/>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18732" y="1982566"/>
            <a:ext cx="229144" cy="22914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250857" y="210646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057321" y="203345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581226" y="1793763"/>
            <a:ext cx="291871" cy="29187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891069" y="183705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428039" y="196848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793922" y="1607340"/>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589023" y="172506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1035141" y="1563638"/>
            <a:ext cx="1356392" cy="432536"/>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C00000"/>
                  </a:solidFill>
                </a:rPr>
                <a:t>全国发展规划</a:t>
              </a:r>
              <a:endParaRPr lang="zh-CN" altLang="en-US" dirty="0">
                <a:solidFill>
                  <a:srgbClr val="C00000"/>
                </a:solidFill>
                <a:latin typeface="+mn-ea"/>
              </a:endParaRPr>
            </a:p>
          </p:txBody>
        </p:sp>
      </p:grpSp>
      <p:sp>
        <p:nvSpPr>
          <p:cNvPr id="94" name="椭圆 93"/>
          <p:cNvSpPr/>
          <p:nvPr/>
        </p:nvSpPr>
        <p:spPr>
          <a:xfrm>
            <a:off x="1424560" y="195117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a:latin typeface="微软雅黑" pitchFamily="34" charset="-122"/>
                <a:ea typeface="微软雅黑" pitchFamily="34" charset="-122"/>
              </a:rPr>
              <a:t>销售</a:t>
            </a:r>
            <a:r>
              <a:rPr lang="zh-CN" altLang="en-US" sz="2000" b="1" dirty="0" smtClean="0">
                <a:latin typeface="微软雅黑" pitchFamily="34" charset="-122"/>
                <a:ea typeface="微软雅黑" pitchFamily="34" charset="-122"/>
              </a:rPr>
              <a:t>网络布局</a:t>
            </a:r>
            <a:endParaRPr lang="zh-CN" altLang="en-US" sz="1000" dirty="0">
              <a:latin typeface="微软雅黑" pitchFamily="34" charset="-122"/>
              <a:ea typeface="微软雅黑" pitchFamily="34" charset="-122"/>
            </a:endParaRPr>
          </a:p>
        </p:txBody>
      </p:sp>
      <p:sp>
        <p:nvSpPr>
          <p:cNvPr id="109" name="椭圆 108"/>
          <p:cNvSpPr/>
          <p:nvPr/>
        </p:nvSpPr>
        <p:spPr>
          <a:xfrm>
            <a:off x="690195" y="16356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7031651"/>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par>
                                    <p:cTn id="13" presetID="10"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par>
                                    <p:cTn id="16" presetID="10" presetClass="entr" presetSubtype="0"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500"/>
                                            <p:tgtEl>
                                              <p:spTgt spid="71"/>
                                            </p:tgtEl>
                                          </p:cBhvr>
                                        </p:animEffect>
                                      </p:childTnLst>
                                    </p:cTn>
                                  </p:par>
                                  <p:par>
                                    <p:cTn id="19" presetID="10" presetClass="entr" presetSubtype="0" fill="hold" nodeType="with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childTnLst>
                                    </p:cTn>
                                  </p:par>
                                  <p:par>
                                    <p:cTn id="22" presetID="10" presetClass="entr" presetSubtype="0" fill="hold"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10"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par>
                                    <p:cTn id="28" presetID="10" presetClass="entr" presetSubtype="0"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10" presetClass="entr" presetSubtype="0"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p:cTn id="49" dur="500" fill="hold"/>
                                            <p:tgtEl>
                                              <p:spTgt spid="101"/>
                                            </p:tgtEl>
                                            <p:attrNameLst>
                                              <p:attrName>ppt_w</p:attrName>
                                            </p:attrNameLst>
                                          </p:cBhvr>
                                          <p:tavLst>
                                            <p:tav tm="0">
                                              <p:val>
                                                <p:fltVal val="0"/>
                                              </p:val>
                                            </p:tav>
                                            <p:tav tm="100000">
                                              <p:val>
                                                <p:strVal val="#ppt_w"/>
                                              </p:val>
                                            </p:tav>
                                          </p:tavLst>
                                        </p:anim>
                                        <p:anim calcmode="lin" valueType="num">
                                          <p:cBhvr>
                                            <p:cTn id="50" dur="500" fill="hold"/>
                                            <p:tgtEl>
                                              <p:spTgt spid="101"/>
                                            </p:tgtEl>
                                            <p:attrNameLst>
                                              <p:attrName>ppt_h</p:attrName>
                                            </p:attrNameLst>
                                          </p:cBhvr>
                                          <p:tavLst>
                                            <p:tav tm="0">
                                              <p:val>
                                                <p:fltVal val="0"/>
                                              </p:val>
                                            </p:tav>
                                            <p:tav tm="100000">
                                              <p:val>
                                                <p:strVal val="#ppt_h"/>
                                              </p:val>
                                            </p:tav>
                                          </p:tavLst>
                                        </p:anim>
                                        <p:animEffect transition="in" filter="fade">
                                          <p:cBhvr>
                                            <p:cTn id="51" dur="500"/>
                                            <p:tgtEl>
                                              <p:spTgt spid="10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2"/>
                                            </p:tgtEl>
                                            <p:attrNameLst>
                                              <p:attrName>style.visibility</p:attrName>
                                            </p:attrNameLst>
                                          </p:cBhvr>
                                          <p:to>
                                            <p:strVal val="visible"/>
                                          </p:to>
                                        </p:set>
                                        <p:animEffect transition="in" filter="wipe(left)">
                                          <p:cBhvr>
                                            <p:cTn id="55" dur="50"/>
                                            <p:tgtEl>
                                              <p:spTgt spid="82"/>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82"/>
                                            </p:tgtEl>
                                          </p:cBhvr>
                                          <p:to x="80000" y="100000"/>
                                        </p:animScale>
                                        <p:anim by="(#ppt_w*0.10)" calcmode="lin" valueType="num">
                                          <p:cBhvr>
                                            <p:cTn id="58" dur="25" autoRev="1" fill="hold">
                                              <p:stCondLst>
                                                <p:cond delay="0"/>
                                              </p:stCondLst>
                                            </p:cTn>
                                            <p:tgtEl>
                                              <p:spTgt spid="82"/>
                                            </p:tgtEl>
                                            <p:attrNameLst>
                                              <p:attrName>ppt_x</p:attrName>
                                            </p:attrNameLst>
                                          </p:cBhvr>
                                        </p:anim>
                                        <p:anim by="(-#ppt_w*0.10)" calcmode="lin" valueType="num">
                                          <p:cBhvr>
                                            <p:cTn id="59" dur="25" autoRev="1" fill="hold">
                                              <p:stCondLst>
                                                <p:cond delay="0"/>
                                              </p:stCondLst>
                                            </p:cTn>
                                            <p:tgtEl>
                                              <p:spTgt spid="82"/>
                                            </p:tgtEl>
                                            <p:attrNameLst>
                                              <p:attrName>ppt_y</p:attrName>
                                            </p:attrNameLst>
                                          </p:cBhvr>
                                        </p:anim>
                                        <p:animRot by="-480000">
                                          <p:cBhvr>
                                            <p:cTn id="60" dur="25" autoRev="1" fill="hold">
                                              <p:stCondLst>
                                                <p:cond delay="0"/>
                                              </p:stCondLst>
                                            </p:cTn>
                                            <p:tgtEl>
                                              <p:spTgt spid="82"/>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heel(1)">
                                          <p:cBhvr>
                                            <p:cTn id="63" dur="1000"/>
                                            <p:tgtEl>
                                              <p:spTgt spid="88"/>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92"/>
                                            </p:tgtEl>
                                            <p:attrNameLst>
                                              <p:attrName>style.visibility</p:attrName>
                                            </p:attrNameLst>
                                          </p:cBhvr>
                                          <p:to>
                                            <p:strVal val="visible"/>
                                          </p:to>
                                        </p:set>
                                        <p:anim calcmode="lin" valueType="num">
                                          <p:cBhvr>
                                            <p:cTn id="66" dur="1000" fill="hold"/>
                                            <p:tgtEl>
                                              <p:spTgt spid="92"/>
                                            </p:tgtEl>
                                            <p:attrNameLst>
                                              <p:attrName>ppt_w</p:attrName>
                                            </p:attrNameLst>
                                          </p:cBhvr>
                                          <p:tavLst>
                                            <p:tav tm="0">
                                              <p:val>
                                                <p:fltVal val="0"/>
                                              </p:val>
                                            </p:tav>
                                            <p:tav tm="100000">
                                              <p:val>
                                                <p:strVal val="#ppt_w"/>
                                              </p:val>
                                            </p:tav>
                                          </p:tavLst>
                                        </p:anim>
                                        <p:anim calcmode="lin" valueType="num">
                                          <p:cBhvr>
                                            <p:cTn id="67" dur="1000" fill="hold"/>
                                            <p:tgtEl>
                                              <p:spTgt spid="92"/>
                                            </p:tgtEl>
                                            <p:attrNameLst>
                                              <p:attrName>ppt_h</p:attrName>
                                            </p:attrNameLst>
                                          </p:cBhvr>
                                          <p:tavLst>
                                            <p:tav tm="0">
                                              <p:val>
                                                <p:fltVal val="0"/>
                                              </p:val>
                                            </p:tav>
                                            <p:tav tm="100000">
                                              <p:val>
                                                <p:strVal val="#ppt_h"/>
                                              </p:val>
                                            </p:tav>
                                          </p:tavLst>
                                        </p:anim>
                                        <p:animEffect transition="in" filter="fade">
                                          <p:cBhvr>
                                            <p:cTn id="68" dur="1000"/>
                                            <p:tgtEl>
                                              <p:spTgt spid="92"/>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93"/>
                                            </p:tgtEl>
                                            <p:attrNameLst>
                                              <p:attrName>style.visibility</p:attrName>
                                            </p:attrNameLst>
                                          </p:cBhvr>
                                          <p:to>
                                            <p:strVal val="visible"/>
                                          </p:to>
                                        </p:set>
                                        <p:anim calcmode="lin" valueType="num">
                                          <p:cBhvr>
                                            <p:cTn id="71" dur="500" fill="hold"/>
                                            <p:tgtEl>
                                              <p:spTgt spid="93"/>
                                            </p:tgtEl>
                                            <p:attrNameLst>
                                              <p:attrName>ppt_w</p:attrName>
                                            </p:attrNameLst>
                                          </p:cBhvr>
                                          <p:tavLst>
                                            <p:tav tm="0">
                                              <p:val>
                                                <p:fltVal val="0"/>
                                              </p:val>
                                            </p:tav>
                                            <p:tav tm="100000">
                                              <p:val>
                                                <p:strVal val="#ppt_w"/>
                                              </p:val>
                                            </p:tav>
                                          </p:tavLst>
                                        </p:anim>
                                        <p:anim calcmode="lin" valueType="num">
                                          <p:cBhvr>
                                            <p:cTn id="72" dur="500" fill="hold"/>
                                            <p:tgtEl>
                                              <p:spTgt spid="93"/>
                                            </p:tgtEl>
                                            <p:attrNameLst>
                                              <p:attrName>ppt_h</p:attrName>
                                            </p:attrNameLst>
                                          </p:cBhvr>
                                          <p:tavLst>
                                            <p:tav tm="0">
                                              <p:val>
                                                <p:fltVal val="0"/>
                                              </p:val>
                                            </p:tav>
                                            <p:tav tm="100000">
                                              <p:val>
                                                <p:strVal val="#ppt_h"/>
                                              </p:val>
                                            </p:tav>
                                          </p:tavLst>
                                        </p:anim>
                                        <p:animEffect transition="in" filter="fade">
                                          <p:cBhvr>
                                            <p:cTn id="73" dur="500"/>
                                            <p:tgtEl>
                                              <p:spTgt spid="93"/>
                                            </p:tgtEl>
                                          </p:cBhvr>
                                        </p:animEffect>
                                      </p:childTnLst>
                                    </p:cTn>
                                  </p:par>
                                  <p:par>
                                    <p:cTn id="74" presetID="53" presetClass="entr" presetSubtype="16" fill="hold" grpId="0" nodeType="withEffect">
                                      <p:stCondLst>
                                        <p:cond delay="400"/>
                                      </p:stCondLst>
                                      <p:childTnLst>
                                        <p:set>
                                          <p:cBhvr>
                                            <p:cTn id="75" dur="1" fill="hold">
                                              <p:stCondLst>
                                                <p:cond delay="0"/>
                                              </p:stCondLst>
                                            </p:cTn>
                                            <p:tgtEl>
                                              <p:spTgt spid="94"/>
                                            </p:tgtEl>
                                            <p:attrNameLst>
                                              <p:attrName>style.visibility</p:attrName>
                                            </p:attrNameLst>
                                          </p:cBhvr>
                                          <p:to>
                                            <p:strVal val="visible"/>
                                          </p:to>
                                        </p:set>
                                        <p:anim calcmode="lin" valueType="num">
                                          <p:cBhvr>
                                            <p:cTn id="76" dur="900" fill="hold"/>
                                            <p:tgtEl>
                                              <p:spTgt spid="94"/>
                                            </p:tgtEl>
                                            <p:attrNameLst>
                                              <p:attrName>ppt_w</p:attrName>
                                            </p:attrNameLst>
                                          </p:cBhvr>
                                          <p:tavLst>
                                            <p:tav tm="0">
                                              <p:val>
                                                <p:fltVal val="0"/>
                                              </p:val>
                                            </p:tav>
                                            <p:tav tm="100000">
                                              <p:val>
                                                <p:strVal val="#ppt_w"/>
                                              </p:val>
                                            </p:tav>
                                          </p:tavLst>
                                        </p:anim>
                                        <p:anim calcmode="lin" valueType="num">
                                          <p:cBhvr>
                                            <p:cTn id="77" dur="900" fill="hold"/>
                                            <p:tgtEl>
                                              <p:spTgt spid="94"/>
                                            </p:tgtEl>
                                            <p:attrNameLst>
                                              <p:attrName>ppt_h</p:attrName>
                                            </p:attrNameLst>
                                          </p:cBhvr>
                                          <p:tavLst>
                                            <p:tav tm="0">
                                              <p:val>
                                                <p:fltVal val="0"/>
                                              </p:val>
                                            </p:tav>
                                            <p:tav tm="100000">
                                              <p:val>
                                                <p:strVal val="#ppt_h"/>
                                              </p:val>
                                            </p:tav>
                                          </p:tavLst>
                                        </p:anim>
                                        <p:animEffect transition="in" filter="fade">
                                          <p:cBhvr>
                                            <p:cTn id="78" dur="900"/>
                                            <p:tgtEl>
                                              <p:spTgt spid="9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5"/>
                                            </p:tgtEl>
                                            <p:attrNameLst>
                                              <p:attrName>style.visibility</p:attrName>
                                            </p:attrNameLst>
                                          </p:cBhvr>
                                          <p:to>
                                            <p:strVal val="visible"/>
                                          </p:to>
                                        </p:set>
                                        <p:anim calcmode="lin" valueType="num">
                                          <p:cBhvr>
                                            <p:cTn id="81" dur="500" fill="hold"/>
                                            <p:tgtEl>
                                              <p:spTgt spid="95"/>
                                            </p:tgtEl>
                                            <p:attrNameLst>
                                              <p:attrName>ppt_w</p:attrName>
                                            </p:attrNameLst>
                                          </p:cBhvr>
                                          <p:tavLst>
                                            <p:tav tm="0">
                                              <p:val>
                                                <p:fltVal val="0"/>
                                              </p:val>
                                            </p:tav>
                                            <p:tav tm="100000">
                                              <p:val>
                                                <p:strVal val="#ppt_w"/>
                                              </p:val>
                                            </p:tav>
                                          </p:tavLst>
                                        </p:anim>
                                        <p:anim calcmode="lin" valueType="num">
                                          <p:cBhvr>
                                            <p:cTn id="82" dur="500" fill="hold"/>
                                            <p:tgtEl>
                                              <p:spTgt spid="95"/>
                                            </p:tgtEl>
                                            <p:attrNameLst>
                                              <p:attrName>ppt_h</p:attrName>
                                            </p:attrNameLst>
                                          </p:cBhvr>
                                          <p:tavLst>
                                            <p:tav tm="0">
                                              <p:val>
                                                <p:fltVal val="0"/>
                                              </p:val>
                                            </p:tav>
                                            <p:tav tm="100000">
                                              <p:val>
                                                <p:strVal val="#ppt_h"/>
                                              </p:val>
                                            </p:tav>
                                          </p:tavLst>
                                        </p:anim>
                                        <p:animEffect transition="in" filter="fade">
                                          <p:cBhvr>
                                            <p:cTn id="83" dur="500"/>
                                            <p:tgtEl>
                                              <p:spTgt spid="95"/>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96"/>
                                            </p:tgtEl>
                                            <p:attrNameLst>
                                              <p:attrName>style.visibility</p:attrName>
                                            </p:attrNameLst>
                                          </p:cBhvr>
                                          <p:to>
                                            <p:strVal val="visible"/>
                                          </p:to>
                                        </p:set>
                                        <p:anim calcmode="lin" valueType="num">
                                          <p:cBhvr>
                                            <p:cTn id="86" dur="600" fill="hold"/>
                                            <p:tgtEl>
                                              <p:spTgt spid="96"/>
                                            </p:tgtEl>
                                            <p:attrNameLst>
                                              <p:attrName>ppt_w</p:attrName>
                                            </p:attrNameLst>
                                          </p:cBhvr>
                                          <p:tavLst>
                                            <p:tav tm="0">
                                              <p:val>
                                                <p:fltVal val="0"/>
                                              </p:val>
                                            </p:tav>
                                            <p:tav tm="100000">
                                              <p:val>
                                                <p:strVal val="#ppt_w"/>
                                              </p:val>
                                            </p:tav>
                                          </p:tavLst>
                                        </p:anim>
                                        <p:anim calcmode="lin" valueType="num">
                                          <p:cBhvr>
                                            <p:cTn id="87" dur="600" fill="hold"/>
                                            <p:tgtEl>
                                              <p:spTgt spid="96"/>
                                            </p:tgtEl>
                                            <p:attrNameLst>
                                              <p:attrName>ppt_h</p:attrName>
                                            </p:attrNameLst>
                                          </p:cBhvr>
                                          <p:tavLst>
                                            <p:tav tm="0">
                                              <p:val>
                                                <p:fltVal val="0"/>
                                              </p:val>
                                            </p:tav>
                                            <p:tav tm="100000">
                                              <p:val>
                                                <p:strVal val="#ppt_h"/>
                                              </p:val>
                                            </p:tav>
                                          </p:tavLst>
                                        </p:anim>
                                        <p:animEffect transition="in" filter="fade">
                                          <p:cBhvr>
                                            <p:cTn id="88" dur="600"/>
                                            <p:tgtEl>
                                              <p:spTgt spid="96"/>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97"/>
                                            </p:tgtEl>
                                            <p:attrNameLst>
                                              <p:attrName>style.visibility</p:attrName>
                                            </p:attrNameLst>
                                          </p:cBhvr>
                                          <p:to>
                                            <p:strVal val="visible"/>
                                          </p:to>
                                        </p:set>
                                        <p:anim calcmode="lin" valueType="num">
                                          <p:cBhvr>
                                            <p:cTn id="91" dur="700" fill="hold"/>
                                            <p:tgtEl>
                                              <p:spTgt spid="97"/>
                                            </p:tgtEl>
                                            <p:attrNameLst>
                                              <p:attrName>ppt_w</p:attrName>
                                            </p:attrNameLst>
                                          </p:cBhvr>
                                          <p:tavLst>
                                            <p:tav tm="0">
                                              <p:val>
                                                <p:fltVal val="0"/>
                                              </p:val>
                                            </p:tav>
                                            <p:tav tm="100000">
                                              <p:val>
                                                <p:strVal val="#ppt_w"/>
                                              </p:val>
                                            </p:tav>
                                          </p:tavLst>
                                        </p:anim>
                                        <p:anim calcmode="lin" valueType="num">
                                          <p:cBhvr>
                                            <p:cTn id="92" dur="700" fill="hold"/>
                                            <p:tgtEl>
                                              <p:spTgt spid="97"/>
                                            </p:tgtEl>
                                            <p:attrNameLst>
                                              <p:attrName>ppt_h</p:attrName>
                                            </p:attrNameLst>
                                          </p:cBhvr>
                                          <p:tavLst>
                                            <p:tav tm="0">
                                              <p:val>
                                                <p:fltVal val="0"/>
                                              </p:val>
                                            </p:tav>
                                            <p:tav tm="100000">
                                              <p:val>
                                                <p:strVal val="#ppt_h"/>
                                              </p:val>
                                            </p:tav>
                                          </p:tavLst>
                                        </p:anim>
                                        <p:animEffect transition="in" filter="fade">
                                          <p:cBhvr>
                                            <p:cTn id="93" dur="700"/>
                                            <p:tgtEl>
                                              <p:spTgt spid="97"/>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98"/>
                                            </p:tgtEl>
                                            <p:attrNameLst>
                                              <p:attrName>style.visibility</p:attrName>
                                            </p:attrNameLst>
                                          </p:cBhvr>
                                          <p:to>
                                            <p:strVal val="visible"/>
                                          </p:to>
                                        </p:set>
                                        <p:anim calcmode="lin" valueType="num">
                                          <p:cBhvr>
                                            <p:cTn id="96" dur="1000" fill="hold"/>
                                            <p:tgtEl>
                                              <p:spTgt spid="98"/>
                                            </p:tgtEl>
                                            <p:attrNameLst>
                                              <p:attrName>ppt_w</p:attrName>
                                            </p:attrNameLst>
                                          </p:cBhvr>
                                          <p:tavLst>
                                            <p:tav tm="0">
                                              <p:val>
                                                <p:fltVal val="0"/>
                                              </p:val>
                                            </p:tav>
                                            <p:tav tm="100000">
                                              <p:val>
                                                <p:strVal val="#ppt_w"/>
                                              </p:val>
                                            </p:tav>
                                          </p:tavLst>
                                        </p:anim>
                                        <p:anim calcmode="lin" valueType="num">
                                          <p:cBhvr>
                                            <p:cTn id="97" dur="1000" fill="hold"/>
                                            <p:tgtEl>
                                              <p:spTgt spid="98"/>
                                            </p:tgtEl>
                                            <p:attrNameLst>
                                              <p:attrName>ppt_h</p:attrName>
                                            </p:attrNameLst>
                                          </p:cBhvr>
                                          <p:tavLst>
                                            <p:tav tm="0">
                                              <p:val>
                                                <p:fltVal val="0"/>
                                              </p:val>
                                            </p:tav>
                                            <p:tav tm="100000">
                                              <p:val>
                                                <p:strVal val="#ppt_h"/>
                                              </p:val>
                                            </p:tav>
                                          </p:tavLst>
                                        </p:anim>
                                        <p:animEffect transition="in" filter="fade">
                                          <p:cBhvr>
                                            <p:cTn id="98" dur="1000"/>
                                            <p:tgtEl>
                                              <p:spTgt spid="98"/>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anim calcmode="lin" valueType="num">
                                          <p:cBhvr>
                                            <p:cTn id="101" dur="700" fill="hold"/>
                                            <p:tgtEl>
                                              <p:spTgt spid="99"/>
                                            </p:tgtEl>
                                            <p:attrNameLst>
                                              <p:attrName>ppt_w</p:attrName>
                                            </p:attrNameLst>
                                          </p:cBhvr>
                                          <p:tavLst>
                                            <p:tav tm="0">
                                              <p:val>
                                                <p:fltVal val="0"/>
                                              </p:val>
                                            </p:tav>
                                            <p:tav tm="100000">
                                              <p:val>
                                                <p:strVal val="#ppt_w"/>
                                              </p:val>
                                            </p:tav>
                                          </p:tavLst>
                                        </p:anim>
                                        <p:anim calcmode="lin" valueType="num">
                                          <p:cBhvr>
                                            <p:cTn id="102" dur="700" fill="hold"/>
                                            <p:tgtEl>
                                              <p:spTgt spid="99"/>
                                            </p:tgtEl>
                                            <p:attrNameLst>
                                              <p:attrName>ppt_h</p:attrName>
                                            </p:attrNameLst>
                                          </p:cBhvr>
                                          <p:tavLst>
                                            <p:tav tm="0">
                                              <p:val>
                                                <p:fltVal val="0"/>
                                              </p:val>
                                            </p:tav>
                                            <p:tav tm="100000">
                                              <p:val>
                                                <p:strVal val="#ppt_h"/>
                                              </p:val>
                                            </p:tav>
                                          </p:tavLst>
                                        </p:anim>
                                        <p:animEffect transition="in" filter="fade">
                                          <p:cBhvr>
                                            <p:cTn id="103" dur="700"/>
                                            <p:tgtEl>
                                              <p:spTgt spid="99"/>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100"/>
                                            </p:tgtEl>
                                            <p:attrNameLst>
                                              <p:attrName>style.visibility</p:attrName>
                                            </p:attrNameLst>
                                          </p:cBhvr>
                                          <p:to>
                                            <p:strVal val="visible"/>
                                          </p:to>
                                        </p:set>
                                        <p:anim calcmode="lin" valueType="num">
                                          <p:cBhvr>
                                            <p:cTn id="106" dur="800" fill="hold"/>
                                            <p:tgtEl>
                                              <p:spTgt spid="100"/>
                                            </p:tgtEl>
                                            <p:attrNameLst>
                                              <p:attrName>ppt_w</p:attrName>
                                            </p:attrNameLst>
                                          </p:cBhvr>
                                          <p:tavLst>
                                            <p:tav tm="0">
                                              <p:val>
                                                <p:fltVal val="0"/>
                                              </p:val>
                                            </p:tav>
                                            <p:tav tm="100000">
                                              <p:val>
                                                <p:strVal val="#ppt_w"/>
                                              </p:val>
                                            </p:tav>
                                          </p:tavLst>
                                        </p:anim>
                                        <p:anim calcmode="lin" valueType="num">
                                          <p:cBhvr>
                                            <p:cTn id="107" dur="800" fill="hold"/>
                                            <p:tgtEl>
                                              <p:spTgt spid="100"/>
                                            </p:tgtEl>
                                            <p:attrNameLst>
                                              <p:attrName>ppt_h</p:attrName>
                                            </p:attrNameLst>
                                          </p:cBhvr>
                                          <p:tavLst>
                                            <p:tav tm="0">
                                              <p:val>
                                                <p:fltVal val="0"/>
                                              </p:val>
                                            </p:tav>
                                            <p:tav tm="100000">
                                              <p:val>
                                                <p:strVal val="#ppt_h"/>
                                              </p:val>
                                            </p:tav>
                                          </p:tavLst>
                                        </p:anim>
                                        <p:animEffect transition="in" filter="fade">
                                          <p:cBhvr>
                                            <p:cTn id="108" dur="800"/>
                                            <p:tgtEl>
                                              <p:spTgt spid="100"/>
                                            </p:tgtEl>
                                          </p:cBhvr>
                                        </p:animEffect>
                                      </p:childTnLst>
                                    </p:cTn>
                                  </p:par>
                                  <p:par>
                                    <p:cTn id="109" presetID="53" presetClass="entr" presetSubtype="16" fill="hold" grpId="0" nodeType="withEffect">
                                      <p:stCondLst>
                                        <p:cond delay="40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900" fill="hold"/>
                                            <p:tgtEl>
                                              <p:spTgt spid="109"/>
                                            </p:tgtEl>
                                            <p:attrNameLst>
                                              <p:attrName>ppt_w</p:attrName>
                                            </p:attrNameLst>
                                          </p:cBhvr>
                                          <p:tavLst>
                                            <p:tav tm="0">
                                              <p:val>
                                                <p:fltVal val="0"/>
                                              </p:val>
                                            </p:tav>
                                            <p:tav tm="100000">
                                              <p:val>
                                                <p:strVal val="#ppt_w"/>
                                              </p:val>
                                            </p:tav>
                                          </p:tavLst>
                                        </p:anim>
                                        <p:anim calcmode="lin" valueType="num">
                                          <p:cBhvr>
                                            <p:cTn id="112" dur="900" fill="hold"/>
                                            <p:tgtEl>
                                              <p:spTgt spid="109"/>
                                            </p:tgtEl>
                                            <p:attrNameLst>
                                              <p:attrName>ppt_h</p:attrName>
                                            </p:attrNameLst>
                                          </p:cBhvr>
                                          <p:tavLst>
                                            <p:tav tm="0">
                                              <p:val>
                                                <p:fltVal val="0"/>
                                              </p:val>
                                            </p:tav>
                                            <p:tav tm="100000">
                                              <p:val>
                                                <p:strVal val="#ppt_h"/>
                                              </p:val>
                                            </p:tav>
                                          </p:tavLst>
                                        </p:anim>
                                        <p:animEffect transition="in" filter="fade">
                                          <p:cBhvr>
                                            <p:cTn id="113"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par>
                                    <p:cTn id="13" presetID="10"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par>
                                    <p:cTn id="16" presetID="10" presetClass="entr" presetSubtype="0"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500"/>
                                            <p:tgtEl>
                                              <p:spTgt spid="71"/>
                                            </p:tgtEl>
                                          </p:cBhvr>
                                        </p:animEffect>
                                      </p:childTnLst>
                                    </p:cTn>
                                  </p:par>
                                  <p:par>
                                    <p:cTn id="19" presetID="10" presetClass="entr" presetSubtype="0" fill="hold" nodeType="with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500"/>
                                            <p:tgtEl>
                                              <p:spTgt spid="72"/>
                                            </p:tgtEl>
                                          </p:cBhvr>
                                        </p:animEffect>
                                      </p:childTnLst>
                                    </p:cTn>
                                  </p:par>
                                  <p:par>
                                    <p:cTn id="22" presetID="10" presetClass="entr" presetSubtype="0" fill="hold"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fade">
                                          <p:cBhvr>
                                            <p:cTn id="24" dur="500"/>
                                            <p:tgtEl>
                                              <p:spTgt spid="73"/>
                                            </p:tgtEl>
                                          </p:cBhvr>
                                        </p:animEffect>
                                      </p:childTnLst>
                                    </p:cTn>
                                  </p:par>
                                  <p:par>
                                    <p:cTn id="25" presetID="10"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par>
                                    <p:cTn id="28" presetID="10" presetClass="entr" presetSubtype="0"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10" presetClass="entr" presetSubtype="0"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p:cTn id="49" dur="500" fill="hold"/>
                                            <p:tgtEl>
                                              <p:spTgt spid="101"/>
                                            </p:tgtEl>
                                            <p:attrNameLst>
                                              <p:attrName>ppt_w</p:attrName>
                                            </p:attrNameLst>
                                          </p:cBhvr>
                                          <p:tavLst>
                                            <p:tav tm="0">
                                              <p:val>
                                                <p:fltVal val="0"/>
                                              </p:val>
                                            </p:tav>
                                            <p:tav tm="100000">
                                              <p:val>
                                                <p:strVal val="#ppt_w"/>
                                              </p:val>
                                            </p:tav>
                                          </p:tavLst>
                                        </p:anim>
                                        <p:anim calcmode="lin" valueType="num">
                                          <p:cBhvr>
                                            <p:cTn id="50" dur="500" fill="hold"/>
                                            <p:tgtEl>
                                              <p:spTgt spid="101"/>
                                            </p:tgtEl>
                                            <p:attrNameLst>
                                              <p:attrName>ppt_h</p:attrName>
                                            </p:attrNameLst>
                                          </p:cBhvr>
                                          <p:tavLst>
                                            <p:tav tm="0">
                                              <p:val>
                                                <p:fltVal val="0"/>
                                              </p:val>
                                            </p:tav>
                                            <p:tav tm="100000">
                                              <p:val>
                                                <p:strVal val="#ppt_h"/>
                                              </p:val>
                                            </p:tav>
                                          </p:tavLst>
                                        </p:anim>
                                        <p:animEffect transition="in" filter="fade">
                                          <p:cBhvr>
                                            <p:cTn id="51" dur="500"/>
                                            <p:tgtEl>
                                              <p:spTgt spid="10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2"/>
                                            </p:tgtEl>
                                            <p:attrNameLst>
                                              <p:attrName>style.visibility</p:attrName>
                                            </p:attrNameLst>
                                          </p:cBhvr>
                                          <p:to>
                                            <p:strVal val="visible"/>
                                          </p:to>
                                        </p:set>
                                        <p:animEffect transition="in" filter="wipe(left)">
                                          <p:cBhvr>
                                            <p:cTn id="55" dur="50"/>
                                            <p:tgtEl>
                                              <p:spTgt spid="82"/>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82"/>
                                            </p:tgtEl>
                                          </p:cBhvr>
                                          <p:to x="80000" y="100000"/>
                                        </p:animScale>
                                        <p:anim by="(#ppt_w*0.10)" calcmode="lin" valueType="num">
                                          <p:cBhvr>
                                            <p:cTn id="58" dur="25" autoRev="1" fill="hold">
                                              <p:stCondLst>
                                                <p:cond delay="0"/>
                                              </p:stCondLst>
                                            </p:cTn>
                                            <p:tgtEl>
                                              <p:spTgt spid="82"/>
                                            </p:tgtEl>
                                            <p:attrNameLst>
                                              <p:attrName>ppt_x</p:attrName>
                                            </p:attrNameLst>
                                          </p:cBhvr>
                                        </p:anim>
                                        <p:anim by="(-#ppt_w*0.10)" calcmode="lin" valueType="num">
                                          <p:cBhvr>
                                            <p:cTn id="59" dur="25" autoRev="1" fill="hold">
                                              <p:stCondLst>
                                                <p:cond delay="0"/>
                                              </p:stCondLst>
                                            </p:cTn>
                                            <p:tgtEl>
                                              <p:spTgt spid="82"/>
                                            </p:tgtEl>
                                            <p:attrNameLst>
                                              <p:attrName>ppt_y</p:attrName>
                                            </p:attrNameLst>
                                          </p:cBhvr>
                                        </p:anim>
                                        <p:animRot by="-480000">
                                          <p:cBhvr>
                                            <p:cTn id="60" dur="25" autoRev="1" fill="hold">
                                              <p:stCondLst>
                                                <p:cond delay="0"/>
                                              </p:stCondLst>
                                            </p:cTn>
                                            <p:tgtEl>
                                              <p:spTgt spid="82"/>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heel(1)">
                                          <p:cBhvr>
                                            <p:cTn id="63" dur="1000"/>
                                            <p:tgtEl>
                                              <p:spTgt spid="88"/>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92"/>
                                            </p:tgtEl>
                                            <p:attrNameLst>
                                              <p:attrName>style.visibility</p:attrName>
                                            </p:attrNameLst>
                                          </p:cBhvr>
                                          <p:to>
                                            <p:strVal val="visible"/>
                                          </p:to>
                                        </p:set>
                                        <p:anim calcmode="lin" valueType="num">
                                          <p:cBhvr>
                                            <p:cTn id="66" dur="1000" fill="hold"/>
                                            <p:tgtEl>
                                              <p:spTgt spid="92"/>
                                            </p:tgtEl>
                                            <p:attrNameLst>
                                              <p:attrName>ppt_w</p:attrName>
                                            </p:attrNameLst>
                                          </p:cBhvr>
                                          <p:tavLst>
                                            <p:tav tm="0">
                                              <p:val>
                                                <p:fltVal val="0"/>
                                              </p:val>
                                            </p:tav>
                                            <p:tav tm="100000">
                                              <p:val>
                                                <p:strVal val="#ppt_w"/>
                                              </p:val>
                                            </p:tav>
                                          </p:tavLst>
                                        </p:anim>
                                        <p:anim calcmode="lin" valueType="num">
                                          <p:cBhvr>
                                            <p:cTn id="67" dur="1000" fill="hold"/>
                                            <p:tgtEl>
                                              <p:spTgt spid="92"/>
                                            </p:tgtEl>
                                            <p:attrNameLst>
                                              <p:attrName>ppt_h</p:attrName>
                                            </p:attrNameLst>
                                          </p:cBhvr>
                                          <p:tavLst>
                                            <p:tav tm="0">
                                              <p:val>
                                                <p:fltVal val="0"/>
                                              </p:val>
                                            </p:tav>
                                            <p:tav tm="100000">
                                              <p:val>
                                                <p:strVal val="#ppt_h"/>
                                              </p:val>
                                            </p:tav>
                                          </p:tavLst>
                                        </p:anim>
                                        <p:animEffect transition="in" filter="fade">
                                          <p:cBhvr>
                                            <p:cTn id="68" dur="1000"/>
                                            <p:tgtEl>
                                              <p:spTgt spid="92"/>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93"/>
                                            </p:tgtEl>
                                            <p:attrNameLst>
                                              <p:attrName>style.visibility</p:attrName>
                                            </p:attrNameLst>
                                          </p:cBhvr>
                                          <p:to>
                                            <p:strVal val="visible"/>
                                          </p:to>
                                        </p:set>
                                        <p:anim calcmode="lin" valueType="num">
                                          <p:cBhvr>
                                            <p:cTn id="71" dur="500" fill="hold"/>
                                            <p:tgtEl>
                                              <p:spTgt spid="93"/>
                                            </p:tgtEl>
                                            <p:attrNameLst>
                                              <p:attrName>ppt_w</p:attrName>
                                            </p:attrNameLst>
                                          </p:cBhvr>
                                          <p:tavLst>
                                            <p:tav tm="0">
                                              <p:val>
                                                <p:fltVal val="0"/>
                                              </p:val>
                                            </p:tav>
                                            <p:tav tm="100000">
                                              <p:val>
                                                <p:strVal val="#ppt_w"/>
                                              </p:val>
                                            </p:tav>
                                          </p:tavLst>
                                        </p:anim>
                                        <p:anim calcmode="lin" valueType="num">
                                          <p:cBhvr>
                                            <p:cTn id="72" dur="500" fill="hold"/>
                                            <p:tgtEl>
                                              <p:spTgt spid="93"/>
                                            </p:tgtEl>
                                            <p:attrNameLst>
                                              <p:attrName>ppt_h</p:attrName>
                                            </p:attrNameLst>
                                          </p:cBhvr>
                                          <p:tavLst>
                                            <p:tav tm="0">
                                              <p:val>
                                                <p:fltVal val="0"/>
                                              </p:val>
                                            </p:tav>
                                            <p:tav tm="100000">
                                              <p:val>
                                                <p:strVal val="#ppt_h"/>
                                              </p:val>
                                            </p:tav>
                                          </p:tavLst>
                                        </p:anim>
                                        <p:animEffect transition="in" filter="fade">
                                          <p:cBhvr>
                                            <p:cTn id="73" dur="500"/>
                                            <p:tgtEl>
                                              <p:spTgt spid="93"/>
                                            </p:tgtEl>
                                          </p:cBhvr>
                                        </p:animEffect>
                                      </p:childTnLst>
                                    </p:cTn>
                                  </p:par>
                                  <p:par>
                                    <p:cTn id="74" presetID="53" presetClass="entr" presetSubtype="16" fill="hold" grpId="0" nodeType="withEffect">
                                      <p:stCondLst>
                                        <p:cond delay="400"/>
                                      </p:stCondLst>
                                      <p:childTnLst>
                                        <p:set>
                                          <p:cBhvr>
                                            <p:cTn id="75" dur="1" fill="hold">
                                              <p:stCondLst>
                                                <p:cond delay="0"/>
                                              </p:stCondLst>
                                            </p:cTn>
                                            <p:tgtEl>
                                              <p:spTgt spid="94"/>
                                            </p:tgtEl>
                                            <p:attrNameLst>
                                              <p:attrName>style.visibility</p:attrName>
                                            </p:attrNameLst>
                                          </p:cBhvr>
                                          <p:to>
                                            <p:strVal val="visible"/>
                                          </p:to>
                                        </p:set>
                                        <p:anim calcmode="lin" valueType="num">
                                          <p:cBhvr>
                                            <p:cTn id="76" dur="900" fill="hold"/>
                                            <p:tgtEl>
                                              <p:spTgt spid="94"/>
                                            </p:tgtEl>
                                            <p:attrNameLst>
                                              <p:attrName>ppt_w</p:attrName>
                                            </p:attrNameLst>
                                          </p:cBhvr>
                                          <p:tavLst>
                                            <p:tav tm="0">
                                              <p:val>
                                                <p:fltVal val="0"/>
                                              </p:val>
                                            </p:tav>
                                            <p:tav tm="100000">
                                              <p:val>
                                                <p:strVal val="#ppt_w"/>
                                              </p:val>
                                            </p:tav>
                                          </p:tavLst>
                                        </p:anim>
                                        <p:anim calcmode="lin" valueType="num">
                                          <p:cBhvr>
                                            <p:cTn id="77" dur="900" fill="hold"/>
                                            <p:tgtEl>
                                              <p:spTgt spid="94"/>
                                            </p:tgtEl>
                                            <p:attrNameLst>
                                              <p:attrName>ppt_h</p:attrName>
                                            </p:attrNameLst>
                                          </p:cBhvr>
                                          <p:tavLst>
                                            <p:tav tm="0">
                                              <p:val>
                                                <p:fltVal val="0"/>
                                              </p:val>
                                            </p:tav>
                                            <p:tav tm="100000">
                                              <p:val>
                                                <p:strVal val="#ppt_h"/>
                                              </p:val>
                                            </p:tav>
                                          </p:tavLst>
                                        </p:anim>
                                        <p:animEffect transition="in" filter="fade">
                                          <p:cBhvr>
                                            <p:cTn id="78" dur="900"/>
                                            <p:tgtEl>
                                              <p:spTgt spid="9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5"/>
                                            </p:tgtEl>
                                            <p:attrNameLst>
                                              <p:attrName>style.visibility</p:attrName>
                                            </p:attrNameLst>
                                          </p:cBhvr>
                                          <p:to>
                                            <p:strVal val="visible"/>
                                          </p:to>
                                        </p:set>
                                        <p:anim calcmode="lin" valueType="num">
                                          <p:cBhvr>
                                            <p:cTn id="81" dur="500" fill="hold"/>
                                            <p:tgtEl>
                                              <p:spTgt spid="95"/>
                                            </p:tgtEl>
                                            <p:attrNameLst>
                                              <p:attrName>ppt_w</p:attrName>
                                            </p:attrNameLst>
                                          </p:cBhvr>
                                          <p:tavLst>
                                            <p:tav tm="0">
                                              <p:val>
                                                <p:fltVal val="0"/>
                                              </p:val>
                                            </p:tav>
                                            <p:tav tm="100000">
                                              <p:val>
                                                <p:strVal val="#ppt_w"/>
                                              </p:val>
                                            </p:tav>
                                          </p:tavLst>
                                        </p:anim>
                                        <p:anim calcmode="lin" valueType="num">
                                          <p:cBhvr>
                                            <p:cTn id="82" dur="500" fill="hold"/>
                                            <p:tgtEl>
                                              <p:spTgt spid="95"/>
                                            </p:tgtEl>
                                            <p:attrNameLst>
                                              <p:attrName>ppt_h</p:attrName>
                                            </p:attrNameLst>
                                          </p:cBhvr>
                                          <p:tavLst>
                                            <p:tav tm="0">
                                              <p:val>
                                                <p:fltVal val="0"/>
                                              </p:val>
                                            </p:tav>
                                            <p:tav tm="100000">
                                              <p:val>
                                                <p:strVal val="#ppt_h"/>
                                              </p:val>
                                            </p:tav>
                                          </p:tavLst>
                                        </p:anim>
                                        <p:animEffect transition="in" filter="fade">
                                          <p:cBhvr>
                                            <p:cTn id="83" dur="500"/>
                                            <p:tgtEl>
                                              <p:spTgt spid="95"/>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96"/>
                                            </p:tgtEl>
                                            <p:attrNameLst>
                                              <p:attrName>style.visibility</p:attrName>
                                            </p:attrNameLst>
                                          </p:cBhvr>
                                          <p:to>
                                            <p:strVal val="visible"/>
                                          </p:to>
                                        </p:set>
                                        <p:anim calcmode="lin" valueType="num">
                                          <p:cBhvr>
                                            <p:cTn id="86" dur="600" fill="hold"/>
                                            <p:tgtEl>
                                              <p:spTgt spid="96"/>
                                            </p:tgtEl>
                                            <p:attrNameLst>
                                              <p:attrName>ppt_w</p:attrName>
                                            </p:attrNameLst>
                                          </p:cBhvr>
                                          <p:tavLst>
                                            <p:tav tm="0">
                                              <p:val>
                                                <p:fltVal val="0"/>
                                              </p:val>
                                            </p:tav>
                                            <p:tav tm="100000">
                                              <p:val>
                                                <p:strVal val="#ppt_w"/>
                                              </p:val>
                                            </p:tav>
                                          </p:tavLst>
                                        </p:anim>
                                        <p:anim calcmode="lin" valueType="num">
                                          <p:cBhvr>
                                            <p:cTn id="87" dur="600" fill="hold"/>
                                            <p:tgtEl>
                                              <p:spTgt spid="96"/>
                                            </p:tgtEl>
                                            <p:attrNameLst>
                                              <p:attrName>ppt_h</p:attrName>
                                            </p:attrNameLst>
                                          </p:cBhvr>
                                          <p:tavLst>
                                            <p:tav tm="0">
                                              <p:val>
                                                <p:fltVal val="0"/>
                                              </p:val>
                                            </p:tav>
                                            <p:tav tm="100000">
                                              <p:val>
                                                <p:strVal val="#ppt_h"/>
                                              </p:val>
                                            </p:tav>
                                          </p:tavLst>
                                        </p:anim>
                                        <p:animEffect transition="in" filter="fade">
                                          <p:cBhvr>
                                            <p:cTn id="88" dur="600"/>
                                            <p:tgtEl>
                                              <p:spTgt spid="96"/>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97"/>
                                            </p:tgtEl>
                                            <p:attrNameLst>
                                              <p:attrName>style.visibility</p:attrName>
                                            </p:attrNameLst>
                                          </p:cBhvr>
                                          <p:to>
                                            <p:strVal val="visible"/>
                                          </p:to>
                                        </p:set>
                                        <p:anim calcmode="lin" valueType="num">
                                          <p:cBhvr>
                                            <p:cTn id="91" dur="700" fill="hold"/>
                                            <p:tgtEl>
                                              <p:spTgt spid="97"/>
                                            </p:tgtEl>
                                            <p:attrNameLst>
                                              <p:attrName>ppt_w</p:attrName>
                                            </p:attrNameLst>
                                          </p:cBhvr>
                                          <p:tavLst>
                                            <p:tav tm="0">
                                              <p:val>
                                                <p:fltVal val="0"/>
                                              </p:val>
                                            </p:tav>
                                            <p:tav tm="100000">
                                              <p:val>
                                                <p:strVal val="#ppt_w"/>
                                              </p:val>
                                            </p:tav>
                                          </p:tavLst>
                                        </p:anim>
                                        <p:anim calcmode="lin" valueType="num">
                                          <p:cBhvr>
                                            <p:cTn id="92" dur="700" fill="hold"/>
                                            <p:tgtEl>
                                              <p:spTgt spid="97"/>
                                            </p:tgtEl>
                                            <p:attrNameLst>
                                              <p:attrName>ppt_h</p:attrName>
                                            </p:attrNameLst>
                                          </p:cBhvr>
                                          <p:tavLst>
                                            <p:tav tm="0">
                                              <p:val>
                                                <p:fltVal val="0"/>
                                              </p:val>
                                            </p:tav>
                                            <p:tav tm="100000">
                                              <p:val>
                                                <p:strVal val="#ppt_h"/>
                                              </p:val>
                                            </p:tav>
                                          </p:tavLst>
                                        </p:anim>
                                        <p:animEffect transition="in" filter="fade">
                                          <p:cBhvr>
                                            <p:cTn id="93" dur="700"/>
                                            <p:tgtEl>
                                              <p:spTgt spid="97"/>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98"/>
                                            </p:tgtEl>
                                            <p:attrNameLst>
                                              <p:attrName>style.visibility</p:attrName>
                                            </p:attrNameLst>
                                          </p:cBhvr>
                                          <p:to>
                                            <p:strVal val="visible"/>
                                          </p:to>
                                        </p:set>
                                        <p:anim calcmode="lin" valueType="num">
                                          <p:cBhvr>
                                            <p:cTn id="96" dur="1000" fill="hold"/>
                                            <p:tgtEl>
                                              <p:spTgt spid="98"/>
                                            </p:tgtEl>
                                            <p:attrNameLst>
                                              <p:attrName>ppt_w</p:attrName>
                                            </p:attrNameLst>
                                          </p:cBhvr>
                                          <p:tavLst>
                                            <p:tav tm="0">
                                              <p:val>
                                                <p:fltVal val="0"/>
                                              </p:val>
                                            </p:tav>
                                            <p:tav tm="100000">
                                              <p:val>
                                                <p:strVal val="#ppt_w"/>
                                              </p:val>
                                            </p:tav>
                                          </p:tavLst>
                                        </p:anim>
                                        <p:anim calcmode="lin" valueType="num">
                                          <p:cBhvr>
                                            <p:cTn id="97" dur="1000" fill="hold"/>
                                            <p:tgtEl>
                                              <p:spTgt spid="98"/>
                                            </p:tgtEl>
                                            <p:attrNameLst>
                                              <p:attrName>ppt_h</p:attrName>
                                            </p:attrNameLst>
                                          </p:cBhvr>
                                          <p:tavLst>
                                            <p:tav tm="0">
                                              <p:val>
                                                <p:fltVal val="0"/>
                                              </p:val>
                                            </p:tav>
                                            <p:tav tm="100000">
                                              <p:val>
                                                <p:strVal val="#ppt_h"/>
                                              </p:val>
                                            </p:tav>
                                          </p:tavLst>
                                        </p:anim>
                                        <p:animEffect transition="in" filter="fade">
                                          <p:cBhvr>
                                            <p:cTn id="98" dur="1000"/>
                                            <p:tgtEl>
                                              <p:spTgt spid="98"/>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anim calcmode="lin" valueType="num">
                                          <p:cBhvr>
                                            <p:cTn id="101" dur="700" fill="hold"/>
                                            <p:tgtEl>
                                              <p:spTgt spid="99"/>
                                            </p:tgtEl>
                                            <p:attrNameLst>
                                              <p:attrName>ppt_w</p:attrName>
                                            </p:attrNameLst>
                                          </p:cBhvr>
                                          <p:tavLst>
                                            <p:tav tm="0">
                                              <p:val>
                                                <p:fltVal val="0"/>
                                              </p:val>
                                            </p:tav>
                                            <p:tav tm="100000">
                                              <p:val>
                                                <p:strVal val="#ppt_w"/>
                                              </p:val>
                                            </p:tav>
                                          </p:tavLst>
                                        </p:anim>
                                        <p:anim calcmode="lin" valueType="num">
                                          <p:cBhvr>
                                            <p:cTn id="102" dur="700" fill="hold"/>
                                            <p:tgtEl>
                                              <p:spTgt spid="99"/>
                                            </p:tgtEl>
                                            <p:attrNameLst>
                                              <p:attrName>ppt_h</p:attrName>
                                            </p:attrNameLst>
                                          </p:cBhvr>
                                          <p:tavLst>
                                            <p:tav tm="0">
                                              <p:val>
                                                <p:fltVal val="0"/>
                                              </p:val>
                                            </p:tav>
                                            <p:tav tm="100000">
                                              <p:val>
                                                <p:strVal val="#ppt_h"/>
                                              </p:val>
                                            </p:tav>
                                          </p:tavLst>
                                        </p:anim>
                                        <p:animEffect transition="in" filter="fade">
                                          <p:cBhvr>
                                            <p:cTn id="103" dur="700"/>
                                            <p:tgtEl>
                                              <p:spTgt spid="99"/>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100"/>
                                            </p:tgtEl>
                                            <p:attrNameLst>
                                              <p:attrName>style.visibility</p:attrName>
                                            </p:attrNameLst>
                                          </p:cBhvr>
                                          <p:to>
                                            <p:strVal val="visible"/>
                                          </p:to>
                                        </p:set>
                                        <p:anim calcmode="lin" valueType="num">
                                          <p:cBhvr>
                                            <p:cTn id="106" dur="800" fill="hold"/>
                                            <p:tgtEl>
                                              <p:spTgt spid="100"/>
                                            </p:tgtEl>
                                            <p:attrNameLst>
                                              <p:attrName>ppt_w</p:attrName>
                                            </p:attrNameLst>
                                          </p:cBhvr>
                                          <p:tavLst>
                                            <p:tav tm="0">
                                              <p:val>
                                                <p:fltVal val="0"/>
                                              </p:val>
                                            </p:tav>
                                            <p:tav tm="100000">
                                              <p:val>
                                                <p:strVal val="#ppt_w"/>
                                              </p:val>
                                            </p:tav>
                                          </p:tavLst>
                                        </p:anim>
                                        <p:anim calcmode="lin" valueType="num">
                                          <p:cBhvr>
                                            <p:cTn id="107" dur="800" fill="hold"/>
                                            <p:tgtEl>
                                              <p:spTgt spid="100"/>
                                            </p:tgtEl>
                                            <p:attrNameLst>
                                              <p:attrName>ppt_h</p:attrName>
                                            </p:attrNameLst>
                                          </p:cBhvr>
                                          <p:tavLst>
                                            <p:tav tm="0">
                                              <p:val>
                                                <p:fltVal val="0"/>
                                              </p:val>
                                            </p:tav>
                                            <p:tav tm="100000">
                                              <p:val>
                                                <p:strVal val="#ppt_h"/>
                                              </p:val>
                                            </p:tav>
                                          </p:tavLst>
                                        </p:anim>
                                        <p:animEffect transition="in" filter="fade">
                                          <p:cBhvr>
                                            <p:cTn id="108" dur="800"/>
                                            <p:tgtEl>
                                              <p:spTgt spid="100"/>
                                            </p:tgtEl>
                                          </p:cBhvr>
                                        </p:animEffect>
                                      </p:childTnLst>
                                    </p:cTn>
                                  </p:par>
                                  <p:par>
                                    <p:cTn id="109" presetID="53" presetClass="entr" presetSubtype="16" fill="hold" grpId="0" nodeType="withEffect">
                                      <p:stCondLst>
                                        <p:cond delay="40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900" fill="hold"/>
                                            <p:tgtEl>
                                              <p:spTgt spid="109"/>
                                            </p:tgtEl>
                                            <p:attrNameLst>
                                              <p:attrName>ppt_w</p:attrName>
                                            </p:attrNameLst>
                                          </p:cBhvr>
                                          <p:tavLst>
                                            <p:tav tm="0">
                                              <p:val>
                                                <p:fltVal val="0"/>
                                              </p:val>
                                            </p:tav>
                                            <p:tav tm="100000">
                                              <p:val>
                                                <p:strVal val="#ppt_w"/>
                                              </p:val>
                                            </p:tav>
                                          </p:tavLst>
                                        </p:anim>
                                        <p:anim calcmode="lin" valueType="num">
                                          <p:cBhvr>
                                            <p:cTn id="112" dur="900" fill="hold"/>
                                            <p:tgtEl>
                                              <p:spTgt spid="109"/>
                                            </p:tgtEl>
                                            <p:attrNameLst>
                                              <p:attrName>ppt_h</p:attrName>
                                            </p:attrNameLst>
                                          </p:cBhvr>
                                          <p:tavLst>
                                            <p:tav tm="0">
                                              <p:val>
                                                <p:fltVal val="0"/>
                                              </p:val>
                                            </p:tav>
                                            <p:tav tm="100000">
                                              <p:val>
                                                <p:strVal val="#ppt_h"/>
                                              </p:val>
                                            </p:tav>
                                          </p:tavLst>
                                        </p:anim>
                                        <p:animEffect transition="in" filter="fade">
                                          <p:cBhvr>
                                            <p:cTn id="113"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flipV="1">
            <a:off x="2969045" y="1857279"/>
            <a:ext cx="3628920" cy="169560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184979" y="1415756"/>
            <a:ext cx="4562601" cy="21650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444736" y="3296277"/>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891669" y="1358541"/>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项目产品一</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981486" y="3338812"/>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项目产品三</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747580" y="1111435"/>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项目产品四</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555735" y="3321676"/>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项目产品二</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1835696" y="1635646"/>
            <a:ext cx="1338828" cy="323165"/>
          </a:xfrm>
          <a:prstGeom prst="rect">
            <a:avLst/>
          </a:prstGeom>
          <a:noFill/>
        </p:spPr>
        <p:txBody>
          <a:bodyPr wrap="none" rtlCol="0">
            <a:spAutoFit/>
          </a:bodyPr>
          <a:lstStyle/>
          <a:p>
            <a:r>
              <a:rPr lang="zh-CN" altLang="en-US" sz="1500" dirty="0" smtClean="0">
                <a:latin typeface="微软雅黑" pitchFamily="34" charset="-122"/>
                <a:ea typeface="微软雅黑" pitchFamily="34" charset="-122"/>
              </a:rPr>
              <a:t>点击输入标题</a:t>
            </a:r>
            <a:endParaRPr lang="zh-CN" altLang="en-US" sz="1500" dirty="0">
              <a:latin typeface="微软雅黑" pitchFamily="34" charset="-122"/>
              <a:ea typeface="微软雅黑" pitchFamily="34" charset="-122"/>
            </a:endParaRPr>
          </a:p>
        </p:txBody>
      </p:sp>
      <p:sp>
        <p:nvSpPr>
          <p:cNvPr id="26" name="TextBox 25"/>
          <p:cNvSpPr txBox="1"/>
          <p:nvPr/>
        </p:nvSpPr>
        <p:spPr>
          <a:xfrm>
            <a:off x="6660232" y="1373225"/>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7" name="TextBox 26"/>
          <p:cNvSpPr txBox="1"/>
          <p:nvPr/>
        </p:nvSpPr>
        <p:spPr>
          <a:xfrm>
            <a:off x="1475656" y="355550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8" name="TextBox 27"/>
          <p:cNvSpPr txBox="1"/>
          <p:nvPr/>
        </p:nvSpPr>
        <p:spPr>
          <a:xfrm>
            <a:off x="5868144" y="358655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grpSp>
        <p:nvGrpSpPr>
          <p:cNvPr id="43" name="组合 42"/>
          <p:cNvGrpSpPr/>
          <p:nvPr/>
        </p:nvGrpSpPr>
        <p:grpSpPr>
          <a:xfrm>
            <a:off x="3746633" y="1810030"/>
            <a:ext cx="1382075" cy="1382075"/>
            <a:chOff x="3746633" y="1810030"/>
            <a:chExt cx="1382075" cy="1382075"/>
          </a:xfrm>
        </p:grpSpPr>
        <p:grpSp>
          <p:nvGrpSpPr>
            <p:cNvPr id="5" name="组合 4"/>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smtClean="0">
                  <a:solidFill>
                    <a:srgbClr val="C00000"/>
                  </a:solidFill>
                  <a:latin typeface="微软雅黑" pitchFamily="34" charset="-122"/>
                  <a:ea typeface="微软雅黑" pitchFamily="34" charset="-122"/>
                </a:rPr>
                <a:t>收入来源</a:t>
              </a:r>
            </a:p>
          </p:txBody>
        </p:sp>
      </p:grpSp>
      <p:sp>
        <p:nvSpPr>
          <p:cNvPr id="32" name="TextBox 31"/>
          <p:cNvSpPr txBox="1"/>
          <p:nvPr/>
        </p:nvSpPr>
        <p:spPr>
          <a:xfrm>
            <a:off x="592781" y="2186777"/>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745181" y="4011910"/>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4" name="TextBox 33"/>
          <p:cNvSpPr txBox="1"/>
          <p:nvPr/>
        </p:nvSpPr>
        <p:spPr>
          <a:xfrm>
            <a:off x="5849365" y="4058985"/>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5" name="TextBox 34"/>
          <p:cNvSpPr txBox="1"/>
          <p:nvPr/>
        </p:nvSpPr>
        <p:spPr>
          <a:xfrm>
            <a:off x="6012160" y="197298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6" name="椭圆 35"/>
          <p:cNvSpPr/>
          <p:nvPr/>
        </p:nvSpPr>
        <p:spPr>
          <a:xfrm>
            <a:off x="2883767" y="1304103"/>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7" name="椭圆 36"/>
          <p:cNvSpPr/>
          <p:nvPr/>
        </p:nvSpPr>
        <p:spPr>
          <a:xfrm>
            <a:off x="2523727" y="320748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8" name="椭圆 37"/>
          <p:cNvSpPr/>
          <p:nvPr/>
        </p:nvSpPr>
        <p:spPr>
          <a:xfrm>
            <a:off x="6911328" y="327526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9" name="椭圆 38"/>
          <p:cNvSpPr/>
          <p:nvPr/>
        </p:nvSpPr>
        <p:spPr>
          <a:xfrm>
            <a:off x="7725152" y="1059582"/>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42" name="TextBox 4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短期盈利计划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458961807"/>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53" presetClass="entr" presetSubtype="16" fill="hold"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3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800"/>
                            </p:stCondLst>
                            <p:childTnLst>
                              <p:par>
                                <p:cTn id="25" presetID="1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up)">
                                      <p:cBhvr>
                                        <p:cTn id="32" dur="500"/>
                                        <p:tgtEl>
                                          <p:spTgt spid="2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ppt_y</p:attrName>
                                        </p:attrNameLst>
                                      </p:cBhvr>
                                      <p:tavLst>
                                        <p:tav tm="0">
                                          <p:val>
                                            <p:strVal val="#ppt_y+#ppt_h*1.125000"/>
                                          </p:val>
                                        </p:tav>
                                        <p:tav tm="100000">
                                          <p:val>
                                            <p:strVal val="#ppt_y"/>
                                          </p:val>
                                        </p:tav>
                                      </p:tavLst>
                                    </p:anim>
                                    <p:animEffect transition="in" filter="wipe(up)">
                                      <p:cBhvr>
                                        <p:cTn id="40" dur="500"/>
                                        <p:tgtEl>
                                          <p:spTgt spid="21"/>
                                        </p:tgtEl>
                                      </p:cBhvr>
                                    </p:animEffect>
                                  </p:childTnLst>
                                </p:cTn>
                              </p:par>
                            </p:childTnLst>
                          </p:cTn>
                        </p:par>
                        <p:par>
                          <p:cTn id="41" fill="hold">
                            <p:stCondLst>
                              <p:cond delay="2300"/>
                            </p:stCondLst>
                            <p:childTnLst>
                              <p:par>
                                <p:cTn id="42" presetID="16" presetClass="entr" presetSubtype="37"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outVertical)">
                                      <p:cBhvr>
                                        <p:cTn id="44" dur="500"/>
                                        <p:tgtEl>
                                          <p:spTgt spid="3"/>
                                        </p:tgtEl>
                                      </p:cBhvr>
                                    </p:animEffect>
                                  </p:childTnLst>
                                </p:cTn>
                              </p:par>
                              <p:par>
                                <p:cTn id="45" presetID="53" presetClass="entr" presetSubtype="16" fill="hold" nodeType="withEffect">
                                  <p:stCondLst>
                                    <p:cond delay="3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31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p:tgtEl>
                                          <p:spTgt spid="24"/>
                                        </p:tgtEl>
                                        <p:attrNameLst>
                                          <p:attrName>ppt_y</p:attrName>
                                        </p:attrNameLst>
                                      </p:cBhvr>
                                      <p:tavLst>
                                        <p:tav tm="0">
                                          <p:val>
                                            <p:strVal val="#ppt_y+#ppt_h*1.125000"/>
                                          </p:val>
                                        </p:tav>
                                        <p:tav tm="100000">
                                          <p:val>
                                            <p:strVal val="#ppt_y"/>
                                          </p:val>
                                        </p:tav>
                                      </p:tavLst>
                                    </p:anim>
                                    <p:animEffect transition="in" filter="wipe(up)">
                                      <p:cBhvr>
                                        <p:cTn id="63" dur="500"/>
                                        <p:tgtEl>
                                          <p:spTgt spid="24"/>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ppt_y</p:attrName>
                                        </p:attrNameLst>
                                      </p:cBhvr>
                                      <p:tavLst>
                                        <p:tav tm="0">
                                          <p:val>
                                            <p:strVal val="#ppt_y+#ppt_h*1.125000"/>
                                          </p:val>
                                        </p:tav>
                                        <p:tav tm="100000">
                                          <p:val>
                                            <p:strVal val="#ppt_y"/>
                                          </p:val>
                                        </p:tav>
                                      </p:tavLst>
                                    </p:anim>
                                    <p:animEffect transition="in" filter="wipe(up)">
                                      <p:cBhvr>
                                        <p:cTn id="67" dur="500"/>
                                        <p:tgtEl>
                                          <p:spTgt spid="2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ppt_y</p:attrName>
                                        </p:attrNameLst>
                                      </p:cBhvr>
                                      <p:tavLst>
                                        <p:tav tm="0">
                                          <p:val>
                                            <p:strVal val="#ppt_y+#ppt_h*1.125000"/>
                                          </p:val>
                                        </p:tav>
                                        <p:tav tm="100000">
                                          <p:val>
                                            <p:strVal val="#ppt_y"/>
                                          </p:val>
                                        </p:tav>
                                      </p:tavLst>
                                    </p:anim>
                                    <p:animEffect transition="in" filter="wipe(up)">
                                      <p:cBhvr>
                                        <p:cTn id="71" dur="500"/>
                                        <p:tgtEl>
                                          <p:spTgt spid="26"/>
                                        </p:tgtEl>
                                      </p:cBhvr>
                                    </p:animEffect>
                                  </p:childTnLst>
                                </p:cTn>
                              </p:par>
                            </p:childTnLst>
                          </p:cTn>
                        </p:par>
                        <p:par>
                          <p:cTn id="72" fill="hold">
                            <p:stCondLst>
                              <p:cond delay="36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4100"/>
                            </p:stCondLst>
                            <p:childTnLst>
                              <p:par>
                                <p:cTn id="94" presetID="22" presetClass="entr" presetSubtype="1"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460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5100"/>
                            </p:stCondLst>
                            <p:childTnLst>
                              <p:par>
                                <p:cTn id="102" presetID="22" presetClass="entr" presetSubtype="1"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up)">
                                      <p:cBhvr>
                                        <p:cTn id="104" dur="500"/>
                                        <p:tgtEl>
                                          <p:spTgt spid="34"/>
                                        </p:tgtEl>
                                      </p:cBhvr>
                                    </p:animEffect>
                                  </p:childTnLst>
                                </p:cTn>
                              </p:par>
                            </p:childTnLst>
                          </p:cTn>
                        </p:par>
                        <p:par>
                          <p:cTn id="105" fill="hold">
                            <p:stCondLst>
                              <p:cond delay="5600"/>
                            </p:stCondLst>
                            <p:childTnLst>
                              <p:par>
                                <p:cTn id="106" presetID="22" presetClass="entr" presetSubtype="1"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up)">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32" grpId="0"/>
      <p:bldP spid="33" grpId="0"/>
      <p:bldP spid="34" grpId="0"/>
      <p:bldP spid="35" grpId="0"/>
      <p:bldP spid="36" grpId="0" animBg="1"/>
      <p:bldP spid="37" grpId="0" animBg="1"/>
      <p:bldP spid="38"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财务与融资</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成本预算</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资金缺口</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融资计划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资金主要用途</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结束语</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05</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051581" y="1738257"/>
            <a:ext cx="2165350" cy="2165350"/>
          </a:xfrm>
          <a:prstGeom prst="star5">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3" name="组合 2"/>
          <p:cNvGrpSpPr/>
          <p:nvPr/>
        </p:nvGrpSpPr>
        <p:grpSpPr>
          <a:xfrm>
            <a:off x="2524904" y="2354207"/>
            <a:ext cx="1218704" cy="1218704"/>
            <a:chOff x="3962648" y="2819400"/>
            <a:chExt cx="1218704" cy="1218704"/>
          </a:xfrm>
        </p:grpSpPr>
        <p:grpSp>
          <p:nvGrpSpPr>
            <p:cNvPr id="4" name="组合 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5" name="TextBox 4"/>
            <p:cNvSpPr txBox="1"/>
            <p:nvPr/>
          </p:nvSpPr>
          <p:spPr>
            <a:xfrm>
              <a:off x="4241959" y="3108951"/>
              <a:ext cx="646331" cy="646331"/>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支出</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zh-CN" altLang="en-US" b="1" dirty="0" smtClean="0">
                  <a:solidFill>
                    <a:schemeClr val="tx1">
                      <a:lumMod val="65000"/>
                      <a:lumOff val="35000"/>
                    </a:schemeClr>
                  </a:solidFill>
                  <a:latin typeface="微软雅黑" pitchFamily="34" charset="-122"/>
                  <a:ea typeface="微软雅黑" pitchFamily="34" charset="-122"/>
                </a:rPr>
                <a:t>成本</a:t>
              </a:r>
              <a:endParaRPr lang="en-US" altLang="zh-CN" b="1" dirty="0" smtClean="0">
                <a:solidFill>
                  <a:schemeClr val="tx1">
                    <a:lumMod val="65000"/>
                    <a:lumOff val="35000"/>
                  </a:schemeClr>
                </a:solidFill>
                <a:latin typeface="微软雅黑" pitchFamily="34" charset="-122"/>
                <a:ea typeface="微软雅黑" pitchFamily="34" charset="-122"/>
              </a:endParaRPr>
            </a:p>
          </p:txBody>
        </p:sp>
      </p:grpSp>
      <p:sp>
        <p:nvSpPr>
          <p:cNvPr id="8" name="椭圆 7"/>
          <p:cNvSpPr/>
          <p:nvPr/>
        </p:nvSpPr>
        <p:spPr>
          <a:xfrm>
            <a:off x="1548834"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 name="椭圆 8"/>
          <p:cNvSpPr/>
          <p:nvPr/>
        </p:nvSpPr>
        <p:spPr>
          <a:xfrm>
            <a:off x="2779187" y="122179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0" name="椭圆 9"/>
          <p:cNvSpPr/>
          <p:nvPr/>
        </p:nvSpPr>
        <p:spPr>
          <a:xfrm>
            <a:off x="4023786"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1" name="椭圆 10"/>
          <p:cNvSpPr/>
          <p:nvPr/>
        </p:nvSpPr>
        <p:spPr>
          <a:xfrm>
            <a:off x="3532192" y="36618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2038835" y="36491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TextBox 12"/>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4" name="TextBox 13"/>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5" name="TextBox 14"/>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6" name="TextBox 15"/>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7" name="TextBox 16"/>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8" name="组合 17"/>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点击输入标题文本</a:t>
              </a:r>
            </a:p>
          </p:txBody>
        </p:sp>
      </p:grpSp>
      <p:sp>
        <p:nvSpPr>
          <p:cNvPr id="25" name="TextBox 24"/>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8" name="TextBox 27"/>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成本分析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26989356"/>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4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9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4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779187" y="1131590"/>
            <a:ext cx="928717" cy="928717"/>
            <a:chOff x="2779187" y="1131590"/>
            <a:chExt cx="928717" cy="928717"/>
          </a:xfrm>
        </p:grpSpPr>
        <p:sp>
          <p:nvSpPr>
            <p:cNvPr id="6" name="椭圆 5"/>
            <p:cNvSpPr/>
            <p:nvPr/>
          </p:nvSpPr>
          <p:spPr>
            <a:xfrm>
              <a:off x="2779187" y="1131590"/>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7"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所</a:t>
              </a:r>
              <a:r>
                <a:rPr lang="zh-CN" altLang="en-US" sz="1700" b="1" dirty="0" smtClean="0">
                  <a:solidFill>
                    <a:schemeClr val="bg1"/>
                  </a:solidFill>
                  <a:latin typeface="微软雅黑" pitchFamily="34" charset="-122"/>
                  <a:ea typeface="微软雅黑" pitchFamily="34" charset="-122"/>
                </a:rPr>
                <a:t>需</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grpSp>
        <p:nvGrpSpPr>
          <p:cNvPr id="17" name="组合 16"/>
          <p:cNvGrpSpPr/>
          <p:nvPr/>
        </p:nvGrpSpPr>
        <p:grpSpPr>
          <a:xfrm>
            <a:off x="5724120" y="3698016"/>
            <a:ext cx="899617" cy="889958"/>
            <a:chOff x="5736633" y="2828278"/>
            <a:chExt cx="938798" cy="928717"/>
          </a:xfrm>
        </p:grpSpPr>
        <p:sp>
          <p:nvSpPr>
            <p:cNvPr id="8" name="椭圆 7"/>
            <p:cNvSpPr/>
            <p:nvPr/>
          </p:nvSpPr>
          <p:spPr>
            <a:xfrm>
              <a:off x="5736633" y="2828278"/>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9" name="TextBox 8"/>
            <p:cNvSpPr txBox="1"/>
            <p:nvPr/>
          </p:nvSpPr>
          <p:spPr>
            <a:xfrm>
              <a:off x="5797430" y="3036559"/>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现有</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sp>
        <p:nvSpPr>
          <p:cNvPr id="10"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点击输入简要文字内容，文字内容需概括精炼，不用多余的文字修饰，言简意赅的说明分项内容。</a:t>
            </a:r>
            <a:endParaRPr lang="en-US" altLang="zh-CN" sz="1100" dirty="0">
              <a:solidFill>
                <a:schemeClr val="tx1"/>
              </a:solidFill>
            </a:endParaRPr>
          </a:p>
        </p:txBody>
      </p:sp>
      <p:sp>
        <p:nvSpPr>
          <p:cNvPr id="11"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a:t>
            </a:r>
            <a:endParaRPr lang="en-US" altLang="zh-CN" sz="1100" dirty="0">
              <a:solidFill>
                <a:schemeClr val="tx1"/>
              </a:solidFill>
            </a:endParaRPr>
          </a:p>
        </p:txBody>
      </p:sp>
      <p:sp>
        <p:nvSpPr>
          <p:cNvPr id="12" name="TextBox 11"/>
          <p:cNvSpPr txBox="1"/>
          <p:nvPr/>
        </p:nvSpPr>
        <p:spPr>
          <a:xfrm>
            <a:off x="3280039" y="2139702"/>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C00000"/>
                </a:solidFill>
                <a:latin typeface="微软雅黑" pitchFamily="34" charset="-122"/>
                <a:ea typeface="微软雅黑" pitchFamily="34" charset="-122"/>
              </a:rPr>
              <a:t>1000</a:t>
            </a:r>
            <a:r>
              <a:rPr lang="zh-CN" altLang="en-US" sz="2000" b="1" dirty="0" smtClean="0">
                <a:solidFill>
                  <a:srgbClr val="C00000"/>
                </a:solidFill>
                <a:latin typeface="微软雅黑" pitchFamily="34" charset="-122"/>
                <a:ea typeface="微软雅黑" pitchFamily="34" charset="-122"/>
              </a:rPr>
              <a:t>万</a:t>
            </a:r>
            <a:endParaRPr lang="zh-CN" altLang="en-US" sz="2000" b="1" dirty="0">
              <a:solidFill>
                <a:srgbClr val="C00000"/>
              </a:solidFill>
              <a:latin typeface="微软雅黑" pitchFamily="34" charset="-122"/>
              <a:ea typeface="微软雅黑" pitchFamily="34" charset="-122"/>
            </a:endParaRPr>
          </a:p>
        </p:txBody>
      </p:sp>
      <p:sp>
        <p:nvSpPr>
          <p:cNvPr id="14" name="TextBox 13"/>
          <p:cNvSpPr txBox="1"/>
          <p:nvPr/>
        </p:nvSpPr>
        <p:spPr>
          <a:xfrm>
            <a:off x="5292456" y="3507854"/>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C00000"/>
                </a:solidFill>
                <a:latin typeface="微软雅黑" pitchFamily="34" charset="-122"/>
                <a:ea typeface="微软雅黑" pitchFamily="34" charset="-122"/>
              </a:rPr>
              <a:t>3</a:t>
            </a:r>
            <a:r>
              <a:rPr lang="en-US" altLang="zh-CN" sz="1600" b="1" dirty="0" smtClean="0">
                <a:solidFill>
                  <a:srgbClr val="C00000"/>
                </a:solidFill>
                <a:latin typeface="微软雅黑" pitchFamily="34" charset="-122"/>
                <a:ea typeface="微软雅黑" pitchFamily="34" charset="-122"/>
              </a:rPr>
              <a:t>00</a:t>
            </a:r>
            <a:r>
              <a:rPr lang="zh-CN" altLang="en-US" sz="1600" b="1" dirty="0" smtClean="0">
                <a:solidFill>
                  <a:srgbClr val="C00000"/>
                </a:solidFill>
                <a:latin typeface="微软雅黑" pitchFamily="34" charset="-122"/>
                <a:ea typeface="微软雅黑" pitchFamily="34" charset="-122"/>
              </a:rPr>
              <a:t>万</a:t>
            </a:r>
            <a:endParaRPr lang="zh-CN" altLang="en-US" sz="1600" b="1" dirty="0">
              <a:solidFill>
                <a:srgbClr val="C00000"/>
              </a:solidFill>
              <a:latin typeface="微软雅黑" pitchFamily="34" charset="-122"/>
              <a:ea typeface="微软雅黑" pitchFamily="34" charset="-122"/>
            </a:endParaRPr>
          </a:p>
        </p:txBody>
      </p:sp>
      <p:sp>
        <p:nvSpPr>
          <p:cNvPr id="19" name="TextBox 1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资金预算</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54065668"/>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5" name="TextBox 14"/>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6"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a:t>
            </a:r>
            <a:r>
              <a:rPr lang="zh-CN" altLang="en-US" sz="1500" b="1" dirty="0" smtClean="0">
                <a:solidFill>
                  <a:srgbClr val="C00000"/>
                </a:solidFill>
                <a:latin typeface="微软雅黑" pitchFamily="34" charset="-122"/>
                <a:ea typeface="微软雅黑" pitchFamily="34" charset="-122"/>
              </a:rPr>
              <a:t>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7" name="TextBox 16"/>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8" name="椭圆 17"/>
          <p:cNvSpPr/>
          <p:nvPr/>
        </p:nvSpPr>
        <p:spPr>
          <a:xfrm>
            <a:off x="4575050" y="2928956"/>
            <a:ext cx="500908" cy="500908"/>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7380" y="315326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52263" y="315362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255929" y="327196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75518" y="315828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62244" y="315078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53278" y="328218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50333" y="3185392"/>
            <a:ext cx="250454" cy="250454"/>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26981" y="315198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151556" y="316004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59742" y="320917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900741" y="296948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70359" y="328247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06355" y="300557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206031" y="3097426"/>
            <a:ext cx="322151" cy="32215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075958" y="315016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06867" y="315349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21657" y="328472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72349" y="297022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690644" y="320655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193490" y="301277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30460" y="314420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TextBox 4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融资计划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640620341"/>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14:bounceEnd="40000">
                                          <p:cBhvr additive="base">
                                            <p:cTn id="27"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2836047" y="2012284"/>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91072" y="1832016"/>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用途一</a:t>
            </a:r>
          </a:p>
        </p:txBody>
      </p:sp>
      <p:cxnSp>
        <p:nvCxnSpPr>
          <p:cNvPr id="8" name="直接连接符 7"/>
          <p:cNvCxnSpPr/>
          <p:nvPr/>
        </p:nvCxnSpPr>
        <p:spPr>
          <a:xfrm flipV="1">
            <a:off x="2639023" y="2008303"/>
            <a:ext cx="1913927" cy="212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053802" y="2008303"/>
            <a:ext cx="1499148"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26638" y="2008304"/>
            <a:ext cx="626312" cy="177946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52951" y="2008304"/>
            <a:ext cx="670571" cy="171715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552950" y="2008303"/>
            <a:ext cx="1465240"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950" y="2008302"/>
            <a:ext cx="1861284" cy="13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54407" y="266482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635896" y="339538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888236" y="336165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41678" y="256797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40152" y="1700255"/>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73690" y="1688852"/>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5496" y="2111305"/>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6" name="TextBox 35"/>
          <p:cNvSpPr txBox="1"/>
          <p:nvPr/>
        </p:nvSpPr>
        <p:spPr>
          <a:xfrm>
            <a:off x="2095128" y="2984144"/>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用途二</a:t>
            </a:r>
            <a:endParaRPr lang="zh-CN" altLang="en-US" sz="1400" b="1" dirty="0">
              <a:latin typeface="微软雅黑" pitchFamily="34" charset="-122"/>
              <a:ea typeface="微软雅黑" pitchFamily="34" charset="-122"/>
            </a:endParaRPr>
          </a:p>
        </p:txBody>
      </p:sp>
      <p:sp>
        <p:nvSpPr>
          <p:cNvPr id="37" name="TextBox 36"/>
          <p:cNvSpPr txBox="1"/>
          <p:nvPr/>
        </p:nvSpPr>
        <p:spPr>
          <a:xfrm>
            <a:off x="539552" y="326343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8" name="TextBox 37"/>
          <p:cNvSpPr txBox="1"/>
          <p:nvPr/>
        </p:nvSpPr>
        <p:spPr>
          <a:xfrm>
            <a:off x="3007884" y="3920248"/>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用途三</a:t>
            </a:r>
            <a:endParaRPr lang="zh-CN" altLang="en-US" sz="1400" b="1" dirty="0">
              <a:latin typeface="微软雅黑" pitchFamily="34" charset="-122"/>
              <a:ea typeface="微软雅黑" pitchFamily="34" charset="-122"/>
            </a:endParaRPr>
          </a:p>
        </p:txBody>
      </p:sp>
      <p:sp>
        <p:nvSpPr>
          <p:cNvPr id="39" name="TextBox 38"/>
          <p:cNvSpPr txBox="1"/>
          <p:nvPr/>
        </p:nvSpPr>
        <p:spPr>
          <a:xfrm>
            <a:off x="1452308" y="4199537"/>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0" name="TextBox 39"/>
          <p:cNvSpPr txBox="1"/>
          <p:nvPr/>
        </p:nvSpPr>
        <p:spPr>
          <a:xfrm>
            <a:off x="5436096" y="3939902"/>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用途四</a:t>
            </a:r>
            <a:endParaRPr lang="zh-CN" altLang="en-US" sz="1400" b="1" dirty="0">
              <a:latin typeface="微软雅黑" pitchFamily="34" charset="-122"/>
              <a:ea typeface="微软雅黑" pitchFamily="34" charset="-122"/>
            </a:endParaRPr>
          </a:p>
        </p:txBody>
      </p:sp>
      <p:sp>
        <p:nvSpPr>
          <p:cNvPr id="41" name="TextBox 40"/>
          <p:cNvSpPr txBox="1"/>
          <p:nvPr/>
        </p:nvSpPr>
        <p:spPr>
          <a:xfrm>
            <a:off x="5184068" y="4219816"/>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2" name="TextBox 41"/>
          <p:cNvSpPr txBox="1"/>
          <p:nvPr/>
        </p:nvSpPr>
        <p:spPr>
          <a:xfrm>
            <a:off x="6264188" y="300493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用途五</a:t>
            </a:r>
            <a:endParaRPr lang="zh-CN" altLang="en-US" sz="1400" b="1" dirty="0">
              <a:latin typeface="微软雅黑" pitchFamily="34" charset="-122"/>
              <a:ea typeface="微软雅黑" pitchFamily="34" charset="-122"/>
            </a:endParaRPr>
          </a:p>
        </p:txBody>
      </p:sp>
      <p:sp>
        <p:nvSpPr>
          <p:cNvPr id="43" name="TextBox 42"/>
          <p:cNvSpPr txBox="1"/>
          <p:nvPr/>
        </p:nvSpPr>
        <p:spPr>
          <a:xfrm>
            <a:off x="6012160" y="328484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4" name="TextBox 43"/>
          <p:cNvSpPr txBox="1"/>
          <p:nvPr/>
        </p:nvSpPr>
        <p:spPr>
          <a:xfrm>
            <a:off x="6732240" y="198168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用途六</a:t>
            </a:r>
            <a:endParaRPr lang="zh-CN" altLang="en-US" sz="1400" b="1" dirty="0">
              <a:latin typeface="微软雅黑" pitchFamily="34" charset="-122"/>
              <a:ea typeface="微软雅黑" pitchFamily="34" charset="-122"/>
            </a:endParaRPr>
          </a:p>
        </p:txBody>
      </p:sp>
      <p:sp>
        <p:nvSpPr>
          <p:cNvPr id="45" name="TextBox 44"/>
          <p:cNvSpPr txBox="1"/>
          <p:nvPr/>
        </p:nvSpPr>
        <p:spPr>
          <a:xfrm>
            <a:off x="6480212" y="226159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0" name="组合 19"/>
          <p:cNvGrpSpPr/>
          <p:nvPr/>
        </p:nvGrpSpPr>
        <p:grpSpPr>
          <a:xfrm>
            <a:off x="3851771" y="1307123"/>
            <a:ext cx="1402358" cy="1402358"/>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4126619" y="1616482"/>
              <a:ext cx="902811"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资金</a:t>
              </a:r>
              <a:endParaRPr lang="en-US" altLang="zh-CN" sz="1400" b="1" dirty="0" smtClean="0">
                <a:solidFill>
                  <a:srgbClr val="C00000"/>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主要</a:t>
              </a:r>
              <a:r>
                <a:rPr lang="zh-CN" altLang="en-US" sz="1400" b="1" dirty="0">
                  <a:solidFill>
                    <a:srgbClr val="C00000"/>
                  </a:solidFill>
                  <a:latin typeface="微软雅黑" pitchFamily="34" charset="-122"/>
                  <a:ea typeface="微软雅黑" pitchFamily="34" charset="-122"/>
                </a:rPr>
                <a:t>用途</a:t>
              </a:r>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资金主要用途</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074678597"/>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558" y="1117663"/>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新机遇</a:t>
            </a:r>
          </a:p>
        </p:txBody>
      </p:sp>
      <p:grpSp>
        <p:nvGrpSpPr>
          <p:cNvPr id="4" name="组合 3"/>
          <p:cNvGrpSpPr/>
          <p:nvPr/>
        </p:nvGrpSpPr>
        <p:grpSpPr>
          <a:xfrm>
            <a:off x="1742673" y="1583081"/>
            <a:ext cx="408377" cy="408377"/>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83568"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062285" y="1792000"/>
            <a:ext cx="350672" cy="35067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996944" y="1543807"/>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626898" y="1759936"/>
            <a:ext cx="219777" cy="219777"/>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349616" y="1787269"/>
            <a:ext cx="291782" cy="2917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324832" y="2051020"/>
            <a:ext cx="219777" cy="219777"/>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144835" y="1562761"/>
            <a:ext cx="350672" cy="35067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482939" y="1570513"/>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10820" y="1569974"/>
            <a:ext cx="387220" cy="38722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2226072" y="186240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新市场</a:t>
            </a:r>
          </a:p>
        </p:txBody>
      </p:sp>
      <p:grpSp>
        <p:nvGrpSpPr>
          <p:cNvPr id="35" name="组合 34"/>
          <p:cNvGrpSpPr/>
          <p:nvPr/>
        </p:nvGrpSpPr>
        <p:grpSpPr>
          <a:xfrm>
            <a:off x="3184187" y="2327827"/>
            <a:ext cx="408377" cy="408377"/>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2125082" y="2292053"/>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503799" y="2536746"/>
            <a:ext cx="350672" cy="35067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438458" y="2288553"/>
            <a:ext cx="219777" cy="219777"/>
            <a:chOff x="304800" y="673100"/>
            <a:chExt cx="4000500" cy="4000500"/>
          </a:xfrm>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3025370" y="2532015"/>
            <a:ext cx="291782" cy="291782"/>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766346" y="2795766"/>
            <a:ext cx="219777" cy="219777"/>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924453" y="2315259"/>
            <a:ext cx="287919" cy="287919"/>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252334" y="2314720"/>
            <a:ext cx="387220" cy="38722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4138222" y="1677526"/>
            <a:ext cx="1338828" cy="553998"/>
          </a:xfrm>
          <a:prstGeom prst="rect">
            <a:avLst/>
          </a:prstGeom>
          <a:noFill/>
        </p:spPr>
        <p:txBody>
          <a:bodyPr wrap="none" rtlCol="0">
            <a:spAutoFit/>
          </a:bodyPr>
          <a:lstStyle/>
          <a:p>
            <a:r>
              <a:rPr lang="zh-CN" altLang="en-US" sz="3000" b="1" dirty="0" smtClean="0">
                <a:solidFill>
                  <a:schemeClr val="tx1">
                    <a:lumMod val="85000"/>
                    <a:lumOff val="15000"/>
                  </a:schemeClr>
                </a:solidFill>
                <a:latin typeface="微软雅黑" pitchFamily="34" charset="-122"/>
                <a:ea typeface="微软雅黑" pitchFamily="34" charset="-122"/>
              </a:rPr>
              <a:t>新</a:t>
            </a:r>
            <a:r>
              <a:rPr lang="zh-CN" altLang="en-US" sz="3000" b="1" dirty="0">
                <a:solidFill>
                  <a:schemeClr val="tx1">
                    <a:lumMod val="85000"/>
                    <a:lumOff val="15000"/>
                  </a:schemeClr>
                </a:solidFill>
                <a:latin typeface="微软雅黑" pitchFamily="34" charset="-122"/>
                <a:ea typeface="微软雅黑" pitchFamily="34" charset="-122"/>
              </a:rPr>
              <a:t>项目</a:t>
            </a:r>
          </a:p>
        </p:txBody>
      </p:sp>
      <p:grpSp>
        <p:nvGrpSpPr>
          <p:cNvPr id="60" name="组合 59"/>
          <p:cNvGrpSpPr/>
          <p:nvPr/>
        </p:nvGrpSpPr>
        <p:grpSpPr>
          <a:xfrm>
            <a:off x="5096337" y="2135122"/>
            <a:ext cx="408377" cy="4083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7232" y="2099348"/>
            <a:ext cx="219777" cy="219777"/>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5350608" y="2095848"/>
            <a:ext cx="219777" cy="219777"/>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980562" y="2311977"/>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601680" y="2390110"/>
            <a:ext cx="291782" cy="291782"/>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4835597" y="2396478"/>
            <a:ext cx="219777" cy="219777"/>
            <a:chOff x="304800" y="673100"/>
            <a:chExt cx="4000500" cy="4000500"/>
          </a:xfrm>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4498499" y="2114802"/>
            <a:ext cx="350672" cy="35067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836603" y="2122554"/>
            <a:ext cx="287919" cy="287919"/>
            <a:chOff x="304800" y="673100"/>
            <a:chExt cx="4000500" cy="4000500"/>
          </a:xfrm>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164484" y="2122015"/>
            <a:ext cx="387220" cy="387220"/>
            <a:chOff x="304800" y="673100"/>
            <a:chExt cx="4000500" cy="4000500"/>
          </a:xfrm>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5455351" y="2321668"/>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新模式</a:t>
            </a:r>
          </a:p>
        </p:txBody>
      </p:sp>
      <p:grpSp>
        <p:nvGrpSpPr>
          <p:cNvPr id="88" name="组合 87"/>
          <p:cNvGrpSpPr/>
          <p:nvPr/>
        </p:nvGrpSpPr>
        <p:grpSpPr>
          <a:xfrm>
            <a:off x="5354361" y="2751312"/>
            <a:ext cx="219777" cy="219777"/>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5733078" y="2996005"/>
            <a:ext cx="350672" cy="35067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6667737" y="2747812"/>
            <a:ext cx="219777" cy="219777"/>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6297691"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020409" y="2991274"/>
            <a:ext cx="291782" cy="291782"/>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6153732" y="2774518"/>
            <a:ext cx="287919" cy="287919"/>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481613" y="2773979"/>
            <a:ext cx="387220" cy="387220"/>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426344" y="2440919"/>
            <a:ext cx="350672" cy="350672"/>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2809343" y="2567997"/>
            <a:ext cx="219777" cy="219777"/>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2586349" y="2307507"/>
            <a:ext cx="350672" cy="35067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6413466" y="278708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6201447"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815628" y="2766766"/>
            <a:ext cx="350672" cy="350672"/>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6967519" y="1419622"/>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新思路</a:t>
            </a:r>
          </a:p>
        </p:txBody>
      </p:sp>
      <p:grpSp>
        <p:nvGrpSpPr>
          <p:cNvPr id="128" name="组合 127"/>
          <p:cNvGrpSpPr/>
          <p:nvPr/>
        </p:nvGrpSpPr>
        <p:grpSpPr>
          <a:xfrm>
            <a:off x="6866529" y="1849266"/>
            <a:ext cx="219777" cy="219777"/>
            <a:chOff x="304800" y="673100"/>
            <a:chExt cx="4000500" cy="4000500"/>
          </a:xfrm>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7245246"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8179905"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7809859"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7532577"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7319562"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p:cNvGrpSpPr/>
          <p:nvPr/>
        </p:nvGrpSpPr>
        <p:grpSpPr>
          <a:xfrm>
            <a:off x="6993781" y="1871933"/>
            <a:ext cx="387220" cy="387220"/>
            <a:chOff x="304800" y="673100"/>
            <a:chExt cx="4000500" cy="4000500"/>
          </a:xfrm>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7925634"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7507793"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7616962" y="1864720"/>
            <a:ext cx="350672" cy="35067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TextBox 157"/>
          <p:cNvSpPr txBox="1"/>
          <p:nvPr/>
        </p:nvSpPr>
        <p:spPr>
          <a:xfrm>
            <a:off x="1004429" y="3976774"/>
            <a:ext cx="6930118"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9" name="Freeform 5"/>
          <p:cNvSpPr>
            <a:spLocks/>
          </p:cNvSpPr>
          <p:nvPr/>
        </p:nvSpPr>
        <p:spPr bwMode="auto">
          <a:xfrm>
            <a:off x="64986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0" name="Freeform 5"/>
          <p:cNvSpPr>
            <a:spLocks/>
          </p:cNvSpPr>
          <p:nvPr/>
        </p:nvSpPr>
        <p:spPr bwMode="auto">
          <a:xfrm flipH="1">
            <a:off x="8138696"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1" name="TextBox 16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结束语</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08469774"/>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14:presetBounceEnd="36000">
                                      <p:stCondLst>
                                        <p:cond delay="0"/>
                                      </p:stCondLst>
                                      <p:childTnLst>
                                        <p:animMotion origin="layout" path="M -2.77778E-7 -1.60494E-6 L 0.16788 0.62624 " pathEditMode="relative" rAng="0" ptsTypes="AA" p14:bounceEnd="36000">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14:presetBounceEnd="36000">
                                      <p:stCondLst>
                                        <p:cond delay="0"/>
                                      </p:stCondLst>
                                      <p:childTnLst>
                                        <p:animMotion origin="layout" path="M 1.38889E-6 -2.96296E-6 L -0.24583 0.48704 " pathEditMode="relative" rAng="0" ptsTypes="AA" p14:bounceEnd="36000">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14:presetBounceEnd="36000">
                                      <p:stCondLst>
                                        <p:cond delay="0"/>
                                      </p:stCondLst>
                                      <p:childTnLst>
                                        <p:animMotion origin="layout" path="M 3.88889E-6 3.20988E-6 L -0.13125 0.61296 " pathEditMode="relative" rAng="0" ptsTypes="AA" p14:bounceEnd="36000">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14:presetBounceEnd="36000">
                                      <p:stCondLst>
                                        <p:cond delay="0"/>
                                      </p:stCondLst>
                                      <p:childTnLst>
                                        <p:animMotion origin="layout" path="M 5E-6 4.32099E-6 L 0.27987 0.60648 " pathEditMode="relative" rAng="0" ptsTypes="AA" p14:bounceEnd="36000">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14:presetBounceEnd="36000">
                                      <p:stCondLst>
                                        <p:cond delay="0"/>
                                      </p:stCondLst>
                                      <p:childTnLst>
                                        <p:animMotion origin="layout" path="M -3.61111E-6 -9.87654E-7 L 0.08091 0.58364 " pathEditMode="relative" rAng="0" ptsTypes="AA" p14:bounceEnd="36000">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14:presetBounceEnd="36000">
                                      <p:stCondLst>
                                        <p:cond delay="0"/>
                                      </p:stCondLst>
                                      <p:childTnLst>
                                        <p:animMotion origin="layout" path="M -4.72222E-6 3.33333E-6 L 0.04619 0.57808 " pathEditMode="relative" rAng="0" ptsTypes="AA" p14:bounceEnd="36000">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14:presetBounceEnd="36000">
                                      <p:stCondLst>
                                        <p:cond delay="0"/>
                                      </p:stCondLst>
                                      <p:childTnLst>
                                        <p:animMotion origin="layout" path="M 2.5E-6 -1.11111E-6 L -0.05191 0.61512 " pathEditMode="relative" rAng="0" ptsTypes="AA" p14:bounceEnd="36000">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14:presetBounceEnd="36000">
                                      <p:stCondLst>
                                        <p:cond delay="0"/>
                                      </p:stCondLst>
                                      <p:childTnLst>
                                        <p:animMotion origin="layout" path="M -3.88889E-6 -3.7037E-6 L -0.1375 0.75 " pathEditMode="relative" rAng="0" ptsTypes="AA" p14:bounceEnd="36000">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14:presetBounceEnd="36000">
                                      <p:stCondLst>
                                        <p:cond delay="0"/>
                                      </p:stCondLst>
                                      <p:childTnLst>
                                        <p:animMotion origin="layout" path="M -4.44444E-6 -4.07407E-6 L 0.07709 0.69074 " pathEditMode="relative" rAng="0" ptsTypes="AA" p14:bounceEnd="36000">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14:presetBounceEnd="36000">
                                      <p:stCondLst>
                                        <p:cond delay="0"/>
                                      </p:stCondLst>
                                      <p:childTnLst>
                                        <p:animMotion origin="layout" path="M 1.11111E-6 -6.17284E-7 L -0.16389 0.69012 " pathEditMode="relative" rAng="0" ptsTypes="AA" p14:bounceEnd="36000">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14:presetBounceEnd="36000">
                                      <p:stCondLst>
                                        <p:cond delay="0"/>
                                      </p:stCondLst>
                                      <p:childTnLst>
                                        <p:animMotion origin="layout" path="M -2.77778E-7 -1.60494E-6 L 0.16788 0.62624 " pathEditMode="relative" rAng="0" ptsTypes="AA" p14:bounceEnd="36000">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14:presetBounceEnd="36000">
                                      <p:stCondLst>
                                        <p:cond delay="0"/>
                                      </p:stCondLst>
                                      <p:childTnLst>
                                        <p:animMotion origin="layout" path="M 1.38889E-6 -2.96296E-6 L -0.24583 0.48704 " pathEditMode="relative" rAng="0" ptsTypes="AA" p14:bounceEnd="36000">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14:presetBounceEnd="36000">
                                      <p:stCondLst>
                                        <p:cond delay="0"/>
                                      </p:stCondLst>
                                      <p:childTnLst>
                                        <p:animMotion origin="layout" path="M 3.88889E-6 3.20988E-6 L -0.13125 0.61296 " pathEditMode="relative" rAng="0" ptsTypes="AA" p14:bounceEnd="36000">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14:presetBounceEnd="36000">
                                      <p:stCondLst>
                                        <p:cond delay="0"/>
                                      </p:stCondLst>
                                      <p:childTnLst>
                                        <p:animMotion origin="layout" path="M 5E-6 4.32099E-6 L 0.27987 0.60648 " pathEditMode="relative" rAng="0" ptsTypes="AA" p14:bounceEnd="36000">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14:presetBounceEnd="36000">
                                      <p:stCondLst>
                                        <p:cond delay="0"/>
                                      </p:stCondLst>
                                      <p:childTnLst>
                                        <p:animMotion origin="layout" path="M -3.61111E-6 -9.87654E-7 L 0.08091 0.58364 " pathEditMode="relative" rAng="0" ptsTypes="AA" p14:bounceEnd="36000">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14:presetBounceEnd="36000">
                                      <p:stCondLst>
                                        <p:cond delay="0"/>
                                      </p:stCondLst>
                                      <p:childTnLst>
                                        <p:animMotion origin="layout" path="M -4.72222E-6 3.33333E-6 L 0.04619 0.57808 " pathEditMode="relative" rAng="0" ptsTypes="AA" p14:bounceEnd="36000">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14:presetBounceEnd="36000">
                                      <p:stCondLst>
                                        <p:cond delay="0"/>
                                      </p:stCondLst>
                                      <p:childTnLst>
                                        <p:animMotion origin="layout" path="M 2.5E-6 -1.11111E-6 L -0.05191 0.61512 " pathEditMode="relative" rAng="0" ptsTypes="AA" p14:bounceEnd="36000">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14:presetBounceEnd="36000">
                                      <p:stCondLst>
                                        <p:cond delay="0"/>
                                      </p:stCondLst>
                                      <p:childTnLst>
                                        <p:animMotion origin="layout" path="M -3.88889E-6 -3.7037E-6 L -0.1375 0.75 " pathEditMode="relative" rAng="0" ptsTypes="AA" p14:bounceEnd="36000">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14:presetBounceEnd="36000">
                                      <p:stCondLst>
                                        <p:cond delay="0"/>
                                      </p:stCondLst>
                                      <p:childTnLst>
                                        <p:animMotion origin="layout" path="M -4.44444E-6 -4.07407E-6 L 0.07709 0.69074 " pathEditMode="relative" rAng="0" ptsTypes="AA" p14:bounceEnd="36000">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14:presetBounceEnd="36000">
                                      <p:stCondLst>
                                        <p:cond delay="0"/>
                                      </p:stCondLst>
                                      <p:childTnLst>
                                        <p:animMotion origin="layout" path="M 1.11111E-6 -6.17284E-7 L -0.16389 0.69012 " pathEditMode="relative" rAng="0" ptsTypes="AA" p14:bounceEnd="36000">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14:presetBounceEnd="36000">
                                      <p:stCondLst>
                                        <p:cond delay="0"/>
                                      </p:stCondLst>
                                      <p:childTnLst>
                                        <p:animMotion origin="layout" path="M -2.77778E-7 -1.60494E-6 L 0.16788 0.62624 " pathEditMode="relative" rAng="0" ptsTypes="AA" p14:bounceEnd="36000">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14:presetBounceEnd="36000">
                                      <p:stCondLst>
                                        <p:cond delay="0"/>
                                      </p:stCondLst>
                                      <p:childTnLst>
                                        <p:animMotion origin="layout" path="M 1.38889E-6 -2.96296E-6 L -0.24583 0.48704 " pathEditMode="relative" rAng="0" ptsTypes="AA" p14:bounceEnd="36000">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14:presetBounceEnd="36000">
                                      <p:stCondLst>
                                        <p:cond delay="0"/>
                                      </p:stCondLst>
                                      <p:childTnLst>
                                        <p:animMotion origin="layout" path="M 3.88889E-6 3.20988E-6 L -0.13125 0.61296 " pathEditMode="relative" rAng="0" ptsTypes="AA" p14:bounceEnd="36000">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14:presetBounceEnd="36000">
                                      <p:stCondLst>
                                        <p:cond delay="0"/>
                                      </p:stCondLst>
                                      <p:childTnLst>
                                        <p:animMotion origin="layout" path="M 5E-6 4.32099E-6 L 0.27987 0.60648 " pathEditMode="relative" rAng="0" ptsTypes="AA" p14:bounceEnd="36000">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14:presetBounceEnd="36000">
                                      <p:stCondLst>
                                        <p:cond delay="0"/>
                                      </p:stCondLst>
                                      <p:childTnLst>
                                        <p:animMotion origin="layout" path="M -3.61111E-6 -9.87654E-7 L 0.08091 0.58364 " pathEditMode="relative" rAng="0" ptsTypes="AA" p14:bounceEnd="36000">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14:presetBounceEnd="36000">
                                      <p:stCondLst>
                                        <p:cond delay="0"/>
                                      </p:stCondLst>
                                      <p:childTnLst>
                                        <p:animMotion origin="layout" path="M -4.72222E-6 3.33333E-6 L 0.04619 0.57808 " pathEditMode="relative" rAng="0" ptsTypes="AA" p14:bounceEnd="36000">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14:presetBounceEnd="36000">
                                      <p:stCondLst>
                                        <p:cond delay="0"/>
                                      </p:stCondLst>
                                      <p:childTnLst>
                                        <p:animMotion origin="layout" path="M 2.5E-6 -1.11111E-6 L -0.05191 0.61512 " pathEditMode="relative" rAng="0" ptsTypes="AA" p14:bounceEnd="36000">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14:presetBounceEnd="36000">
                                      <p:stCondLst>
                                        <p:cond delay="0"/>
                                      </p:stCondLst>
                                      <p:childTnLst>
                                        <p:animMotion origin="layout" path="M -3.88889E-6 -3.7037E-6 L -0.1375 0.75 " pathEditMode="relative" rAng="0" ptsTypes="AA" p14:bounceEnd="36000">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14:presetBounceEnd="36000">
                                      <p:stCondLst>
                                        <p:cond delay="0"/>
                                      </p:stCondLst>
                                      <p:childTnLst>
                                        <p:animMotion origin="layout" path="M -4.44444E-6 -4.07407E-6 L 0.07709 0.69074 " pathEditMode="relative" rAng="0" ptsTypes="AA" p14:bounceEnd="36000">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14:presetBounceEnd="36000">
                                      <p:stCondLst>
                                        <p:cond delay="0"/>
                                      </p:stCondLst>
                                      <p:childTnLst>
                                        <p:animMotion origin="layout" path="M 1.11111E-6 -6.17284E-7 L -0.16389 0.69012 " pathEditMode="relative" rAng="0" ptsTypes="AA" p14:bounceEnd="36000">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14:presetBounceEnd="36000">
                                      <p:stCondLst>
                                        <p:cond delay="0"/>
                                      </p:stCondLst>
                                      <p:childTnLst>
                                        <p:animMotion origin="layout" path="M -2.77778E-7 -1.60494E-6 L 0.16788 0.62624 " pathEditMode="relative" rAng="0" ptsTypes="AA" p14:bounceEnd="36000">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14:presetBounceEnd="36000">
                                      <p:stCondLst>
                                        <p:cond delay="0"/>
                                      </p:stCondLst>
                                      <p:childTnLst>
                                        <p:animMotion origin="layout" path="M 1.38889E-6 -2.96296E-6 L -0.24583 0.48704 " pathEditMode="relative" rAng="0" ptsTypes="AA" p14:bounceEnd="36000">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14:presetBounceEnd="36000">
                                      <p:stCondLst>
                                        <p:cond delay="0"/>
                                      </p:stCondLst>
                                      <p:childTnLst>
                                        <p:animMotion origin="layout" path="M 3.88889E-6 3.20988E-6 L -0.13125 0.61296 " pathEditMode="relative" rAng="0" ptsTypes="AA" p14:bounceEnd="36000">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14:presetBounceEnd="36000">
                                      <p:stCondLst>
                                        <p:cond delay="0"/>
                                      </p:stCondLst>
                                      <p:childTnLst>
                                        <p:animMotion origin="layout" path="M 5E-6 4.32099E-6 L 0.27987 0.60648 " pathEditMode="relative" rAng="0" ptsTypes="AA" p14:bounceEnd="36000">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14:presetBounceEnd="36000">
                                      <p:stCondLst>
                                        <p:cond delay="0"/>
                                      </p:stCondLst>
                                      <p:childTnLst>
                                        <p:animMotion origin="layout" path="M -3.61111E-6 -9.87654E-7 L 0.08091 0.58364 " pathEditMode="relative" rAng="0" ptsTypes="AA" p14:bounceEnd="36000">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14:presetBounceEnd="36000">
                                      <p:stCondLst>
                                        <p:cond delay="0"/>
                                      </p:stCondLst>
                                      <p:childTnLst>
                                        <p:animMotion origin="layout" path="M -4.72222E-6 3.33333E-6 L 0.04619 0.57808 " pathEditMode="relative" rAng="0" ptsTypes="AA" p14:bounceEnd="36000">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14:presetBounceEnd="36000">
                                      <p:stCondLst>
                                        <p:cond delay="0"/>
                                      </p:stCondLst>
                                      <p:childTnLst>
                                        <p:animMotion origin="layout" path="M 2.5E-6 -1.11111E-6 L -0.05191 0.61512 " pathEditMode="relative" rAng="0" ptsTypes="AA" p14:bounceEnd="36000">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14:presetBounceEnd="36000">
                                      <p:stCondLst>
                                        <p:cond delay="0"/>
                                      </p:stCondLst>
                                      <p:childTnLst>
                                        <p:animMotion origin="layout" path="M -3.88889E-6 -3.7037E-6 L -0.1375 0.75 " pathEditMode="relative" rAng="0" ptsTypes="AA" p14:bounceEnd="36000">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14:presetBounceEnd="36000">
                                      <p:stCondLst>
                                        <p:cond delay="0"/>
                                      </p:stCondLst>
                                      <p:childTnLst>
                                        <p:animMotion origin="layout" path="M -4.44444E-6 -4.07407E-6 L 0.07709 0.69074 " pathEditMode="relative" rAng="0" ptsTypes="AA" p14:bounceEnd="36000">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14:presetBounceEnd="36000">
                                      <p:stCondLst>
                                        <p:cond delay="0"/>
                                      </p:stCondLst>
                                      <p:childTnLst>
                                        <p:animMotion origin="layout" path="M 1.11111E-6 -6.17284E-7 L -0.16389 0.69012 " pathEditMode="relative" rAng="0" ptsTypes="AA" p14:bounceEnd="36000">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807" y="1347614"/>
            <a:ext cx="3571597" cy="2232248"/>
            <a:chOff x="755576" y="1491630"/>
            <a:chExt cx="2880000" cy="1800000"/>
          </a:xfrm>
          <a:effectLst>
            <a:outerShdw blurRad="228600" dist="38100" dir="8400000" sx="105000" sy="105000" algn="tr" rotWithShape="0">
              <a:prstClr val="black">
                <a:alpha val="20000"/>
              </a:prstClr>
            </a:outerShdw>
          </a:effectLst>
        </p:grpSpPr>
        <p:sp>
          <p:nvSpPr>
            <p:cNvPr id="2" name="矩形 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TextBox 4"/>
          <p:cNvSpPr txBox="1"/>
          <p:nvPr/>
        </p:nvSpPr>
        <p:spPr>
          <a:xfrm>
            <a:off x="4932040" y="1357858"/>
            <a:ext cx="3672408"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某某科技发展公司</a:t>
            </a:r>
            <a:r>
              <a:rPr lang="zh-CN" altLang="en-US" sz="11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公司将为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tx1">
                    <a:lumMod val="65000"/>
                    <a:lumOff val="35000"/>
                  </a:schemeClr>
                </a:solidFill>
                <a:latin typeface="微软雅黑" pitchFamily="34" charset="-122"/>
                <a:ea typeface="微软雅黑" pitchFamily="34" charset="-122"/>
              </a:rPr>
              <a:t>于</a:t>
            </a:r>
            <a:r>
              <a:rPr lang="en-US" altLang="zh-CN" sz="1100" dirty="0" smtClean="0">
                <a:solidFill>
                  <a:schemeClr val="tx1">
                    <a:lumMod val="65000"/>
                    <a:lumOff val="35000"/>
                  </a:schemeClr>
                </a:solidFill>
                <a:latin typeface="微软雅黑" pitchFamily="34" charset="-122"/>
                <a:ea typeface="微软雅黑" pitchFamily="34" charset="-122"/>
              </a:rPr>
              <a:t>2013</a:t>
            </a:r>
            <a:r>
              <a:rPr lang="zh-CN" altLang="en-US" sz="1100" dirty="0" smtClean="0">
                <a:solidFill>
                  <a:schemeClr val="tx1">
                    <a:lumMod val="65000"/>
                    <a:lumOff val="35000"/>
                  </a:schemeClr>
                </a:solidFill>
                <a:latin typeface="微软雅黑" pitchFamily="34" charset="-122"/>
                <a:ea typeface="微软雅黑" pitchFamily="34" charset="-122"/>
              </a:rPr>
              <a:t>年，未来将在</a:t>
            </a:r>
            <a:r>
              <a:rPr lang="zh-CN" altLang="en-US" sz="11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p>
          <a:p>
            <a:pPr algn="just">
              <a:lnSpc>
                <a:spcPct val="150000"/>
              </a:lnSpc>
            </a:pPr>
            <a:r>
              <a:rPr lang="zh-CN" altLang="en-US" sz="1100" dirty="0">
                <a:solidFill>
                  <a:schemeClr val="tx1">
                    <a:lumMod val="65000"/>
                    <a:lumOff val="35000"/>
                  </a:schemeClr>
                </a:solidFill>
                <a:latin typeface="微软雅黑" pitchFamily="34" charset="-122"/>
                <a:ea typeface="微软雅黑" pitchFamily="34" charset="-122"/>
              </a:rPr>
              <a:t>       某某公司是全球领先的综合通信解决方案提供商。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a:t>
            </a:r>
            <a:r>
              <a:rPr lang="zh-CN" altLang="en-US" sz="1100" dirty="0">
                <a:solidFill>
                  <a:schemeClr val="tx1">
                    <a:lumMod val="65000"/>
                    <a:lumOff val="35000"/>
                  </a:schemeClr>
                </a:solidFill>
                <a:latin typeface="微软雅黑" pitchFamily="34" charset="-122"/>
                <a:ea typeface="微软雅黑" pitchFamily="34" charset="-122"/>
              </a:rPr>
              <a:t>将</a:t>
            </a:r>
            <a:r>
              <a:rPr lang="zh-CN" altLang="en-US" sz="1100" dirty="0" smtClean="0">
                <a:solidFill>
                  <a:schemeClr val="tx1">
                    <a:lumMod val="65000"/>
                    <a:lumOff val="35000"/>
                  </a:schemeClr>
                </a:solidFill>
                <a:latin typeface="微软雅黑" pitchFamily="34" charset="-122"/>
                <a:ea typeface="微软雅黑" pitchFamily="34" charset="-122"/>
              </a:rPr>
              <a:t>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100" dirty="0" smtClean="0">
                <a:solidFill>
                  <a:schemeClr val="tx1">
                    <a:lumMod val="65000"/>
                    <a:lumOff val="35000"/>
                  </a:schemeClr>
                </a:solidFill>
                <a:latin typeface="微软雅黑" pitchFamily="34" charset="-122"/>
                <a:ea typeface="微软雅黑" pitchFamily="34" charset="-122"/>
              </a:rPr>
              <a:t>方案。</a:t>
            </a:r>
            <a:endParaRPr lang="zh-CN" altLang="en-US" sz="1100" dirty="0">
              <a:solidFill>
                <a:schemeClr val="tx1">
                  <a:lumMod val="65000"/>
                  <a:lumOff val="35000"/>
                </a:schemeClr>
              </a:solidFill>
              <a:latin typeface="微软雅黑" pitchFamily="34" charset="-122"/>
              <a:ea typeface="微软雅黑" pitchFamily="34" charset="-122"/>
            </a:endParaRPr>
          </a:p>
        </p:txBody>
      </p:sp>
      <p:grpSp>
        <p:nvGrpSpPr>
          <p:cNvPr id="21" name="组合 20"/>
          <p:cNvGrpSpPr/>
          <p:nvPr/>
        </p:nvGrpSpPr>
        <p:grpSpPr>
          <a:xfrm>
            <a:off x="2243605" y="3194274"/>
            <a:ext cx="2333091" cy="1458182"/>
            <a:chOff x="755576" y="1491630"/>
            <a:chExt cx="2880000" cy="1800000"/>
          </a:xfrm>
          <a:effectLst>
            <a:outerShdw blurRad="228600" dist="38100" dir="8400000" sx="105000" sy="105000" algn="tr" rotWithShape="0">
              <a:prstClr val="black">
                <a:alpha val="20000"/>
              </a:prstClr>
            </a:outerShdw>
          </a:effectLst>
        </p:grpSpPr>
        <p:sp>
          <p:nvSpPr>
            <p:cNvPr id="22" name="矩形 2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公司简介</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873068346"/>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5"/>
                                        </p:tgtEl>
                                        <p:attrNameLst>
                                          <p:attrName>style.visibility</p:attrName>
                                        </p:attrNameLst>
                                      </p:cBhvr>
                                      <p:to>
                                        <p:strVal val="visible"/>
                                      </p:to>
                                    </p:set>
                                    <p:animEffect transition="in" filter="wipe(left)">
                                      <p:cBhvr>
                                        <p:cTn id="19" dur="50"/>
                                        <p:tgtEl>
                                          <p:spTgt spid="5"/>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5"/>
                                        </p:tgtEl>
                                      </p:cBhvr>
                                      <p:to x="80000" y="100000"/>
                                    </p:animScale>
                                    <p:anim by="(#ppt_w*0.10)" calcmode="lin" valueType="num">
                                      <p:cBhvr>
                                        <p:cTn id="22" dur="25" autoRev="1" fill="hold">
                                          <p:stCondLst>
                                            <p:cond delay="0"/>
                                          </p:stCondLst>
                                        </p:cTn>
                                        <p:tgtEl>
                                          <p:spTgt spid="5"/>
                                        </p:tgtEl>
                                        <p:attrNameLst>
                                          <p:attrName>ppt_x</p:attrName>
                                        </p:attrNameLst>
                                      </p:cBhvr>
                                    </p:anim>
                                    <p:anim by="(-#ppt_w*0.10)" calcmode="lin" valueType="num">
                                      <p:cBhvr>
                                        <p:cTn id="23" dur="25" autoRev="1" fill="hold">
                                          <p:stCondLst>
                                            <p:cond delay="0"/>
                                          </p:stCondLst>
                                        </p:cTn>
                                        <p:tgtEl>
                                          <p:spTgt spid="5"/>
                                        </p:tgtEl>
                                        <p:attrNameLst>
                                          <p:attrName>ppt_y</p:attrName>
                                        </p:attrNameLst>
                                      </p:cBhvr>
                                    </p:anim>
                                    <p:animRot by="-480000">
                                      <p:cBhvr>
                                        <p:cTn id="24"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85522" y="1556658"/>
            <a:ext cx="1630575" cy="492443"/>
          </a:xfrm>
          <a:prstGeom prst="rect">
            <a:avLst/>
          </a:prstGeom>
          <a:noFill/>
          <a:effectLst/>
        </p:spPr>
        <p:txBody>
          <a:bodyPr wrap="none" rtlCol="0">
            <a:spAutoFit/>
          </a:bodyPr>
          <a:lstStyle/>
          <a:p>
            <a:r>
              <a:rPr lang="en-US" altLang="zh-CN" sz="2600" b="1" dirty="0" smtClean="0">
                <a:solidFill>
                  <a:srgbClr val="C00000"/>
                </a:solidFill>
                <a:latin typeface="微软雅黑" pitchFamily="34" charset="-122"/>
                <a:ea typeface="造字工房俊雅锐宋体验版常规体" pitchFamily="50" charset="-122"/>
              </a:rPr>
              <a:t>THANKS</a:t>
            </a:r>
            <a:endParaRPr lang="zh-CN" altLang="en-US" sz="2600" b="1" dirty="0">
              <a:solidFill>
                <a:srgbClr val="C00000"/>
              </a:solidFill>
              <a:latin typeface="微软雅黑" pitchFamily="34" charset="-122"/>
              <a:ea typeface="造字工房俊雅锐宋体验版常规体" pitchFamily="50" charset="-122"/>
            </a:endParaRPr>
          </a:p>
        </p:txBody>
      </p:sp>
      <p:sp>
        <p:nvSpPr>
          <p:cNvPr id="83" name="TextBox 82"/>
          <p:cNvSpPr txBox="1"/>
          <p:nvPr/>
        </p:nvSpPr>
        <p:spPr>
          <a:xfrm>
            <a:off x="6156176" y="3194025"/>
            <a:ext cx="2544286" cy="1508105"/>
          </a:xfrm>
          <a:prstGeom prst="rect">
            <a:avLst/>
          </a:prstGeom>
          <a:noFill/>
        </p:spPr>
        <p:txBody>
          <a:bodyPr wrap="none" rtlCol="0">
            <a:spAutoFit/>
          </a:bodyPr>
          <a:lstStyle/>
          <a:p>
            <a:r>
              <a:rPr lang="zh-CN" altLang="en-US" sz="4600" dirty="0" smtClean="0">
                <a:latin typeface="微软雅黑" pitchFamily="34" charset="-122"/>
                <a:ea typeface="微软雅黑" pitchFamily="34" charset="-122"/>
              </a:rPr>
              <a:t>演示完毕</a:t>
            </a:r>
            <a:endParaRPr lang="en-US" altLang="zh-CN" sz="4600" dirty="0" smtClean="0">
              <a:latin typeface="微软雅黑" pitchFamily="34" charset="-122"/>
              <a:ea typeface="微软雅黑" pitchFamily="34" charset="-122"/>
            </a:endParaRPr>
          </a:p>
          <a:p>
            <a:r>
              <a:rPr lang="zh-CN" altLang="en-US" sz="4600" dirty="0" smtClean="0">
                <a:latin typeface="微软雅黑" pitchFamily="34" charset="-122"/>
                <a:ea typeface="微软雅黑" pitchFamily="34" charset="-122"/>
              </a:rPr>
              <a:t>感谢观看</a:t>
            </a:r>
            <a:endParaRPr lang="en-US" altLang="zh-CN" sz="4600" dirty="0" smtClean="0">
              <a:latin typeface="微软雅黑" pitchFamily="34" charset="-122"/>
              <a:ea typeface="微软雅黑" pitchFamily="34"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1228628852"/>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 name="矩形 2"/>
          <p:cNvSpPr/>
          <p:nvPr/>
        </p:nvSpPr>
        <p:spPr>
          <a:xfrm>
            <a:off x="645881" y="1131590"/>
            <a:ext cx="2593340" cy="3462301"/>
          </a:xfrm>
          <a:prstGeom prst="rect">
            <a:avLst/>
          </a:prstGeom>
          <a:blipFill dpi="0" rotWithShape="1">
            <a:blip r:embed="rId3"/>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斜纹 15"/>
          <p:cNvSpPr/>
          <p:nvPr/>
        </p:nvSpPr>
        <p:spPr>
          <a:xfrm>
            <a:off x="607781" y="1100634"/>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 name="斜纹 16"/>
          <p:cNvSpPr/>
          <p:nvPr/>
        </p:nvSpPr>
        <p:spPr>
          <a:xfrm rot="10800000">
            <a:off x="2911232" y="42634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TextBox 1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团队介绍</a:t>
            </a:r>
            <a:endParaRPr lang="zh-CN" altLang="en-US" sz="1000" dirty="0">
              <a:latin typeface="微软雅黑" pitchFamily="34" charset="-122"/>
              <a:ea typeface="微软雅黑" pitchFamily="34" charset="-122"/>
            </a:endParaRPr>
          </a:p>
        </p:txBody>
      </p:sp>
      <p:grpSp>
        <p:nvGrpSpPr>
          <p:cNvPr id="22" name="组合 21"/>
          <p:cNvGrpSpPr/>
          <p:nvPr/>
        </p:nvGrpSpPr>
        <p:grpSpPr>
          <a:xfrm>
            <a:off x="3851920" y="1164846"/>
            <a:ext cx="1172844" cy="902720"/>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专业</a:t>
              </a:r>
              <a:endParaRPr lang="zh-CN" altLang="en-US" sz="2200" b="1" dirty="0">
                <a:solidFill>
                  <a:srgbClr val="C00000"/>
                </a:solidFill>
                <a:latin typeface="微软雅黑" pitchFamily="34" charset="-122"/>
                <a:ea typeface="微软雅黑" pitchFamily="34" charset="-122"/>
              </a:endParaRPr>
            </a:p>
          </p:txBody>
        </p:sp>
      </p:grpSp>
      <p:grpSp>
        <p:nvGrpSpPr>
          <p:cNvPr id="24" name="组合 23"/>
          <p:cNvGrpSpPr/>
          <p:nvPr/>
        </p:nvGrpSpPr>
        <p:grpSpPr>
          <a:xfrm>
            <a:off x="5044683" y="1147646"/>
            <a:ext cx="1172844" cy="902720"/>
            <a:chOff x="5027106" y="2345385"/>
            <a:chExt cx="1172844" cy="902720"/>
          </a:xfrm>
        </p:grpSpPr>
        <p:grpSp>
          <p:nvGrpSpPr>
            <p:cNvPr id="25" name="组合 2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年轻</a:t>
              </a:r>
              <a:endParaRPr lang="zh-CN" altLang="en-US" sz="2200" b="1" dirty="0">
                <a:solidFill>
                  <a:srgbClr val="C00000"/>
                </a:solidFill>
                <a:latin typeface="微软雅黑" pitchFamily="34" charset="-122"/>
                <a:ea typeface="微软雅黑" pitchFamily="34" charset="-122"/>
              </a:endParaRPr>
            </a:p>
          </p:txBody>
        </p:sp>
      </p:grpSp>
      <p:grpSp>
        <p:nvGrpSpPr>
          <p:cNvPr id="29" name="组合 28"/>
          <p:cNvGrpSpPr/>
          <p:nvPr/>
        </p:nvGrpSpPr>
        <p:grpSpPr>
          <a:xfrm>
            <a:off x="6211512" y="1177742"/>
            <a:ext cx="1172844" cy="902720"/>
            <a:chOff x="5027106" y="2345385"/>
            <a:chExt cx="1172844" cy="902720"/>
          </a:xfrm>
        </p:grpSpPr>
        <p:grpSp>
          <p:nvGrpSpPr>
            <p:cNvPr id="30" name="组合 2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有梦想</a:t>
              </a:r>
              <a:endParaRPr lang="zh-CN" altLang="en-US" b="1" dirty="0">
                <a:solidFill>
                  <a:srgbClr val="C00000"/>
                </a:solidFill>
                <a:latin typeface="微软雅黑" pitchFamily="34" charset="-122"/>
                <a:ea typeface="微软雅黑" pitchFamily="34" charset="-122"/>
              </a:endParaRPr>
            </a:p>
          </p:txBody>
        </p:sp>
      </p:grpSp>
      <p:grpSp>
        <p:nvGrpSpPr>
          <p:cNvPr id="34" name="组合 33"/>
          <p:cNvGrpSpPr/>
          <p:nvPr/>
        </p:nvGrpSpPr>
        <p:grpSpPr>
          <a:xfrm>
            <a:off x="7385411" y="1189305"/>
            <a:ext cx="1172844" cy="902720"/>
            <a:chOff x="5027106" y="2345385"/>
            <a:chExt cx="1172844" cy="902720"/>
          </a:xfrm>
        </p:grpSpPr>
        <p:grpSp>
          <p:nvGrpSpPr>
            <p:cNvPr id="35" name="组合 3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行动力强</a:t>
              </a:r>
              <a:endParaRPr lang="zh-CN" altLang="en-US"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59588375"/>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left)">
                                      <p:cBhvr>
                                        <p:cTn id="20" dur="500"/>
                                        <p:tgtEl>
                                          <p:spTgt spid="22"/>
                                        </p:tgtEl>
                                      </p:cBhvr>
                                    </p:animEffect>
                                  </p:childTnLst>
                                </p:cTn>
                              </p:par>
                              <p:par>
                                <p:cTn id="21" presetID="12" presetClass="entr" presetSubtype="2" fill="hold"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par>
                                <p:cTn id="25" presetID="12" presetClass="entr" presetSubtype="2" fill="hold" nodeType="withEffect">
                                  <p:stCondLst>
                                    <p:cond delay="4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left)">
                                      <p:cBhvr>
                                        <p:cTn id="28" dur="500"/>
                                        <p:tgtEl>
                                          <p:spTgt spid="29"/>
                                        </p:tgtEl>
                                      </p:cBhvr>
                                    </p:animEffect>
                                  </p:childTnLst>
                                </p:cTn>
                              </p:par>
                              <p:par>
                                <p:cTn id="29" presetID="12" presetClass="entr" presetSubtype="2" fill="hold" nodeType="withEffect">
                                  <p:stCondLst>
                                    <p:cond delay="6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ppt_x</p:attrName>
                                        </p:attrNameLst>
                                      </p:cBhvr>
                                      <p:tavLst>
                                        <p:tav tm="0">
                                          <p:val>
                                            <p:strVal val="#ppt_x+#ppt_w*1.125000"/>
                                          </p:val>
                                        </p:tav>
                                        <p:tav tm="100000">
                                          <p:val>
                                            <p:strVal val="#ppt_x"/>
                                          </p:val>
                                        </p:tav>
                                      </p:tavLst>
                                    </p:anim>
                                    <p:animEffect transition="in" filter="wipe(left)">
                                      <p:cBhvr>
                                        <p:cTn id="32" dur="500"/>
                                        <p:tgtEl>
                                          <p:spTgt spid="34"/>
                                        </p:tgtEl>
                                      </p:cBhvr>
                                    </p:animEffect>
                                  </p:childTnLst>
                                </p:cTn>
                              </p:par>
                            </p:childTnLst>
                          </p:cTn>
                        </p:par>
                        <p:par>
                          <p:cTn id="33" fill="hold">
                            <p:stCondLst>
                              <p:cond delay="2600"/>
                            </p:stCondLst>
                            <p:childTnLst>
                              <p:par>
                                <p:cTn id="34" presetID="2" presetClass="entr" presetSubtype="2" fill="hold" grpId="0" nodeType="after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anim calcmode="lin" valueType="num">
                                      <p:cBhvr additive="base">
                                        <p:cTn id="36"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2">
                                            <p:txEl>
                                              <p:pRg st="1" end="1"/>
                                            </p:txEl>
                                          </p:spTgt>
                                        </p:tgtEl>
                                        <p:attrNameLst>
                                          <p:attrName>style.visibility</p:attrName>
                                        </p:attrNameLst>
                                      </p:cBhvr>
                                      <p:to>
                                        <p:strVal val="visible"/>
                                      </p:to>
                                    </p:set>
                                    <p:anim calcmode="lin" valueType="num">
                                      <p:cBhvr additive="base">
                                        <p:cTn id="40"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
                                            <p:txEl>
                                              <p:pRg st="1" end="1"/>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
                                            <p:txEl>
                                              <p:pRg st="2" end="2"/>
                                            </p:txEl>
                                          </p:spTgt>
                                        </p:tgtEl>
                                        <p:attrNameLst>
                                          <p:attrName>style.visibility</p:attrName>
                                        </p:attrNameLst>
                                      </p:cBhvr>
                                      <p:to>
                                        <p:strVal val="visible"/>
                                      </p:to>
                                    </p:set>
                                    <p:anim calcmode="lin" valueType="num">
                                      <p:cBhvr additive="base">
                                        <p:cTn id="44"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
                                            <p:txEl>
                                              <p:pRg st="2" end="2"/>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2">
                                            <p:txEl>
                                              <p:pRg st="3" end="3"/>
                                            </p:txEl>
                                          </p:spTgt>
                                        </p:tgtEl>
                                        <p:attrNameLst>
                                          <p:attrName>style.visibility</p:attrName>
                                        </p:attrNameLst>
                                      </p:cBhvr>
                                      <p:to>
                                        <p:strVal val="visible"/>
                                      </p:to>
                                    </p:set>
                                    <p:anim calcmode="lin" valueType="num">
                                      <p:cBhvr additive="base">
                                        <p:cTn id="48"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2">
                                            <p:txEl>
                                              <p:pRg st="3" end="3"/>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400"/>
                                  </p:stCondLst>
                                  <p:childTnLst>
                                    <p:set>
                                      <p:cBhvr>
                                        <p:cTn id="51" dur="1" fill="hold">
                                          <p:stCondLst>
                                            <p:cond delay="0"/>
                                          </p:stCondLst>
                                        </p:cTn>
                                        <p:tgtEl>
                                          <p:spTgt spid="2">
                                            <p:txEl>
                                              <p:pRg st="4" end="4"/>
                                            </p:txEl>
                                          </p:spTgt>
                                        </p:tgtEl>
                                        <p:attrNameLst>
                                          <p:attrName>style.visibility</p:attrName>
                                        </p:attrNameLst>
                                      </p:cBhvr>
                                      <p:to>
                                        <p:strVal val="visible"/>
                                      </p:to>
                                    </p:set>
                                    <p:anim calcmode="lin" valueType="num">
                                      <p:cBhvr additive="base">
                                        <p:cTn id="52"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5" name="组合 34"/>
          <p:cNvGrpSpPr/>
          <p:nvPr/>
        </p:nvGrpSpPr>
        <p:grpSpPr>
          <a:xfrm>
            <a:off x="2782280" y="1059582"/>
            <a:ext cx="1558144" cy="1689124"/>
            <a:chOff x="2782280" y="1059582"/>
            <a:chExt cx="1558144" cy="1689124"/>
          </a:xfrm>
          <a:effectLst>
            <a:outerShdw blurRad="228600" dist="101600" dir="8400000" sx="105000" sy="105000" algn="tr" rotWithShape="0">
              <a:prstClr val="black">
                <a:alpha val="40000"/>
              </a:prstClr>
            </a:outerShdw>
          </a:effectLst>
        </p:grpSpPr>
        <p:sp>
          <p:nvSpPr>
            <p:cNvPr id="12"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4799772" y="1059582"/>
            <a:ext cx="1558144" cy="1689124"/>
            <a:chOff x="4799772" y="1059582"/>
            <a:chExt cx="1558144" cy="1689124"/>
          </a:xfrm>
          <a:effectLst>
            <a:outerShdw blurRad="228600" dist="101600" dir="8400000" sx="105000" sy="105000" algn="tr" rotWithShape="0">
              <a:prstClr val="black">
                <a:alpha val="40000"/>
              </a:prstClr>
            </a:outerShdw>
          </a:effectLst>
        </p:grpSpPr>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7" name="组合 36"/>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0" name="矩形 29"/>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31" name="矩形 30"/>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32" name="矩形 31"/>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33" name="矩形 32"/>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50" name="组合 49"/>
          <p:cNvGrpSpPr/>
          <p:nvPr/>
        </p:nvGrpSpPr>
        <p:grpSpPr>
          <a:xfrm>
            <a:off x="814328" y="3219334"/>
            <a:ext cx="1356392" cy="432536"/>
            <a:chOff x="814328" y="3219334"/>
            <a:chExt cx="1356392" cy="432536"/>
          </a:xfrm>
        </p:grpSpPr>
        <p:grpSp>
          <p:nvGrpSpPr>
            <p:cNvPr id="39" name="组合 38"/>
            <p:cNvGrpSpPr/>
            <p:nvPr/>
          </p:nvGrpSpPr>
          <p:grpSpPr>
            <a:xfrm>
              <a:off x="814328" y="3219334"/>
              <a:ext cx="1356392" cy="432536"/>
              <a:chOff x="2173927" y="3285519"/>
              <a:chExt cx="1721136" cy="548848"/>
            </a:xfrm>
          </p:grpSpPr>
          <p:grpSp>
            <p:nvGrpSpPr>
              <p:cNvPr id="40" name="组合 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1" name="组合 50"/>
          <p:cNvGrpSpPr/>
          <p:nvPr/>
        </p:nvGrpSpPr>
        <p:grpSpPr>
          <a:xfrm>
            <a:off x="2841272" y="3214865"/>
            <a:ext cx="1356392" cy="432536"/>
            <a:chOff x="814328" y="3219334"/>
            <a:chExt cx="1356392" cy="432536"/>
          </a:xfrm>
        </p:grpSpPr>
        <p:grpSp>
          <p:nvGrpSpPr>
            <p:cNvPr id="52" name="组合 51"/>
            <p:cNvGrpSpPr/>
            <p:nvPr/>
          </p:nvGrpSpPr>
          <p:grpSpPr>
            <a:xfrm>
              <a:off x="814328" y="3219334"/>
              <a:ext cx="1356392" cy="432536"/>
              <a:chOff x="2173927" y="3285519"/>
              <a:chExt cx="1721136" cy="548848"/>
            </a:xfrm>
          </p:grpSpPr>
          <p:grpSp>
            <p:nvGrpSpPr>
              <p:cNvPr id="54" name="组合 5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8" name="组合 57"/>
          <p:cNvGrpSpPr/>
          <p:nvPr/>
        </p:nvGrpSpPr>
        <p:grpSpPr>
          <a:xfrm>
            <a:off x="4900648" y="3214864"/>
            <a:ext cx="1356392" cy="432536"/>
            <a:chOff x="814328" y="3219334"/>
            <a:chExt cx="1356392" cy="432536"/>
          </a:xfrm>
        </p:grpSpPr>
        <p:grpSp>
          <p:nvGrpSpPr>
            <p:cNvPr id="59" name="组合 58"/>
            <p:cNvGrpSpPr/>
            <p:nvPr/>
          </p:nvGrpSpPr>
          <p:grpSpPr>
            <a:xfrm>
              <a:off x="814328" y="3219334"/>
              <a:ext cx="1356392" cy="432536"/>
              <a:chOff x="2173927" y="3285519"/>
              <a:chExt cx="1721136" cy="548848"/>
            </a:xfrm>
          </p:grpSpPr>
          <p:grpSp>
            <p:nvGrpSpPr>
              <p:cNvPr id="61" name="组合 6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65" name="组合 64"/>
          <p:cNvGrpSpPr/>
          <p:nvPr/>
        </p:nvGrpSpPr>
        <p:grpSpPr>
          <a:xfrm>
            <a:off x="6918140" y="3201271"/>
            <a:ext cx="1356392" cy="432536"/>
            <a:chOff x="814328" y="3219334"/>
            <a:chExt cx="1356392" cy="432536"/>
          </a:xfrm>
        </p:grpSpPr>
        <p:grpSp>
          <p:nvGrpSpPr>
            <p:cNvPr id="66" name="组合 65"/>
            <p:cNvGrpSpPr/>
            <p:nvPr/>
          </p:nvGrpSpPr>
          <p:grpSpPr>
            <a:xfrm>
              <a:off x="814328" y="3219334"/>
              <a:ext cx="1356392" cy="432536"/>
              <a:chOff x="2173927" y="3285519"/>
              <a:chExt cx="1721136" cy="548848"/>
            </a:xfrm>
          </p:grpSpPr>
          <p:grpSp>
            <p:nvGrpSpPr>
              <p:cNvPr id="68" name="组合 6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72" name="TextBox 7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824570970"/>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up)">
                                      <p:cBhvr>
                                        <p:cTn id="29" dur="500"/>
                                        <p:tgtEl>
                                          <p:spTgt spid="30"/>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ppt_y</p:attrName>
                                        </p:attrNameLst>
                                      </p:cBhvr>
                                      <p:tavLst>
                                        <p:tav tm="0">
                                          <p:val>
                                            <p:strVal val="#ppt_y+#ppt_h*1.125000"/>
                                          </p:val>
                                        </p:tav>
                                        <p:tav tm="100000">
                                          <p:val>
                                            <p:strVal val="#ppt_y"/>
                                          </p:val>
                                        </p:tav>
                                      </p:tavLst>
                                    </p:anim>
                                    <p:animEffect transition="in" filter="wipe(up)">
                                      <p:cBhvr>
                                        <p:cTn id="33" dur="500"/>
                                        <p:tgtEl>
                                          <p:spTgt spid="31"/>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ppt_y</p:attrName>
                                        </p:attrNameLst>
                                      </p:cBhvr>
                                      <p:tavLst>
                                        <p:tav tm="0">
                                          <p:val>
                                            <p:strVal val="#ppt_y+#ppt_h*1.125000"/>
                                          </p:val>
                                        </p:tav>
                                        <p:tav tm="100000">
                                          <p:val>
                                            <p:strVal val="#ppt_y"/>
                                          </p:val>
                                        </p:tav>
                                      </p:tavLst>
                                    </p:anim>
                                    <p:animEffect transition="in" filter="wipe(up)">
                                      <p:cBhvr>
                                        <p:cTn id="37" dur="500"/>
                                        <p:tgtEl>
                                          <p:spTgt spid="32"/>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ppt_y</p:attrName>
                                        </p:attrNameLst>
                                      </p:cBhvr>
                                      <p:tavLst>
                                        <p:tav tm="0">
                                          <p:val>
                                            <p:strVal val="#ppt_y+#ppt_h*1.125000"/>
                                          </p:val>
                                        </p:tav>
                                        <p:tav tm="100000">
                                          <p:val>
                                            <p:strVal val="#ppt_y"/>
                                          </p:val>
                                        </p:tav>
                                      </p:tavLst>
                                    </p:anim>
                                    <p:animEffect transition="in" filter="wipe(up)">
                                      <p:cBhvr>
                                        <p:cTn id="41" dur="500"/>
                                        <p:tgtEl>
                                          <p:spTgt spid="33"/>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p:tgtEl>
                                          <p:spTgt spid="7"/>
                                        </p:tgtEl>
                                        <p:attrNameLst>
                                          <p:attrName>ppt_y</p:attrName>
                                        </p:attrNameLst>
                                      </p:cBhvr>
                                      <p:tavLst>
                                        <p:tav tm="0">
                                          <p:val>
                                            <p:strVal val="#ppt_y-#ppt_h*1.125000"/>
                                          </p:val>
                                        </p:tav>
                                        <p:tav tm="100000">
                                          <p:val>
                                            <p:strVal val="#ppt_y"/>
                                          </p:val>
                                        </p:tav>
                                      </p:tavLst>
                                    </p:anim>
                                    <p:animEffect transition="in" filter="wipe(down)">
                                      <p:cBhvr>
                                        <p:cTn id="51" dur="500"/>
                                        <p:tgtEl>
                                          <p:spTgt spid="7"/>
                                        </p:tgtEl>
                                      </p:cBhvr>
                                    </p:animEffect>
                                  </p:childTnLst>
                                </p:cTn>
                              </p:par>
                              <p:par>
                                <p:cTn id="52" presetID="53" presetClass="entr" presetSubtype="16" fill="hold" nodeType="withEffect">
                                  <p:stCondLst>
                                    <p:cond delay="20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down)">
                                      <p:cBhvr>
                                        <p:cTn id="60" dur="500"/>
                                        <p:tgtEl>
                                          <p:spTgt spid="13"/>
                                        </p:tgtEl>
                                      </p:cBhvr>
                                    </p:animEffect>
                                  </p:childTnLst>
                                </p:cTn>
                              </p:par>
                              <p:par>
                                <p:cTn id="61" presetID="53" presetClass="entr" presetSubtype="16" fill="hold" nodeType="withEffect">
                                  <p:stCondLst>
                                    <p:cond delay="4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53" presetClass="entr" presetSubtype="16" fill="hold" nodeType="withEffect">
                                  <p:stCondLst>
                                    <p:cond delay="60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p:tgtEl>
                                          <p:spTgt spid="25"/>
                                        </p:tgtEl>
                                        <p:attrNameLst>
                                          <p:attrName>ppt_y</p:attrName>
                                        </p:attrNameLst>
                                      </p:cBhvr>
                                      <p:tavLst>
                                        <p:tav tm="0">
                                          <p:val>
                                            <p:strVal val="#ppt_y-#ppt_h*1.125000"/>
                                          </p:val>
                                        </p:tav>
                                        <p:tav tm="100000">
                                          <p:val>
                                            <p:strVal val="#ppt_y"/>
                                          </p:val>
                                        </p:tav>
                                      </p:tavLst>
                                    </p:anim>
                                    <p:animEffect transition="in" filter="wipe(down)">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64788" y="987574"/>
            <a:ext cx="1558144" cy="1689124"/>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矩形 9"/>
          <p:cNvSpPr>
            <a:spLocks noChangeArrowheads="1"/>
          </p:cNvSpPr>
          <p:nvPr/>
        </p:nvSpPr>
        <p:spPr bwMode="auto">
          <a:xfrm>
            <a:off x="2620581" y="1085799"/>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张姓名</a:t>
            </a:r>
            <a:endParaRPr lang="zh-CN" altLang="en-US" sz="1600" b="1" cap="all" dirty="0">
              <a:latin typeface="微软雅黑" pitchFamily="34" charset="-122"/>
              <a:ea typeface="微软雅黑" pitchFamily="34" charset="-122"/>
              <a:cs typeface="+mj-cs"/>
            </a:endParaRPr>
          </a:p>
        </p:txBody>
      </p:sp>
      <p:sp>
        <p:nvSpPr>
          <p:cNvPr id="23" name="TextBox 22"/>
          <p:cNvSpPr txBox="1"/>
          <p:nvPr/>
        </p:nvSpPr>
        <p:spPr>
          <a:xfrm>
            <a:off x="2555776" y="1995686"/>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24" name="组合 23"/>
          <p:cNvGrpSpPr/>
          <p:nvPr/>
        </p:nvGrpSpPr>
        <p:grpSpPr>
          <a:xfrm>
            <a:off x="764788" y="3017785"/>
            <a:ext cx="1558144" cy="1689124"/>
            <a:chOff x="2782280" y="1059582"/>
            <a:chExt cx="1558144" cy="1689124"/>
          </a:xfrm>
          <a:effectLst>
            <a:outerShdw blurRad="228600" dist="101600" dir="8400000" sx="105000" sy="105000" algn="tr" rotWithShape="0">
              <a:prstClr val="black">
                <a:alpha val="40000"/>
              </a:prstClr>
            </a:outerShdw>
          </a:effectLst>
        </p:grpSpPr>
        <p:sp>
          <p:nvSpPr>
            <p:cNvPr id="25"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7" name="组合 26"/>
          <p:cNvGrpSpPr/>
          <p:nvPr/>
        </p:nvGrpSpPr>
        <p:grpSpPr>
          <a:xfrm>
            <a:off x="2649699" y="1486656"/>
            <a:ext cx="1356392" cy="432536"/>
            <a:chOff x="814328" y="3219334"/>
            <a:chExt cx="1356392" cy="432536"/>
          </a:xfrm>
        </p:grpSpPr>
        <p:grpSp>
          <p:nvGrpSpPr>
            <p:cNvPr id="28" name="组合 27"/>
            <p:cNvGrpSpPr/>
            <p:nvPr/>
          </p:nvGrpSpPr>
          <p:grpSpPr>
            <a:xfrm>
              <a:off x="814328" y="3219334"/>
              <a:ext cx="1356392" cy="432536"/>
              <a:chOff x="2173927" y="3285519"/>
              <a:chExt cx="1721136" cy="548848"/>
            </a:xfrm>
          </p:grpSpPr>
          <p:grpSp>
            <p:nvGrpSpPr>
              <p:cNvPr id="30" name="组合 2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41" name="矩形 9"/>
          <p:cNvSpPr>
            <a:spLocks noChangeArrowheads="1"/>
          </p:cNvSpPr>
          <p:nvPr/>
        </p:nvSpPr>
        <p:spPr bwMode="auto">
          <a:xfrm>
            <a:off x="2620581" y="3003798"/>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田</a:t>
            </a:r>
            <a:r>
              <a:rPr lang="zh-CN" altLang="en-US" sz="1600" b="1" cap="all" dirty="0" smtClean="0">
                <a:latin typeface="微软雅黑" pitchFamily="34" charset="-122"/>
                <a:ea typeface="微软雅黑" pitchFamily="34" charset="-122"/>
              </a:rPr>
              <a:t>姓名</a:t>
            </a:r>
            <a:endParaRPr lang="zh-CN" altLang="en-US" sz="1600" b="1" cap="all" dirty="0">
              <a:latin typeface="微软雅黑" pitchFamily="34" charset="-122"/>
              <a:ea typeface="微软雅黑" pitchFamily="34" charset="-122"/>
            </a:endParaRPr>
          </a:p>
        </p:txBody>
      </p:sp>
      <p:sp>
        <p:nvSpPr>
          <p:cNvPr id="42" name="TextBox 41"/>
          <p:cNvSpPr txBox="1"/>
          <p:nvPr/>
        </p:nvSpPr>
        <p:spPr>
          <a:xfrm>
            <a:off x="2555776" y="3939902"/>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43" name="组合 42"/>
          <p:cNvGrpSpPr/>
          <p:nvPr/>
        </p:nvGrpSpPr>
        <p:grpSpPr>
          <a:xfrm>
            <a:off x="2649699" y="3404655"/>
            <a:ext cx="1356392" cy="432536"/>
            <a:chOff x="814328" y="3219334"/>
            <a:chExt cx="1356392" cy="432536"/>
          </a:xfrm>
        </p:grpSpPr>
        <p:grpSp>
          <p:nvGrpSpPr>
            <p:cNvPr id="44" name="组合 43"/>
            <p:cNvGrpSpPr/>
            <p:nvPr/>
          </p:nvGrpSpPr>
          <p:grpSpPr>
            <a:xfrm>
              <a:off x="814328" y="3219334"/>
              <a:ext cx="1356392" cy="432536"/>
              <a:chOff x="2173927" y="3285519"/>
              <a:chExt cx="1721136" cy="548848"/>
            </a:xfrm>
          </p:grpSpPr>
          <p:grpSp>
            <p:nvGrpSpPr>
              <p:cNvPr id="46" name="组合 4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50" name="TextBox 4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核心成员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4544203"/>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by="(-#ppt_w*2)" calcmode="lin" valueType="num">
                                      <p:cBhvr rctx="PPT">
                                        <p:cTn id="19" dur="250" autoRev="1" fill="hold">
                                          <p:stCondLst>
                                            <p:cond delay="0"/>
                                          </p:stCondLst>
                                        </p:cTn>
                                        <p:tgtEl>
                                          <p:spTgt spid="22"/>
                                        </p:tgtEl>
                                        <p:attrNameLst>
                                          <p:attrName>ppt_w</p:attrName>
                                        </p:attrNameLst>
                                      </p:cBhvr>
                                    </p:anim>
                                    <p:anim by="(#ppt_w*0.50)" calcmode="lin" valueType="num">
                                      <p:cBhvr>
                                        <p:cTn id="20" dur="250" decel="50000" autoRev="1" fill="hold">
                                          <p:stCondLst>
                                            <p:cond delay="0"/>
                                          </p:stCondLst>
                                        </p:cTn>
                                        <p:tgtEl>
                                          <p:spTgt spid="22"/>
                                        </p:tgtEl>
                                        <p:attrNameLst>
                                          <p:attrName>ppt_x</p:attrName>
                                        </p:attrNameLst>
                                      </p:cBhvr>
                                    </p:anim>
                                    <p:anim from="(-#ppt_h/2)" to="(#ppt_y)" calcmode="lin" valueType="num">
                                      <p:cBhvr>
                                        <p:cTn id="21" dur="500" fill="hold">
                                          <p:stCondLst>
                                            <p:cond delay="0"/>
                                          </p:stCondLst>
                                        </p:cTn>
                                        <p:tgtEl>
                                          <p:spTgt spid="22"/>
                                        </p:tgtEl>
                                        <p:attrNameLst>
                                          <p:attrName>ppt_y</p:attrName>
                                        </p:attrNameLst>
                                      </p:cBhvr>
                                    </p:anim>
                                    <p:animRot by="21600000">
                                      <p:cBhvr>
                                        <p:cTn id="22" dur="500" fill="hold">
                                          <p:stCondLst>
                                            <p:cond delay="0"/>
                                          </p:stCondLst>
                                        </p:cTn>
                                        <p:tgtEl>
                                          <p:spTgt spid="22"/>
                                        </p:tgtEl>
                                        <p:attrNameLst>
                                          <p:attrName>r</p:attrName>
                                        </p:attrNameLst>
                                      </p:cBhvr>
                                    </p:animRo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1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
                                        <p:tgtEl>
                                          <p:spTgt spid="23"/>
                                        </p:tgtEl>
                                      </p:cBhvr>
                                    </p:animEffect>
                                  </p:childTnLst>
                                </p:cTn>
                              </p:par>
                              <p:par>
                                <p:cTn id="31" presetID="36" presetClass="emph" presetSubtype="0" fill="hold" grpId="1" nodeType="withEffect">
                                  <p:stCondLst>
                                    <p:cond delay="0"/>
                                  </p:stCondLst>
                                  <p:iterate type="lt">
                                    <p:tmPct val="30000"/>
                                  </p:iterate>
                                  <p:childTnLst>
                                    <p:animScale>
                                      <p:cBhvr>
                                        <p:cTn id="32" dur="25" autoRev="1" fill="hold">
                                          <p:stCondLst>
                                            <p:cond delay="0"/>
                                          </p:stCondLst>
                                        </p:cTn>
                                        <p:tgtEl>
                                          <p:spTgt spid="23"/>
                                        </p:tgtEl>
                                      </p:cBhvr>
                                      <p:to x="80000" y="100000"/>
                                    </p:animScale>
                                    <p:anim by="(#ppt_w*0.10)" calcmode="lin" valueType="num">
                                      <p:cBhvr>
                                        <p:cTn id="33" dur="25" autoRev="1" fill="hold">
                                          <p:stCondLst>
                                            <p:cond delay="0"/>
                                          </p:stCondLst>
                                        </p:cTn>
                                        <p:tgtEl>
                                          <p:spTgt spid="23"/>
                                        </p:tgtEl>
                                        <p:attrNameLst>
                                          <p:attrName>ppt_x</p:attrName>
                                        </p:attrNameLst>
                                      </p:cBhvr>
                                    </p:anim>
                                    <p:anim by="(-#ppt_w*0.10)" calcmode="lin" valueType="num">
                                      <p:cBhvr>
                                        <p:cTn id="34" dur="25" autoRev="1" fill="hold">
                                          <p:stCondLst>
                                            <p:cond delay="0"/>
                                          </p:stCondLst>
                                        </p:cTn>
                                        <p:tgtEl>
                                          <p:spTgt spid="23"/>
                                        </p:tgtEl>
                                        <p:attrNameLst>
                                          <p:attrName>ppt_y</p:attrName>
                                        </p:attrNameLst>
                                      </p:cBhvr>
                                    </p:anim>
                                    <p:animRot by="-480000">
                                      <p:cBhvr>
                                        <p:cTn id="35" dur="25" autoRev="1" fill="hold">
                                          <p:stCondLst>
                                            <p:cond delay="0"/>
                                          </p:stCondLst>
                                        </p:cTn>
                                        <p:tgtEl>
                                          <p:spTgt spid="23"/>
                                        </p:tgtEl>
                                        <p:attrNameLst>
                                          <p:attrName>r</p:attrName>
                                        </p:attrNameLst>
                                      </p:cBhvr>
                                    </p:animRot>
                                  </p:childTnLst>
                                </p:cTn>
                              </p:par>
                            </p:childTnLst>
                          </p:cTn>
                        </p:par>
                        <p:par>
                          <p:cTn id="36" fill="hold">
                            <p:stCondLst>
                              <p:cond delay="3995"/>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41"/>
                                        </p:tgtEl>
                                        <p:attrNameLst>
                                          <p:attrName>style.visibility</p:attrName>
                                        </p:attrNameLst>
                                      </p:cBhvr>
                                      <p:to>
                                        <p:strVal val="visible"/>
                                      </p:to>
                                    </p:set>
                                    <p:anim by="(-#ppt_w*2)" calcmode="lin" valueType="num">
                                      <p:cBhvr rctx="PPT">
                                        <p:cTn id="39" dur="250" autoRev="1" fill="hold">
                                          <p:stCondLst>
                                            <p:cond delay="0"/>
                                          </p:stCondLst>
                                        </p:cTn>
                                        <p:tgtEl>
                                          <p:spTgt spid="41"/>
                                        </p:tgtEl>
                                        <p:attrNameLst>
                                          <p:attrName>ppt_w</p:attrName>
                                        </p:attrNameLst>
                                      </p:cBhvr>
                                    </p:anim>
                                    <p:anim by="(#ppt_w*0.50)" calcmode="lin" valueType="num">
                                      <p:cBhvr>
                                        <p:cTn id="40" dur="250" decel="50000" autoRev="1" fill="hold">
                                          <p:stCondLst>
                                            <p:cond delay="0"/>
                                          </p:stCondLst>
                                        </p:cTn>
                                        <p:tgtEl>
                                          <p:spTgt spid="41"/>
                                        </p:tgtEl>
                                        <p:attrNameLst>
                                          <p:attrName>ppt_x</p:attrName>
                                        </p:attrNameLst>
                                      </p:cBhvr>
                                    </p:anim>
                                    <p:anim from="(-#ppt_h/2)" to="(#ppt_y)" calcmode="lin" valueType="num">
                                      <p:cBhvr>
                                        <p:cTn id="41" dur="500" fill="hold">
                                          <p:stCondLst>
                                            <p:cond delay="0"/>
                                          </p:stCondLst>
                                        </p:cTn>
                                        <p:tgtEl>
                                          <p:spTgt spid="41"/>
                                        </p:tgtEl>
                                        <p:attrNameLst>
                                          <p:attrName>ppt_y</p:attrName>
                                        </p:attrNameLst>
                                      </p:cBhvr>
                                    </p:anim>
                                    <p:animRot by="21600000">
                                      <p:cBhvr>
                                        <p:cTn id="42" dur="500" fill="hold">
                                          <p:stCondLst>
                                            <p:cond delay="0"/>
                                          </p:stCondLst>
                                        </p:cTn>
                                        <p:tgtEl>
                                          <p:spTgt spid="41"/>
                                        </p:tgtEl>
                                        <p:attrNameLst>
                                          <p:attrName>r</p:attrName>
                                        </p:attrNameLst>
                                      </p:cBhvr>
                                    </p:animRot>
                                  </p:childTnLst>
                                </p:cTn>
                              </p:par>
                            </p:childTnLst>
                          </p:cTn>
                        </p:par>
                        <p:par>
                          <p:cTn id="43" fill="hold">
                            <p:stCondLst>
                              <p:cond delay="4595"/>
                            </p:stCondLst>
                            <p:childTnLst>
                              <p:par>
                                <p:cTn id="44" presetID="2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5095"/>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42"/>
                                        </p:tgtEl>
                                        <p:attrNameLst>
                                          <p:attrName>style.visibility</p:attrName>
                                        </p:attrNameLst>
                                      </p:cBhvr>
                                      <p:to>
                                        <p:strVal val="visible"/>
                                      </p:to>
                                    </p:set>
                                    <p:animEffect transition="in" filter="wipe(left)">
                                      <p:cBhvr>
                                        <p:cTn id="50" dur="50"/>
                                        <p:tgtEl>
                                          <p:spTgt spid="42"/>
                                        </p:tgtEl>
                                      </p:cBhvr>
                                    </p:animEffect>
                                  </p:childTnLst>
                                </p:cTn>
                              </p:par>
                              <p:par>
                                <p:cTn id="51" presetID="36" presetClass="emph" presetSubtype="0" fill="hold" grpId="1" nodeType="withEffect">
                                  <p:stCondLst>
                                    <p:cond delay="0"/>
                                  </p:stCondLst>
                                  <p:iterate type="lt">
                                    <p:tmPct val="30000"/>
                                  </p:iterate>
                                  <p:childTnLst>
                                    <p:animScale>
                                      <p:cBhvr>
                                        <p:cTn id="52" dur="25" autoRev="1" fill="hold">
                                          <p:stCondLst>
                                            <p:cond delay="0"/>
                                          </p:stCondLst>
                                        </p:cTn>
                                        <p:tgtEl>
                                          <p:spTgt spid="42"/>
                                        </p:tgtEl>
                                      </p:cBhvr>
                                      <p:to x="80000" y="100000"/>
                                    </p:animScale>
                                    <p:anim by="(#ppt_w*0.10)" calcmode="lin" valueType="num">
                                      <p:cBhvr>
                                        <p:cTn id="53" dur="25" autoRev="1" fill="hold">
                                          <p:stCondLst>
                                            <p:cond delay="0"/>
                                          </p:stCondLst>
                                        </p:cTn>
                                        <p:tgtEl>
                                          <p:spTgt spid="42"/>
                                        </p:tgtEl>
                                        <p:attrNameLst>
                                          <p:attrName>ppt_x</p:attrName>
                                        </p:attrNameLst>
                                      </p:cBhvr>
                                    </p:anim>
                                    <p:anim by="(-#ppt_w*0.10)" calcmode="lin" valueType="num">
                                      <p:cBhvr>
                                        <p:cTn id="54" dur="25" autoRev="1" fill="hold">
                                          <p:stCondLst>
                                            <p:cond delay="0"/>
                                          </p:stCondLst>
                                        </p:cTn>
                                        <p:tgtEl>
                                          <p:spTgt spid="42"/>
                                        </p:tgtEl>
                                        <p:attrNameLst>
                                          <p:attrName>ppt_y</p:attrName>
                                        </p:attrNameLst>
                                      </p:cBhvr>
                                    </p:anim>
                                    <p:animRot by="-480000">
                                      <p:cBhvr>
                                        <p:cTn id="5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P spid="41" grpId="0"/>
      <p:bldP spid="42" grpId="0"/>
      <p:bldP spid="4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60736" y="4129855"/>
            <a:ext cx="982800" cy="313200"/>
            <a:chOff x="352124" y="3681535"/>
            <a:chExt cx="1356787"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0" name="TextBox 159"/>
            <p:cNvSpPr txBox="1"/>
            <p:nvPr/>
          </p:nvSpPr>
          <p:spPr>
            <a:xfrm rot="16200000">
              <a:off x="87219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3" name="组合 162"/>
          <p:cNvGrpSpPr/>
          <p:nvPr/>
        </p:nvGrpSpPr>
        <p:grpSpPr>
          <a:xfrm rot="5400000">
            <a:off x="413682" y="4125972"/>
            <a:ext cx="982799" cy="313200"/>
            <a:chOff x="352124" y="3681535"/>
            <a:chExt cx="1356787"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5" name="TextBox 164"/>
            <p:cNvSpPr txBox="1"/>
            <p:nvPr/>
          </p:nvSpPr>
          <p:spPr>
            <a:xfrm rot="16200000">
              <a:off x="87755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化工开发部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8" name="组合 167"/>
          <p:cNvGrpSpPr/>
          <p:nvPr/>
        </p:nvGrpSpPr>
        <p:grpSpPr>
          <a:xfrm rot="5400000">
            <a:off x="766008" y="4128421"/>
            <a:ext cx="982800" cy="313200"/>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0" name="TextBox 16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采购部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3" name="组合 172"/>
          <p:cNvGrpSpPr/>
          <p:nvPr/>
        </p:nvGrpSpPr>
        <p:grpSpPr>
          <a:xfrm rot="5400000">
            <a:off x="1121092" y="4126849"/>
            <a:ext cx="982800" cy="313200"/>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5" name="TextBox 174"/>
            <p:cNvSpPr txBox="1"/>
            <p:nvPr/>
          </p:nvSpPr>
          <p:spPr>
            <a:xfrm rot="16200000">
              <a:off x="695285" y="3664035"/>
              <a:ext cx="329432" cy="46738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仓库</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8" name="组合 177"/>
          <p:cNvGrpSpPr/>
          <p:nvPr/>
        </p:nvGrpSpPr>
        <p:grpSpPr>
          <a:xfrm rot="5400000">
            <a:off x="1476817" y="4126849"/>
            <a:ext cx="982800" cy="313200"/>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0" name="TextBox 1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3" name="组合 182"/>
          <p:cNvGrpSpPr/>
          <p:nvPr/>
        </p:nvGrpSpPr>
        <p:grpSpPr>
          <a:xfrm rot="5400000">
            <a:off x="1832806" y="4130958"/>
            <a:ext cx="982800" cy="313200"/>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5" name="TextBox 1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电子厂</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8" name="组合 187"/>
          <p:cNvGrpSpPr/>
          <p:nvPr/>
        </p:nvGrpSpPr>
        <p:grpSpPr>
          <a:xfrm rot="5400000">
            <a:off x="2181554" y="4129230"/>
            <a:ext cx="982800" cy="313200"/>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0" name="TextBox 1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78" name="组合 277"/>
          <p:cNvGrpSpPr/>
          <p:nvPr/>
        </p:nvGrpSpPr>
        <p:grpSpPr>
          <a:xfrm rot="5400000">
            <a:off x="2542750" y="4130958"/>
            <a:ext cx="982800" cy="313200"/>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0" name="TextBox 2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3" name="组合 282"/>
          <p:cNvGrpSpPr/>
          <p:nvPr/>
        </p:nvGrpSpPr>
        <p:grpSpPr>
          <a:xfrm rot="5400000">
            <a:off x="2897455" y="4131611"/>
            <a:ext cx="982800" cy="313200"/>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5" name="TextBox 2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8" name="组合 287"/>
          <p:cNvGrpSpPr/>
          <p:nvPr/>
        </p:nvGrpSpPr>
        <p:grpSpPr>
          <a:xfrm rot="5400000">
            <a:off x="3248419" y="4137819"/>
            <a:ext cx="982800" cy="313200"/>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0" name="TextBox 2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3" name="组合 292"/>
          <p:cNvGrpSpPr/>
          <p:nvPr/>
        </p:nvGrpSpPr>
        <p:grpSpPr>
          <a:xfrm rot="5400000">
            <a:off x="3623613" y="4144095"/>
            <a:ext cx="982800" cy="313200"/>
            <a:chOff x="352124" y="3681535"/>
            <a:chExt cx="1356787"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5" name="TextBox 294"/>
            <p:cNvSpPr txBox="1"/>
            <p:nvPr/>
          </p:nvSpPr>
          <p:spPr>
            <a:xfrm rot="16200000">
              <a:off x="871520"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人力资源部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8" name="组合 297"/>
          <p:cNvGrpSpPr/>
          <p:nvPr/>
        </p:nvGrpSpPr>
        <p:grpSpPr>
          <a:xfrm rot="5400000">
            <a:off x="3976558" y="4140212"/>
            <a:ext cx="982800" cy="313200"/>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0" name="TextBox 29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法务部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3" name="组合 302"/>
          <p:cNvGrpSpPr/>
          <p:nvPr/>
        </p:nvGrpSpPr>
        <p:grpSpPr>
          <a:xfrm rot="5400000">
            <a:off x="4328885" y="4142660"/>
            <a:ext cx="982800" cy="313200"/>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5" name="TextBox 30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总务室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8" name="组合 307"/>
          <p:cNvGrpSpPr/>
          <p:nvPr/>
        </p:nvGrpSpPr>
        <p:grpSpPr>
          <a:xfrm rot="5400000">
            <a:off x="4683969" y="4141088"/>
            <a:ext cx="982800" cy="313200"/>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0" name="TextBox 3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电脑室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3" name="组合 312"/>
          <p:cNvGrpSpPr/>
          <p:nvPr/>
        </p:nvGrpSpPr>
        <p:grpSpPr>
          <a:xfrm rot="5400000">
            <a:off x="5039694" y="4141088"/>
            <a:ext cx="982800" cy="313200"/>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5" name="TextBox 314"/>
            <p:cNvSpPr txBox="1"/>
            <p:nvPr/>
          </p:nvSpPr>
          <p:spPr>
            <a:xfrm rot="16200000">
              <a:off x="928977"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文管中心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8" name="组合 317"/>
          <p:cNvGrpSpPr/>
          <p:nvPr/>
        </p:nvGrpSpPr>
        <p:grpSpPr>
          <a:xfrm rot="5400000">
            <a:off x="5395685" y="4145195"/>
            <a:ext cx="982799" cy="313200"/>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0" name="TextBox 319"/>
            <p:cNvSpPr txBox="1"/>
            <p:nvPr/>
          </p:nvSpPr>
          <p:spPr>
            <a:xfrm rot="16200000">
              <a:off x="928979" y="3430341"/>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lumMod val="75000"/>
                      <a:lumOff val="25000"/>
                    </a:schemeClr>
                  </a:solidFill>
                  <a:cs typeface="宋体" pitchFamily="2" charset="-122"/>
                </a:rPr>
                <a:t>会计</a:t>
              </a:r>
              <a:r>
                <a:rPr lang="zh-CN" altLang="en-US" sz="1100" b="0" dirty="0" smtClean="0">
                  <a:solidFill>
                    <a:schemeClr val="tx1">
                      <a:lumMod val="75000"/>
                      <a:lumOff val="25000"/>
                    </a:schemeClr>
                  </a:solidFill>
                  <a:cs typeface="宋体" pitchFamily="2" charset="-122"/>
                </a:rPr>
                <a:t>出纳</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3" name="组合 322"/>
          <p:cNvGrpSpPr/>
          <p:nvPr/>
        </p:nvGrpSpPr>
        <p:grpSpPr>
          <a:xfrm rot="5400000">
            <a:off x="5744431" y="4143469"/>
            <a:ext cx="982800" cy="313200"/>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5" name="TextBox 3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证券部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8" name="组合 327"/>
          <p:cNvGrpSpPr/>
          <p:nvPr/>
        </p:nvGrpSpPr>
        <p:grpSpPr>
          <a:xfrm rot="5400000">
            <a:off x="6105627" y="4145197"/>
            <a:ext cx="982800" cy="313200"/>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0" name="TextBox 329"/>
            <p:cNvSpPr txBox="1"/>
            <p:nvPr/>
          </p:nvSpPr>
          <p:spPr>
            <a:xfrm rot="16200000">
              <a:off x="904126" y="3260382"/>
              <a:ext cx="329432" cy="12746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lumMod val="75000"/>
                      <a:lumOff val="25000"/>
                    </a:schemeClr>
                  </a:solidFill>
                  <a:cs typeface="宋体" pitchFamily="2" charset="-122"/>
                </a:rPr>
                <a:t>股份制办公室</a:t>
              </a:r>
              <a:endParaRPr lang="zh-CN" altLang="zh-CN" sz="1000" b="0" dirty="0">
                <a:solidFill>
                  <a:schemeClr val="tx1">
                    <a:lumMod val="75000"/>
                    <a:lumOff val="25000"/>
                  </a:schemeClr>
                </a:solidFill>
                <a:latin typeface="Arial" pitchFamily="34" charset="0"/>
                <a:cs typeface="宋体" pitchFamily="2" charset="-122"/>
              </a:endParaRPr>
            </a:p>
          </p:txBody>
        </p:sp>
      </p:grpSp>
      <p:grpSp>
        <p:nvGrpSpPr>
          <p:cNvPr id="333" name="组合 332"/>
          <p:cNvGrpSpPr/>
          <p:nvPr/>
        </p:nvGrpSpPr>
        <p:grpSpPr>
          <a:xfrm rot="5400000">
            <a:off x="6460333" y="4145850"/>
            <a:ext cx="982800" cy="313200"/>
            <a:chOff x="352124" y="3681535"/>
            <a:chExt cx="1356787"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5" name="TextBox 334"/>
            <p:cNvSpPr txBox="1"/>
            <p:nvPr/>
          </p:nvSpPr>
          <p:spPr>
            <a:xfrm rot="16200000">
              <a:off x="850113" y="3313497"/>
              <a:ext cx="329432" cy="116846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对外投资部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38" name="组合 337"/>
          <p:cNvGrpSpPr/>
          <p:nvPr/>
        </p:nvGrpSpPr>
        <p:grpSpPr>
          <a:xfrm rot="5400000">
            <a:off x="6811297" y="4152058"/>
            <a:ext cx="982800" cy="313200"/>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0" name="TextBox 339"/>
            <p:cNvSpPr txBox="1"/>
            <p:nvPr/>
          </p:nvSpPr>
          <p:spPr>
            <a:xfrm rot="16200000">
              <a:off x="928977" y="3430343"/>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商务中心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3" name="组合 342"/>
          <p:cNvGrpSpPr/>
          <p:nvPr/>
        </p:nvGrpSpPr>
        <p:grpSpPr>
          <a:xfrm rot="5400000">
            <a:off x="7174324" y="4148858"/>
            <a:ext cx="982800" cy="313200"/>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5" name="TextBox 3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销售部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8" name="组合 347"/>
          <p:cNvGrpSpPr/>
          <p:nvPr/>
        </p:nvGrpSpPr>
        <p:grpSpPr>
          <a:xfrm rot="5400000">
            <a:off x="7527271" y="4144975"/>
            <a:ext cx="982800" cy="313200"/>
            <a:chOff x="352124" y="3681535"/>
            <a:chExt cx="1356787"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0" name="TextBox 349"/>
            <p:cNvSpPr txBox="1"/>
            <p:nvPr/>
          </p:nvSpPr>
          <p:spPr>
            <a:xfrm rot="16200000">
              <a:off x="851323"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售后服务部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3" name="组合 352"/>
          <p:cNvGrpSpPr/>
          <p:nvPr/>
        </p:nvGrpSpPr>
        <p:grpSpPr>
          <a:xfrm rot="5400000">
            <a:off x="7879597" y="4147423"/>
            <a:ext cx="982800" cy="313200"/>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5" name="TextBox 3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外贸部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8" name="组合 357"/>
          <p:cNvGrpSpPr/>
          <p:nvPr/>
        </p:nvGrpSpPr>
        <p:grpSpPr>
          <a:xfrm rot="5400000">
            <a:off x="8234681" y="4145851"/>
            <a:ext cx="982800" cy="313200"/>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0" name="TextBox 35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加工部</a:t>
              </a:r>
              <a:endParaRPr lang="zh-CN" altLang="zh-CN" sz="2400" b="0" dirty="0">
                <a:solidFill>
                  <a:schemeClr val="tx1">
                    <a:lumMod val="75000"/>
                    <a:lumOff val="25000"/>
                  </a:schemeClr>
                </a:solidFill>
                <a:latin typeface="Arial" pitchFamily="34" charset="0"/>
                <a:cs typeface="宋体" pitchFamily="2" charset="-122"/>
              </a:endParaRPr>
            </a:p>
          </p:txBody>
        </p:sp>
      </p:grpSp>
      <p:cxnSp>
        <p:nvCxnSpPr>
          <p:cNvPr id="363" name="直接连接符 362"/>
          <p:cNvCxnSpPr/>
          <p:nvPr/>
        </p:nvCxnSpPr>
        <p:spPr>
          <a:xfrm>
            <a:off x="1835696" y="1851670"/>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71449" y="2354867"/>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271613" y="2375034"/>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071583" y="2379274"/>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4" y="1280587"/>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207343"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1852738"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694142" y="2355726"/>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410658" y="235572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319939" y="2355726"/>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15248" y="2355726"/>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272173" y="2375034"/>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354816" y="2376893"/>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071583"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774916"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665723" y="2377040"/>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522916" y="237927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732240" y="1891802"/>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经营副总</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376721" y="1913816"/>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生产副总</a:t>
              </a:r>
              <a:endParaRPr lang="zh-CN" altLang="zh-CN" sz="1100" dirty="0">
                <a:solidFill>
                  <a:schemeClr val="tx1">
                    <a:lumMod val="75000"/>
                    <a:lumOff val="25000"/>
                  </a:schemeClr>
                </a:solidFill>
                <a:cs typeface="宋体" pitchFamily="2" charset="-122"/>
              </a:endParaRPr>
            </a:p>
          </p:txBody>
        </p:sp>
      </p:grpSp>
      <p:cxnSp>
        <p:nvCxnSpPr>
          <p:cNvPr id="399" name="直接连接符 398"/>
          <p:cNvCxnSpPr/>
          <p:nvPr/>
        </p:nvCxnSpPr>
        <p:spPr>
          <a:xfrm>
            <a:off x="552136" y="3648521"/>
            <a:ext cx="34745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242504" y="3648521"/>
            <a:ext cx="3703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1953846" y="3648521"/>
            <a:ext cx="7191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025971" y="3648521"/>
            <a:ext cx="3843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3740190" y="3653729"/>
            <a:ext cx="1080466" cy="11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170103" y="3651870"/>
            <a:ext cx="410009"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5864289" y="3653971"/>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579310" y="3656005"/>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303068" y="3651870"/>
            <a:ext cx="715603"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370996" y="3658027"/>
            <a:ext cx="357801"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552400"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896225"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242504"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611989"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1956537"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2672596"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016126"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3393103"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109162" y="3663571"/>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4452692"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3738635" y="366134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174653" y="366817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5539612" y="366357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4816031" y="366595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239848" y="366833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6583378" y="366372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5869321" y="366610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305339" y="3672939"/>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670298" y="366833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6946717" y="367071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009288" y="367552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731249" y="368473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372627" y="368251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04752" y="2845568"/>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924832" y="2841685"/>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1827024" y="2845568"/>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25032" y="2842561"/>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793734" y="2840180"/>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行政人事部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860104" y="2841685"/>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580184" y="2845568"/>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286514" y="2842561"/>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7168903" y="2844066"/>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8028456" y="2845568"/>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03528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rgbClr val="C00000"/>
                  </a:solidFill>
                  <a:cs typeface="宋体" pitchFamily="2" charset="-122"/>
                </a:rPr>
                <a:t>董事会</a:t>
              </a:r>
              <a:endParaRPr lang="zh-CN" altLang="zh-CN" sz="1100" dirty="0">
                <a:solidFill>
                  <a:srgbClr val="C00000"/>
                </a:solidFill>
                <a:cs typeface="宋体" pitchFamily="2" charset="-122"/>
              </a:endParaRPr>
            </a:p>
          </p:txBody>
        </p:sp>
      </p:grpSp>
      <p:grpSp>
        <p:nvGrpSpPr>
          <p:cNvPr id="88" name="组合 87"/>
          <p:cNvGrpSpPr/>
          <p:nvPr/>
        </p:nvGrpSpPr>
        <p:grpSpPr>
          <a:xfrm>
            <a:off x="4073833" y="1457951"/>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C00000"/>
                  </a:solidFill>
                  <a:cs typeface="宋体" pitchFamily="2" charset="-122"/>
                </a:rPr>
                <a:t>总经理</a:t>
              </a:r>
              <a:endParaRPr lang="zh-CN" altLang="zh-CN" sz="1100" dirty="0">
                <a:solidFill>
                  <a:srgbClr val="C00000"/>
                </a:solidFill>
                <a:cs typeface="宋体" pitchFamily="2" charset="-122"/>
              </a:endParaRPr>
            </a:p>
          </p:txBody>
        </p:sp>
      </p:grpSp>
      <p:grpSp>
        <p:nvGrpSpPr>
          <p:cNvPr id="98" name="组合 97"/>
          <p:cNvGrpSpPr/>
          <p:nvPr/>
        </p:nvGrpSpPr>
        <p:grpSpPr>
          <a:xfrm>
            <a:off x="4074819" y="1903970"/>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行政副总</a:t>
              </a:r>
              <a:endParaRPr lang="zh-CN" altLang="zh-CN" sz="1100" dirty="0">
                <a:solidFill>
                  <a:schemeClr val="tx1">
                    <a:lumMod val="75000"/>
                    <a:lumOff val="25000"/>
                  </a:schemeClr>
                </a:solidFill>
                <a:cs typeface="宋体" pitchFamily="2" charset="-122"/>
              </a:endParaRPr>
            </a:p>
          </p:txBody>
        </p:sp>
      </p:grpSp>
      <p:cxnSp>
        <p:nvCxnSpPr>
          <p:cNvPr id="464" name="直接连接符 463"/>
          <p:cNvCxnSpPr/>
          <p:nvPr/>
        </p:nvCxnSpPr>
        <p:spPr>
          <a:xfrm>
            <a:off x="2320820"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5" name="TextBox 46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组织架构</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82316457"/>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399"/>
                                        </p:tgtEl>
                                        <p:attrNameLst>
                                          <p:attrName>style.visibility</p:attrName>
                                        </p:attrNameLst>
                                      </p:cBhvr>
                                      <p:to>
                                        <p:strVal val="visible"/>
                                      </p:to>
                                    </p:set>
                                    <p:animEffect transition="in" filter="wipe(up)">
                                      <p:cBhvr>
                                        <p:cTn id="146" dur="500"/>
                                        <p:tgtEl>
                                          <p:spTgt spid="399"/>
                                        </p:tgtEl>
                                      </p:cBhvr>
                                    </p:animEffect>
                                  </p:childTnLst>
                                </p:cTn>
                              </p:par>
                              <p:par>
                                <p:cTn id="147" presetID="22" presetClass="entr" presetSubtype="1" fill="hold" nodeType="withEffect">
                                  <p:stCondLst>
                                    <p:cond delay="0"/>
                                  </p:stCondLst>
                                  <p:childTnLst>
                                    <p:set>
                                      <p:cBhvr>
                                        <p:cTn id="148" dur="1" fill="hold">
                                          <p:stCondLst>
                                            <p:cond delay="0"/>
                                          </p:stCondLst>
                                        </p:cTn>
                                        <p:tgtEl>
                                          <p:spTgt spid="403"/>
                                        </p:tgtEl>
                                        <p:attrNameLst>
                                          <p:attrName>style.visibility</p:attrName>
                                        </p:attrNameLst>
                                      </p:cBhvr>
                                      <p:to>
                                        <p:strVal val="visible"/>
                                      </p:to>
                                    </p:set>
                                    <p:animEffect transition="in" filter="wipe(up)">
                                      <p:cBhvr>
                                        <p:cTn id="149" dur="500"/>
                                        <p:tgtEl>
                                          <p:spTgt spid="403"/>
                                        </p:tgtEl>
                                      </p:cBhvr>
                                    </p:animEffect>
                                  </p:childTnLst>
                                </p:cTn>
                              </p:par>
                              <p:par>
                                <p:cTn id="150" presetID="22" presetClass="entr" presetSubtype="1" fill="hold" nodeType="withEffect">
                                  <p:stCondLst>
                                    <p:cond delay="0"/>
                                  </p:stCondLst>
                                  <p:childTnLst>
                                    <p:set>
                                      <p:cBhvr>
                                        <p:cTn id="151" dur="1" fill="hold">
                                          <p:stCondLst>
                                            <p:cond delay="0"/>
                                          </p:stCondLst>
                                        </p:cTn>
                                        <p:tgtEl>
                                          <p:spTgt spid="405"/>
                                        </p:tgtEl>
                                        <p:attrNameLst>
                                          <p:attrName>style.visibility</p:attrName>
                                        </p:attrNameLst>
                                      </p:cBhvr>
                                      <p:to>
                                        <p:strVal val="visible"/>
                                      </p:to>
                                    </p:set>
                                    <p:animEffect transition="in" filter="wipe(up)">
                                      <p:cBhvr>
                                        <p:cTn id="152" dur="500"/>
                                        <p:tgtEl>
                                          <p:spTgt spid="405"/>
                                        </p:tgtEl>
                                      </p:cBhvr>
                                    </p:animEffect>
                                  </p:childTnLst>
                                </p:cTn>
                              </p:par>
                              <p:par>
                                <p:cTn id="153" presetID="22" presetClass="entr" presetSubtype="1" fill="hold" nodeType="with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up)">
                                      <p:cBhvr>
                                        <p:cTn id="155" dur="500"/>
                                        <p:tgtEl>
                                          <p:spTgt spid="407"/>
                                        </p:tgtEl>
                                      </p:cBhvr>
                                    </p:animEffect>
                                  </p:childTnLst>
                                </p:cTn>
                              </p:par>
                              <p:par>
                                <p:cTn id="156" presetID="22" presetClass="entr" presetSubtype="1" fill="hold" nodeType="withEffect">
                                  <p:stCondLst>
                                    <p:cond delay="0"/>
                                  </p:stCondLst>
                                  <p:childTnLst>
                                    <p:set>
                                      <p:cBhvr>
                                        <p:cTn id="157" dur="1" fill="hold">
                                          <p:stCondLst>
                                            <p:cond delay="0"/>
                                          </p:stCondLst>
                                        </p:cTn>
                                        <p:tgtEl>
                                          <p:spTgt spid="410"/>
                                        </p:tgtEl>
                                        <p:attrNameLst>
                                          <p:attrName>style.visibility</p:attrName>
                                        </p:attrNameLst>
                                      </p:cBhvr>
                                      <p:to>
                                        <p:strVal val="visible"/>
                                      </p:to>
                                    </p:set>
                                    <p:animEffect transition="in" filter="wipe(up)">
                                      <p:cBhvr>
                                        <p:cTn id="158" dur="500"/>
                                        <p:tgtEl>
                                          <p:spTgt spid="410"/>
                                        </p:tgtEl>
                                      </p:cBhvr>
                                    </p:animEffect>
                                  </p:childTnLst>
                                </p:cTn>
                              </p:par>
                              <p:par>
                                <p:cTn id="159" presetID="22" presetClass="entr" presetSubtype="1" fill="hold" nodeType="withEffect">
                                  <p:stCondLst>
                                    <p:cond delay="0"/>
                                  </p:stCondLst>
                                  <p:childTnLst>
                                    <p:set>
                                      <p:cBhvr>
                                        <p:cTn id="160" dur="1" fill="hold">
                                          <p:stCondLst>
                                            <p:cond delay="0"/>
                                          </p:stCondLst>
                                        </p:cTn>
                                        <p:tgtEl>
                                          <p:spTgt spid="413"/>
                                        </p:tgtEl>
                                        <p:attrNameLst>
                                          <p:attrName>style.visibility</p:attrName>
                                        </p:attrNameLst>
                                      </p:cBhvr>
                                      <p:to>
                                        <p:strVal val="visible"/>
                                      </p:to>
                                    </p:set>
                                    <p:animEffect transition="in" filter="wipe(up)">
                                      <p:cBhvr>
                                        <p:cTn id="161" dur="500"/>
                                        <p:tgtEl>
                                          <p:spTgt spid="413"/>
                                        </p:tgtEl>
                                      </p:cBhvr>
                                    </p:animEffect>
                                  </p:childTnLst>
                                </p:cTn>
                              </p:par>
                              <p:par>
                                <p:cTn id="162" presetID="22" presetClass="entr" presetSubtype="1" fill="hold" nodeType="withEffect">
                                  <p:stCondLst>
                                    <p:cond delay="0"/>
                                  </p:stCondLst>
                                  <p:childTnLst>
                                    <p:set>
                                      <p:cBhvr>
                                        <p:cTn id="163" dur="1" fill="hold">
                                          <p:stCondLst>
                                            <p:cond delay="0"/>
                                          </p:stCondLst>
                                        </p:cTn>
                                        <p:tgtEl>
                                          <p:spTgt spid="416"/>
                                        </p:tgtEl>
                                        <p:attrNameLst>
                                          <p:attrName>style.visibility</p:attrName>
                                        </p:attrNameLst>
                                      </p:cBhvr>
                                      <p:to>
                                        <p:strVal val="visible"/>
                                      </p:to>
                                    </p:set>
                                    <p:animEffect transition="in" filter="wipe(up)">
                                      <p:cBhvr>
                                        <p:cTn id="164" dur="500"/>
                                        <p:tgtEl>
                                          <p:spTgt spid="416"/>
                                        </p:tgtEl>
                                      </p:cBhvr>
                                    </p:animEffect>
                                  </p:childTnLst>
                                </p:cTn>
                              </p:par>
                              <p:par>
                                <p:cTn id="165" presetID="22" presetClass="entr" presetSubtype="1" fill="hold" nodeType="withEffect">
                                  <p:stCondLst>
                                    <p:cond delay="0"/>
                                  </p:stCondLst>
                                  <p:childTnLst>
                                    <p:set>
                                      <p:cBhvr>
                                        <p:cTn id="166" dur="1" fill="hold">
                                          <p:stCondLst>
                                            <p:cond delay="0"/>
                                          </p:stCondLst>
                                        </p:cTn>
                                        <p:tgtEl>
                                          <p:spTgt spid="418"/>
                                        </p:tgtEl>
                                        <p:attrNameLst>
                                          <p:attrName>style.visibility</p:attrName>
                                        </p:attrNameLst>
                                      </p:cBhvr>
                                      <p:to>
                                        <p:strVal val="visible"/>
                                      </p:to>
                                    </p:set>
                                    <p:animEffect transition="in" filter="wipe(up)">
                                      <p:cBhvr>
                                        <p:cTn id="167" dur="500"/>
                                        <p:tgtEl>
                                          <p:spTgt spid="418"/>
                                        </p:tgtEl>
                                      </p:cBhvr>
                                    </p:animEffect>
                                  </p:childTnLst>
                                </p:cTn>
                              </p:par>
                              <p:par>
                                <p:cTn id="168" presetID="22" presetClass="entr" presetSubtype="1" fill="hold" nodeType="withEffect">
                                  <p:stCondLst>
                                    <p:cond delay="0"/>
                                  </p:stCondLst>
                                  <p:childTnLst>
                                    <p:set>
                                      <p:cBhvr>
                                        <p:cTn id="169" dur="1" fill="hold">
                                          <p:stCondLst>
                                            <p:cond delay="0"/>
                                          </p:stCondLst>
                                        </p:cTn>
                                        <p:tgtEl>
                                          <p:spTgt spid="419"/>
                                        </p:tgtEl>
                                        <p:attrNameLst>
                                          <p:attrName>style.visibility</p:attrName>
                                        </p:attrNameLst>
                                      </p:cBhvr>
                                      <p:to>
                                        <p:strVal val="visible"/>
                                      </p:to>
                                    </p:set>
                                    <p:animEffect transition="in" filter="wipe(up)">
                                      <p:cBhvr>
                                        <p:cTn id="170" dur="500"/>
                                        <p:tgtEl>
                                          <p:spTgt spid="419"/>
                                        </p:tgtEl>
                                      </p:cBhvr>
                                    </p:animEffect>
                                  </p:childTnLst>
                                </p:cTn>
                              </p:par>
                              <p:par>
                                <p:cTn id="171" presetID="22" presetClass="entr" presetSubtype="1" fill="hold" nodeType="withEffect">
                                  <p:stCondLst>
                                    <p:cond delay="0"/>
                                  </p:stCondLst>
                                  <p:childTnLst>
                                    <p:set>
                                      <p:cBhvr>
                                        <p:cTn id="172" dur="1" fill="hold">
                                          <p:stCondLst>
                                            <p:cond delay="0"/>
                                          </p:stCondLst>
                                        </p:cTn>
                                        <p:tgtEl>
                                          <p:spTgt spid="422"/>
                                        </p:tgtEl>
                                        <p:attrNameLst>
                                          <p:attrName>style.visibility</p:attrName>
                                        </p:attrNameLst>
                                      </p:cBhvr>
                                      <p:to>
                                        <p:strVal val="visible"/>
                                      </p:to>
                                    </p:set>
                                    <p:animEffect transition="in" filter="wipe(up)">
                                      <p:cBhvr>
                                        <p:cTn id="173" dur="500"/>
                                        <p:tgtEl>
                                          <p:spTgt spid="422"/>
                                        </p:tgtEl>
                                      </p:cBhvr>
                                    </p:animEffect>
                                  </p:childTnLst>
                                </p:cTn>
                              </p:par>
                              <p:par>
                                <p:cTn id="174" presetID="22" presetClass="entr" presetSubtype="1" fill="hold" nodeType="withEffect">
                                  <p:stCondLst>
                                    <p:cond delay="0"/>
                                  </p:stCondLst>
                                  <p:childTnLst>
                                    <p:set>
                                      <p:cBhvr>
                                        <p:cTn id="175" dur="1" fill="hold">
                                          <p:stCondLst>
                                            <p:cond delay="0"/>
                                          </p:stCondLst>
                                        </p:cTn>
                                        <p:tgtEl>
                                          <p:spTgt spid="434"/>
                                        </p:tgtEl>
                                        <p:attrNameLst>
                                          <p:attrName>style.visibility</p:attrName>
                                        </p:attrNameLst>
                                      </p:cBhvr>
                                      <p:to>
                                        <p:strVal val="visible"/>
                                      </p:to>
                                    </p:set>
                                    <p:animEffect transition="in" filter="wipe(up)">
                                      <p:cBhvr>
                                        <p:cTn id="176" dur="500"/>
                                        <p:tgtEl>
                                          <p:spTgt spid="434"/>
                                        </p:tgtEl>
                                      </p:cBhvr>
                                    </p:animEffect>
                                  </p:childTnLst>
                                </p:cTn>
                              </p:par>
                              <p:par>
                                <p:cTn id="177" presetID="22" presetClass="entr" presetSubtype="1" fill="hold" nodeType="withEffect">
                                  <p:stCondLst>
                                    <p:cond delay="0"/>
                                  </p:stCondLst>
                                  <p:childTnLst>
                                    <p:set>
                                      <p:cBhvr>
                                        <p:cTn id="178" dur="1" fill="hold">
                                          <p:stCondLst>
                                            <p:cond delay="0"/>
                                          </p:stCondLst>
                                        </p:cTn>
                                        <p:tgtEl>
                                          <p:spTgt spid="436"/>
                                        </p:tgtEl>
                                        <p:attrNameLst>
                                          <p:attrName>style.visibility</p:attrName>
                                        </p:attrNameLst>
                                      </p:cBhvr>
                                      <p:to>
                                        <p:strVal val="visible"/>
                                      </p:to>
                                    </p:set>
                                    <p:animEffect transition="in" filter="wipe(up)">
                                      <p:cBhvr>
                                        <p:cTn id="179" dur="500"/>
                                        <p:tgtEl>
                                          <p:spTgt spid="436"/>
                                        </p:tgtEl>
                                      </p:cBhvr>
                                    </p:animEffect>
                                  </p:childTnLst>
                                </p:cTn>
                              </p:par>
                              <p:par>
                                <p:cTn id="180" presetID="22" presetClass="entr" presetSubtype="1" fill="hold" nodeType="withEffect">
                                  <p:stCondLst>
                                    <p:cond delay="0"/>
                                  </p:stCondLst>
                                  <p:childTnLst>
                                    <p:set>
                                      <p:cBhvr>
                                        <p:cTn id="181" dur="1" fill="hold">
                                          <p:stCondLst>
                                            <p:cond delay="0"/>
                                          </p:stCondLst>
                                        </p:cTn>
                                        <p:tgtEl>
                                          <p:spTgt spid="437"/>
                                        </p:tgtEl>
                                        <p:attrNameLst>
                                          <p:attrName>style.visibility</p:attrName>
                                        </p:attrNameLst>
                                      </p:cBhvr>
                                      <p:to>
                                        <p:strVal val="visible"/>
                                      </p:to>
                                    </p:set>
                                    <p:animEffect transition="in" filter="wipe(up)">
                                      <p:cBhvr>
                                        <p:cTn id="182" dur="500"/>
                                        <p:tgtEl>
                                          <p:spTgt spid="437"/>
                                        </p:tgtEl>
                                      </p:cBhvr>
                                    </p:animEffect>
                                  </p:childTnLst>
                                </p:cTn>
                              </p:par>
                              <p:par>
                                <p:cTn id="183" presetID="22" presetClass="entr" presetSubtype="1" fill="hold" nodeType="withEffect">
                                  <p:stCondLst>
                                    <p:cond delay="0"/>
                                  </p:stCondLst>
                                  <p:childTnLst>
                                    <p:set>
                                      <p:cBhvr>
                                        <p:cTn id="184" dur="1" fill="hold">
                                          <p:stCondLst>
                                            <p:cond delay="0"/>
                                          </p:stCondLst>
                                        </p:cTn>
                                        <p:tgtEl>
                                          <p:spTgt spid="438"/>
                                        </p:tgtEl>
                                        <p:attrNameLst>
                                          <p:attrName>style.visibility</p:attrName>
                                        </p:attrNameLst>
                                      </p:cBhvr>
                                      <p:to>
                                        <p:strVal val="visible"/>
                                      </p:to>
                                    </p:set>
                                    <p:animEffect transition="in" filter="wipe(up)">
                                      <p:cBhvr>
                                        <p:cTn id="185" dur="500"/>
                                        <p:tgtEl>
                                          <p:spTgt spid="438"/>
                                        </p:tgtEl>
                                      </p:cBhvr>
                                    </p:animEffect>
                                  </p:childTnLst>
                                </p:cTn>
                              </p:par>
                              <p:par>
                                <p:cTn id="186" presetID="22" presetClass="entr" presetSubtype="1" fill="hold" nodeType="withEffect">
                                  <p:stCondLst>
                                    <p:cond delay="0"/>
                                  </p:stCondLst>
                                  <p:childTnLst>
                                    <p:set>
                                      <p:cBhvr>
                                        <p:cTn id="187" dur="1" fill="hold">
                                          <p:stCondLst>
                                            <p:cond delay="0"/>
                                          </p:stCondLst>
                                        </p:cTn>
                                        <p:tgtEl>
                                          <p:spTgt spid="439"/>
                                        </p:tgtEl>
                                        <p:attrNameLst>
                                          <p:attrName>style.visibility</p:attrName>
                                        </p:attrNameLst>
                                      </p:cBhvr>
                                      <p:to>
                                        <p:strVal val="visible"/>
                                      </p:to>
                                    </p:set>
                                    <p:animEffect transition="in" filter="wipe(up)">
                                      <p:cBhvr>
                                        <p:cTn id="188" dur="500"/>
                                        <p:tgtEl>
                                          <p:spTgt spid="439"/>
                                        </p:tgtEl>
                                      </p:cBhvr>
                                    </p:animEffect>
                                  </p:childTnLst>
                                </p:cTn>
                              </p:par>
                              <p:par>
                                <p:cTn id="189" presetID="22" presetClass="entr" presetSubtype="1" fill="hold" nodeType="withEffect">
                                  <p:stCondLst>
                                    <p:cond delay="0"/>
                                  </p:stCondLst>
                                  <p:childTnLst>
                                    <p:set>
                                      <p:cBhvr>
                                        <p:cTn id="190" dur="1" fill="hold">
                                          <p:stCondLst>
                                            <p:cond delay="0"/>
                                          </p:stCondLst>
                                        </p:cTn>
                                        <p:tgtEl>
                                          <p:spTgt spid="441"/>
                                        </p:tgtEl>
                                        <p:attrNameLst>
                                          <p:attrName>style.visibility</p:attrName>
                                        </p:attrNameLst>
                                      </p:cBhvr>
                                      <p:to>
                                        <p:strVal val="visible"/>
                                      </p:to>
                                    </p:set>
                                    <p:animEffect transition="in" filter="wipe(up)">
                                      <p:cBhvr>
                                        <p:cTn id="191" dur="500"/>
                                        <p:tgtEl>
                                          <p:spTgt spid="441"/>
                                        </p:tgtEl>
                                      </p:cBhvr>
                                    </p:animEffect>
                                  </p:childTnLst>
                                </p:cTn>
                              </p:par>
                              <p:par>
                                <p:cTn id="192" presetID="22" presetClass="entr" presetSubtype="1" fill="hold" nodeType="withEffect">
                                  <p:stCondLst>
                                    <p:cond delay="0"/>
                                  </p:stCondLst>
                                  <p:childTnLst>
                                    <p:set>
                                      <p:cBhvr>
                                        <p:cTn id="193" dur="1" fill="hold">
                                          <p:stCondLst>
                                            <p:cond delay="0"/>
                                          </p:stCondLst>
                                        </p:cTn>
                                        <p:tgtEl>
                                          <p:spTgt spid="442"/>
                                        </p:tgtEl>
                                        <p:attrNameLst>
                                          <p:attrName>style.visibility</p:attrName>
                                        </p:attrNameLst>
                                      </p:cBhvr>
                                      <p:to>
                                        <p:strVal val="visible"/>
                                      </p:to>
                                    </p:set>
                                    <p:animEffect transition="in" filter="wipe(up)">
                                      <p:cBhvr>
                                        <p:cTn id="194" dur="500"/>
                                        <p:tgtEl>
                                          <p:spTgt spid="442"/>
                                        </p:tgtEl>
                                      </p:cBhvr>
                                    </p:animEffect>
                                  </p:childTnLst>
                                </p:cTn>
                              </p:par>
                              <p:par>
                                <p:cTn id="195" presetID="22" presetClass="entr" presetSubtype="1" fill="hold" nodeType="withEffect">
                                  <p:stCondLst>
                                    <p:cond delay="0"/>
                                  </p:stCondLst>
                                  <p:childTnLst>
                                    <p:set>
                                      <p:cBhvr>
                                        <p:cTn id="196" dur="1" fill="hold">
                                          <p:stCondLst>
                                            <p:cond delay="0"/>
                                          </p:stCondLst>
                                        </p:cTn>
                                        <p:tgtEl>
                                          <p:spTgt spid="444"/>
                                        </p:tgtEl>
                                        <p:attrNameLst>
                                          <p:attrName>style.visibility</p:attrName>
                                        </p:attrNameLst>
                                      </p:cBhvr>
                                      <p:to>
                                        <p:strVal val="visible"/>
                                      </p:to>
                                    </p:set>
                                    <p:animEffect transition="in" filter="wipe(up)">
                                      <p:cBhvr>
                                        <p:cTn id="197" dur="500"/>
                                        <p:tgtEl>
                                          <p:spTgt spid="444"/>
                                        </p:tgtEl>
                                      </p:cBhvr>
                                    </p:animEffect>
                                  </p:childTnLst>
                                </p:cTn>
                              </p:par>
                              <p:par>
                                <p:cTn id="198" presetID="22" presetClass="entr" presetSubtype="1" fill="hold" nodeType="withEffect">
                                  <p:stCondLst>
                                    <p:cond delay="0"/>
                                  </p:stCondLst>
                                  <p:childTnLst>
                                    <p:set>
                                      <p:cBhvr>
                                        <p:cTn id="199" dur="1" fill="hold">
                                          <p:stCondLst>
                                            <p:cond delay="0"/>
                                          </p:stCondLst>
                                        </p:cTn>
                                        <p:tgtEl>
                                          <p:spTgt spid="445"/>
                                        </p:tgtEl>
                                        <p:attrNameLst>
                                          <p:attrName>style.visibility</p:attrName>
                                        </p:attrNameLst>
                                      </p:cBhvr>
                                      <p:to>
                                        <p:strVal val="visible"/>
                                      </p:to>
                                    </p:set>
                                    <p:animEffect transition="in" filter="wipe(up)">
                                      <p:cBhvr>
                                        <p:cTn id="200" dur="500"/>
                                        <p:tgtEl>
                                          <p:spTgt spid="445"/>
                                        </p:tgtEl>
                                      </p:cBhvr>
                                    </p:animEffect>
                                  </p:childTnLst>
                                </p:cTn>
                              </p:par>
                              <p:par>
                                <p:cTn id="201" presetID="22" presetClass="entr" presetSubtype="1" fill="hold" nodeType="withEffect">
                                  <p:stCondLst>
                                    <p:cond delay="0"/>
                                  </p:stCondLst>
                                  <p:childTnLst>
                                    <p:set>
                                      <p:cBhvr>
                                        <p:cTn id="202" dur="1" fill="hold">
                                          <p:stCondLst>
                                            <p:cond delay="0"/>
                                          </p:stCondLst>
                                        </p:cTn>
                                        <p:tgtEl>
                                          <p:spTgt spid="446"/>
                                        </p:tgtEl>
                                        <p:attrNameLst>
                                          <p:attrName>style.visibility</p:attrName>
                                        </p:attrNameLst>
                                      </p:cBhvr>
                                      <p:to>
                                        <p:strVal val="visible"/>
                                      </p:to>
                                    </p:set>
                                    <p:animEffect transition="in" filter="wipe(up)">
                                      <p:cBhvr>
                                        <p:cTn id="203" dur="500"/>
                                        <p:tgtEl>
                                          <p:spTgt spid="446"/>
                                        </p:tgtEl>
                                      </p:cBhvr>
                                    </p:animEffect>
                                  </p:childTnLst>
                                </p:cTn>
                              </p:par>
                              <p:par>
                                <p:cTn id="204" presetID="22" presetClass="entr" presetSubtype="1" fill="hold" nodeType="withEffect">
                                  <p:stCondLst>
                                    <p:cond delay="0"/>
                                  </p:stCondLst>
                                  <p:childTnLst>
                                    <p:set>
                                      <p:cBhvr>
                                        <p:cTn id="205" dur="1" fill="hold">
                                          <p:stCondLst>
                                            <p:cond delay="0"/>
                                          </p:stCondLst>
                                        </p:cTn>
                                        <p:tgtEl>
                                          <p:spTgt spid="447"/>
                                        </p:tgtEl>
                                        <p:attrNameLst>
                                          <p:attrName>style.visibility</p:attrName>
                                        </p:attrNameLst>
                                      </p:cBhvr>
                                      <p:to>
                                        <p:strVal val="visible"/>
                                      </p:to>
                                    </p:set>
                                    <p:animEffect transition="in" filter="wipe(up)">
                                      <p:cBhvr>
                                        <p:cTn id="206" dur="500"/>
                                        <p:tgtEl>
                                          <p:spTgt spid="447"/>
                                        </p:tgtEl>
                                      </p:cBhvr>
                                    </p:animEffect>
                                  </p:childTnLst>
                                </p:cTn>
                              </p:par>
                              <p:par>
                                <p:cTn id="207" presetID="22" presetClass="entr" presetSubtype="1" fill="hold" nodeType="withEffect">
                                  <p:stCondLst>
                                    <p:cond delay="0"/>
                                  </p:stCondLst>
                                  <p:childTnLst>
                                    <p:set>
                                      <p:cBhvr>
                                        <p:cTn id="208" dur="1" fill="hold">
                                          <p:stCondLst>
                                            <p:cond delay="0"/>
                                          </p:stCondLst>
                                        </p:cTn>
                                        <p:tgtEl>
                                          <p:spTgt spid="448"/>
                                        </p:tgtEl>
                                        <p:attrNameLst>
                                          <p:attrName>style.visibility</p:attrName>
                                        </p:attrNameLst>
                                      </p:cBhvr>
                                      <p:to>
                                        <p:strVal val="visible"/>
                                      </p:to>
                                    </p:set>
                                    <p:animEffect transition="in" filter="wipe(up)">
                                      <p:cBhvr>
                                        <p:cTn id="209" dur="500"/>
                                        <p:tgtEl>
                                          <p:spTgt spid="448"/>
                                        </p:tgtEl>
                                      </p:cBhvr>
                                    </p:animEffect>
                                  </p:childTnLst>
                                </p:cTn>
                              </p:par>
                              <p:par>
                                <p:cTn id="210" presetID="22" presetClass="entr" presetSubtype="1" fill="hold" nodeType="withEffect">
                                  <p:stCondLst>
                                    <p:cond delay="0"/>
                                  </p:stCondLst>
                                  <p:childTnLst>
                                    <p:set>
                                      <p:cBhvr>
                                        <p:cTn id="211" dur="1" fill="hold">
                                          <p:stCondLst>
                                            <p:cond delay="0"/>
                                          </p:stCondLst>
                                        </p:cTn>
                                        <p:tgtEl>
                                          <p:spTgt spid="449"/>
                                        </p:tgtEl>
                                        <p:attrNameLst>
                                          <p:attrName>style.visibility</p:attrName>
                                        </p:attrNameLst>
                                      </p:cBhvr>
                                      <p:to>
                                        <p:strVal val="visible"/>
                                      </p:to>
                                    </p:set>
                                    <p:animEffect transition="in" filter="wipe(up)">
                                      <p:cBhvr>
                                        <p:cTn id="212" dur="500"/>
                                        <p:tgtEl>
                                          <p:spTgt spid="449"/>
                                        </p:tgtEl>
                                      </p:cBhvr>
                                    </p:animEffect>
                                  </p:childTnLst>
                                </p:cTn>
                              </p:par>
                              <p:par>
                                <p:cTn id="213" presetID="22" presetClass="entr" presetSubtype="1" fill="hold" nodeType="withEffect">
                                  <p:stCondLst>
                                    <p:cond delay="0"/>
                                  </p:stCondLst>
                                  <p:childTnLst>
                                    <p:set>
                                      <p:cBhvr>
                                        <p:cTn id="214" dur="1" fill="hold">
                                          <p:stCondLst>
                                            <p:cond delay="0"/>
                                          </p:stCondLst>
                                        </p:cTn>
                                        <p:tgtEl>
                                          <p:spTgt spid="450"/>
                                        </p:tgtEl>
                                        <p:attrNameLst>
                                          <p:attrName>style.visibility</p:attrName>
                                        </p:attrNameLst>
                                      </p:cBhvr>
                                      <p:to>
                                        <p:strVal val="visible"/>
                                      </p:to>
                                    </p:set>
                                    <p:animEffect transition="in" filter="wipe(up)">
                                      <p:cBhvr>
                                        <p:cTn id="215" dur="500"/>
                                        <p:tgtEl>
                                          <p:spTgt spid="450"/>
                                        </p:tgtEl>
                                      </p:cBhvr>
                                    </p:animEffect>
                                  </p:childTnLst>
                                </p:cTn>
                              </p:par>
                              <p:par>
                                <p:cTn id="216" presetID="22" presetClass="entr" presetSubtype="1" fill="hold" nodeType="withEffect">
                                  <p:stCondLst>
                                    <p:cond delay="0"/>
                                  </p:stCondLst>
                                  <p:childTnLst>
                                    <p:set>
                                      <p:cBhvr>
                                        <p:cTn id="217" dur="1" fill="hold">
                                          <p:stCondLst>
                                            <p:cond delay="0"/>
                                          </p:stCondLst>
                                        </p:cTn>
                                        <p:tgtEl>
                                          <p:spTgt spid="453"/>
                                        </p:tgtEl>
                                        <p:attrNameLst>
                                          <p:attrName>style.visibility</p:attrName>
                                        </p:attrNameLst>
                                      </p:cBhvr>
                                      <p:to>
                                        <p:strVal val="visible"/>
                                      </p:to>
                                    </p:set>
                                    <p:animEffect transition="in" filter="wipe(up)">
                                      <p:cBhvr>
                                        <p:cTn id="218" dur="500"/>
                                        <p:tgtEl>
                                          <p:spTgt spid="453"/>
                                        </p:tgtEl>
                                      </p:cBhvr>
                                    </p:animEffect>
                                  </p:childTnLst>
                                </p:cTn>
                              </p:par>
                              <p:par>
                                <p:cTn id="219" presetID="22" presetClass="entr" presetSubtype="1" fill="hold" nodeType="withEffect">
                                  <p:stCondLst>
                                    <p:cond delay="0"/>
                                  </p:stCondLst>
                                  <p:childTnLst>
                                    <p:set>
                                      <p:cBhvr>
                                        <p:cTn id="220" dur="1" fill="hold">
                                          <p:stCondLst>
                                            <p:cond delay="0"/>
                                          </p:stCondLst>
                                        </p:cTn>
                                        <p:tgtEl>
                                          <p:spTgt spid="454"/>
                                        </p:tgtEl>
                                        <p:attrNameLst>
                                          <p:attrName>style.visibility</p:attrName>
                                        </p:attrNameLst>
                                      </p:cBhvr>
                                      <p:to>
                                        <p:strVal val="visible"/>
                                      </p:to>
                                    </p:set>
                                    <p:animEffect transition="in" filter="wipe(up)">
                                      <p:cBhvr>
                                        <p:cTn id="221" dur="500"/>
                                        <p:tgtEl>
                                          <p:spTgt spid="454"/>
                                        </p:tgtEl>
                                      </p:cBhvr>
                                    </p:animEffect>
                                  </p:childTnLst>
                                </p:cTn>
                              </p:par>
                              <p:par>
                                <p:cTn id="222" presetID="22" presetClass="entr" presetSubtype="1" fill="hold" nodeType="withEffect">
                                  <p:stCondLst>
                                    <p:cond delay="0"/>
                                  </p:stCondLst>
                                  <p:childTnLst>
                                    <p:set>
                                      <p:cBhvr>
                                        <p:cTn id="223" dur="1" fill="hold">
                                          <p:stCondLst>
                                            <p:cond delay="0"/>
                                          </p:stCondLst>
                                        </p:cTn>
                                        <p:tgtEl>
                                          <p:spTgt spid="455"/>
                                        </p:tgtEl>
                                        <p:attrNameLst>
                                          <p:attrName>style.visibility</p:attrName>
                                        </p:attrNameLst>
                                      </p:cBhvr>
                                      <p:to>
                                        <p:strVal val="visible"/>
                                      </p:to>
                                    </p:set>
                                    <p:animEffect transition="in" filter="wipe(up)">
                                      <p:cBhvr>
                                        <p:cTn id="224" dur="500"/>
                                        <p:tgtEl>
                                          <p:spTgt spid="455"/>
                                        </p:tgtEl>
                                      </p:cBhvr>
                                    </p:animEffect>
                                  </p:childTnLst>
                                </p:cTn>
                              </p:par>
                              <p:par>
                                <p:cTn id="225" presetID="22" presetClass="entr" presetSubtype="1" fill="hold" nodeType="withEffect">
                                  <p:stCondLst>
                                    <p:cond delay="0"/>
                                  </p:stCondLst>
                                  <p:childTnLst>
                                    <p:set>
                                      <p:cBhvr>
                                        <p:cTn id="226" dur="1" fill="hold">
                                          <p:stCondLst>
                                            <p:cond delay="0"/>
                                          </p:stCondLst>
                                        </p:cTn>
                                        <p:tgtEl>
                                          <p:spTgt spid="456"/>
                                        </p:tgtEl>
                                        <p:attrNameLst>
                                          <p:attrName>style.visibility</p:attrName>
                                        </p:attrNameLst>
                                      </p:cBhvr>
                                      <p:to>
                                        <p:strVal val="visible"/>
                                      </p:to>
                                    </p:set>
                                    <p:animEffect transition="in" filter="wipe(up)">
                                      <p:cBhvr>
                                        <p:cTn id="227" dur="500"/>
                                        <p:tgtEl>
                                          <p:spTgt spid="456"/>
                                        </p:tgtEl>
                                      </p:cBhvr>
                                    </p:animEffect>
                                  </p:childTnLst>
                                </p:cTn>
                              </p:par>
                              <p:par>
                                <p:cTn id="228" presetID="22" presetClass="entr" presetSubtype="1" fill="hold" nodeType="withEffect">
                                  <p:stCondLst>
                                    <p:cond delay="0"/>
                                  </p:stCondLst>
                                  <p:childTnLst>
                                    <p:set>
                                      <p:cBhvr>
                                        <p:cTn id="229" dur="1" fill="hold">
                                          <p:stCondLst>
                                            <p:cond delay="0"/>
                                          </p:stCondLst>
                                        </p:cTn>
                                        <p:tgtEl>
                                          <p:spTgt spid="457"/>
                                        </p:tgtEl>
                                        <p:attrNameLst>
                                          <p:attrName>style.visibility</p:attrName>
                                        </p:attrNameLst>
                                      </p:cBhvr>
                                      <p:to>
                                        <p:strVal val="visible"/>
                                      </p:to>
                                    </p:set>
                                    <p:animEffect transition="in" filter="wipe(up)">
                                      <p:cBhvr>
                                        <p:cTn id="230" dur="500"/>
                                        <p:tgtEl>
                                          <p:spTgt spid="457"/>
                                        </p:tgtEl>
                                      </p:cBhvr>
                                    </p:animEffect>
                                  </p:childTnLst>
                                </p:cTn>
                              </p:par>
                              <p:par>
                                <p:cTn id="231" presetID="22" presetClass="entr" presetSubtype="1" fill="hold" nodeType="withEffect">
                                  <p:stCondLst>
                                    <p:cond delay="0"/>
                                  </p:stCondLst>
                                  <p:childTnLst>
                                    <p:set>
                                      <p:cBhvr>
                                        <p:cTn id="232" dur="1" fill="hold">
                                          <p:stCondLst>
                                            <p:cond delay="0"/>
                                          </p:stCondLst>
                                        </p:cTn>
                                        <p:tgtEl>
                                          <p:spTgt spid="458"/>
                                        </p:tgtEl>
                                        <p:attrNameLst>
                                          <p:attrName>style.visibility</p:attrName>
                                        </p:attrNameLst>
                                      </p:cBhvr>
                                      <p:to>
                                        <p:strVal val="visible"/>
                                      </p:to>
                                    </p:set>
                                    <p:animEffect transition="in" filter="wipe(up)">
                                      <p:cBhvr>
                                        <p:cTn id="233" dur="500"/>
                                        <p:tgtEl>
                                          <p:spTgt spid="458"/>
                                        </p:tgtEl>
                                      </p:cBhvr>
                                    </p:animEffect>
                                  </p:childTnLst>
                                </p:cTn>
                              </p:par>
                              <p:par>
                                <p:cTn id="234" presetID="22" presetClass="entr" presetSubtype="1" fill="hold" nodeType="withEffect">
                                  <p:stCondLst>
                                    <p:cond delay="0"/>
                                  </p:stCondLst>
                                  <p:childTnLst>
                                    <p:set>
                                      <p:cBhvr>
                                        <p:cTn id="235" dur="1" fill="hold">
                                          <p:stCondLst>
                                            <p:cond delay="0"/>
                                          </p:stCondLst>
                                        </p:cTn>
                                        <p:tgtEl>
                                          <p:spTgt spid="459"/>
                                        </p:tgtEl>
                                        <p:attrNameLst>
                                          <p:attrName>style.visibility</p:attrName>
                                        </p:attrNameLst>
                                      </p:cBhvr>
                                      <p:to>
                                        <p:strVal val="visible"/>
                                      </p:to>
                                    </p:set>
                                    <p:animEffect transition="in" filter="wipe(up)">
                                      <p:cBhvr>
                                        <p:cTn id="236" dur="500"/>
                                        <p:tgtEl>
                                          <p:spTgt spid="459"/>
                                        </p:tgtEl>
                                      </p:cBhvr>
                                    </p:animEffect>
                                  </p:childTnLst>
                                </p:cTn>
                              </p:par>
                              <p:par>
                                <p:cTn id="237" presetID="22" presetClass="entr" presetSubtype="1" fill="hold" nodeType="withEffect">
                                  <p:stCondLst>
                                    <p:cond delay="0"/>
                                  </p:stCondLst>
                                  <p:childTnLst>
                                    <p:set>
                                      <p:cBhvr>
                                        <p:cTn id="238" dur="1" fill="hold">
                                          <p:stCondLst>
                                            <p:cond delay="0"/>
                                          </p:stCondLst>
                                        </p:cTn>
                                        <p:tgtEl>
                                          <p:spTgt spid="460"/>
                                        </p:tgtEl>
                                        <p:attrNameLst>
                                          <p:attrName>style.visibility</p:attrName>
                                        </p:attrNameLst>
                                      </p:cBhvr>
                                      <p:to>
                                        <p:strVal val="visible"/>
                                      </p:to>
                                    </p:set>
                                    <p:animEffect transition="in" filter="wipe(up)">
                                      <p:cBhvr>
                                        <p:cTn id="239" dur="500"/>
                                        <p:tgtEl>
                                          <p:spTgt spid="460"/>
                                        </p:tgtEl>
                                      </p:cBhvr>
                                    </p:animEffect>
                                  </p:childTnLst>
                                </p:cTn>
                              </p:par>
                              <p:par>
                                <p:cTn id="240" presetID="22" presetClass="entr" presetSubtype="1" fill="hold" nodeType="withEffect">
                                  <p:stCondLst>
                                    <p:cond delay="0"/>
                                  </p:stCondLst>
                                  <p:childTnLst>
                                    <p:set>
                                      <p:cBhvr>
                                        <p:cTn id="241" dur="1" fill="hold">
                                          <p:stCondLst>
                                            <p:cond delay="0"/>
                                          </p:stCondLst>
                                        </p:cTn>
                                        <p:tgtEl>
                                          <p:spTgt spid="462"/>
                                        </p:tgtEl>
                                        <p:attrNameLst>
                                          <p:attrName>style.visibility</p:attrName>
                                        </p:attrNameLst>
                                      </p:cBhvr>
                                      <p:to>
                                        <p:strVal val="visible"/>
                                      </p:to>
                                    </p:set>
                                    <p:animEffect transition="in" filter="wipe(up)">
                                      <p:cBhvr>
                                        <p:cTn id="242" dur="500"/>
                                        <p:tgtEl>
                                          <p:spTgt spid="462"/>
                                        </p:tgtEl>
                                      </p:cBhvr>
                                    </p:animEffect>
                                  </p:childTnLst>
                                </p:cTn>
                              </p:par>
                              <p:par>
                                <p:cTn id="243" presetID="22" presetClass="entr" presetSubtype="1" fill="hold" nodeType="withEffect">
                                  <p:stCondLst>
                                    <p:cond delay="0"/>
                                  </p:stCondLst>
                                  <p:childTnLst>
                                    <p:set>
                                      <p:cBhvr>
                                        <p:cTn id="244" dur="1" fill="hold">
                                          <p:stCondLst>
                                            <p:cond delay="0"/>
                                          </p:stCondLst>
                                        </p:cTn>
                                        <p:tgtEl>
                                          <p:spTgt spid="464"/>
                                        </p:tgtEl>
                                        <p:attrNameLst>
                                          <p:attrName>style.visibility</p:attrName>
                                        </p:attrNameLst>
                                      </p:cBhvr>
                                      <p:to>
                                        <p:strVal val="visible"/>
                                      </p:to>
                                    </p:set>
                                    <p:animEffect transition="in" filter="wipe(up)">
                                      <p:cBhvr>
                                        <p:cTn id="245" dur="500"/>
                                        <p:tgtEl>
                                          <p:spTgt spid="464"/>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158"/>
                                        </p:tgtEl>
                                        <p:attrNameLst>
                                          <p:attrName>style.visibility</p:attrName>
                                        </p:attrNameLst>
                                      </p:cBhvr>
                                      <p:to>
                                        <p:strVal val="visible"/>
                                      </p:to>
                                    </p:set>
                                    <p:animEffect transition="in" filter="fade">
                                      <p:cBhvr>
                                        <p:cTn id="249" dur="1000"/>
                                        <p:tgtEl>
                                          <p:spTgt spid="158"/>
                                        </p:tgtEl>
                                      </p:cBhvr>
                                    </p:animEffect>
                                    <p:anim calcmode="lin" valueType="num">
                                      <p:cBhvr>
                                        <p:cTn id="250" dur="1000" fill="hold"/>
                                        <p:tgtEl>
                                          <p:spTgt spid="158"/>
                                        </p:tgtEl>
                                        <p:attrNameLst>
                                          <p:attrName>ppt_x</p:attrName>
                                        </p:attrNameLst>
                                      </p:cBhvr>
                                      <p:tavLst>
                                        <p:tav tm="0">
                                          <p:val>
                                            <p:strVal val="#ppt_x"/>
                                          </p:val>
                                        </p:tav>
                                        <p:tav tm="100000">
                                          <p:val>
                                            <p:strVal val="#ppt_x"/>
                                          </p:val>
                                        </p:tav>
                                      </p:tavLst>
                                    </p:anim>
                                    <p:anim calcmode="lin" valueType="num">
                                      <p:cBhvr>
                                        <p:cTn id="251" dur="1000" fill="hold"/>
                                        <p:tgtEl>
                                          <p:spTgt spid="158"/>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163"/>
                                        </p:tgtEl>
                                        <p:attrNameLst>
                                          <p:attrName>style.visibility</p:attrName>
                                        </p:attrNameLst>
                                      </p:cBhvr>
                                      <p:to>
                                        <p:strVal val="visible"/>
                                      </p:to>
                                    </p:set>
                                    <p:animEffect transition="in" filter="fade">
                                      <p:cBhvr>
                                        <p:cTn id="254" dur="1000"/>
                                        <p:tgtEl>
                                          <p:spTgt spid="163"/>
                                        </p:tgtEl>
                                      </p:cBhvr>
                                    </p:animEffect>
                                    <p:anim calcmode="lin" valueType="num">
                                      <p:cBhvr>
                                        <p:cTn id="255" dur="1000" fill="hold"/>
                                        <p:tgtEl>
                                          <p:spTgt spid="163"/>
                                        </p:tgtEl>
                                        <p:attrNameLst>
                                          <p:attrName>ppt_x</p:attrName>
                                        </p:attrNameLst>
                                      </p:cBhvr>
                                      <p:tavLst>
                                        <p:tav tm="0">
                                          <p:val>
                                            <p:strVal val="#ppt_x"/>
                                          </p:val>
                                        </p:tav>
                                        <p:tav tm="100000">
                                          <p:val>
                                            <p:strVal val="#ppt_x"/>
                                          </p:val>
                                        </p:tav>
                                      </p:tavLst>
                                    </p:anim>
                                    <p:anim calcmode="lin" valueType="num">
                                      <p:cBhvr>
                                        <p:cTn id="256" dur="1000" fill="hold"/>
                                        <p:tgtEl>
                                          <p:spTgt spid="163"/>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68"/>
                                        </p:tgtEl>
                                        <p:attrNameLst>
                                          <p:attrName>style.visibility</p:attrName>
                                        </p:attrNameLst>
                                      </p:cBhvr>
                                      <p:to>
                                        <p:strVal val="visible"/>
                                      </p:to>
                                    </p:set>
                                    <p:animEffect transition="in" filter="fade">
                                      <p:cBhvr>
                                        <p:cTn id="259" dur="1000"/>
                                        <p:tgtEl>
                                          <p:spTgt spid="168"/>
                                        </p:tgtEl>
                                      </p:cBhvr>
                                    </p:animEffect>
                                    <p:anim calcmode="lin" valueType="num">
                                      <p:cBhvr>
                                        <p:cTn id="260" dur="1000" fill="hold"/>
                                        <p:tgtEl>
                                          <p:spTgt spid="168"/>
                                        </p:tgtEl>
                                        <p:attrNameLst>
                                          <p:attrName>ppt_x</p:attrName>
                                        </p:attrNameLst>
                                      </p:cBhvr>
                                      <p:tavLst>
                                        <p:tav tm="0">
                                          <p:val>
                                            <p:strVal val="#ppt_x"/>
                                          </p:val>
                                        </p:tav>
                                        <p:tav tm="100000">
                                          <p:val>
                                            <p:strVal val="#ppt_x"/>
                                          </p:val>
                                        </p:tav>
                                      </p:tavLst>
                                    </p:anim>
                                    <p:anim calcmode="lin" valueType="num">
                                      <p:cBhvr>
                                        <p:cTn id="261" dur="1000" fill="hold"/>
                                        <p:tgtEl>
                                          <p:spTgt spid="168"/>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3"/>
                                        </p:tgtEl>
                                        <p:attrNameLst>
                                          <p:attrName>style.visibility</p:attrName>
                                        </p:attrNameLst>
                                      </p:cBhvr>
                                      <p:to>
                                        <p:strVal val="visible"/>
                                      </p:to>
                                    </p:set>
                                    <p:animEffect transition="in" filter="fade">
                                      <p:cBhvr>
                                        <p:cTn id="264" dur="1000"/>
                                        <p:tgtEl>
                                          <p:spTgt spid="173"/>
                                        </p:tgtEl>
                                      </p:cBhvr>
                                    </p:animEffect>
                                    <p:anim calcmode="lin" valueType="num">
                                      <p:cBhvr>
                                        <p:cTn id="265" dur="1000" fill="hold"/>
                                        <p:tgtEl>
                                          <p:spTgt spid="173"/>
                                        </p:tgtEl>
                                        <p:attrNameLst>
                                          <p:attrName>ppt_x</p:attrName>
                                        </p:attrNameLst>
                                      </p:cBhvr>
                                      <p:tavLst>
                                        <p:tav tm="0">
                                          <p:val>
                                            <p:strVal val="#ppt_x"/>
                                          </p:val>
                                        </p:tav>
                                        <p:tav tm="100000">
                                          <p:val>
                                            <p:strVal val="#ppt_x"/>
                                          </p:val>
                                        </p:tav>
                                      </p:tavLst>
                                    </p:anim>
                                    <p:anim calcmode="lin" valueType="num">
                                      <p:cBhvr>
                                        <p:cTn id="266" dur="1000" fill="hold"/>
                                        <p:tgtEl>
                                          <p:spTgt spid="173"/>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178"/>
                                        </p:tgtEl>
                                        <p:attrNameLst>
                                          <p:attrName>style.visibility</p:attrName>
                                        </p:attrNameLst>
                                      </p:cBhvr>
                                      <p:to>
                                        <p:strVal val="visible"/>
                                      </p:to>
                                    </p:set>
                                    <p:animEffect transition="in" filter="fade">
                                      <p:cBhvr>
                                        <p:cTn id="269" dur="1000"/>
                                        <p:tgtEl>
                                          <p:spTgt spid="178"/>
                                        </p:tgtEl>
                                      </p:cBhvr>
                                    </p:animEffect>
                                    <p:anim calcmode="lin" valueType="num">
                                      <p:cBhvr>
                                        <p:cTn id="270" dur="1000" fill="hold"/>
                                        <p:tgtEl>
                                          <p:spTgt spid="178"/>
                                        </p:tgtEl>
                                        <p:attrNameLst>
                                          <p:attrName>ppt_x</p:attrName>
                                        </p:attrNameLst>
                                      </p:cBhvr>
                                      <p:tavLst>
                                        <p:tav tm="0">
                                          <p:val>
                                            <p:strVal val="#ppt_x"/>
                                          </p:val>
                                        </p:tav>
                                        <p:tav tm="100000">
                                          <p:val>
                                            <p:strVal val="#ppt_x"/>
                                          </p:val>
                                        </p:tav>
                                      </p:tavLst>
                                    </p:anim>
                                    <p:anim calcmode="lin" valueType="num">
                                      <p:cBhvr>
                                        <p:cTn id="271" dur="1000" fill="hold"/>
                                        <p:tgtEl>
                                          <p:spTgt spid="178"/>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183"/>
                                        </p:tgtEl>
                                        <p:attrNameLst>
                                          <p:attrName>style.visibility</p:attrName>
                                        </p:attrNameLst>
                                      </p:cBhvr>
                                      <p:to>
                                        <p:strVal val="visible"/>
                                      </p:to>
                                    </p:set>
                                    <p:animEffect transition="in" filter="fade">
                                      <p:cBhvr>
                                        <p:cTn id="274" dur="1000"/>
                                        <p:tgtEl>
                                          <p:spTgt spid="183"/>
                                        </p:tgtEl>
                                      </p:cBhvr>
                                    </p:animEffect>
                                    <p:anim calcmode="lin" valueType="num">
                                      <p:cBhvr>
                                        <p:cTn id="275" dur="1000" fill="hold"/>
                                        <p:tgtEl>
                                          <p:spTgt spid="183"/>
                                        </p:tgtEl>
                                        <p:attrNameLst>
                                          <p:attrName>ppt_x</p:attrName>
                                        </p:attrNameLst>
                                      </p:cBhvr>
                                      <p:tavLst>
                                        <p:tav tm="0">
                                          <p:val>
                                            <p:strVal val="#ppt_x"/>
                                          </p:val>
                                        </p:tav>
                                        <p:tav tm="100000">
                                          <p:val>
                                            <p:strVal val="#ppt_x"/>
                                          </p:val>
                                        </p:tav>
                                      </p:tavLst>
                                    </p:anim>
                                    <p:anim calcmode="lin" valueType="num">
                                      <p:cBhvr>
                                        <p:cTn id="276" dur="1000" fill="hold"/>
                                        <p:tgtEl>
                                          <p:spTgt spid="183"/>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188"/>
                                        </p:tgtEl>
                                        <p:attrNameLst>
                                          <p:attrName>style.visibility</p:attrName>
                                        </p:attrNameLst>
                                      </p:cBhvr>
                                      <p:to>
                                        <p:strVal val="visible"/>
                                      </p:to>
                                    </p:set>
                                    <p:animEffect transition="in" filter="fade">
                                      <p:cBhvr>
                                        <p:cTn id="279" dur="1000"/>
                                        <p:tgtEl>
                                          <p:spTgt spid="188"/>
                                        </p:tgtEl>
                                      </p:cBhvr>
                                    </p:animEffect>
                                    <p:anim calcmode="lin" valueType="num">
                                      <p:cBhvr>
                                        <p:cTn id="280" dur="1000" fill="hold"/>
                                        <p:tgtEl>
                                          <p:spTgt spid="188"/>
                                        </p:tgtEl>
                                        <p:attrNameLst>
                                          <p:attrName>ppt_x</p:attrName>
                                        </p:attrNameLst>
                                      </p:cBhvr>
                                      <p:tavLst>
                                        <p:tav tm="0">
                                          <p:val>
                                            <p:strVal val="#ppt_x"/>
                                          </p:val>
                                        </p:tav>
                                        <p:tav tm="100000">
                                          <p:val>
                                            <p:strVal val="#ppt_x"/>
                                          </p:val>
                                        </p:tav>
                                      </p:tavLst>
                                    </p:anim>
                                    <p:anim calcmode="lin" valueType="num">
                                      <p:cBhvr>
                                        <p:cTn id="281" dur="1000" fill="hold"/>
                                        <p:tgtEl>
                                          <p:spTgt spid="188"/>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278"/>
                                        </p:tgtEl>
                                        <p:attrNameLst>
                                          <p:attrName>style.visibility</p:attrName>
                                        </p:attrNameLst>
                                      </p:cBhvr>
                                      <p:to>
                                        <p:strVal val="visible"/>
                                      </p:to>
                                    </p:set>
                                    <p:animEffect transition="in" filter="fade">
                                      <p:cBhvr>
                                        <p:cTn id="284" dur="1000"/>
                                        <p:tgtEl>
                                          <p:spTgt spid="278"/>
                                        </p:tgtEl>
                                      </p:cBhvr>
                                    </p:animEffect>
                                    <p:anim calcmode="lin" valueType="num">
                                      <p:cBhvr>
                                        <p:cTn id="285" dur="1000" fill="hold"/>
                                        <p:tgtEl>
                                          <p:spTgt spid="278"/>
                                        </p:tgtEl>
                                        <p:attrNameLst>
                                          <p:attrName>ppt_x</p:attrName>
                                        </p:attrNameLst>
                                      </p:cBhvr>
                                      <p:tavLst>
                                        <p:tav tm="0">
                                          <p:val>
                                            <p:strVal val="#ppt_x"/>
                                          </p:val>
                                        </p:tav>
                                        <p:tav tm="100000">
                                          <p:val>
                                            <p:strVal val="#ppt_x"/>
                                          </p:val>
                                        </p:tav>
                                      </p:tavLst>
                                    </p:anim>
                                    <p:anim calcmode="lin" valueType="num">
                                      <p:cBhvr>
                                        <p:cTn id="286" dur="1000" fill="hold"/>
                                        <p:tgtEl>
                                          <p:spTgt spid="27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283"/>
                                        </p:tgtEl>
                                        <p:attrNameLst>
                                          <p:attrName>style.visibility</p:attrName>
                                        </p:attrNameLst>
                                      </p:cBhvr>
                                      <p:to>
                                        <p:strVal val="visible"/>
                                      </p:to>
                                    </p:set>
                                    <p:animEffect transition="in" filter="fade">
                                      <p:cBhvr>
                                        <p:cTn id="289" dur="1000"/>
                                        <p:tgtEl>
                                          <p:spTgt spid="283"/>
                                        </p:tgtEl>
                                      </p:cBhvr>
                                    </p:animEffect>
                                    <p:anim calcmode="lin" valueType="num">
                                      <p:cBhvr>
                                        <p:cTn id="290" dur="1000" fill="hold"/>
                                        <p:tgtEl>
                                          <p:spTgt spid="283"/>
                                        </p:tgtEl>
                                        <p:attrNameLst>
                                          <p:attrName>ppt_x</p:attrName>
                                        </p:attrNameLst>
                                      </p:cBhvr>
                                      <p:tavLst>
                                        <p:tav tm="0">
                                          <p:val>
                                            <p:strVal val="#ppt_x"/>
                                          </p:val>
                                        </p:tav>
                                        <p:tav tm="100000">
                                          <p:val>
                                            <p:strVal val="#ppt_x"/>
                                          </p:val>
                                        </p:tav>
                                      </p:tavLst>
                                    </p:anim>
                                    <p:anim calcmode="lin" valueType="num">
                                      <p:cBhvr>
                                        <p:cTn id="291" dur="1000" fill="hold"/>
                                        <p:tgtEl>
                                          <p:spTgt spid="28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288"/>
                                        </p:tgtEl>
                                        <p:attrNameLst>
                                          <p:attrName>style.visibility</p:attrName>
                                        </p:attrNameLst>
                                      </p:cBhvr>
                                      <p:to>
                                        <p:strVal val="visible"/>
                                      </p:to>
                                    </p:set>
                                    <p:animEffect transition="in" filter="fade">
                                      <p:cBhvr>
                                        <p:cTn id="294" dur="1000"/>
                                        <p:tgtEl>
                                          <p:spTgt spid="288"/>
                                        </p:tgtEl>
                                      </p:cBhvr>
                                    </p:animEffect>
                                    <p:anim calcmode="lin" valueType="num">
                                      <p:cBhvr>
                                        <p:cTn id="295" dur="1000" fill="hold"/>
                                        <p:tgtEl>
                                          <p:spTgt spid="288"/>
                                        </p:tgtEl>
                                        <p:attrNameLst>
                                          <p:attrName>ppt_x</p:attrName>
                                        </p:attrNameLst>
                                      </p:cBhvr>
                                      <p:tavLst>
                                        <p:tav tm="0">
                                          <p:val>
                                            <p:strVal val="#ppt_x"/>
                                          </p:val>
                                        </p:tav>
                                        <p:tav tm="100000">
                                          <p:val>
                                            <p:strVal val="#ppt_x"/>
                                          </p:val>
                                        </p:tav>
                                      </p:tavLst>
                                    </p:anim>
                                    <p:anim calcmode="lin" valueType="num">
                                      <p:cBhvr>
                                        <p:cTn id="296" dur="1000" fill="hold"/>
                                        <p:tgtEl>
                                          <p:spTgt spid="28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293"/>
                                        </p:tgtEl>
                                        <p:attrNameLst>
                                          <p:attrName>style.visibility</p:attrName>
                                        </p:attrNameLst>
                                      </p:cBhvr>
                                      <p:to>
                                        <p:strVal val="visible"/>
                                      </p:to>
                                    </p:set>
                                    <p:animEffect transition="in" filter="fade">
                                      <p:cBhvr>
                                        <p:cTn id="299" dur="1000"/>
                                        <p:tgtEl>
                                          <p:spTgt spid="293"/>
                                        </p:tgtEl>
                                      </p:cBhvr>
                                    </p:animEffect>
                                    <p:anim calcmode="lin" valueType="num">
                                      <p:cBhvr>
                                        <p:cTn id="300" dur="1000" fill="hold"/>
                                        <p:tgtEl>
                                          <p:spTgt spid="293"/>
                                        </p:tgtEl>
                                        <p:attrNameLst>
                                          <p:attrName>ppt_x</p:attrName>
                                        </p:attrNameLst>
                                      </p:cBhvr>
                                      <p:tavLst>
                                        <p:tav tm="0">
                                          <p:val>
                                            <p:strVal val="#ppt_x"/>
                                          </p:val>
                                        </p:tav>
                                        <p:tav tm="100000">
                                          <p:val>
                                            <p:strVal val="#ppt_x"/>
                                          </p:val>
                                        </p:tav>
                                      </p:tavLst>
                                    </p:anim>
                                    <p:anim calcmode="lin" valueType="num">
                                      <p:cBhvr>
                                        <p:cTn id="301" dur="1000" fill="hold"/>
                                        <p:tgtEl>
                                          <p:spTgt spid="29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298"/>
                                        </p:tgtEl>
                                        <p:attrNameLst>
                                          <p:attrName>style.visibility</p:attrName>
                                        </p:attrNameLst>
                                      </p:cBhvr>
                                      <p:to>
                                        <p:strVal val="visible"/>
                                      </p:to>
                                    </p:set>
                                    <p:animEffect transition="in" filter="fade">
                                      <p:cBhvr>
                                        <p:cTn id="304" dur="1000"/>
                                        <p:tgtEl>
                                          <p:spTgt spid="298"/>
                                        </p:tgtEl>
                                      </p:cBhvr>
                                    </p:animEffect>
                                    <p:anim calcmode="lin" valueType="num">
                                      <p:cBhvr>
                                        <p:cTn id="305" dur="1000" fill="hold"/>
                                        <p:tgtEl>
                                          <p:spTgt spid="298"/>
                                        </p:tgtEl>
                                        <p:attrNameLst>
                                          <p:attrName>ppt_x</p:attrName>
                                        </p:attrNameLst>
                                      </p:cBhvr>
                                      <p:tavLst>
                                        <p:tav tm="0">
                                          <p:val>
                                            <p:strVal val="#ppt_x"/>
                                          </p:val>
                                        </p:tav>
                                        <p:tav tm="100000">
                                          <p:val>
                                            <p:strVal val="#ppt_x"/>
                                          </p:val>
                                        </p:tav>
                                      </p:tavLst>
                                    </p:anim>
                                    <p:anim calcmode="lin" valueType="num">
                                      <p:cBhvr>
                                        <p:cTn id="306" dur="1000" fill="hold"/>
                                        <p:tgtEl>
                                          <p:spTgt spid="29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303"/>
                                        </p:tgtEl>
                                        <p:attrNameLst>
                                          <p:attrName>style.visibility</p:attrName>
                                        </p:attrNameLst>
                                      </p:cBhvr>
                                      <p:to>
                                        <p:strVal val="visible"/>
                                      </p:to>
                                    </p:set>
                                    <p:animEffect transition="in" filter="fade">
                                      <p:cBhvr>
                                        <p:cTn id="309" dur="1000"/>
                                        <p:tgtEl>
                                          <p:spTgt spid="303"/>
                                        </p:tgtEl>
                                      </p:cBhvr>
                                    </p:animEffect>
                                    <p:anim calcmode="lin" valueType="num">
                                      <p:cBhvr>
                                        <p:cTn id="310" dur="1000" fill="hold"/>
                                        <p:tgtEl>
                                          <p:spTgt spid="303"/>
                                        </p:tgtEl>
                                        <p:attrNameLst>
                                          <p:attrName>ppt_x</p:attrName>
                                        </p:attrNameLst>
                                      </p:cBhvr>
                                      <p:tavLst>
                                        <p:tav tm="0">
                                          <p:val>
                                            <p:strVal val="#ppt_x"/>
                                          </p:val>
                                        </p:tav>
                                        <p:tav tm="100000">
                                          <p:val>
                                            <p:strVal val="#ppt_x"/>
                                          </p:val>
                                        </p:tav>
                                      </p:tavLst>
                                    </p:anim>
                                    <p:anim calcmode="lin" valueType="num">
                                      <p:cBhvr>
                                        <p:cTn id="311" dur="1000" fill="hold"/>
                                        <p:tgtEl>
                                          <p:spTgt spid="30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308"/>
                                        </p:tgtEl>
                                        <p:attrNameLst>
                                          <p:attrName>style.visibility</p:attrName>
                                        </p:attrNameLst>
                                      </p:cBhvr>
                                      <p:to>
                                        <p:strVal val="visible"/>
                                      </p:to>
                                    </p:set>
                                    <p:animEffect transition="in" filter="fade">
                                      <p:cBhvr>
                                        <p:cTn id="314" dur="1000"/>
                                        <p:tgtEl>
                                          <p:spTgt spid="308"/>
                                        </p:tgtEl>
                                      </p:cBhvr>
                                    </p:animEffect>
                                    <p:anim calcmode="lin" valueType="num">
                                      <p:cBhvr>
                                        <p:cTn id="315" dur="1000" fill="hold"/>
                                        <p:tgtEl>
                                          <p:spTgt spid="308"/>
                                        </p:tgtEl>
                                        <p:attrNameLst>
                                          <p:attrName>ppt_x</p:attrName>
                                        </p:attrNameLst>
                                      </p:cBhvr>
                                      <p:tavLst>
                                        <p:tav tm="0">
                                          <p:val>
                                            <p:strVal val="#ppt_x"/>
                                          </p:val>
                                        </p:tav>
                                        <p:tav tm="100000">
                                          <p:val>
                                            <p:strVal val="#ppt_x"/>
                                          </p:val>
                                        </p:tav>
                                      </p:tavLst>
                                    </p:anim>
                                    <p:anim calcmode="lin" valueType="num">
                                      <p:cBhvr>
                                        <p:cTn id="316" dur="1000" fill="hold"/>
                                        <p:tgtEl>
                                          <p:spTgt spid="30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313"/>
                                        </p:tgtEl>
                                        <p:attrNameLst>
                                          <p:attrName>style.visibility</p:attrName>
                                        </p:attrNameLst>
                                      </p:cBhvr>
                                      <p:to>
                                        <p:strVal val="visible"/>
                                      </p:to>
                                    </p:set>
                                    <p:animEffect transition="in" filter="fade">
                                      <p:cBhvr>
                                        <p:cTn id="319" dur="1000"/>
                                        <p:tgtEl>
                                          <p:spTgt spid="313"/>
                                        </p:tgtEl>
                                      </p:cBhvr>
                                    </p:animEffect>
                                    <p:anim calcmode="lin" valueType="num">
                                      <p:cBhvr>
                                        <p:cTn id="320" dur="1000" fill="hold"/>
                                        <p:tgtEl>
                                          <p:spTgt spid="313"/>
                                        </p:tgtEl>
                                        <p:attrNameLst>
                                          <p:attrName>ppt_x</p:attrName>
                                        </p:attrNameLst>
                                      </p:cBhvr>
                                      <p:tavLst>
                                        <p:tav tm="0">
                                          <p:val>
                                            <p:strVal val="#ppt_x"/>
                                          </p:val>
                                        </p:tav>
                                        <p:tav tm="100000">
                                          <p:val>
                                            <p:strVal val="#ppt_x"/>
                                          </p:val>
                                        </p:tav>
                                      </p:tavLst>
                                    </p:anim>
                                    <p:anim calcmode="lin" valueType="num">
                                      <p:cBhvr>
                                        <p:cTn id="321" dur="1000" fill="hold"/>
                                        <p:tgtEl>
                                          <p:spTgt spid="31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318"/>
                                        </p:tgtEl>
                                        <p:attrNameLst>
                                          <p:attrName>style.visibility</p:attrName>
                                        </p:attrNameLst>
                                      </p:cBhvr>
                                      <p:to>
                                        <p:strVal val="visible"/>
                                      </p:to>
                                    </p:set>
                                    <p:animEffect transition="in" filter="fade">
                                      <p:cBhvr>
                                        <p:cTn id="324" dur="1000"/>
                                        <p:tgtEl>
                                          <p:spTgt spid="318"/>
                                        </p:tgtEl>
                                      </p:cBhvr>
                                    </p:animEffect>
                                    <p:anim calcmode="lin" valueType="num">
                                      <p:cBhvr>
                                        <p:cTn id="325" dur="1000" fill="hold"/>
                                        <p:tgtEl>
                                          <p:spTgt spid="318"/>
                                        </p:tgtEl>
                                        <p:attrNameLst>
                                          <p:attrName>ppt_x</p:attrName>
                                        </p:attrNameLst>
                                      </p:cBhvr>
                                      <p:tavLst>
                                        <p:tav tm="0">
                                          <p:val>
                                            <p:strVal val="#ppt_x"/>
                                          </p:val>
                                        </p:tav>
                                        <p:tav tm="100000">
                                          <p:val>
                                            <p:strVal val="#ppt_x"/>
                                          </p:val>
                                        </p:tav>
                                      </p:tavLst>
                                    </p:anim>
                                    <p:anim calcmode="lin" valueType="num">
                                      <p:cBhvr>
                                        <p:cTn id="326" dur="1000" fill="hold"/>
                                        <p:tgtEl>
                                          <p:spTgt spid="31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323"/>
                                        </p:tgtEl>
                                        <p:attrNameLst>
                                          <p:attrName>style.visibility</p:attrName>
                                        </p:attrNameLst>
                                      </p:cBhvr>
                                      <p:to>
                                        <p:strVal val="visible"/>
                                      </p:to>
                                    </p:set>
                                    <p:animEffect transition="in" filter="fade">
                                      <p:cBhvr>
                                        <p:cTn id="329" dur="1000"/>
                                        <p:tgtEl>
                                          <p:spTgt spid="323"/>
                                        </p:tgtEl>
                                      </p:cBhvr>
                                    </p:animEffect>
                                    <p:anim calcmode="lin" valueType="num">
                                      <p:cBhvr>
                                        <p:cTn id="330" dur="1000" fill="hold"/>
                                        <p:tgtEl>
                                          <p:spTgt spid="323"/>
                                        </p:tgtEl>
                                        <p:attrNameLst>
                                          <p:attrName>ppt_x</p:attrName>
                                        </p:attrNameLst>
                                      </p:cBhvr>
                                      <p:tavLst>
                                        <p:tav tm="0">
                                          <p:val>
                                            <p:strVal val="#ppt_x"/>
                                          </p:val>
                                        </p:tav>
                                        <p:tav tm="100000">
                                          <p:val>
                                            <p:strVal val="#ppt_x"/>
                                          </p:val>
                                        </p:tav>
                                      </p:tavLst>
                                    </p:anim>
                                    <p:anim calcmode="lin" valueType="num">
                                      <p:cBhvr>
                                        <p:cTn id="331" dur="1000" fill="hold"/>
                                        <p:tgtEl>
                                          <p:spTgt spid="32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328"/>
                                        </p:tgtEl>
                                        <p:attrNameLst>
                                          <p:attrName>style.visibility</p:attrName>
                                        </p:attrNameLst>
                                      </p:cBhvr>
                                      <p:to>
                                        <p:strVal val="visible"/>
                                      </p:to>
                                    </p:set>
                                    <p:animEffect transition="in" filter="fade">
                                      <p:cBhvr>
                                        <p:cTn id="334" dur="1000"/>
                                        <p:tgtEl>
                                          <p:spTgt spid="328"/>
                                        </p:tgtEl>
                                      </p:cBhvr>
                                    </p:animEffect>
                                    <p:anim calcmode="lin" valueType="num">
                                      <p:cBhvr>
                                        <p:cTn id="335" dur="1000" fill="hold"/>
                                        <p:tgtEl>
                                          <p:spTgt spid="328"/>
                                        </p:tgtEl>
                                        <p:attrNameLst>
                                          <p:attrName>ppt_x</p:attrName>
                                        </p:attrNameLst>
                                      </p:cBhvr>
                                      <p:tavLst>
                                        <p:tav tm="0">
                                          <p:val>
                                            <p:strVal val="#ppt_x"/>
                                          </p:val>
                                        </p:tav>
                                        <p:tav tm="100000">
                                          <p:val>
                                            <p:strVal val="#ppt_x"/>
                                          </p:val>
                                        </p:tav>
                                      </p:tavLst>
                                    </p:anim>
                                    <p:anim calcmode="lin" valueType="num">
                                      <p:cBhvr>
                                        <p:cTn id="336" dur="1000" fill="hold"/>
                                        <p:tgtEl>
                                          <p:spTgt spid="32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333"/>
                                        </p:tgtEl>
                                        <p:attrNameLst>
                                          <p:attrName>style.visibility</p:attrName>
                                        </p:attrNameLst>
                                      </p:cBhvr>
                                      <p:to>
                                        <p:strVal val="visible"/>
                                      </p:to>
                                    </p:set>
                                    <p:animEffect transition="in" filter="fade">
                                      <p:cBhvr>
                                        <p:cTn id="339" dur="1000"/>
                                        <p:tgtEl>
                                          <p:spTgt spid="333"/>
                                        </p:tgtEl>
                                      </p:cBhvr>
                                    </p:animEffect>
                                    <p:anim calcmode="lin" valueType="num">
                                      <p:cBhvr>
                                        <p:cTn id="340" dur="1000" fill="hold"/>
                                        <p:tgtEl>
                                          <p:spTgt spid="333"/>
                                        </p:tgtEl>
                                        <p:attrNameLst>
                                          <p:attrName>ppt_x</p:attrName>
                                        </p:attrNameLst>
                                      </p:cBhvr>
                                      <p:tavLst>
                                        <p:tav tm="0">
                                          <p:val>
                                            <p:strVal val="#ppt_x"/>
                                          </p:val>
                                        </p:tav>
                                        <p:tav tm="100000">
                                          <p:val>
                                            <p:strVal val="#ppt_x"/>
                                          </p:val>
                                        </p:tav>
                                      </p:tavLst>
                                    </p:anim>
                                    <p:anim calcmode="lin" valueType="num">
                                      <p:cBhvr>
                                        <p:cTn id="341" dur="1000" fill="hold"/>
                                        <p:tgtEl>
                                          <p:spTgt spid="33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338"/>
                                        </p:tgtEl>
                                        <p:attrNameLst>
                                          <p:attrName>style.visibility</p:attrName>
                                        </p:attrNameLst>
                                      </p:cBhvr>
                                      <p:to>
                                        <p:strVal val="visible"/>
                                      </p:to>
                                    </p:set>
                                    <p:animEffect transition="in" filter="fade">
                                      <p:cBhvr>
                                        <p:cTn id="344" dur="1000"/>
                                        <p:tgtEl>
                                          <p:spTgt spid="338"/>
                                        </p:tgtEl>
                                      </p:cBhvr>
                                    </p:animEffect>
                                    <p:anim calcmode="lin" valueType="num">
                                      <p:cBhvr>
                                        <p:cTn id="345" dur="1000" fill="hold"/>
                                        <p:tgtEl>
                                          <p:spTgt spid="338"/>
                                        </p:tgtEl>
                                        <p:attrNameLst>
                                          <p:attrName>ppt_x</p:attrName>
                                        </p:attrNameLst>
                                      </p:cBhvr>
                                      <p:tavLst>
                                        <p:tav tm="0">
                                          <p:val>
                                            <p:strVal val="#ppt_x"/>
                                          </p:val>
                                        </p:tav>
                                        <p:tav tm="100000">
                                          <p:val>
                                            <p:strVal val="#ppt_x"/>
                                          </p:val>
                                        </p:tav>
                                      </p:tavLst>
                                    </p:anim>
                                    <p:anim calcmode="lin" valueType="num">
                                      <p:cBhvr>
                                        <p:cTn id="346" dur="1000" fill="hold"/>
                                        <p:tgtEl>
                                          <p:spTgt spid="33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343"/>
                                        </p:tgtEl>
                                        <p:attrNameLst>
                                          <p:attrName>style.visibility</p:attrName>
                                        </p:attrNameLst>
                                      </p:cBhvr>
                                      <p:to>
                                        <p:strVal val="visible"/>
                                      </p:to>
                                    </p:set>
                                    <p:animEffect transition="in" filter="fade">
                                      <p:cBhvr>
                                        <p:cTn id="349" dur="1000"/>
                                        <p:tgtEl>
                                          <p:spTgt spid="343"/>
                                        </p:tgtEl>
                                      </p:cBhvr>
                                    </p:animEffect>
                                    <p:anim calcmode="lin" valueType="num">
                                      <p:cBhvr>
                                        <p:cTn id="350" dur="1000" fill="hold"/>
                                        <p:tgtEl>
                                          <p:spTgt spid="343"/>
                                        </p:tgtEl>
                                        <p:attrNameLst>
                                          <p:attrName>ppt_x</p:attrName>
                                        </p:attrNameLst>
                                      </p:cBhvr>
                                      <p:tavLst>
                                        <p:tav tm="0">
                                          <p:val>
                                            <p:strVal val="#ppt_x"/>
                                          </p:val>
                                        </p:tav>
                                        <p:tav tm="100000">
                                          <p:val>
                                            <p:strVal val="#ppt_x"/>
                                          </p:val>
                                        </p:tav>
                                      </p:tavLst>
                                    </p:anim>
                                    <p:anim calcmode="lin" valueType="num">
                                      <p:cBhvr>
                                        <p:cTn id="351" dur="1000" fill="hold"/>
                                        <p:tgtEl>
                                          <p:spTgt spid="34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348"/>
                                        </p:tgtEl>
                                        <p:attrNameLst>
                                          <p:attrName>style.visibility</p:attrName>
                                        </p:attrNameLst>
                                      </p:cBhvr>
                                      <p:to>
                                        <p:strVal val="visible"/>
                                      </p:to>
                                    </p:set>
                                    <p:animEffect transition="in" filter="fade">
                                      <p:cBhvr>
                                        <p:cTn id="354" dur="1000"/>
                                        <p:tgtEl>
                                          <p:spTgt spid="348"/>
                                        </p:tgtEl>
                                      </p:cBhvr>
                                    </p:animEffect>
                                    <p:anim calcmode="lin" valueType="num">
                                      <p:cBhvr>
                                        <p:cTn id="355" dur="1000" fill="hold"/>
                                        <p:tgtEl>
                                          <p:spTgt spid="348"/>
                                        </p:tgtEl>
                                        <p:attrNameLst>
                                          <p:attrName>ppt_x</p:attrName>
                                        </p:attrNameLst>
                                      </p:cBhvr>
                                      <p:tavLst>
                                        <p:tav tm="0">
                                          <p:val>
                                            <p:strVal val="#ppt_x"/>
                                          </p:val>
                                        </p:tav>
                                        <p:tav tm="100000">
                                          <p:val>
                                            <p:strVal val="#ppt_x"/>
                                          </p:val>
                                        </p:tav>
                                      </p:tavLst>
                                    </p:anim>
                                    <p:anim calcmode="lin" valueType="num">
                                      <p:cBhvr>
                                        <p:cTn id="356" dur="1000" fill="hold"/>
                                        <p:tgtEl>
                                          <p:spTgt spid="348"/>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353"/>
                                        </p:tgtEl>
                                        <p:attrNameLst>
                                          <p:attrName>style.visibility</p:attrName>
                                        </p:attrNameLst>
                                      </p:cBhvr>
                                      <p:to>
                                        <p:strVal val="visible"/>
                                      </p:to>
                                    </p:set>
                                    <p:animEffect transition="in" filter="fade">
                                      <p:cBhvr>
                                        <p:cTn id="359" dur="1000"/>
                                        <p:tgtEl>
                                          <p:spTgt spid="353"/>
                                        </p:tgtEl>
                                      </p:cBhvr>
                                    </p:animEffect>
                                    <p:anim calcmode="lin" valueType="num">
                                      <p:cBhvr>
                                        <p:cTn id="360" dur="1000" fill="hold"/>
                                        <p:tgtEl>
                                          <p:spTgt spid="353"/>
                                        </p:tgtEl>
                                        <p:attrNameLst>
                                          <p:attrName>ppt_x</p:attrName>
                                        </p:attrNameLst>
                                      </p:cBhvr>
                                      <p:tavLst>
                                        <p:tav tm="0">
                                          <p:val>
                                            <p:strVal val="#ppt_x"/>
                                          </p:val>
                                        </p:tav>
                                        <p:tav tm="100000">
                                          <p:val>
                                            <p:strVal val="#ppt_x"/>
                                          </p:val>
                                        </p:tav>
                                      </p:tavLst>
                                    </p:anim>
                                    <p:anim calcmode="lin" valueType="num">
                                      <p:cBhvr>
                                        <p:cTn id="361" dur="1000" fill="hold"/>
                                        <p:tgtEl>
                                          <p:spTgt spid="353"/>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358"/>
                                        </p:tgtEl>
                                        <p:attrNameLst>
                                          <p:attrName>style.visibility</p:attrName>
                                        </p:attrNameLst>
                                      </p:cBhvr>
                                      <p:to>
                                        <p:strVal val="visible"/>
                                      </p:to>
                                    </p:set>
                                    <p:animEffect transition="in" filter="fade">
                                      <p:cBhvr>
                                        <p:cTn id="364" dur="1000"/>
                                        <p:tgtEl>
                                          <p:spTgt spid="358"/>
                                        </p:tgtEl>
                                      </p:cBhvr>
                                    </p:animEffect>
                                    <p:anim calcmode="lin" valueType="num">
                                      <p:cBhvr>
                                        <p:cTn id="365" dur="1000" fill="hold"/>
                                        <p:tgtEl>
                                          <p:spTgt spid="358"/>
                                        </p:tgtEl>
                                        <p:attrNameLst>
                                          <p:attrName>ppt_x</p:attrName>
                                        </p:attrNameLst>
                                      </p:cBhvr>
                                      <p:tavLst>
                                        <p:tav tm="0">
                                          <p:val>
                                            <p:strVal val="#ppt_x"/>
                                          </p:val>
                                        </p:tav>
                                        <p:tav tm="100000">
                                          <p:val>
                                            <p:strVal val="#ppt_x"/>
                                          </p:val>
                                        </p:tav>
                                      </p:tavLst>
                                    </p:anim>
                                    <p:anim calcmode="lin" valueType="num">
                                      <p:cBhvr>
                                        <p:cTn id="366"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5" name="椭圆 4"/>
          <p:cNvSpPr/>
          <p:nvPr/>
        </p:nvSpPr>
        <p:spPr>
          <a:xfrm>
            <a:off x="5456848" y="1851670"/>
            <a:ext cx="699328" cy="69932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6" name="组合 5"/>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9" name="椭圆 8"/>
          <p:cNvSpPr/>
          <p:nvPr/>
        </p:nvSpPr>
        <p:spPr>
          <a:xfrm>
            <a:off x="4400031" y="2859782"/>
            <a:ext cx="986506" cy="98650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2774913" y="1328278"/>
            <a:ext cx="1603512" cy="160351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601640" y="1539146"/>
            <a:ext cx="748923"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公司成立</a:t>
            </a:r>
            <a:endParaRPr lang="en-US" altLang="zh-CN" sz="1100" dirty="0">
              <a:solidFill>
                <a:srgbClr val="484848"/>
              </a:solidFill>
              <a:latin typeface="微软雅黑" pitchFamily="34" charset="-122"/>
              <a:ea typeface="微软雅黑" pitchFamily="34" charset="-122"/>
            </a:endParaRPr>
          </a:p>
        </p:txBody>
      </p:sp>
      <p:sp>
        <p:nvSpPr>
          <p:cNvPr id="15"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6" name="TextBox 15"/>
          <p:cNvSpPr txBox="1"/>
          <p:nvPr/>
        </p:nvSpPr>
        <p:spPr>
          <a:xfrm>
            <a:off x="6499180" y="2454156"/>
            <a:ext cx="1313180"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门户网站发布</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举办品牌运营大会</a:t>
            </a:r>
            <a:endParaRPr lang="en-US" altLang="zh-CN" sz="1100" dirty="0">
              <a:solidFill>
                <a:srgbClr val="484848"/>
              </a:solidFill>
              <a:latin typeface="微软雅黑" pitchFamily="34" charset="-122"/>
              <a:ea typeface="微软雅黑" pitchFamily="34" charset="-122"/>
            </a:endParaRPr>
          </a:p>
        </p:txBody>
      </p:sp>
      <p:sp>
        <p:nvSpPr>
          <p:cNvPr id="17"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8</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8" name="TextBox 17"/>
          <p:cNvSpPr txBox="1"/>
          <p:nvPr/>
        </p:nvSpPr>
        <p:spPr>
          <a:xfrm>
            <a:off x="6145043" y="3421886"/>
            <a:ext cx="1595309"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研制成功自主产权品牌</a:t>
            </a:r>
            <a:endParaRPr lang="en-US" altLang="zh-CN" sz="1100" dirty="0">
              <a:solidFill>
                <a:srgbClr val="484848"/>
              </a:solidFill>
              <a:latin typeface="微软雅黑" pitchFamily="34" charset="-122"/>
              <a:ea typeface="微软雅黑" pitchFamily="34" charset="-122"/>
            </a:endParaRPr>
          </a:p>
        </p:txBody>
      </p:sp>
      <p:sp>
        <p:nvSpPr>
          <p:cNvPr id="19"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4</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0" name="TextBox 19"/>
          <p:cNvSpPr txBox="1"/>
          <p:nvPr/>
        </p:nvSpPr>
        <p:spPr>
          <a:xfrm>
            <a:off x="4842996" y="4371950"/>
            <a:ext cx="1845377"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产品同时在线</a:t>
            </a:r>
            <a:r>
              <a:rPr lang="zh-CN" altLang="en-US" sz="1100" dirty="0" smtClean="0">
                <a:solidFill>
                  <a:srgbClr val="484848"/>
                </a:solidFill>
                <a:latin typeface="微软雅黑" pitchFamily="34" charset="-122"/>
                <a:ea typeface="微软雅黑" pitchFamily="34" charset="-122"/>
              </a:rPr>
              <a:t>人数达</a:t>
            </a:r>
            <a:r>
              <a:rPr lang="en-US" altLang="zh-CN" sz="1100" dirty="0">
                <a:solidFill>
                  <a:srgbClr val="484848"/>
                </a:solidFill>
                <a:latin typeface="微软雅黑" pitchFamily="34" charset="-122"/>
                <a:ea typeface="微软雅黑" pitchFamily="34" charset="-122"/>
              </a:rPr>
              <a:t>100</a:t>
            </a:r>
            <a:r>
              <a:rPr lang="zh-CN" altLang="en-US" sz="1100" dirty="0">
                <a:solidFill>
                  <a:srgbClr val="484848"/>
                </a:solidFill>
                <a:latin typeface="微软雅黑" pitchFamily="34" charset="-122"/>
                <a:ea typeface="微软雅黑" pitchFamily="34" charset="-122"/>
              </a:rPr>
              <a:t>万</a:t>
            </a:r>
            <a:endParaRPr lang="en-US" altLang="zh-CN" sz="1100" dirty="0">
              <a:solidFill>
                <a:srgbClr val="484848"/>
              </a:solidFill>
              <a:latin typeface="微软雅黑" pitchFamily="34" charset="-122"/>
              <a:ea typeface="微软雅黑" pitchFamily="34" charset="-122"/>
            </a:endParaRPr>
          </a:p>
        </p:txBody>
      </p:sp>
      <p:sp>
        <p:nvSpPr>
          <p:cNvPr id="21"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2" name="TextBox 21"/>
          <p:cNvSpPr txBox="1"/>
          <p:nvPr/>
        </p:nvSpPr>
        <p:spPr>
          <a:xfrm>
            <a:off x="1721463" y="3867629"/>
            <a:ext cx="1986441"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公司年销售额达</a:t>
            </a:r>
            <a:r>
              <a:rPr lang="en-US" altLang="zh-CN" sz="1100" dirty="0">
                <a:solidFill>
                  <a:srgbClr val="484848"/>
                </a:solidFill>
                <a:latin typeface="微软雅黑" pitchFamily="34" charset="-122"/>
                <a:ea typeface="微软雅黑" pitchFamily="34" charset="-122"/>
              </a:rPr>
              <a:t>120</a:t>
            </a:r>
            <a:r>
              <a:rPr lang="zh-CN" altLang="en-US" sz="1100" dirty="0">
                <a:solidFill>
                  <a:srgbClr val="484848"/>
                </a:solidFill>
                <a:latin typeface="微软雅黑" pitchFamily="34" charset="-122"/>
                <a:ea typeface="微软雅黑" pitchFamily="34" charset="-122"/>
              </a:rPr>
              <a:t>万</a:t>
            </a:r>
            <a:r>
              <a:rPr lang="zh-CN" altLang="en-US" sz="1100" dirty="0" smtClean="0">
                <a:solidFill>
                  <a:srgbClr val="484848"/>
                </a:solidFill>
                <a:latin typeface="微软雅黑" pitchFamily="34" charset="-122"/>
                <a:ea typeface="微软雅黑" pitchFamily="34" charset="-122"/>
              </a:rPr>
              <a:t>人民币</a:t>
            </a:r>
            <a:endParaRPr lang="en-US" altLang="zh-CN" sz="1100" dirty="0">
              <a:solidFill>
                <a:srgbClr val="484848"/>
              </a:solidFill>
              <a:latin typeface="微软雅黑" pitchFamily="34" charset="-122"/>
              <a:ea typeface="微软雅黑" pitchFamily="34" charset="-122"/>
            </a:endParaRPr>
          </a:p>
        </p:txBody>
      </p:sp>
      <p:sp>
        <p:nvSpPr>
          <p:cNvPr id="23"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12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4" name="TextBox 23"/>
          <p:cNvSpPr txBox="1"/>
          <p:nvPr/>
        </p:nvSpPr>
        <p:spPr>
          <a:xfrm>
            <a:off x="1199319" y="1924839"/>
            <a:ext cx="1454244"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公司</a:t>
            </a:r>
            <a:r>
              <a:rPr lang="zh-CN" altLang="en-US" sz="1100" dirty="0">
                <a:solidFill>
                  <a:srgbClr val="484848"/>
                </a:solidFill>
                <a:latin typeface="微软雅黑" pitchFamily="34" charset="-122"/>
                <a:ea typeface="微软雅黑" pitchFamily="34" charset="-122"/>
              </a:rPr>
              <a:t>获市科技进步奖</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成立产品</a:t>
            </a:r>
            <a:r>
              <a:rPr lang="zh-CN" altLang="en-US" sz="1100" dirty="0" smtClean="0">
                <a:solidFill>
                  <a:srgbClr val="484848"/>
                </a:solidFill>
                <a:latin typeface="微软雅黑" pitchFamily="34" charset="-122"/>
                <a:ea typeface="微软雅黑" pitchFamily="34" charset="-122"/>
              </a:rPr>
              <a:t>研究院</a:t>
            </a:r>
            <a:endParaRPr lang="en-US" altLang="zh-CN" sz="1100" dirty="0">
              <a:solidFill>
                <a:srgbClr val="484848"/>
              </a:solidFill>
              <a:latin typeface="微软雅黑" pitchFamily="34" charset="-122"/>
              <a:ea typeface="微软雅黑" pitchFamily="34" charset="-122"/>
            </a:endParaRPr>
          </a:p>
        </p:txBody>
      </p:sp>
      <p:sp>
        <p:nvSpPr>
          <p:cNvPr id="25"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2015</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cxnSp>
        <p:nvCxnSpPr>
          <p:cNvPr id="26" name="直接连接符 25"/>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公司大事记</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14012039"/>
      </p:ext>
    </p:extLst>
  </p:cSld>
  <p:clrMapOvr>
    <a:masterClrMapping/>
  </p:clrMapOvr>
  <p:transition spd="slow" advClick="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6985</TotalTime>
  <Words>3804</Words>
  <Application>Microsoft Office PowerPoint</Application>
  <PresentationFormat>全屏显示(16:9)</PresentationFormat>
  <Paragraphs>531</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719</cp:revision>
  <dcterms:created xsi:type="dcterms:W3CDTF">2015-04-24T01:01:13Z</dcterms:created>
  <dcterms:modified xsi:type="dcterms:W3CDTF">2016-11-26T11:27:20Z</dcterms:modified>
  <cp:category>dxpu.taobao.com</cp:category>
</cp:coreProperties>
</file>