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notesSlides/notesSlide1.xml" ContentType="application/vnd.openxmlformats-officedocument.presentationml.notesSl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191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7" d="100"/>
          <a:sy n="87" d="100"/>
        </p:scale>
        <p:origin x="258"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C95417-5464-444C-935A-64A41905847E}" type="datetimeFigureOut">
              <a:rPr lang="zh-CN" altLang="en-US" smtClean="0"/>
              <a:t>2015/5/8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44F985-C44A-478F-B1EF-5F517A2B97BD}" type="slidenum">
              <a:rPr lang="zh-CN" altLang="en-US" smtClean="0"/>
              <a:t>‹#›</a:t>
            </a:fld>
            <a:endParaRPr lang="zh-CN" altLang="en-US"/>
          </a:p>
        </p:txBody>
      </p:sp>
    </p:spTree>
    <p:extLst>
      <p:ext uri="{BB962C8B-B14F-4D97-AF65-F5344CB8AC3E}">
        <p14:creationId xmlns:p14="http://schemas.microsoft.com/office/powerpoint/2010/main" val="79626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244F985-C44A-478F-B1EF-5F517A2B97BD}" type="slidenum">
              <a:rPr lang="zh-CN" altLang="en-US" smtClean="0"/>
              <a:t>4</a:t>
            </a:fld>
            <a:endParaRPr lang="zh-CN" altLang="en-US"/>
          </a:p>
        </p:txBody>
      </p:sp>
    </p:spTree>
    <p:extLst>
      <p:ext uri="{BB962C8B-B14F-4D97-AF65-F5344CB8AC3E}">
        <p14:creationId xmlns:p14="http://schemas.microsoft.com/office/powerpoint/2010/main" val="3922466054"/>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tretch>
            <a:fillRect/>
          </a:stretch>
        </p:blipFill>
        <p:spPr>
          <a:xfrm>
            <a:off x="0" y="596091"/>
            <a:ext cx="944663" cy="498782"/>
          </a:xfrm>
          <a:prstGeom prst="rect">
            <a:avLst/>
          </a:prstGeom>
        </p:spPr>
      </p:pic>
    </p:spTree>
    <p:extLst>
      <p:ext uri="{BB962C8B-B14F-4D97-AF65-F5344CB8AC3E}">
        <p14:creationId xmlns:p14="http://schemas.microsoft.com/office/powerpoint/2010/main" val="61594351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558225F-021C-4E1F-8F3D-12CD986FFB8B}" type="datetimeFigureOut">
              <a:rPr lang="zh-CN" altLang="en-US" smtClean="0"/>
              <a:t>2015/5/8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9BFBF1F-7332-466A-8DD2-BC37AAD7DC59}" type="slidenum">
              <a:rPr lang="zh-CN" altLang="en-US" smtClean="0"/>
              <a:t>‹#›</a:t>
            </a:fld>
            <a:endParaRPr lang="zh-CN" altLang="en-US"/>
          </a:p>
        </p:txBody>
      </p:sp>
    </p:spTree>
    <p:extLst>
      <p:ext uri="{BB962C8B-B14F-4D97-AF65-F5344CB8AC3E}">
        <p14:creationId xmlns:p14="http://schemas.microsoft.com/office/powerpoint/2010/main" val="2730783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558225F-021C-4E1F-8F3D-12CD986FFB8B}" type="datetimeFigureOut">
              <a:rPr lang="zh-CN" altLang="en-US" smtClean="0"/>
              <a:t>2015/5/8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9BFBF1F-7332-466A-8DD2-BC37AAD7DC59}" type="slidenum">
              <a:rPr lang="zh-CN" altLang="en-US" smtClean="0"/>
              <a:t>‹#›</a:t>
            </a:fld>
            <a:endParaRPr lang="zh-CN" altLang="en-US"/>
          </a:p>
        </p:txBody>
      </p:sp>
    </p:spTree>
    <p:extLst>
      <p:ext uri="{BB962C8B-B14F-4D97-AF65-F5344CB8AC3E}">
        <p14:creationId xmlns:p14="http://schemas.microsoft.com/office/powerpoint/2010/main" val="2627424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019781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B558225F-021C-4E1F-8F3D-12CD986FFB8B}" type="datetimeFigureOut">
              <a:rPr lang="zh-CN" altLang="en-US" smtClean="0"/>
              <a:t>2015/5/8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9BFBF1F-7332-466A-8DD2-BC37AAD7DC59}" type="slidenum">
              <a:rPr lang="zh-CN" altLang="en-US" smtClean="0"/>
              <a:t>‹#›</a:t>
            </a:fld>
            <a:endParaRPr lang="zh-CN" altLang="en-US"/>
          </a:p>
        </p:txBody>
      </p:sp>
    </p:spTree>
    <p:extLst>
      <p:ext uri="{BB962C8B-B14F-4D97-AF65-F5344CB8AC3E}">
        <p14:creationId xmlns:p14="http://schemas.microsoft.com/office/powerpoint/2010/main" val="3689210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558225F-021C-4E1F-8F3D-12CD986FFB8B}" type="datetimeFigureOut">
              <a:rPr lang="zh-CN" altLang="en-US" smtClean="0"/>
              <a:t>2015/5/8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9BFBF1F-7332-466A-8DD2-BC37AAD7DC59}" type="slidenum">
              <a:rPr lang="zh-CN" altLang="en-US" smtClean="0"/>
              <a:t>‹#›</a:t>
            </a:fld>
            <a:endParaRPr lang="zh-CN" altLang="en-US"/>
          </a:p>
        </p:txBody>
      </p:sp>
    </p:spTree>
    <p:extLst>
      <p:ext uri="{BB962C8B-B14F-4D97-AF65-F5344CB8AC3E}">
        <p14:creationId xmlns:p14="http://schemas.microsoft.com/office/powerpoint/2010/main" val="736233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558225F-021C-4E1F-8F3D-12CD986FFB8B}" type="datetimeFigureOut">
              <a:rPr lang="zh-CN" altLang="en-US" smtClean="0"/>
              <a:t>2015/5/8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9BFBF1F-7332-466A-8DD2-BC37AAD7DC59}" type="slidenum">
              <a:rPr lang="zh-CN" altLang="en-US" smtClean="0"/>
              <a:t>‹#›</a:t>
            </a:fld>
            <a:endParaRPr lang="zh-CN" altLang="en-US"/>
          </a:p>
        </p:txBody>
      </p:sp>
    </p:spTree>
    <p:extLst>
      <p:ext uri="{BB962C8B-B14F-4D97-AF65-F5344CB8AC3E}">
        <p14:creationId xmlns:p14="http://schemas.microsoft.com/office/powerpoint/2010/main" val="1909863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558225F-021C-4E1F-8F3D-12CD986FFB8B}" type="datetimeFigureOut">
              <a:rPr lang="zh-CN" altLang="en-US" smtClean="0"/>
              <a:t>2015/5/8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9BFBF1F-7332-466A-8DD2-BC37AAD7DC59}" type="slidenum">
              <a:rPr lang="zh-CN" altLang="en-US" smtClean="0"/>
              <a:t>‹#›</a:t>
            </a:fld>
            <a:endParaRPr lang="zh-CN" altLang="en-US"/>
          </a:p>
        </p:txBody>
      </p:sp>
    </p:spTree>
    <p:extLst>
      <p:ext uri="{BB962C8B-B14F-4D97-AF65-F5344CB8AC3E}">
        <p14:creationId xmlns:p14="http://schemas.microsoft.com/office/powerpoint/2010/main" val="3366585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558225F-021C-4E1F-8F3D-12CD986FFB8B}" type="datetimeFigureOut">
              <a:rPr lang="zh-CN" altLang="en-US" smtClean="0"/>
              <a:t>2015/5/8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9BFBF1F-7332-466A-8DD2-BC37AAD7DC59}" type="slidenum">
              <a:rPr lang="zh-CN" altLang="en-US" smtClean="0"/>
              <a:t>‹#›</a:t>
            </a:fld>
            <a:endParaRPr lang="zh-CN" altLang="en-US"/>
          </a:p>
        </p:txBody>
      </p:sp>
    </p:spTree>
    <p:extLst>
      <p:ext uri="{BB962C8B-B14F-4D97-AF65-F5344CB8AC3E}">
        <p14:creationId xmlns:p14="http://schemas.microsoft.com/office/powerpoint/2010/main" val="2098215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558225F-021C-4E1F-8F3D-12CD986FFB8B}" type="datetimeFigureOut">
              <a:rPr lang="zh-CN" altLang="en-US" smtClean="0"/>
              <a:t>2015/5/8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9BFBF1F-7332-466A-8DD2-BC37AAD7DC59}" type="slidenum">
              <a:rPr lang="zh-CN" altLang="en-US" smtClean="0"/>
              <a:t>‹#›</a:t>
            </a:fld>
            <a:endParaRPr lang="zh-CN" altLang="en-US"/>
          </a:p>
        </p:txBody>
      </p:sp>
    </p:spTree>
    <p:extLst>
      <p:ext uri="{BB962C8B-B14F-4D97-AF65-F5344CB8AC3E}">
        <p14:creationId xmlns:p14="http://schemas.microsoft.com/office/powerpoint/2010/main" val="2939766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558225F-021C-4E1F-8F3D-12CD986FFB8B}" type="datetimeFigureOut">
              <a:rPr lang="zh-CN" altLang="en-US" smtClean="0"/>
              <a:t>2015/5/8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9BFBF1F-7332-466A-8DD2-BC37AAD7DC59}" type="slidenum">
              <a:rPr lang="zh-CN" altLang="en-US" smtClean="0"/>
              <a:t>‹#›</a:t>
            </a:fld>
            <a:endParaRPr lang="zh-CN" altLang="en-US"/>
          </a:p>
        </p:txBody>
      </p:sp>
    </p:spTree>
    <p:extLst>
      <p:ext uri="{BB962C8B-B14F-4D97-AF65-F5344CB8AC3E}">
        <p14:creationId xmlns:p14="http://schemas.microsoft.com/office/powerpoint/2010/main" val="1915537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58225F-021C-4E1F-8F3D-12CD986FFB8B}" type="datetimeFigureOut">
              <a:rPr lang="zh-CN" altLang="en-US" smtClean="0"/>
              <a:t>2015/5/8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BFBF1F-7332-466A-8DD2-BC37AAD7DC59}" type="slidenum">
              <a:rPr lang="zh-CN" altLang="en-US" smtClean="0"/>
              <a:t>‹#›</a:t>
            </a:fld>
            <a:endParaRPr lang="zh-CN" altLang="en-US"/>
          </a:p>
        </p:txBody>
      </p:sp>
    </p:spTree>
    <p:extLst>
      <p:ext uri="{BB962C8B-B14F-4D97-AF65-F5344CB8AC3E}">
        <p14:creationId xmlns:p14="http://schemas.microsoft.com/office/powerpoint/2010/main" val="9463684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gif"/><Relationship Id="rId7"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Layout" Target="../slideLayouts/slideLayout7.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microsoft.com/office/2007/relationships/hdphoto" Target="../media/hdphoto3.wdp"/><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3.xml"/><Relationship Id="rId5" Type="http://schemas.openxmlformats.org/officeDocument/2006/relationships/image" Target="../media/image10.jpeg"/><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1.xml"/><Relationship Id="rId1" Type="http://schemas.openxmlformats.org/officeDocument/2006/relationships/themeOverride" Target="../theme/themeOverride4.xml"/><Relationship Id="rId5" Type="http://schemas.microsoft.com/office/2007/relationships/hdphoto" Target="../media/hdphoto4.wdp"/><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1.xml"/><Relationship Id="rId1" Type="http://schemas.openxmlformats.org/officeDocument/2006/relationships/themeOverride" Target="../theme/themeOverride5.xml"/><Relationship Id="rId6" Type="http://schemas.openxmlformats.org/officeDocument/2006/relationships/image" Target="../media/image14.jpg"/><Relationship Id="rId5" Type="http://schemas.openxmlformats.org/officeDocument/2006/relationships/image" Target="../media/image13.jpeg"/><Relationship Id="rId4"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1.xml"/><Relationship Id="rId1" Type="http://schemas.openxmlformats.org/officeDocument/2006/relationships/themeOverride" Target="../theme/themeOverride6.xml"/><Relationship Id="rId5" Type="http://schemas.openxmlformats.org/officeDocument/2006/relationships/image" Target="../media/image16.jpg"/><Relationship Id="rId4" Type="http://schemas.openxmlformats.org/officeDocument/2006/relationships/image" Target="../media/image15.jpg"/></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1.xml"/><Relationship Id="rId1" Type="http://schemas.openxmlformats.org/officeDocument/2006/relationships/themeOverride" Target="../theme/themeOverride7.xml"/><Relationship Id="rId4" Type="http://schemas.openxmlformats.org/officeDocument/2006/relationships/image" Target="../media/image17.jpg"/></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1.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7000" b="-37000"/>
          </a:stretch>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9" y="433139"/>
            <a:ext cx="6622044" cy="6424862"/>
          </a:xfrm>
          <a:prstGeom prst="rect">
            <a:avLst/>
          </a:prstGeom>
        </p:spPr>
      </p:pic>
      <p:pic>
        <p:nvPicPr>
          <p:cNvPr id="15" name="图片 14"/>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7764381" y="889369"/>
            <a:ext cx="687578" cy="479181"/>
          </a:xfrm>
          <a:prstGeom prst="rect">
            <a:avLst/>
          </a:prstGeom>
        </p:spPr>
      </p:pic>
      <p:grpSp>
        <p:nvGrpSpPr>
          <p:cNvPr id="6" name="组合 5"/>
          <p:cNvGrpSpPr>
            <a:grpSpLocks noChangeAspect="1"/>
          </p:cNvGrpSpPr>
          <p:nvPr/>
        </p:nvGrpSpPr>
        <p:grpSpPr>
          <a:xfrm>
            <a:off x="6051419" y="1974108"/>
            <a:ext cx="5661877" cy="2340000"/>
            <a:chOff x="5981682" y="1913164"/>
            <a:chExt cx="6018346" cy="2565079"/>
          </a:xfrm>
        </p:grpSpPr>
        <p:pic>
          <p:nvPicPr>
            <p:cNvPr id="3" name="图片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41298" y="1913164"/>
              <a:ext cx="2158730" cy="2565079"/>
            </a:xfrm>
            <a:prstGeom prst="rect">
              <a:avLst/>
            </a:prstGeom>
          </p:spPr>
        </p:pic>
        <p:pic>
          <p:nvPicPr>
            <p:cNvPr id="4" name="图片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62889" y="2192529"/>
              <a:ext cx="2069841" cy="2006349"/>
            </a:xfrm>
            <a:prstGeom prst="rect">
              <a:avLst/>
            </a:prstGeom>
          </p:spPr>
        </p:pic>
        <p:pic>
          <p:nvPicPr>
            <p:cNvPr id="5" name="图片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981682" y="2090941"/>
              <a:ext cx="2057143" cy="2209524"/>
            </a:xfrm>
            <a:prstGeom prst="rect">
              <a:avLst/>
            </a:prstGeom>
          </p:spPr>
        </p:pic>
      </p:grpSp>
      <p:sp>
        <p:nvSpPr>
          <p:cNvPr id="7" name="矩形 6"/>
          <p:cNvSpPr/>
          <p:nvPr/>
        </p:nvSpPr>
        <p:spPr>
          <a:xfrm>
            <a:off x="9989747" y="5660394"/>
            <a:ext cx="1723549" cy="400110"/>
          </a:xfrm>
          <a:prstGeom prst="rect">
            <a:avLst/>
          </a:prstGeom>
        </p:spPr>
        <p:txBody>
          <a:bodyPr vert="horz" wrap="none">
            <a:spAutoFit/>
          </a:bodyPr>
          <a:lstStyle/>
          <a:p>
            <a:pPr algn="ctr"/>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读书笔记之五</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8239268" y="6056290"/>
            <a:ext cx="3474028" cy="338554"/>
          </a:xfrm>
          <a:prstGeom prst="rect">
            <a:avLst/>
          </a:prstGeom>
          <a:noFill/>
        </p:spPr>
        <p:txBody>
          <a:bodyPr vert="horz" wrap="none" rtlCol="0">
            <a:spAutoFit/>
          </a:bodyPr>
          <a:lstStyle/>
          <a:p>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编著：李根　读书</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笔记</a:t>
            </a: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16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后知后觉</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4" name="组合 13"/>
          <p:cNvGrpSpPr>
            <a:grpSpLocks noChangeAspect="1"/>
          </p:cNvGrpSpPr>
          <p:nvPr/>
        </p:nvGrpSpPr>
        <p:grpSpPr>
          <a:xfrm>
            <a:off x="4956858" y="1083491"/>
            <a:ext cx="2983796" cy="720000"/>
            <a:chOff x="5077326" y="922600"/>
            <a:chExt cx="4038725" cy="974558"/>
          </a:xfrm>
        </p:grpSpPr>
        <p:sp>
          <p:nvSpPr>
            <p:cNvPr id="13" name="椭圆 12"/>
            <p:cNvSpPr/>
            <p:nvPr/>
          </p:nvSpPr>
          <p:spPr>
            <a:xfrm>
              <a:off x="8117430" y="922600"/>
              <a:ext cx="998621" cy="974558"/>
            </a:xfrm>
            <a:prstGeom prst="ellipse">
              <a:avLst/>
            </a:prstGeom>
            <a:solidFill>
              <a:srgbClr val="50191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latin typeface="微软雅黑" panose="020B0503020204020204" pitchFamily="34" charset="-122"/>
                  <a:ea typeface="微软雅黑" panose="020B0503020204020204" pitchFamily="34" charset="-122"/>
                </a:rPr>
                <a:t>略</a:t>
              </a:r>
              <a:endParaRPr lang="zh-CN" altLang="en-US" sz="3200" b="1" dirty="0">
                <a:latin typeface="微软雅黑" panose="020B0503020204020204" pitchFamily="34" charset="-122"/>
                <a:ea typeface="微软雅黑" panose="020B0503020204020204" pitchFamily="34" charset="-122"/>
              </a:endParaRPr>
            </a:p>
          </p:txBody>
        </p:sp>
        <p:sp>
          <p:nvSpPr>
            <p:cNvPr id="12" name="椭圆 11"/>
            <p:cNvSpPr/>
            <p:nvPr/>
          </p:nvSpPr>
          <p:spPr>
            <a:xfrm>
              <a:off x="7357404" y="922600"/>
              <a:ext cx="998621" cy="974558"/>
            </a:xfrm>
            <a:prstGeom prst="ellipse">
              <a:avLst/>
            </a:prstGeom>
            <a:solidFill>
              <a:srgbClr val="50191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latin typeface="微软雅黑" panose="020B0503020204020204" pitchFamily="34" charset="-122"/>
                  <a:ea typeface="微软雅黑" panose="020B0503020204020204" pitchFamily="34" charset="-122"/>
                </a:rPr>
                <a:t>谋</a:t>
              </a:r>
              <a:endParaRPr lang="zh-CN" altLang="en-US" sz="3200" b="1" dirty="0">
                <a:latin typeface="微软雅黑" panose="020B0503020204020204" pitchFamily="34" charset="-122"/>
                <a:ea typeface="微软雅黑" panose="020B0503020204020204" pitchFamily="34" charset="-122"/>
              </a:endParaRPr>
            </a:p>
          </p:txBody>
        </p:sp>
        <p:sp>
          <p:nvSpPr>
            <p:cNvPr id="11" name="椭圆 10"/>
            <p:cNvSpPr/>
            <p:nvPr/>
          </p:nvSpPr>
          <p:spPr>
            <a:xfrm>
              <a:off x="6597378" y="922600"/>
              <a:ext cx="998621" cy="974558"/>
            </a:xfrm>
            <a:prstGeom prst="ellipse">
              <a:avLst/>
            </a:prstGeom>
            <a:solidFill>
              <a:srgbClr val="50191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latin typeface="微软雅黑" panose="020B0503020204020204" pitchFamily="34" charset="-122"/>
                  <a:ea typeface="微软雅黑" panose="020B0503020204020204" pitchFamily="34" charset="-122"/>
                </a:rPr>
                <a:t>的</a:t>
              </a:r>
              <a:endParaRPr lang="zh-CN" altLang="en-US" sz="3200" b="1" dirty="0">
                <a:latin typeface="微软雅黑" panose="020B0503020204020204" pitchFamily="34" charset="-122"/>
                <a:ea typeface="微软雅黑" panose="020B0503020204020204" pitchFamily="34" charset="-122"/>
              </a:endParaRPr>
            </a:p>
          </p:txBody>
        </p:sp>
        <p:sp>
          <p:nvSpPr>
            <p:cNvPr id="10" name="椭圆 9"/>
            <p:cNvSpPr/>
            <p:nvPr/>
          </p:nvSpPr>
          <p:spPr>
            <a:xfrm>
              <a:off x="5837352" y="922600"/>
              <a:ext cx="998621" cy="974558"/>
            </a:xfrm>
            <a:prstGeom prst="ellipse">
              <a:avLst/>
            </a:prstGeom>
            <a:solidFill>
              <a:srgbClr val="50191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latin typeface="微软雅黑" panose="020B0503020204020204" pitchFamily="34" charset="-122"/>
                  <a:ea typeface="微软雅黑" panose="020B0503020204020204" pitchFamily="34" charset="-122"/>
                </a:rPr>
                <a:t>臣</a:t>
              </a:r>
            </a:p>
          </p:txBody>
        </p:sp>
        <p:sp>
          <p:nvSpPr>
            <p:cNvPr id="9" name="椭圆 8"/>
            <p:cNvSpPr/>
            <p:nvPr/>
          </p:nvSpPr>
          <p:spPr>
            <a:xfrm>
              <a:off x="5077326" y="922600"/>
              <a:ext cx="998621" cy="974558"/>
            </a:xfrm>
            <a:prstGeom prst="ellipse">
              <a:avLst/>
            </a:prstGeom>
            <a:solidFill>
              <a:srgbClr val="50191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latin typeface="微软雅黑" panose="020B0503020204020204" pitchFamily="34" charset="-122"/>
                  <a:ea typeface="微软雅黑" panose="020B0503020204020204" pitchFamily="34" charset="-122"/>
                </a:rPr>
                <a:t>为</a:t>
              </a:r>
              <a:endParaRPr lang="zh-CN" altLang="en-US" sz="3200" b="1"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7418863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7000" b="-37000"/>
          </a:stretch>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val="0"/>
              </a:ext>
            </a:extLst>
          </a:blip>
          <a:stretch>
            <a:fillRect/>
          </a:stretch>
        </p:blipFill>
        <p:spPr>
          <a:xfrm>
            <a:off x="8747937" y="1937639"/>
            <a:ext cx="2722740" cy="4379742"/>
          </a:xfrm>
          <a:prstGeom prst="rect">
            <a:avLst/>
          </a:prstGeom>
        </p:spPr>
      </p:pic>
      <p:sp>
        <p:nvSpPr>
          <p:cNvPr id="3" name="矩形 2"/>
          <p:cNvSpPr/>
          <p:nvPr/>
        </p:nvSpPr>
        <p:spPr>
          <a:xfrm>
            <a:off x="1022685" y="1962343"/>
            <a:ext cx="6967430" cy="4355038"/>
          </a:xfrm>
          <a:prstGeom prst="rect">
            <a:avLst/>
          </a:prstGeom>
        </p:spPr>
        <p:txBody>
          <a:bodyPr wrap="square" anchor="t">
            <a:spAutoFit/>
          </a:bodyPr>
          <a:lstStyle/>
          <a:p>
            <a:pPr algn="just">
              <a:spcAft>
                <a:spcPts val="600"/>
              </a:spcAft>
            </a:pP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李鸿章</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rPr>
              <a:t>1823.2.15</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rPr>
              <a:t>1901.11.7</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本</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名章桐，字渐甫（一字子黻），号少荃（泉），晚年自号仪叟，别号省心，谥文忠</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汉族</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，安徽合肥东乡（今瑶海区）磨店人</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just"/>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中国</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清朝末期重臣，洋务运动的主要倡导者之一，淮军创始人和</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统帅，</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著有</a:t>
            </a: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李文忠公全集</a:t>
            </a:r>
            <a:r>
              <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just"/>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sz="2400" dirty="0">
                <a:solidFill>
                  <a:schemeClr val="tx1">
                    <a:lumMod val="75000"/>
                    <a:lumOff val="25000"/>
                  </a:schemeClr>
                </a:solidFill>
                <a:latin typeface="华文行楷" panose="02010800040101010101" pitchFamily="2" charset="-122"/>
                <a:ea typeface="华文行楷" panose="02010800040101010101" pitchFamily="2" charset="-122"/>
              </a:rPr>
              <a:t>劳劳车马未离鞍，临事方知一</a:t>
            </a:r>
            <a:r>
              <a:rPr lang="zh-CN" altLang="en-US" sz="2400" dirty="0" smtClean="0">
                <a:solidFill>
                  <a:schemeClr val="tx1">
                    <a:lumMod val="75000"/>
                    <a:lumOff val="25000"/>
                  </a:schemeClr>
                </a:solidFill>
                <a:latin typeface="华文行楷" panose="02010800040101010101" pitchFamily="2" charset="-122"/>
                <a:ea typeface="华文行楷" panose="02010800040101010101" pitchFamily="2" charset="-122"/>
              </a:rPr>
              <a:t>死难。</a:t>
            </a:r>
            <a:endParaRPr lang="zh-CN" altLang="en-US" sz="2400" dirty="0">
              <a:solidFill>
                <a:schemeClr val="tx1">
                  <a:lumMod val="75000"/>
                  <a:lumOff val="25000"/>
                </a:schemeClr>
              </a:solidFill>
              <a:latin typeface="华文行楷" panose="02010800040101010101" pitchFamily="2" charset="-122"/>
              <a:ea typeface="华文行楷" panose="02010800040101010101" pitchFamily="2" charset="-122"/>
            </a:endParaRPr>
          </a:p>
          <a:p>
            <a:pPr algn="just"/>
            <a:r>
              <a:rPr lang="zh-CN" altLang="en-US" sz="2400" dirty="0">
                <a:solidFill>
                  <a:schemeClr val="tx1">
                    <a:lumMod val="75000"/>
                    <a:lumOff val="25000"/>
                  </a:schemeClr>
                </a:solidFill>
                <a:latin typeface="华文行楷" panose="02010800040101010101" pitchFamily="2" charset="-122"/>
                <a:ea typeface="华文行楷" panose="02010800040101010101" pitchFamily="2" charset="-122"/>
              </a:rPr>
              <a:t>三百年来伤国步，八千里外吊民</a:t>
            </a:r>
            <a:r>
              <a:rPr lang="zh-CN" altLang="en-US" sz="2400" dirty="0" smtClean="0">
                <a:solidFill>
                  <a:schemeClr val="tx1">
                    <a:lumMod val="75000"/>
                    <a:lumOff val="25000"/>
                  </a:schemeClr>
                </a:solidFill>
                <a:latin typeface="华文行楷" panose="02010800040101010101" pitchFamily="2" charset="-122"/>
                <a:ea typeface="华文行楷" panose="02010800040101010101" pitchFamily="2" charset="-122"/>
              </a:rPr>
              <a:t>残。</a:t>
            </a:r>
            <a:endParaRPr lang="zh-CN" altLang="en-US" sz="2400" dirty="0">
              <a:solidFill>
                <a:schemeClr val="tx1">
                  <a:lumMod val="75000"/>
                  <a:lumOff val="25000"/>
                </a:schemeClr>
              </a:solidFill>
              <a:latin typeface="华文行楷" panose="02010800040101010101" pitchFamily="2" charset="-122"/>
              <a:ea typeface="华文行楷" panose="02010800040101010101" pitchFamily="2" charset="-122"/>
            </a:endParaRPr>
          </a:p>
          <a:p>
            <a:pPr algn="just"/>
            <a:r>
              <a:rPr lang="zh-CN" altLang="en-US" sz="2400" dirty="0">
                <a:solidFill>
                  <a:schemeClr val="tx1">
                    <a:lumMod val="75000"/>
                    <a:lumOff val="25000"/>
                  </a:schemeClr>
                </a:solidFill>
                <a:latin typeface="华文行楷" panose="02010800040101010101" pitchFamily="2" charset="-122"/>
                <a:ea typeface="华文行楷" panose="02010800040101010101" pitchFamily="2" charset="-122"/>
              </a:rPr>
              <a:t>秋风宝剑孤臣泪，落日旌旗大将</a:t>
            </a:r>
            <a:r>
              <a:rPr lang="zh-CN" altLang="en-US" sz="2400" dirty="0" smtClean="0">
                <a:solidFill>
                  <a:schemeClr val="tx1">
                    <a:lumMod val="75000"/>
                    <a:lumOff val="25000"/>
                  </a:schemeClr>
                </a:solidFill>
                <a:latin typeface="华文行楷" panose="02010800040101010101" pitchFamily="2" charset="-122"/>
                <a:ea typeface="华文行楷" panose="02010800040101010101" pitchFamily="2" charset="-122"/>
              </a:rPr>
              <a:t>坛。</a:t>
            </a:r>
            <a:endParaRPr lang="zh-CN" altLang="en-US" sz="2400" dirty="0">
              <a:solidFill>
                <a:schemeClr val="tx1">
                  <a:lumMod val="75000"/>
                  <a:lumOff val="25000"/>
                </a:schemeClr>
              </a:solidFill>
              <a:latin typeface="华文行楷" panose="02010800040101010101" pitchFamily="2" charset="-122"/>
              <a:ea typeface="华文行楷" panose="02010800040101010101" pitchFamily="2" charset="-122"/>
            </a:endParaRPr>
          </a:p>
          <a:p>
            <a:pPr algn="just"/>
            <a:r>
              <a:rPr lang="zh-CN" altLang="en-US" sz="2400" dirty="0">
                <a:solidFill>
                  <a:schemeClr val="tx1">
                    <a:lumMod val="75000"/>
                    <a:lumOff val="25000"/>
                  </a:schemeClr>
                </a:solidFill>
                <a:latin typeface="华文行楷" panose="02010800040101010101" pitchFamily="2" charset="-122"/>
                <a:ea typeface="华文行楷" panose="02010800040101010101" pitchFamily="2" charset="-122"/>
              </a:rPr>
              <a:t>海外尘氛犹未息，请君莫作等闲</a:t>
            </a:r>
            <a:r>
              <a:rPr lang="zh-CN" altLang="en-US" sz="2400" dirty="0" smtClean="0">
                <a:solidFill>
                  <a:schemeClr val="tx1">
                    <a:lumMod val="75000"/>
                    <a:lumOff val="25000"/>
                  </a:schemeClr>
                </a:solidFill>
                <a:latin typeface="华文行楷" panose="02010800040101010101" pitchFamily="2" charset="-122"/>
                <a:ea typeface="华文行楷" panose="02010800040101010101" pitchFamily="2" charset="-122"/>
              </a:rPr>
              <a:t>看。</a:t>
            </a:r>
            <a:endParaRPr lang="zh-CN" altLang="en-US" sz="2400" dirty="0">
              <a:solidFill>
                <a:schemeClr val="tx1">
                  <a:lumMod val="75000"/>
                  <a:lumOff val="25000"/>
                </a:schemeClr>
              </a:solidFill>
              <a:latin typeface="华文行楷" panose="02010800040101010101" pitchFamily="2" charset="-122"/>
              <a:ea typeface="华文行楷" panose="02010800040101010101" pitchFamily="2" charset="-122"/>
            </a:endParaRPr>
          </a:p>
        </p:txBody>
      </p:sp>
      <p:sp>
        <p:nvSpPr>
          <p:cNvPr id="8" name="矩形 7"/>
          <p:cNvSpPr/>
          <p:nvPr/>
        </p:nvSpPr>
        <p:spPr>
          <a:xfrm>
            <a:off x="1022684" y="551729"/>
            <a:ext cx="7351295" cy="646331"/>
          </a:xfrm>
          <a:prstGeom prst="rect">
            <a:avLst/>
          </a:prstGeom>
        </p:spPr>
        <p:txBody>
          <a:bodyPr wrap="square" anchor="b">
            <a:spAutoFit/>
          </a:bodyPr>
          <a:lstStyle/>
          <a:p>
            <a:pPr>
              <a:spcAft>
                <a:spcPts val="600"/>
              </a:spcAft>
            </a:pP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人物介绍</a:t>
            </a:r>
            <a:endPar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2368038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7000" b="-37000"/>
          </a:stretch>
        </a:blipFill>
        <a:effectLst/>
      </p:bgPr>
    </p:bg>
    <p:spTree>
      <p:nvGrpSpPr>
        <p:cNvPr id="1" name=""/>
        <p:cNvGrpSpPr/>
        <p:nvPr/>
      </p:nvGrpSpPr>
      <p:grpSpPr>
        <a:xfrm>
          <a:off x="0" y="0"/>
          <a:ext cx="0" cy="0"/>
          <a:chOff x="0" y="0"/>
          <a:chExt cx="0" cy="0"/>
        </a:xfrm>
      </p:grpSpPr>
      <p:sp>
        <p:nvSpPr>
          <p:cNvPr id="6" name="矩形 5"/>
          <p:cNvSpPr/>
          <p:nvPr/>
        </p:nvSpPr>
        <p:spPr>
          <a:xfrm>
            <a:off x="1022684" y="551729"/>
            <a:ext cx="7351295" cy="646331"/>
          </a:xfrm>
          <a:prstGeom prst="rect">
            <a:avLst/>
          </a:prstGeom>
        </p:spPr>
        <p:txBody>
          <a:bodyPr wrap="square" anchor="b">
            <a:spAutoFit/>
          </a:bodyPr>
          <a:lstStyle/>
          <a:p>
            <a:pPr>
              <a:spcAft>
                <a:spcPts val="600"/>
              </a:spcAft>
            </a:pP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生平简介</a:t>
            </a:r>
            <a:endPar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1" name="图片 10" descr="《墨迹二》PNG免抠图素材 - 彼岸桃花 - ."/>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0800000">
            <a:off x="348915" y="2957745"/>
            <a:ext cx="2603947" cy="744713"/>
          </a:xfrm>
          <a:custGeom>
            <a:avLst/>
            <a:gdLst>
              <a:gd name="connsiteX0" fmla="*/ 0 w 1888180"/>
              <a:gd name="connsiteY0" fmla="*/ 0 h 540008"/>
              <a:gd name="connsiteX1" fmla="*/ 1888180 w 1888180"/>
              <a:gd name="connsiteY1" fmla="*/ 0 h 540008"/>
              <a:gd name="connsiteX2" fmla="*/ 1888180 w 1888180"/>
              <a:gd name="connsiteY2" fmla="*/ 540008 h 540008"/>
              <a:gd name="connsiteX3" fmla="*/ 762802 w 1888180"/>
              <a:gd name="connsiteY3" fmla="*/ 540008 h 540008"/>
              <a:gd name="connsiteX4" fmla="*/ 762802 w 1888180"/>
              <a:gd name="connsiteY4" fmla="*/ 427871 h 540008"/>
              <a:gd name="connsiteX5" fmla="*/ 0 w 1888180"/>
              <a:gd name="connsiteY5" fmla="*/ 427871 h 540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8180" h="540008">
                <a:moveTo>
                  <a:pt x="0" y="0"/>
                </a:moveTo>
                <a:lnTo>
                  <a:pt x="1888180" y="0"/>
                </a:lnTo>
                <a:lnTo>
                  <a:pt x="1888180" y="540008"/>
                </a:lnTo>
                <a:lnTo>
                  <a:pt x="762802" y="540008"/>
                </a:lnTo>
                <a:lnTo>
                  <a:pt x="762802" y="427871"/>
                </a:lnTo>
                <a:lnTo>
                  <a:pt x="0" y="427871"/>
                </a:lnTo>
                <a:close/>
              </a:path>
            </a:pathLst>
          </a:cu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629503" y="2315130"/>
            <a:ext cx="2042770" cy="830997"/>
          </a:xfrm>
          <a:prstGeom prst="rect">
            <a:avLst/>
          </a:prstGeom>
        </p:spPr>
        <p:txBody>
          <a:bodyPr wrap="square">
            <a:spAutoFit/>
          </a:bodyPr>
          <a:lstStyle/>
          <a:p>
            <a:pPr algn="just"/>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1847</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年，中进士，选入翰林院任庶吉士，受业曾国藩门下。</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3" name="图片 12" descr="《墨迹二》PNG免抠图素材 - 彼岸桃花 - ."/>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1693198" flipV="1">
            <a:off x="2308290" y="3578034"/>
            <a:ext cx="2603947" cy="744713"/>
          </a:xfrm>
          <a:custGeom>
            <a:avLst/>
            <a:gdLst>
              <a:gd name="connsiteX0" fmla="*/ 0 w 1888180"/>
              <a:gd name="connsiteY0" fmla="*/ 0 h 540008"/>
              <a:gd name="connsiteX1" fmla="*/ 1888180 w 1888180"/>
              <a:gd name="connsiteY1" fmla="*/ 0 h 540008"/>
              <a:gd name="connsiteX2" fmla="*/ 1888180 w 1888180"/>
              <a:gd name="connsiteY2" fmla="*/ 540008 h 540008"/>
              <a:gd name="connsiteX3" fmla="*/ 762802 w 1888180"/>
              <a:gd name="connsiteY3" fmla="*/ 540008 h 540008"/>
              <a:gd name="connsiteX4" fmla="*/ 762802 w 1888180"/>
              <a:gd name="connsiteY4" fmla="*/ 427871 h 540008"/>
              <a:gd name="connsiteX5" fmla="*/ 0 w 1888180"/>
              <a:gd name="connsiteY5" fmla="*/ 427871 h 540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8180" h="540008">
                <a:moveTo>
                  <a:pt x="0" y="0"/>
                </a:moveTo>
                <a:lnTo>
                  <a:pt x="1888180" y="0"/>
                </a:lnTo>
                <a:lnTo>
                  <a:pt x="1888180" y="540008"/>
                </a:lnTo>
                <a:lnTo>
                  <a:pt x="762802" y="540008"/>
                </a:lnTo>
                <a:lnTo>
                  <a:pt x="762802" y="427871"/>
                </a:lnTo>
                <a:lnTo>
                  <a:pt x="0" y="427871"/>
                </a:lnTo>
                <a:close/>
              </a:path>
            </a:pathLst>
          </a:custGeom>
          <a:noFill/>
          <a:extLst>
            <a:ext uri="{909E8E84-426E-40DD-AFC4-6F175D3DCCD1}">
              <a14:hiddenFill xmlns:a14="http://schemas.microsoft.com/office/drawing/2010/main">
                <a:solidFill>
                  <a:srgbClr val="FFFFFF"/>
                </a:solidFill>
              </a14:hiddenFill>
            </a:ext>
          </a:extLst>
        </p:spPr>
      </p:pic>
      <p:sp>
        <p:nvSpPr>
          <p:cNvPr id="14" name="矩形 13"/>
          <p:cNvSpPr/>
          <p:nvPr/>
        </p:nvSpPr>
        <p:spPr>
          <a:xfrm>
            <a:off x="2601615" y="4148739"/>
            <a:ext cx="2017295" cy="1477328"/>
          </a:xfrm>
          <a:prstGeom prst="rect">
            <a:avLst/>
          </a:prstGeom>
        </p:spPr>
        <p:txBody>
          <a:bodyPr wrap="square">
            <a:spAutoFit/>
          </a:bodyPr>
          <a:lstStyle/>
          <a:p>
            <a:pPr algn="just"/>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1863-1868</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年</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，编练淮军</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，配合湘军镇压太平天国运动，剿灭捻军，入阁拜相。</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5" name="图片 14" descr="《墨迹二》PNG免抠图素材 - 彼岸桃花 - ."/>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0800000">
            <a:off x="3765880" y="2957745"/>
            <a:ext cx="2603947" cy="744713"/>
          </a:xfrm>
          <a:custGeom>
            <a:avLst/>
            <a:gdLst>
              <a:gd name="connsiteX0" fmla="*/ 0 w 1888180"/>
              <a:gd name="connsiteY0" fmla="*/ 0 h 540008"/>
              <a:gd name="connsiteX1" fmla="*/ 1888180 w 1888180"/>
              <a:gd name="connsiteY1" fmla="*/ 0 h 540008"/>
              <a:gd name="connsiteX2" fmla="*/ 1888180 w 1888180"/>
              <a:gd name="connsiteY2" fmla="*/ 540008 h 540008"/>
              <a:gd name="connsiteX3" fmla="*/ 762802 w 1888180"/>
              <a:gd name="connsiteY3" fmla="*/ 540008 h 540008"/>
              <a:gd name="connsiteX4" fmla="*/ 762802 w 1888180"/>
              <a:gd name="connsiteY4" fmla="*/ 427871 h 540008"/>
              <a:gd name="connsiteX5" fmla="*/ 0 w 1888180"/>
              <a:gd name="connsiteY5" fmla="*/ 427871 h 540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8180" h="540008">
                <a:moveTo>
                  <a:pt x="0" y="0"/>
                </a:moveTo>
                <a:lnTo>
                  <a:pt x="1888180" y="0"/>
                </a:lnTo>
                <a:lnTo>
                  <a:pt x="1888180" y="540008"/>
                </a:lnTo>
                <a:lnTo>
                  <a:pt x="762802" y="540008"/>
                </a:lnTo>
                <a:lnTo>
                  <a:pt x="762802" y="427871"/>
                </a:lnTo>
                <a:lnTo>
                  <a:pt x="0" y="427871"/>
                </a:lnTo>
                <a:close/>
              </a:path>
            </a:pathLst>
          </a:custGeom>
          <a:noFill/>
          <a:extLst>
            <a:ext uri="{909E8E84-426E-40DD-AFC4-6F175D3DCCD1}">
              <a14:hiddenFill xmlns:a14="http://schemas.microsoft.com/office/drawing/2010/main">
                <a:solidFill>
                  <a:srgbClr val="FFFFFF"/>
                </a:solidFill>
              </a14:hiddenFill>
            </a:ext>
          </a:extLst>
        </p:spPr>
      </p:pic>
      <p:sp>
        <p:nvSpPr>
          <p:cNvPr id="16" name="矩形 15"/>
          <p:cNvSpPr/>
          <p:nvPr/>
        </p:nvSpPr>
        <p:spPr>
          <a:xfrm>
            <a:off x="4225679" y="2326639"/>
            <a:ext cx="2042770" cy="830997"/>
          </a:xfrm>
          <a:prstGeom prst="rect">
            <a:avLst/>
          </a:prstGeom>
        </p:spPr>
        <p:txBody>
          <a:bodyPr wrap="square">
            <a:spAutoFit/>
          </a:bodyPr>
          <a:lstStyle/>
          <a:p>
            <a:pPr algn="just"/>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1860</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年开始，进行洋务运动，兴办军工民企，组建北洋海军。</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7" name="图片 16" descr="《墨迹二》PNG免抠图素材 - 彼岸桃花 - ."/>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1693198" flipV="1">
            <a:off x="5725254" y="3578034"/>
            <a:ext cx="2603947" cy="744713"/>
          </a:xfrm>
          <a:custGeom>
            <a:avLst/>
            <a:gdLst>
              <a:gd name="connsiteX0" fmla="*/ 0 w 1888180"/>
              <a:gd name="connsiteY0" fmla="*/ 0 h 540008"/>
              <a:gd name="connsiteX1" fmla="*/ 1888180 w 1888180"/>
              <a:gd name="connsiteY1" fmla="*/ 0 h 540008"/>
              <a:gd name="connsiteX2" fmla="*/ 1888180 w 1888180"/>
              <a:gd name="connsiteY2" fmla="*/ 540008 h 540008"/>
              <a:gd name="connsiteX3" fmla="*/ 762802 w 1888180"/>
              <a:gd name="connsiteY3" fmla="*/ 540008 h 540008"/>
              <a:gd name="connsiteX4" fmla="*/ 762802 w 1888180"/>
              <a:gd name="connsiteY4" fmla="*/ 427871 h 540008"/>
              <a:gd name="connsiteX5" fmla="*/ 0 w 1888180"/>
              <a:gd name="connsiteY5" fmla="*/ 427871 h 540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8180" h="540008">
                <a:moveTo>
                  <a:pt x="0" y="0"/>
                </a:moveTo>
                <a:lnTo>
                  <a:pt x="1888180" y="0"/>
                </a:lnTo>
                <a:lnTo>
                  <a:pt x="1888180" y="540008"/>
                </a:lnTo>
                <a:lnTo>
                  <a:pt x="762802" y="540008"/>
                </a:lnTo>
                <a:lnTo>
                  <a:pt x="762802" y="427871"/>
                </a:lnTo>
                <a:lnTo>
                  <a:pt x="0" y="427871"/>
                </a:lnTo>
                <a:close/>
              </a:path>
            </a:pathLst>
          </a:custGeom>
          <a:noFill/>
          <a:extLst>
            <a:ext uri="{909E8E84-426E-40DD-AFC4-6F175D3DCCD1}">
              <a14:hiddenFill xmlns:a14="http://schemas.microsoft.com/office/drawing/2010/main">
                <a:solidFill>
                  <a:srgbClr val="FFFFFF"/>
                </a:solidFill>
              </a14:hiddenFill>
            </a:ext>
          </a:extLst>
        </p:spPr>
      </p:pic>
      <p:sp>
        <p:nvSpPr>
          <p:cNvPr id="18" name="矩形 17"/>
          <p:cNvSpPr/>
          <p:nvPr/>
        </p:nvSpPr>
        <p:spPr>
          <a:xfrm>
            <a:off x="5894064" y="4146007"/>
            <a:ext cx="2017295" cy="1477328"/>
          </a:xfrm>
          <a:prstGeom prst="rect">
            <a:avLst/>
          </a:prstGeom>
        </p:spPr>
        <p:txBody>
          <a:bodyPr wrap="square">
            <a:spAutoFit/>
          </a:bodyPr>
          <a:lstStyle/>
          <a:p>
            <a:pPr algn="just"/>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1875-1895</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年，经历鸦片战争、中法战争、中日战争，签订</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30</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多个不平等条约。</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9" name="图片 18" descr="《墨迹二》PNG免抠图素材 - 彼岸桃花 - ."/>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0800000">
            <a:off x="7182845" y="2957745"/>
            <a:ext cx="2603947" cy="744713"/>
          </a:xfrm>
          <a:custGeom>
            <a:avLst/>
            <a:gdLst>
              <a:gd name="connsiteX0" fmla="*/ 0 w 1888180"/>
              <a:gd name="connsiteY0" fmla="*/ 0 h 540008"/>
              <a:gd name="connsiteX1" fmla="*/ 1888180 w 1888180"/>
              <a:gd name="connsiteY1" fmla="*/ 0 h 540008"/>
              <a:gd name="connsiteX2" fmla="*/ 1888180 w 1888180"/>
              <a:gd name="connsiteY2" fmla="*/ 540008 h 540008"/>
              <a:gd name="connsiteX3" fmla="*/ 762802 w 1888180"/>
              <a:gd name="connsiteY3" fmla="*/ 540008 h 540008"/>
              <a:gd name="connsiteX4" fmla="*/ 762802 w 1888180"/>
              <a:gd name="connsiteY4" fmla="*/ 427871 h 540008"/>
              <a:gd name="connsiteX5" fmla="*/ 0 w 1888180"/>
              <a:gd name="connsiteY5" fmla="*/ 427871 h 540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8180" h="540008">
                <a:moveTo>
                  <a:pt x="0" y="0"/>
                </a:moveTo>
                <a:lnTo>
                  <a:pt x="1888180" y="0"/>
                </a:lnTo>
                <a:lnTo>
                  <a:pt x="1888180" y="540008"/>
                </a:lnTo>
                <a:lnTo>
                  <a:pt x="762802" y="540008"/>
                </a:lnTo>
                <a:lnTo>
                  <a:pt x="762802" y="427871"/>
                </a:lnTo>
                <a:lnTo>
                  <a:pt x="0" y="427871"/>
                </a:lnTo>
                <a:close/>
              </a:path>
            </a:pathLst>
          </a:custGeom>
          <a:noFill/>
          <a:extLst>
            <a:ext uri="{909E8E84-426E-40DD-AFC4-6F175D3DCCD1}">
              <a14:hiddenFill xmlns:a14="http://schemas.microsoft.com/office/drawing/2010/main">
                <a:solidFill>
                  <a:srgbClr val="FFFFFF"/>
                </a:solidFill>
              </a14:hiddenFill>
            </a:ext>
          </a:extLst>
        </p:spPr>
      </p:pic>
      <p:pic>
        <p:nvPicPr>
          <p:cNvPr id="20" name="图片 19" descr="《墨迹二》PNG免抠图素材 - 彼岸桃花 - ."/>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1693198" flipV="1">
            <a:off x="9142219" y="3578034"/>
            <a:ext cx="2603947" cy="744713"/>
          </a:xfrm>
          <a:custGeom>
            <a:avLst/>
            <a:gdLst>
              <a:gd name="connsiteX0" fmla="*/ 0 w 1888180"/>
              <a:gd name="connsiteY0" fmla="*/ 0 h 540008"/>
              <a:gd name="connsiteX1" fmla="*/ 1888180 w 1888180"/>
              <a:gd name="connsiteY1" fmla="*/ 0 h 540008"/>
              <a:gd name="connsiteX2" fmla="*/ 1888180 w 1888180"/>
              <a:gd name="connsiteY2" fmla="*/ 540008 h 540008"/>
              <a:gd name="connsiteX3" fmla="*/ 762802 w 1888180"/>
              <a:gd name="connsiteY3" fmla="*/ 540008 h 540008"/>
              <a:gd name="connsiteX4" fmla="*/ 762802 w 1888180"/>
              <a:gd name="connsiteY4" fmla="*/ 427871 h 540008"/>
              <a:gd name="connsiteX5" fmla="*/ 0 w 1888180"/>
              <a:gd name="connsiteY5" fmla="*/ 427871 h 540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8180" h="540008">
                <a:moveTo>
                  <a:pt x="0" y="0"/>
                </a:moveTo>
                <a:lnTo>
                  <a:pt x="1888180" y="0"/>
                </a:lnTo>
                <a:lnTo>
                  <a:pt x="1888180" y="540008"/>
                </a:lnTo>
                <a:lnTo>
                  <a:pt x="762802" y="540008"/>
                </a:lnTo>
                <a:lnTo>
                  <a:pt x="762802" y="427871"/>
                </a:lnTo>
                <a:lnTo>
                  <a:pt x="0" y="427871"/>
                </a:lnTo>
                <a:close/>
              </a:path>
            </a:pathLst>
          </a:custGeom>
          <a:noFill/>
          <a:extLst>
            <a:ext uri="{909E8E84-426E-40DD-AFC4-6F175D3DCCD1}">
              <a14:hiddenFill xmlns:a14="http://schemas.microsoft.com/office/drawing/2010/main">
                <a:solidFill>
                  <a:srgbClr val="FFFFFF"/>
                </a:solidFill>
              </a14:hiddenFill>
            </a:ext>
          </a:extLst>
        </p:spPr>
      </p:pic>
      <p:sp>
        <p:nvSpPr>
          <p:cNvPr id="21" name="矩形 20"/>
          <p:cNvSpPr/>
          <p:nvPr/>
        </p:nvSpPr>
        <p:spPr>
          <a:xfrm>
            <a:off x="7457475" y="2315129"/>
            <a:ext cx="2042770" cy="830997"/>
          </a:xfrm>
          <a:prstGeom prst="rect">
            <a:avLst/>
          </a:prstGeom>
        </p:spPr>
        <p:txBody>
          <a:bodyPr wrap="square">
            <a:spAutoFit/>
          </a:bodyPr>
          <a:lstStyle/>
          <a:p>
            <a:pPr algn="just"/>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1896</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年，出访欧美国家，暗中支持维新改革。</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9429587" y="4148739"/>
            <a:ext cx="2017295" cy="1200329"/>
          </a:xfrm>
          <a:prstGeom prst="rect">
            <a:avLst/>
          </a:prstGeom>
        </p:spPr>
        <p:txBody>
          <a:bodyPr wrap="square">
            <a:spAutoFit/>
          </a:bodyPr>
          <a:lstStyle/>
          <a:p>
            <a:pPr algn="just"/>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1901</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年，与</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11</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国列强谈判，吐血谈判，签订</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辛丑条约</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11</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月卒。</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3964850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t="-37000" b="-37000"/>
          </a:stretch>
        </a:blipFill>
        <a:effectLst/>
      </p:bgPr>
    </p:bg>
    <p:spTree>
      <p:nvGrpSpPr>
        <p:cNvPr id="1" name=""/>
        <p:cNvGrpSpPr/>
        <p:nvPr/>
      </p:nvGrpSpPr>
      <p:grpSpPr>
        <a:xfrm>
          <a:off x="0" y="0"/>
          <a:ext cx="0" cy="0"/>
          <a:chOff x="0" y="0"/>
          <a:chExt cx="0" cy="0"/>
        </a:xfrm>
      </p:grpSpPr>
      <p:sp>
        <p:nvSpPr>
          <p:cNvPr id="6" name="矩形 5"/>
          <p:cNvSpPr/>
          <p:nvPr/>
        </p:nvSpPr>
        <p:spPr>
          <a:xfrm>
            <a:off x="1022684" y="551729"/>
            <a:ext cx="7351295" cy="646331"/>
          </a:xfrm>
          <a:prstGeom prst="rect">
            <a:avLst/>
          </a:prstGeom>
        </p:spPr>
        <p:txBody>
          <a:bodyPr wrap="square" anchor="b">
            <a:spAutoFit/>
          </a:bodyPr>
          <a:lstStyle/>
          <a:p>
            <a:pPr>
              <a:spcAft>
                <a:spcPts val="600"/>
              </a:spcAft>
            </a:pP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主要事迹</a:t>
            </a:r>
            <a:endPar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rotWithShape="1">
          <a:blip r:embed="rId5" cstate="print">
            <a:extLst>
              <a:ext uri="{28A0092B-C50C-407E-A947-70E740481C1C}">
                <a14:useLocalDpi xmlns:a14="http://schemas.microsoft.com/office/drawing/2010/main" val="0"/>
              </a:ext>
            </a:extLst>
          </a:blip>
          <a:srcRect l="1157" t="1961" r="1445" b="18814"/>
          <a:stretch/>
        </p:blipFill>
        <p:spPr>
          <a:xfrm>
            <a:off x="1109770" y="3885685"/>
            <a:ext cx="4054642" cy="2472714"/>
          </a:xfrm>
          <a:prstGeom prst="rect">
            <a:avLst/>
          </a:prstGeom>
        </p:spPr>
      </p:pic>
      <p:sp>
        <p:nvSpPr>
          <p:cNvPr id="8" name="矩形 7"/>
          <p:cNvSpPr/>
          <p:nvPr/>
        </p:nvSpPr>
        <p:spPr>
          <a:xfrm>
            <a:off x="1022684" y="1842023"/>
            <a:ext cx="10592373" cy="1646605"/>
          </a:xfrm>
          <a:prstGeom prst="rect">
            <a:avLst/>
          </a:prstGeom>
        </p:spPr>
        <p:txBody>
          <a:bodyPr wrap="square" anchor="t">
            <a:spAutoFit/>
          </a:bodyPr>
          <a:lstStyle/>
          <a:p>
            <a:pPr algn="just">
              <a:spcAft>
                <a:spcPts val="600"/>
              </a:spcAft>
            </a:pP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镇压太平天国</a:t>
            </a: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运动</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镇压太平天国运动的主角是曾国藩和他的湘军。</a:t>
            </a:r>
          </a:p>
          <a:p>
            <a:pPr algn="just"/>
            <a:r>
              <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rPr>
              <a:t>1859</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年末</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，李鸿章投奔</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建昌曾国藩湘军大营，充当幕僚</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。后在曾国藩的支持下，编练淮军，与洋枪队共同配合湘军镇压太平天国</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运动。之后，淮军成了</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李鸿章在</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官场青云直上的根基。</a:t>
            </a:r>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5706977" y="4096241"/>
            <a:ext cx="5908080" cy="2262158"/>
          </a:xfrm>
          <a:prstGeom prst="rect">
            <a:avLst/>
          </a:prstGeom>
        </p:spPr>
        <p:txBody>
          <a:bodyPr wrap="square" anchor="t">
            <a:spAutoFit/>
          </a:bodyPr>
          <a:lstStyle/>
          <a:p>
            <a:pPr algn="just">
              <a:spcAft>
                <a:spcPts val="600"/>
              </a:spcAft>
            </a:pP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太平天国</a:t>
            </a:r>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运动</a:t>
            </a:r>
            <a:endPar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清朝</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咸丰元年到同治三年（</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1851</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—1864</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年）之间，由洪秀全、杨秀清、萧朝贵、冯云山、韦昌辉、石达开组成的领导集团从广西金田村率先发起的反对清朝封建统治和外国资本主义侵略的农民起义战争，是</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19</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世纪中叶中国的一场大规模反清运动。</a:t>
            </a: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1864</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年，太平天囯首都天京陷落，标志着运动失败。</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5392549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7000" b="-37000"/>
          </a:stretch>
        </a:blipFill>
        <a:effectLst/>
      </p:bgPr>
    </p:bg>
    <p:spTree>
      <p:nvGrpSpPr>
        <p:cNvPr id="1" name=""/>
        <p:cNvGrpSpPr/>
        <p:nvPr/>
      </p:nvGrpSpPr>
      <p:grpSpPr>
        <a:xfrm>
          <a:off x="0" y="0"/>
          <a:ext cx="0" cy="0"/>
          <a:chOff x="0" y="0"/>
          <a:chExt cx="0" cy="0"/>
        </a:xfrm>
      </p:grpSpPr>
      <p:sp>
        <p:nvSpPr>
          <p:cNvPr id="2" name="矩形 1"/>
          <p:cNvSpPr/>
          <p:nvPr/>
        </p:nvSpPr>
        <p:spPr>
          <a:xfrm>
            <a:off x="1022684" y="551729"/>
            <a:ext cx="7351295" cy="646331"/>
          </a:xfrm>
          <a:prstGeom prst="rect">
            <a:avLst/>
          </a:prstGeom>
        </p:spPr>
        <p:txBody>
          <a:bodyPr wrap="square" anchor="b">
            <a:spAutoFit/>
          </a:bodyPr>
          <a:lstStyle/>
          <a:p>
            <a:pPr>
              <a:spcAft>
                <a:spcPts val="600"/>
              </a:spcAft>
            </a:pP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主要事迹</a:t>
            </a:r>
            <a:endPar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 name="矩形 2"/>
          <p:cNvSpPr/>
          <p:nvPr/>
        </p:nvSpPr>
        <p:spPr>
          <a:xfrm>
            <a:off x="1022684" y="1842023"/>
            <a:ext cx="10592373" cy="1892826"/>
          </a:xfrm>
          <a:prstGeom prst="rect">
            <a:avLst/>
          </a:prstGeom>
        </p:spPr>
        <p:txBody>
          <a:bodyPr wrap="square" anchor="t">
            <a:spAutoFit/>
          </a:bodyPr>
          <a:lstStyle/>
          <a:p>
            <a:pPr algn="just">
              <a:spcAft>
                <a:spcPts val="600"/>
              </a:spcAft>
            </a:pP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剿灭捻军</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rPr>
              <a:t>1865</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年，</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剿捻统帅僧格林沁</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全军覆没，清廷</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即任命曾国藩为钦差大臣，北上督师剿</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捻。由于湘军</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大量裁撤，</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曾国藩借调淮</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军参与剿捻</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，历时</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一年半</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，无功而返。</a:t>
            </a:r>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rPr>
              <a:t>1866</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年，改</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命李鸿章为钦差大臣，接办剿捻事务</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，成功剿捻。李鸿章入阁拜相，成就读书人的第一等功名</a:t>
            </a:r>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矩形 3"/>
          <p:cNvSpPr/>
          <p:nvPr/>
        </p:nvSpPr>
        <p:spPr>
          <a:xfrm>
            <a:off x="5706977" y="4096241"/>
            <a:ext cx="5908080" cy="2262158"/>
          </a:xfrm>
          <a:prstGeom prst="rect">
            <a:avLst/>
          </a:prstGeom>
        </p:spPr>
        <p:txBody>
          <a:bodyPr wrap="square" anchor="t">
            <a:spAutoFit/>
          </a:bodyPr>
          <a:lstStyle/>
          <a:p>
            <a:pPr algn="just">
              <a:spcAft>
                <a:spcPts val="600"/>
              </a:spcAft>
            </a:pPr>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捻军</a:t>
            </a:r>
            <a:endPar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just">
              <a:spcAft>
                <a:spcPts val="600"/>
              </a:spcAft>
            </a:pP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1853</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年</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在太平天国运动影响下，皖、豫、鲁、苏等地捻众纷纷起义，逐渐</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形成</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农民反清</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武装</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队伍，遂称</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捻军，主要</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活动于长江、黄河间</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。纵横驰骋</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于皖、豫、鲁、苏、鄂、陕、晋、直（冀）八省十余年，极盛时期总兵力</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达</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20</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万之众。后</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分为东、西二捻，西捻为左宗棠所平定，东捻乃李鸿章所灭。</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4">
            <a:extLst>
              <a:ext uri="{BEBA8EAE-BF5A-486C-A8C5-ECC9F3942E4B}">
                <a14:imgProps xmlns:a14="http://schemas.microsoft.com/office/drawing/2010/main">
                  <a14:imgLayer r:embed="rId5">
                    <a14:imgEffect>
                      <a14:colorTemperature colorTemp="11200"/>
                    </a14:imgEffect>
                    <a14:imgEffect>
                      <a14:saturation sat="66000"/>
                    </a14:imgEffect>
                  </a14:imgLayer>
                </a14:imgProps>
              </a:ext>
              <a:ext uri="{28A0092B-C50C-407E-A947-70E740481C1C}">
                <a14:useLocalDpi xmlns:a14="http://schemas.microsoft.com/office/drawing/2010/main" val="0"/>
              </a:ext>
            </a:extLst>
          </a:blip>
          <a:stretch>
            <a:fillRect/>
          </a:stretch>
        </p:blipFill>
        <p:spPr>
          <a:xfrm>
            <a:off x="1109770" y="3885685"/>
            <a:ext cx="4194689" cy="2472714"/>
          </a:xfrm>
          <a:prstGeom prst="rect">
            <a:avLst/>
          </a:prstGeom>
        </p:spPr>
      </p:pic>
    </p:spTree>
    <p:extLst>
      <p:ext uri="{BB962C8B-B14F-4D97-AF65-F5344CB8AC3E}">
        <p14:creationId xmlns:p14="http://schemas.microsoft.com/office/powerpoint/2010/main" val="116250790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7000" b="-37000"/>
          </a:stretch>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4">
            <a:extLst>
              <a:ext uri="{28A0092B-C50C-407E-A947-70E740481C1C}">
                <a14:useLocalDpi xmlns:a14="http://schemas.microsoft.com/office/drawing/2010/main" val="0"/>
              </a:ext>
            </a:extLst>
          </a:blip>
          <a:srcRect t="8333" b="8333"/>
          <a:stretch/>
        </p:blipFill>
        <p:spPr>
          <a:xfrm>
            <a:off x="1120656" y="3965902"/>
            <a:ext cx="3026224" cy="1891390"/>
          </a:xfrm>
          <a:prstGeom prst="rect">
            <a:avLst/>
          </a:prstGeom>
          <a:ln w="57150">
            <a:solidFill>
              <a:schemeClr val="bg1"/>
            </a:solidFill>
          </a:ln>
        </p:spPr>
      </p:pic>
      <p:sp>
        <p:nvSpPr>
          <p:cNvPr id="5" name="矩形 4"/>
          <p:cNvSpPr/>
          <p:nvPr/>
        </p:nvSpPr>
        <p:spPr>
          <a:xfrm>
            <a:off x="1022684" y="551729"/>
            <a:ext cx="7351295" cy="646331"/>
          </a:xfrm>
          <a:prstGeom prst="rect">
            <a:avLst/>
          </a:prstGeom>
        </p:spPr>
        <p:txBody>
          <a:bodyPr wrap="square" anchor="b">
            <a:spAutoFit/>
          </a:bodyPr>
          <a:lstStyle/>
          <a:p>
            <a:pPr>
              <a:spcAft>
                <a:spcPts val="600"/>
              </a:spcAft>
            </a:pP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主要事迹</a:t>
            </a:r>
            <a:endPar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1022684" y="1842023"/>
            <a:ext cx="10592373" cy="1954381"/>
          </a:xfrm>
          <a:prstGeom prst="rect">
            <a:avLst/>
          </a:prstGeom>
        </p:spPr>
        <p:txBody>
          <a:bodyPr wrap="square" anchor="t">
            <a:spAutoFit/>
          </a:bodyPr>
          <a:lstStyle/>
          <a:p>
            <a:pPr algn="just">
              <a:spcAft>
                <a:spcPts val="600"/>
              </a:spcAft>
            </a:pP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洋务运动</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在镇压农民起义的过程中，李鸿章不仅建立了一支用西式装备武装起来的军队，还创办了一批近代军事</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工业及民用</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企业</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。他创造</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了许多“第一”：中国近代第一条铁路、第一座钢铁厂、第一座机器制造厂、第一所近代军校、第一支近代海军舰队</a:t>
            </a:r>
            <a:r>
              <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从</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客观上促进了近代资本主义在中国的</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发展，被</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梁启超尊为近代史上“当时中国第一人”</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1120654" y="5954299"/>
            <a:ext cx="3026229" cy="369332"/>
          </a:xfrm>
          <a:prstGeom prst="rect">
            <a:avLst/>
          </a:prstGeom>
        </p:spPr>
        <p:txBody>
          <a:bodyPr wrap="square">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江南制造总局</a:t>
            </a:r>
          </a:p>
        </p:txBody>
      </p:sp>
      <p:pic>
        <p:nvPicPr>
          <p:cNvPr id="8" name="图片 7"/>
          <p:cNvPicPr>
            <a:picLocks noChangeAspect="1"/>
          </p:cNvPicPr>
          <p:nvPr/>
        </p:nvPicPr>
        <p:blipFill rotWithShape="1">
          <a:blip r:embed="rId5" cstate="print">
            <a:extLst>
              <a:ext uri="{28A0092B-C50C-407E-A947-70E740481C1C}">
                <a14:useLocalDpi xmlns:a14="http://schemas.microsoft.com/office/drawing/2010/main" val="0"/>
              </a:ext>
            </a:extLst>
          </a:blip>
          <a:srcRect l="2276" t="4619" r="6295" b="9959"/>
          <a:stretch/>
        </p:blipFill>
        <p:spPr>
          <a:xfrm>
            <a:off x="4844451" y="3969989"/>
            <a:ext cx="3026224" cy="1891390"/>
          </a:xfrm>
          <a:prstGeom prst="rect">
            <a:avLst/>
          </a:prstGeom>
          <a:ln w="57150">
            <a:solidFill>
              <a:schemeClr val="bg1"/>
            </a:solidFill>
          </a:ln>
        </p:spPr>
      </p:pic>
      <p:sp>
        <p:nvSpPr>
          <p:cNvPr id="9" name="矩形 8"/>
          <p:cNvSpPr/>
          <p:nvPr/>
        </p:nvSpPr>
        <p:spPr>
          <a:xfrm>
            <a:off x="4849594" y="5954299"/>
            <a:ext cx="3026229" cy="369332"/>
          </a:xfrm>
          <a:prstGeom prst="rect">
            <a:avLst/>
          </a:prstGeom>
        </p:spPr>
        <p:txBody>
          <a:bodyPr wrap="square">
            <a:spAutoFit/>
          </a:bodyPr>
          <a:lstStyle/>
          <a:p>
            <a:pPr algn="ct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轮船招商总局</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rotWithShape="1">
          <a:blip r:embed="rId6" cstate="print">
            <a:extLst>
              <a:ext uri="{28A0092B-C50C-407E-A947-70E740481C1C}">
                <a14:useLocalDpi xmlns:a14="http://schemas.microsoft.com/office/drawing/2010/main" val="0"/>
              </a:ext>
            </a:extLst>
          </a:blip>
          <a:srcRect t="3285" b="3285"/>
          <a:stretch/>
        </p:blipFill>
        <p:spPr>
          <a:xfrm>
            <a:off x="8568241" y="3965902"/>
            <a:ext cx="3046816" cy="1904260"/>
          </a:xfrm>
          <a:prstGeom prst="rect">
            <a:avLst/>
          </a:prstGeom>
          <a:ln w="57150">
            <a:solidFill>
              <a:schemeClr val="bg1"/>
            </a:solidFill>
          </a:ln>
        </p:spPr>
      </p:pic>
      <p:sp>
        <p:nvSpPr>
          <p:cNvPr id="11" name="矩形 10"/>
          <p:cNvSpPr/>
          <p:nvPr/>
        </p:nvSpPr>
        <p:spPr>
          <a:xfrm>
            <a:off x="8578534" y="5954299"/>
            <a:ext cx="3026229" cy="369332"/>
          </a:xfrm>
          <a:prstGeom prst="rect">
            <a:avLst/>
          </a:prstGeom>
        </p:spPr>
        <p:txBody>
          <a:bodyPr wrap="square">
            <a:spAutoFit/>
          </a:bodyPr>
          <a:lstStyle/>
          <a:p>
            <a:pPr algn="ct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北洋海军舰队</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7469618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7000" b="-37000"/>
          </a:stretch>
        </a:blipFill>
        <a:effectLst/>
      </p:bgPr>
    </p:bg>
    <p:spTree>
      <p:nvGrpSpPr>
        <p:cNvPr id="1" name=""/>
        <p:cNvGrpSpPr/>
        <p:nvPr/>
      </p:nvGrpSpPr>
      <p:grpSpPr>
        <a:xfrm>
          <a:off x="0" y="0"/>
          <a:ext cx="0" cy="0"/>
          <a:chOff x="0" y="0"/>
          <a:chExt cx="0" cy="0"/>
        </a:xfrm>
      </p:grpSpPr>
      <p:sp>
        <p:nvSpPr>
          <p:cNvPr id="7" name="矩形 6"/>
          <p:cNvSpPr/>
          <p:nvPr/>
        </p:nvSpPr>
        <p:spPr>
          <a:xfrm>
            <a:off x="1022684" y="551729"/>
            <a:ext cx="7351295" cy="646331"/>
          </a:xfrm>
          <a:prstGeom prst="rect">
            <a:avLst/>
          </a:prstGeom>
        </p:spPr>
        <p:txBody>
          <a:bodyPr wrap="square" anchor="b">
            <a:spAutoFit/>
          </a:bodyPr>
          <a:lstStyle/>
          <a:p>
            <a:pPr>
              <a:spcAft>
                <a:spcPts val="600"/>
              </a:spcAft>
            </a:pP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主要事迹</a:t>
            </a:r>
            <a:endPar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1022683" y="1841281"/>
            <a:ext cx="5354053" cy="3570208"/>
          </a:xfrm>
          <a:prstGeom prst="rect">
            <a:avLst/>
          </a:prstGeom>
        </p:spPr>
        <p:txBody>
          <a:bodyPr wrap="square" anchor="t">
            <a:spAutoFit/>
          </a:bodyPr>
          <a:lstStyle/>
          <a:p>
            <a:pPr algn="just">
              <a:spcAft>
                <a:spcPts val="600"/>
              </a:spcAft>
            </a:pP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外须和</a:t>
            </a: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戎　内</a:t>
            </a: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须</a:t>
            </a: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变法</a:t>
            </a:r>
            <a:endParaRPr lang="en-US" altLang="zh-CN"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just">
              <a:spcAft>
                <a:spcPts val="600"/>
              </a:spcAft>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经过洋务运动和李鸿章多年的苦心经营，清朝海军当初是世界第四，亚洲第一，朝廷从上到下书生意气</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，包括</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西方列强，都看好中国</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just">
              <a:spcAft>
                <a:spcPts val="600"/>
              </a:spcAft>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据部分史书记载，“唯鸿章知其不可”</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，李鸿章清醒地认识</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到清王朝很不容易得到几年发展喘息的机会，貌似强大，实则</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外强中干。因此主张</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“外须和</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戎，内</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须</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变法”，极力</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设法避</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战。间接导致了“中日战争”的失败，北洋海军全军覆没，因此饱受</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争议</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rotWithShape="1">
          <a:blip r:embed="rId4">
            <a:extLst>
              <a:ext uri="{28A0092B-C50C-407E-A947-70E740481C1C}">
                <a14:useLocalDpi xmlns:a14="http://schemas.microsoft.com/office/drawing/2010/main" val="0"/>
              </a:ext>
            </a:extLst>
          </a:blip>
          <a:srcRect t="3436" b="3436"/>
          <a:stretch/>
        </p:blipFill>
        <p:spPr>
          <a:xfrm>
            <a:off x="6955971" y="3514533"/>
            <a:ext cx="4236429" cy="2647769"/>
          </a:xfrm>
          <a:prstGeom prst="rect">
            <a:avLst/>
          </a:prstGeom>
          <a:ln w="57150">
            <a:solidFill>
              <a:schemeClr val="bg1"/>
            </a:solidFill>
          </a:ln>
        </p:spPr>
      </p:pic>
      <p:pic>
        <p:nvPicPr>
          <p:cNvPr id="16" name="图片 15"/>
          <p:cNvPicPr>
            <a:picLocks noChangeAspect="1"/>
          </p:cNvPicPr>
          <p:nvPr/>
        </p:nvPicPr>
        <p:blipFill rotWithShape="1">
          <a:blip r:embed="rId5">
            <a:extLst>
              <a:ext uri="{28A0092B-C50C-407E-A947-70E740481C1C}">
                <a14:useLocalDpi xmlns:a14="http://schemas.microsoft.com/office/drawing/2010/main" val="0"/>
              </a:ext>
            </a:extLst>
          </a:blip>
          <a:srcRect t="19573" b="1645"/>
          <a:stretch/>
        </p:blipFill>
        <p:spPr>
          <a:xfrm>
            <a:off x="6955971" y="1841281"/>
            <a:ext cx="2559267" cy="1599542"/>
          </a:xfrm>
          <a:prstGeom prst="rect">
            <a:avLst/>
          </a:prstGeom>
          <a:ln w="57150">
            <a:solidFill>
              <a:schemeClr val="bg1"/>
            </a:solidFill>
          </a:ln>
        </p:spPr>
      </p:pic>
      <p:sp>
        <p:nvSpPr>
          <p:cNvPr id="18" name="矩形 17"/>
          <p:cNvSpPr/>
          <p:nvPr/>
        </p:nvSpPr>
        <p:spPr>
          <a:xfrm>
            <a:off x="9515238" y="3071491"/>
            <a:ext cx="1676402" cy="369332"/>
          </a:xfrm>
          <a:prstGeom prst="rect">
            <a:avLst/>
          </a:prstGeom>
        </p:spPr>
        <p:txBody>
          <a:bodyPr wrap="square">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致</a:t>
            </a: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远舰战</a:t>
            </a: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沉</a:t>
            </a:r>
          </a:p>
        </p:txBody>
      </p:sp>
      <p:sp>
        <p:nvSpPr>
          <p:cNvPr id="20" name="矩形 19"/>
          <p:cNvSpPr/>
          <p:nvPr/>
        </p:nvSpPr>
        <p:spPr>
          <a:xfrm>
            <a:off x="9515238" y="1767571"/>
            <a:ext cx="1676402" cy="369332"/>
          </a:xfrm>
          <a:prstGeom prst="rect">
            <a:avLst/>
          </a:prstGeom>
        </p:spPr>
        <p:txBody>
          <a:bodyPr wrap="square">
            <a:spAutoFit/>
          </a:bodyPr>
          <a:lstStyle/>
          <a:p>
            <a:pPr algn="ct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威海卫失陷</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9150789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7000" b="-37000"/>
          </a:stretch>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2683" y="3324139"/>
            <a:ext cx="6485020" cy="2944199"/>
          </a:xfrm>
          <a:prstGeom prst="rect">
            <a:avLst/>
          </a:prstGeom>
        </p:spPr>
      </p:pic>
      <p:sp>
        <p:nvSpPr>
          <p:cNvPr id="3" name="矩形 2"/>
          <p:cNvSpPr/>
          <p:nvPr/>
        </p:nvSpPr>
        <p:spPr>
          <a:xfrm>
            <a:off x="1022684" y="551729"/>
            <a:ext cx="7351295" cy="646331"/>
          </a:xfrm>
          <a:prstGeom prst="rect">
            <a:avLst/>
          </a:prstGeom>
        </p:spPr>
        <p:txBody>
          <a:bodyPr wrap="square" anchor="b">
            <a:spAutoFit/>
          </a:bodyPr>
          <a:lstStyle/>
          <a:p>
            <a:pPr>
              <a:spcAft>
                <a:spcPts val="600"/>
              </a:spcAft>
            </a:pP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主要事迹</a:t>
            </a:r>
            <a:endPar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1022684" y="1841281"/>
            <a:ext cx="10639076" cy="1277273"/>
          </a:xfrm>
          <a:prstGeom prst="rect">
            <a:avLst/>
          </a:prstGeom>
        </p:spPr>
        <p:txBody>
          <a:bodyPr wrap="square" anchor="t">
            <a:spAutoFit/>
          </a:bodyPr>
          <a:lstStyle/>
          <a:p>
            <a:pPr algn="just">
              <a:spcAft>
                <a:spcPts val="600"/>
              </a:spcAft>
            </a:pP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屈辱外交</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just">
              <a:spcAft>
                <a:spcPts val="600"/>
              </a:spcAft>
            </a:pP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rPr>
              <a:t>1874</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年</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，由于列强的入侵，李鸿章</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代表</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清</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王朝</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与</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列强签订了一系列不平等条约：</a:t>
            </a: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中英烟台条约</a:t>
            </a: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中法新约</a:t>
            </a: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马关条约</a:t>
            </a: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辛丑条约</a:t>
            </a: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背上了“卖国贼”</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的千古骂名。</a:t>
            </a:r>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7507704" y="5061253"/>
            <a:ext cx="4154055" cy="1077218"/>
          </a:xfrm>
          <a:prstGeom prst="rect">
            <a:avLst/>
          </a:prstGeom>
        </p:spPr>
        <p:txBody>
          <a:bodyPr wrap="square">
            <a:spAutoFit/>
          </a:bodyPr>
          <a:lstStyle/>
          <a:p>
            <a:pPr algn="ct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辛丑条约</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p>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左</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起：荷、日、比、奥、西、俄、德、英、美等十一国代表</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右</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起：奕劻、李鸿章</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4609237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7000" b="-37000"/>
          </a:stretch>
        </a:blipFill>
        <a:effectLst/>
      </p:bgPr>
    </p:bg>
    <p:spTree>
      <p:nvGrpSpPr>
        <p:cNvPr id="1" name=""/>
        <p:cNvGrpSpPr/>
        <p:nvPr/>
      </p:nvGrpSpPr>
      <p:grpSpPr>
        <a:xfrm>
          <a:off x="0" y="0"/>
          <a:ext cx="0" cy="0"/>
          <a:chOff x="0" y="0"/>
          <a:chExt cx="0" cy="0"/>
        </a:xfrm>
      </p:grpSpPr>
      <p:sp>
        <p:nvSpPr>
          <p:cNvPr id="3" name="矩形 2"/>
          <p:cNvSpPr/>
          <p:nvPr/>
        </p:nvSpPr>
        <p:spPr>
          <a:xfrm>
            <a:off x="1022684" y="551729"/>
            <a:ext cx="7351295" cy="646331"/>
          </a:xfrm>
          <a:prstGeom prst="rect">
            <a:avLst/>
          </a:prstGeom>
        </p:spPr>
        <p:txBody>
          <a:bodyPr wrap="square" anchor="b">
            <a:spAutoFit/>
          </a:bodyPr>
          <a:lstStyle/>
          <a:p>
            <a:pPr>
              <a:spcAft>
                <a:spcPts val="600"/>
              </a:spcAft>
            </a:pP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写在最后</a:t>
            </a:r>
            <a:endPar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1022683" y="1841281"/>
            <a:ext cx="10592373" cy="4154984"/>
          </a:xfrm>
          <a:prstGeom prst="rect">
            <a:avLst/>
          </a:prstGeom>
        </p:spPr>
        <p:txBody>
          <a:bodyPr wrap="square">
            <a:spAutoFit/>
          </a:bodyPr>
          <a:lstStyle/>
          <a:p>
            <a:pPr algn="just">
              <a:spcAft>
                <a:spcPts val="600"/>
              </a:spcAft>
            </a:pPr>
            <a:r>
              <a:rPr lang="zh-CN" altLang="en-US" sz="2000" dirty="0" smtClean="0">
                <a:latin typeface="微软雅黑" panose="020B0503020204020204" pitchFamily="34" charset="-122"/>
                <a:ea typeface="微软雅黑" panose="020B0503020204020204" pitchFamily="34" charset="-122"/>
              </a:rPr>
              <a:t>通过了解更多的历史</a:t>
            </a:r>
            <a:r>
              <a:rPr lang="zh-CN" altLang="en-US" sz="2000" dirty="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我们逐渐认识到一个完整的李鸿章，在那</a:t>
            </a:r>
            <a:r>
              <a:rPr lang="zh-CN" altLang="en-US" sz="2000" dirty="0">
                <a:latin typeface="微软雅黑" panose="020B0503020204020204" pitchFamily="34" charset="-122"/>
                <a:ea typeface="微软雅黑" panose="020B0503020204020204" pitchFamily="34" charset="-122"/>
              </a:rPr>
              <a:t>段荣辱交加的晚清</a:t>
            </a:r>
            <a:r>
              <a:rPr lang="zh-CN" altLang="en-US" sz="2000" dirty="0" smtClean="0">
                <a:latin typeface="微软雅黑" panose="020B0503020204020204" pitchFamily="34" charset="-122"/>
                <a:ea typeface="微软雅黑" panose="020B0503020204020204" pitchFamily="34" charset="-122"/>
              </a:rPr>
              <a:t>时代，他不愧为：</a:t>
            </a:r>
            <a:endParaRPr lang="en-US" altLang="zh-CN" sz="2000" dirty="0" smtClean="0">
              <a:latin typeface="微软雅黑" panose="020B0503020204020204" pitchFamily="34" charset="-122"/>
              <a:ea typeface="微软雅黑" panose="020B0503020204020204" pitchFamily="34" charset="-122"/>
            </a:endParaRPr>
          </a:p>
          <a:p>
            <a:pPr algn="just">
              <a:spcAft>
                <a:spcPts val="600"/>
              </a:spcAft>
            </a:pPr>
            <a:r>
              <a:rPr lang="zh-CN" altLang="en-US" sz="2800" b="1" dirty="0" smtClean="0">
                <a:latin typeface="微软雅黑" panose="020B0503020204020204" pitchFamily="34" charset="-122"/>
                <a:ea typeface="微软雅黑" panose="020B0503020204020204" pitchFamily="34" charset="-122"/>
              </a:rPr>
              <a:t>中国</a:t>
            </a:r>
            <a:r>
              <a:rPr lang="zh-CN" altLang="en-US" sz="2800" b="1" dirty="0">
                <a:latin typeface="微软雅黑" panose="020B0503020204020204" pitchFamily="34" charset="-122"/>
                <a:ea typeface="微软雅黑" panose="020B0503020204020204" pitchFamily="34" charset="-122"/>
              </a:rPr>
              <a:t>近代外交的先行者</a:t>
            </a:r>
            <a:endParaRPr lang="en-US" altLang="zh-CN" sz="2800" b="1" dirty="0" smtClean="0">
              <a:latin typeface="微软雅黑" panose="020B0503020204020204" pitchFamily="34" charset="-122"/>
              <a:ea typeface="微软雅黑" panose="020B0503020204020204" pitchFamily="34" charset="-122"/>
            </a:endParaRPr>
          </a:p>
          <a:p>
            <a:pPr algn="just">
              <a:spcAft>
                <a:spcPts val="600"/>
              </a:spcAft>
            </a:pPr>
            <a:r>
              <a:rPr lang="zh-CN" altLang="en-US" sz="2000" dirty="0" smtClean="0">
                <a:latin typeface="微软雅黑" panose="020B0503020204020204" pitchFamily="34" charset="-122"/>
                <a:ea typeface="微软雅黑" panose="020B0503020204020204" pitchFamily="34" charset="-122"/>
              </a:rPr>
              <a:t>李鸿章是</a:t>
            </a:r>
            <a:r>
              <a:rPr lang="zh-CN" altLang="en-US" sz="2000" dirty="0">
                <a:latin typeface="微软雅黑" panose="020B0503020204020204" pitchFamily="34" charset="-122"/>
                <a:ea typeface="微软雅黑" panose="020B0503020204020204" pitchFamily="34" charset="-122"/>
              </a:rPr>
              <a:t>中国近代外交的</a:t>
            </a:r>
            <a:r>
              <a:rPr lang="zh-CN" altLang="en-US" sz="2000" dirty="0" smtClean="0">
                <a:latin typeface="微软雅黑" panose="020B0503020204020204" pitchFamily="34" charset="-122"/>
                <a:ea typeface="微软雅黑" panose="020B0503020204020204" pitchFamily="34" charset="-122"/>
              </a:rPr>
              <a:t>先行者，他与</a:t>
            </a:r>
            <a:r>
              <a:rPr lang="zh-CN" altLang="en-US" sz="2000" dirty="0">
                <a:latin typeface="微软雅黑" panose="020B0503020204020204" pitchFamily="34" charset="-122"/>
                <a:ea typeface="微软雅黑" panose="020B0503020204020204" pitchFamily="34" charset="-122"/>
              </a:rPr>
              <a:t>各国</a:t>
            </a:r>
            <a:r>
              <a:rPr lang="zh-CN" altLang="en-US" sz="2000" dirty="0" smtClean="0">
                <a:latin typeface="微软雅黑" panose="020B0503020204020204" pitchFamily="34" charset="-122"/>
                <a:ea typeface="微软雅黑" panose="020B0503020204020204" pitchFamily="34" charset="-122"/>
              </a:rPr>
              <a:t>政要交往</a:t>
            </a:r>
            <a:r>
              <a:rPr lang="zh-CN" altLang="en-US" sz="2000" dirty="0">
                <a:latin typeface="微软雅黑" panose="020B0503020204020204" pitchFamily="34" charset="-122"/>
                <a:ea typeface="微软雅黑" panose="020B0503020204020204" pitchFamily="34" charset="-122"/>
              </a:rPr>
              <a:t>，各国对李鸿章的</a:t>
            </a:r>
            <a:r>
              <a:rPr lang="zh-CN" altLang="en-US" sz="2000" dirty="0" smtClean="0">
                <a:latin typeface="微软雅黑" panose="020B0503020204020204" pitchFamily="34" charset="-122"/>
                <a:ea typeface="微软雅黑" panose="020B0503020204020204" pitchFamily="34" charset="-122"/>
              </a:rPr>
              <a:t>评价也很</a:t>
            </a:r>
            <a:r>
              <a:rPr lang="zh-CN" altLang="en-US" sz="2000" dirty="0">
                <a:latin typeface="微软雅黑" panose="020B0503020204020204" pitchFamily="34" charset="-122"/>
                <a:ea typeface="微软雅黑" panose="020B0503020204020204" pitchFamily="34" charset="-122"/>
              </a:rPr>
              <a:t>高</a:t>
            </a:r>
            <a:r>
              <a:rPr lang="zh-CN" altLang="en-US" sz="2000" dirty="0" smtClean="0">
                <a:latin typeface="微软雅黑" panose="020B0503020204020204" pitchFamily="34" charset="-122"/>
                <a:ea typeface="微软雅黑" panose="020B0503020204020204" pitchFamily="34" charset="-122"/>
              </a:rPr>
              <a:t>。时任日本</a:t>
            </a:r>
            <a:r>
              <a:rPr lang="zh-CN" altLang="en-US" sz="2000" dirty="0">
                <a:latin typeface="微软雅黑" panose="020B0503020204020204" pitchFamily="34" charset="-122"/>
                <a:ea typeface="微软雅黑" panose="020B0503020204020204" pitchFamily="34" charset="-122"/>
              </a:rPr>
              <a:t>首相伊藤博文说：</a:t>
            </a:r>
            <a:r>
              <a:rPr lang="zh-CN" altLang="en-US" sz="2000" dirty="0" smtClean="0">
                <a:latin typeface="微软雅黑" panose="020B0503020204020204" pitchFamily="34" charset="-122"/>
                <a:ea typeface="微软雅黑" panose="020B0503020204020204" pitchFamily="34" charset="-122"/>
              </a:rPr>
              <a:t>“他是大</a:t>
            </a:r>
            <a:r>
              <a:rPr lang="zh-CN" altLang="en-US" sz="2000" dirty="0">
                <a:latin typeface="微软雅黑" panose="020B0503020204020204" pitchFamily="34" charset="-122"/>
                <a:ea typeface="微软雅黑" panose="020B0503020204020204" pitchFamily="34" charset="-122"/>
              </a:rPr>
              <a:t>清帝国中唯一有能耐可和世界列强一争长短之人。</a:t>
            </a:r>
            <a:r>
              <a:rPr lang="zh-CN" altLang="en-US"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algn="just"/>
            <a:r>
              <a:rPr lang="zh-CN" altLang="en-US" sz="2800" b="1" dirty="0">
                <a:latin typeface="微软雅黑" panose="020B0503020204020204" pitchFamily="34" charset="-122"/>
                <a:ea typeface="微软雅黑" panose="020B0503020204020204" pitchFamily="34" charset="-122"/>
              </a:rPr>
              <a:t>中国近代经济的</a:t>
            </a:r>
            <a:r>
              <a:rPr lang="zh-CN" altLang="en-US" sz="2800" b="1" dirty="0" smtClean="0">
                <a:latin typeface="微软雅黑" panose="020B0503020204020204" pitchFamily="34" charset="-122"/>
                <a:ea typeface="微软雅黑" panose="020B0503020204020204" pitchFamily="34" charset="-122"/>
              </a:rPr>
              <a:t>开创者</a:t>
            </a:r>
            <a:endParaRPr lang="en-US" altLang="zh-CN" sz="2800" b="1" dirty="0">
              <a:latin typeface="微软雅黑" panose="020B0503020204020204" pitchFamily="34" charset="-122"/>
              <a:ea typeface="微软雅黑" panose="020B0503020204020204" pitchFamily="34" charset="-122"/>
            </a:endParaRPr>
          </a:p>
          <a:p>
            <a:pPr algn="just">
              <a:spcAft>
                <a:spcPts val="600"/>
              </a:spcAft>
            </a:pPr>
            <a:r>
              <a:rPr lang="zh-CN" altLang="en-US" sz="2000" dirty="0" smtClean="0">
                <a:latin typeface="微软雅黑" panose="020B0503020204020204" pitchFamily="34" charset="-122"/>
                <a:ea typeface="微软雅黑" panose="020B0503020204020204" pitchFamily="34" charset="-122"/>
              </a:rPr>
              <a:t>李鸿章是中国近代最</a:t>
            </a:r>
            <a:r>
              <a:rPr lang="zh-CN" altLang="en-US" sz="2000" dirty="0">
                <a:latin typeface="微软雅黑" panose="020B0503020204020204" pitchFamily="34" charset="-122"/>
                <a:ea typeface="微软雅黑" panose="020B0503020204020204" pitchFamily="34" charset="-122"/>
              </a:rPr>
              <a:t>具洞察力</a:t>
            </a:r>
            <a:r>
              <a:rPr lang="zh-CN" altLang="en-US" sz="2000" dirty="0" smtClean="0">
                <a:latin typeface="微软雅黑" panose="020B0503020204020204" pitchFamily="34" charset="-122"/>
                <a:ea typeface="微软雅黑" panose="020B0503020204020204" pitchFamily="34" charset="-122"/>
              </a:rPr>
              <a:t>的人，他提出</a:t>
            </a:r>
            <a:r>
              <a:rPr lang="zh-CN" altLang="en-US" sz="2000" dirty="0">
                <a:latin typeface="微软雅黑" panose="020B0503020204020204" pitchFamily="34" charset="-122"/>
                <a:ea typeface="微软雅黑" panose="020B0503020204020204" pitchFamily="34" charset="-122"/>
              </a:rPr>
              <a:t>著名的“千古变局”的</a:t>
            </a:r>
            <a:r>
              <a:rPr lang="zh-CN" altLang="en-US" sz="2000" dirty="0" smtClean="0">
                <a:latin typeface="微软雅黑" panose="020B0503020204020204" pitchFamily="34" charset="-122"/>
                <a:ea typeface="微软雅黑" panose="020B0503020204020204" pitchFamily="34" charset="-122"/>
              </a:rPr>
              <a:t>命题</a:t>
            </a:r>
            <a:r>
              <a:rPr lang="zh-CN" altLang="en-US" sz="2000" dirty="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兴起洋务运动，促进中国现代化的发展，同时也避免了中国</a:t>
            </a:r>
            <a:r>
              <a:rPr lang="zh-CN" altLang="en-US" sz="2000" dirty="0">
                <a:latin typeface="微软雅黑" panose="020B0503020204020204" pitchFamily="34" charset="-122"/>
                <a:ea typeface="微软雅黑" panose="020B0503020204020204" pitchFamily="34" charset="-122"/>
              </a:rPr>
              <a:t>没有像</a:t>
            </a:r>
            <a:r>
              <a:rPr lang="zh-CN" altLang="en-US" sz="2000" dirty="0" smtClean="0">
                <a:latin typeface="微软雅黑" panose="020B0503020204020204" pitchFamily="34" charset="-122"/>
                <a:ea typeface="微软雅黑" panose="020B0503020204020204" pitchFamily="34" charset="-122"/>
              </a:rPr>
              <a:t>越南、印度</a:t>
            </a:r>
            <a:r>
              <a:rPr lang="zh-CN" altLang="en-US" sz="2000" dirty="0">
                <a:latin typeface="微软雅黑" panose="020B0503020204020204" pitchFamily="34" charset="-122"/>
                <a:ea typeface="微软雅黑" panose="020B0503020204020204" pitchFamily="34" charset="-122"/>
              </a:rPr>
              <a:t>等国家完全沦为</a:t>
            </a:r>
            <a:r>
              <a:rPr lang="zh-CN" altLang="en-US" sz="2000" dirty="0" smtClean="0">
                <a:latin typeface="微软雅黑" panose="020B0503020204020204" pitchFamily="34" charset="-122"/>
                <a:ea typeface="微软雅黑" panose="020B0503020204020204" pitchFamily="34" charset="-122"/>
              </a:rPr>
              <a:t>殖民地。</a:t>
            </a:r>
            <a:endParaRPr lang="zh-CN" altLang="en-US" sz="2000" dirty="0">
              <a:latin typeface="微软雅黑" panose="020B0503020204020204" pitchFamily="34" charset="-122"/>
              <a:ea typeface="微软雅黑" panose="020B0503020204020204" pitchFamily="34" charset="-122"/>
            </a:endParaRPr>
          </a:p>
          <a:p>
            <a:pPr algn="just"/>
            <a:r>
              <a:rPr lang="zh-CN" altLang="en-US" sz="2800" b="1" dirty="0" smtClean="0">
                <a:latin typeface="微软雅黑" panose="020B0503020204020204" pitchFamily="34" charset="-122"/>
                <a:ea typeface="微软雅黑" panose="020B0503020204020204" pitchFamily="34" charset="-122"/>
              </a:rPr>
              <a:t>中国</a:t>
            </a:r>
            <a:r>
              <a:rPr lang="zh-CN" altLang="en-US" sz="2800" b="1" dirty="0">
                <a:latin typeface="微软雅黑" panose="020B0503020204020204" pitchFamily="34" charset="-122"/>
                <a:ea typeface="微软雅黑" panose="020B0503020204020204" pitchFamily="34" charset="-122"/>
              </a:rPr>
              <a:t>近代政治的黑锅者</a:t>
            </a:r>
            <a:endParaRPr lang="en-US" altLang="zh-CN" sz="2800" b="1" dirty="0">
              <a:latin typeface="微软雅黑" panose="020B0503020204020204" pitchFamily="34" charset="-122"/>
              <a:ea typeface="微软雅黑" panose="020B0503020204020204" pitchFamily="34" charset="-122"/>
            </a:endParaRPr>
          </a:p>
          <a:p>
            <a:pPr algn="just"/>
            <a:r>
              <a:rPr lang="zh-CN" altLang="en-US" sz="2000" dirty="0" smtClean="0">
                <a:latin typeface="微软雅黑" panose="020B0503020204020204" pitchFamily="34" charset="-122"/>
                <a:ea typeface="微软雅黑" panose="020B0503020204020204" pitchFamily="34" charset="-122"/>
              </a:rPr>
              <a:t>李鸿章即使</a:t>
            </a:r>
            <a:r>
              <a:rPr lang="zh-CN" altLang="en-US" sz="2000" dirty="0">
                <a:latin typeface="微软雅黑" panose="020B0503020204020204" pitchFamily="34" charset="-122"/>
                <a:ea typeface="微软雅黑" panose="020B0503020204020204" pitchFamily="34" charset="-122"/>
              </a:rPr>
              <a:t>年迈身体虚弱也坚持关心国家，关心战事</a:t>
            </a:r>
            <a:r>
              <a:rPr lang="zh-CN" altLang="en-US" sz="2000" dirty="0" smtClean="0">
                <a:latin typeface="微软雅黑" panose="020B0503020204020204" pitchFamily="34" charset="-122"/>
                <a:ea typeface="微软雅黑" panose="020B0503020204020204" pitchFamily="34" charset="-122"/>
              </a:rPr>
              <a:t>，承受</a:t>
            </a:r>
            <a:r>
              <a:rPr lang="zh-CN" altLang="en-US" sz="2000" dirty="0">
                <a:latin typeface="微软雅黑" panose="020B0503020204020204" pitchFamily="34" charset="-122"/>
                <a:ea typeface="微软雅黑" panose="020B0503020204020204" pitchFamily="34" charset="-122"/>
              </a:rPr>
              <a:t>巨大压力，代表清王朝</a:t>
            </a:r>
            <a:r>
              <a:rPr lang="zh-CN" altLang="en-US" sz="2000" dirty="0" smtClean="0">
                <a:latin typeface="微软雅黑" panose="020B0503020204020204" pitchFamily="34" charset="-122"/>
                <a:ea typeface="微软雅黑" panose="020B0503020204020204" pitchFamily="34" charset="-122"/>
              </a:rPr>
              <a:t>签署</a:t>
            </a:r>
            <a:r>
              <a:rPr lang="en-US" altLang="zh-CN" sz="2000" dirty="0" smtClean="0">
                <a:latin typeface="微软雅黑" panose="020B0503020204020204" pitchFamily="34" charset="-122"/>
                <a:ea typeface="微软雅黑" panose="020B0503020204020204" pitchFamily="34" charset="-122"/>
              </a:rPr>
              <a:t>30</a:t>
            </a:r>
            <a:r>
              <a:rPr lang="zh-CN" altLang="en-US" sz="2000" dirty="0" smtClean="0">
                <a:latin typeface="微软雅黑" panose="020B0503020204020204" pitchFamily="34" charset="-122"/>
                <a:ea typeface="微软雅黑" panose="020B0503020204020204" pitchFamily="34" charset="-122"/>
              </a:rPr>
              <a:t>多个不平等条约，背负</a:t>
            </a:r>
            <a:r>
              <a:rPr lang="zh-CN" altLang="en-US" sz="2000" dirty="0">
                <a:latin typeface="微软雅黑" panose="020B0503020204020204" pitchFamily="34" charset="-122"/>
                <a:ea typeface="微软雅黑" panose="020B0503020204020204" pitchFamily="34" charset="-122"/>
              </a:rPr>
              <a:t>“卖国贼”的</a:t>
            </a:r>
            <a:r>
              <a:rPr lang="zh-CN" altLang="en-US" sz="2000" dirty="0" smtClean="0">
                <a:latin typeface="微软雅黑" panose="020B0503020204020204" pitchFamily="34" charset="-122"/>
                <a:ea typeface="微软雅黑" panose="020B0503020204020204" pitchFamily="34" charset="-122"/>
              </a:rPr>
              <a:t>千古骂名，为清王朝皇家</a:t>
            </a:r>
            <a:r>
              <a:rPr lang="zh-CN" altLang="en-US" sz="2000" dirty="0">
                <a:latin typeface="微软雅黑" panose="020B0503020204020204" pitchFamily="34" charset="-122"/>
                <a:ea typeface="微软雅黑" panose="020B0503020204020204" pitchFamily="34" charset="-122"/>
              </a:rPr>
              <a:t>倾尽了自己的</a:t>
            </a:r>
            <a:r>
              <a:rPr lang="zh-CN" altLang="en-US" sz="2000" dirty="0" smtClean="0">
                <a:latin typeface="微软雅黑" panose="020B0503020204020204" pitchFamily="34" charset="-122"/>
                <a:ea typeface="微软雅黑" panose="020B0503020204020204" pitchFamily="34" charset="-122"/>
              </a:rPr>
              <a:t>一生。</a:t>
            </a:r>
            <a:endParaRPr lang="zh-CN" altLang="en-US"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6953979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1375</TotalTime>
  <Words>1478</Words>
  <Application>Microsoft Office PowerPoint</Application>
  <PresentationFormat>宽屏</PresentationFormat>
  <Paragraphs>64</Paragraphs>
  <Slides>9</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9</vt:i4>
      </vt:variant>
    </vt:vector>
  </HeadingPairs>
  <TitlesOfParts>
    <vt:vector size="16" baseType="lpstr">
      <vt:lpstr>华文行楷</vt:lpstr>
      <vt:lpstr>宋体</vt:lpstr>
      <vt:lpstr>微软雅黑</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Administrator</cp:lastModifiedBy>
  <cp:revision>62</cp:revision>
  <dcterms:created xsi:type="dcterms:W3CDTF">2014-07-11T08:48:24Z</dcterms:created>
  <dcterms:modified xsi:type="dcterms:W3CDTF">2015-05-08T07:59:18Z</dcterms:modified>
</cp:coreProperties>
</file>