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  <p:sldMasterId id="2147483654" r:id="rId3"/>
    <p:sldMasterId id="2147483655" r:id="rId4"/>
    <p:sldMasterId id="2147483700" r:id="rId5"/>
  </p:sldMasterIdLst>
  <p:notesMasterIdLst>
    <p:notesMasterId r:id="rId20"/>
  </p:notesMasterIdLst>
  <p:sldIdLst>
    <p:sldId id="256" r:id="rId6"/>
    <p:sldId id="257" r:id="rId7"/>
    <p:sldId id="258" r:id="rId8"/>
    <p:sldId id="260" r:id="rId9"/>
    <p:sldId id="262" r:id="rId10"/>
    <p:sldId id="261" r:id="rId11"/>
    <p:sldId id="263" r:id="rId12"/>
    <p:sldId id="265" r:id="rId13"/>
    <p:sldId id="266" r:id="rId14"/>
    <p:sldId id="267" r:id="rId15"/>
    <p:sldId id="268" r:id="rId16"/>
    <p:sldId id="270" r:id="rId17"/>
    <p:sldId id="272" r:id="rId18"/>
    <p:sldId id="271" r:id="rId19"/>
  </p:sldIdLst>
  <p:sldSz cx="9144000" cy="5399088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96D5B"/>
    <a:srgbClr val="E60000"/>
    <a:srgbClr val="800000"/>
    <a:srgbClr val="FF0000"/>
    <a:srgbClr val="0099FF"/>
    <a:srgbClr val="FF9933"/>
    <a:srgbClr val="924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420" y="-108"/>
      </p:cViewPr>
      <p:guideLst>
        <p:guide orient="horz" pos="1700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659A88E7-C0D4-4248-A3E3-4C8E0E68BD84}" type="datetimeFigureOut">
              <a:rPr lang="zh-CN" altLang="en-US"/>
              <a:pPr>
                <a:defRPr/>
              </a:pPr>
              <a:t>2016/3/26</a:t>
            </a:fld>
            <a:endParaRPr lang="en-US" altLang="zh-CN"/>
          </a:p>
        </p:txBody>
      </p:sp>
      <p:sp>
        <p:nvSpPr>
          <p:cNvPr id="20484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149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 smtClean="0"/>
            </a:lvl1pPr>
          </a:lstStyle>
          <a:p>
            <a:pPr>
              <a:defRPr/>
            </a:pPr>
            <a:fld id="{70A0762B-D645-4E1B-BBFB-AD18BEC4FFB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321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84238"/>
            <a:ext cx="6858000" cy="1879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835275"/>
            <a:ext cx="6858000" cy="1303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3FEF-19A5-4263-89E4-AFE1E659AFFE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CCD4F-09AD-4B31-9295-6E3C43E6CE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24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94E5B-4A0E-4481-98A7-F0B879442ECD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E3D30-D6F1-4438-90D3-9C084F88E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1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E324D-2E06-4E9B-806F-79717E679FA4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976A6-EFD1-422F-9521-32C97507B1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772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84238"/>
            <a:ext cx="6858000" cy="1879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835275"/>
            <a:ext cx="6858000" cy="1303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F4E98-CABC-4BFE-ABA9-D24219B7510E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36280-32F0-4E60-8E54-F81861BD68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10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D20CB-8177-49A5-A223-13F1CF3B7ED6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19C50-9E6F-4208-99AF-132A66D547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576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346200"/>
            <a:ext cx="7886700" cy="2246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613150"/>
            <a:ext cx="7886700" cy="11811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7CD51-53DF-43E7-81B4-D74C04041A14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76DBA-EF7E-4EDC-B407-15A78A551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760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EFE5A-9B52-4C95-B8A5-0A4E5F506E2C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FD900-E520-4D9D-8D3E-DB9AE993BD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393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87338"/>
            <a:ext cx="7886700" cy="10429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323975"/>
            <a:ext cx="386873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971675"/>
            <a:ext cx="3868737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3975"/>
            <a:ext cx="38877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71675"/>
            <a:ext cx="3887788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8A5C-D669-4DCB-A49B-3BEE2D8B53AF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FF361-6144-4AA5-B4FA-7B6A77E269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205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E39E7-8620-4173-B697-FD0E56CBCF75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4D07B-7DF5-4F9B-9BF1-10F9CD46B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751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3032C-B4BB-4250-A3CB-0BE00A62201A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0CECA-EB6B-4A46-BA50-FAE09A3204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66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790E3-FC80-4808-92DB-35944B10063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35E8E-9CD7-4998-B8EA-9A97CE20DD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23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EED18-A54D-4112-BBE1-7281CDD70617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4CE42-818E-4444-8BF0-7EFA98179E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8974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1C993-58A5-45BB-B7ED-6DF371849500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9AB75-D9F4-42A6-9AA2-66A7CF2976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49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F4E9A-50D6-48A2-BB7C-6DFE156AF7CB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2983B-92F5-4FCC-9BAB-E5F54E7A36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828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433EF-9C81-4454-ADDC-9421DDAC84FE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7A386-1B74-4443-AC50-130E8676CA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409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84238"/>
            <a:ext cx="6858000" cy="1879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835275"/>
            <a:ext cx="6858000" cy="1303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938D7-D28C-4E9B-939C-94FA7C2171E4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2CA82-083D-4300-B3E6-8AFD01C420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118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ACC16-74DC-4F4E-8F3C-51645E4E40BB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2EDB3-9E30-491A-B3CB-5809BB9240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082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346200"/>
            <a:ext cx="7886700" cy="2246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613150"/>
            <a:ext cx="7886700" cy="11811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0F576-B83A-4840-865B-A729C6312FBB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D5A97-1B7A-452D-92D3-6970970C04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0188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81EC0-FD9D-41EB-8303-4D47F61F5BF8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EECB1-4A50-439A-B49B-C0698C04A6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9418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87338"/>
            <a:ext cx="7886700" cy="10429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323975"/>
            <a:ext cx="386873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971675"/>
            <a:ext cx="3868737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3975"/>
            <a:ext cx="38877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71675"/>
            <a:ext cx="3887788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8F0A8-B38E-4DD4-B6DE-6E1CF6F2855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7619A-104C-47B6-A18E-9858C615A9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4083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498F2-865D-4A9D-9ADA-4D39CF0D4C51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8C9A3-69C5-479D-8B0D-A306610A48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2667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18984-188A-4996-9054-3507C7AB123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EB6E7-036E-40FB-B687-B7CC448DFA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8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346200"/>
            <a:ext cx="7886700" cy="2246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613150"/>
            <a:ext cx="7886700" cy="11811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BF8BA-A46F-49D1-AAD2-DB199A5219C4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06D82-9457-491C-BE6A-DD1DE8CB76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5354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22230-6909-48FC-ACEA-83393B53DFB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800F0-2E3E-4489-A2F4-3B19374D0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2578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828C6-B042-49BF-A2AF-6B400695D4D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2072C-D7EF-4FD3-B36D-971D733EE5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75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E4D8C-D3B2-4BDB-BF04-CA70541EFB7F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8EF38-1A4B-4A79-A45A-CADE6FF2B0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723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141A1-8B89-4E38-9AF4-113C80BCCEB2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AC71E-8E39-4D50-96F2-3AF1D89AE1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5199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84238"/>
            <a:ext cx="6858000" cy="1879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835275"/>
            <a:ext cx="6858000" cy="1303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F7E63-44BC-4E22-B479-7BFBDCC996F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AA237-306D-4663-A980-16D65D7927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51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B3E00-0C47-47B5-83D2-A3E25B021F12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B867A-7F8B-4A4E-8D8C-C418ECA8C4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572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346200"/>
            <a:ext cx="7886700" cy="2246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613150"/>
            <a:ext cx="7886700" cy="11811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E463D-5AE1-44B9-90C6-6EB6064DFC8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CFD4F-6212-4B28-83B2-CE643FFC04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200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D710E-2D15-4A76-BC3F-447BD827ADB6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5A696-7C5E-442B-8DB7-52C1412BF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1024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87338"/>
            <a:ext cx="7886700" cy="10429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323975"/>
            <a:ext cx="386873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971675"/>
            <a:ext cx="3868737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3975"/>
            <a:ext cx="38877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71675"/>
            <a:ext cx="3887788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9051A-E44F-43B5-9F4C-12F6638C34CE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08457-4C33-4931-B2A9-2937060FA0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3713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5C56A-15C2-4894-B972-C657063CDFF8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F54F4-6D0A-4149-95FD-4F5EB6D18A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0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432D0-0541-40F3-AE63-C74ECC26909E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90BAC-4855-4B35-96C6-EADD7855EE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3111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2909A-A07B-4966-BB1E-9E52094945B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DF8C1-98CD-41AF-937D-1DB7EAF62D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124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60A8F-56C8-4AC2-8C62-F9E40BB0ED2F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70D15-B7C0-44FC-81E3-192E993D38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1256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2CD2E-109B-4E31-A44B-A76766402F9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93E2-9371-4ED5-AC5C-B8424F3EBC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166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D1FD2-A687-4700-927A-7E13D7B2CAE9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7B56-8E7E-4E32-A150-B002C56041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982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BB4BE-E91F-40F6-84FA-61D21AE628A0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5A829-0CD2-43D3-A9E1-64249ADCC7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3576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84238"/>
            <a:ext cx="6858000" cy="1879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835275"/>
            <a:ext cx="6858000" cy="13033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A3AC-1ED0-450E-97F6-8DD37989EC8A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E31-5A9A-4271-9BDA-9694F0FAC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155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1BAE-4A43-463D-98B0-FE9F2E5EFF88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11B82-EB66-4620-A3BC-4FDD9D8A92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046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346200"/>
            <a:ext cx="7886700" cy="2246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613150"/>
            <a:ext cx="7886700" cy="11811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E5EBB-4E9F-4148-8992-21D90C7605C1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2F68-A298-4957-8817-6369BE3DF6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427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3562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33C11-EE41-4C7F-81AD-2CE6DAD0F794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C7D35-A17F-40F4-9D2D-B3EAA48731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0812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87338"/>
            <a:ext cx="7886700" cy="10429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323975"/>
            <a:ext cx="386873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971675"/>
            <a:ext cx="3868737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3975"/>
            <a:ext cx="38877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71675"/>
            <a:ext cx="3887788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3176B-EC71-483F-A2CC-0213D45C64F6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9D9A4-1DC5-4C43-B8C1-4E46987B4D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59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87338"/>
            <a:ext cx="7886700" cy="10429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323975"/>
            <a:ext cx="3868737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971675"/>
            <a:ext cx="3868737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3975"/>
            <a:ext cx="38877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71675"/>
            <a:ext cx="3887788" cy="29019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ACDC9-7122-445F-8A58-3FDB0CD33DA2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98CB6-23D2-44A7-B5A7-0829F2F5EF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1931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FE53-6262-4E55-BC1F-65A5CF297B27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0B200-C38E-407B-A1AE-2607D9E276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4876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A1DB-7DDE-43E8-86FC-4855B8B51D6D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25FCF-DA2F-431D-A1E1-09489F8803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5247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E36ED-F6BF-4278-AFDE-E8B3C417AD5A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017C5-3559-4D0B-8A08-F7FE63E61C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9742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0079E-A7D3-49FD-BAE9-941448396212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D4D4-041E-4D50-BC94-5D8292651C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9132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68587-7E34-4FFF-A6FD-FC8B8EFB0FA8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C9023-E89B-471C-9C1A-C8937ED726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410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5900"/>
            <a:ext cx="2057400" cy="4606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5900"/>
            <a:ext cx="6019800" cy="4606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C4276-45EF-4C69-A946-2BEC2427F14D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3BC00-5A69-4D91-AB18-0A60B35706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66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6DDFE-A371-4161-AE9F-087BD3BD4287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2FC43-4092-4BCF-9415-99C1E2708A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98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97215-B132-4116-8407-37670807D952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7CA8A-10EE-4AF1-8EC2-4883EAD8E3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41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C93B2-0E54-42F3-8268-545DD29DD7F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6F607-43EB-4EC6-B4BB-3A13BFD60D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13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0363"/>
            <a:ext cx="2949575" cy="12588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77875"/>
            <a:ext cx="4629150" cy="38369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619250"/>
            <a:ext cx="2949575" cy="30019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EBA9-AE42-49B5-ACCC-CAA2836C7011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DCFC0-ACB1-4634-9486-03730E7226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87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DA30C6F8-B070-40A6-B53A-2DCB9CE28433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 smtClean="0"/>
            </a:lvl1pPr>
          </a:lstStyle>
          <a:p>
            <a:pPr>
              <a:defRPr/>
            </a:pPr>
            <a:fld id="{AEC6D943-E31F-4DEA-845C-7CF41EC73C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828675"/>
          </a:xfrm>
          <a:prstGeom prst="rect">
            <a:avLst/>
          </a:prstGeom>
          <a:solidFill>
            <a:srgbClr val="36523F"/>
          </a:solidFill>
          <a:ln>
            <a:noFill/>
          </a:ln>
          <a:effectLst/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1546024F-0529-459D-852F-659A6593787C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 smtClean="0"/>
            </a:lvl1pPr>
          </a:lstStyle>
          <a:p>
            <a:pPr>
              <a:defRPr/>
            </a:pPr>
            <a:fld id="{D2164649-0A5A-4E77-80F1-89C2714424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314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92BFBA75-D989-4F20-A233-A83E5995310F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 smtClean="0"/>
            </a:lvl1pPr>
          </a:lstStyle>
          <a:p>
            <a:pPr>
              <a:defRPr/>
            </a:pPr>
            <a:fld id="{C8AA848E-2052-48B8-B597-00B8A898F8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3145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BA8E50B5-61D4-45E8-A8E4-91A2673B8145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 smtClean="0"/>
            </a:lvl1pPr>
          </a:lstStyle>
          <a:p>
            <a:pPr>
              <a:defRPr/>
            </a:pPr>
            <a:fld id="{62C94D38-85CD-4EE6-8136-C8A37A55D1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5900"/>
            <a:ext cx="82296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fld id="{995DE80E-C9A1-4EA3-BDCC-F289A28515A7}" type="datetime1">
              <a:rPr lang="zh-CN" altLang="en-US"/>
              <a:pPr>
                <a:defRPr/>
              </a:pPr>
              <a:t>2016/3/26</a:t>
            </a:fld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916488"/>
            <a:ext cx="2895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sz="14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916488"/>
            <a:ext cx="2133600" cy="37623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 smtClean="0"/>
            </a:lvl1pPr>
          </a:lstStyle>
          <a:p>
            <a:pPr>
              <a:defRPr/>
            </a:pPr>
            <a:fld id="{F6087D57-3D9D-4E22-A800-F174C551A5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93738" y="1676400"/>
            <a:ext cx="7772400" cy="1158875"/>
          </a:xfrm>
        </p:spPr>
        <p:txBody>
          <a:bodyPr/>
          <a:lstStyle/>
          <a:p>
            <a:r>
              <a:rPr lang="zh-CN" altLang="zh-CN" sz="5400" smtClean="0">
                <a:solidFill>
                  <a:schemeClr val="bg1"/>
                </a:solidFill>
                <a:ea typeface="华康俪金黑W8" pitchFamily="49" charset="-122"/>
              </a:rPr>
              <a:t>看不见的公务员福利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065463"/>
            <a:ext cx="6400800" cy="1379537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zh-CN" altLang="en-US" sz="1800" b="1" smtClean="0">
                <a:solidFill>
                  <a:srgbClr val="C9CCBB"/>
                </a:solidFill>
                <a:latin typeface="方正细倩简体" pitchFamily="65" charset="-122"/>
                <a:ea typeface="方正细倩简体" pitchFamily="65" charset="-122"/>
              </a:rPr>
              <a:t>       据统计，2013年度国考最终报名人数预计超过150万，而最火职位竞争激烈程度已近“万里挑一”。是什么让公务员成为一个趋之若鹜的职业？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90538" y="779463"/>
            <a:ext cx="3455987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 rot="-2700000">
            <a:off x="3781425" y="-749300"/>
            <a:ext cx="1509713" cy="1508125"/>
          </a:xfrm>
          <a:prstGeom prst="rtTriangl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 i="1">
              <a:solidFill>
                <a:schemeClr val="bg1"/>
              </a:solidFill>
              <a:ea typeface="张海山锐线体2.0" pitchFamily="2" charset="-122"/>
            </a:endParaRP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5076825" y="779463"/>
            <a:ext cx="3455988" cy="1587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6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565150"/>
            <a:ext cx="1476375" cy="1878013"/>
          </a:xfrm>
          <a:noFill/>
        </p:spPr>
      </p:pic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903413" y="119063"/>
            <a:ext cx="966787" cy="665162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r>
              <a:rPr lang="zh-CN" altLang="en-US" sz="12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我的养老金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6011863" y="792163"/>
            <a:ext cx="2089150" cy="504825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solidFill>
                  <a:srgbClr val="314538"/>
                </a:solidFill>
                <a:ea typeface="微软雅黑" pitchFamily="34" charset="-122"/>
              </a:rPr>
              <a:t>老有所养</a:t>
            </a:r>
            <a:endParaRPr lang="zh-CN" altLang="en-US"/>
          </a:p>
        </p:txBody>
      </p:sp>
      <p:cxnSp>
        <p:nvCxnSpPr>
          <p:cNvPr id="15365" name="AutoShape 5"/>
          <p:cNvCxnSpPr>
            <a:cxnSpLocks noChangeShapeType="1"/>
          </p:cNvCxnSpPr>
          <p:nvPr/>
        </p:nvCxnSpPr>
        <p:spPr bwMode="auto">
          <a:xfrm flipH="1">
            <a:off x="3060700" y="1296988"/>
            <a:ext cx="2951163" cy="1349375"/>
          </a:xfrm>
          <a:prstGeom prst="straightConnector1">
            <a:avLst/>
          </a:prstGeom>
          <a:noFill/>
          <a:ln w="25400">
            <a:solidFill>
              <a:srgbClr val="FF6600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6" name="Text Box 6"/>
          <p:cNvSpPr txBox="1">
            <a:spLocks noChangeArrowheads="1"/>
          </p:cNvSpPr>
          <p:nvPr/>
        </p:nvSpPr>
        <p:spPr bwMode="auto">
          <a:xfrm rot="-1500000">
            <a:off x="3492500" y="1697038"/>
            <a:ext cx="17526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rgbClr val="FF6600"/>
                </a:solidFill>
                <a:ea typeface="微软雅黑" pitchFamily="34" charset="-122"/>
              </a:rPr>
              <a:t>公务员养老金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684213" y="2646363"/>
            <a:ext cx="2808287" cy="1368425"/>
          </a:xfrm>
          <a:prstGeom prst="roundRect">
            <a:avLst>
              <a:gd name="adj" fmla="val 16667"/>
            </a:avLst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828675" y="2860675"/>
            <a:ext cx="2132013" cy="79375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5369" name="Picture 9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3005138"/>
            <a:ext cx="515937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05138"/>
            <a:ext cx="515938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1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538" y="3005138"/>
            <a:ext cx="515937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2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0" y="3005138"/>
            <a:ext cx="51435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3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63" y="3005138"/>
            <a:ext cx="515937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52450" y="3690938"/>
            <a:ext cx="229393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altLang="en-US" sz="15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退休前工资80%</a:t>
            </a:r>
          </a:p>
        </p:txBody>
      </p:sp>
      <p:cxnSp>
        <p:nvCxnSpPr>
          <p:cNvPr id="15375" name="AutoShape 15"/>
          <p:cNvCxnSpPr>
            <a:cxnSpLocks noChangeShapeType="1"/>
          </p:cNvCxnSpPr>
          <p:nvPr/>
        </p:nvCxnSpPr>
        <p:spPr bwMode="auto">
          <a:xfrm>
            <a:off x="1187450" y="4010025"/>
            <a:ext cx="0" cy="639763"/>
          </a:xfrm>
          <a:prstGeom prst="straightConnector1">
            <a:avLst/>
          </a:prstGeom>
          <a:noFill/>
          <a:ln w="63500">
            <a:solidFill>
              <a:srgbClr val="1D3D3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839788" y="4665663"/>
            <a:ext cx="696912" cy="696912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914400" y="4752975"/>
            <a:ext cx="5381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1D3D32"/>
                </a:solidFill>
                <a:ea typeface="微软雅黑" pitchFamily="34" charset="-122"/>
              </a:rPr>
              <a:t>养老</a:t>
            </a:r>
          </a:p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1D3D32"/>
                </a:solidFill>
                <a:ea typeface="微软雅黑" pitchFamily="34" charset="-122"/>
              </a:rPr>
              <a:t>保险</a:t>
            </a:r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5353050" y="3924300"/>
            <a:ext cx="2808288" cy="1368425"/>
          </a:xfrm>
          <a:prstGeom prst="roundRect">
            <a:avLst>
              <a:gd name="adj" fmla="val 16667"/>
            </a:avLst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7054850" y="4138613"/>
            <a:ext cx="1030288" cy="7921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5380" name="Picture 20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4283075"/>
            <a:ext cx="5159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1" name="Picture 21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38" y="4283075"/>
            <a:ext cx="51593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Picture 22" descr="1 (1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5" y="4283075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3" name="Picture 23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4283075"/>
            <a:ext cx="5159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Picture 24" descr="1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4283075"/>
            <a:ext cx="5159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5791200" y="4968875"/>
            <a:ext cx="2293938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buFont typeface="Arial" pitchFamily="34" charset="0"/>
              <a:buNone/>
            </a:pPr>
            <a:r>
              <a:rPr lang="zh-CN" altLang="en-US" sz="15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仅退休前工资44%</a:t>
            </a:r>
          </a:p>
        </p:txBody>
      </p:sp>
      <p:cxnSp>
        <p:nvCxnSpPr>
          <p:cNvPr id="15386" name="AutoShape 26"/>
          <p:cNvCxnSpPr>
            <a:cxnSpLocks noChangeShapeType="1"/>
          </p:cNvCxnSpPr>
          <p:nvPr/>
        </p:nvCxnSpPr>
        <p:spPr bwMode="auto">
          <a:xfrm>
            <a:off x="7451725" y="1330325"/>
            <a:ext cx="0" cy="2482850"/>
          </a:xfrm>
          <a:prstGeom prst="straightConnector1">
            <a:avLst/>
          </a:prstGeom>
          <a:noFill/>
          <a:ln w="25400">
            <a:solidFill>
              <a:schemeClr val="folHlink"/>
            </a:solidFill>
            <a:prstDash val="sysDot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6272213" y="2070100"/>
            <a:ext cx="11636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chemeClr val="folHlink"/>
                </a:solidFill>
                <a:ea typeface="微软雅黑" pitchFamily="34" charset="-122"/>
              </a:rPr>
              <a:t>普通职工</a:t>
            </a:r>
          </a:p>
          <a:p>
            <a:pPr algn="r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chemeClr val="folHlink"/>
                </a:solidFill>
                <a:ea typeface="微软雅黑" pitchFamily="34" charset="-122"/>
              </a:rPr>
              <a:t>养老金</a:t>
            </a:r>
          </a:p>
        </p:txBody>
      </p:sp>
      <p:cxnSp>
        <p:nvCxnSpPr>
          <p:cNvPr id="15388" name="AutoShape 28"/>
          <p:cNvCxnSpPr>
            <a:cxnSpLocks noChangeShapeType="1"/>
          </p:cNvCxnSpPr>
          <p:nvPr/>
        </p:nvCxnSpPr>
        <p:spPr bwMode="auto">
          <a:xfrm flipH="1">
            <a:off x="1638300" y="4918075"/>
            <a:ext cx="3725863" cy="44450"/>
          </a:xfrm>
          <a:prstGeom prst="straightConnector1">
            <a:avLst/>
          </a:prstGeom>
          <a:noFill/>
          <a:ln w="63500">
            <a:solidFill>
              <a:srgbClr val="1D3D3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4268788" y="4562475"/>
            <a:ext cx="896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chemeClr val="folHlink"/>
                </a:solidFill>
                <a:ea typeface="微软雅黑" pitchFamily="34" charset="-122"/>
              </a:rPr>
              <a:t>需缴纳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381375" y="2641600"/>
            <a:ext cx="1620838" cy="2767013"/>
            <a:chOff x="0" y="0"/>
            <a:chExt cx="2552" cy="4149"/>
          </a:xfrm>
        </p:grpSpPr>
        <p:sp>
          <p:nvSpPr>
            <p:cNvPr id="16405" name="Rectangle 3"/>
            <p:cNvSpPr>
              <a:spLocks noChangeArrowheads="1"/>
            </p:cNvSpPr>
            <p:nvPr/>
          </p:nvSpPr>
          <p:spPr bwMode="auto">
            <a:xfrm>
              <a:off x="0" y="1145"/>
              <a:ext cx="2552" cy="3004"/>
            </a:xfrm>
            <a:prstGeom prst="rect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16406" name="AutoShape 4"/>
            <p:cNvSpPr>
              <a:spLocks noChangeArrowheads="1"/>
            </p:cNvSpPr>
            <p:nvPr/>
          </p:nvSpPr>
          <p:spPr bwMode="auto">
            <a:xfrm rot="16200000" flipV="1">
              <a:off x="363" y="-363"/>
              <a:ext cx="1826" cy="2551"/>
            </a:xfrm>
            <a:prstGeom prst="flowChartDelay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3455988" y="2724150"/>
            <a:ext cx="1476375" cy="1476375"/>
          </a:xfrm>
          <a:prstGeom prst="ellipse">
            <a:avLst/>
          </a:prstGeom>
          <a:solidFill>
            <a:srgbClr val="1D3D32"/>
          </a:solidFill>
          <a:ln w="635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6388" name="Line 3"/>
          <p:cNvSpPr>
            <a:spLocks noChangeShapeType="1"/>
          </p:cNvSpPr>
          <p:nvPr/>
        </p:nvSpPr>
        <p:spPr bwMode="auto">
          <a:xfrm>
            <a:off x="0" y="484188"/>
            <a:ext cx="9180513" cy="0"/>
          </a:xfrm>
          <a:prstGeom prst="line">
            <a:avLst/>
          </a:prstGeom>
          <a:noFill/>
          <a:ln w="63500">
            <a:solidFill>
              <a:srgbClr val="FF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3321050" y="198438"/>
            <a:ext cx="2087563" cy="504825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solidFill>
                  <a:srgbClr val="314538"/>
                </a:solidFill>
                <a:ea typeface="微软雅黑" pitchFamily="34" charset="-122"/>
              </a:rPr>
              <a:t>幼有所长</a:t>
            </a:r>
            <a:endParaRPr lang="zh-CN" altLang="en-US"/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 flipH="1">
            <a:off x="1476375" y="1547813"/>
            <a:ext cx="1366838" cy="93503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16391" name="AutoShape 9"/>
          <p:cNvSpPr>
            <a:spLocks noChangeArrowheads="1"/>
          </p:cNvSpPr>
          <p:nvPr/>
        </p:nvSpPr>
        <p:spPr bwMode="auto">
          <a:xfrm>
            <a:off x="5651500" y="1547813"/>
            <a:ext cx="1368425" cy="93503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1814513" y="1835150"/>
            <a:ext cx="1060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师资优异</a:t>
            </a:r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5959475" y="1835150"/>
            <a:ext cx="1060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财政拨款</a:t>
            </a:r>
          </a:p>
        </p:txBody>
      </p:sp>
      <p:pic>
        <p:nvPicPr>
          <p:cNvPr id="16394" name="Picture 12" descr="1 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950" y="1720850"/>
            <a:ext cx="601663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3" descr="teac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1762125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6" name="Text Box 14"/>
          <p:cNvSpPr txBox="1">
            <a:spLocks noChangeArrowheads="1"/>
          </p:cNvSpPr>
          <p:nvPr/>
        </p:nvSpPr>
        <p:spPr bwMode="auto">
          <a:xfrm>
            <a:off x="1677988" y="2795588"/>
            <a:ext cx="1525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200" b="1">
                <a:solidFill>
                  <a:srgbClr val="FF6600"/>
                </a:solidFill>
                <a:ea typeface="微软雅黑" pitchFamily="34" charset="-122"/>
              </a:rPr>
              <a:t>示范园或一级园</a:t>
            </a:r>
          </a:p>
        </p:txBody>
      </p:sp>
      <p:sp>
        <p:nvSpPr>
          <p:cNvPr id="16397" name="Text Box 15"/>
          <p:cNvSpPr txBox="1">
            <a:spLocks noChangeArrowheads="1"/>
          </p:cNvSpPr>
          <p:nvPr/>
        </p:nvSpPr>
        <p:spPr bwMode="auto">
          <a:xfrm>
            <a:off x="5568950" y="2795588"/>
            <a:ext cx="1527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200" b="1">
                <a:solidFill>
                  <a:schemeClr val="folHlink"/>
                </a:solidFill>
                <a:ea typeface="微软雅黑" pitchFamily="34" charset="-122"/>
              </a:rPr>
              <a:t>2012年广州10所幼儿园支出1.05亿</a:t>
            </a:r>
          </a:p>
        </p:txBody>
      </p:sp>
      <p:pic>
        <p:nvPicPr>
          <p:cNvPr id="16398" name="Picture 16" descr="学校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8" y="2824163"/>
            <a:ext cx="12954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Rectangle 17"/>
          <p:cNvSpPr>
            <a:spLocks noChangeArrowheads="1"/>
          </p:cNvSpPr>
          <p:nvPr/>
        </p:nvSpPr>
        <p:spPr bwMode="auto">
          <a:xfrm>
            <a:off x="0" y="5260975"/>
            <a:ext cx="9180513" cy="144463"/>
          </a:xfrm>
          <a:prstGeom prst="rect">
            <a:avLst/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6400" name="Rectangle 18"/>
          <p:cNvSpPr>
            <a:spLocks noChangeArrowheads="1"/>
          </p:cNvSpPr>
          <p:nvPr/>
        </p:nvSpPr>
        <p:spPr bwMode="auto">
          <a:xfrm rot="-540000">
            <a:off x="1238250" y="3910013"/>
            <a:ext cx="1152525" cy="741362"/>
          </a:xfrm>
          <a:prstGeom prst="rect">
            <a:avLst/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6401" name="Text Box 19"/>
          <p:cNvSpPr txBox="1">
            <a:spLocks noChangeArrowheads="1"/>
          </p:cNvSpPr>
          <p:nvPr/>
        </p:nvSpPr>
        <p:spPr bwMode="auto">
          <a:xfrm rot="-540000">
            <a:off x="1209675" y="4008438"/>
            <a:ext cx="1196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公务员子女</a:t>
            </a:r>
          </a:p>
          <a:p>
            <a:pPr algn="ctr" eaLnBrk="1" hangingPunct="1"/>
            <a:r>
              <a:rPr lang="zh-CN" altLang="en-US" sz="14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优先入园</a:t>
            </a:r>
          </a:p>
        </p:txBody>
      </p:sp>
      <p:sp>
        <p:nvSpPr>
          <p:cNvPr id="16402" name="Rectangle 20"/>
          <p:cNvSpPr>
            <a:spLocks noChangeArrowheads="1"/>
          </p:cNvSpPr>
          <p:nvPr/>
        </p:nvSpPr>
        <p:spPr bwMode="auto">
          <a:xfrm rot="-540000">
            <a:off x="1830388" y="4619625"/>
            <a:ext cx="149225" cy="750888"/>
          </a:xfrm>
          <a:prstGeom prst="rect">
            <a:avLst/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6403" name="Picture 21" descr="bab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092575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4" name="Text Box 22"/>
          <p:cNvSpPr txBox="1">
            <a:spLocks noChangeArrowheads="1"/>
          </p:cNvSpPr>
          <p:nvPr/>
        </p:nvSpPr>
        <p:spPr bwMode="auto">
          <a:xfrm rot="-540000">
            <a:off x="5565775" y="3722688"/>
            <a:ext cx="26939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1D3D3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我们进幼儿园也要拼爹拼妈！！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rot="9060000">
            <a:off x="3725863" y="2627313"/>
            <a:ext cx="2038350" cy="1873250"/>
          </a:xfrm>
          <a:prstGeom prst="triangle">
            <a:avLst>
              <a:gd name="adj" fmla="val 50000"/>
            </a:avLst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0" y="484188"/>
            <a:ext cx="9180513" cy="0"/>
          </a:xfrm>
          <a:prstGeom prst="line">
            <a:avLst/>
          </a:prstGeom>
          <a:noFill/>
          <a:ln w="63500">
            <a:solidFill>
              <a:srgbClr val="FF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5067300" y="231775"/>
            <a:ext cx="2089150" cy="504825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solidFill>
                  <a:srgbClr val="314538"/>
                </a:solidFill>
                <a:ea typeface="微软雅黑" pitchFamily="34" charset="-122"/>
              </a:rPr>
              <a:t>公款消费</a:t>
            </a:r>
            <a:endParaRPr lang="zh-CN" altLang="en-US"/>
          </a:p>
        </p:txBody>
      </p:sp>
      <p:pic>
        <p:nvPicPr>
          <p:cNvPr id="17413" name="Picture 5" descr="8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3575" y="1547813"/>
            <a:ext cx="2095500" cy="2095500"/>
          </a:xfrm>
          <a:noFill/>
        </p:spPr>
      </p:pic>
      <p:grpSp>
        <p:nvGrpSpPr>
          <p:cNvPr id="17414" name="Group 6"/>
          <p:cNvGrpSpPr>
            <a:grpSpLocks/>
          </p:cNvGrpSpPr>
          <p:nvPr/>
        </p:nvGrpSpPr>
        <p:grpSpPr bwMode="auto">
          <a:xfrm rot="-6780000">
            <a:off x="1960563" y="3225800"/>
            <a:ext cx="871538" cy="833437"/>
            <a:chOff x="0" y="0"/>
            <a:chExt cx="792" cy="758"/>
          </a:xfrm>
        </p:grpSpPr>
        <p:sp>
          <p:nvSpPr>
            <p:cNvPr id="17430" name="泪滴形 1"/>
            <p:cNvSpPr>
              <a:spLocks/>
            </p:cNvSpPr>
            <p:nvPr/>
          </p:nvSpPr>
          <p:spPr bwMode="auto">
            <a:xfrm rot="8068876">
              <a:off x="18" y="-18"/>
              <a:ext cx="758" cy="793"/>
            </a:xfrm>
            <a:custGeom>
              <a:avLst/>
              <a:gdLst>
                <a:gd name="T0" fmla="*/ 0 w 481695"/>
                <a:gd name="T1" fmla="*/ 1 h 504056"/>
                <a:gd name="T2" fmla="*/ 1 w 481695"/>
                <a:gd name="T3" fmla="*/ 0 h 504056"/>
                <a:gd name="T4" fmla="*/ 1 w 481695"/>
                <a:gd name="T5" fmla="*/ 0 h 504056"/>
                <a:gd name="T6" fmla="*/ 1 w 481695"/>
                <a:gd name="T7" fmla="*/ 1 h 504056"/>
                <a:gd name="T8" fmla="*/ 1 w 481695"/>
                <a:gd name="T9" fmla="*/ 1 h 504056"/>
                <a:gd name="T10" fmla="*/ 0 w 481695"/>
                <a:gd name="T11" fmla="*/ 1 h 504056"/>
                <a:gd name="T12" fmla="*/ 0 w 481695"/>
                <a:gd name="T13" fmla="*/ 1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1" name="Oval 8"/>
            <p:cNvSpPr>
              <a:spLocks noChangeArrowheads="1"/>
            </p:cNvSpPr>
            <p:nvPr/>
          </p:nvSpPr>
          <p:spPr bwMode="auto">
            <a:xfrm>
              <a:off x="85" y="55"/>
              <a:ext cx="638" cy="638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pic>
        <p:nvPicPr>
          <p:cNvPr id="17415" name="Picture 9" descr="c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3368675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6" name="Group 10"/>
          <p:cNvGrpSpPr>
            <a:grpSpLocks/>
          </p:cNvGrpSpPr>
          <p:nvPr/>
        </p:nvGrpSpPr>
        <p:grpSpPr bwMode="auto">
          <a:xfrm>
            <a:off x="2219325" y="755650"/>
            <a:ext cx="869950" cy="831850"/>
            <a:chOff x="0" y="0"/>
            <a:chExt cx="1370" cy="1312"/>
          </a:xfrm>
        </p:grpSpPr>
        <p:sp>
          <p:nvSpPr>
            <p:cNvPr id="17428" name="泪滴形 1"/>
            <p:cNvSpPr>
              <a:spLocks/>
            </p:cNvSpPr>
            <p:nvPr/>
          </p:nvSpPr>
          <p:spPr bwMode="auto">
            <a:xfrm rot="4380000">
              <a:off x="29" y="-29"/>
              <a:ext cx="1313" cy="1371"/>
            </a:xfrm>
            <a:custGeom>
              <a:avLst/>
              <a:gdLst>
                <a:gd name="T0" fmla="*/ 0 w 481695"/>
                <a:gd name="T1" fmla="*/ 2 h 504056"/>
                <a:gd name="T2" fmla="*/ 2 w 481695"/>
                <a:gd name="T3" fmla="*/ 0 h 504056"/>
                <a:gd name="T4" fmla="*/ 4 w 481695"/>
                <a:gd name="T5" fmla="*/ -1 h 504056"/>
                <a:gd name="T6" fmla="*/ 4 w 481695"/>
                <a:gd name="T7" fmla="*/ 2 h 504056"/>
                <a:gd name="T8" fmla="*/ 2 w 481695"/>
                <a:gd name="T9" fmla="*/ 4 h 504056"/>
                <a:gd name="T10" fmla="*/ 0 w 481695"/>
                <a:gd name="T11" fmla="*/ 2 h 504056"/>
                <a:gd name="T12" fmla="*/ 0 w 481695"/>
                <a:gd name="T13" fmla="*/ 2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Oval 12"/>
            <p:cNvSpPr>
              <a:spLocks noChangeArrowheads="1"/>
            </p:cNvSpPr>
            <p:nvPr/>
          </p:nvSpPr>
          <p:spPr bwMode="auto">
            <a:xfrm rot="-3660000">
              <a:off x="131" y="85"/>
              <a:ext cx="1104" cy="1105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pic>
        <p:nvPicPr>
          <p:cNvPr id="17417" name="Picture 13" descr="晚餐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28"/>
          <a:stretch>
            <a:fillRect/>
          </a:stretch>
        </p:blipFill>
        <p:spPr bwMode="auto">
          <a:xfrm>
            <a:off x="2400300" y="933450"/>
            <a:ext cx="479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8" name="Group 14"/>
          <p:cNvGrpSpPr>
            <a:grpSpLocks/>
          </p:cNvGrpSpPr>
          <p:nvPr/>
        </p:nvGrpSpPr>
        <p:grpSpPr bwMode="auto">
          <a:xfrm>
            <a:off x="5886450" y="1527175"/>
            <a:ext cx="831850" cy="869950"/>
            <a:chOff x="0" y="0"/>
            <a:chExt cx="1312" cy="1370"/>
          </a:xfrm>
        </p:grpSpPr>
        <p:sp>
          <p:nvSpPr>
            <p:cNvPr id="17426" name="泪滴形 1"/>
            <p:cNvSpPr>
              <a:spLocks/>
            </p:cNvSpPr>
            <p:nvPr/>
          </p:nvSpPr>
          <p:spPr bwMode="auto">
            <a:xfrm rot="-8640000">
              <a:off x="0" y="0"/>
              <a:ext cx="1313" cy="1371"/>
            </a:xfrm>
            <a:custGeom>
              <a:avLst/>
              <a:gdLst>
                <a:gd name="T0" fmla="*/ 0 w 481695"/>
                <a:gd name="T1" fmla="*/ 2 h 504056"/>
                <a:gd name="T2" fmla="*/ 2 w 481695"/>
                <a:gd name="T3" fmla="*/ 0 h 504056"/>
                <a:gd name="T4" fmla="*/ 4 w 481695"/>
                <a:gd name="T5" fmla="*/ -1 h 504056"/>
                <a:gd name="T6" fmla="*/ 4 w 481695"/>
                <a:gd name="T7" fmla="*/ 2 h 504056"/>
                <a:gd name="T8" fmla="*/ 2 w 481695"/>
                <a:gd name="T9" fmla="*/ 4 h 504056"/>
                <a:gd name="T10" fmla="*/ 0 w 481695"/>
                <a:gd name="T11" fmla="*/ 2 h 504056"/>
                <a:gd name="T12" fmla="*/ 0 w 481695"/>
                <a:gd name="T13" fmla="*/ 2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rgbClr val="00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6"/>
            <p:cNvSpPr>
              <a:spLocks noChangeArrowheads="1"/>
            </p:cNvSpPr>
            <p:nvPr/>
          </p:nvSpPr>
          <p:spPr bwMode="auto">
            <a:xfrm rot="4920000">
              <a:off x="114" y="146"/>
              <a:ext cx="1104" cy="1105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pic>
        <p:nvPicPr>
          <p:cNvPr id="17419" name="Picture 17" descr="飞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220000">
            <a:off x="6076950" y="1695450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0" name="Text Box 18"/>
          <p:cNvSpPr txBox="1">
            <a:spLocks noChangeArrowheads="1"/>
          </p:cNvSpPr>
          <p:nvPr/>
        </p:nvSpPr>
        <p:spPr bwMode="auto">
          <a:xfrm>
            <a:off x="2062163" y="4195763"/>
            <a:ext cx="925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FF6600"/>
                </a:solidFill>
                <a:ea typeface="微软雅黑" pitchFamily="34" charset="-122"/>
              </a:rPr>
              <a:t>公车开支</a:t>
            </a:r>
          </a:p>
        </p:txBody>
      </p:sp>
      <p:sp>
        <p:nvSpPr>
          <p:cNvPr id="17421" name="Text Box 19"/>
          <p:cNvSpPr txBox="1">
            <a:spLocks noChangeArrowheads="1"/>
          </p:cNvSpPr>
          <p:nvPr/>
        </p:nvSpPr>
        <p:spPr bwMode="auto">
          <a:xfrm>
            <a:off x="2219325" y="1697038"/>
            <a:ext cx="927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chemeClr val="folHlink"/>
                </a:solidFill>
                <a:ea typeface="微软雅黑" pitchFamily="34" charset="-122"/>
              </a:rPr>
              <a:t>公款吃喝</a:t>
            </a:r>
          </a:p>
        </p:txBody>
      </p:sp>
      <p:sp>
        <p:nvSpPr>
          <p:cNvPr id="17422" name="Text Box 20"/>
          <p:cNvSpPr txBox="1">
            <a:spLocks noChangeArrowheads="1"/>
          </p:cNvSpPr>
          <p:nvPr/>
        </p:nvSpPr>
        <p:spPr bwMode="auto">
          <a:xfrm>
            <a:off x="5859463" y="2498725"/>
            <a:ext cx="925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0099FF"/>
                </a:solidFill>
                <a:ea typeface="微软雅黑" pitchFamily="34" charset="-122"/>
              </a:rPr>
              <a:t>公费出国</a:t>
            </a:r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5214938" y="4308475"/>
            <a:ext cx="207962" cy="20955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424" name="Text Box 22"/>
          <p:cNvSpPr txBox="1">
            <a:spLocks noChangeArrowheads="1"/>
          </p:cNvSpPr>
          <p:nvPr/>
        </p:nvSpPr>
        <p:spPr bwMode="auto">
          <a:xfrm>
            <a:off x="5432425" y="3871913"/>
            <a:ext cx="1955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E60000"/>
                </a:solidFill>
                <a:ea typeface="微软雅黑" pitchFamily="34" charset="-122"/>
              </a:rPr>
              <a:t>中央部委合计</a:t>
            </a:r>
          </a:p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rgbClr val="E60000"/>
                </a:solidFill>
                <a:ea typeface="微软雅黑" pitchFamily="34" charset="-122"/>
              </a:rPr>
              <a:t>93.64亿元</a:t>
            </a:r>
          </a:p>
        </p:txBody>
      </p:sp>
      <p:sp>
        <p:nvSpPr>
          <p:cNvPr id="17425" name="Text Box 12"/>
          <p:cNvSpPr txBox="1">
            <a:spLocks noChangeArrowheads="1"/>
          </p:cNvSpPr>
          <p:nvPr/>
        </p:nvSpPr>
        <p:spPr bwMode="auto">
          <a:xfrm>
            <a:off x="3155950" y="4657725"/>
            <a:ext cx="26812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2011年全国三公经费保守估算</a:t>
            </a:r>
          </a:p>
          <a:p>
            <a:pPr eaLnBrk="1" hangingPunct="1"/>
            <a:r>
              <a:rPr lang="zh-CN" altLang="en-US" sz="27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3218.59亿元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398838" y="179388"/>
            <a:ext cx="16049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权力寻租</a:t>
            </a:r>
          </a:p>
        </p:txBody>
      </p:sp>
      <p:sp>
        <p:nvSpPr>
          <p:cNvPr id="18435" name="Text Box 12"/>
          <p:cNvSpPr txBox="1">
            <a:spLocks noChangeArrowheads="1"/>
          </p:cNvSpPr>
          <p:nvPr/>
        </p:nvSpPr>
        <p:spPr bwMode="auto">
          <a:xfrm>
            <a:off x="1184275" y="1052513"/>
            <a:ext cx="4756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除了以上合法的福利外，还有一些公务员自寻福利</a:t>
            </a:r>
          </a:p>
        </p:txBody>
      </p:sp>
      <p:pic>
        <p:nvPicPr>
          <p:cNvPr id="18436" name="Picture 4" descr="tree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475" y="2159000"/>
            <a:ext cx="2232025" cy="2233613"/>
          </a:xfrm>
          <a:noFill/>
        </p:spPr>
      </p:pic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681538" y="1692275"/>
            <a:ext cx="936625" cy="935038"/>
          </a:xfrm>
          <a:prstGeom prst="ellipse">
            <a:avLst/>
          </a:prstGeom>
          <a:solidFill>
            <a:srgbClr val="496D5B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8438" name="Picture 6" descr="mon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1741488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5618163" y="1204913"/>
            <a:ext cx="2266950" cy="703262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688013" y="1204913"/>
            <a:ext cx="21637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福田一街道办的报账员，贪污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公款违法金额近1700万元！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3168650" y="2159000"/>
            <a:ext cx="935038" cy="936625"/>
          </a:xfrm>
          <a:prstGeom prst="ellipse">
            <a:avLst/>
          </a:prstGeom>
          <a:solidFill>
            <a:srgbClr val="496D5B"/>
          </a:solidFill>
          <a:ln w="25400">
            <a:solidFill>
              <a:srgbClr val="0099FF"/>
            </a:solidFill>
            <a:round/>
            <a:headEnd/>
            <a:tailEnd/>
          </a:ln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8442" name="Picture 10" descr="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2301875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AutoShape 11"/>
          <p:cNvSpPr>
            <a:spLocks noChangeArrowheads="1"/>
          </p:cNvSpPr>
          <p:nvPr/>
        </p:nvSpPr>
        <p:spPr bwMode="auto">
          <a:xfrm flipH="1">
            <a:off x="1184275" y="1584325"/>
            <a:ext cx="2044700" cy="701675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rgbClr val="0099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184275" y="1601788"/>
            <a:ext cx="20034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深圳一街道办官员被指给50名亲友安排工作</a:t>
            </a:r>
          </a:p>
        </p:txBody>
      </p:sp>
      <p:sp>
        <p:nvSpPr>
          <p:cNvPr id="18445" name="Oval 13"/>
          <p:cNvSpPr>
            <a:spLocks noChangeArrowheads="1"/>
          </p:cNvSpPr>
          <p:nvPr/>
        </p:nvSpPr>
        <p:spPr bwMode="auto">
          <a:xfrm>
            <a:off x="4500563" y="3057525"/>
            <a:ext cx="793750" cy="793750"/>
          </a:xfrm>
          <a:prstGeom prst="ellipse">
            <a:avLst/>
          </a:prstGeom>
          <a:solidFill>
            <a:srgbClr val="496D5B"/>
          </a:solidFill>
          <a:ln w="25400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8446" name="Picture 14" descr="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159125"/>
            <a:ext cx="6191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7" name="AutoShape 15"/>
          <p:cNvSpPr>
            <a:spLocks noChangeArrowheads="1"/>
          </p:cNvSpPr>
          <p:nvPr/>
        </p:nvSpPr>
        <p:spPr bwMode="auto">
          <a:xfrm>
            <a:off x="5294313" y="2744788"/>
            <a:ext cx="2157412" cy="701675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326063" y="2732088"/>
            <a:ext cx="20113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北京市交管局局长宋建国的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儿子与秘书涉嫌倒卖车牌。</a:t>
            </a:r>
          </a:p>
        </p:txBody>
      </p:sp>
      <p:sp>
        <p:nvSpPr>
          <p:cNvPr id="18449" name="Text Box 12"/>
          <p:cNvSpPr txBox="1">
            <a:spLocks noChangeArrowheads="1"/>
          </p:cNvSpPr>
          <p:nvPr/>
        </p:nvSpPr>
        <p:spPr bwMode="auto">
          <a:xfrm>
            <a:off x="1733550" y="4473575"/>
            <a:ext cx="4756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看完这个，你就知道为什么现在连丈母娘都要求女婿是公务员了吧。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411413" y="1476375"/>
            <a:ext cx="4033837" cy="1655763"/>
          </a:xfrm>
          <a:prstGeom prst="rect">
            <a:avLst/>
          </a:prstGeom>
          <a:noFill/>
          <a:ln w="50800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170" tIns="46990" rIns="90170" bIns="46990" anchor="ctr"/>
          <a:lstStyle/>
          <a:p>
            <a:pPr algn="ctr">
              <a:buFont typeface="Arial" pitchFamily="34" charset="0"/>
              <a:buNone/>
            </a:pPr>
            <a:r>
              <a:rPr lang="zh-CN" altLang="en-US" sz="5400" b="1">
                <a:solidFill>
                  <a:schemeClr val="bg1"/>
                </a:solidFill>
                <a:ea typeface="微软雅黑" pitchFamily="34" charset="-122"/>
              </a:rPr>
              <a:t>谢谢观赏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500313" y="109538"/>
            <a:ext cx="3663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看得见的薪资</a:t>
            </a:r>
          </a:p>
        </p:txBody>
      </p:sp>
      <p:pic>
        <p:nvPicPr>
          <p:cNvPr id="7171" name="Picture 3" descr="1"/>
          <p:cNvPicPr>
            <a:picLocks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3050" y="1554163"/>
            <a:ext cx="3325813" cy="2889250"/>
          </a:xfr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22650" y="852488"/>
            <a:ext cx="1651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C9CCBB"/>
                </a:solidFill>
                <a:ea typeface="微软雅黑" pitchFamily="34" charset="-122"/>
              </a:rPr>
              <a:t>年均工资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663950" y="1231900"/>
            <a:ext cx="1657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C9CCBB"/>
                </a:solidFill>
                <a:ea typeface="微软雅黑" pitchFamily="34" charset="-122"/>
              </a:rPr>
              <a:t>据公家统计局统计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421313" y="1554163"/>
            <a:ext cx="165893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各种津贴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183188" y="4249738"/>
            <a:ext cx="11461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奖金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183188" y="4584700"/>
            <a:ext cx="1658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>
                <a:solidFill>
                  <a:srgbClr val="C9CCBB"/>
                </a:solidFill>
                <a:ea typeface="微软雅黑" pitchFamily="34" charset="-122"/>
              </a:rPr>
              <a:t>过节费、年终奖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025650" y="4249738"/>
            <a:ext cx="11461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补贴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590800" y="4584700"/>
            <a:ext cx="1784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100" b="1">
                <a:solidFill>
                  <a:srgbClr val="C9CCBB"/>
                </a:solidFill>
                <a:ea typeface="微软雅黑" pitchFamily="34" charset="-122"/>
              </a:rPr>
              <a:t>菜篮子、保健供暖、交通</a:t>
            </a:r>
            <a:endParaRPr lang="zh-CN" alt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532063" y="1554163"/>
            <a:ext cx="114776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基本工资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00313" y="109538"/>
            <a:ext cx="3663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看不见的福利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0" y="1254125"/>
            <a:ext cx="9180513" cy="0"/>
          </a:xfrm>
          <a:prstGeom prst="line">
            <a:avLst/>
          </a:prstGeom>
          <a:noFill/>
          <a:ln w="63500">
            <a:solidFill>
              <a:srgbClr val="FF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2771775" y="971550"/>
            <a:ext cx="3392488" cy="504825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solidFill>
                  <a:srgbClr val="314538"/>
                </a:solidFill>
                <a:ea typeface="微软雅黑" pitchFamily="34" charset="-122"/>
              </a:rPr>
              <a:t>分房是最大的福利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356100" y="1443038"/>
            <a:ext cx="1588" cy="2554287"/>
          </a:xfrm>
          <a:prstGeom prst="line">
            <a:avLst/>
          </a:prstGeom>
          <a:noFill/>
          <a:ln w="889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3594100" y="1692275"/>
            <a:ext cx="1512888" cy="1512888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pic>
        <p:nvPicPr>
          <p:cNvPr id="8199" name="Picture 7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73355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2397125" y="3405188"/>
            <a:ext cx="3889375" cy="576262"/>
            <a:chOff x="0" y="0"/>
            <a:chExt cx="6123" cy="908"/>
          </a:xfrm>
        </p:grpSpPr>
        <p:sp>
          <p:nvSpPr>
            <p:cNvPr id="8211" name="Line 9"/>
            <p:cNvSpPr>
              <a:spLocks noChangeShapeType="1"/>
            </p:cNvSpPr>
            <p:nvPr/>
          </p:nvSpPr>
          <p:spPr bwMode="auto">
            <a:xfrm>
              <a:off x="0" y="78"/>
              <a:ext cx="6123" cy="1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Line 10"/>
            <p:cNvSpPr>
              <a:spLocks noChangeShapeType="1"/>
            </p:cNvSpPr>
            <p:nvPr/>
          </p:nvSpPr>
          <p:spPr bwMode="auto">
            <a:xfrm>
              <a:off x="6123" y="0"/>
              <a:ext cx="1" cy="908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Line 11"/>
            <p:cNvSpPr>
              <a:spLocks noChangeShapeType="1"/>
            </p:cNvSpPr>
            <p:nvPr/>
          </p:nvSpPr>
          <p:spPr bwMode="auto">
            <a:xfrm>
              <a:off x="0" y="0"/>
              <a:ext cx="1" cy="908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1" name="Oval 12"/>
          <p:cNvSpPr>
            <a:spLocks noChangeArrowheads="1"/>
          </p:cNvSpPr>
          <p:nvPr/>
        </p:nvSpPr>
        <p:spPr bwMode="auto">
          <a:xfrm>
            <a:off x="5718175" y="3924300"/>
            <a:ext cx="1152525" cy="1152525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6100763" y="4095750"/>
            <a:ext cx="639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住房</a:t>
            </a: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补贴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5975350" y="4676775"/>
            <a:ext cx="1001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000" b="1">
                <a:solidFill>
                  <a:schemeClr val="bg1"/>
                </a:solidFill>
                <a:ea typeface="微软雅黑" pitchFamily="34" charset="-122"/>
              </a:rPr>
              <a:t>不征收个税</a:t>
            </a:r>
          </a:p>
        </p:txBody>
      </p:sp>
      <p:sp>
        <p:nvSpPr>
          <p:cNvPr id="8204" name="Oval 15"/>
          <p:cNvSpPr>
            <a:spLocks noChangeArrowheads="1"/>
          </p:cNvSpPr>
          <p:nvPr/>
        </p:nvSpPr>
        <p:spPr bwMode="auto">
          <a:xfrm>
            <a:off x="3771900" y="3924300"/>
            <a:ext cx="1150938" cy="1152525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8205" name="Oval 16"/>
          <p:cNvSpPr>
            <a:spLocks noChangeArrowheads="1"/>
          </p:cNvSpPr>
          <p:nvPr/>
        </p:nvSpPr>
        <p:spPr bwMode="auto">
          <a:xfrm>
            <a:off x="1812925" y="3924300"/>
            <a:ext cx="1152525" cy="1152525"/>
          </a:xfrm>
          <a:prstGeom prst="ellipse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4037013" y="4140200"/>
            <a:ext cx="6397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提租</a:t>
            </a: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补贴</a:t>
            </a:r>
          </a:p>
        </p:txBody>
      </p:sp>
      <p:sp>
        <p:nvSpPr>
          <p:cNvPr id="8207" name="Text Box 18"/>
          <p:cNvSpPr txBox="1">
            <a:spLocks noChangeArrowheads="1"/>
          </p:cNvSpPr>
          <p:nvPr/>
        </p:nvSpPr>
        <p:spPr bwMode="auto">
          <a:xfrm>
            <a:off x="2097088" y="4140200"/>
            <a:ext cx="8683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住房公</a:t>
            </a:r>
          </a:p>
          <a:p>
            <a:pPr eaLnBrk="1" hangingPunct="1"/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积金</a:t>
            </a:r>
          </a:p>
        </p:txBody>
      </p:sp>
      <p:pic>
        <p:nvPicPr>
          <p:cNvPr id="8208" name="Picture 19" descr="20130521103203669_easyicon_net_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4500563"/>
            <a:ext cx="56832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20" descr="1 (1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63" y="43180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0" name="Picture 21" descr="2 (1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4356100"/>
            <a:ext cx="849312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 flipH="1">
            <a:off x="3132138" y="3651250"/>
            <a:ext cx="576262" cy="719138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0" y="396875"/>
            <a:ext cx="9109075" cy="0"/>
          </a:xfrm>
          <a:prstGeom prst="line">
            <a:avLst/>
          </a:prstGeom>
          <a:noFill/>
          <a:ln w="88900">
            <a:solidFill>
              <a:srgbClr val="31453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1588" y="290513"/>
            <a:ext cx="4354512" cy="214312"/>
            <a:chOff x="0" y="0"/>
            <a:chExt cx="6857" cy="338"/>
          </a:xfrm>
        </p:grpSpPr>
        <p:sp>
          <p:nvSpPr>
            <p:cNvPr id="9233" name="Line 5"/>
            <p:cNvSpPr>
              <a:spLocks noChangeShapeType="1"/>
            </p:cNvSpPr>
            <p:nvPr/>
          </p:nvSpPr>
          <p:spPr bwMode="auto">
            <a:xfrm>
              <a:off x="0" y="168"/>
              <a:ext cx="6519" cy="1"/>
            </a:xfrm>
            <a:prstGeom prst="line">
              <a:avLst/>
            </a:prstGeom>
            <a:noFill/>
            <a:ln w="889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4" name="AutoShape 6"/>
            <p:cNvSpPr>
              <a:spLocks/>
            </p:cNvSpPr>
            <p:nvPr/>
          </p:nvSpPr>
          <p:spPr bwMode="auto">
            <a:xfrm>
              <a:off x="6519" y="0"/>
              <a:ext cx="339" cy="339"/>
            </a:xfrm>
            <a:custGeom>
              <a:avLst/>
              <a:gdLst>
                <a:gd name="T0" fmla="*/ 0 w 21600"/>
                <a:gd name="T1" fmla="*/ 3 h 21600"/>
                <a:gd name="T2" fmla="*/ 3 w 21600"/>
                <a:gd name="T3" fmla="*/ 0 h 21600"/>
                <a:gd name="T4" fmla="*/ 5 w 21600"/>
                <a:gd name="T5" fmla="*/ 3 h 21600"/>
                <a:gd name="T6" fmla="*/ 3 w 21600"/>
                <a:gd name="T7" fmla="*/ 5 h 21600"/>
                <a:gd name="T8" fmla="*/ 0 w 21600"/>
                <a:gd name="T9" fmla="*/ 3 h 21600"/>
                <a:gd name="T10" fmla="*/ 1 w 21600"/>
                <a:gd name="T11" fmla="*/ 3 h 21600"/>
                <a:gd name="T12" fmla="*/ 3 w 21600"/>
                <a:gd name="T13" fmla="*/ 4 h 21600"/>
                <a:gd name="T14" fmla="*/ 4 w 21600"/>
                <a:gd name="T15" fmla="*/ 3 h 21600"/>
                <a:gd name="T16" fmla="*/ 3 w 21600"/>
                <a:gd name="T17" fmla="*/ 1 h 21600"/>
                <a:gd name="T18" fmla="*/ 1 w 21600"/>
                <a:gd name="T19" fmla="*/ 3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3186 w 21600"/>
                <a:gd name="T31" fmla="*/ 3186 h 21600"/>
                <a:gd name="T32" fmla="*/ 18414 w 21600"/>
                <a:gd name="T33" fmla="*/ 18414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9221" name="Group 7"/>
          <p:cNvGrpSpPr>
            <a:grpSpLocks/>
          </p:cNvGrpSpPr>
          <p:nvPr/>
        </p:nvGrpSpPr>
        <p:grpSpPr bwMode="auto">
          <a:xfrm>
            <a:off x="3260725" y="1692275"/>
            <a:ext cx="2189163" cy="2189163"/>
            <a:chOff x="0" y="0"/>
            <a:chExt cx="5398" cy="5398"/>
          </a:xfrm>
        </p:grpSpPr>
        <p:pic>
          <p:nvPicPr>
            <p:cNvPr id="9230" name="Picture 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98" cy="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Oval 9"/>
            <p:cNvSpPr>
              <a:spLocks noChangeArrowheads="1"/>
            </p:cNvSpPr>
            <p:nvPr/>
          </p:nvSpPr>
          <p:spPr bwMode="auto">
            <a:xfrm>
              <a:off x="1432" y="1589"/>
              <a:ext cx="2520" cy="252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/>
              <a:endParaRPr lang="zh-CN" altLang="en-US"/>
            </a:p>
          </p:txBody>
        </p:sp>
        <p:pic>
          <p:nvPicPr>
            <p:cNvPr id="9232" name="Picture 10" descr="1 (1)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" y="1805"/>
              <a:ext cx="1969" cy="1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22" name="Text Box 11"/>
          <p:cNvSpPr txBox="1">
            <a:spLocks noChangeArrowheads="1"/>
          </p:cNvSpPr>
          <p:nvPr/>
        </p:nvSpPr>
        <p:spPr bwMode="auto">
          <a:xfrm>
            <a:off x="1192213" y="752475"/>
            <a:ext cx="30210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2012年财政部统计</a:t>
            </a:r>
          </a:p>
        </p:txBody>
      </p: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1184275" y="1087438"/>
            <a:ext cx="30194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全国住房保障支出预算数</a:t>
            </a:r>
          </a:p>
        </p:txBody>
      </p:sp>
      <p:sp>
        <p:nvSpPr>
          <p:cNvPr id="9224" name="Text Box 13"/>
          <p:cNvSpPr txBox="1">
            <a:spLocks noChangeArrowheads="1"/>
          </p:cNvSpPr>
          <p:nvPr/>
        </p:nvSpPr>
        <p:spPr bwMode="auto">
          <a:xfrm>
            <a:off x="4162425" y="939800"/>
            <a:ext cx="2066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374.4亿元</a:t>
            </a:r>
          </a:p>
        </p:txBody>
      </p:sp>
      <p:sp>
        <p:nvSpPr>
          <p:cNvPr id="9225" name="Text Box 14"/>
          <p:cNvSpPr txBox="1">
            <a:spLocks noChangeArrowheads="1"/>
          </p:cNvSpPr>
          <p:nvPr/>
        </p:nvSpPr>
        <p:spPr bwMode="auto">
          <a:xfrm>
            <a:off x="5729288" y="2481263"/>
            <a:ext cx="30210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年保障性安居工程支出预算数</a:t>
            </a:r>
          </a:p>
          <a:p>
            <a:pPr eaLnBrk="1" hangingPunct="1"/>
            <a:r>
              <a:rPr lang="zh-CN" altLang="en-US" sz="16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54.31亿</a:t>
            </a:r>
          </a:p>
        </p:txBody>
      </p:sp>
      <p:sp>
        <p:nvSpPr>
          <p:cNvPr id="9226" name="Text Box 15"/>
          <p:cNvSpPr txBox="1">
            <a:spLocks noChangeArrowheads="1"/>
          </p:cNvSpPr>
          <p:nvPr/>
        </p:nvSpPr>
        <p:spPr bwMode="auto">
          <a:xfrm>
            <a:off x="1714500" y="3446463"/>
            <a:ext cx="164147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行政事业单位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住房改革支出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320.09亿</a:t>
            </a:r>
          </a:p>
        </p:txBody>
      </p:sp>
      <p:sp>
        <p:nvSpPr>
          <p:cNvPr id="9227" name="Line 16"/>
          <p:cNvSpPr>
            <a:spLocks noChangeShapeType="1"/>
          </p:cNvSpPr>
          <p:nvPr/>
        </p:nvSpPr>
        <p:spPr bwMode="auto">
          <a:xfrm>
            <a:off x="4441825" y="4284663"/>
            <a:ext cx="4105275" cy="0"/>
          </a:xfrm>
          <a:prstGeom prst="line">
            <a:avLst/>
          </a:prstGeom>
          <a:noFill/>
          <a:ln w="25400">
            <a:solidFill>
              <a:srgbClr val="C9CCBB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8" name="Text Box 17"/>
          <p:cNvSpPr txBox="1">
            <a:spLocks noChangeArrowheads="1"/>
          </p:cNvSpPr>
          <p:nvPr/>
        </p:nvSpPr>
        <p:spPr bwMode="auto">
          <a:xfrm>
            <a:off x="4352925" y="4402138"/>
            <a:ext cx="4265613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1100" b="1">
                <a:solidFill>
                  <a:srgbClr val="C9CCBB"/>
                </a:solidFill>
                <a:ea typeface="微软雅黑" pitchFamily="34" charset="-122"/>
              </a:rPr>
              <a:t>注：保障性安居工程大数包括经济适用住房、限价商品住房、各类棚户区改造、廉租房、公租房以及农村危房改造</a:t>
            </a:r>
          </a:p>
        </p:txBody>
      </p:sp>
      <p:sp>
        <p:nvSpPr>
          <p:cNvPr id="9229" name="AutoShape 18"/>
          <p:cNvSpPr>
            <a:spLocks noChangeArrowheads="1"/>
          </p:cNvSpPr>
          <p:nvPr/>
        </p:nvSpPr>
        <p:spPr bwMode="auto">
          <a:xfrm flipH="1">
            <a:off x="1431925" y="4829175"/>
            <a:ext cx="1516063" cy="576263"/>
          </a:xfrm>
          <a:prstGeom prst="triangle">
            <a:avLst>
              <a:gd name="adj" fmla="val 50000"/>
            </a:avLst>
          </a:prstGeom>
          <a:solidFill>
            <a:srgbClr val="3145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473325" y="1547813"/>
            <a:ext cx="1225550" cy="2376487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63613" y="1260475"/>
            <a:ext cx="1223962" cy="266382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pic>
        <p:nvPicPr>
          <p:cNvPr id="10244" name="Picture 4" descr="1 (1)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4713" y="1965325"/>
            <a:ext cx="1390650" cy="1390650"/>
          </a:xfrm>
          <a:noFill/>
        </p:spPr>
      </p:pic>
      <p:pic>
        <p:nvPicPr>
          <p:cNvPr id="10245" name="Picture 5" descr="1 (1)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7450" y="2270125"/>
            <a:ext cx="1298575" cy="1298575"/>
          </a:xfr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986213" y="2484438"/>
            <a:ext cx="1223962" cy="14398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489575" y="3340100"/>
            <a:ext cx="1223963" cy="584200"/>
          </a:xfrm>
          <a:prstGeom prst="rect">
            <a:avLst/>
          </a:prstGeom>
          <a:solidFill>
            <a:srgbClr val="33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985000" y="3370263"/>
            <a:ext cx="1225550" cy="539750"/>
          </a:xfrm>
          <a:prstGeom prst="rect">
            <a:avLst/>
          </a:prstGeom>
          <a:solidFill>
            <a:srgbClr val="66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pic>
        <p:nvPicPr>
          <p:cNvPr id="10249" name="Picture 9" descr="1 (1)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29313" y="3570288"/>
            <a:ext cx="341312" cy="341312"/>
          </a:xfrm>
          <a:noFill/>
        </p:spPr>
      </p:pic>
      <p:pic>
        <p:nvPicPr>
          <p:cNvPr id="10250" name="Picture 10" descr="1 (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38" y="2894013"/>
            <a:ext cx="93503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11" descr="1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3648075"/>
            <a:ext cx="223837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046163" y="1414463"/>
            <a:ext cx="1068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45.69亿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555875" y="1724025"/>
            <a:ext cx="1068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42.64亿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092575" y="2528888"/>
            <a:ext cx="1068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26.25亿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802313" y="3322638"/>
            <a:ext cx="1068387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7.78亿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7256463" y="3373438"/>
            <a:ext cx="10683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6.24亿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774700" y="4068763"/>
            <a:ext cx="15843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国家税务总局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451100" y="4068763"/>
            <a:ext cx="12398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教育部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978275" y="4068763"/>
            <a:ext cx="12398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卫生部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489575" y="4068763"/>
            <a:ext cx="12398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铁道部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985000" y="4068763"/>
            <a:ext cx="12414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农业部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2674938" y="4638675"/>
            <a:ext cx="351313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其他机关和事业单位……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1249363"/>
            <a:ext cx="9144000" cy="2978150"/>
            <a:chOff x="0" y="0"/>
            <a:chExt cx="14399" cy="4690"/>
          </a:xfrm>
        </p:grpSpPr>
        <p:pic>
          <p:nvPicPr>
            <p:cNvPr id="11290" name="Picture 3" descr="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" y="0"/>
              <a:ext cx="11736" cy="4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91" name="Rectangle 4"/>
            <p:cNvSpPr>
              <a:spLocks noChangeArrowheads="1"/>
            </p:cNvSpPr>
            <p:nvPr/>
          </p:nvSpPr>
          <p:spPr bwMode="auto">
            <a:xfrm flipH="1" flipV="1">
              <a:off x="0" y="2629"/>
              <a:ext cx="1643" cy="227"/>
            </a:xfrm>
            <a:prstGeom prst="rect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11292" name="Rectangle 5"/>
            <p:cNvSpPr>
              <a:spLocks noChangeArrowheads="1"/>
            </p:cNvSpPr>
            <p:nvPr/>
          </p:nvSpPr>
          <p:spPr bwMode="auto">
            <a:xfrm flipH="1" flipV="1">
              <a:off x="12757" y="4111"/>
              <a:ext cx="1643" cy="227"/>
            </a:xfrm>
            <a:prstGeom prst="rect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1267" name="Line 6"/>
          <p:cNvSpPr>
            <a:spLocks noChangeShapeType="1"/>
          </p:cNvSpPr>
          <p:nvPr/>
        </p:nvSpPr>
        <p:spPr bwMode="auto">
          <a:xfrm>
            <a:off x="755650" y="1949450"/>
            <a:ext cx="0" cy="1081088"/>
          </a:xfrm>
          <a:prstGeom prst="line">
            <a:avLst/>
          </a:prstGeom>
          <a:noFill/>
          <a:ln w="25400">
            <a:solidFill>
              <a:srgbClr val="1D3D3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Oval 7"/>
          <p:cNvSpPr>
            <a:spLocks noChangeArrowheads="1"/>
          </p:cNvSpPr>
          <p:nvPr/>
        </p:nvSpPr>
        <p:spPr bwMode="auto">
          <a:xfrm>
            <a:off x="319088" y="1249363"/>
            <a:ext cx="844550" cy="844550"/>
          </a:xfrm>
          <a:prstGeom prst="ellipse">
            <a:avLst/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306388" y="1454150"/>
            <a:ext cx="862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05年</a:t>
            </a:r>
          </a:p>
        </p:txBody>
      </p:sp>
      <p:sp>
        <p:nvSpPr>
          <p:cNvPr id="11270" name="Line 9"/>
          <p:cNvSpPr>
            <a:spLocks noChangeShapeType="1"/>
          </p:cNvSpPr>
          <p:nvPr/>
        </p:nvSpPr>
        <p:spPr bwMode="auto">
          <a:xfrm flipH="1">
            <a:off x="4429125" y="3965575"/>
            <a:ext cx="647700" cy="433388"/>
          </a:xfrm>
          <a:prstGeom prst="line">
            <a:avLst/>
          </a:prstGeom>
          <a:noFill/>
          <a:ln w="25400">
            <a:solidFill>
              <a:srgbClr val="1D3D3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Oval 10"/>
          <p:cNvSpPr>
            <a:spLocks noChangeArrowheads="1"/>
          </p:cNvSpPr>
          <p:nvPr/>
        </p:nvSpPr>
        <p:spPr bwMode="auto">
          <a:xfrm>
            <a:off x="3779838" y="4227513"/>
            <a:ext cx="844550" cy="844550"/>
          </a:xfrm>
          <a:prstGeom prst="ellipse">
            <a:avLst/>
          </a:prstGeom>
          <a:solidFill>
            <a:srgbClr val="1D3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3771900" y="4437063"/>
            <a:ext cx="862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06年</a:t>
            </a:r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1879600" y="2054225"/>
            <a:ext cx="865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620套</a:t>
            </a: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2795588" y="1501775"/>
            <a:ext cx="9096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1475套</a:t>
            </a:r>
          </a:p>
        </p:txBody>
      </p:sp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3779838" y="2181225"/>
            <a:ext cx="865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362套</a:t>
            </a:r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1860550" y="3317875"/>
            <a:ext cx="865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改售房</a:t>
            </a:r>
          </a:p>
        </p:txBody>
      </p:sp>
      <p:sp>
        <p:nvSpPr>
          <p:cNvPr id="11277" name="Text Box 16"/>
          <p:cNvSpPr txBox="1">
            <a:spLocks noChangeArrowheads="1"/>
          </p:cNvSpPr>
          <p:nvPr/>
        </p:nvSpPr>
        <p:spPr bwMode="auto">
          <a:xfrm>
            <a:off x="2795588" y="3311525"/>
            <a:ext cx="865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经适房</a:t>
            </a:r>
            <a:endParaRPr lang="zh-CN" altLang="en-US"/>
          </a:p>
        </p:txBody>
      </p:sp>
      <p:sp>
        <p:nvSpPr>
          <p:cNvPr id="11278" name="Text Box 17"/>
          <p:cNvSpPr txBox="1">
            <a:spLocks noChangeArrowheads="1"/>
          </p:cNvSpPr>
          <p:nvPr/>
        </p:nvSpPr>
        <p:spPr bwMode="auto">
          <a:xfrm>
            <a:off x="3787775" y="3317875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部级干部住房</a:t>
            </a:r>
            <a:endParaRPr lang="zh-CN" altLang="en-US"/>
          </a:p>
        </p:txBody>
      </p:sp>
      <p:sp>
        <p:nvSpPr>
          <p:cNvPr id="11279" name="Text Box 18"/>
          <p:cNvSpPr txBox="1">
            <a:spLocks noChangeArrowheads="1"/>
          </p:cNvSpPr>
          <p:nvPr/>
        </p:nvSpPr>
        <p:spPr bwMode="auto">
          <a:xfrm>
            <a:off x="5316538" y="4251325"/>
            <a:ext cx="8651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改售房</a:t>
            </a:r>
          </a:p>
        </p:txBody>
      </p:sp>
      <p:sp>
        <p:nvSpPr>
          <p:cNvPr id="11280" name="Text Box 19"/>
          <p:cNvSpPr txBox="1">
            <a:spLocks noChangeArrowheads="1"/>
          </p:cNvSpPr>
          <p:nvPr/>
        </p:nvSpPr>
        <p:spPr bwMode="auto">
          <a:xfrm>
            <a:off x="6251575" y="4244975"/>
            <a:ext cx="992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经适房</a:t>
            </a:r>
          </a:p>
        </p:txBody>
      </p:sp>
      <p:sp>
        <p:nvSpPr>
          <p:cNvPr id="11281" name="Text Box 20"/>
          <p:cNvSpPr txBox="1">
            <a:spLocks noChangeArrowheads="1"/>
          </p:cNvSpPr>
          <p:nvPr/>
        </p:nvSpPr>
        <p:spPr bwMode="auto">
          <a:xfrm>
            <a:off x="7243763" y="4251325"/>
            <a:ext cx="1000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按经适房</a:t>
            </a:r>
          </a:p>
          <a:p>
            <a:pPr eaLnBrk="1" hangingPunct="1"/>
            <a:r>
              <a:rPr lang="zh-CN" altLang="en-US" sz="12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售公有住房</a:t>
            </a:r>
          </a:p>
        </p:txBody>
      </p:sp>
      <p:sp>
        <p:nvSpPr>
          <p:cNvPr id="11282" name="Text Box 21"/>
          <p:cNvSpPr txBox="1">
            <a:spLocks noChangeArrowheads="1"/>
          </p:cNvSpPr>
          <p:nvPr/>
        </p:nvSpPr>
        <p:spPr bwMode="auto">
          <a:xfrm>
            <a:off x="5270500" y="1924050"/>
            <a:ext cx="9334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2347套</a:t>
            </a:r>
          </a:p>
        </p:txBody>
      </p:sp>
      <p:sp>
        <p:nvSpPr>
          <p:cNvPr id="11283" name="Text Box 22"/>
          <p:cNvSpPr txBox="1">
            <a:spLocks noChangeArrowheads="1"/>
          </p:cNvSpPr>
          <p:nvPr/>
        </p:nvSpPr>
        <p:spPr bwMode="auto">
          <a:xfrm>
            <a:off x="6245225" y="846138"/>
            <a:ext cx="9350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5133套</a:t>
            </a:r>
          </a:p>
        </p:txBody>
      </p:sp>
      <p:sp>
        <p:nvSpPr>
          <p:cNvPr id="11284" name="Text Box 23"/>
          <p:cNvSpPr txBox="1">
            <a:spLocks noChangeArrowheads="1"/>
          </p:cNvSpPr>
          <p:nvPr/>
        </p:nvSpPr>
        <p:spPr bwMode="auto">
          <a:xfrm>
            <a:off x="7272338" y="2119313"/>
            <a:ext cx="9334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</a:rPr>
              <a:t>2106套</a:t>
            </a:r>
          </a:p>
        </p:txBody>
      </p:sp>
      <p:sp>
        <p:nvSpPr>
          <p:cNvPr id="11285" name="Text Box 24"/>
          <p:cNvSpPr txBox="1">
            <a:spLocks noChangeArrowheads="1"/>
          </p:cNvSpPr>
          <p:nvPr/>
        </p:nvSpPr>
        <p:spPr bwMode="auto">
          <a:xfrm>
            <a:off x="565150" y="623888"/>
            <a:ext cx="119856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国管局两年</a:t>
            </a:r>
          </a:p>
        </p:txBody>
      </p:sp>
      <p:sp>
        <p:nvSpPr>
          <p:cNvPr id="11286" name="Oval 25"/>
          <p:cNvSpPr>
            <a:spLocks noChangeArrowheads="1"/>
          </p:cNvSpPr>
          <p:nvPr/>
        </p:nvSpPr>
        <p:spPr bwMode="auto">
          <a:xfrm>
            <a:off x="1763713" y="323850"/>
            <a:ext cx="865187" cy="865188"/>
          </a:xfrm>
          <a:prstGeom prst="ellipse">
            <a:avLst/>
          </a:prstGeom>
          <a:solidFill>
            <a:schemeClr val="bg1"/>
          </a:solidFill>
          <a:ln w="635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1287" name="Text Box 26"/>
          <p:cNvSpPr txBox="1">
            <a:spLocks noChangeArrowheads="1"/>
          </p:cNvSpPr>
          <p:nvPr/>
        </p:nvSpPr>
        <p:spPr bwMode="auto">
          <a:xfrm>
            <a:off x="1816100" y="528638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批复</a:t>
            </a:r>
          </a:p>
        </p:txBody>
      </p:sp>
      <p:sp>
        <p:nvSpPr>
          <p:cNvPr id="11288" name="Text Box 27"/>
          <p:cNvSpPr txBox="1">
            <a:spLocks noChangeArrowheads="1"/>
          </p:cNvSpPr>
          <p:nvPr/>
        </p:nvSpPr>
        <p:spPr bwMode="auto">
          <a:xfrm>
            <a:off x="2797175" y="677863"/>
            <a:ext cx="307181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itchFamily="34" charset="-122"/>
              </a:rPr>
              <a:t>住房给公务员或者部级干部</a:t>
            </a:r>
          </a:p>
        </p:txBody>
      </p:sp>
      <p:sp>
        <p:nvSpPr>
          <p:cNvPr id="11289" name="Text Box 28"/>
          <p:cNvSpPr txBox="1">
            <a:spLocks noChangeArrowheads="1"/>
          </p:cNvSpPr>
          <p:nvPr/>
        </p:nvSpPr>
        <p:spPr bwMode="auto">
          <a:xfrm>
            <a:off x="2649538" y="317500"/>
            <a:ext cx="168433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102436套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任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513" y="593725"/>
            <a:ext cx="1350962" cy="1360488"/>
          </a:xfrm>
          <a:noFill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25475" y="1966913"/>
            <a:ext cx="10668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任志强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812925" y="1406525"/>
            <a:ext cx="2752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经适房怎么分配？</a:t>
            </a:r>
          </a:p>
        </p:txBody>
      </p:sp>
      <p:grpSp>
        <p:nvGrpSpPr>
          <p:cNvPr id="12293" name="Group 5"/>
          <p:cNvGrpSpPr>
            <a:grpSpLocks/>
          </p:cNvGrpSpPr>
          <p:nvPr/>
        </p:nvGrpSpPr>
        <p:grpSpPr bwMode="auto">
          <a:xfrm>
            <a:off x="2679700" y="1836738"/>
            <a:ext cx="5348288" cy="2919412"/>
            <a:chOff x="0" y="0"/>
            <a:chExt cx="8164" cy="4330"/>
          </a:xfrm>
        </p:grpSpPr>
        <p:sp>
          <p:nvSpPr>
            <p:cNvPr id="12320" name="AutoShape 6"/>
            <p:cNvSpPr>
              <a:spLocks noChangeArrowheads="1"/>
            </p:cNvSpPr>
            <p:nvPr/>
          </p:nvSpPr>
          <p:spPr bwMode="auto">
            <a:xfrm rot="-5400000" flipH="1" flipV="1">
              <a:off x="727" y="-727"/>
              <a:ext cx="4330" cy="5783"/>
            </a:xfrm>
            <a:prstGeom prst="wedgeRectCallout">
              <a:avLst>
                <a:gd name="adj1" fmla="val -43750"/>
                <a:gd name="adj2" fmla="val 70000"/>
              </a:avLst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170" tIns="46990" rIns="90170" bIns="46990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2321" name="Rectangle 7"/>
            <p:cNvSpPr>
              <a:spLocks noChangeArrowheads="1"/>
            </p:cNvSpPr>
            <p:nvPr/>
          </p:nvSpPr>
          <p:spPr bwMode="auto">
            <a:xfrm>
              <a:off x="2948" y="0"/>
              <a:ext cx="5217" cy="4330"/>
            </a:xfrm>
            <a:prstGeom prst="rect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2294" name="AutoShape 8"/>
          <p:cNvSpPr>
            <a:spLocks/>
          </p:cNvSpPr>
          <p:nvPr/>
        </p:nvSpPr>
        <p:spPr bwMode="auto">
          <a:xfrm rot="-6240000">
            <a:off x="3037682" y="2448719"/>
            <a:ext cx="1563687" cy="1704975"/>
          </a:xfrm>
          <a:custGeom>
            <a:avLst/>
            <a:gdLst>
              <a:gd name="T0" fmla="*/ 28299983 w 21600"/>
              <a:gd name="T1" fmla="*/ 67290228 h 21600"/>
              <a:gd name="T2" fmla="*/ 56599965 w 21600"/>
              <a:gd name="T3" fmla="*/ 33645153 h 21600"/>
              <a:gd name="T4" fmla="*/ 84899884 w 21600"/>
              <a:gd name="T5" fmla="*/ 67284071 h 21600"/>
              <a:gd name="T6" fmla="*/ 113199858 w 21600"/>
              <a:gd name="T7" fmla="*/ 67290228 h 21600"/>
              <a:gd name="T8" fmla="*/ 56599965 w 21600"/>
              <a:gd name="T9" fmla="*/ 0 h 21600"/>
              <a:gd name="T10" fmla="*/ 0 w 21600"/>
              <a:gd name="T11" fmla="*/ 67284071 h 21600"/>
              <a:gd name="T12" fmla="*/ 28299983 w 21600"/>
              <a:gd name="T13" fmla="*/ 67290228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600"/>
              <a:gd name="T22" fmla="*/ 0 h 21600"/>
              <a:gd name="T23" fmla="*/ 21600 w 21600"/>
              <a:gd name="T24" fmla="*/ 7713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799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4038600" y="2571750"/>
            <a:ext cx="38163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用于“三定”或者其他类似的房屋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3638550" y="2987675"/>
            <a:ext cx="5746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7%</a:t>
            </a:r>
          </a:p>
        </p:txBody>
      </p:sp>
      <p:sp>
        <p:nvSpPr>
          <p:cNvPr id="12297" name="AutoShape 11"/>
          <p:cNvSpPr>
            <a:spLocks noChangeArrowheads="1"/>
          </p:cNvSpPr>
          <p:nvPr/>
        </p:nvSpPr>
        <p:spPr bwMode="auto">
          <a:xfrm>
            <a:off x="3848100" y="2862263"/>
            <a:ext cx="269875" cy="153987"/>
          </a:xfrm>
          <a:prstGeom prst="flowChartManualOperation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4029075" y="2901950"/>
            <a:ext cx="167798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chemeClr val="folHlink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面向社会供应</a:t>
            </a:r>
          </a:p>
        </p:txBody>
      </p:sp>
      <p:sp>
        <p:nvSpPr>
          <p:cNvPr id="12299" name="Oval 13"/>
          <p:cNvSpPr>
            <a:spLocks noChangeArrowheads="1"/>
          </p:cNvSpPr>
          <p:nvPr/>
        </p:nvSpPr>
        <p:spPr bwMode="auto">
          <a:xfrm>
            <a:off x="3881438" y="3224213"/>
            <a:ext cx="434975" cy="434975"/>
          </a:xfrm>
          <a:prstGeom prst="ellipse">
            <a:avLst/>
          </a:prstGeom>
          <a:solidFill>
            <a:schemeClr val="bg1"/>
          </a:solidFill>
          <a:ln w="63500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pic>
        <p:nvPicPr>
          <p:cNvPr id="12300" name="Picture 14" descr="home1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3513" y="3309938"/>
            <a:ext cx="236537" cy="236537"/>
          </a:xfrm>
          <a:noFill/>
        </p:spPr>
      </p:pic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4110038" y="3735388"/>
            <a:ext cx="14144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3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约60%及以上</a:t>
            </a:r>
          </a:p>
        </p:txBody>
      </p:sp>
      <p:sp>
        <p:nvSpPr>
          <p:cNvPr id="12302" name="Oval 16"/>
          <p:cNvSpPr>
            <a:spLocks noChangeArrowheads="1"/>
          </p:cNvSpPr>
          <p:nvPr/>
        </p:nvSpPr>
        <p:spPr bwMode="auto">
          <a:xfrm>
            <a:off x="5876925" y="4083050"/>
            <a:ext cx="1368425" cy="488950"/>
          </a:xfrm>
          <a:prstGeom prst="ellipse">
            <a:avLst/>
          </a:prstGeom>
          <a:solidFill>
            <a:srgbClr val="C0C0C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zh-CN" altLang="en-US"/>
          </a:p>
        </p:txBody>
      </p:sp>
      <p:grpSp>
        <p:nvGrpSpPr>
          <p:cNvPr id="12303" name="Group 17"/>
          <p:cNvGrpSpPr>
            <a:grpSpLocks/>
          </p:cNvGrpSpPr>
          <p:nvPr/>
        </p:nvGrpSpPr>
        <p:grpSpPr bwMode="auto">
          <a:xfrm>
            <a:off x="5734050" y="3659188"/>
            <a:ext cx="503238" cy="481012"/>
            <a:chOff x="0" y="0"/>
            <a:chExt cx="792" cy="758"/>
          </a:xfrm>
        </p:grpSpPr>
        <p:sp>
          <p:nvSpPr>
            <p:cNvPr id="12318" name="泪滴形 1"/>
            <p:cNvSpPr>
              <a:spLocks/>
            </p:cNvSpPr>
            <p:nvPr/>
          </p:nvSpPr>
          <p:spPr bwMode="auto">
            <a:xfrm rot="8068876">
              <a:off x="18" y="-18"/>
              <a:ext cx="758" cy="793"/>
            </a:xfrm>
            <a:custGeom>
              <a:avLst/>
              <a:gdLst>
                <a:gd name="T0" fmla="*/ 0 w 481695"/>
                <a:gd name="T1" fmla="*/ 1 h 504056"/>
                <a:gd name="T2" fmla="*/ 1 w 481695"/>
                <a:gd name="T3" fmla="*/ 0 h 504056"/>
                <a:gd name="T4" fmla="*/ 1 w 481695"/>
                <a:gd name="T5" fmla="*/ 0 h 504056"/>
                <a:gd name="T6" fmla="*/ 1 w 481695"/>
                <a:gd name="T7" fmla="*/ 1 h 504056"/>
                <a:gd name="T8" fmla="*/ 1 w 481695"/>
                <a:gd name="T9" fmla="*/ 1 h 504056"/>
                <a:gd name="T10" fmla="*/ 0 w 481695"/>
                <a:gd name="T11" fmla="*/ 1 h 504056"/>
                <a:gd name="T12" fmla="*/ 0 w 481695"/>
                <a:gd name="T13" fmla="*/ 1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9" name="Oval 19"/>
            <p:cNvSpPr>
              <a:spLocks noChangeArrowheads="1"/>
            </p:cNvSpPr>
            <p:nvPr/>
          </p:nvSpPr>
          <p:spPr bwMode="auto">
            <a:xfrm>
              <a:off x="74" y="60"/>
              <a:ext cx="638" cy="638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grpSp>
        <p:nvGrpSpPr>
          <p:cNvPr id="12304" name="Group 20"/>
          <p:cNvGrpSpPr>
            <a:grpSpLocks/>
          </p:cNvGrpSpPr>
          <p:nvPr/>
        </p:nvGrpSpPr>
        <p:grpSpPr bwMode="auto">
          <a:xfrm>
            <a:off x="6297613" y="3378200"/>
            <a:ext cx="503237" cy="481013"/>
            <a:chOff x="0" y="0"/>
            <a:chExt cx="792" cy="758"/>
          </a:xfrm>
        </p:grpSpPr>
        <p:sp>
          <p:nvSpPr>
            <p:cNvPr id="12316" name="泪滴形 1"/>
            <p:cNvSpPr>
              <a:spLocks/>
            </p:cNvSpPr>
            <p:nvPr/>
          </p:nvSpPr>
          <p:spPr bwMode="auto">
            <a:xfrm rot="8068876">
              <a:off x="18" y="-18"/>
              <a:ext cx="758" cy="793"/>
            </a:xfrm>
            <a:custGeom>
              <a:avLst/>
              <a:gdLst>
                <a:gd name="T0" fmla="*/ 0 w 481695"/>
                <a:gd name="T1" fmla="*/ 1 h 504056"/>
                <a:gd name="T2" fmla="*/ 1 w 481695"/>
                <a:gd name="T3" fmla="*/ 0 h 504056"/>
                <a:gd name="T4" fmla="*/ 1 w 481695"/>
                <a:gd name="T5" fmla="*/ 0 h 504056"/>
                <a:gd name="T6" fmla="*/ 1 w 481695"/>
                <a:gd name="T7" fmla="*/ 1 h 504056"/>
                <a:gd name="T8" fmla="*/ 1 w 481695"/>
                <a:gd name="T9" fmla="*/ 1 h 504056"/>
                <a:gd name="T10" fmla="*/ 0 w 481695"/>
                <a:gd name="T11" fmla="*/ 1 h 504056"/>
                <a:gd name="T12" fmla="*/ 0 w 481695"/>
                <a:gd name="T13" fmla="*/ 1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7" name="Oval 22"/>
            <p:cNvSpPr>
              <a:spLocks noChangeArrowheads="1"/>
            </p:cNvSpPr>
            <p:nvPr/>
          </p:nvSpPr>
          <p:spPr bwMode="auto">
            <a:xfrm>
              <a:off x="85" y="55"/>
              <a:ext cx="638" cy="638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grpSp>
        <p:nvGrpSpPr>
          <p:cNvPr id="12305" name="Group 23"/>
          <p:cNvGrpSpPr>
            <a:grpSpLocks/>
          </p:cNvGrpSpPr>
          <p:nvPr/>
        </p:nvGrpSpPr>
        <p:grpSpPr bwMode="auto">
          <a:xfrm>
            <a:off x="6858000" y="3663950"/>
            <a:ext cx="501650" cy="481013"/>
            <a:chOff x="0" y="0"/>
            <a:chExt cx="792" cy="758"/>
          </a:xfrm>
        </p:grpSpPr>
        <p:sp>
          <p:nvSpPr>
            <p:cNvPr id="12314" name="泪滴形 1"/>
            <p:cNvSpPr>
              <a:spLocks/>
            </p:cNvSpPr>
            <p:nvPr/>
          </p:nvSpPr>
          <p:spPr bwMode="auto">
            <a:xfrm rot="8068876">
              <a:off x="18" y="-18"/>
              <a:ext cx="758" cy="793"/>
            </a:xfrm>
            <a:custGeom>
              <a:avLst/>
              <a:gdLst>
                <a:gd name="T0" fmla="*/ 0 w 481695"/>
                <a:gd name="T1" fmla="*/ 1 h 504056"/>
                <a:gd name="T2" fmla="*/ 1 w 481695"/>
                <a:gd name="T3" fmla="*/ 0 h 504056"/>
                <a:gd name="T4" fmla="*/ 1 w 481695"/>
                <a:gd name="T5" fmla="*/ 0 h 504056"/>
                <a:gd name="T6" fmla="*/ 1 w 481695"/>
                <a:gd name="T7" fmla="*/ 1 h 504056"/>
                <a:gd name="T8" fmla="*/ 1 w 481695"/>
                <a:gd name="T9" fmla="*/ 1 h 504056"/>
                <a:gd name="T10" fmla="*/ 0 w 481695"/>
                <a:gd name="T11" fmla="*/ 1 h 504056"/>
                <a:gd name="T12" fmla="*/ 0 w 481695"/>
                <a:gd name="T13" fmla="*/ 1 h 5040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1695"/>
                <a:gd name="T22" fmla="*/ 0 h 504056"/>
                <a:gd name="T23" fmla="*/ 481695 w 481695"/>
                <a:gd name="T24" fmla="*/ 504056 h 5040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1695" h="504056">
                  <a:moveTo>
                    <a:pt x="0" y="252028"/>
                  </a:moveTo>
                  <a:cubicBezTo>
                    <a:pt x="0" y="112837"/>
                    <a:pt x="107831" y="0"/>
                    <a:pt x="240848" y="0"/>
                  </a:cubicBezTo>
                  <a:cubicBezTo>
                    <a:pt x="352506" y="0"/>
                    <a:pt x="464164" y="-32833"/>
                    <a:pt x="575823" y="-98498"/>
                  </a:cubicBezTo>
                  <a:cubicBezTo>
                    <a:pt x="513071" y="18344"/>
                    <a:pt x="481695" y="135186"/>
                    <a:pt x="481695" y="252028"/>
                  </a:cubicBezTo>
                  <a:cubicBezTo>
                    <a:pt x="481695" y="391219"/>
                    <a:pt x="373864" y="504056"/>
                    <a:pt x="240847" y="504056"/>
                  </a:cubicBezTo>
                  <a:cubicBezTo>
                    <a:pt x="107830" y="504056"/>
                    <a:pt x="-1" y="391219"/>
                    <a:pt x="-1" y="252028"/>
                  </a:cubicBezTo>
                  <a:lnTo>
                    <a:pt x="0" y="25202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5" name="Oval 25"/>
            <p:cNvSpPr>
              <a:spLocks noChangeArrowheads="1"/>
            </p:cNvSpPr>
            <p:nvPr/>
          </p:nvSpPr>
          <p:spPr bwMode="auto">
            <a:xfrm>
              <a:off x="85" y="64"/>
              <a:ext cx="638" cy="638"/>
            </a:xfrm>
            <a:prstGeom prst="ellipse">
              <a:avLst/>
            </a:prstGeom>
            <a:solidFill>
              <a:srgbClr val="1D3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sp>
        <p:nvSpPr>
          <p:cNvPr id="12306" name="Text Box 26"/>
          <p:cNvSpPr txBox="1">
            <a:spLocks noChangeArrowheads="1"/>
          </p:cNvSpPr>
          <p:nvPr/>
        </p:nvSpPr>
        <p:spPr bwMode="auto">
          <a:xfrm>
            <a:off x="6327775" y="3427413"/>
            <a:ext cx="3095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altLang="en-US" sz="2000" b="1">
                <a:solidFill>
                  <a:srgbClr val="FF6600"/>
                </a:solidFill>
                <a:ea typeface="微软雅黑" pitchFamily="34" charset="-122"/>
              </a:rPr>
              <a:t>￥</a:t>
            </a:r>
          </a:p>
        </p:txBody>
      </p:sp>
      <p:sp>
        <p:nvSpPr>
          <p:cNvPr id="12307" name="Text Box 27"/>
          <p:cNvSpPr txBox="1">
            <a:spLocks noChangeArrowheads="1"/>
          </p:cNvSpPr>
          <p:nvPr/>
        </p:nvSpPr>
        <p:spPr bwMode="auto">
          <a:xfrm>
            <a:off x="6900863" y="3816350"/>
            <a:ext cx="47625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2400" b="1" baseline="3000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m²</a:t>
            </a:r>
          </a:p>
        </p:txBody>
      </p:sp>
      <p:grpSp>
        <p:nvGrpSpPr>
          <p:cNvPr id="12308" name="Group 28"/>
          <p:cNvGrpSpPr>
            <a:grpSpLocks/>
          </p:cNvGrpSpPr>
          <p:nvPr/>
        </p:nvGrpSpPr>
        <p:grpSpPr bwMode="auto">
          <a:xfrm>
            <a:off x="5870575" y="3741738"/>
            <a:ext cx="249238" cy="280987"/>
            <a:chOff x="0" y="0"/>
            <a:chExt cx="786" cy="884"/>
          </a:xfrm>
        </p:grpSpPr>
        <p:sp>
          <p:nvSpPr>
            <p:cNvPr id="12310" name="Oval 29"/>
            <p:cNvSpPr>
              <a:spLocks noChangeArrowheads="1"/>
            </p:cNvSpPr>
            <p:nvPr/>
          </p:nvSpPr>
          <p:spPr bwMode="auto">
            <a:xfrm>
              <a:off x="168" y="0"/>
              <a:ext cx="340" cy="34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12311" name="AutoShape 30"/>
            <p:cNvSpPr>
              <a:spLocks noChangeArrowheads="1"/>
            </p:cNvSpPr>
            <p:nvPr/>
          </p:nvSpPr>
          <p:spPr bwMode="auto">
            <a:xfrm rot="-5340000">
              <a:off x="96" y="409"/>
              <a:ext cx="495" cy="453"/>
            </a:xfrm>
            <a:prstGeom prst="flowChartDelay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12312" name="Oval 31"/>
            <p:cNvSpPr>
              <a:spLocks noChangeArrowheads="1"/>
            </p:cNvSpPr>
            <p:nvPr/>
          </p:nvSpPr>
          <p:spPr bwMode="auto">
            <a:xfrm rot="2580000">
              <a:off x="448" y="579"/>
              <a:ext cx="339" cy="1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12313" name="Oval 32"/>
            <p:cNvSpPr>
              <a:spLocks noChangeArrowheads="1"/>
            </p:cNvSpPr>
            <p:nvPr/>
          </p:nvSpPr>
          <p:spPr bwMode="auto">
            <a:xfrm rot="7620000">
              <a:off x="-110" y="587"/>
              <a:ext cx="339" cy="1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</p:grpSp>
      <p:sp>
        <p:nvSpPr>
          <p:cNvPr id="12309" name="Text Box 33"/>
          <p:cNvSpPr txBox="1">
            <a:spLocks noChangeArrowheads="1"/>
          </p:cNvSpPr>
          <p:nvPr/>
        </p:nvSpPr>
        <p:spPr bwMode="auto">
          <a:xfrm>
            <a:off x="6080125" y="3036888"/>
            <a:ext cx="10715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“三定”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3"/>
          <p:cNvSpPr>
            <a:spLocks noChangeShapeType="1"/>
          </p:cNvSpPr>
          <p:nvPr/>
        </p:nvSpPr>
        <p:spPr bwMode="auto">
          <a:xfrm>
            <a:off x="0" y="484188"/>
            <a:ext cx="9180513" cy="0"/>
          </a:xfrm>
          <a:prstGeom prst="line">
            <a:avLst/>
          </a:prstGeom>
          <a:noFill/>
          <a:ln w="63500">
            <a:solidFill>
              <a:srgbClr val="FF99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5" name="AutoShape 4"/>
          <p:cNvSpPr>
            <a:spLocks noChangeArrowheads="1"/>
          </p:cNvSpPr>
          <p:nvPr/>
        </p:nvSpPr>
        <p:spPr bwMode="auto">
          <a:xfrm>
            <a:off x="3357563" y="682625"/>
            <a:ext cx="2087562" cy="504825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/>
          <a:p>
            <a:pPr algn="ctr" eaLnBrk="1" hangingPunct="1"/>
            <a:r>
              <a:rPr lang="zh-CN" altLang="en-US" sz="2400" b="1">
                <a:solidFill>
                  <a:srgbClr val="314538"/>
                </a:solidFill>
                <a:ea typeface="微软雅黑" pitchFamily="34" charset="-122"/>
              </a:rPr>
              <a:t>病有所医</a:t>
            </a:r>
          </a:p>
        </p:txBody>
      </p:sp>
      <p:sp>
        <p:nvSpPr>
          <p:cNvPr id="13316" name="Text Box 12"/>
          <p:cNvSpPr txBox="1">
            <a:spLocks noChangeArrowheads="1"/>
          </p:cNvSpPr>
          <p:nvPr/>
        </p:nvSpPr>
        <p:spPr bwMode="auto">
          <a:xfrm>
            <a:off x="2693988" y="1341438"/>
            <a:ext cx="353536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C9CCBB"/>
                </a:solidFill>
                <a:latin typeface="微软雅黑" pitchFamily="34" charset="-122"/>
                <a:ea typeface="微软雅黑" pitchFamily="34" charset="-122"/>
              </a:rPr>
              <a:t>医疗两千元以下、生育全额报销</a:t>
            </a:r>
          </a:p>
        </p:txBody>
      </p:sp>
      <p:pic>
        <p:nvPicPr>
          <p:cNvPr id="13317" name="Picture 5" descr="3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6738" y="1908175"/>
            <a:ext cx="5016500" cy="28797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2638425"/>
            <a:ext cx="8172450" cy="0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28638" y="2047875"/>
            <a:ext cx="13620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全额报销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2378075" y="2384425"/>
            <a:ext cx="287338" cy="225425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2552700" y="2220913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400">
                <a:solidFill>
                  <a:srgbClr val="FF9933"/>
                </a:solidFill>
                <a:latin typeface="微软雅黑" pitchFamily="34" charset="-122"/>
                <a:ea typeface="微软雅黑" pitchFamily="34" charset="-122"/>
              </a:rPr>
              <a:t>2000元</a:t>
            </a:r>
          </a:p>
        </p:txBody>
      </p:sp>
      <p:pic>
        <p:nvPicPr>
          <p:cNvPr id="14342" name="Picture 7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8" y="1200150"/>
            <a:ext cx="13335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5295900" y="1187450"/>
            <a:ext cx="1730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rgbClr val="FF9933"/>
                </a:solidFill>
                <a:latin typeface="微软雅黑" pitchFamily="34" charset="-122"/>
                <a:ea typeface="微软雅黑" pitchFamily="34" charset="-122"/>
              </a:rPr>
              <a:t>报销80%-95%</a:t>
            </a:r>
          </a:p>
        </p:txBody>
      </p:sp>
      <p:pic>
        <p:nvPicPr>
          <p:cNvPr id="14344" name="Picture 9" descr="1 (1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1636713"/>
            <a:ext cx="488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8181975" y="2422525"/>
            <a:ext cx="9366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rgbClr val="FF9933"/>
                </a:solidFill>
                <a:ea typeface="微软雅黑" pitchFamily="34" charset="-122"/>
              </a:rPr>
              <a:t>无穷</a:t>
            </a:r>
          </a:p>
        </p:txBody>
      </p:sp>
      <p:sp>
        <p:nvSpPr>
          <p:cNvPr id="14346" name="AutoShape 11"/>
          <p:cNvSpPr>
            <a:spLocks noChangeArrowheads="1"/>
          </p:cNvSpPr>
          <p:nvPr/>
        </p:nvSpPr>
        <p:spPr bwMode="auto">
          <a:xfrm flipH="1">
            <a:off x="4325938" y="2787650"/>
            <a:ext cx="287337" cy="225425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14347" name="Oval 12"/>
          <p:cNvSpPr>
            <a:spLocks noChangeArrowheads="1"/>
          </p:cNvSpPr>
          <p:nvPr/>
        </p:nvSpPr>
        <p:spPr bwMode="auto">
          <a:xfrm>
            <a:off x="3667125" y="3117850"/>
            <a:ext cx="1584325" cy="1584325"/>
          </a:xfrm>
          <a:prstGeom prst="ellipse">
            <a:avLst/>
          </a:prstGeom>
          <a:solidFill>
            <a:srgbClr val="924800">
              <a:alpha val="79999"/>
            </a:srgbClr>
          </a:solidFill>
          <a:ln w="9525">
            <a:solidFill>
              <a:srgbClr val="FF6600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zh-CN" altLang="en-US"/>
          </a:p>
        </p:txBody>
      </p:sp>
      <p:pic>
        <p:nvPicPr>
          <p:cNvPr id="14348" name="Picture 13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3340100"/>
            <a:ext cx="4286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4194175" y="3525838"/>
            <a:ext cx="1363663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500" b="1">
                <a:solidFill>
                  <a:schemeClr val="bg1"/>
                </a:solidFill>
                <a:ea typeface="微软雅黑" pitchFamily="34" charset="-122"/>
              </a:rPr>
              <a:t>全额报销</a:t>
            </a: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4197350" y="3883025"/>
            <a:ext cx="1362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r>
              <a:rPr lang="zh-CN" altLang="en-US" sz="1200" b="1">
                <a:solidFill>
                  <a:srgbClr val="FF6600"/>
                </a:solidFill>
                <a:ea typeface="微软雅黑" pitchFamily="34" charset="-122"/>
              </a:rPr>
              <a:t>怀孕和分娩</a:t>
            </a:r>
          </a:p>
          <a:p>
            <a:pPr>
              <a:buFont typeface="Arial" pitchFamily="34" charset="0"/>
              <a:buNone/>
            </a:pPr>
            <a:r>
              <a:rPr lang="zh-CN" altLang="en-US" sz="1200" b="1">
                <a:solidFill>
                  <a:srgbClr val="FF6600"/>
                </a:solidFill>
                <a:ea typeface="微软雅黑" pitchFamily="34" charset="-122"/>
              </a:rPr>
              <a:t>期间的费用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454</Words>
  <Characters>0</Characters>
  <Application>Microsoft Office PowerPoint</Application>
  <DocSecurity>0</DocSecurity>
  <PresentationFormat>自定义</PresentationFormat>
  <Lines>0</Lines>
  <Paragraphs>112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Calibri</vt:lpstr>
      <vt:lpstr>华康俪金黑W8</vt:lpstr>
      <vt:lpstr>方正细倩简体</vt:lpstr>
      <vt:lpstr>张海山锐线体2.0</vt:lpstr>
      <vt:lpstr>微软雅黑</vt:lpstr>
      <vt:lpstr>默认设计模板</vt:lpstr>
      <vt:lpstr>自定义设计方案</vt:lpstr>
      <vt:lpstr>自定义设计方案_2</vt:lpstr>
      <vt:lpstr>自定义设计方案_3</vt:lpstr>
      <vt:lpstr>1_默认设计模板</vt:lpstr>
      <vt:lpstr>看不见的公务员福利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yellownancy</dc:creator>
  <cp:lastModifiedBy>许敏斌</cp:lastModifiedBy>
  <cp:revision>6</cp:revision>
  <dcterms:created xsi:type="dcterms:W3CDTF">2013-01-25T01:44:32Z</dcterms:created>
  <dcterms:modified xsi:type="dcterms:W3CDTF">2016-03-26T07:10:16Z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2052-9.1.0.4047</vt:lpwstr>
  </property>
</Properties>
</file>