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330" r:id="rId2"/>
    <p:sldId id="270" r:id="rId3"/>
    <p:sldId id="279" r:id="rId4"/>
    <p:sldId id="289" r:id="rId5"/>
    <p:sldId id="290" r:id="rId6"/>
    <p:sldId id="291" r:id="rId7"/>
    <p:sldId id="293" r:id="rId8"/>
    <p:sldId id="294" r:id="rId9"/>
    <p:sldId id="295" r:id="rId10"/>
    <p:sldId id="296" r:id="rId11"/>
    <p:sldId id="297" r:id="rId12"/>
    <p:sldId id="298" r:id="rId13"/>
    <p:sldId id="301" r:id="rId14"/>
    <p:sldId id="300" r:id="rId15"/>
    <p:sldId id="299" r:id="rId16"/>
    <p:sldId id="302" r:id="rId17"/>
    <p:sldId id="303" r:id="rId18"/>
    <p:sldId id="304" r:id="rId19"/>
    <p:sldId id="305" r:id="rId20"/>
    <p:sldId id="306" r:id="rId21"/>
    <p:sldId id="307" r:id="rId22"/>
    <p:sldId id="308" r:id="rId23"/>
    <p:sldId id="309" r:id="rId24"/>
    <p:sldId id="310" r:id="rId25"/>
    <p:sldId id="311" r:id="rId26"/>
    <p:sldId id="312" r:id="rId27"/>
    <p:sldId id="313" r:id="rId28"/>
    <p:sldId id="314" r:id="rId29"/>
    <p:sldId id="315" r:id="rId30"/>
    <p:sldId id="316" r:id="rId31"/>
    <p:sldId id="317" r:id="rId32"/>
    <p:sldId id="318" r:id="rId33"/>
    <p:sldId id="319" r:id="rId34"/>
    <p:sldId id="320" r:id="rId35"/>
    <p:sldId id="321" r:id="rId36"/>
    <p:sldId id="322" r:id="rId37"/>
    <p:sldId id="323" r:id="rId38"/>
    <p:sldId id="324" r:id="rId39"/>
    <p:sldId id="325" r:id="rId40"/>
    <p:sldId id="326" r:id="rId41"/>
    <p:sldId id="327" r:id="rId42"/>
    <p:sldId id="328" r:id="rId43"/>
    <p:sldId id="329" r:id="rId44"/>
    <p:sldId id="331" r:id="rId45"/>
    <p:sldId id="332" r:id="rId46"/>
  </p:sldIdLst>
  <p:sldSz cx="12192000" cy="6858000"/>
  <p:notesSz cx="6858000" cy="9144000"/>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BF42"/>
    <a:srgbClr val="FFFFFF"/>
    <a:srgbClr val="FFEBAB"/>
    <a:srgbClr val="1F4E79"/>
    <a:srgbClr val="609ED6"/>
    <a:srgbClr val="2F76B7"/>
    <a:srgbClr val="0F2539"/>
    <a:srgbClr val="262626"/>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5" d="100"/>
          <a:sy n="105" d="100"/>
        </p:scale>
        <p:origin x="-726" y="1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solidFill>
                  <a:schemeClr val="tx1"/>
                </a:solidFill>
              </a:defRPr>
            </a:pPr>
            <a:r>
              <a:rPr lang="en-US" altLang="zh-CN" dirty="0">
                <a:solidFill>
                  <a:schemeClr val="tx1"/>
                </a:solidFill>
              </a:rPr>
              <a:t>com</a:t>
            </a:r>
            <a:r>
              <a:rPr lang="zh-CN" altLang="en-US" dirty="0">
                <a:solidFill>
                  <a:schemeClr val="tx1"/>
                </a:solidFill>
              </a:rPr>
              <a:t>域名注册发展情况</a:t>
            </a:r>
          </a:p>
        </c:rich>
      </c:tx>
      <c:layout>
        <c:manualLayout>
          <c:xMode val="edge"/>
          <c:yMode val="edge"/>
          <c:x val="0.3281730484884447"/>
          <c:y val="0.23032900581230972"/>
        </c:manualLayout>
      </c:layout>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Sheet1!$B$1</c:f>
              <c:strCache>
                <c:ptCount val="1"/>
                <c:pt idx="0">
                  <c:v>招标采购</c:v>
                </c:pt>
              </c:strCache>
            </c:strRef>
          </c:tx>
          <c:spPr>
            <a:solidFill>
              <a:srgbClr val="00B050"/>
            </a:solidFill>
          </c:spPr>
          <c:invertIfNegative val="0"/>
          <c:dLbls>
            <c:delete val="1"/>
          </c:dLbls>
          <c:cat>
            <c:strRef>
              <c:f>Sheet1!$A$2:$A$6</c:f>
              <c:strCache>
                <c:ptCount val="5"/>
                <c:pt idx="0">
                  <c:v>一季度</c:v>
                </c:pt>
                <c:pt idx="1">
                  <c:v>二季度</c:v>
                </c:pt>
                <c:pt idx="2">
                  <c:v>三季度</c:v>
                </c:pt>
                <c:pt idx="3">
                  <c:v>四季度</c:v>
                </c:pt>
                <c:pt idx="4">
                  <c:v>全年</c:v>
                </c:pt>
              </c:strCache>
            </c:strRef>
          </c:cat>
          <c:val>
            <c:numRef>
              <c:f>Sheet1!$B$2:$B$6</c:f>
              <c:numCache>
                <c:formatCode>General</c:formatCode>
                <c:ptCount val="5"/>
                <c:pt idx="0">
                  <c:v>12</c:v>
                </c:pt>
                <c:pt idx="1">
                  <c:v>3</c:v>
                </c:pt>
                <c:pt idx="2">
                  <c:v>0</c:v>
                </c:pt>
                <c:pt idx="3">
                  <c:v>1</c:v>
                </c:pt>
                <c:pt idx="4">
                  <c:v>16</c:v>
                </c:pt>
              </c:numCache>
            </c:numRef>
          </c:val>
          <c:extLst xmlns:c16r2="http://schemas.microsoft.com/office/drawing/2015/06/chart">
            <c:ext xmlns:c16="http://schemas.microsoft.com/office/drawing/2014/chart" uri="{C3380CC4-5D6E-409C-BE32-E72D297353CC}">
              <c16:uniqueId val="{00000000-74C9-409B-B54F-1D8B236CC81E}"/>
            </c:ext>
          </c:extLst>
        </c:ser>
        <c:ser>
          <c:idx val="1"/>
          <c:order val="1"/>
          <c:tx>
            <c:strRef>
              <c:f>Sheet1!$C$1</c:f>
              <c:strCache>
                <c:ptCount val="1"/>
                <c:pt idx="0">
                  <c:v>询比价采购</c:v>
                </c:pt>
              </c:strCache>
            </c:strRef>
          </c:tx>
          <c:spPr>
            <a:solidFill>
              <a:srgbClr val="FFC000"/>
            </a:solidFill>
          </c:spPr>
          <c:invertIfNegative val="0"/>
          <c:dLbls>
            <c:delete val="1"/>
          </c:dLbls>
          <c:cat>
            <c:strRef>
              <c:f>Sheet1!$A$2:$A$6</c:f>
              <c:strCache>
                <c:ptCount val="5"/>
                <c:pt idx="0">
                  <c:v>一季度</c:v>
                </c:pt>
                <c:pt idx="1">
                  <c:v>二季度</c:v>
                </c:pt>
                <c:pt idx="2">
                  <c:v>三季度</c:v>
                </c:pt>
                <c:pt idx="3">
                  <c:v>四季度</c:v>
                </c:pt>
                <c:pt idx="4">
                  <c:v>全年</c:v>
                </c:pt>
              </c:strCache>
            </c:strRef>
          </c:cat>
          <c:val>
            <c:numRef>
              <c:f>Sheet1!$C$2:$C$6</c:f>
              <c:numCache>
                <c:formatCode>General</c:formatCode>
                <c:ptCount val="5"/>
                <c:pt idx="0">
                  <c:v>11</c:v>
                </c:pt>
                <c:pt idx="1">
                  <c:v>26</c:v>
                </c:pt>
                <c:pt idx="2">
                  <c:v>7</c:v>
                </c:pt>
                <c:pt idx="3">
                  <c:v>26</c:v>
                </c:pt>
                <c:pt idx="4">
                  <c:v>37</c:v>
                </c:pt>
              </c:numCache>
            </c:numRef>
          </c:val>
          <c:extLst xmlns:c16r2="http://schemas.microsoft.com/office/drawing/2015/06/chart">
            <c:ext xmlns:c16="http://schemas.microsoft.com/office/drawing/2014/chart" uri="{C3380CC4-5D6E-409C-BE32-E72D297353CC}">
              <c16:uniqueId val="{00000001-74C9-409B-B54F-1D8B236CC81E}"/>
            </c:ext>
          </c:extLst>
        </c:ser>
        <c:ser>
          <c:idx val="2"/>
          <c:order val="2"/>
          <c:tx>
            <c:strRef>
              <c:f>Sheet1!$D$1</c:f>
              <c:strCache>
                <c:ptCount val="1"/>
                <c:pt idx="0">
                  <c:v>框架采购</c:v>
                </c:pt>
              </c:strCache>
            </c:strRef>
          </c:tx>
          <c:invertIfNegative val="0"/>
          <c:dPt>
            <c:idx val="3"/>
            <c:invertIfNegative val="0"/>
            <c:bubble3D val="0"/>
            <c:spPr>
              <a:solidFill>
                <a:sysClr val="window" lastClr="FFFFFF">
                  <a:lumMod val="50000"/>
                </a:sysClr>
              </a:solidFill>
            </c:spPr>
            <c:extLst xmlns:c16r2="http://schemas.microsoft.com/office/drawing/2015/06/chart">
              <c:ext xmlns:c16="http://schemas.microsoft.com/office/drawing/2014/chart" uri="{C3380CC4-5D6E-409C-BE32-E72D297353CC}">
                <c16:uniqueId val="{00000003-74C9-409B-B54F-1D8B236CC81E}"/>
              </c:ext>
            </c:extLst>
          </c:dPt>
          <c:dLbls>
            <c:delete val="1"/>
          </c:dLbls>
          <c:cat>
            <c:strRef>
              <c:f>Sheet1!$A$2:$A$6</c:f>
              <c:strCache>
                <c:ptCount val="5"/>
                <c:pt idx="0">
                  <c:v>一季度</c:v>
                </c:pt>
                <c:pt idx="1">
                  <c:v>二季度</c:v>
                </c:pt>
                <c:pt idx="2">
                  <c:v>三季度</c:v>
                </c:pt>
                <c:pt idx="3">
                  <c:v>四季度</c:v>
                </c:pt>
                <c:pt idx="4">
                  <c:v>全年</c:v>
                </c:pt>
              </c:strCache>
            </c:strRef>
          </c:cat>
          <c:val>
            <c:numRef>
              <c:f>Sheet1!$D$2:$D$6</c:f>
              <c:numCache>
                <c:formatCode>General</c:formatCode>
                <c:ptCount val="5"/>
                <c:pt idx="0">
                  <c:v>8</c:v>
                </c:pt>
                <c:pt idx="1">
                  <c:v>5</c:v>
                </c:pt>
                <c:pt idx="2">
                  <c:v>9</c:v>
                </c:pt>
                <c:pt idx="3">
                  <c:v>14</c:v>
                </c:pt>
                <c:pt idx="4">
                  <c:v>13</c:v>
                </c:pt>
              </c:numCache>
            </c:numRef>
          </c:val>
          <c:extLst xmlns:c16r2="http://schemas.microsoft.com/office/drawing/2015/06/chart">
            <c:ext xmlns:c16="http://schemas.microsoft.com/office/drawing/2014/chart" uri="{C3380CC4-5D6E-409C-BE32-E72D297353CC}">
              <c16:uniqueId val="{00000004-74C9-409B-B54F-1D8B236CC81E}"/>
            </c:ext>
          </c:extLst>
        </c:ser>
        <c:ser>
          <c:idx val="3"/>
          <c:order val="3"/>
          <c:tx>
            <c:strRef>
              <c:f>Sheet1!$E$1</c:f>
              <c:strCache>
                <c:ptCount val="1"/>
                <c:pt idx="0">
                  <c:v>直接采购</c:v>
                </c:pt>
              </c:strCache>
            </c:strRef>
          </c:tx>
          <c:spPr>
            <a:solidFill>
              <a:srgbClr val="FFC000"/>
            </a:solidFill>
          </c:spPr>
          <c:invertIfNegative val="0"/>
          <c:dLbls>
            <c:delete val="1"/>
          </c:dLbls>
          <c:cat>
            <c:strRef>
              <c:f>Sheet1!$A$2:$A$6</c:f>
              <c:strCache>
                <c:ptCount val="5"/>
                <c:pt idx="0">
                  <c:v>一季度</c:v>
                </c:pt>
                <c:pt idx="1">
                  <c:v>二季度</c:v>
                </c:pt>
                <c:pt idx="2">
                  <c:v>三季度</c:v>
                </c:pt>
                <c:pt idx="3">
                  <c:v>四季度</c:v>
                </c:pt>
                <c:pt idx="4">
                  <c:v>全年</c:v>
                </c:pt>
              </c:strCache>
            </c:strRef>
          </c:cat>
          <c:val>
            <c:numRef>
              <c:f>Sheet1!$E$2:$E$6</c:f>
              <c:numCache>
                <c:formatCode>General</c:formatCode>
                <c:ptCount val="5"/>
                <c:pt idx="0">
                  <c:v>0</c:v>
                </c:pt>
                <c:pt idx="1">
                  <c:v>3</c:v>
                </c:pt>
                <c:pt idx="2">
                  <c:v>2</c:v>
                </c:pt>
                <c:pt idx="3">
                  <c:v>4</c:v>
                </c:pt>
                <c:pt idx="4">
                  <c:v>3</c:v>
                </c:pt>
              </c:numCache>
            </c:numRef>
          </c:val>
          <c:extLst xmlns:c16r2="http://schemas.microsoft.com/office/drawing/2015/06/chart">
            <c:ext xmlns:c16="http://schemas.microsoft.com/office/drawing/2014/chart" uri="{C3380CC4-5D6E-409C-BE32-E72D297353CC}">
              <c16:uniqueId val="{00000005-74C9-409B-B54F-1D8B236CC81E}"/>
            </c:ext>
          </c:extLst>
        </c:ser>
        <c:ser>
          <c:idx val="4"/>
          <c:order val="4"/>
          <c:tx>
            <c:strRef>
              <c:f>Sheet1!$F$1</c:f>
              <c:strCache>
                <c:ptCount val="1"/>
                <c:pt idx="0">
                  <c:v>合计</c:v>
                </c:pt>
              </c:strCache>
            </c:strRef>
          </c:tx>
          <c:spPr>
            <a:solidFill>
              <a:srgbClr val="1F4E79"/>
            </a:solidFill>
          </c:spPr>
          <c:invertIfNegative val="0"/>
          <c:dLbls>
            <c:delete val="1"/>
          </c:dLbls>
          <c:cat>
            <c:strRef>
              <c:f>Sheet1!$A$2:$A$6</c:f>
              <c:strCache>
                <c:ptCount val="5"/>
                <c:pt idx="0">
                  <c:v>一季度</c:v>
                </c:pt>
                <c:pt idx="1">
                  <c:v>二季度</c:v>
                </c:pt>
                <c:pt idx="2">
                  <c:v>三季度</c:v>
                </c:pt>
                <c:pt idx="3">
                  <c:v>四季度</c:v>
                </c:pt>
                <c:pt idx="4">
                  <c:v>全年</c:v>
                </c:pt>
              </c:strCache>
            </c:strRef>
          </c:cat>
          <c:val>
            <c:numRef>
              <c:f>Sheet1!$F$2:$F$6</c:f>
              <c:numCache>
                <c:formatCode>General</c:formatCode>
                <c:ptCount val="5"/>
                <c:pt idx="0">
                  <c:v>31</c:v>
                </c:pt>
                <c:pt idx="1">
                  <c:v>37</c:v>
                </c:pt>
                <c:pt idx="2">
                  <c:v>18</c:v>
                </c:pt>
                <c:pt idx="3">
                  <c:v>45</c:v>
                </c:pt>
                <c:pt idx="4">
                  <c:v>131</c:v>
                </c:pt>
              </c:numCache>
            </c:numRef>
          </c:val>
          <c:extLst xmlns:c16r2="http://schemas.microsoft.com/office/drawing/2015/06/chart">
            <c:ext xmlns:c16="http://schemas.microsoft.com/office/drawing/2014/chart" uri="{C3380CC4-5D6E-409C-BE32-E72D297353CC}">
              <c16:uniqueId val="{00000006-74C9-409B-B54F-1D8B236CC81E}"/>
            </c:ext>
          </c:extLst>
        </c:ser>
        <c:dLbls>
          <c:showLegendKey val="0"/>
          <c:showVal val="1"/>
          <c:showCatName val="0"/>
          <c:showSerName val="0"/>
          <c:showPercent val="0"/>
          <c:showBubbleSize val="0"/>
        </c:dLbls>
        <c:gapWidth val="150"/>
        <c:shape val="box"/>
        <c:axId val="696871936"/>
        <c:axId val="696873728"/>
        <c:axId val="0"/>
      </c:bar3DChart>
      <c:catAx>
        <c:axId val="696871936"/>
        <c:scaling>
          <c:orientation val="minMax"/>
        </c:scaling>
        <c:delete val="0"/>
        <c:axPos val="b"/>
        <c:numFmt formatCode="General" sourceLinked="0"/>
        <c:majorTickMark val="none"/>
        <c:minorTickMark val="none"/>
        <c:tickLblPos val="nextTo"/>
        <c:spPr>
          <a:ln>
            <a:solidFill>
              <a:schemeClr val="tx1">
                <a:lumMod val="95000"/>
                <a:lumOff val="5000"/>
              </a:schemeClr>
            </a:solidFill>
          </a:ln>
        </c:spPr>
        <c:txPr>
          <a:bodyPr/>
          <a:lstStyle/>
          <a:p>
            <a:pPr>
              <a:defRPr b="1">
                <a:solidFill>
                  <a:schemeClr val="bg1"/>
                </a:solidFill>
              </a:defRPr>
            </a:pPr>
            <a:endParaRPr lang="zh-CN"/>
          </a:p>
        </c:txPr>
        <c:crossAx val="696873728"/>
        <c:crosses val="autoZero"/>
        <c:auto val="1"/>
        <c:lblAlgn val="ctr"/>
        <c:lblOffset val="100"/>
        <c:noMultiLvlLbl val="0"/>
      </c:catAx>
      <c:valAx>
        <c:axId val="696873728"/>
        <c:scaling>
          <c:orientation val="minMax"/>
        </c:scaling>
        <c:delete val="1"/>
        <c:axPos val="l"/>
        <c:numFmt formatCode="General" sourceLinked="1"/>
        <c:majorTickMark val="out"/>
        <c:minorTickMark val="none"/>
        <c:tickLblPos val="nextTo"/>
        <c:crossAx val="696871936"/>
        <c:crosses val="autoZero"/>
        <c:crossBetween val="between"/>
      </c:valAx>
    </c:plotArea>
    <c:legend>
      <c:legendPos val="t"/>
      <c:layout>
        <c:manualLayout>
          <c:xMode val="edge"/>
          <c:yMode val="edge"/>
          <c:x val="0"/>
          <c:y val="0.35026460955314814"/>
          <c:w val="0.78647143014528931"/>
          <c:h val="7.9363434363520183E-2"/>
        </c:manualLayout>
      </c:layout>
      <c:overlay val="0"/>
      <c:txPr>
        <a:bodyPr/>
        <a:lstStyle/>
        <a:p>
          <a:pPr>
            <a:defRPr sz="1000" b="1">
              <a:solidFill>
                <a:schemeClr val="tx1">
                  <a:lumMod val="50000"/>
                  <a:lumOff val="50000"/>
                </a:schemeClr>
              </a:solidFill>
            </a:defRPr>
          </a:pPr>
          <a:endParaRPr lang="zh-CN"/>
        </a:p>
      </c:txPr>
    </c:legend>
    <c:plotVisOnly val="1"/>
    <c:dispBlanksAs val="gap"/>
    <c:showDLblsOverMax val="0"/>
  </c:chart>
  <c:txPr>
    <a:bodyPr/>
    <a:lstStyle/>
    <a:p>
      <a:pPr>
        <a:defRPr sz="1100"/>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solidFill>
                  <a:schemeClr val="tx1"/>
                </a:solidFill>
              </a:defRPr>
            </a:pPr>
            <a:r>
              <a:rPr lang="zh-CN" altLang="en-US" dirty="0">
                <a:solidFill>
                  <a:schemeClr val="tx1"/>
                </a:solidFill>
              </a:rPr>
              <a:t>从互联网用户的职业角度分析</a:t>
            </a:r>
          </a:p>
        </c:rich>
      </c:tx>
      <c:layout>
        <c:manualLayout>
          <c:xMode val="edge"/>
          <c:yMode val="edge"/>
          <c:x val="0.33124130687991371"/>
          <c:y val="0.20565089804670511"/>
        </c:manualLayout>
      </c:layout>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Sheet1!$B$1</c:f>
              <c:strCache>
                <c:ptCount val="1"/>
                <c:pt idx="0">
                  <c:v>招标采购</c:v>
                </c:pt>
              </c:strCache>
            </c:strRef>
          </c:tx>
          <c:spPr>
            <a:solidFill>
              <a:srgbClr val="00B0F0"/>
            </a:solidFill>
          </c:spPr>
          <c:invertIfNegative val="0"/>
          <c:dLbls>
            <c:delete val="1"/>
          </c:dLbls>
          <c:cat>
            <c:strRef>
              <c:f>Sheet1!$A$2:$A$6</c:f>
              <c:strCache>
                <c:ptCount val="5"/>
                <c:pt idx="0">
                  <c:v>一季度</c:v>
                </c:pt>
                <c:pt idx="1">
                  <c:v>二季度</c:v>
                </c:pt>
                <c:pt idx="2">
                  <c:v>三季度</c:v>
                </c:pt>
                <c:pt idx="3">
                  <c:v>四季度</c:v>
                </c:pt>
                <c:pt idx="4">
                  <c:v>全年</c:v>
                </c:pt>
              </c:strCache>
            </c:strRef>
          </c:cat>
          <c:val>
            <c:numRef>
              <c:f>Sheet1!$B$2:$B$6</c:f>
              <c:numCache>
                <c:formatCode>General</c:formatCode>
                <c:ptCount val="5"/>
                <c:pt idx="0">
                  <c:v>628.52</c:v>
                </c:pt>
                <c:pt idx="1">
                  <c:v>374.69</c:v>
                </c:pt>
                <c:pt idx="2">
                  <c:v>0</c:v>
                </c:pt>
                <c:pt idx="3">
                  <c:v>80</c:v>
                </c:pt>
                <c:pt idx="4">
                  <c:v>1003.22</c:v>
                </c:pt>
              </c:numCache>
            </c:numRef>
          </c:val>
          <c:extLst xmlns:c16r2="http://schemas.microsoft.com/office/drawing/2015/06/chart">
            <c:ext xmlns:c16="http://schemas.microsoft.com/office/drawing/2014/chart" uri="{C3380CC4-5D6E-409C-BE32-E72D297353CC}">
              <c16:uniqueId val="{00000000-D731-49DE-8AE1-F838C0D3361A}"/>
            </c:ext>
          </c:extLst>
        </c:ser>
        <c:ser>
          <c:idx val="1"/>
          <c:order val="1"/>
          <c:tx>
            <c:strRef>
              <c:f>Sheet1!$C$1</c:f>
              <c:strCache>
                <c:ptCount val="1"/>
                <c:pt idx="0">
                  <c:v>询比价采购</c:v>
                </c:pt>
              </c:strCache>
            </c:strRef>
          </c:tx>
          <c:spPr>
            <a:solidFill>
              <a:srgbClr val="FFFF00"/>
            </a:solidFill>
          </c:spPr>
          <c:invertIfNegative val="0"/>
          <c:dLbls>
            <c:delete val="1"/>
          </c:dLbls>
          <c:cat>
            <c:strRef>
              <c:f>Sheet1!$A$2:$A$6</c:f>
              <c:strCache>
                <c:ptCount val="5"/>
                <c:pt idx="0">
                  <c:v>一季度</c:v>
                </c:pt>
                <c:pt idx="1">
                  <c:v>二季度</c:v>
                </c:pt>
                <c:pt idx="2">
                  <c:v>三季度</c:v>
                </c:pt>
                <c:pt idx="3">
                  <c:v>四季度</c:v>
                </c:pt>
                <c:pt idx="4">
                  <c:v>全年</c:v>
                </c:pt>
              </c:strCache>
            </c:strRef>
          </c:cat>
          <c:val>
            <c:numRef>
              <c:f>Sheet1!$C$2:$C$6</c:f>
              <c:numCache>
                <c:formatCode>General</c:formatCode>
                <c:ptCount val="5"/>
                <c:pt idx="0">
                  <c:v>3902.75</c:v>
                </c:pt>
                <c:pt idx="1">
                  <c:v>1005.7</c:v>
                </c:pt>
                <c:pt idx="2">
                  <c:v>139.88</c:v>
                </c:pt>
                <c:pt idx="3">
                  <c:v>141.74199999999999</c:v>
                </c:pt>
                <c:pt idx="4">
                  <c:v>5054.1899999999996</c:v>
                </c:pt>
              </c:numCache>
            </c:numRef>
          </c:val>
          <c:extLst xmlns:c16r2="http://schemas.microsoft.com/office/drawing/2015/06/chart">
            <c:ext xmlns:c16="http://schemas.microsoft.com/office/drawing/2014/chart" uri="{C3380CC4-5D6E-409C-BE32-E72D297353CC}">
              <c16:uniqueId val="{00000001-D731-49DE-8AE1-F838C0D3361A}"/>
            </c:ext>
          </c:extLst>
        </c:ser>
        <c:ser>
          <c:idx val="2"/>
          <c:order val="2"/>
          <c:tx>
            <c:strRef>
              <c:f>Sheet1!$D$1</c:f>
              <c:strCache>
                <c:ptCount val="1"/>
                <c:pt idx="0">
                  <c:v>框架采购</c:v>
                </c:pt>
              </c:strCache>
            </c:strRef>
          </c:tx>
          <c:invertIfNegative val="0"/>
          <c:dLbls>
            <c:delete val="1"/>
          </c:dLbls>
          <c:cat>
            <c:strRef>
              <c:f>Sheet1!$A$2:$A$6</c:f>
              <c:strCache>
                <c:ptCount val="5"/>
                <c:pt idx="0">
                  <c:v>一季度</c:v>
                </c:pt>
                <c:pt idx="1">
                  <c:v>二季度</c:v>
                </c:pt>
                <c:pt idx="2">
                  <c:v>三季度</c:v>
                </c:pt>
                <c:pt idx="3">
                  <c:v>四季度</c:v>
                </c:pt>
                <c:pt idx="4">
                  <c:v>全年</c:v>
                </c:pt>
              </c:strCache>
            </c:strRef>
          </c:cat>
          <c:val>
            <c:numRef>
              <c:f>Sheet1!$D$2:$D$6</c:f>
              <c:numCache>
                <c:formatCode>General</c:formatCode>
                <c:ptCount val="5"/>
                <c:pt idx="0">
                  <c:v>116.18</c:v>
                </c:pt>
                <c:pt idx="1">
                  <c:v>59</c:v>
                </c:pt>
                <c:pt idx="2">
                  <c:v>8.27</c:v>
                </c:pt>
                <c:pt idx="3">
                  <c:v>102.081</c:v>
                </c:pt>
                <c:pt idx="4">
                  <c:v>183.45</c:v>
                </c:pt>
              </c:numCache>
            </c:numRef>
          </c:val>
          <c:extLst xmlns:c16r2="http://schemas.microsoft.com/office/drawing/2015/06/chart">
            <c:ext xmlns:c16="http://schemas.microsoft.com/office/drawing/2014/chart" uri="{C3380CC4-5D6E-409C-BE32-E72D297353CC}">
              <c16:uniqueId val="{00000002-D731-49DE-8AE1-F838C0D3361A}"/>
            </c:ext>
          </c:extLst>
        </c:ser>
        <c:ser>
          <c:idx val="3"/>
          <c:order val="3"/>
          <c:tx>
            <c:strRef>
              <c:f>Sheet1!$E$1</c:f>
              <c:strCache>
                <c:ptCount val="1"/>
                <c:pt idx="0">
                  <c:v>直接采购</c:v>
                </c:pt>
              </c:strCache>
            </c:strRef>
          </c:tx>
          <c:spPr>
            <a:solidFill>
              <a:srgbClr val="FFC000"/>
            </a:solidFill>
          </c:spPr>
          <c:invertIfNegative val="0"/>
          <c:dLbls>
            <c:delete val="1"/>
          </c:dLbls>
          <c:cat>
            <c:strRef>
              <c:f>Sheet1!$A$2:$A$6</c:f>
              <c:strCache>
                <c:ptCount val="5"/>
                <c:pt idx="0">
                  <c:v>一季度</c:v>
                </c:pt>
                <c:pt idx="1">
                  <c:v>二季度</c:v>
                </c:pt>
                <c:pt idx="2">
                  <c:v>三季度</c:v>
                </c:pt>
                <c:pt idx="3">
                  <c:v>四季度</c:v>
                </c:pt>
                <c:pt idx="4">
                  <c:v>全年</c:v>
                </c:pt>
              </c:strCache>
            </c:strRef>
          </c:cat>
          <c:val>
            <c:numRef>
              <c:f>Sheet1!$E$2:$E$6</c:f>
              <c:numCache>
                <c:formatCode>0.00_);\(0.00\)</c:formatCode>
                <c:ptCount val="5"/>
                <c:pt idx="0" formatCode="General">
                  <c:v>0</c:v>
                </c:pt>
                <c:pt idx="1">
                  <c:v>1818.17</c:v>
                </c:pt>
                <c:pt idx="2">
                  <c:v>3502.24</c:v>
                </c:pt>
                <c:pt idx="3">
                  <c:v>3107.26</c:v>
                </c:pt>
                <c:pt idx="4">
                  <c:v>7153.39</c:v>
                </c:pt>
              </c:numCache>
            </c:numRef>
          </c:val>
          <c:extLst xmlns:c16r2="http://schemas.microsoft.com/office/drawing/2015/06/chart">
            <c:ext xmlns:c16="http://schemas.microsoft.com/office/drawing/2014/chart" uri="{C3380CC4-5D6E-409C-BE32-E72D297353CC}">
              <c16:uniqueId val="{00000003-D731-49DE-8AE1-F838C0D3361A}"/>
            </c:ext>
          </c:extLst>
        </c:ser>
        <c:ser>
          <c:idx val="4"/>
          <c:order val="4"/>
          <c:tx>
            <c:strRef>
              <c:f>Sheet1!$F$1</c:f>
              <c:strCache>
                <c:ptCount val="1"/>
                <c:pt idx="0">
                  <c:v>合计</c:v>
                </c:pt>
              </c:strCache>
            </c:strRef>
          </c:tx>
          <c:spPr>
            <a:solidFill>
              <a:srgbClr val="C00000"/>
            </a:solidFill>
          </c:spPr>
          <c:invertIfNegative val="0"/>
          <c:dLbls>
            <c:delete val="1"/>
          </c:dLbls>
          <c:cat>
            <c:strRef>
              <c:f>Sheet1!$A$2:$A$6</c:f>
              <c:strCache>
                <c:ptCount val="5"/>
                <c:pt idx="0">
                  <c:v>一季度</c:v>
                </c:pt>
                <c:pt idx="1">
                  <c:v>二季度</c:v>
                </c:pt>
                <c:pt idx="2">
                  <c:v>三季度</c:v>
                </c:pt>
                <c:pt idx="3">
                  <c:v>四季度</c:v>
                </c:pt>
                <c:pt idx="4">
                  <c:v>全年</c:v>
                </c:pt>
              </c:strCache>
            </c:strRef>
          </c:cat>
          <c:val>
            <c:numRef>
              <c:f>Sheet1!$F$2:$F$6</c:f>
              <c:numCache>
                <c:formatCode>General</c:formatCode>
                <c:ptCount val="5"/>
                <c:pt idx="0">
                  <c:v>4657.45</c:v>
                </c:pt>
                <c:pt idx="1">
                  <c:v>3257.56</c:v>
                </c:pt>
                <c:pt idx="2">
                  <c:v>3650.39</c:v>
                </c:pt>
                <c:pt idx="3">
                  <c:v>3431.08</c:v>
                </c:pt>
                <c:pt idx="4">
                  <c:v>13394.23</c:v>
                </c:pt>
              </c:numCache>
            </c:numRef>
          </c:val>
          <c:extLst xmlns:c16r2="http://schemas.microsoft.com/office/drawing/2015/06/chart">
            <c:ext xmlns:c16="http://schemas.microsoft.com/office/drawing/2014/chart" uri="{C3380CC4-5D6E-409C-BE32-E72D297353CC}">
              <c16:uniqueId val="{00000004-D731-49DE-8AE1-F838C0D3361A}"/>
            </c:ext>
          </c:extLst>
        </c:ser>
        <c:dLbls>
          <c:showLegendKey val="0"/>
          <c:showVal val="1"/>
          <c:showCatName val="0"/>
          <c:showSerName val="0"/>
          <c:showPercent val="0"/>
          <c:showBubbleSize val="0"/>
        </c:dLbls>
        <c:gapWidth val="150"/>
        <c:shape val="box"/>
        <c:axId val="697514624"/>
        <c:axId val="697520512"/>
        <c:axId val="0"/>
      </c:bar3DChart>
      <c:catAx>
        <c:axId val="697514624"/>
        <c:scaling>
          <c:orientation val="minMax"/>
        </c:scaling>
        <c:delete val="0"/>
        <c:axPos val="b"/>
        <c:numFmt formatCode="General" sourceLinked="0"/>
        <c:majorTickMark val="none"/>
        <c:minorTickMark val="none"/>
        <c:tickLblPos val="nextTo"/>
        <c:spPr>
          <a:ln>
            <a:solidFill>
              <a:schemeClr val="tx1">
                <a:lumMod val="95000"/>
                <a:lumOff val="5000"/>
              </a:schemeClr>
            </a:solidFill>
          </a:ln>
        </c:spPr>
        <c:txPr>
          <a:bodyPr/>
          <a:lstStyle/>
          <a:p>
            <a:pPr>
              <a:defRPr b="1">
                <a:solidFill>
                  <a:schemeClr val="bg1"/>
                </a:solidFill>
              </a:defRPr>
            </a:pPr>
            <a:endParaRPr lang="zh-CN"/>
          </a:p>
        </c:txPr>
        <c:crossAx val="697520512"/>
        <c:crosses val="autoZero"/>
        <c:auto val="1"/>
        <c:lblAlgn val="ctr"/>
        <c:lblOffset val="100"/>
        <c:noMultiLvlLbl val="0"/>
      </c:catAx>
      <c:valAx>
        <c:axId val="697520512"/>
        <c:scaling>
          <c:orientation val="minMax"/>
        </c:scaling>
        <c:delete val="1"/>
        <c:axPos val="l"/>
        <c:numFmt formatCode="General" sourceLinked="1"/>
        <c:majorTickMark val="out"/>
        <c:minorTickMark val="none"/>
        <c:tickLblPos val="nextTo"/>
        <c:crossAx val="697514624"/>
        <c:crosses val="autoZero"/>
        <c:crossBetween val="between"/>
      </c:valAx>
    </c:plotArea>
    <c:legend>
      <c:legendPos val="t"/>
      <c:layout>
        <c:manualLayout>
          <c:xMode val="edge"/>
          <c:yMode val="edge"/>
          <c:x val="6.1325681334045583E-2"/>
          <c:y val="0.34615159159221404"/>
          <c:w val="0.8140865208408985"/>
          <c:h val="7.4375347541921211E-2"/>
        </c:manualLayout>
      </c:layout>
      <c:overlay val="0"/>
      <c:txPr>
        <a:bodyPr/>
        <a:lstStyle/>
        <a:p>
          <a:pPr>
            <a:defRPr sz="900" b="1">
              <a:solidFill>
                <a:schemeClr val="tx1">
                  <a:lumMod val="50000"/>
                  <a:lumOff val="50000"/>
                </a:schemeClr>
              </a:solidFill>
            </a:defRPr>
          </a:pPr>
          <a:endParaRPr lang="zh-CN"/>
        </a:p>
      </c:txPr>
    </c:legend>
    <c:plotVisOnly val="1"/>
    <c:dispBlanksAs val="gap"/>
    <c:showDLblsOverMax val="0"/>
  </c:chart>
  <c:txPr>
    <a:bodyPr/>
    <a:lstStyle/>
    <a:p>
      <a:pPr>
        <a:defRPr sz="1100"/>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793E9D-0E63-42A4-BAFF-BAB1D287CD43}" type="datetimeFigureOut">
              <a:rPr lang="zh-CN" altLang="en-US" smtClean="0"/>
              <a:t>2016/9/26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6E6448-D22A-4352-901F-0A3E0944EC78}" type="slidenum">
              <a:rPr lang="zh-CN" altLang="en-US" smtClean="0"/>
              <a:t>‹#›</a:t>
            </a:fld>
            <a:endParaRPr lang="zh-CN" altLang="en-US"/>
          </a:p>
        </p:txBody>
      </p:sp>
    </p:spTree>
    <p:extLst>
      <p:ext uri="{BB962C8B-B14F-4D97-AF65-F5344CB8AC3E}">
        <p14:creationId xmlns:p14="http://schemas.microsoft.com/office/powerpoint/2010/main" val="40793865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1638111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13951667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t>2</a:t>
            </a:fld>
            <a:endParaRPr lang="zh-CN" altLang="en-US"/>
          </a:p>
        </p:txBody>
      </p:sp>
    </p:spTree>
    <p:extLst>
      <p:ext uri="{BB962C8B-B14F-4D97-AF65-F5344CB8AC3E}">
        <p14:creationId xmlns:p14="http://schemas.microsoft.com/office/powerpoint/2010/main" val="7128161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13951667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13951667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t>3</a:t>
            </a:fld>
            <a:endParaRPr lang="zh-CN" altLang="en-US"/>
          </a:p>
        </p:txBody>
      </p:sp>
    </p:spTree>
    <p:extLst>
      <p:ext uri="{BB962C8B-B14F-4D97-AF65-F5344CB8AC3E}">
        <p14:creationId xmlns:p14="http://schemas.microsoft.com/office/powerpoint/2010/main" val="13951667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13951667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13951667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t>4</a:t>
            </a:fld>
            <a:endParaRPr lang="zh-CN" altLang="en-US"/>
          </a:p>
        </p:txBody>
      </p:sp>
    </p:spTree>
    <p:extLst>
      <p:ext uri="{BB962C8B-B14F-4D97-AF65-F5344CB8AC3E}">
        <p14:creationId xmlns:p14="http://schemas.microsoft.com/office/powerpoint/2010/main" val="26157228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42</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43</a:t>
            </a:fld>
            <a:endParaRPr lang="zh-CN" altLang="en-US">
              <a:solidFill>
                <a:prstClr val="black"/>
              </a:solidFill>
            </a:endParaRPr>
          </a:p>
        </p:txBody>
      </p:sp>
    </p:spTree>
    <p:extLst>
      <p:ext uri="{BB962C8B-B14F-4D97-AF65-F5344CB8AC3E}">
        <p14:creationId xmlns:p14="http://schemas.microsoft.com/office/powerpoint/2010/main" val="38122020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13951667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86E31A0-D20C-4A32-8C22-36FCEE753E12}"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40AB53-C6AA-4BDE-8E43-186E67C4E8DF}" type="slidenum">
              <a:rPr lang="zh-CN" altLang="en-US" smtClean="0"/>
              <a:t>‹#›</a:t>
            </a:fld>
            <a:endParaRPr lang="zh-CN" altLang="en-US"/>
          </a:p>
        </p:txBody>
      </p:sp>
    </p:spTree>
    <p:extLst>
      <p:ext uri="{BB962C8B-B14F-4D97-AF65-F5344CB8AC3E}">
        <p14:creationId xmlns:p14="http://schemas.microsoft.com/office/powerpoint/2010/main" val="177450860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86E31A0-D20C-4A32-8C22-36FCEE753E12}"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40AB53-C6AA-4BDE-8E43-186E67C4E8DF}" type="slidenum">
              <a:rPr lang="zh-CN" altLang="en-US" smtClean="0"/>
              <a:t>‹#›</a:t>
            </a:fld>
            <a:endParaRPr lang="zh-CN" altLang="en-US"/>
          </a:p>
        </p:txBody>
      </p:sp>
    </p:spTree>
    <p:extLst>
      <p:ext uri="{BB962C8B-B14F-4D97-AF65-F5344CB8AC3E}">
        <p14:creationId xmlns:p14="http://schemas.microsoft.com/office/powerpoint/2010/main" val="390918861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86E31A0-D20C-4A32-8C22-36FCEE753E12}"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40AB53-C6AA-4BDE-8E43-186E67C4E8DF}" type="slidenum">
              <a:rPr lang="zh-CN" altLang="en-US" smtClean="0"/>
              <a:t>‹#›</a:t>
            </a:fld>
            <a:endParaRPr lang="zh-CN" altLang="en-US"/>
          </a:p>
        </p:txBody>
      </p:sp>
    </p:spTree>
    <p:extLst>
      <p:ext uri="{BB962C8B-B14F-4D97-AF65-F5344CB8AC3E}">
        <p14:creationId xmlns:p14="http://schemas.microsoft.com/office/powerpoint/2010/main" val="38286410"/>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gradFill flip="none" rotWithShape="1">
            <a:gsLst>
              <a:gs pos="0">
                <a:srgbClr val="FFC000"/>
              </a:gs>
              <a:gs pos="100000">
                <a:srgbClr val="FFEBAB">
                  <a:lumMod val="48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48853873"/>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647950" y="0"/>
            <a:ext cx="95440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71653148"/>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86E31A0-D20C-4A32-8C22-36FCEE753E12}" type="datetimeFigureOut">
              <a:rPr lang="zh-CN" altLang="en-US" smtClean="0"/>
              <a:t>2016/9/26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40AB53-C6AA-4BDE-8E43-186E67C4E8DF}" type="slidenum">
              <a:rPr lang="zh-CN" altLang="en-US" smtClean="0"/>
              <a:t>‹#›</a:t>
            </a:fld>
            <a:endParaRPr lang="zh-CN" altLang="en-US"/>
          </a:p>
        </p:txBody>
      </p:sp>
    </p:spTree>
    <p:extLst>
      <p:ext uri="{BB962C8B-B14F-4D97-AF65-F5344CB8AC3E}">
        <p14:creationId xmlns:p14="http://schemas.microsoft.com/office/powerpoint/2010/main" val="3650552941"/>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86E31A0-D20C-4A32-8C22-36FCEE753E12}" type="datetimeFigureOut">
              <a:rPr lang="zh-CN" altLang="en-US" smtClean="0"/>
              <a:t>2016/9/26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940AB53-C6AA-4BDE-8E43-186E67C4E8DF}" type="slidenum">
              <a:rPr lang="zh-CN" altLang="en-US" smtClean="0"/>
              <a:t>‹#›</a:t>
            </a:fld>
            <a:endParaRPr lang="zh-CN" altLang="en-US"/>
          </a:p>
        </p:txBody>
      </p:sp>
    </p:spTree>
    <p:extLst>
      <p:ext uri="{BB962C8B-B14F-4D97-AF65-F5344CB8AC3E}">
        <p14:creationId xmlns:p14="http://schemas.microsoft.com/office/powerpoint/2010/main" val="163795128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86E31A0-D20C-4A32-8C22-36FCEE753E12}" type="datetimeFigureOut">
              <a:rPr lang="zh-CN" altLang="en-US" smtClean="0"/>
              <a:t>2016/9/26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940AB53-C6AA-4BDE-8E43-186E67C4E8DF}" type="slidenum">
              <a:rPr lang="zh-CN" altLang="en-US" smtClean="0"/>
              <a:t>‹#›</a:t>
            </a:fld>
            <a:endParaRPr lang="zh-CN" altLang="en-US"/>
          </a:p>
        </p:txBody>
      </p:sp>
    </p:spTree>
    <p:extLst>
      <p:ext uri="{BB962C8B-B14F-4D97-AF65-F5344CB8AC3E}">
        <p14:creationId xmlns:p14="http://schemas.microsoft.com/office/powerpoint/2010/main" val="2732874759"/>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86E31A0-D20C-4A32-8C22-36FCEE753E12}" type="datetimeFigureOut">
              <a:rPr lang="zh-CN" altLang="en-US" smtClean="0"/>
              <a:t>2016/9/26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940AB53-C6AA-4BDE-8E43-186E67C4E8DF}" type="slidenum">
              <a:rPr lang="zh-CN" altLang="en-US" smtClean="0"/>
              <a:t>‹#›</a:t>
            </a:fld>
            <a:endParaRPr lang="zh-CN" altLang="en-US"/>
          </a:p>
        </p:txBody>
      </p:sp>
    </p:spTree>
    <p:extLst>
      <p:ext uri="{BB962C8B-B14F-4D97-AF65-F5344CB8AC3E}">
        <p14:creationId xmlns:p14="http://schemas.microsoft.com/office/powerpoint/2010/main" val="748968452"/>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等腰三角形 7"/>
          <p:cNvSpPr/>
          <p:nvPr userDrawn="1"/>
        </p:nvSpPr>
        <p:spPr>
          <a:xfrm>
            <a:off x="0" y="5410200"/>
            <a:ext cx="2552700" cy="1447800"/>
          </a:xfrm>
          <a:prstGeom prst="triangle">
            <a:avLst>
              <a:gd name="adj" fmla="val 0"/>
            </a:avLst>
          </a:prstGeom>
          <a:solidFill>
            <a:srgbClr val="1F4E79"/>
          </a:solidFill>
          <a:ln>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rot="16200000" flipH="1">
            <a:off x="9677400" y="42861"/>
            <a:ext cx="2552700" cy="2476500"/>
          </a:xfrm>
          <a:prstGeom prst="triangle">
            <a:avLst>
              <a:gd name="adj" fmla="val 0"/>
            </a:avLst>
          </a:prstGeom>
          <a:solidFill>
            <a:srgbClr val="1F4E79"/>
          </a:solidFill>
          <a:ln>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userDrawn="1"/>
        </p:nvGrpSpPr>
        <p:grpSpPr>
          <a:xfrm>
            <a:off x="1" y="-114300"/>
            <a:ext cx="12192000" cy="6991351"/>
            <a:chOff x="0" y="0"/>
            <a:chExt cx="12192001" cy="6858001"/>
          </a:xfrm>
          <a:noFill/>
        </p:grpSpPr>
        <p:sp>
          <p:nvSpPr>
            <p:cNvPr id="11" name="矩形 10"/>
            <p:cNvSpPr/>
            <p:nvPr/>
          </p:nvSpPr>
          <p:spPr>
            <a:xfrm>
              <a:off x="0" y="0"/>
              <a:ext cx="12192000" cy="6858000"/>
            </a:xfrm>
            <a:prstGeom prst="rect">
              <a:avLst/>
            </a:prstGeom>
            <a:grpFill/>
            <a:ln w="3175">
              <a:solidFill>
                <a:schemeClr val="bg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6"/>
            <p:cNvSpPr>
              <a:spLocks/>
            </p:cNvSpPr>
            <p:nvPr/>
          </p:nvSpPr>
          <p:spPr bwMode="auto">
            <a:xfrm>
              <a:off x="0" y="0"/>
              <a:ext cx="458788" cy="2576513"/>
            </a:xfrm>
            <a:custGeom>
              <a:avLst/>
              <a:gdLst>
                <a:gd name="T0" fmla="*/ 0 w 289"/>
                <a:gd name="T1" fmla="*/ 0 h 1623"/>
                <a:gd name="T2" fmla="*/ 0 w 289"/>
                <a:gd name="T3" fmla="*/ 1623 h 1623"/>
                <a:gd name="T4" fmla="*/ 289 w 289"/>
                <a:gd name="T5" fmla="*/ 677 h 1623"/>
                <a:gd name="T6" fmla="*/ 0 w 289"/>
                <a:gd name="T7" fmla="*/ 0 h 1623"/>
              </a:gdLst>
              <a:ahLst/>
              <a:cxnLst>
                <a:cxn ang="0">
                  <a:pos x="T0" y="T1"/>
                </a:cxn>
                <a:cxn ang="0">
                  <a:pos x="T2" y="T3"/>
                </a:cxn>
                <a:cxn ang="0">
                  <a:pos x="T4" y="T5"/>
                </a:cxn>
                <a:cxn ang="0">
                  <a:pos x="T6" y="T7"/>
                </a:cxn>
              </a:cxnLst>
              <a:rect l="0" t="0" r="r" b="b"/>
              <a:pathLst>
                <a:path w="289" h="1623">
                  <a:moveTo>
                    <a:pt x="0" y="0"/>
                  </a:moveTo>
                  <a:lnTo>
                    <a:pt x="0" y="1623"/>
                  </a:lnTo>
                  <a:lnTo>
                    <a:pt x="289" y="677"/>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7"/>
            <p:cNvSpPr>
              <a:spLocks/>
            </p:cNvSpPr>
            <p:nvPr/>
          </p:nvSpPr>
          <p:spPr bwMode="auto">
            <a:xfrm>
              <a:off x="0" y="3894138"/>
              <a:ext cx="493713" cy="2963863"/>
            </a:xfrm>
            <a:custGeom>
              <a:avLst/>
              <a:gdLst>
                <a:gd name="T0" fmla="*/ 46 w 311"/>
                <a:gd name="T1" fmla="*/ 0 h 1867"/>
                <a:gd name="T2" fmla="*/ 0 w 311"/>
                <a:gd name="T3" fmla="*/ 1867 h 1867"/>
                <a:gd name="T4" fmla="*/ 311 w 311"/>
                <a:gd name="T5" fmla="*/ 1007 h 1867"/>
                <a:gd name="T6" fmla="*/ 46 w 311"/>
                <a:gd name="T7" fmla="*/ 0 h 1867"/>
              </a:gdLst>
              <a:ahLst/>
              <a:cxnLst>
                <a:cxn ang="0">
                  <a:pos x="T0" y="T1"/>
                </a:cxn>
                <a:cxn ang="0">
                  <a:pos x="T2" y="T3"/>
                </a:cxn>
                <a:cxn ang="0">
                  <a:pos x="T4" y="T5"/>
                </a:cxn>
                <a:cxn ang="0">
                  <a:pos x="T6" y="T7"/>
                </a:cxn>
              </a:cxnLst>
              <a:rect l="0" t="0" r="r" b="b"/>
              <a:pathLst>
                <a:path w="311" h="1867">
                  <a:moveTo>
                    <a:pt x="46" y="0"/>
                  </a:moveTo>
                  <a:lnTo>
                    <a:pt x="0" y="1867"/>
                  </a:lnTo>
                  <a:lnTo>
                    <a:pt x="311" y="1007"/>
                  </a:lnTo>
                  <a:lnTo>
                    <a:pt x="46"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8"/>
            <p:cNvSpPr>
              <a:spLocks/>
            </p:cNvSpPr>
            <p:nvPr/>
          </p:nvSpPr>
          <p:spPr bwMode="auto">
            <a:xfrm>
              <a:off x="73025" y="3894138"/>
              <a:ext cx="638175" cy="1598613"/>
            </a:xfrm>
            <a:custGeom>
              <a:avLst/>
              <a:gdLst>
                <a:gd name="T0" fmla="*/ 0 w 402"/>
                <a:gd name="T1" fmla="*/ 0 h 1007"/>
                <a:gd name="T2" fmla="*/ 265 w 402"/>
                <a:gd name="T3" fmla="*/ 1007 h 1007"/>
                <a:gd name="T4" fmla="*/ 402 w 402"/>
                <a:gd name="T5" fmla="*/ 451 h 1007"/>
                <a:gd name="T6" fmla="*/ 0 w 402"/>
                <a:gd name="T7" fmla="*/ 0 h 1007"/>
              </a:gdLst>
              <a:ahLst/>
              <a:cxnLst>
                <a:cxn ang="0">
                  <a:pos x="T0" y="T1"/>
                </a:cxn>
                <a:cxn ang="0">
                  <a:pos x="T2" y="T3"/>
                </a:cxn>
                <a:cxn ang="0">
                  <a:pos x="T4" y="T5"/>
                </a:cxn>
                <a:cxn ang="0">
                  <a:pos x="T6" y="T7"/>
                </a:cxn>
              </a:cxnLst>
              <a:rect l="0" t="0" r="r" b="b"/>
              <a:pathLst>
                <a:path w="402" h="1007">
                  <a:moveTo>
                    <a:pt x="0" y="0"/>
                  </a:moveTo>
                  <a:lnTo>
                    <a:pt x="265" y="1007"/>
                  </a:lnTo>
                  <a:lnTo>
                    <a:pt x="402" y="451"/>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9"/>
            <p:cNvSpPr>
              <a:spLocks/>
            </p:cNvSpPr>
            <p:nvPr/>
          </p:nvSpPr>
          <p:spPr bwMode="auto">
            <a:xfrm>
              <a:off x="73025" y="3894138"/>
              <a:ext cx="638175" cy="715963"/>
            </a:xfrm>
            <a:custGeom>
              <a:avLst/>
              <a:gdLst>
                <a:gd name="T0" fmla="*/ 303 w 402"/>
                <a:gd name="T1" fmla="*/ 220 h 451"/>
                <a:gd name="T2" fmla="*/ 0 w 402"/>
                <a:gd name="T3" fmla="*/ 0 h 451"/>
                <a:gd name="T4" fmla="*/ 402 w 402"/>
                <a:gd name="T5" fmla="*/ 451 h 451"/>
                <a:gd name="T6" fmla="*/ 303 w 402"/>
                <a:gd name="T7" fmla="*/ 220 h 451"/>
              </a:gdLst>
              <a:ahLst/>
              <a:cxnLst>
                <a:cxn ang="0">
                  <a:pos x="T0" y="T1"/>
                </a:cxn>
                <a:cxn ang="0">
                  <a:pos x="T2" y="T3"/>
                </a:cxn>
                <a:cxn ang="0">
                  <a:pos x="T4" y="T5"/>
                </a:cxn>
                <a:cxn ang="0">
                  <a:pos x="T6" y="T7"/>
                </a:cxn>
              </a:cxnLst>
              <a:rect l="0" t="0" r="r" b="b"/>
              <a:pathLst>
                <a:path w="402" h="451">
                  <a:moveTo>
                    <a:pt x="303" y="220"/>
                  </a:moveTo>
                  <a:lnTo>
                    <a:pt x="0" y="0"/>
                  </a:lnTo>
                  <a:lnTo>
                    <a:pt x="402" y="451"/>
                  </a:lnTo>
                  <a:lnTo>
                    <a:pt x="303" y="22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0"/>
            <p:cNvSpPr>
              <a:spLocks/>
            </p:cNvSpPr>
            <p:nvPr/>
          </p:nvSpPr>
          <p:spPr bwMode="auto">
            <a:xfrm>
              <a:off x="0" y="2576513"/>
              <a:ext cx="1062038" cy="1317625"/>
            </a:xfrm>
            <a:custGeom>
              <a:avLst/>
              <a:gdLst>
                <a:gd name="T0" fmla="*/ 0 w 669"/>
                <a:gd name="T1" fmla="*/ 0 h 830"/>
                <a:gd name="T2" fmla="*/ 46 w 669"/>
                <a:gd name="T3" fmla="*/ 830 h 830"/>
                <a:gd name="T4" fmla="*/ 669 w 669"/>
                <a:gd name="T5" fmla="*/ 317 h 830"/>
                <a:gd name="T6" fmla="*/ 0 w 669"/>
                <a:gd name="T7" fmla="*/ 0 h 830"/>
              </a:gdLst>
              <a:ahLst/>
              <a:cxnLst>
                <a:cxn ang="0">
                  <a:pos x="T0" y="T1"/>
                </a:cxn>
                <a:cxn ang="0">
                  <a:pos x="T2" y="T3"/>
                </a:cxn>
                <a:cxn ang="0">
                  <a:pos x="T4" y="T5"/>
                </a:cxn>
                <a:cxn ang="0">
                  <a:pos x="T6" y="T7"/>
                </a:cxn>
              </a:cxnLst>
              <a:rect l="0" t="0" r="r" b="b"/>
              <a:pathLst>
                <a:path w="669" h="830">
                  <a:moveTo>
                    <a:pt x="0" y="0"/>
                  </a:moveTo>
                  <a:lnTo>
                    <a:pt x="46" y="830"/>
                  </a:lnTo>
                  <a:lnTo>
                    <a:pt x="669" y="317"/>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1"/>
            <p:cNvSpPr>
              <a:spLocks/>
            </p:cNvSpPr>
            <p:nvPr/>
          </p:nvSpPr>
          <p:spPr bwMode="auto">
            <a:xfrm>
              <a:off x="0" y="2576513"/>
              <a:ext cx="1062038" cy="503238"/>
            </a:xfrm>
            <a:custGeom>
              <a:avLst/>
              <a:gdLst>
                <a:gd name="T0" fmla="*/ 577 w 669"/>
                <a:gd name="T1" fmla="*/ 61 h 317"/>
                <a:gd name="T2" fmla="*/ 0 w 669"/>
                <a:gd name="T3" fmla="*/ 0 h 317"/>
                <a:gd name="T4" fmla="*/ 669 w 669"/>
                <a:gd name="T5" fmla="*/ 317 h 317"/>
                <a:gd name="T6" fmla="*/ 577 w 669"/>
                <a:gd name="T7" fmla="*/ 61 h 317"/>
              </a:gdLst>
              <a:ahLst/>
              <a:cxnLst>
                <a:cxn ang="0">
                  <a:pos x="T0" y="T1"/>
                </a:cxn>
                <a:cxn ang="0">
                  <a:pos x="T2" y="T3"/>
                </a:cxn>
                <a:cxn ang="0">
                  <a:pos x="T4" y="T5"/>
                </a:cxn>
                <a:cxn ang="0">
                  <a:pos x="T6" y="T7"/>
                </a:cxn>
              </a:cxnLst>
              <a:rect l="0" t="0" r="r" b="b"/>
              <a:pathLst>
                <a:path w="669" h="317">
                  <a:moveTo>
                    <a:pt x="577" y="61"/>
                  </a:moveTo>
                  <a:lnTo>
                    <a:pt x="0" y="0"/>
                  </a:lnTo>
                  <a:lnTo>
                    <a:pt x="669" y="317"/>
                  </a:lnTo>
                  <a:lnTo>
                    <a:pt x="577" y="61"/>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2"/>
            <p:cNvSpPr>
              <a:spLocks/>
            </p:cNvSpPr>
            <p:nvPr/>
          </p:nvSpPr>
          <p:spPr bwMode="auto">
            <a:xfrm>
              <a:off x="0" y="5492750"/>
              <a:ext cx="1073150" cy="1365250"/>
            </a:xfrm>
            <a:custGeom>
              <a:avLst/>
              <a:gdLst>
                <a:gd name="T0" fmla="*/ 311 w 676"/>
                <a:gd name="T1" fmla="*/ 0 h 860"/>
                <a:gd name="T2" fmla="*/ 0 w 676"/>
                <a:gd name="T3" fmla="*/ 860 h 860"/>
                <a:gd name="T4" fmla="*/ 676 w 676"/>
                <a:gd name="T5" fmla="*/ 585 h 860"/>
                <a:gd name="T6" fmla="*/ 311 w 676"/>
                <a:gd name="T7" fmla="*/ 0 h 860"/>
              </a:gdLst>
              <a:ahLst/>
              <a:cxnLst>
                <a:cxn ang="0">
                  <a:pos x="T0" y="T1"/>
                </a:cxn>
                <a:cxn ang="0">
                  <a:pos x="T2" y="T3"/>
                </a:cxn>
                <a:cxn ang="0">
                  <a:pos x="T4" y="T5"/>
                </a:cxn>
                <a:cxn ang="0">
                  <a:pos x="T6" y="T7"/>
                </a:cxn>
              </a:cxnLst>
              <a:rect l="0" t="0" r="r" b="b"/>
              <a:pathLst>
                <a:path w="676" h="860">
                  <a:moveTo>
                    <a:pt x="311" y="0"/>
                  </a:moveTo>
                  <a:lnTo>
                    <a:pt x="0" y="860"/>
                  </a:lnTo>
                  <a:lnTo>
                    <a:pt x="676" y="585"/>
                  </a:lnTo>
                  <a:lnTo>
                    <a:pt x="311"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3"/>
            <p:cNvSpPr>
              <a:spLocks/>
            </p:cNvSpPr>
            <p:nvPr/>
          </p:nvSpPr>
          <p:spPr bwMode="auto">
            <a:xfrm>
              <a:off x="73025" y="3563938"/>
              <a:ext cx="1108075" cy="679450"/>
            </a:xfrm>
            <a:custGeom>
              <a:avLst/>
              <a:gdLst>
                <a:gd name="T0" fmla="*/ 0 w 698"/>
                <a:gd name="T1" fmla="*/ 208 h 428"/>
                <a:gd name="T2" fmla="*/ 303 w 698"/>
                <a:gd name="T3" fmla="*/ 428 h 428"/>
                <a:gd name="T4" fmla="*/ 698 w 698"/>
                <a:gd name="T5" fmla="*/ 0 h 428"/>
                <a:gd name="T6" fmla="*/ 0 w 698"/>
                <a:gd name="T7" fmla="*/ 208 h 428"/>
              </a:gdLst>
              <a:ahLst/>
              <a:cxnLst>
                <a:cxn ang="0">
                  <a:pos x="T0" y="T1"/>
                </a:cxn>
                <a:cxn ang="0">
                  <a:pos x="T2" y="T3"/>
                </a:cxn>
                <a:cxn ang="0">
                  <a:pos x="T4" y="T5"/>
                </a:cxn>
                <a:cxn ang="0">
                  <a:pos x="T6" y="T7"/>
                </a:cxn>
              </a:cxnLst>
              <a:rect l="0" t="0" r="r" b="b"/>
              <a:pathLst>
                <a:path w="698" h="428">
                  <a:moveTo>
                    <a:pt x="0" y="208"/>
                  </a:moveTo>
                  <a:lnTo>
                    <a:pt x="303" y="428"/>
                  </a:lnTo>
                  <a:lnTo>
                    <a:pt x="698" y="0"/>
                  </a:lnTo>
                  <a:lnTo>
                    <a:pt x="0" y="208"/>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4"/>
            <p:cNvSpPr>
              <a:spLocks/>
            </p:cNvSpPr>
            <p:nvPr/>
          </p:nvSpPr>
          <p:spPr bwMode="auto">
            <a:xfrm>
              <a:off x="73025" y="3079750"/>
              <a:ext cx="1108075" cy="814388"/>
            </a:xfrm>
            <a:custGeom>
              <a:avLst/>
              <a:gdLst>
                <a:gd name="T0" fmla="*/ 623 w 698"/>
                <a:gd name="T1" fmla="*/ 0 h 513"/>
                <a:gd name="T2" fmla="*/ 0 w 698"/>
                <a:gd name="T3" fmla="*/ 513 h 513"/>
                <a:gd name="T4" fmla="*/ 698 w 698"/>
                <a:gd name="T5" fmla="*/ 305 h 513"/>
                <a:gd name="T6" fmla="*/ 623 w 698"/>
                <a:gd name="T7" fmla="*/ 0 h 513"/>
              </a:gdLst>
              <a:ahLst/>
              <a:cxnLst>
                <a:cxn ang="0">
                  <a:pos x="T0" y="T1"/>
                </a:cxn>
                <a:cxn ang="0">
                  <a:pos x="T2" y="T3"/>
                </a:cxn>
                <a:cxn ang="0">
                  <a:pos x="T4" y="T5"/>
                </a:cxn>
                <a:cxn ang="0">
                  <a:pos x="T6" y="T7"/>
                </a:cxn>
              </a:cxnLst>
              <a:rect l="0" t="0" r="r" b="b"/>
              <a:pathLst>
                <a:path w="698" h="513">
                  <a:moveTo>
                    <a:pt x="623" y="0"/>
                  </a:moveTo>
                  <a:lnTo>
                    <a:pt x="0" y="513"/>
                  </a:lnTo>
                  <a:lnTo>
                    <a:pt x="698" y="305"/>
                  </a:lnTo>
                  <a:lnTo>
                    <a:pt x="623"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5"/>
            <p:cNvSpPr>
              <a:spLocks/>
            </p:cNvSpPr>
            <p:nvPr/>
          </p:nvSpPr>
          <p:spPr bwMode="auto">
            <a:xfrm>
              <a:off x="0" y="1074738"/>
              <a:ext cx="1362075" cy="1501775"/>
            </a:xfrm>
            <a:custGeom>
              <a:avLst/>
              <a:gdLst>
                <a:gd name="T0" fmla="*/ 289 w 858"/>
                <a:gd name="T1" fmla="*/ 0 h 946"/>
                <a:gd name="T2" fmla="*/ 0 w 858"/>
                <a:gd name="T3" fmla="*/ 946 h 946"/>
                <a:gd name="T4" fmla="*/ 858 w 858"/>
                <a:gd name="T5" fmla="*/ 305 h 946"/>
                <a:gd name="T6" fmla="*/ 289 w 858"/>
                <a:gd name="T7" fmla="*/ 0 h 946"/>
              </a:gdLst>
              <a:ahLst/>
              <a:cxnLst>
                <a:cxn ang="0">
                  <a:pos x="T0" y="T1"/>
                </a:cxn>
                <a:cxn ang="0">
                  <a:pos x="T2" y="T3"/>
                </a:cxn>
                <a:cxn ang="0">
                  <a:pos x="T4" y="T5"/>
                </a:cxn>
                <a:cxn ang="0">
                  <a:pos x="T6" y="T7"/>
                </a:cxn>
              </a:cxnLst>
              <a:rect l="0" t="0" r="r" b="b"/>
              <a:pathLst>
                <a:path w="858" h="946">
                  <a:moveTo>
                    <a:pt x="289" y="0"/>
                  </a:moveTo>
                  <a:lnTo>
                    <a:pt x="0" y="946"/>
                  </a:lnTo>
                  <a:lnTo>
                    <a:pt x="858" y="305"/>
                  </a:lnTo>
                  <a:lnTo>
                    <a:pt x="289"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6"/>
            <p:cNvSpPr>
              <a:spLocks/>
            </p:cNvSpPr>
            <p:nvPr/>
          </p:nvSpPr>
          <p:spPr bwMode="auto">
            <a:xfrm>
              <a:off x="0" y="1558925"/>
              <a:ext cx="1362075" cy="1114425"/>
            </a:xfrm>
            <a:custGeom>
              <a:avLst/>
              <a:gdLst>
                <a:gd name="T0" fmla="*/ 0 w 858"/>
                <a:gd name="T1" fmla="*/ 641 h 702"/>
                <a:gd name="T2" fmla="*/ 577 w 858"/>
                <a:gd name="T3" fmla="*/ 702 h 702"/>
                <a:gd name="T4" fmla="*/ 858 w 858"/>
                <a:gd name="T5" fmla="*/ 0 h 702"/>
                <a:gd name="T6" fmla="*/ 0 w 858"/>
                <a:gd name="T7" fmla="*/ 641 h 702"/>
              </a:gdLst>
              <a:ahLst/>
              <a:cxnLst>
                <a:cxn ang="0">
                  <a:pos x="T0" y="T1"/>
                </a:cxn>
                <a:cxn ang="0">
                  <a:pos x="T2" y="T3"/>
                </a:cxn>
                <a:cxn ang="0">
                  <a:pos x="T4" y="T5"/>
                </a:cxn>
                <a:cxn ang="0">
                  <a:pos x="T6" y="T7"/>
                </a:cxn>
              </a:cxnLst>
              <a:rect l="0" t="0" r="r" b="b"/>
              <a:pathLst>
                <a:path w="858" h="702">
                  <a:moveTo>
                    <a:pt x="0" y="641"/>
                  </a:moveTo>
                  <a:lnTo>
                    <a:pt x="577" y="702"/>
                  </a:lnTo>
                  <a:lnTo>
                    <a:pt x="858" y="0"/>
                  </a:lnTo>
                  <a:lnTo>
                    <a:pt x="0" y="641"/>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7"/>
            <p:cNvSpPr>
              <a:spLocks/>
            </p:cNvSpPr>
            <p:nvPr/>
          </p:nvSpPr>
          <p:spPr bwMode="auto">
            <a:xfrm>
              <a:off x="493713" y="4610100"/>
              <a:ext cx="954088" cy="882650"/>
            </a:xfrm>
            <a:custGeom>
              <a:avLst/>
              <a:gdLst>
                <a:gd name="T0" fmla="*/ 137 w 601"/>
                <a:gd name="T1" fmla="*/ 0 h 556"/>
                <a:gd name="T2" fmla="*/ 0 w 601"/>
                <a:gd name="T3" fmla="*/ 556 h 556"/>
                <a:gd name="T4" fmla="*/ 601 w 601"/>
                <a:gd name="T5" fmla="*/ 92 h 556"/>
                <a:gd name="T6" fmla="*/ 137 w 601"/>
                <a:gd name="T7" fmla="*/ 0 h 556"/>
              </a:gdLst>
              <a:ahLst/>
              <a:cxnLst>
                <a:cxn ang="0">
                  <a:pos x="T0" y="T1"/>
                </a:cxn>
                <a:cxn ang="0">
                  <a:pos x="T2" y="T3"/>
                </a:cxn>
                <a:cxn ang="0">
                  <a:pos x="T4" y="T5"/>
                </a:cxn>
                <a:cxn ang="0">
                  <a:pos x="T6" y="T7"/>
                </a:cxn>
              </a:cxnLst>
              <a:rect l="0" t="0" r="r" b="b"/>
              <a:pathLst>
                <a:path w="601" h="556">
                  <a:moveTo>
                    <a:pt x="137" y="0"/>
                  </a:moveTo>
                  <a:lnTo>
                    <a:pt x="0" y="556"/>
                  </a:lnTo>
                  <a:lnTo>
                    <a:pt x="601" y="92"/>
                  </a:lnTo>
                  <a:lnTo>
                    <a:pt x="137"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8"/>
            <p:cNvSpPr>
              <a:spLocks/>
            </p:cNvSpPr>
            <p:nvPr/>
          </p:nvSpPr>
          <p:spPr bwMode="auto">
            <a:xfrm>
              <a:off x="493713" y="5492750"/>
              <a:ext cx="1001713" cy="928688"/>
            </a:xfrm>
            <a:custGeom>
              <a:avLst/>
              <a:gdLst>
                <a:gd name="T0" fmla="*/ 0 w 631"/>
                <a:gd name="T1" fmla="*/ 0 h 585"/>
                <a:gd name="T2" fmla="*/ 365 w 631"/>
                <a:gd name="T3" fmla="*/ 585 h 585"/>
                <a:gd name="T4" fmla="*/ 631 w 631"/>
                <a:gd name="T5" fmla="*/ 164 h 585"/>
                <a:gd name="T6" fmla="*/ 0 w 631"/>
                <a:gd name="T7" fmla="*/ 0 h 585"/>
              </a:gdLst>
              <a:ahLst/>
              <a:cxnLst>
                <a:cxn ang="0">
                  <a:pos x="T0" y="T1"/>
                </a:cxn>
                <a:cxn ang="0">
                  <a:pos x="T2" y="T3"/>
                </a:cxn>
                <a:cxn ang="0">
                  <a:pos x="T4" y="T5"/>
                </a:cxn>
                <a:cxn ang="0">
                  <a:pos x="T6" y="T7"/>
                </a:cxn>
              </a:cxnLst>
              <a:rect l="0" t="0" r="r" b="b"/>
              <a:pathLst>
                <a:path w="631" h="585">
                  <a:moveTo>
                    <a:pt x="0" y="0"/>
                  </a:moveTo>
                  <a:lnTo>
                    <a:pt x="365" y="585"/>
                  </a:lnTo>
                  <a:lnTo>
                    <a:pt x="631" y="164"/>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19"/>
            <p:cNvSpPr>
              <a:spLocks/>
            </p:cNvSpPr>
            <p:nvPr/>
          </p:nvSpPr>
          <p:spPr bwMode="auto">
            <a:xfrm>
              <a:off x="493713" y="4756150"/>
              <a:ext cx="1001713" cy="996950"/>
            </a:xfrm>
            <a:custGeom>
              <a:avLst/>
              <a:gdLst>
                <a:gd name="T0" fmla="*/ 601 w 631"/>
                <a:gd name="T1" fmla="*/ 0 h 628"/>
                <a:gd name="T2" fmla="*/ 0 w 631"/>
                <a:gd name="T3" fmla="*/ 464 h 628"/>
                <a:gd name="T4" fmla="*/ 631 w 631"/>
                <a:gd name="T5" fmla="*/ 628 h 628"/>
                <a:gd name="T6" fmla="*/ 601 w 631"/>
                <a:gd name="T7" fmla="*/ 0 h 628"/>
              </a:gdLst>
              <a:ahLst/>
              <a:cxnLst>
                <a:cxn ang="0">
                  <a:pos x="T0" y="T1"/>
                </a:cxn>
                <a:cxn ang="0">
                  <a:pos x="T2" y="T3"/>
                </a:cxn>
                <a:cxn ang="0">
                  <a:pos x="T4" y="T5"/>
                </a:cxn>
                <a:cxn ang="0">
                  <a:pos x="T6" y="T7"/>
                </a:cxn>
              </a:cxnLst>
              <a:rect l="0" t="0" r="r" b="b"/>
              <a:pathLst>
                <a:path w="631" h="628">
                  <a:moveTo>
                    <a:pt x="601" y="0"/>
                  </a:moveTo>
                  <a:lnTo>
                    <a:pt x="0" y="464"/>
                  </a:lnTo>
                  <a:lnTo>
                    <a:pt x="631" y="628"/>
                  </a:lnTo>
                  <a:lnTo>
                    <a:pt x="601"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0"/>
            <p:cNvSpPr>
              <a:spLocks/>
            </p:cNvSpPr>
            <p:nvPr/>
          </p:nvSpPr>
          <p:spPr bwMode="auto">
            <a:xfrm>
              <a:off x="915988" y="1558925"/>
              <a:ext cx="773113" cy="1114425"/>
            </a:xfrm>
            <a:custGeom>
              <a:avLst/>
              <a:gdLst>
                <a:gd name="T0" fmla="*/ 281 w 487"/>
                <a:gd name="T1" fmla="*/ 0 h 702"/>
                <a:gd name="T2" fmla="*/ 0 w 487"/>
                <a:gd name="T3" fmla="*/ 702 h 702"/>
                <a:gd name="T4" fmla="*/ 487 w 487"/>
                <a:gd name="T5" fmla="*/ 324 h 702"/>
                <a:gd name="T6" fmla="*/ 281 w 487"/>
                <a:gd name="T7" fmla="*/ 0 h 702"/>
              </a:gdLst>
              <a:ahLst/>
              <a:cxnLst>
                <a:cxn ang="0">
                  <a:pos x="T0" y="T1"/>
                </a:cxn>
                <a:cxn ang="0">
                  <a:pos x="T2" y="T3"/>
                </a:cxn>
                <a:cxn ang="0">
                  <a:pos x="T4" y="T5"/>
                </a:cxn>
                <a:cxn ang="0">
                  <a:pos x="T6" y="T7"/>
                </a:cxn>
              </a:cxnLst>
              <a:rect l="0" t="0" r="r" b="b"/>
              <a:pathLst>
                <a:path w="487" h="702">
                  <a:moveTo>
                    <a:pt x="281" y="0"/>
                  </a:moveTo>
                  <a:lnTo>
                    <a:pt x="0" y="702"/>
                  </a:lnTo>
                  <a:lnTo>
                    <a:pt x="487" y="324"/>
                  </a:lnTo>
                  <a:lnTo>
                    <a:pt x="281"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1"/>
            <p:cNvSpPr>
              <a:spLocks/>
            </p:cNvSpPr>
            <p:nvPr/>
          </p:nvSpPr>
          <p:spPr bwMode="auto">
            <a:xfrm>
              <a:off x="554038" y="3563938"/>
              <a:ext cx="1195388" cy="949325"/>
            </a:xfrm>
            <a:custGeom>
              <a:avLst/>
              <a:gdLst>
                <a:gd name="T0" fmla="*/ 395 w 753"/>
                <a:gd name="T1" fmla="*/ 0 h 598"/>
                <a:gd name="T2" fmla="*/ 0 w 753"/>
                <a:gd name="T3" fmla="*/ 428 h 598"/>
                <a:gd name="T4" fmla="*/ 753 w 753"/>
                <a:gd name="T5" fmla="*/ 598 h 598"/>
                <a:gd name="T6" fmla="*/ 395 w 753"/>
                <a:gd name="T7" fmla="*/ 0 h 598"/>
              </a:gdLst>
              <a:ahLst/>
              <a:cxnLst>
                <a:cxn ang="0">
                  <a:pos x="T0" y="T1"/>
                </a:cxn>
                <a:cxn ang="0">
                  <a:pos x="T2" y="T3"/>
                </a:cxn>
                <a:cxn ang="0">
                  <a:pos x="T4" y="T5"/>
                </a:cxn>
                <a:cxn ang="0">
                  <a:pos x="T6" y="T7"/>
                </a:cxn>
              </a:cxnLst>
              <a:rect l="0" t="0" r="r" b="b"/>
              <a:pathLst>
                <a:path w="753" h="598">
                  <a:moveTo>
                    <a:pt x="395" y="0"/>
                  </a:moveTo>
                  <a:lnTo>
                    <a:pt x="0" y="428"/>
                  </a:lnTo>
                  <a:lnTo>
                    <a:pt x="753" y="598"/>
                  </a:lnTo>
                  <a:lnTo>
                    <a:pt x="395"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2"/>
            <p:cNvSpPr>
              <a:spLocks/>
            </p:cNvSpPr>
            <p:nvPr/>
          </p:nvSpPr>
          <p:spPr bwMode="auto">
            <a:xfrm>
              <a:off x="554038" y="4243388"/>
              <a:ext cx="1195388" cy="366713"/>
            </a:xfrm>
            <a:custGeom>
              <a:avLst/>
              <a:gdLst>
                <a:gd name="T0" fmla="*/ 0 w 753"/>
                <a:gd name="T1" fmla="*/ 0 h 231"/>
                <a:gd name="T2" fmla="*/ 99 w 753"/>
                <a:gd name="T3" fmla="*/ 231 h 231"/>
                <a:gd name="T4" fmla="*/ 753 w 753"/>
                <a:gd name="T5" fmla="*/ 170 h 231"/>
                <a:gd name="T6" fmla="*/ 0 w 753"/>
                <a:gd name="T7" fmla="*/ 0 h 231"/>
              </a:gdLst>
              <a:ahLst/>
              <a:cxnLst>
                <a:cxn ang="0">
                  <a:pos x="T0" y="T1"/>
                </a:cxn>
                <a:cxn ang="0">
                  <a:pos x="T2" y="T3"/>
                </a:cxn>
                <a:cxn ang="0">
                  <a:pos x="T4" y="T5"/>
                </a:cxn>
                <a:cxn ang="0">
                  <a:pos x="T6" y="T7"/>
                </a:cxn>
              </a:cxnLst>
              <a:rect l="0" t="0" r="r" b="b"/>
              <a:pathLst>
                <a:path w="753" h="231">
                  <a:moveTo>
                    <a:pt x="0" y="0"/>
                  </a:moveTo>
                  <a:lnTo>
                    <a:pt x="99" y="231"/>
                  </a:lnTo>
                  <a:lnTo>
                    <a:pt x="753" y="170"/>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3"/>
            <p:cNvSpPr>
              <a:spLocks/>
            </p:cNvSpPr>
            <p:nvPr/>
          </p:nvSpPr>
          <p:spPr bwMode="auto">
            <a:xfrm>
              <a:off x="711200" y="4513263"/>
              <a:ext cx="1038225" cy="242888"/>
            </a:xfrm>
            <a:custGeom>
              <a:avLst/>
              <a:gdLst>
                <a:gd name="T0" fmla="*/ 0 w 654"/>
                <a:gd name="T1" fmla="*/ 61 h 153"/>
                <a:gd name="T2" fmla="*/ 464 w 654"/>
                <a:gd name="T3" fmla="*/ 153 h 153"/>
                <a:gd name="T4" fmla="*/ 654 w 654"/>
                <a:gd name="T5" fmla="*/ 0 h 153"/>
                <a:gd name="T6" fmla="*/ 0 w 654"/>
                <a:gd name="T7" fmla="*/ 61 h 153"/>
              </a:gdLst>
              <a:ahLst/>
              <a:cxnLst>
                <a:cxn ang="0">
                  <a:pos x="T0" y="T1"/>
                </a:cxn>
                <a:cxn ang="0">
                  <a:pos x="T2" y="T3"/>
                </a:cxn>
                <a:cxn ang="0">
                  <a:pos x="T4" y="T5"/>
                </a:cxn>
                <a:cxn ang="0">
                  <a:pos x="T6" y="T7"/>
                </a:cxn>
              </a:cxnLst>
              <a:rect l="0" t="0" r="r" b="b"/>
              <a:pathLst>
                <a:path w="654" h="153">
                  <a:moveTo>
                    <a:pt x="0" y="61"/>
                  </a:moveTo>
                  <a:lnTo>
                    <a:pt x="464" y="153"/>
                  </a:lnTo>
                  <a:lnTo>
                    <a:pt x="654" y="0"/>
                  </a:lnTo>
                  <a:lnTo>
                    <a:pt x="0" y="61"/>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4"/>
            <p:cNvSpPr>
              <a:spLocks/>
            </p:cNvSpPr>
            <p:nvPr/>
          </p:nvSpPr>
          <p:spPr bwMode="auto">
            <a:xfrm>
              <a:off x="915988" y="2489200"/>
              <a:ext cx="904875" cy="590550"/>
            </a:xfrm>
            <a:custGeom>
              <a:avLst/>
              <a:gdLst>
                <a:gd name="T0" fmla="*/ 0 w 570"/>
                <a:gd name="T1" fmla="*/ 116 h 372"/>
                <a:gd name="T2" fmla="*/ 92 w 570"/>
                <a:gd name="T3" fmla="*/ 372 h 372"/>
                <a:gd name="T4" fmla="*/ 570 w 570"/>
                <a:gd name="T5" fmla="*/ 0 h 372"/>
                <a:gd name="T6" fmla="*/ 0 w 570"/>
                <a:gd name="T7" fmla="*/ 116 h 372"/>
              </a:gdLst>
              <a:ahLst/>
              <a:cxnLst>
                <a:cxn ang="0">
                  <a:pos x="T0" y="T1"/>
                </a:cxn>
                <a:cxn ang="0">
                  <a:pos x="T2" y="T3"/>
                </a:cxn>
                <a:cxn ang="0">
                  <a:pos x="T4" y="T5"/>
                </a:cxn>
                <a:cxn ang="0">
                  <a:pos x="T6" y="T7"/>
                </a:cxn>
              </a:cxnLst>
              <a:rect l="0" t="0" r="r" b="b"/>
              <a:pathLst>
                <a:path w="570" h="372">
                  <a:moveTo>
                    <a:pt x="0" y="116"/>
                  </a:moveTo>
                  <a:lnTo>
                    <a:pt x="92" y="372"/>
                  </a:lnTo>
                  <a:lnTo>
                    <a:pt x="570" y="0"/>
                  </a:lnTo>
                  <a:lnTo>
                    <a:pt x="0" y="116"/>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25"/>
            <p:cNvSpPr>
              <a:spLocks/>
            </p:cNvSpPr>
            <p:nvPr/>
          </p:nvSpPr>
          <p:spPr bwMode="auto">
            <a:xfrm>
              <a:off x="915988" y="2073275"/>
              <a:ext cx="904875" cy="600075"/>
            </a:xfrm>
            <a:custGeom>
              <a:avLst/>
              <a:gdLst>
                <a:gd name="T0" fmla="*/ 487 w 570"/>
                <a:gd name="T1" fmla="*/ 0 h 378"/>
                <a:gd name="T2" fmla="*/ 0 w 570"/>
                <a:gd name="T3" fmla="*/ 378 h 378"/>
                <a:gd name="T4" fmla="*/ 570 w 570"/>
                <a:gd name="T5" fmla="*/ 262 h 378"/>
                <a:gd name="T6" fmla="*/ 487 w 570"/>
                <a:gd name="T7" fmla="*/ 0 h 378"/>
              </a:gdLst>
              <a:ahLst/>
              <a:cxnLst>
                <a:cxn ang="0">
                  <a:pos x="T0" y="T1"/>
                </a:cxn>
                <a:cxn ang="0">
                  <a:pos x="T2" y="T3"/>
                </a:cxn>
                <a:cxn ang="0">
                  <a:pos x="T4" y="T5"/>
                </a:cxn>
                <a:cxn ang="0">
                  <a:pos x="T6" y="T7"/>
                </a:cxn>
              </a:cxnLst>
              <a:rect l="0" t="0" r="r" b="b"/>
              <a:pathLst>
                <a:path w="570" h="378">
                  <a:moveTo>
                    <a:pt x="487" y="0"/>
                  </a:moveTo>
                  <a:lnTo>
                    <a:pt x="0" y="378"/>
                  </a:lnTo>
                  <a:lnTo>
                    <a:pt x="570" y="262"/>
                  </a:lnTo>
                  <a:lnTo>
                    <a:pt x="487"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26"/>
            <p:cNvSpPr>
              <a:spLocks/>
            </p:cNvSpPr>
            <p:nvPr/>
          </p:nvSpPr>
          <p:spPr bwMode="auto">
            <a:xfrm>
              <a:off x="1447800" y="4756150"/>
              <a:ext cx="446088" cy="996950"/>
            </a:xfrm>
            <a:custGeom>
              <a:avLst/>
              <a:gdLst>
                <a:gd name="T0" fmla="*/ 0 w 281"/>
                <a:gd name="T1" fmla="*/ 0 h 628"/>
                <a:gd name="T2" fmla="*/ 30 w 281"/>
                <a:gd name="T3" fmla="*/ 628 h 628"/>
                <a:gd name="T4" fmla="*/ 281 w 281"/>
                <a:gd name="T5" fmla="*/ 146 h 628"/>
                <a:gd name="T6" fmla="*/ 0 w 281"/>
                <a:gd name="T7" fmla="*/ 0 h 628"/>
              </a:gdLst>
              <a:ahLst/>
              <a:cxnLst>
                <a:cxn ang="0">
                  <a:pos x="T0" y="T1"/>
                </a:cxn>
                <a:cxn ang="0">
                  <a:pos x="T2" y="T3"/>
                </a:cxn>
                <a:cxn ang="0">
                  <a:pos x="T4" y="T5"/>
                </a:cxn>
                <a:cxn ang="0">
                  <a:pos x="T6" y="T7"/>
                </a:cxn>
              </a:cxnLst>
              <a:rect l="0" t="0" r="r" b="b"/>
              <a:pathLst>
                <a:path w="281" h="628">
                  <a:moveTo>
                    <a:pt x="0" y="0"/>
                  </a:moveTo>
                  <a:lnTo>
                    <a:pt x="30" y="628"/>
                  </a:lnTo>
                  <a:lnTo>
                    <a:pt x="281" y="146"/>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27"/>
            <p:cNvSpPr>
              <a:spLocks/>
            </p:cNvSpPr>
            <p:nvPr/>
          </p:nvSpPr>
          <p:spPr bwMode="auto">
            <a:xfrm>
              <a:off x="1447800" y="4513263"/>
              <a:ext cx="446088" cy="474663"/>
            </a:xfrm>
            <a:custGeom>
              <a:avLst/>
              <a:gdLst>
                <a:gd name="T0" fmla="*/ 190 w 281"/>
                <a:gd name="T1" fmla="*/ 0 h 299"/>
                <a:gd name="T2" fmla="*/ 0 w 281"/>
                <a:gd name="T3" fmla="*/ 153 h 299"/>
                <a:gd name="T4" fmla="*/ 281 w 281"/>
                <a:gd name="T5" fmla="*/ 299 h 299"/>
                <a:gd name="T6" fmla="*/ 190 w 281"/>
                <a:gd name="T7" fmla="*/ 0 h 299"/>
              </a:gdLst>
              <a:ahLst/>
              <a:cxnLst>
                <a:cxn ang="0">
                  <a:pos x="T0" y="T1"/>
                </a:cxn>
                <a:cxn ang="0">
                  <a:pos x="T2" y="T3"/>
                </a:cxn>
                <a:cxn ang="0">
                  <a:pos x="T4" y="T5"/>
                </a:cxn>
                <a:cxn ang="0">
                  <a:pos x="T6" y="T7"/>
                </a:cxn>
              </a:cxnLst>
              <a:rect l="0" t="0" r="r" b="b"/>
              <a:pathLst>
                <a:path w="281" h="299">
                  <a:moveTo>
                    <a:pt x="190" y="0"/>
                  </a:moveTo>
                  <a:lnTo>
                    <a:pt x="0" y="153"/>
                  </a:lnTo>
                  <a:lnTo>
                    <a:pt x="281" y="299"/>
                  </a:lnTo>
                  <a:lnTo>
                    <a:pt x="19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28"/>
            <p:cNvSpPr>
              <a:spLocks/>
            </p:cNvSpPr>
            <p:nvPr/>
          </p:nvSpPr>
          <p:spPr bwMode="auto">
            <a:xfrm>
              <a:off x="1062038" y="3079750"/>
              <a:ext cx="1023938" cy="484188"/>
            </a:xfrm>
            <a:custGeom>
              <a:avLst/>
              <a:gdLst>
                <a:gd name="T0" fmla="*/ 0 w 645"/>
                <a:gd name="T1" fmla="*/ 0 h 305"/>
                <a:gd name="T2" fmla="*/ 75 w 645"/>
                <a:gd name="T3" fmla="*/ 305 h 305"/>
                <a:gd name="T4" fmla="*/ 645 w 645"/>
                <a:gd name="T5" fmla="*/ 153 h 305"/>
                <a:gd name="T6" fmla="*/ 0 w 645"/>
                <a:gd name="T7" fmla="*/ 0 h 305"/>
              </a:gdLst>
              <a:ahLst/>
              <a:cxnLst>
                <a:cxn ang="0">
                  <a:pos x="T0" y="T1"/>
                </a:cxn>
                <a:cxn ang="0">
                  <a:pos x="T2" y="T3"/>
                </a:cxn>
                <a:cxn ang="0">
                  <a:pos x="T4" y="T5"/>
                </a:cxn>
                <a:cxn ang="0">
                  <a:pos x="T6" y="T7"/>
                </a:cxn>
              </a:cxnLst>
              <a:rect l="0" t="0" r="r" b="b"/>
              <a:pathLst>
                <a:path w="645" h="305">
                  <a:moveTo>
                    <a:pt x="0" y="0"/>
                  </a:moveTo>
                  <a:lnTo>
                    <a:pt x="75" y="305"/>
                  </a:lnTo>
                  <a:lnTo>
                    <a:pt x="645" y="153"/>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29"/>
            <p:cNvSpPr>
              <a:spLocks/>
            </p:cNvSpPr>
            <p:nvPr/>
          </p:nvSpPr>
          <p:spPr bwMode="auto">
            <a:xfrm>
              <a:off x="1062038" y="2489200"/>
              <a:ext cx="1023938" cy="833438"/>
            </a:xfrm>
            <a:custGeom>
              <a:avLst/>
              <a:gdLst>
                <a:gd name="T0" fmla="*/ 478 w 645"/>
                <a:gd name="T1" fmla="*/ 0 h 525"/>
                <a:gd name="T2" fmla="*/ 0 w 645"/>
                <a:gd name="T3" fmla="*/ 372 h 525"/>
                <a:gd name="T4" fmla="*/ 645 w 645"/>
                <a:gd name="T5" fmla="*/ 525 h 525"/>
                <a:gd name="T6" fmla="*/ 478 w 645"/>
                <a:gd name="T7" fmla="*/ 0 h 525"/>
              </a:gdLst>
              <a:ahLst/>
              <a:cxnLst>
                <a:cxn ang="0">
                  <a:pos x="T0" y="T1"/>
                </a:cxn>
                <a:cxn ang="0">
                  <a:pos x="T2" y="T3"/>
                </a:cxn>
                <a:cxn ang="0">
                  <a:pos x="T4" y="T5"/>
                </a:cxn>
                <a:cxn ang="0">
                  <a:pos x="T6" y="T7"/>
                </a:cxn>
              </a:cxnLst>
              <a:rect l="0" t="0" r="r" b="b"/>
              <a:pathLst>
                <a:path w="645" h="525">
                  <a:moveTo>
                    <a:pt x="478" y="0"/>
                  </a:moveTo>
                  <a:lnTo>
                    <a:pt x="0" y="372"/>
                  </a:lnTo>
                  <a:lnTo>
                    <a:pt x="645" y="525"/>
                  </a:lnTo>
                  <a:lnTo>
                    <a:pt x="478"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30"/>
            <p:cNvSpPr>
              <a:spLocks/>
            </p:cNvSpPr>
            <p:nvPr/>
          </p:nvSpPr>
          <p:spPr bwMode="auto">
            <a:xfrm>
              <a:off x="1181100" y="3322638"/>
              <a:ext cx="904875" cy="1190625"/>
            </a:xfrm>
            <a:custGeom>
              <a:avLst/>
              <a:gdLst>
                <a:gd name="T0" fmla="*/ 0 w 570"/>
                <a:gd name="T1" fmla="*/ 152 h 750"/>
                <a:gd name="T2" fmla="*/ 358 w 570"/>
                <a:gd name="T3" fmla="*/ 750 h 750"/>
                <a:gd name="T4" fmla="*/ 570 w 570"/>
                <a:gd name="T5" fmla="*/ 0 h 750"/>
                <a:gd name="T6" fmla="*/ 0 w 570"/>
                <a:gd name="T7" fmla="*/ 152 h 750"/>
              </a:gdLst>
              <a:ahLst/>
              <a:cxnLst>
                <a:cxn ang="0">
                  <a:pos x="T0" y="T1"/>
                </a:cxn>
                <a:cxn ang="0">
                  <a:pos x="T2" y="T3"/>
                </a:cxn>
                <a:cxn ang="0">
                  <a:pos x="T4" y="T5"/>
                </a:cxn>
                <a:cxn ang="0">
                  <a:pos x="T6" y="T7"/>
                </a:cxn>
              </a:cxnLst>
              <a:rect l="0" t="0" r="r" b="b"/>
              <a:pathLst>
                <a:path w="570" h="750">
                  <a:moveTo>
                    <a:pt x="0" y="152"/>
                  </a:moveTo>
                  <a:lnTo>
                    <a:pt x="358" y="750"/>
                  </a:lnTo>
                  <a:lnTo>
                    <a:pt x="570" y="0"/>
                  </a:lnTo>
                  <a:lnTo>
                    <a:pt x="0" y="152"/>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31"/>
            <p:cNvSpPr>
              <a:spLocks/>
            </p:cNvSpPr>
            <p:nvPr/>
          </p:nvSpPr>
          <p:spPr bwMode="auto">
            <a:xfrm>
              <a:off x="0" y="0"/>
              <a:ext cx="2206625" cy="1074738"/>
            </a:xfrm>
            <a:custGeom>
              <a:avLst/>
              <a:gdLst>
                <a:gd name="T0" fmla="*/ 0 w 1390"/>
                <a:gd name="T1" fmla="*/ 0 h 677"/>
                <a:gd name="T2" fmla="*/ 289 w 1390"/>
                <a:gd name="T3" fmla="*/ 677 h 677"/>
                <a:gd name="T4" fmla="*/ 1390 w 1390"/>
                <a:gd name="T5" fmla="*/ 403 h 677"/>
                <a:gd name="T6" fmla="*/ 0 w 1390"/>
                <a:gd name="T7" fmla="*/ 0 h 677"/>
              </a:gdLst>
              <a:ahLst/>
              <a:cxnLst>
                <a:cxn ang="0">
                  <a:pos x="T0" y="T1"/>
                </a:cxn>
                <a:cxn ang="0">
                  <a:pos x="T2" y="T3"/>
                </a:cxn>
                <a:cxn ang="0">
                  <a:pos x="T4" y="T5"/>
                </a:cxn>
                <a:cxn ang="0">
                  <a:pos x="T6" y="T7"/>
                </a:cxn>
              </a:cxnLst>
              <a:rect l="0" t="0" r="r" b="b"/>
              <a:pathLst>
                <a:path w="1390" h="677">
                  <a:moveTo>
                    <a:pt x="0" y="0"/>
                  </a:moveTo>
                  <a:lnTo>
                    <a:pt x="289" y="677"/>
                  </a:lnTo>
                  <a:lnTo>
                    <a:pt x="1390" y="403"/>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32"/>
            <p:cNvSpPr>
              <a:spLocks/>
            </p:cNvSpPr>
            <p:nvPr/>
          </p:nvSpPr>
          <p:spPr bwMode="auto">
            <a:xfrm>
              <a:off x="458788" y="639763"/>
              <a:ext cx="1747838" cy="919163"/>
            </a:xfrm>
            <a:custGeom>
              <a:avLst/>
              <a:gdLst>
                <a:gd name="T0" fmla="*/ 0 w 1101"/>
                <a:gd name="T1" fmla="*/ 274 h 579"/>
                <a:gd name="T2" fmla="*/ 569 w 1101"/>
                <a:gd name="T3" fmla="*/ 579 h 579"/>
                <a:gd name="T4" fmla="*/ 1101 w 1101"/>
                <a:gd name="T5" fmla="*/ 0 h 579"/>
                <a:gd name="T6" fmla="*/ 0 w 1101"/>
                <a:gd name="T7" fmla="*/ 274 h 579"/>
              </a:gdLst>
              <a:ahLst/>
              <a:cxnLst>
                <a:cxn ang="0">
                  <a:pos x="T0" y="T1"/>
                </a:cxn>
                <a:cxn ang="0">
                  <a:pos x="T2" y="T3"/>
                </a:cxn>
                <a:cxn ang="0">
                  <a:pos x="T4" y="T5"/>
                </a:cxn>
                <a:cxn ang="0">
                  <a:pos x="T6" y="T7"/>
                </a:cxn>
              </a:cxnLst>
              <a:rect l="0" t="0" r="r" b="b"/>
              <a:pathLst>
                <a:path w="1101" h="579">
                  <a:moveTo>
                    <a:pt x="0" y="274"/>
                  </a:moveTo>
                  <a:lnTo>
                    <a:pt x="569" y="579"/>
                  </a:lnTo>
                  <a:lnTo>
                    <a:pt x="1101" y="0"/>
                  </a:lnTo>
                  <a:lnTo>
                    <a:pt x="0" y="274"/>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3"/>
            <p:cNvSpPr>
              <a:spLocks/>
            </p:cNvSpPr>
            <p:nvPr/>
          </p:nvSpPr>
          <p:spPr bwMode="auto">
            <a:xfrm>
              <a:off x="1073150" y="5753100"/>
              <a:ext cx="1206500" cy="795338"/>
            </a:xfrm>
            <a:custGeom>
              <a:avLst/>
              <a:gdLst>
                <a:gd name="T0" fmla="*/ 266 w 760"/>
                <a:gd name="T1" fmla="*/ 0 h 501"/>
                <a:gd name="T2" fmla="*/ 0 w 760"/>
                <a:gd name="T3" fmla="*/ 421 h 501"/>
                <a:gd name="T4" fmla="*/ 760 w 760"/>
                <a:gd name="T5" fmla="*/ 501 h 501"/>
                <a:gd name="T6" fmla="*/ 266 w 760"/>
                <a:gd name="T7" fmla="*/ 0 h 501"/>
              </a:gdLst>
              <a:ahLst/>
              <a:cxnLst>
                <a:cxn ang="0">
                  <a:pos x="T0" y="T1"/>
                </a:cxn>
                <a:cxn ang="0">
                  <a:pos x="T2" y="T3"/>
                </a:cxn>
                <a:cxn ang="0">
                  <a:pos x="T4" y="T5"/>
                </a:cxn>
                <a:cxn ang="0">
                  <a:pos x="T6" y="T7"/>
                </a:cxn>
              </a:cxnLst>
              <a:rect l="0" t="0" r="r" b="b"/>
              <a:pathLst>
                <a:path w="760" h="501">
                  <a:moveTo>
                    <a:pt x="266" y="0"/>
                  </a:moveTo>
                  <a:lnTo>
                    <a:pt x="0" y="421"/>
                  </a:lnTo>
                  <a:lnTo>
                    <a:pt x="760" y="501"/>
                  </a:lnTo>
                  <a:lnTo>
                    <a:pt x="266"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4"/>
            <p:cNvSpPr>
              <a:spLocks/>
            </p:cNvSpPr>
            <p:nvPr/>
          </p:nvSpPr>
          <p:spPr bwMode="auto">
            <a:xfrm>
              <a:off x="0" y="6421438"/>
              <a:ext cx="2279650" cy="436563"/>
            </a:xfrm>
            <a:custGeom>
              <a:avLst/>
              <a:gdLst>
                <a:gd name="T0" fmla="*/ 676 w 1436"/>
                <a:gd name="T1" fmla="*/ 0 h 275"/>
                <a:gd name="T2" fmla="*/ 0 w 1436"/>
                <a:gd name="T3" fmla="*/ 275 h 275"/>
                <a:gd name="T4" fmla="*/ 1436 w 1436"/>
                <a:gd name="T5" fmla="*/ 80 h 275"/>
                <a:gd name="T6" fmla="*/ 676 w 1436"/>
                <a:gd name="T7" fmla="*/ 0 h 275"/>
              </a:gdLst>
              <a:ahLst/>
              <a:cxnLst>
                <a:cxn ang="0">
                  <a:pos x="T0" y="T1"/>
                </a:cxn>
                <a:cxn ang="0">
                  <a:pos x="T2" y="T3"/>
                </a:cxn>
                <a:cxn ang="0">
                  <a:pos x="T4" y="T5"/>
                </a:cxn>
                <a:cxn ang="0">
                  <a:pos x="T6" y="T7"/>
                </a:cxn>
              </a:cxnLst>
              <a:rect l="0" t="0" r="r" b="b"/>
              <a:pathLst>
                <a:path w="1436" h="275">
                  <a:moveTo>
                    <a:pt x="676" y="0"/>
                  </a:moveTo>
                  <a:lnTo>
                    <a:pt x="0" y="275"/>
                  </a:lnTo>
                  <a:lnTo>
                    <a:pt x="1436" y="80"/>
                  </a:lnTo>
                  <a:lnTo>
                    <a:pt x="676"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35"/>
            <p:cNvSpPr>
              <a:spLocks/>
            </p:cNvSpPr>
            <p:nvPr/>
          </p:nvSpPr>
          <p:spPr bwMode="auto">
            <a:xfrm>
              <a:off x="1362075" y="1433513"/>
              <a:ext cx="1062038" cy="639763"/>
            </a:xfrm>
            <a:custGeom>
              <a:avLst/>
              <a:gdLst>
                <a:gd name="T0" fmla="*/ 0 w 669"/>
                <a:gd name="T1" fmla="*/ 79 h 403"/>
                <a:gd name="T2" fmla="*/ 206 w 669"/>
                <a:gd name="T3" fmla="*/ 403 h 403"/>
                <a:gd name="T4" fmla="*/ 669 w 669"/>
                <a:gd name="T5" fmla="*/ 0 h 403"/>
                <a:gd name="T6" fmla="*/ 0 w 669"/>
                <a:gd name="T7" fmla="*/ 79 h 403"/>
              </a:gdLst>
              <a:ahLst/>
              <a:cxnLst>
                <a:cxn ang="0">
                  <a:pos x="T0" y="T1"/>
                </a:cxn>
                <a:cxn ang="0">
                  <a:pos x="T2" y="T3"/>
                </a:cxn>
                <a:cxn ang="0">
                  <a:pos x="T4" y="T5"/>
                </a:cxn>
                <a:cxn ang="0">
                  <a:pos x="T6" y="T7"/>
                </a:cxn>
              </a:cxnLst>
              <a:rect l="0" t="0" r="r" b="b"/>
              <a:pathLst>
                <a:path w="669" h="403">
                  <a:moveTo>
                    <a:pt x="0" y="79"/>
                  </a:moveTo>
                  <a:lnTo>
                    <a:pt x="206" y="403"/>
                  </a:lnTo>
                  <a:lnTo>
                    <a:pt x="669" y="0"/>
                  </a:lnTo>
                  <a:lnTo>
                    <a:pt x="0" y="79"/>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36"/>
            <p:cNvSpPr>
              <a:spLocks/>
            </p:cNvSpPr>
            <p:nvPr/>
          </p:nvSpPr>
          <p:spPr bwMode="auto">
            <a:xfrm>
              <a:off x="1362075" y="639763"/>
              <a:ext cx="1062038" cy="919163"/>
            </a:xfrm>
            <a:custGeom>
              <a:avLst/>
              <a:gdLst>
                <a:gd name="T0" fmla="*/ 532 w 669"/>
                <a:gd name="T1" fmla="*/ 0 h 579"/>
                <a:gd name="T2" fmla="*/ 0 w 669"/>
                <a:gd name="T3" fmla="*/ 579 h 579"/>
                <a:gd name="T4" fmla="*/ 669 w 669"/>
                <a:gd name="T5" fmla="*/ 500 h 579"/>
                <a:gd name="T6" fmla="*/ 532 w 669"/>
                <a:gd name="T7" fmla="*/ 0 h 579"/>
              </a:gdLst>
              <a:ahLst/>
              <a:cxnLst>
                <a:cxn ang="0">
                  <a:pos x="T0" y="T1"/>
                </a:cxn>
                <a:cxn ang="0">
                  <a:pos x="T2" y="T3"/>
                </a:cxn>
                <a:cxn ang="0">
                  <a:pos x="T4" y="T5"/>
                </a:cxn>
                <a:cxn ang="0">
                  <a:pos x="T6" y="T7"/>
                </a:cxn>
              </a:cxnLst>
              <a:rect l="0" t="0" r="r" b="b"/>
              <a:pathLst>
                <a:path w="669" h="579">
                  <a:moveTo>
                    <a:pt x="532" y="0"/>
                  </a:moveTo>
                  <a:lnTo>
                    <a:pt x="0" y="579"/>
                  </a:lnTo>
                  <a:lnTo>
                    <a:pt x="669" y="500"/>
                  </a:lnTo>
                  <a:lnTo>
                    <a:pt x="532"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37"/>
            <p:cNvSpPr>
              <a:spLocks/>
            </p:cNvSpPr>
            <p:nvPr/>
          </p:nvSpPr>
          <p:spPr bwMode="auto">
            <a:xfrm>
              <a:off x="1749425" y="3322638"/>
              <a:ext cx="927100" cy="1190625"/>
            </a:xfrm>
            <a:custGeom>
              <a:avLst/>
              <a:gdLst>
                <a:gd name="T0" fmla="*/ 212 w 584"/>
                <a:gd name="T1" fmla="*/ 0 h 750"/>
                <a:gd name="T2" fmla="*/ 0 w 584"/>
                <a:gd name="T3" fmla="*/ 750 h 750"/>
                <a:gd name="T4" fmla="*/ 584 w 584"/>
                <a:gd name="T5" fmla="*/ 421 h 750"/>
                <a:gd name="T6" fmla="*/ 212 w 584"/>
                <a:gd name="T7" fmla="*/ 0 h 750"/>
              </a:gdLst>
              <a:ahLst/>
              <a:cxnLst>
                <a:cxn ang="0">
                  <a:pos x="T0" y="T1"/>
                </a:cxn>
                <a:cxn ang="0">
                  <a:pos x="T2" y="T3"/>
                </a:cxn>
                <a:cxn ang="0">
                  <a:pos x="T4" y="T5"/>
                </a:cxn>
                <a:cxn ang="0">
                  <a:pos x="T6" y="T7"/>
                </a:cxn>
              </a:cxnLst>
              <a:rect l="0" t="0" r="r" b="b"/>
              <a:pathLst>
                <a:path w="584" h="750">
                  <a:moveTo>
                    <a:pt x="212" y="0"/>
                  </a:moveTo>
                  <a:lnTo>
                    <a:pt x="0" y="750"/>
                  </a:lnTo>
                  <a:lnTo>
                    <a:pt x="584" y="421"/>
                  </a:lnTo>
                  <a:lnTo>
                    <a:pt x="212"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38"/>
            <p:cNvSpPr>
              <a:spLocks/>
            </p:cNvSpPr>
            <p:nvPr/>
          </p:nvSpPr>
          <p:spPr bwMode="auto">
            <a:xfrm>
              <a:off x="2206625" y="427038"/>
              <a:ext cx="603250" cy="1006475"/>
            </a:xfrm>
            <a:custGeom>
              <a:avLst/>
              <a:gdLst>
                <a:gd name="T0" fmla="*/ 0 w 380"/>
                <a:gd name="T1" fmla="*/ 134 h 634"/>
                <a:gd name="T2" fmla="*/ 137 w 380"/>
                <a:gd name="T3" fmla="*/ 634 h 634"/>
                <a:gd name="T4" fmla="*/ 380 w 380"/>
                <a:gd name="T5" fmla="*/ 0 h 634"/>
                <a:gd name="T6" fmla="*/ 0 w 380"/>
                <a:gd name="T7" fmla="*/ 134 h 634"/>
              </a:gdLst>
              <a:ahLst/>
              <a:cxnLst>
                <a:cxn ang="0">
                  <a:pos x="T0" y="T1"/>
                </a:cxn>
                <a:cxn ang="0">
                  <a:pos x="T2" y="T3"/>
                </a:cxn>
                <a:cxn ang="0">
                  <a:pos x="T4" y="T5"/>
                </a:cxn>
                <a:cxn ang="0">
                  <a:pos x="T6" y="T7"/>
                </a:cxn>
              </a:cxnLst>
              <a:rect l="0" t="0" r="r" b="b"/>
              <a:pathLst>
                <a:path w="380" h="634">
                  <a:moveTo>
                    <a:pt x="0" y="134"/>
                  </a:moveTo>
                  <a:lnTo>
                    <a:pt x="137" y="634"/>
                  </a:lnTo>
                  <a:lnTo>
                    <a:pt x="380" y="0"/>
                  </a:lnTo>
                  <a:lnTo>
                    <a:pt x="0" y="134"/>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39"/>
            <p:cNvSpPr>
              <a:spLocks/>
            </p:cNvSpPr>
            <p:nvPr/>
          </p:nvSpPr>
          <p:spPr bwMode="auto">
            <a:xfrm>
              <a:off x="0" y="0"/>
              <a:ext cx="2809875" cy="639763"/>
            </a:xfrm>
            <a:custGeom>
              <a:avLst/>
              <a:gdLst>
                <a:gd name="T0" fmla="*/ 0 w 1770"/>
                <a:gd name="T1" fmla="*/ 0 h 403"/>
                <a:gd name="T2" fmla="*/ 1390 w 1770"/>
                <a:gd name="T3" fmla="*/ 403 h 403"/>
                <a:gd name="T4" fmla="*/ 1770 w 1770"/>
                <a:gd name="T5" fmla="*/ 269 h 403"/>
                <a:gd name="T6" fmla="*/ 0 w 1770"/>
                <a:gd name="T7" fmla="*/ 0 h 403"/>
              </a:gdLst>
              <a:ahLst/>
              <a:cxnLst>
                <a:cxn ang="0">
                  <a:pos x="T0" y="T1"/>
                </a:cxn>
                <a:cxn ang="0">
                  <a:pos x="T2" y="T3"/>
                </a:cxn>
                <a:cxn ang="0">
                  <a:pos x="T4" y="T5"/>
                </a:cxn>
                <a:cxn ang="0">
                  <a:pos x="T6" y="T7"/>
                </a:cxn>
              </a:cxnLst>
              <a:rect l="0" t="0" r="r" b="b"/>
              <a:pathLst>
                <a:path w="1770" h="403">
                  <a:moveTo>
                    <a:pt x="0" y="0"/>
                  </a:moveTo>
                  <a:lnTo>
                    <a:pt x="1390" y="403"/>
                  </a:lnTo>
                  <a:lnTo>
                    <a:pt x="1770" y="269"/>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0"/>
            <p:cNvSpPr>
              <a:spLocks/>
            </p:cNvSpPr>
            <p:nvPr/>
          </p:nvSpPr>
          <p:spPr bwMode="auto">
            <a:xfrm>
              <a:off x="2424113" y="427038"/>
              <a:ext cx="482600" cy="1268413"/>
            </a:xfrm>
            <a:custGeom>
              <a:avLst/>
              <a:gdLst>
                <a:gd name="T0" fmla="*/ 243 w 304"/>
                <a:gd name="T1" fmla="*/ 0 h 799"/>
                <a:gd name="T2" fmla="*/ 0 w 304"/>
                <a:gd name="T3" fmla="*/ 634 h 799"/>
                <a:gd name="T4" fmla="*/ 304 w 304"/>
                <a:gd name="T5" fmla="*/ 799 h 799"/>
                <a:gd name="T6" fmla="*/ 243 w 304"/>
                <a:gd name="T7" fmla="*/ 0 h 799"/>
              </a:gdLst>
              <a:ahLst/>
              <a:cxnLst>
                <a:cxn ang="0">
                  <a:pos x="T0" y="T1"/>
                </a:cxn>
                <a:cxn ang="0">
                  <a:pos x="T2" y="T3"/>
                </a:cxn>
                <a:cxn ang="0">
                  <a:pos x="T4" y="T5"/>
                </a:cxn>
                <a:cxn ang="0">
                  <a:pos x="T6" y="T7"/>
                </a:cxn>
              </a:cxnLst>
              <a:rect l="0" t="0" r="r" b="b"/>
              <a:pathLst>
                <a:path w="304" h="799">
                  <a:moveTo>
                    <a:pt x="243" y="0"/>
                  </a:moveTo>
                  <a:lnTo>
                    <a:pt x="0" y="634"/>
                  </a:lnTo>
                  <a:lnTo>
                    <a:pt x="304" y="799"/>
                  </a:lnTo>
                  <a:lnTo>
                    <a:pt x="243"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41"/>
            <p:cNvSpPr>
              <a:spLocks/>
            </p:cNvSpPr>
            <p:nvPr/>
          </p:nvSpPr>
          <p:spPr bwMode="auto">
            <a:xfrm>
              <a:off x="1689100" y="1695450"/>
              <a:ext cx="1217613" cy="793750"/>
            </a:xfrm>
            <a:custGeom>
              <a:avLst/>
              <a:gdLst>
                <a:gd name="T0" fmla="*/ 0 w 767"/>
                <a:gd name="T1" fmla="*/ 238 h 500"/>
                <a:gd name="T2" fmla="*/ 83 w 767"/>
                <a:gd name="T3" fmla="*/ 500 h 500"/>
                <a:gd name="T4" fmla="*/ 767 w 767"/>
                <a:gd name="T5" fmla="*/ 0 h 500"/>
                <a:gd name="T6" fmla="*/ 0 w 767"/>
                <a:gd name="T7" fmla="*/ 238 h 500"/>
              </a:gdLst>
              <a:ahLst/>
              <a:cxnLst>
                <a:cxn ang="0">
                  <a:pos x="T0" y="T1"/>
                </a:cxn>
                <a:cxn ang="0">
                  <a:pos x="T2" y="T3"/>
                </a:cxn>
                <a:cxn ang="0">
                  <a:pos x="T4" y="T5"/>
                </a:cxn>
                <a:cxn ang="0">
                  <a:pos x="T6" y="T7"/>
                </a:cxn>
              </a:cxnLst>
              <a:rect l="0" t="0" r="r" b="b"/>
              <a:pathLst>
                <a:path w="767" h="500">
                  <a:moveTo>
                    <a:pt x="0" y="238"/>
                  </a:moveTo>
                  <a:lnTo>
                    <a:pt x="83" y="500"/>
                  </a:lnTo>
                  <a:lnTo>
                    <a:pt x="767" y="0"/>
                  </a:lnTo>
                  <a:lnTo>
                    <a:pt x="0" y="238"/>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42"/>
            <p:cNvSpPr>
              <a:spLocks/>
            </p:cNvSpPr>
            <p:nvPr/>
          </p:nvSpPr>
          <p:spPr bwMode="auto">
            <a:xfrm>
              <a:off x="1689100" y="1433513"/>
              <a:ext cx="1217613" cy="639763"/>
            </a:xfrm>
            <a:custGeom>
              <a:avLst/>
              <a:gdLst>
                <a:gd name="T0" fmla="*/ 463 w 767"/>
                <a:gd name="T1" fmla="*/ 0 h 403"/>
                <a:gd name="T2" fmla="*/ 0 w 767"/>
                <a:gd name="T3" fmla="*/ 403 h 403"/>
                <a:gd name="T4" fmla="*/ 767 w 767"/>
                <a:gd name="T5" fmla="*/ 165 h 403"/>
                <a:gd name="T6" fmla="*/ 463 w 767"/>
                <a:gd name="T7" fmla="*/ 0 h 403"/>
              </a:gdLst>
              <a:ahLst/>
              <a:cxnLst>
                <a:cxn ang="0">
                  <a:pos x="T0" y="T1"/>
                </a:cxn>
                <a:cxn ang="0">
                  <a:pos x="T2" y="T3"/>
                </a:cxn>
                <a:cxn ang="0">
                  <a:pos x="T4" y="T5"/>
                </a:cxn>
                <a:cxn ang="0">
                  <a:pos x="T6" y="T7"/>
                </a:cxn>
              </a:cxnLst>
              <a:rect l="0" t="0" r="r" b="b"/>
              <a:pathLst>
                <a:path w="767" h="403">
                  <a:moveTo>
                    <a:pt x="463" y="0"/>
                  </a:moveTo>
                  <a:lnTo>
                    <a:pt x="0" y="403"/>
                  </a:lnTo>
                  <a:lnTo>
                    <a:pt x="767" y="165"/>
                  </a:lnTo>
                  <a:lnTo>
                    <a:pt x="463"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43"/>
            <p:cNvSpPr>
              <a:spLocks/>
            </p:cNvSpPr>
            <p:nvPr/>
          </p:nvSpPr>
          <p:spPr bwMode="auto">
            <a:xfrm>
              <a:off x="1749425" y="4513263"/>
              <a:ext cx="1193800" cy="474663"/>
            </a:xfrm>
            <a:custGeom>
              <a:avLst/>
              <a:gdLst>
                <a:gd name="T0" fmla="*/ 0 w 752"/>
                <a:gd name="T1" fmla="*/ 0 h 299"/>
                <a:gd name="T2" fmla="*/ 91 w 752"/>
                <a:gd name="T3" fmla="*/ 299 h 299"/>
                <a:gd name="T4" fmla="*/ 752 w 752"/>
                <a:gd name="T5" fmla="*/ 299 h 299"/>
                <a:gd name="T6" fmla="*/ 0 w 752"/>
                <a:gd name="T7" fmla="*/ 0 h 299"/>
              </a:gdLst>
              <a:ahLst/>
              <a:cxnLst>
                <a:cxn ang="0">
                  <a:pos x="T0" y="T1"/>
                </a:cxn>
                <a:cxn ang="0">
                  <a:pos x="T2" y="T3"/>
                </a:cxn>
                <a:cxn ang="0">
                  <a:pos x="T4" y="T5"/>
                </a:cxn>
                <a:cxn ang="0">
                  <a:pos x="T6" y="T7"/>
                </a:cxn>
              </a:cxnLst>
              <a:rect l="0" t="0" r="r" b="b"/>
              <a:pathLst>
                <a:path w="752" h="299">
                  <a:moveTo>
                    <a:pt x="0" y="0"/>
                  </a:moveTo>
                  <a:lnTo>
                    <a:pt x="91" y="299"/>
                  </a:lnTo>
                  <a:lnTo>
                    <a:pt x="752" y="299"/>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44"/>
            <p:cNvSpPr>
              <a:spLocks/>
            </p:cNvSpPr>
            <p:nvPr/>
          </p:nvSpPr>
          <p:spPr bwMode="auto">
            <a:xfrm>
              <a:off x="1749425" y="3990975"/>
              <a:ext cx="1193800" cy="996950"/>
            </a:xfrm>
            <a:custGeom>
              <a:avLst/>
              <a:gdLst>
                <a:gd name="T0" fmla="*/ 584 w 752"/>
                <a:gd name="T1" fmla="*/ 0 h 628"/>
                <a:gd name="T2" fmla="*/ 0 w 752"/>
                <a:gd name="T3" fmla="*/ 329 h 628"/>
                <a:gd name="T4" fmla="*/ 752 w 752"/>
                <a:gd name="T5" fmla="*/ 628 h 628"/>
                <a:gd name="T6" fmla="*/ 584 w 752"/>
                <a:gd name="T7" fmla="*/ 0 h 628"/>
              </a:gdLst>
              <a:ahLst/>
              <a:cxnLst>
                <a:cxn ang="0">
                  <a:pos x="T0" y="T1"/>
                </a:cxn>
                <a:cxn ang="0">
                  <a:pos x="T2" y="T3"/>
                </a:cxn>
                <a:cxn ang="0">
                  <a:pos x="T4" y="T5"/>
                </a:cxn>
                <a:cxn ang="0">
                  <a:pos x="T6" y="T7"/>
                </a:cxn>
              </a:cxnLst>
              <a:rect l="0" t="0" r="r" b="b"/>
              <a:pathLst>
                <a:path w="752" h="628">
                  <a:moveTo>
                    <a:pt x="584" y="0"/>
                  </a:moveTo>
                  <a:lnTo>
                    <a:pt x="0" y="329"/>
                  </a:lnTo>
                  <a:lnTo>
                    <a:pt x="752" y="628"/>
                  </a:lnTo>
                  <a:lnTo>
                    <a:pt x="584"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45"/>
            <p:cNvSpPr>
              <a:spLocks/>
            </p:cNvSpPr>
            <p:nvPr/>
          </p:nvSpPr>
          <p:spPr bwMode="auto">
            <a:xfrm>
              <a:off x="1495425" y="5753100"/>
              <a:ext cx="1495425" cy="795338"/>
            </a:xfrm>
            <a:custGeom>
              <a:avLst/>
              <a:gdLst>
                <a:gd name="T0" fmla="*/ 0 w 942"/>
                <a:gd name="T1" fmla="*/ 0 h 501"/>
                <a:gd name="T2" fmla="*/ 494 w 942"/>
                <a:gd name="T3" fmla="*/ 501 h 501"/>
                <a:gd name="T4" fmla="*/ 942 w 942"/>
                <a:gd name="T5" fmla="*/ 153 h 501"/>
                <a:gd name="T6" fmla="*/ 0 w 942"/>
                <a:gd name="T7" fmla="*/ 0 h 501"/>
              </a:gdLst>
              <a:ahLst/>
              <a:cxnLst>
                <a:cxn ang="0">
                  <a:pos x="T0" y="T1"/>
                </a:cxn>
                <a:cxn ang="0">
                  <a:pos x="T2" y="T3"/>
                </a:cxn>
                <a:cxn ang="0">
                  <a:pos x="T4" y="T5"/>
                </a:cxn>
                <a:cxn ang="0">
                  <a:pos x="T6" y="T7"/>
                </a:cxn>
              </a:cxnLst>
              <a:rect l="0" t="0" r="r" b="b"/>
              <a:pathLst>
                <a:path w="942" h="501">
                  <a:moveTo>
                    <a:pt x="0" y="0"/>
                  </a:moveTo>
                  <a:lnTo>
                    <a:pt x="494" y="501"/>
                  </a:lnTo>
                  <a:lnTo>
                    <a:pt x="942" y="153"/>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46"/>
            <p:cNvSpPr>
              <a:spLocks/>
            </p:cNvSpPr>
            <p:nvPr/>
          </p:nvSpPr>
          <p:spPr bwMode="auto">
            <a:xfrm>
              <a:off x="1495425" y="4987925"/>
              <a:ext cx="1495425" cy="1008063"/>
            </a:xfrm>
            <a:custGeom>
              <a:avLst/>
              <a:gdLst>
                <a:gd name="T0" fmla="*/ 251 w 942"/>
                <a:gd name="T1" fmla="*/ 0 h 635"/>
                <a:gd name="T2" fmla="*/ 0 w 942"/>
                <a:gd name="T3" fmla="*/ 482 h 635"/>
                <a:gd name="T4" fmla="*/ 942 w 942"/>
                <a:gd name="T5" fmla="*/ 635 h 635"/>
                <a:gd name="T6" fmla="*/ 251 w 942"/>
                <a:gd name="T7" fmla="*/ 0 h 635"/>
              </a:gdLst>
              <a:ahLst/>
              <a:cxnLst>
                <a:cxn ang="0">
                  <a:pos x="T0" y="T1"/>
                </a:cxn>
                <a:cxn ang="0">
                  <a:pos x="T2" y="T3"/>
                </a:cxn>
                <a:cxn ang="0">
                  <a:pos x="T4" y="T5"/>
                </a:cxn>
                <a:cxn ang="0">
                  <a:pos x="T6" y="T7"/>
                </a:cxn>
              </a:cxnLst>
              <a:rect l="0" t="0" r="r" b="b"/>
              <a:pathLst>
                <a:path w="942" h="635">
                  <a:moveTo>
                    <a:pt x="251" y="0"/>
                  </a:moveTo>
                  <a:lnTo>
                    <a:pt x="0" y="482"/>
                  </a:lnTo>
                  <a:lnTo>
                    <a:pt x="942" y="635"/>
                  </a:lnTo>
                  <a:lnTo>
                    <a:pt x="251"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47"/>
            <p:cNvSpPr>
              <a:spLocks/>
            </p:cNvSpPr>
            <p:nvPr/>
          </p:nvSpPr>
          <p:spPr bwMode="auto">
            <a:xfrm>
              <a:off x="1893888" y="4987925"/>
              <a:ext cx="1096963" cy="1008063"/>
            </a:xfrm>
            <a:custGeom>
              <a:avLst/>
              <a:gdLst>
                <a:gd name="T0" fmla="*/ 661 w 691"/>
                <a:gd name="T1" fmla="*/ 0 h 635"/>
                <a:gd name="T2" fmla="*/ 0 w 691"/>
                <a:gd name="T3" fmla="*/ 0 h 635"/>
                <a:gd name="T4" fmla="*/ 691 w 691"/>
                <a:gd name="T5" fmla="*/ 635 h 635"/>
                <a:gd name="T6" fmla="*/ 661 w 691"/>
                <a:gd name="T7" fmla="*/ 0 h 635"/>
              </a:gdLst>
              <a:ahLst/>
              <a:cxnLst>
                <a:cxn ang="0">
                  <a:pos x="T0" y="T1"/>
                </a:cxn>
                <a:cxn ang="0">
                  <a:pos x="T2" y="T3"/>
                </a:cxn>
                <a:cxn ang="0">
                  <a:pos x="T4" y="T5"/>
                </a:cxn>
                <a:cxn ang="0">
                  <a:pos x="T6" y="T7"/>
                </a:cxn>
              </a:cxnLst>
              <a:rect l="0" t="0" r="r" b="b"/>
              <a:pathLst>
                <a:path w="691" h="635">
                  <a:moveTo>
                    <a:pt x="661" y="0"/>
                  </a:moveTo>
                  <a:lnTo>
                    <a:pt x="0" y="0"/>
                  </a:lnTo>
                  <a:lnTo>
                    <a:pt x="691" y="635"/>
                  </a:lnTo>
                  <a:lnTo>
                    <a:pt x="661"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48"/>
            <p:cNvSpPr>
              <a:spLocks/>
            </p:cNvSpPr>
            <p:nvPr/>
          </p:nvSpPr>
          <p:spPr bwMode="auto">
            <a:xfrm>
              <a:off x="2279650" y="5995988"/>
              <a:ext cx="819150" cy="687388"/>
            </a:xfrm>
            <a:custGeom>
              <a:avLst/>
              <a:gdLst>
                <a:gd name="T0" fmla="*/ 448 w 516"/>
                <a:gd name="T1" fmla="*/ 0 h 433"/>
                <a:gd name="T2" fmla="*/ 0 w 516"/>
                <a:gd name="T3" fmla="*/ 348 h 433"/>
                <a:gd name="T4" fmla="*/ 516 w 516"/>
                <a:gd name="T5" fmla="*/ 433 h 433"/>
                <a:gd name="T6" fmla="*/ 448 w 516"/>
                <a:gd name="T7" fmla="*/ 0 h 433"/>
              </a:gdLst>
              <a:ahLst/>
              <a:cxnLst>
                <a:cxn ang="0">
                  <a:pos x="T0" y="T1"/>
                </a:cxn>
                <a:cxn ang="0">
                  <a:pos x="T2" y="T3"/>
                </a:cxn>
                <a:cxn ang="0">
                  <a:pos x="T4" y="T5"/>
                </a:cxn>
                <a:cxn ang="0">
                  <a:pos x="T6" y="T7"/>
                </a:cxn>
              </a:cxnLst>
              <a:rect l="0" t="0" r="r" b="b"/>
              <a:pathLst>
                <a:path w="516" h="433">
                  <a:moveTo>
                    <a:pt x="448" y="0"/>
                  </a:moveTo>
                  <a:lnTo>
                    <a:pt x="0" y="348"/>
                  </a:lnTo>
                  <a:lnTo>
                    <a:pt x="516" y="433"/>
                  </a:lnTo>
                  <a:lnTo>
                    <a:pt x="448"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49"/>
            <p:cNvSpPr>
              <a:spLocks/>
            </p:cNvSpPr>
            <p:nvPr/>
          </p:nvSpPr>
          <p:spPr bwMode="auto">
            <a:xfrm>
              <a:off x="0" y="6548438"/>
              <a:ext cx="3098800" cy="309563"/>
            </a:xfrm>
            <a:custGeom>
              <a:avLst/>
              <a:gdLst>
                <a:gd name="T0" fmla="*/ 1436 w 1952"/>
                <a:gd name="T1" fmla="*/ 0 h 195"/>
                <a:gd name="T2" fmla="*/ 0 w 1952"/>
                <a:gd name="T3" fmla="*/ 195 h 195"/>
                <a:gd name="T4" fmla="*/ 1952 w 1952"/>
                <a:gd name="T5" fmla="*/ 85 h 195"/>
                <a:gd name="T6" fmla="*/ 1436 w 1952"/>
                <a:gd name="T7" fmla="*/ 0 h 195"/>
              </a:gdLst>
              <a:ahLst/>
              <a:cxnLst>
                <a:cxn ang="0">
                  <a:pos x="T0" y="T1"/>
                </a:cxn>
                <a:cxn ang="0">
                  <a:pos x="T2" y="T3"/>
                </a:cxn>
                <a:cxn ang="0">
                  <a:pos x="T4" y="T5"/>
                </a:cxn>
                <a:cxn ang="0">
                  <a:pos x="T6" y="T7"/>
                </a:cxn>
              </a:cxnLst>
              <a:rect l="0" t="0" r="r" b="b"/>
              <a:pathLst>
                <a:path w="1952" h="195">
                  <a:moveTo>
                    <a:pt x="1436" y="0"/>
                  </a:moveTo>
                  <a:lnTo>
                    <a:pt x="0" y="195"/>
                  </a:lnTo>
                  <a:lnTo>
                    <a:pt x="1952" y="85"/>
                  </a:lnTo>
                  <a:lnTo>
                    <a:pt x="1436"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50"/>
            <p:cNvSpPr>
              <a:spLocks/>
            </p:cNvSpPr>
            <p:nvPr/>
          </p:nvSpPr>
          <p:spPr bwMode="auto">
            <a:xfrm>
              <a:off x="2676525" y="3990975"/>
              <a:ext cx="531813" cy="996950"/>
            </a:xfrm>
            <a:custGeom>
              <a:avLst/>
              <a:gdLst>
                <a:gd name="T0" fmla="*/ 0 w 335"/>
                <a:gd name="T1" fmla="*/ 0 h 628"/>
                <a:gd name="T2" fmla="*/ 168 w 335"/>
                <a:gd name="T3" fmla="*/ 628 h 628"/>
                <a:gd name="T4" fmla="*/ 335 w 335"/>
                <a:gd name="T5" fmla="*/ 73 h 628"/>
                <a:gd name="T6" fmla="*/ 0 w 335"/>
                <a:gd name="T7" fmla="*/ 0 h 628"/>
              </a:gdLst>
              <a:ahLst/>
              <a:cxnLst>
                <a:cxn ang="0">
                  <a:pos x="T0" y="T1"/>
                </a:cxn>
                <a:cxn ang="0">
                  <a:pos x="T2" y="T3"/>
                </a:cxn>
                <a:cxn ang="0">
                  <a:pos x="T4" y="T5"/>
                </a:cxn>
                <a:cxn ang="0">
                  <a:pos x="T6" y="T7"/>
                </a:cxn>
              </a:cxnLst>
              <a:rect l="0" t="0" r="r" b="b"/>
              <a:pathLst>
                <a:path w="335" h="628">
                  <a:moveTo>
                    <a:pt x="0" y="0"/>
                  </a:moveTo>
                  <a:lnTo>
                    <a:pt x="168" y="628"/>
                  </a:lnTo>
                  <a:lnTo>
                    <a:pt x="335" y="73"/>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51"/>
            <p:cNvSpPr>
              <a:spLocks/>
            </p:cNvSpPr>
            <p:nvPr/>
          </p:nvSpPr>
          <p:spPr bwMode="auto">
            <a:xfrm>
              <a:off x="2085975" y="3322638"/>
              <a:ext cx="1363663" cy="668338"/>
            </a:xfrm>
            <a:custGeom>
              <a:avLst/>
              <a:gdLst>
                <a:gd name="T0" fmla="*/ 0 w 859"/>
                <a:gd name="T1" fmla="*/ 0 h 421"/>
                <a:gd name="T2" fmla="*/ 372 w 859"/>
                <a:gd name="T3" fmla="*/ 421 h 421"/>
                <a:gd name="T4" fmla="*/ 859 w 859"/>
                <a:gd name="T5" fmla="*/ 336 h 421"/>
                <a:gd name="T6" fmla="*/ 0 w 859"/>
                <a:gd name="T7" fmla="*/ 0 h 421"/>
              </a:gdLst>
              <a:ahLst/>
              <a:cxnLst>
                <a:cxn ang="0">
                  <a:pos x="T0" y="T1"/>
                </a:cxn>
                <a:cxn ang="0">
                  <a:pos x="T2" y="T3"/>
                </a:cxn>
                <a:cxn ang="0">
                  <a:pos x="T4" y="T5"/>
                </a:cxn>
                <a:cxn ang="0">
                  <a:pos x="T6" y="T7"/>
                </a:cxn>
              </a:cxnLst>
              <a:rect l="0" t="0" r="r" b="b"/>
              <a:pathLst>
                <a:path w="859" h="421">
                  <a:moveTo>
                    <a:pt x="0" y="0"/>
                  </a:moveTo>
                  <a:lnTo>
                    <a:pt x="372" y="421"/>
                  </a:lnTo>
                  <a:lnTo>
                    <a:pt x="859" y="336"/>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52"/>
            <p:cNvSpPr>
              <a:spLocks/>
            </p:cNvSpPr>
            <p:nvPr/>
          </p:nvSpPr>
          <p:spPr bwMode="auto">
            <a:xfrm>
              <a:off x="2676525" y="3856038"/>
              <a:ext cx="773113" cy="250825"/>
            </a:xfrm>
            <a:custGeom>
              <a:avLst/>
              <a:gdLst>
                <a:gd name="T0" fmla="*/ 0 w 487"/>
                <a:gd name="T1" fmla="*/ 85 h 158"/>
                <a:gd name="T2" fmla="*/ 335 w 487"/>
                <a:gd name="T3" fmla="*/ 158 h 158"/>
                <a:gd name="T4" fmla="*/ 487 w 487"/>
                <a:gd name="T5" fmla="*/ 0 h 158"/>
                <a:gd name="T6" fmla="*/ 0 w 487"/>
                <a:gd name="T7" fmla="*/ 85 h 158"/>
              </a:gdLst>
              <a:ahLst/>
              <a:cxnLst>
                <a:cxn ang="0">
                  <a:pos x="T0" y="T1"/>
                </a:cxn>
                <a:cxn ang="0">
                  <a:pos x="T2" y="T3"/>
                </a:cxn>
                <a:cxn ang="0">
                  <a:pos x="T4" y="T5"/>
                </a:cxn>
                <a:cxn ang="0">
                  <a:pos x="T6" y="T7"/>
                </a:cxn>
              </a:cxnLst>
              <a:rect l="0" t="0" r="r" b="b"/>
              <a:pathLst>
                <a:path w="487" h="158">
                  <a:moveTo>
                    <a:pt x="0" y="85"/>
                  </a:moveTo>
                  <a:lnTo>
                    <a:pt x="335" y="158"/>
                  </a:lnTo>
                  <a:lnTo>
                    <a:pt x="487" y="0"/>
                  </a:lnTo>
                  <a:lnTo>
                    <a:pt x="0" y="85"/>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53"/>
            <p:cNvSpPr>
              <a:spLocks/>
            </p:cNvSpPr>
            <p:nvPr/>
          </p:nvSpPr>
          <p:spPr bwMode="auto">
            <a:xfrm>
              <a:off x="2085975" y="2886075"/>
              <a:ext cx="1665288" cy="969963"/>
            </a:xfrm>
            <a:custGeom>
              <a:avLst/>
              <a:gdLst>
                <a:gd name="T0" fmla="*/ 0 w 1049"/>
                <a:gd name="T1" fmla="*/ 275 h 611"/>
                <a:gd name="T2" fmla="*/ 859 w 1049"/>
                <a:gd name="T3" fmla="*/ 611 h 611"/>
                <a:gd name="T4" fmla="*/ 1049 w 1049"/>
                <a:gd name="T5" fmla="*/ 0 h 611"/>
                <a:gd name="T6" fmla="*/ 0 w 1049"/>
                <a:gd name="T7" fmla="*/ 275 h 611"/>
              </a:gdLst>
              <a:ahLst/>
              <a:cxnLst>
                <a:cxn ang="0">
                  <a:pos x="T0" y="T1"/>
                </a:cxn>
                <a:cxn ang="0">
                  <a:pos x="T2" y="T3"/>
                </a:cxn>
                <a:cxn ang="0">
                  <a:pos x="T4" y="T5"/>
                </a:cxn>
                <a:cxn ang="0">
                  <a:pos x="T6" y="T7"/>
                </a:cxn>
              </a:cxnLst>
              <a:rect l="0" t="0" r="r" b="b"/>
              <a:pathLst>
                <a:path w="1049" h="611">
                  <a:moveTo>
                    <a:pt x="0" y="275"/>
                  </a:moveTo>
                  <a:lnTo>
                    <a:pt x="859" y="611"/>
                  </a:lnTo>
                  <a:lnTo>
                    <a:pt x="1049" y="0"/>
                  </a:lnTo>
                  <a:lnTo>
                    <a:pt x="0" y="275"/>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54"/>
            <p:cNvSpPr>
              <a:spLocks/>
            </p:cNvSpPr>
            <p:nvPr/>
          </p:nvSpPr>
          <p:spPr bwMode="auto">
            <a:xfrm>
              <a:off x="1820863" y="2489200"/>
              <a:ext cx="1930400" cy="833438"/>
            </a:xfrm>
            <a:custGeom>
              <a:avLst/>
              <a:gdLst>
                <a:gd name="T0" fmla="*/ 0 w 1216"/>
                <a:gd name="T1" fmla="*/ 0 h 525"/>
                <a:gd name="T2" fmla="*/ 167 w 1216"/>
                <a:gd name="T3" fmla="*/ 525 h 525"/>
                <a:gd name="T4" fmla="*/ 1216 w 1216"/>
                <a:gd name="T5" fmla="*/ 250 h 525"/>
                <a:gd name="T6" fmla="*/ 0 w 1216"/>
                <a:gd name="T7" fmla="*/ 0 h 525"/>
              </a:gdLst>
              <a:ahLst/>
              <a:cxnLst>
                <a:cxn ang="0">
                  <a:pos x="T0" y="T1"/>
                </a:cxn>
                <a:cxn ang="0">
                  <a:pos x="T2" y="T3"/>
                </a:cxn>
                <a:cxn ang="0">
                  <a:pos x="T4" y="T5"/>
                </a:cxn>
                <a:cxn ang="0">
                  <a:pos x="T6" y="T7"/>
                </a:cxn>
              </a:cxnLst>
              <a:rect l="0" t="0" r="r" b="b"/>
              <a:pathLst>
                <a:path w="1216" h="525">
                  <a:moveTo>
                    <a:pt x="0" y="0"/>
                  </a:moveTo>
                  <a:lnTo>
                    <a:pt x="167" y="525"/>
                  </a:lnTo>
                  <a:lnTo>
                    <a:pt x="1216" y="250"/>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55"/>
            <p:cNvSpPr>
              <a:spLocks/>
            </p:cNvSpPr>
            <p:nvPr/>
          </p:nvSpPr>
          <p:spPr bwMode="auto">
            <a:xfrm>
              <a:off x="1820863" y="1695450"/>
              <a:ext cx="1930400" cy="1190625"/>
            </a:xfrm>
            <a:custGeom>
              <a:avLst/>
              <a:gdLst>
                <a:gd name="T0" fmla="*/ 684 w 1216"/>
                <a:gd name="T1" fmla="*/ 0 h 750"/>
                <a:gd name="T2" fmla="*/ 0 w 1216"/>
                <a:gd name="T3" fmla="*/ 500 h 750"/>
                <a:gd name="T4" fmla="*/ 1216 w 1216"/>
                <a:gd name="T5" fmla="*/ 750 h 750"/>
                <a:gd name="T6" fmla="*/ 684 w 1216"/>
                <a:gd name="T7" fmla="*/ 0 h 750"/>
              </a:gdLst>
              <a:ahLst/>
              <a:cxnLst>
                <a:cxn ang="0">
                  <a:pos x="T0" y="T1"/>
                </a:cxn>
                <a:cxn ang="0">
                  <a:pos x="T2" y="T3"/>
                </a:cxn>
                <a:cxn ang="0">
                  <a:pos x="T4" y="T5"/>
                </a:cxn>
                <a:cxn ang="0">
                  <a:pos x="T6" y="T7"/>
                </a:cxn>
              </a:cxnLst>
              <a:rect l="0" t="0" r="r" b="b"/>
              <a:pathLst>
                <a:path w="1216" h="750">
                  <a:moveTo>
                    <a:pt x="684" y="0"/>
                  </a:moveTo>
                  <a:lnTo>
                    <a:pt x="0" y="500"/>
                  </a:lnTo>
                  <a:lnTo>
                    <a:pt x="1216" y="750"/>
                  </a:lnTo>
                  <a:lnTo>
                    <a:pt x="684"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56"/>
            <p:cNvSpPr>
              <a:spLocks/>
            </p:cNvSpPr>
            <p:nvPr/>
          </p:nvSpPr>
          <p:spPr bwMode="auto">
            <a:xfrm>
              <a:off x="2906713" y="1695450"/>
              <a:ext cx="952500" cy="1190625"/>
            </a:xfrm>
            <a:custGeom>
              <a:avLst/>
              <a:gdLst>
                <a:gd name="T0" fmla="*/ 0 w 600"/>
                <a:gd name="T1" fmla="*/ 0 h 750"/>
                <a:gd name="T2" fmla="*/ 532 w 600"/>
                <a:gd name="T3" fmla="*/ 750 h 750"/>
                <a:gd name="T4" fmla="*/ 600 w 600"/>
                <a:gd name="T5" fmla="*/ 415 h 750"/>
                <a:gd name="T6" fmla="*/ 0 w 600"/>
                <a:gd name="T7" fmla="*/ 0 h 750"/>
              </a:gdLst>
              <a:ahLst/>
              <a:cxnLst>
                <a:cxn ang="0">
                  <a:pos x="T0" y="T1"/>
                </a:cxn>
                <a:cxn ang="0">
                  <a:pos x="T2" y="T3"/>
                </a:cxn>
                <a:cxn ang="0">
                  <a:pos x="T4" y="T5"/>
                </a:cxn>
                <a:cxn ang="0">
                  <a:pos x="T6" y="T7"/>
                </a:cxn>
              </a:cxnLst>
              <a:rect l="0" t="0" r="r" b="b"/>
              <a:pathLst>
                <a:path w="600" h="750">
                  <a:moveTo>
                    <a:pt x="0" y="0"/>
                  </a:moveTo>
                  <a:lnTo>
                    <a:pt x="532" y="750"/>
                  </a:lnTo>
                  <a:lnTo>
                    <a:pt x="600" y="415"/>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57"/>
            <p:cNvSpPr>
              <a:spLocks/>
            </p:cNvSpPr>
            <p:nvPr/>
          </p:nvSpPr>
          <p:spPr bwMode="auto">
            <a:xfrm>
              <a:off x="0" y="0"/>
              <a:ext cx="3967163" cy="427038"/>
            </a:xfrm>
            <a:custGeom>
              <a:avLst/>
              <a:gdLst>
                <a:gd name="T0" fmla="*/ 0 w 2499"/>
                <a:gd name="T1" fmla="*/ 0 h 269"/>
                <a:gd name="T2" fmla="*/ 1770 w 2499"/>
                <a:gd name="T3" fmla="*/ 269 h 269"/>
                <a:gd name="T4" fmla="*/ 2499 w 2499"/>
                <a:gd name="T5" fmla="*/ 6 h 269"/>
                <a:gd name="T6" fmla="*/ 0 w 2499"/>
                <a:gd name="T7" fmla="*/ 0 h 269"/>
              </a:gdLst>
              <a:ahLst/>
              <a:cxnLst>
                <a:cxn ang="0">
                  <a:pos x="T0" y="T1"/>
                </a:cxn>
                <a:cxn ang="0">
                  <a:pos x="T2" y="T3"/>
                </a:cxn>
                <a:cxn ang="0">
                  <a:pos x="T4" y="T5"/>
                </a:cxn>
                <a:cxn ang="0">
                  <a:pos x="T6" y="T7"/>
                </a:cxn>
              </a:cxnLst>
              <a:rect l="0" t="0" r="r" b="b"/>
              <a:pathLst>
                <a:path w="2499" h="269">
                  <a:moveTo>
                    <a:pt x="0" y="0"/>
                  </a:moveTo>
                  <a:lnTo>
                    <a:pt x="1770" y="269"/>
                  </a:lnTo>
                  <a:lnTo>
                    <a:pt x="2499" y="6"/>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58"/>
            <p:cNvSpPr>
              <a:spLocks/>
            </p:cNvSpPr>
            <p:nvPr/>
          </p:nvSpPr>
          <p:spPr bwMode="auto">
            <a:xfrm>
              <a:off x="2943225" y="4106863"/>
              <a:ext cx="1060450" cy="881063"/>
            </a:xfrm>
            <a:custGeom>
              <a:avLst/>
              <a:gdLst>
                <a:gd name="T0" fmla="*/ 167 w 668"/>
                <a:gd name="T1" fmla="*/ 0 h 555"/>
                <a:gd name="T2" fmla="*/ 0 w 668"/>
                <a:gd name="T3" fmla="*/ 555 h 555"/>
                <a:gd name="T4" fmla="*/ 668 w 668"/>
                <a:gd name="T5" fmla="*/ 494 h 555"/>
                <a:gd name="T6" fmla="*/ 167 w 668"/>
                <a:gd name="T7" fmla="*/ 0 h 555"/>
              </a:gdLst>
              <a:ahLst/>
              <a:cxnLst>
                <a:cxn ang="0">
                  <a:pos x="T0" y="T1"/>
                </a:cxn>
                <a:cxn ang="0">
                  <a:pos x="T2" y="T3"/>
                </a:cxn>
                <a:cxn ang="0">
                  <a:pos x="T4" y="T5"/>
                </a:cxn>
                <a:cxn ang="0">
                  <a:pos x="T6" y="T7"/>
                </a:cxn>
              </a:cxnLst>
              <a:rect l="0" t="0" r="r" b="b"/>
              <a:pathLst>
                <a:path w="668" h="555">
                  <a:moveTo>
                    <a:pt x="167" y="0"/>
                  </a:moveTo>
                  <a:lnTo>
                    <a:pt x="0" y="555"/>
                  </a:lnTo>
                  <a:lnTo>
                    <a:pt x="668" y="494"/>
                  </a:lnTo>
                  <a:lnTo>
                    <a:pt x="167"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59"/>
            <p:cNvSpPr>
              <a:spLocks/>
            </p:cNvSpPr>
            <p:nvPr/>
          </p:nvSpPr>
          <p:spPr bwMode="auto">
            <a:xfrm>
              <a:off x="2906713" y="696913"/>
              <a:ext cx="1144588" cy="1657350"/>
            </a:xfrm>
            <a:custGeom>
              <a:avLst/>
              <a:gdLst>
                <a:gd name="T0" fmla="*/ 0 w 721"/>
                <a:gd name="T1" fmla="*/ 629 h 1044"/>
                <a:gd name="T2" fmla="*/ 600 w 721"/>
                <a:gd name="T3" fmla="*/ 1044 h 1044"/>
                <a:gd name="T4" fmla="*/ 721 w 721"/>
                <a:gd name="T5" fmla="*/ 0 h 1044"/>
                <a:gd name="T6" fmla="*/ 0 w 721"/>
                <a:gd name="T7" fmla="*/ 629 h 1044"/>
              </a:gdLst>
              <a:ahLst/>
              <a:cxnLst>
                <a:cxn ang="0">
                  <a:pos x="T0" y="T1"/>
                </a:cxn>
                <a:cxn ang="0">
                  <a:pos x="T2" y="T3"/>
                </a:cxn>
                <a:cxn ang="0">
                  <a:pos x="T4" y="T5"/>
                </a:cxn>
                <a:cxn ang="0">
                  <a:pos x="T6" y="T7"/>
                </a:cxn>
              </a:cxnLst>
              <a:rect l="0" t="0" r="r" b="b"/>
              <a:pathLst>
                <a:path w="721" h="1044">
                  <a:moveTo>
                    <a:pt x="0" y="629"/>
                  </a:moveTo>
                  <a:lnTo>
                    <a:pt x="600" y="1044"/>
                  </a:lnTo>
                  <a:lnTo>
                    <a:pt x="721" y="0"/>
                  </a:lnTo>
                  <a:lnTo>
                    <a:pt x="0" y="629"/>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60"/>
            <p:cNvSpPr>
              <a:spLocks/>
            </p:cNvSpPr>
            <p:nvPr/>
          </p:nvSpPr>
          <p:spPr bwMode="auto">
            <a:xfrm>
              <a:off x="2809875" y="427038"/>
              <a:ext cx="1241425" cy="1268413"/>
            </a:xfrm>
            <a:custGeom>
              <a:avLst/>
              <a:gdLst>
                <a:gd name="T0" fmla="*/ 0 w 782"/>
                <a:gd name="T1" fmla="*/ 0 h 799"/>
                <a:gd name="T2" fmla="*/ 61 w 782"/>
                <a:gd name="T3" fmla="*/ 799 h 799"/>
                <a:gd name="T4" fmla="*/ 782 w 782"/>
                <a:gd name="T5" fmla="*/ 170 h 799"/>
                <a:gd name="T6" fmla="*/ 0 w 782"/>
                <a:gd name="T7" fmla="*/ 0 h 799"/>
              </a:gdLst>
              <a:ahLst/>
              <a:cxnLst>
                <a:cxn ang="0">
                  <a:pos x="T0" y="T1"/>
                </a:cxn>
                <a:cxn ang="0">
                  <a:pos x="T2" y="T3"/>
                </a:cxn>
                <a:cxn ang="0">
                  <a:pos x="T4" y="T5"/>
                </a:cxn>
                <a:cxn ang="0">
                  <a:pos x="T6" y="T7"/>
                </a:cxn>
              </a:cxnLst>
              <a:rect l="0" t="0" r="r" b="b"/>
              <a:pathLst>
                <a:path w="782" h="799">
                  <a:moveTo>
                    <a:pt x="0" y="0"/>
                  </a:moveTo>
                  <a:lnTo>
                    <a:pt x="61" y="799"/>
                  </a:lnTo>
                  <a:lnTo>
                    <a:pt x="782" y="170"/>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61"/>
            <p:cNvSpPr>
              <a:spLocks/>
            </p:cNvSpPr>
            <p:nvPr/>
          </p:nvSpPr>
          <p:spPr bwMode="auto">
            <a:xfrm>
              <a:off x="2809875" y="9525"/>
              <a:ext cx="1241425" cy="687388"/>
            </a:xfrm>
            <a:custGeom>
              <a:avLst/>
              <a:gdLst>
                <a:gd name="T0" fmla="*/ 729 w 782"/>
                <a:gd name="T1" fmla="*/ 0 h 433"/>
                <a:gd name="T2" fmla="*/ 0 w 782"/>
                <a:gd name="T3" fmla="*/ 263 h 433"/>
                <a:gd name="T4" fmla="*/ 782 w 782"/>
                <a:gd name="T5" fmla="*/ 433 h 433"/>
                <a:gd name="T6" fmla="*/ 729 w 782"/>
                <a:gd name="T7" fmla="*/ 0 h 433"/>
              </a:gdLst>
              <a:ahLst/>
              <a:cxnLst>
                <a:cxn ang="0">
                  <a:pos x="T0" y="T1"/>
                </a:cxn>
                <a:cxn ang="0">
                  <a:pos x="T2" y="T3"/>
                </a:cxn>
                <a:cxn ang="0">
                  <a:pos x="T4" y="T5"/>
                </a:cxn>
                <a:cxn ang="0">
                  <a:pos x="T6" y="T7"/>
                </a:cxn>
              </a:cxnLst>
              <a:rect l="0" t="0" r="r" b="b"/>
              <a:pathLst>
                <a:path w="782" h="433">
                  <a:moveTo>
                    <a:pt x="729" y="0"/>
                  </a:moveTo>
                  <a:lnTo>
                    <a:pt x="0" y="263"/>
                  </a:lnTo>
                  <a:lnTo>
                    <a:pt x="782" y="433"/>
                  </a:lnTo>
                  <a:lnTo>
                    <a:pt x="729"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62"/>
            <p:cNvSpPr>
              <a:spLocks/>
            </p:cNvSpPr>
            <p:nvPr/>
          </p:nvSpPr>
          <p:spPr bwMode="auto">
            <a:xfrm>
              <a:off x="2943225" y="4987925"/>
              <a:ext cx="1301750" cy="1008063"/>
            </a:xfrm>
            <a:custGeom>
              <a:avLst/>
              <a:gdLst>
                <a:gd name="T0" fmla="*/ 0 w 820"/>
                <a:gd name="T1" fmla="*/ 0 h 635"/>
                <a:gd name="T2" fmla="*/ 30 w 820"/>
                <a:gd name="T3" fmla="*/ 635 h 635"/>
                <a:gd name="T4" fmla="*/ 820 w 820"/>
                <a:gd name="T5" fmla="*/ 281 h 635"/>
                <a:gd name="T6" fmla="*/ 0 w 820"/>
                <a:gd name="T7" fmla="*/ 0 h 635"/>
              </a:gdLst>
              <a:ahLst/>
              <a:cxnLst>
                <a:cxn ang="0">
                  <a:pos x="T0" y="T1"/>
                </a:cxn>
                <a:cxn ang="0">
                  <a:pos x="T2" y="T3"/>
                </a:cxn>
                <a:cxn ang="0">
                  <a:pos x="T4" y="T5"/>
                </a:cxn>
                <a:cxn ang="0">
                  <a:pos x="T6" y="T7"/>
                </a:cxn>
              </a:cxnLst>
              <a:rect l="0" t="0" r="r" b="b"/>
              <a:pathLst>
                <a:path w="820" h="635">
                  <a:moveTo>
                    <a:pt x="0" y="0"/>
                  </a:moveTo>
                  <a:lnTo>
                    <a:pt x="30" y="635"/>
                  </a:lnTo>
                  <a:lnTo>
                    <a:pt x="820" y="281"/>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63"/>
            <p:cNvSpPr>
              <a:spLocks/>
            </p:cNvSpPr>
            <p:nvPr/>
          </p:nvSpPr>
          <p:spPr bwMode="auto">
            <a:xfrm>
              <a:off x="2943225" y="4891088"/>
              <a:ext cx="1301750" cy="542925"/>
            </a:xfrm>
            <a:custGeom>
              <a:avLst/>
              <a:gdLst>
                <a:gd name="T0" fmla="*/ 668 w 820"/>
                <a:gd name="T1" fmla="*/ 0 h 342"/>
                <a:gd name="T2" fmla="*/ 0 w 820"/>
                <a:gd name="T3" fmla="*/ 61 h 342"/>
                <a:gd name="T4" fmla="*/ 820 w 820"/>
                <a:gd name="T5" fmla="*/ 342 h 342"/>
                <a:gd name="T6" fmla="*/ 668 w 820"/>
                <a:gd name="T7" fmla="*/ 0 h 342"/>
              </a:gdLst>
              <a:ahLst/>
              <a:cxnLst>
                <a:cxn ang="0">
                  <a:pos x="T0" y="T1"/>
                </a:cxn>
                <a:cxn ang="0">
                  <a:pos x="T2" y="T3"/>
                </a:cxn>
                <a:cxn ang="0">
                  <a:pos x="T4" y="T5"/>
                </a:cxn>
                <a:cxn ang="0">
                  <a:pos x="T6" y="T7"/>
                </a:cxn>
              </a:cxnLst>
              <a:rect l="0" t="0" r="r" b="b"/>
              <a:pathLst>
                <a:path w="820" h="342">
                  <a:moveTo>
                    <a:pt x="668" y="0"/>
                  </a:moveTo>
                  <a:lnTo>
                    <a:pt x="0" y="61"/>
                  </a:lnTo>
                  <a:lnTo>
                    <a:pt x="820" y="342"/>
                  </a:lnTo>
                  <a:lnTo>
                    <a:pt x="668"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64"/>
            <p:cNvSpPr>
              <a:spLocks/>
            </p:cNvSpPr>
            <p:nvPr/>
          </p:nvSpPr>
          <p:spPr bwMode="auto">
            <a:xfrm>
              <a:off x="3208338" y="3856038"/>
              <a:ext cx="1060450" cy="609600"/>
            </a:xfrm>
            <a:custGeom>
              <a:avLst/>
              <a:gdLst>
                <a:gd name="T0" fmla="*/ 152 w 668"/>
                <a:gd name="T1" fmla="*/ 0 h 384"/>
                <a:gd name="T2" fmla="*/ 0 w 668"/>
                <a:gd name="T3" fmla="*/ 158 h 384"/>
                <a:gd name="T4" fmla="*/ 668 w 668"/>
                <a:gd name="T5" fmla="*/ 384 h 384"/>
                <a:gd name="T6" fmla="*/ 152 w 668"/>
                <a:gd name="T7" fmla="*/ 0 h 384"/>
              </a:gdLst>
              <a:ahLst/>
              <a:cxnLst>
                <a:cxn ang="0">
                  <a:pos x="T0" y="T1"/>
                </a:cxn>
                <a:cxn ang="0">
                  <a:pos x="T2" y="T3"/>
                </a:cxn>
                <a:cxn ang="0">
                  <a:pos x="T4" y="T5"/>
                </a:cxn>
                <a:cxn ang="0">
                  <a:pos x="T6" y="T7"/>
                </a:cxn>
              </a:cxnLst>
              <a:rect l="0" t="0" r="r" b="b"/>
              <a:pathLst>
                <a:path w="668" h="384">
                  <a:moveTo>
                    <a:pt x="152" y="0"/>
                  </a:moveTo>
                  <a:lnTo>
                    <a:pt x="0" y="158"/>
                  </a:lnTo>
                  <a:lnTo>
                    <a:pt x="668" y="384"/>
                  </a:lnTo>
                  <a:lnTo>
                    <a:pt x="152"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65"/>
            <p:cNvSpPr>
              <a:spLocks/>
            </p:cNvSpPr>
            <p:nvPr/>
          </p:nvSpPr>
          <p:spPr bwMode="auto">
            <a:xfrm>
              <a:off x="3208338" y="4106863"/>
              <a:ext cx="1060450" cy="784225"/>
            </a:xfrm>
            <a:custGeom>
              <a:avLst/>
              <a:gdLst>
                <a:gd name="T0" fmla="*/ 0 w 668"/>
                <a:gd name="T1" fmla="*/ 0 h 494"/>
                <a:gd name="T2" fmla="*/ 501 w 668"/>
                <a:gd name="T3" fmla="*/ 494 h 494"/>
                <a:gd name="T4" fmla="*/ 668 w 668"/>
                <a:gd name="T5" fmla="*/ 226 h 494"/>
                <a:gd name="T6" fmla="*/ 0 w 668"/>
                <a:gd name="T7" fmla="*/ 0 h 494"/>
              </a:gdLst>
              <a:ahLst/>
              <a:cxnLst>
                <a:cxn ang="0">
                  <a:pos x="T0" y="T1"/>
                </a:cxn>
                <a:cxn ang="0">
                  <a:pos x="T2" y="T3"/>
                </a:cxn>
                <a:cxn ang="0">
                  <a:pos x="T4" y="T5"/>
                </a:cxn>
                <a:cxn ang="0">
                  <a:pos x="T6" y="T7"/>
                </a:cxn>
              </a:cxnLst>
              <a:rect l="0" t="0" r="r" b="b"/>
              <a:pathLst>
                <a:path w="668" h="494">
                  <a:moveTo>
                    <a:pt x="0" y="0"/>
                  </a:moveTo>
                  <a:lnTo>
                    <a:pt x="501" y="494"/>
                  </a:lnTo>
                  <a:lnTo>
                    <a:pt x="668" y="226"/>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66"/>
            <p:cNvSpPr>
              <a:spLocks/>
            </p:cNvSpPr>
            <p:nvPr/>
          </p:nvSpPr>
          <p:spPr bwMode="auto">
            <a:xfrm>
              <a:off x="3449638" y="2886075"/>
              <a:ext cx="952500" cy="979488"/>
            </a:xfrm>
            <a:custGeom>
              <a:avLst/>
              <a:gdLst>
                <a:gd name="T0" fmla="*/ 190 w 600"/>
                <a:gd name="T1" fmla="*/ 0 h 617"/>
                <a:gd name="T2" fmla="*/ 0 w 600"/>
                <a:gd name="T3" fmla="*/ 611 h 617"/>
                <a:gd name="T4" fmla="*/ 600 w 600"/>
                <a:gd name="T5" fmla="*/ 617 h 617"/>
                <a:gd name="T6" fmla="*/ 190 w 600"/>
                <a:gd name="T7" fmla="*/ 0 h 617"/>
              </a:gdLst>
              <a:ahLst/>
              <a:cxnLst>
                <a:cxn ang="0">
                  <a:pos x="T0" y="T1"/>
                </a:cxn>
                <a:cxn ang="0">
                  <a:pos x="T2" y="T3"/>
                </a:cxn>
                <a:cxn ang="0">
                  <a:pos x="T4" y="T5"/>
                </a:cxn>
                <a:cxn ang="0">
                  <a:pos x="T6" y="T7"/>
                </a:cxn>
              </a:cxnLst>
              <a:rect l="0" t="0" r="r" b="b"/>
              <a:pathLst>
                <a:path w="600" h="617">
                  <a:moveTo>
                    <a:pt x="190" y="0"/>
                  </a:moveTo>
                  <a:lnTo>
                    <a:pt x="0" y="611"/>
                  </a:lnTo>
                  <a:lnTo>
                    <a:pt x="600" y="617"/>
                  </a:lnTo>
                  <a:lnTo>
                    <a:pt x="19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67"/>
            <p:cNvSpPr>
              <a:spLocks/>
            </p:cNvSpPr>
            <p:nvPr/>
          </p:nvSpPr>
          <p:spPr bwMode="auto">
            <a:xfrm>
              <a:off x="3449638" y="3856038"/>
              <a:ext cx="952500" cy="609600"/>
            </a:xfrm>
            <a:custGeom>
              <a:avLst/>
              <a:gdLst>
                <a:gd name="T0" fmla="*/ 0 w 600"/>
                <a:gd name="T1" fmla="*/ 0 h 384"/>
                <a:gd name="T2" fmla="*/ 516 w 600"/>
                <a:gd name="T3" fmla="*/ 384 h 384"/>
                <a:gd name="T4" fmla="*/ 600 w 600"/>
                <a:gd name="T5" fmla="*/ 6 h 384"/>
                <a:gd name="T6" fmla="*/ 0 w 600"/>
                <a:gd name="T7" fmla="*/ 0 h 384"/>
              </a:gdLst>
              <a:ahLst/>
              <a:cxnLst>
                <a:cxn ang="0">
                  <a:pos x="T0" y="T1"/>
                </a:cxn>
                <a:cxn ang="0">
                  <a:pos x="T2" y="T3"/>
                </a:cxn>
                <a:cxn ang="0">
                  <a:pos x="T4" y="T5"/>
                </a:cxn>
                <a:cxn ang="0">
                  <a:pos x="T6" y="T7"/>
                </a:cxn>
              </a:cxnLst>
              <a:rect l="0" t="0" r="r" b="b"/>
              <a:pathLst>
                <a:path w="600" h="384">
                  <a:moveTo>
                    <a:pt x="0" y="0"/>
                  </a:moveTo>
                  <a:lnTo>
                    <a:pt x="516" y="384"/>
                  </a:lnTo>
                  <a:lnTo>
                    <a:pt x="600" y="6"/>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68"/>
            <p:cNvSpPr>
              <a:spLocks/>
            </p:cNvSpPr>
            <p:nvPr/>
          </p:nvSpPr>
          <p:spPr bwMode="auto">
            <a:xfrm>
              <a:off x="4268788" y="3651250"/>
              <a:ext cx="506413" cy="814388"/>
            </a:xfrm>
            <a:custGeom>
              <a:avLst/>
              <a:gdLst>
                <a:gd name="T0" fmla="*/ 84 w 319"/>
                <a:gd name="T1" fmla="*/ 135 h 513"/>
                <a:gd name="T2" fmla="*/ 0 w 319"/>
                <a:gd name="T3" fmla="*/ 513 h 513"/>
                <a:gd name="T4" fmla="*/ 319 w 319"/>
                <a:gd name="T5" fmla="*/ 0 h 513"/>
                <a:gd name="T6" fmla="*/ 84 w 319"/>
                <a:gd name="T7" fmla="*/ 135 h 513"/>
              </a:gdLst>
              <a:ahLst/>
              <a:cxnLst>
                <a:cxn ang="0">
                  <a:pos x="T0" y="T1"/>
                </a:cxn>
                <a:cxn ang="0">
                  <a:pos x="T2" y="T3"/>
                </a:cxn>
                <a:cxn ang="0">
                  <a:pos x="T4" y="T5"/>
                </a:cxn>
                <a:cxn ang="0">
                  <a:pos x="T6" y="T7"/>
                </a:cxn>
              </a:cxnLst>
              <a:rect l="0" t="0" r="r" b="b"/>
              <a:pathLst>
                <a:path w="319" h="513">
                  <a:moveTo>
                    <a:pt x="84" y="135"/>
                  </a:moveTo>
                  <a:lnTo>
                    <a:pt x="0" y="513"/>
                  </a:lnTo>
                  <a:lnTo>
                    <a:pt x="319" y="0"/>
                  </a:lnTo>
                  <a:lnTo>
                    <a:pt x="84" y="135"/>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69"/>
            <p:cNvSpPr>
              <a:spLocks/>
            </p:cNvSpPr>
            <p:nvPr/>
          </p:nvSpPr>
          <p:spPr bwMode="auto">
            <a:xfrm>
              <a:off x="3751263" y="2886075"/>
              <a:ext cx="1023938" cy="979488"/>
            </a:xfrm>
            <a:custGeom>
              <a:avLst/>
              <a:gdLst>
                <a:gd name="T0" fmla="*/ 0 w 645"/>
                <a:gd name="T1" fmla="*/ 0 h 617"/>
                <a:gd name="T2" fmla="*/ 410 w 645"/>
                <a:gd name="T3" fmla="*/ 617 h 617"/>
                <a:gd name="T4" fmla="*/ 645 w 645"/>
                <a:gd name="T5" fmla="*/ 482 h 617"/>
                <a:gd name="T6" fmla="*/ 0 w 645"/>
                <a:gd name="T7" fmla="*/ 0 h 617"/>
              </a:gdLst>
              <a:ahLst/>
              <a:cxnLst>
                <a:cxn ang="0">
                  <a:pos x="T0" y="T1"/>
                </a:cxn>
                <a:cxn ang="0">
                  <a:pos x="T2" y="T3"/>
                </a:cxn>
                <a:cxn ang="0">
                  <a:pos x="T4" y="T5"/>
                </a:cxn>
                <a:cxn ang="0">
                  <a:pos x="T6" y="T7"/>
                </a:cxn>
              </a:cxnLst>
              <a:rect l="0" t="0" r="r" b="b"/>
              <a:pathLst>
                <a:path w="645" h="617">
                  <a:moveTo>
                    <a:pt x="0" y="0"/>
                  </a:moveTo>
                  <a:lnTo>
                    <a:pt x="410" y="617"/>
                  </a:lnTo>
                  <a:lnTo>
                    <a:pt x="645" y="482"/>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70"/>
            <p:cNvSpPr>
              <a:spLocks/>
            </p:cNvSpPr>
            <p:nvPr/>
          </p:nvSpPr>
          <p:spPr bwMode="auto">
            <a:xfrm>
              <a:off x="2990850" y="5927725"/>
              <a:ext cx="1820863" cy="755650"/>
            </a:xfrm>
            <a:custGeom>
              <a:avLst/>
              <a:gdLst>
                <a:gd name="T0" fmla="*/ 0 w 1147"/>
                <a:gd name="T1" fmla="*/ 43 h 476"/>
                <a:gd name="T2" fmla="*/ 68 w 1147"/>
                <a:gd name="T3" fmla="*/ 476 h 476"/>
                <a:gd name="T4" fmla="*/ 1147 w 1147"/>
                <a:gd name="T5" fmla="*/ 0 h 476"/>
                <a:gd name="T6" fmla="*/ 0 w 1147"/>
                <a:gd name="T7" fmla="*/ 43 h 476"/>
              </a:gdLst>
              <a:ahLst/>
              <a:cxnLst>
                <a:cxn ang="0">
                  <a:pos x="T0" y="T1"/>
                </a:cxn>
                <a:cxn ang="0">
                  <a:pos x="T2" y="T3"/>
                </a:cxn>
                <a:cxn ang="0">
                  <a:pos x="T4" y="T5"/>
                </a:cxn>
                <a:cxn ang="0">
                  <a:pos x="T6" y="T7"/>
                </a:cxn>
              </a:cxnLst>
              <a:rect l="0" t="0" r="r" b="b"/>
              <a:pathLst>
                <a:path w="1147" h="476">
                  <a:moveTo>
                    <a:pt x="0" y="43"/>
                  </a:moveTo>
                  <a:lnTo>
                    <a:pt x="68" y="476"/>
                  </a:lnTo>
                  <a:lnTo>
                    <a:pt x="1147" y="0"/>
                  </a:lnTo>
                  <a:lnTo>
                    <a:pt x="0" y="43"/>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71"/>
            <p:cNvSpPr>
              <a:spLocks/>
            </p:cNvSpPr>
            <p:nvPr/>
          </p:nvSpPr>
          <p:spPr bwMode="auto">
            <a:xfrm>
              <a:off x="2990850" y="5434013"/>
              <a:ext cx="1820863" cy="561975"/>
            </a:xfrm>
            <a:custGeom>
              <a:avLst/>
              <a:gdLst>
                <a:gd name="T0" fmla="*/ 790 w 1147"/>
                <a:gd name="T1" fmla="*/ 0 h 354"/>
                <a:gd name="T2" fmla="*/ 0 w 1147"/>
                <a:gd name="T3" fmla="*/ 354 h 354"/>
                <a:gd name="T4" fmla="*/ 1147 w 1147"/>
                <a:gd name="T5" fmla="*/ 311 h 354"/>
                <a:gd name="T6" fmla="*/ 790 w 1147"/>
                <a:gd name="T7" fmla="*/ 0 h 354"/>
              </a:gdLst>
              <a:ahLst/>
              <a:cxnLst>
                <a:cxn ang="0">
                  <a:pos x="T0" y="T1"/>
                </a:cxn>
                <a:cxn ang="0">
                  <a:pos x="T2" y="T3"/>
                </a:cxn>
                <a:cxn ang="0">
                  <a:pos x="T4" y="T5"/>
                </a:cxn>
                <a:cxn ang="0">
                  <a:pos x="T6" y="T7"/>
                </a:cxn>
              </a:cxnLst>
              <a:rect l="0" t="0" r="r" b="b"/>
              <a:pathLst>
                <a:path w="1147" h="354">
                  <a:moveTo>
                    <a:pt x="790" y="0"/>
                  </a:moveTo>
                  <a:lnTo>
                    <a:pt x="0" y="354"/>
                  </a:lnTo>
                  <a:lnTo>
                    <a:pt x="1147" y="311"/>
                  </a:lnTo>
                  <a:lnTo>
                    <a:pt x="79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72"/>
            <p:cNvSpPr>
              <a:spLocks/>
            </p:cNvSpPr>
            <p:nvPr/>
          </p:nvSpPr>
          <p:spPr bwMode="auto">
            <a:xfrm>
              <a:off x="3751263" y="2073275"/>
              <a:ext cx="1265238" cy="812800"/>
            </a:xfrm>
            <a:custGeom>
              <a:avLst/>
              <a:gdLst>
                <a:gd name="T0" fmla="*/ 68 w 797"/>
                <a:gd name="T1" fmla="*/ 177 h 512"/>
                <a:gd name="T2" fmla="*/ 0 w 797"/>
                <a:gd name="T3" fmla="*/ 512 h 512"/>
                <a:gd name="T4" fmla="*/ 797 w 797"/>
                <a:gd name="T5" fmla="*/ 0 h 512"/>
                <a:gd name="T6" fmla="*/ 68 w 797"/>
                <a:gd name="T7" fmla="*/ 177 h 512"/>
              </a:gdLst>
              <a:ahLst/>
              <a:cxnLst>
                <a:cxn ang="0">
                  <a:pos x="T0" y="T1"/>
                </a:cxn>
                <a:cxn ang="0">
                  <a:pos x="T2" y="T3"/>
                </a:cxn>
                <a:cxn ang="0">
                  <a:pos x="T4" y="T5"/>
                </a:cxn>
                <a:cxn ang="0">
                  <a:pos x="T6" y="T7"/>
                </a:cxn>
              </a:cxnLst>
              <a:rect l="0" t="0" r="r" b="b"/>
              <a:pathLst>
                <a:path w="797" h="512">
                  <a:moveTo>
                    <a:pt x="68" y="177"/>
                  </a:moveTo>
                  <a:lnTo>
                    <a:pt x="0" y="512"/>
                  </a:lnTo>
                  <a:lnTo>
                    <a:pt x="797" y="0"/>
                  </a:lnTo>
                  <a:lnTo>
                    <a:pt x="68" y="177"/>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73"/>
            <p:cNvSpPr>
              <a:spLocks/>
            </p:cNvSpPr>
            <p:nvPr/>
          </p:nvSpPr>
          <p:spPr bwMode="auto">
            <a:xfrm>
              <a:off x="3859213" y="696913"/>
              <a:ext cx="1157288" cy="1657350"/>
            </a:xfrm>
            <a:custGeom>
              <a:avLst/>
              <a:gdLst>
                <a:gd name="T0" fmla="*/ 121 w 729"/>
                <a:gd name="T1" fmla="*/ 0 h 1044"/>
                <a:gd name="T2" fmla="*/ 0 w 729"/>
                <a:gd name="T3" fmla="*/ 1044 h 1044"/>
                <a:gd name="T4" fmla="*/ 729 w 729"/>
                <a:gd name="T5" fmla="*/ 867 h 1044"/>
                <a:gd name="T6" fmla="*/ 121 w 729"/>
                <a:gd name="T7" fmla="*/ 0 h 1044"/>
              </a:gdLst>
              <a:ahLst/>
              <a:cxnLst>
                <a:cxn ang="0">
                  <a:pos x="T0" y="T1"/>
                </a:cxn>
                <a:cxn ang="0">
                  <a:pos x="T2" y="T3"/>
                </a:cxn>
                <a:cxn ang="0">
                  <a:pos x="T4" y="T5"/>
                </a:cxn>
                <a:cxn ang="0">
                  <a:pos x="T6" y="T7"/>
                </a:cxn>
              </a:cxnLst>
              <a:rect l="0" t="0" r="r" b="b"/>
              <a:pathLst>
                <a:path w="729" h="1044">
                  <a:moveTo>
                    <a:pt x="121" y="0"/>
                  </a:moveTo>
                  <a:lnTo>
                    <a:pt x="0" y="1044"/>
                  </a:lnTo>
                  <a:lnTo>
                    <a:pt x="729" y="867"/>
                  </a:lnTo>
                  <a:lnTo>
                    <a:pt x="121"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74"/>
            <p:cNvSpPr>
              <a:spLocks/>
            </p:cNvSpPr>
            <p:nvPr/>
          </p:nvSpPr>
          <p:spPr bwMode="auto">
            <a:xfrm>
              <a:off x="4244975" y="5346700"/>
              <a:ext cx="820738" cy="581025"/>
            </a:xfrm>
            <a:custGeom>
              <a:avLst/>
              <a:gdLst>
                <a:gd name="T0" fmla="*/ 0 w 517"/>
                <a:gd name="T1" fmla="*/ 55 h 366"/>
                <a:gd name="T2" fmla="*/ 357 w 517"/>
                <a:gd name="T3" fmla="*/ 366 h 366"/>
                <a:gd name="T4" fmla="*/ 517 w 517"/>
                <a:gd name="T5" fmla="*/ 0 h 366"/>
                <a:gd name="T6" fmla="*/ 0 w 517"/>
                <a:gd name="T7" fmla="*/ 55 h 366"/>
              </a:gdLst>
              <a:ahLst/>
              <a:cxnLst>
                <a:cxn ang="0">
                  <a:pos x="T0" y="T1"/>
                </a:cxn>
                <a:cxn ang="0">
                  <a:pos x="T2" y="T3"/>
                </a:cxn>
                <a:cxn ang="0">
                  <a:pos x="T4" y="T5"/>
                </a:cxn>
                <a:cxn ang="0">
                  <a:pos x="T6" y="T7"/>
                </a:cxn>
              </a:cxnLst>
              <a:rect l="0" t="0" r="r" b="b"/>
              <a:pathLst>
                <a:path w="517" h="366">
                  <a:moveTo>
                    <a:pt x="0" y="55"/>
                  </a:moveTo>
                  <a:lnTo>
                    <a:pt x="357" y="366"/>
                  </a:lnTo>
                  <a:lnTo>
                    <a:pt x="517" y="0"/>
                  </a:lnTo>
                  <a:lnTo>
                    <a:pt x="0" y="55"/>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75"/>
            <p:cNvSpPr>
              <a:spLocks/>
            </p:cNvSpPr>
            <p:nvPr/>
          </p:nvSpPr>
          <p:spPr bwMode="auto">
            <a:xfrm>
              <a:off x="4003675" y="4891088"/>
              <a:ext cx="1062038" cy="542925"/>
            </a:xfrm>
            <a:custGeom>
              <a:avLst/>
              <a:gdLst>
                <a:gd name="T0" fmla="*/ 0 w 669"/>
                <a:gd name="T1" fmla="*/ 0 h 342"/>
                <a:gd name="T2" fmla="*/ 152 w 669"/>
                <a:gd name="T3" fmla="*/ 342 h 342"/>
                <a:gd name="T4" fmla="*/ 669 w 669"/>
                <a:gd name="T5" fmla="*/ 287 h 342"/>
                <a:gd name="T6" fmla="*/ 0 w 669"/>
                <a:gd name="T7" fmla="*/ 0 h 342"/>
              </a:gdLst>
              <a:ahLst/>
              <a:cxnLst>
                <a:cxn ang="0">
                  <a:pos x="T0" y="T1"/>
                </a:cxn>
                <a:cxn ang="0">
                  <a:pos x="T2" y="T3"/>
                </a:cxn>
                <a:cxn ang="0">
                  <a:pos x="T4" y="T5"/>
                </a:cxn>
                <a:cxn ang="0">
                  <a:pos x="T6" y="T7"/>
                </a:cxn>
              </a:cxnLst>
              <a:rect l="0" t="0" r="r" b="b"/>
              <a:pathLst>
                <a:path w="669" h="342">
                  <a:moveTo>
                    <a:pt x="0" y="0"/>
                  </a:moveTo>
                  <a:lnTo>
                    <a:pt x="152" y="342"/>
                  </a:lnTo>
                  <a:lnTo>
                    <a:pt x="669" y="287"/>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76"/>
            <p:cNvSpPr>
              <a:spLocks/>
            </p:cNvSpPr>
            <p:nvPr/>
          </p:nvSpPr>
          <p:spPr bwMode="auto">
            <a:xfrm>
              <a:off x="4003675" y="4465638"/>
              <a:ext cx="1062038" cy="881063"/>
            </a:xfrm>
            <a:custGeom>
              <a:avLst/>
              <a:gdLst>
                <a:gd name="T0" fmla="*/ 167 w 669"/>
                <a:gd name="T1" fmla="*/ 0 h 555"/>
                <a:gd name="T2" fmla="*/ 0 w 669"/>
                <a:gd name="T3" fmla="*/ 268 h 555"/>
                <a:gd name="T4" fmla="*/ 669 w 669"/>
                <a:gd name="T5" fmla="*/ 555 h 555"/>
                <a:gd name="T6" fmla="*/ 167 w 669"/>
                <a:gd name="T7" fmla="*/ 0 h 555"/>
              </a:gdLst>
              <a:ahLst/>
              <a:cxnLst>
                <a:cxn ang="0">
                  <a:pos x="T0" y="T1"/>
                </a:cxn>
                <a:cxn ang="0">
                  <a:pos x="T2" y="T3"/>
                </a:cxn>
                <a:cxn ang="0">
                  <a:pos x="T4" y="T5"/>
                </a:cxn>
                <a:cxn ang="0">
                  <a:pos x="T6" y="T7"/>
                </a:cxn>
              </a:cxnLst>
              <a:rect l="0" t="0" r="r" b="b"/>
              <a:pathLst>
                <a:path w="669" h="555">
                  <a:moveTo>
                    <a:pt x="167" y="0"/>
                  </a:moveTo>
                  <a:lnTo>
                    <a:pt x="0" y="268"/>
                  </a:lnTo>
                  <a:lnTo>
                    <a:pt x="669" y="555"/>
                  </a:lnTo>
                  <a:lnTo>
                    <a:pt x="167"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77"/>
            <p:cNvSpPr>
              <a:spLocks/>
            </p:cNvSpPr>
            <p:nvPr/>
          </p:nvSpPr>
          <p:spPr bwMode="auto">
            <a:xfrm>
              <a:off x="3967163" y="9525"/>
              <a:ext cx="1531938" cy="687388"/>
            </a:xfrm>
            <a:custGeom>
              <a:avLst/>
              <a:gdLst>
                <a:gd name="T0" fmla="*/ 0 w 965"/>
                <a:gd name="T1" fmla="*/ 0 h 433"/>
                <a:gd name="T2" fmla="*/ 53 w 965"/>
                <a:gd name="T3" fmla="*/ 433 h 433"/>
                <a:gd name="T4" fmla="*/ 965 w 965"/>
                <a:gd name="T5" fmla="*/ 165 h 433"/>
                <a:gd name="T6" fmla="*/ 0 w 965"/>
                <a:gd name="T7" fmla="*/ 0 h 433"/>
              </a:gdLst>
              <a:ahLst/>
              <a:cxnLst>
                <a:cxn ang="0">
                  <a:pos x="T0" y="T1"/>
                </a:cxn>
                <a:cxn ang="0">
                  <a:pos x="T2" y="T3"/>
                </a:cxn>
                <a:cxn ang="0">
                  <a:pos x="T4" y="T5"/>
                </a:cxn>
                <a:cxn ang="0">
                  <a:pos x="T6" y="T7"/>
                </a:cxn>
              </a:cxnLst>
              <a:rect l="0" t="0" r="r" b="b"/>
              <a:pathLst>
                <a:path w="965" h="433">
                  <a:moveTo>
                    <a:pt x="0" y="0"/>
                  </a:moveTo>
                  <a:lnTo>
                    <a:pt x="53" y="433"/>
                  </a:lnTo>
                  <a:lnTo>
                    <a:pt x="965" y="165"/>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78"/>
            <p:cNvSpPr>
              <a:spLocks/>
            </p:cNvSpPr>
            <p:nvPr/>
          </p:nvSpPr>
          <p:spPr bwMode="auto">
            <a:xfrm>
              <a:off x="4051300" y="696913"/>
              <a:ext cx="1495425" cy="1376363"/>
            </a:xfrm>
            <a:custGeom>
              <a:avLst/>
              <a:gdLst>
                <a:gd name="T0" fmla="*/ 0 w 942"/>
                <a:gd name="T1" fmla="*/ 0 h 867"/>
                <a:gd name="T2" fmla="*/ 608 w 942"/>
                <a:gd name="T3" fmla="*/ 867 h 867"/>
                <a:gd name="T4" fmla="*/ 942 w 942"/>
                <a:gd name="T5" fmla="*/ 80 h 867"/>
                <a:gd name="T6" fmla="*/ 0 w 942"/>
                <a:gd name="T7" fmla="*/ 0 h 867"/>
              </a:gdLst>
              <a:ahLst/>
              <a:cxnLst>
                <a:cxn ang="0">
                  <a:pos x="T0" y="T1"/>
                </a:cxn>
                <a:cxn ang="0">
                  <a:pos x="T2" y="T3"/>
                </a:cxn>
                <a:cxn ang="0">
                  <a:pos x="T4" y="T5"/>
                </a:cxn>
                <a:cxn ang="0">
                  <a:pos x="T6" y="T7"/>
                </a:cxn>
              </a:cxnLst>
              <a:rect l="0" t="0" r="r" b="b"/>
              <a:pathLst>
                <a:path w="942" h="867">
                  <a:moveTo>
                    <a:pt x="0" y="0"/>
                  </a:moveTo>
                  <a:lnTo>
                    <a:pt x="608" y="867"/>
                  </a:lnTo>
                  <a:lnTo>
                    <a:pt x="942" y="80"/>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79"/>
            <p:cNvSpPr>
              <a:spLocks/>
            </p:cNvSpPr>
            <p:nvPr/>
          </p:nvSpPr>
          <p:spPr bwMode="auto">
            <a:xfrm>
              <a:off x="4051300" y="271463"/>
              <a:ext cx="1495425" cy="552450"/>
            </a:xfrm>
            <a:custGeom>
              <a:avLst/>
              <a:gdLst>
                <a:gd name="T0" fmla="*/ 912 w 942"/>
                <a:gd name="T1" fmla="*/ 0 h 348"/>
                <a:gd name="T2" fmla="*/ 0 w 942"/>
                <a:gd name="T3" fmla="*/ 268 h 348"/>
                <a:gd name="T4" fmla="*/ 942 w 942"/>
                <a:gd name="T5" fmla="*/ 348 h 348"/>
                <a:gd name="T6" fmla="*/ 912 w 942"/>
                <a:gd name="T7" fmla="*/ 0 h 348"/>
              </a:gdLst>
              <a:ahLst/>
              <a:cxnLst>
                <a:cxn ang="0">
                  <a:pos x="T0" y="T1"/>
                </a:cxn>
                <a:cxn ang="0">
                  <a:pos x="T2" y="T3"/>
                </a:cxn>
                <a:cxn ang="0">
                  <a:pos x="T4" y="T5"/>
                </a:cxn>
                <a:cxn ang="0">
                  <a:pos x="T6" y="T7"/>
                </a:cxn>
              </a:cxnLst>
              <a:rect l="0" t="0" r="r" b="b"/>
              <a:pathLst>
                <a:path w="942" h="348">
                  <a:moveTo>
                    <a:pt x="912" y="0"/>
                  </a:moveTo>
                  <a:lnTo>
                    <a:pt x="0" y="268"/>
                  </a:lnTo>
                  <a:lnTo>
                    <a:pt x="942" y="348"/>
                  </a:lnTo>
                  <a:lnTo>
                    <a:pt x="912"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80"/>
            <p:cNvSpPr>
              <a:spLocks/>
            </p:cNvSpPr>
            <p:nvPr/>
          </p:nvSpPr>
          <p:spPr bwMode="auto">
            <a:xfrm>
              <a:off x="3751263" y="2692400"/>
              <a:ext cx="1881188" cy="958850"/>
            </a:xfrm>
            <a:custGeom>
              <a:avLst/>
              <a:gdLst>
                <a:gd name="T0" fmla="*/ 0 w 1185"/>
                <a:gd name="T1" fmla="*/ 122 h 604"/>
                <a:gd name="T2" fmla="*/ 645 w 1185"/>
                <a:gd name="T3" fmla="*/ 604 h 604"/>
                <a:gd name="T4" fmla="*/ 1185 w 1185"/>
                <a:gd name="T5" fmla="*/ 0 h 604"/>
                <a:gd name="T6" fmla="*/ 0 w 1185"/>
                <a:gd name="T7" fmla="*/ 122 h 604"/>
              </a:gdLst>
              <a:ahLst/>
              <a:cxnLst>
                <a:cxn ang="0">
                  <a:pos x="T0" y="T1"/>
                </a:cxn>
                <a:cxn ang="0">
                  <a:pos x="T2" y="T3"/>
                </a:cxn>
                <a:cxn ang="0">
                  <a:pos x="T4" y="T5"/>
                </a:cxn>
                <a:cxn ang="0">
                  <a:pos x="T6" y="T7"/>
                </a:cxn>
              </a:cxnLst>
              <a:rect l="0" t="0" r="r" b="b"/>
              <a:pathLst>
                <a:path w="1185" h="604">
                  <a:moveTo>
                    <a:pt x="0" y="122"/>
                  </a:moveTo>
                  <a:lnTo>
                    <a:pt x="645" y="604"/>
                  </a:lnTo>
                  <a:lnTo>
                    <a:pt x="1185" y="0"/>
                  </a:lnTo>
                  <a:lnTo>
                    <a:pt x="0" y="122"/>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81"/>
            <p:cNvSpPr>
              <a:spLocks/>
            </p:cNvSpPr>
            <p:nvPr/>
          </p:nvSpPr>
          <p:spPr bwMode="auto">
            <a:xfrm>
              <a:off x="3751263" y="2073275"/>
              <a:ext cx="1881188" cy="812800"/>
            </a:xfrm>
            <a:custGeom>
              <a:avLst/>
              <a:gdLst>
                <a:gd name="T0" fmla="*/ 797 w 1185"/>
                <a:gd name="T1" fmla="*/ 0 h 512"/>
                <a:gd name="T2" fmla="*/ 0 w 1185"/>
                <a:gd name="T3" fmla="*/ 512 h 512"/>
                <a:gd name="T4" fmla="*/ 1185 w 1185"/>
                <a:gd name="T5" fmla="*/ 390 h 512"/>
                <a:gd name="T6" fmla="*/ 797 w 1185"/>
                <a:gd name="T7" fmla="*/ 0 h 512"/>
              </a:gdLst>
              <a:ahLst/>
              <a:cxnLst>
                <a:cxn ang="0">
                  <a:pos x="T0" y="T1"/>
                </a:cxn>
                <a:cxn ang="0">
                  <a:pos x="T2" y="T3"/>
                </a:cxn>
                <a:cxn ang="0">
                  <a:pos x="T4" y="T5"/>
                </a:cxn>
                <a:cxn ang="0">
                  <a:pos x="T6" y="T7"/>
                </a:cxn>
              </a:cxnLst>
              <a:rect l="0" t="0" r="r" b="b"/>
              <a:pathLst>
                <a:path w="1185" h="512">
                  <a:moveTo>
                    <a:pt x="797" y="0"/>
                  </a:moveTo>
                  <a:lnTo>
                    <a:pt x="0" y="512"/>
                  </a:lnTo>
                  <a:lnTo>
                    <a:pt x="1185" y="390"/>
                  </a:lnTo>
                  <a:lnTo>
                    <a:pt x="797"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82"/>
            <p:cNvSpPr>
              <a:spLocks/>
            </p:cNvSpPr>
            <p:nvPr/>
          </p:nvSpPr>
          <p:spPr bwMode="auto">
            <a:xfrm>
              <a:off x="5016500" y="823913"/>
              <a:ext cx="723900" cy="1249363"/>
            </a:xfrm>
            <a:custGeom>
              <a:avLst/>
              <a:gdLst>
                <a:gd name="T0" fmla="*/ 334 w 456"/>
                <a:gd name="T1" fmla="*/ 0 h 787"/>
                <a:gd name="T2" fmla="*/ 0 w 456"/>
                <a:gd name="T3" fmla="*/ 787 h 787"/>
                <a:gd name="T4" fmla="*/ 456 w 456"/>
                <a:gd name="T5" fmla="*/ 42 h 787"/>
                <a:gd name="T6" fmla="*/ 334 w 456"/>
                <a:gd name="T7" fmla="*/ 0 h 787"/>
              </a:gdLst>
              <a:ahLst/>
              <a:cxnLst>
                <a:cxn ang="0">
                  <a:pos x="T0" y="T1"/>
                </a:cxn>
                <a:cxn ang="0">
                  <a:pos x="T2" y="T3"/>
                </a:cxn>
                <a:cxn ang="0">
                  <a:pos x="T4" y="T5"/>
                </a:cxn>
                <a:cxn ang="0">
                  <a:pos x="T6" y="T7"/>
                </a:cxn>
              </a:cxnLst>
              <a:rect l="0" t="0" r="r" b="b"/>
              <a:pathLst>
                <a:path w="456" h="787">
                  <a:moveTo>
                    <a:pt x="334" y="0"/>
                  </a:moveTo>
                  <a:lnTo>
                    <a:pt x="0" y="787"/>
                  </a:lnTo>
                  <a:lnTo>
                    <a:pt x="456" y="42"/>
                  </a:lnTo>
                  <a:lnTo>
                    <a:pt x="334"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83"/>
            <p:cNvSpPr>
              <a:spLocks/>
            </p:cNvSpPr>
            <p:nvPr/>
          </p:nvSpPr>
          <p:spPr bwMode="auto">
            <a:xfrm>
              <a:off x="5499100" y="271463"/>
              <a:ext cx="241300" cy="619125"/>
            </a:xfrm>
            <a:custGeom>
              <a:avLst/>
              <a:gdLst>
                <a:gd name="T0" fmla="*/ 0 w 152"/>
                <a:gd name="T1" fmla="*/ 0 h 390"/>
                <a:gd name="T2" fmla="*/ 30 w 152"/>
                <a:gd name="T3" fmla="*/ 348 h 390"/>
                <a:gd name="T4" fmla="*/ 152 w 152"/>
                <a:gd name="T5" fmla="*/ 390 h 390"/>
                <a:gd name="T6" fmla="*/ 0 w 152"/>
                <a:gd name="T7" fmla="*/ 0 h 390"/>
              </a:gdLst>
              <a:ahLst/>
              <a:cxnLst>
                <a:cxn ang="0">
                  <a:pos x="T0" y="T1"/>
                </a:cxn>
                <a:cxn ang="0">
                  <a:pos x="T2" y="T3"/>
                </a:cxn>
                <a:cxn ang="0">
                  <a:pos x="T4" y="T5"/>
                </a:cxn>
                <a:cxn ang="0">
                  <a:pos x="T6" y="T7"/>
                </a:cxn>
              </a:cxnLst>
              <a:rect l="0" t="0" r="r" b="b"/>
              <a:pathLst>
                <a:path w="152" h="390">
                  <a:moveTo>
                    <a:pt x="0" y="0"/>
                  </a:moveTo>
                  <a:lnTo>
                    <a:pt x="30" y="348"/>
                  </a:lnTo>
                  <a:lnTo>
                    <a:pt x="152" y="390"/>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84"/>
            <p:cNvSpPr>
              <a:spLocks/>
            </p:cNvSpPr>
            <p:nvPr/>
          </p:nvSpPr>
          <p:spPr bwMode="auto">
            <a:xfrm>
              <a:off x="4775200" y="2692400"/>
              <a:ext cx="1109663" cy="958850"/>
            </a:xfrm>
            <a:custGeom>
              <a:avLst/>
              <a:gdLst>
                <a:gd name="T0" fmla="*/ 540 w 699"/>
                <a:gd name="T1" fmla="*/ 0 h 604"/>
                <a:gd name="T2" fmla="*/ 0 w 699"/>
                <a:gd name="T3" fmla="*/ 604 h 604"/>
                <a:gd name="T4" fmla="*/ 699 w 699"/>
                <a:gd name="T5" fmla="*/ 153 h 604"/>
                <a:gd name="T6" fmla="*/ 540 w 699"/>
                <a:gd name="T7" fmla="*/ 0 h 604"/>
              </a:gdLst>
              <a:ahLst/>
              <a:cxnLst>
                <a:cxn ang="0">
                  <a:pos x="T0" y="T1"/>
                </a:cxn>
                <a:cxn ang="0">
                  <a:pos x="T2" y="T3"/>
                </a:cxn>
                <a:cxn ang="0">
                  <a:pos x="T4" y="T5"/>
                </a:cxn>
                <a:cxn ang="0">
                  <a:pos x="T6" y="T7"/>
                </a:cxn>
              </a:cxnLst>
              <a:rect l="0" t="0" r="r" b="b"/>
              <a:pathLst>
                <a:path w="699" h="604">
                  <a:moveTo>
                    <a:pt x="540" y="0"/>
                  </a:moveTo>
                  <a:lnTo>
                    <a:pt x="0" y="604"/>
                  </a:lnTo>
                  <a:lnTo>
                    <a:pt x="699" y="153"/>
                  </a:lnTo>
                  <a:lnTo>
                    <a:pt x="54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85"/>
            <p:cNvSpPr>
              <a:spLocks/>
            </p:cNvSpPr>
            <p:nvPr/>
          </p:nvSpPr>
          <p:spPr bwMode="auto">
            <a:xfrm>
              <a:off x="4811713" y="5346700"/>
              <a:ext cx="1096963" cy="1123950"/>
            </a:xfrm>
            <a:custGeom>
              <a:avLst/>
              <a:gdLst>
                <a:gd name="T0" fmla="*/ 160 w 691"/>
                <a:gd name="T1" fmla="*/ 0 h 708"/>
                <a:gd name="T2" fmla="*/ 0 w 691"/>
                <a:gd name="T3" fmla="*/ 366 h 708"/>
                <a:gd name="T4" fmla="*/ 691 w 691"/>
                <a:gd name="T5" fmla="*/ 708 h 708"/>
                <a:gd name="T6" fmla="*/ 160 w 691"/>
                <a:gd name="T7" fmla="*/ 0 h 708"/>
              </a:gdLst>
              <a:ahLst/>
              <a:cxnLst>
                <a:cxn ang="0">
                  <a:pos x="T0" y="T1"/>
                </a:cxn>
                <a:cxn ang="0">
                  <a:pos x="T2" y="T3"/>
                </a:cxn>
                <a:cxn ang="0">
                  <a:pos x="T4" y="T5"/>
                </a:cxn>
                <a:cxn ang="0">
                  <a:pos x="T6" y="T7"/>
                </a:cxn>
              </a:cxnLst>
              <a:rect l="0" t="0" r="r" b="b"/>
              <a:pathLst>
                <a:path w="691" h="708">
                  <a:moveTo>
                    <a:pt x="160" y="0"/>
                  </a:moveTo>
                  <a:lnTo>
                    <a:pt x="0" y="366"/>
                  </a:lnTo>
                  <a:lnTo>
                    <a:pt x="691" y="708"/>
                  </a:lnTo>
                  <a:lnTo>
                    <a:pt x="16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86"/>
            <p:cNvSpPr>
              <a:spLocks/>
            </p:cNvSpPr>
            <p:nvPr/>
          </p:nvSpPr>
          <p:spPr bwMode="auto">
            <a:xfrm>
              <a:off x="3098800" y="5927725"/>
              <a:ext cx="2809875" cy="755650"/>
            </a:xfrm>
            <a:custGeom>
              <a:avLst/>
              <a:gdLst>
                <a:gd name="T0" fmla="*/ 1079 w 1770"/>
                <a:gd name="T1" fmla="*/ 0 h 476"/>
                <a:gd name="T2" fmla="*/ 0 w 1770"/>
                <a:gd name="T3" fmla="*/ 476 h 476"/>
                <a:gd name="T4" fmla="*/ 1770 w 1770"/>
                <a:gd name="T5" fmla="*/ 342 h 476"/>
                <a:gd name="T6" fmla="*/ 1079 w 1770"/>
                <a:gd name="T7" fmla="*/ 0 h 476"/>
              </a:gdLst>
              <a:ahLst/>
              <a:cxnLst>
                <a:cxn ang="0">
                  <a:pos x="T0" y="T1"/>
                </a:cxn>
                <a:cxn ang="0">
                  <a:pos x="T2" y="T3"/>
                </a:cxn>
                <a:cxn ang="0">
                  <a:pos x="T4" y="T5"/>
                </a:cxn>
                <a:cxn ang="0">
                  <a:pos x="T6" y="T7"/>
                </a:cxn>
              </a:cxnLst>
              <a:rect l="0" t="0" r="r" b="b"/>
              <a:pathLst>
                <a:path w="1770" h="476">
                  <a:moveTo>
                    <a:pt x="1079" y="0"/>
                  </a:moveTo>
                  <a:lnTo>
                    <a:pt x="0" y="476"/>
                  </a:lnTo>
                  <a:lnTo>
                    <a:pt x="1770" y="342"/>
                  </a:lnTo>
                  <a:lnTo>
                    <a:pt x="1079"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87"/>
            <p:cNvSpPr>
              <a:spLocks/>
            </p:cNvSpPr>
            <p:nvPr/>
          </p:nvSpPr>
          <p:spPr bwMode="auto">
            <a:xfrm>
              <a:off x="4775200" y="2935288"/>
              <a:ext cx="1423988" cy="909638"/>
            </a:xfrm>
            <a:custGeom>
              <a:avLst/>
              <a:gdLst>
                <a:gd name="T0" fmla="*/ 699 w 897"/>
                <a:gd name="T1" fmla="*/ 0 h 573"/>
                <a:gd name="T2" fmla="*/ 0 w 897"/>
                <a:gd name="T3" fmla="*/ 451 h 573"/>
                <a:gd name="T4" fmla="*/ 897 w 897"/>
                <a:gd name="T5" fmla="*/ 573 h 573"/>
                <a:gd name="T6" fmla="*/ 699 w 897"/>
                <a:gd name="T7" fmla="*/ 0 h 573"/>
              </a:gdLst>
              <a:ahLst/>
              <a:cxnLst>
                <a:cxn ang="0">
                  <a:pos x="T0" y="T1"/>
                </a:cxn>
                <a:cxn ang="0">
                  <a:pos x="T2" y="T3"/>
                </a:cxn>
                <a:cxn ang="0">
                  <a:pos x="T4" y="T5"/>
                </a:cxn>
                <a:cxn ang="0">
                  <a:pos x="T6" y="T7"/>
                </a:cxn>
              </a:cxnLst>
              <a:rect l="0" t="0" r="r" b="b"/>
              <a:pathLst>
                <a:path w="897" h="573">
                  <a:moveTo>
                    <a:pt x="699" y="0"/>
                  </a:moveTo>
                  <a:lnTo>
                    <a:pt x="0" y="451"/>
                  </a:lnTo>
                  <a:lnTo>
                    <a:pt x="897" y="573"/>
                  </a:lnTo>
                  <a:lnTo>
                    <a:pt x="699"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88"/>
            <p:cNvSpPr>
              <a:spLocks/>
            </p:cNvSpPr>
            <p:nvPr/>
          </p:nvSpPr>
          <p:spPr bwMode="auto">
            <a:xfrm>
              <a:off x="4268788" y="3651250"/>
              <a:ext cx="1930400" cy="814388"/>
            </a:xfrm>
            <a:custGeom>
              <a:avLst/>
              <a:gdLst>
                <a:gd name="T0" fmla="*/ 319 w 1216"/>
                <a:gd name="T1" fmla="*/ 0 h 513"/>
                <a:gd name="T2" fmla="*/ 0 w 1216"/>
                <a:gd name="T3" fmla="*/ 513 h 513"/>
                <a:gd name="T4" fmla="*/ 1216 w 1216"/>
                <a:gd name="T5" fmla="*/ 122 h 513"/>
                <a:gd name="T6" fmla="*/ 319 w 1216"/>
                <a:gd name="T7" fmla="*/ 0 h 513"/>
              </a:gdLst>
              <a:ahLst/>
              <a:cxnLst>
                <a:cxn ang="0">
                  <a:pos x="T0" y="T1"/>
                </a:cxn>
                <a:cxn ang="0">
                  <a:pos x="T2" y="T3"/>
                </a:cxn>
                <a:cxn ang="0">
                  <a:pos x="T4" y="T5"/>
                </a:cxn>
                <a:cxn ang="0">
                  <a:pos x="T6" y="T7"/>
                </a:cxn>
              </a:cxnLst>
              <a:rect l="0" t="0" r="r" b="b"/>
              <a:pathLst>
                <a:path w="1216" h="513">
                  <a:moveTo>
                    <a:pt x="319" y="0"/>
                  </a:moveTo>
                  <a:lnTo>
                    <a:pt x="0" y="513"/>
                  </a:lnTo>
                  <a:lnTo>
                    <a:pt x="1216" y="122"/>
                  </a:lnTo>
                  <a:lnTo>
                    <a:pt x="319"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89"/>
            <p:cNvSpPr>
              <a:spLocks/>
            </p:cNvSpPr>
            <p:nvPr/>
          </p:nvSpPr>
          <p:spPr bwMode="auto">
            <a:xfrm>
              <a:off x="4268788" y="3844925"/>
              <a:ext cx="1930400" cy="1501775"/>
            </a:xfrm>
            <a:custGeom>
              <a:avLst/>
              <a:gdLst>
                <a:gd name="T0" fmla="*/ 0 w 1216"/>
                <a:gd name="T1" fmla="*/ 391 h 946"/>
                <a:gd name="T2" fmla="*/ 502 w 1216"/>
                <a:gd name="T3" fmla="*/ 946 h 946"/>
                <a:gd name="T4" fmla="*/ 1216 w 1216"/>
                <a:gd name="T5" fmla="*/ 0 h 946"/>
                <a:gd name="T6" fmla="*/ 0 w 1216"/>
                <a:gd name="T7" fmla="*/ 391 h 946"/>
              </a:gdLst>
              <a:ahLst/>
              <a:cxnLst>
                <a:cxn ang="0">
                  <a:pos x="T0" y="T1"/>
                </a:cxn>
                <a:cxn ang="0">
                  <a:pos x="T2" y="T3"/>
                </a:cxn>
                <a:cxn ang="0">
                  <a:pos x="T4" y="T5"/>
                </a:cxn>
                <a:cxn ang="0">
                  <a:pos x="T6" y="T7"/>
                </a:cxn>
              </a:cxnLst>
              <a:rect l="0" t="0" r="r" b="b"/>
              <a:pathLst>
                <a:path w="1216" h="946">
                  <a:moveTo>
                    <a:pt x="0" y="391"/>
                  </a:moveTo>
                  <a:lnTo>
                    <a:pt x="502" y="946"/>
                  </a:lnTo>
                  <a:lnTo>
                    <a:pt x="1216" y="0"/>
                  </a:lnTo>
                  <a:lnTo>
                    <a:pt x="0" y="391"/>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90"/>
            <p:cNvSpPr>
              <a:spLocks/>
            </p:cNvSpPr>
            <p:nvPr/>
          </p:nvSpPr>
          <p:spPr bwMode="auto">
            <a:xfrm>
              <a:off x="5065713" y="5027613"/>
              <a:ext cx="1435100" cy="1443038"/>
            </a:xfrm>
            <a:custGeom>
              <a:avLst/>
              <a:gdLst>
                <a:gd name="T0" fmla="*/ 0 w 904"/>
                <a:gd name="T1" fmla="*/ 201 h 909"/>
                <a:gd name="T2" fmla="*/ 531 w 904"/>
                <a:gd name="T3" fmla="*/ 909 h 909"/>
                <a:gd name="T4" fmla="*/ 904 w 904"/>
                <a:gd name="T5" fmla="*/ 0 h 909"/>
                <a:gd name="T6" fmla="*/ 0 w 904"/>
                <a:gd name="T7" fmla="*/ 201 h 909"/>
              </a:gdLst>
              <a:ahLst/>
              <a:cxnLst>
                <a:cxn ang="0">
                  <a:pos x="T0" y="T1"/>
                </a:cxn>
                <a:cxn ang="0">
                  <a:pos x="T2" y="T3"/>
                </a:cxn>
                <a:cxn ang="0">
                  <a:pos x="T4" y="T5"/>
                </a:cxn>
                <a:cxn ang="0">
                  <a:pos x="T6" y="T7"/>
                </a:cxn>
              </a:cxnLst>
              <a:rect l="0" t="0" r="r" b="b"/>
              <a:pathLst>
                <a:path w="904" h="909">
                  <a:moveTo>
                    <a:pt x="0" y="201"/>
                  </a:moveTo>
                  <a:lnTo>
                    <a:pt x="531" y="909"/>
                  </a:lnTo>
                  <a:lnTo>
                    <a:pt x="904" y="0"/>
                  </a:lnTo>
                  <a:lnTo>
                    <a:pt x="0" y="201"/>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91"/>
            <p:cNvSpPr>
              <a:spLocks/>
            </p:cNvSpPr>
            <p:nvPr/>
          </p:nvSpPr>
          <p:spPr bwMode="auto">
            <a:xfrm>
              <a:off x="5065713" y="3844925"/>
              <a:ext cx="1435100" cy="1501775"/>
            </a:xfrm>
            <a:custGeom>
              <a:avLst/>
              <a:gdLst>
                <a:gd name="T0" fmla="*/ 714 w 904"/>
                <a:gd name="T1" fmla="*/ 0 h 946"/>
                <a:gd name="T2" fmla="*/ 0 w 904"/>
                <a:gd name="T3" fmla="*/ 946 h 946"/>
                <a:gd name="T4" fmla="*/ 904 w 904"/>
                <a:gd name="T5" fmla="*/ 745 h 946"/>
                <a:gd name="T6" fmla="*/ 714 w 904"/>
                <a:gd name="T7" fmla="*/ 0 h 946"/>
              </a:gdLst>
              <a:ahLst/>
              <a:cxnLst>
                <a:cxn ang="0">
                  <a:pos x="T0" y="T1"/>
                </a:cxn>
                <a:cxn ang="0">
                  <a:pos x="T2" y="T3"/>
                </a:cxn>
                <a:cxn ang="0">
                  <a:pos x="T4" y="T5"/>
                </a:cxn>
                <a:cxn ang="0">
                  <a:pos x="T6" y="T7"/>
                </a:cxn>
              </a:cxnLst>
              <a:rect l="0" t="0" r="r" b="b"/>
              <a:pathLst>
                <a:path w="904" h="946">
                  <a:moveTo>
                    <a:pt x="714" y="0"/>
                  </a:moveTo>
                  <a:lnTo>
                    <a:pt x="0" y="946"/>
                  </a:lnTo>
                  <a:lnTo>
                    <a:pt x="904" y="745"/>
                  </a:lnTo>
                  <a:lnTo>
                    <a:pt x="714"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92"/>
            <p:cNvSpPr>
              <a:spLocks/>
            </p:cNvSpPr>
            <p:nvPr/>
          </p:nvSpPr>
          <p:spPr bwMode="auto">
            <a:xfrm>
              <a:off x="5632450" y="1277938"/>
              <a:ext cx="1338263" cy="1657350"/>
            </a:xfrm>
            <a:custGeom>
              <a:avLst/>
              <a:gdLst>
                <a:gd name="T0" fmla="*/ 0 w 843"/>
                <a:gd name="T1" fmla="*/ 891 h 1044"/>
                <a:gd name="T2" fmla="*/ 159 w 843"/>
                <a:gd name="T3" fmla="*/ 1044 h 1044"/>
                <a:gd name="T4" fmla="*/ 843 w 843"/>
                <a:gd name="T5" fmla="*/ 0 h 1044"/>
                <a:gd name="T6" fmla="*/ 0 w 843"/>
                <a:gd name="T7" fmla="*/ 891 h 1044"/>
              </a:gdLst>
              <a:ahLst/>
              <a:cxnLst>
                <a:cxn ang="0">
                  <a:pos x="T0" y="T1"/>
                </a:cxn>
                <a:cxn ang="0">
                  <a:pos x="T2" y="T3"/>
                </a:cxn>
                <a:cxn ang="0">
                  <a:pos x="T4" y="T5"/>
                </a:cxn>
                <a:cxn ang="0">
                  <a:pos x="T6" y="T7"/>
                </a:cxn>
              </a:cxnLst>
              <a:rect l="0" t="0" r="r" b="b"/>
              <a:pathLst>
                <a:path w="843" h="1044">
                  <a:moveTo>
                    <a:pt x="0" y="891"/>
                  </a:moveTo>
                  <a:lnTo>
                    <a:pt x="159" y="1044"/>
                  </a:lnTo>
                  <a:lnTo>
                    <a:pt x="843" y="0"/>
                  </a:lnTo>
                  <a:lnTo>
                    <a:pt x="0" y="891"/>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93"/>
            <p:cNvSpPr>
              <a:spLocks/>
            </p:cNvSpPr>
            <p:nvPr/>
          </p:nvSpPr>
          <p:spPr bwMode="auto">
            <a:xfrm>
              <a:off x="5016500" y="1277938"/>
              <a:ext cx="1954213" cy="1414463"/>
            </a:xfrm>
            <a:custGeom>
              <a:avLst/>
              <a:gdLst>
                <a:gd name="T0" fmla="*/ 0 w 1231"/>
                <a:gd name="T1" fmla="*/ 501 h 891"/>
                <a:gd name="T2" fmla="*/ 388 w 1231"/>
                <a:gd name="T3" fmla="*/ 891 h 891"/>
                <a:gd name="T4" fmla="*/ 1231 w 1231"/>
                <a:gd name="T5" fmla="*/ 0 h 891"/>
                <a:gd name="T6" fmla="*/ 0 w 1231"/>
                <a:gd name="T7" fmla="*/ 501 h 891"/>
              </a:gdLst>
              <a:ahLst/>
              <a:cxnLst>
                <a:cxn ang="0">
                  <a:pos x="T0" y="T1"/>
                </a:cxn>
                <a:cxn ang="0">
                  <a:pos x="T2" y="T3"/>
                </a:cxn>
                <a:cxn ang="0">
                  <a:pos x="T4" y="T5"/>
                </a:cxn>
                <a:cxn ang="0">
                  <a:pos x="T6" y="T7"/>
                </a:cxn>
              </a:cxnLst>
              <a:rect l="0" t="0" r="r" b="b"/>
              <a:pathLst>
                <a:path w="1231" h="891">
                  <a:moveTo>
                    <a:pt x="0" y="501"/>
                  </a:moveTo>
                  <a:lnTo>
                    <a:pt x="388" y="891"/>
                  </a:lnTo>
                  <a:lnTo>
                    <a:pt x="1231" y="0"/>
                  </a:lnTo>
                  <a:lnTo>
                    <a:pt x="0" y="501"/>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94"/>
            <p:cNvSpPr>
              <a:spLocks/>
            </p:cNvSpPr>
            <p:nvPr/>
          </p:nvSpPr>
          <p:spPr bwMode="auto">
            <a:xfrm>
              <a:off x="5016500" y="890588"/>
              <a:ext cx="1954213" cy="1182688"/>
            </a:xfrm>
            <a:custGeom>
              <a:avLst/>
              <a:gdLst>
                <a:gd name="T0" fmla="*/ 456 w 1231"/>
                <a:gd name="T1" fmla="*/ 0 h 745"/>
                <a:gd name="T2" fmla="*/ 0 w 1231"/>
                <a:gd name="T3" fmla="*/ 745 h 745"/>
                <a:gd name="T4" fmla="*/ 1231 w 1231"/>
                <a:gd name="T5" fmla="*/ 244 h 745"/>
                <a:gd name="T6" fmla="*/ 456 w 1231"/>
                <a:gd name="T7" fmla="*/ 0 h 745"/>
              </a:gdLst>
              <a:ahLst/>
              <a:cxnLst>
                <a:cxn ang="0">
                  <a:pos x="T0" y="T1"/>
                </a:cxn>
                <a:cxn ang="0">
                  <a:pos x="T2" y="T3"/>
                </a:cxn>
                <a:cxn ang="0">
                  <a:pos x="T4" y="T5"/>
                </a:cxn>
                <a:cxn ang="0">
                  <a:pos x="T6" y="T7"/>
                </a:cxn>
              </a:cxnLst>
              <a:rect l="0" t="0" r="r" b="b"/>
              <a:pathLst>
                <a:path w="1231" h="745">
                  <a:moveTo>
                    <a:pt x="456" y="0"/>
                  </a:moveTo>
                  <a:lnTo>
                    <a:pt x="0" y="745"/>
                  </a:lnTo>
                  <a:lnTo>
                    <a:pt x="1231" y="244"/>
                  </a:lnTo>
                  <a:lnTo>
                    <a:pt x="456"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95"/>
            <p:cNvSpPr>
              <a:spLocks/>
            </p:cNvSpPr>
            <p:nvPr/>
          </p:nvSpPr>
          <p:spPr bwMode="auto">
            <a:xfrm>
              <a:off x="6199188" y="3844925"/>
              <a:ext cx="892175" cy="1182688"/>
            </a:xfrm>
            <a:custGeom>
              <a:avLst/>
              <a:gdLst>
                <a:gd name="T0" fmla="*/ 0 w 562"/>
                <a:gd name="T1" fmla="*/ 0 h 745"/>
                <a:gd name="T2" fmla="*/ 190 w 562"/>
                <a:gd name="T3" fmla="*/ 745 h 745"/>
                <a:gd name="T4" fmla="*/ 562 w 562"/>
                <a:gd name="T5" fmla="*/ 391 h 745"/>
                <a:gd name="T6" fmla="*/ 0 w 562"/>
                <a:gd name="T7" fmla="*/ 0 h 745"/>
              </a:gdLst>
              <a:ahLst/>
              <a:cxnLst>
                <a:cxn ang="0">
                  <a:pos x="T0" y="T1"/>
                </a:cxn>
                <a:cxn ang="0">
                  <a:pos x="T2" y="T3"/>
                </a:cxn>
                <a:cxn ang="0">
                  <a:pos x="T4" y="T5"/>
                </a:cxn>
                <a:cxn ang="0">
                  <a:pos x="T6" y="T7"/>
                </a:cxn>
              </a:cxnLst>
              <a:rect l="0" t="0" r="r" b="b"/>
              <a:pathLst>
                <a:path w="562" h="745">
                  <a:moveTo>
                    <a:pt x="0" y="0"/>
                  </a:moveTo>
                  <a:lnTo>
                    <a:pt x="190" y="745"/>
                  </a:lnTo>
                  <a:lnTo>
                    <a:pt x="562" y="391"/>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96"/>
            <p:cNvSpPr>
              <a:spLocks/>
            </p:cNvSpPr>
            <p:nvPr/>
          </p:nvSpPr>
          <p:spPr bwMode="auto">
            <a:xfrm>
              <a:off x="5908675" y="5027613"/>
              <a:ext cx="1519238" cy="1443038"/>
            </a:xfrm>
            <a:custGeom>
              <a:avLst/>
              <a:gdLst>
                <a:gd name="T0" fmla="*/ 373 w 957"/>
                <a:gd name="T1" fmla="*/ 0 h 909"/>
                <a:gd name="T2" fmla="*/ 0 w 957"/>
                <a:gd name="T3" fmla="*/ 909 h 909"/>
                <a:gd name="T4" fmla="*/ 957 w 957"/>
                <a:gd name="T5" fmla="*/ 433 h 909"/>
                <a:gd name="T6" fmla="*/ 373 w 957"/>
                <a:gd name="T7" fmla="*/ 0 h 909"/>
              </a:gdLst>
              <a:ahLst/>
              <a:cxnLst>
                <a:cxn ang="0">
                  <a:pos x="T0" y="T1"/>
                </a:cxn>
                <a:cxn ang="0">
                  <a:pos x="T2" y="T3"/>
                </a:cxn>
                <a:cxn ang="0">
                  <a:pos x="T4" y="T5"/>
                </a:cxn>
                <a:cxn ang="0">
                  <a:pos x="T6" y="T7"/>
                </a:cxn>
              </a:cxnLst>
              <a:rect l="0" t="0" r="r" b="b"/>
              <a:pathLst>
                <a:path w="957" h="909">
                  <a:moveTo>
                    <a:pt x="373" y="0"/>
                  </a:moveTo>
                  <a:lnTo>
                    <a:pt x="0" y="909"/>
                  </a:lnTo>
                  <a:lnTo>
                    <a:pt x="957" y="433"/>
                  </a:lnTo>
                  <a:lnTo>
                    <a:pt x="373"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97"/>
            <p:cNvSpPr>
              <a:spLocks/>
            </p:cNvSpPr>
            <p:nvPr/>
          </p:nvSpPr>
          <p:spPr bwMode="auto">
            <a:xfrm>
              <a:off x="6500813" y="4465638"/>
              <a:ext cx="927100" cy="1249363"/>
            </a:xfrm>
            <a:custGeom>
              <a:avLst/>
              <a:gdLst>
                <a:gd name="T0" fmla="*/ 372 w 584"/>
                <a:gd name="T1" fmla="*/ 0 h 787"/>
                <a:gd name="T2" fmla="*/ 0 w 584"/>
                <a:gd name="T3" fmla="*/ 354 h 787"/>
                <a:gd name="T4" fmla="*/ 584 w 584"/>
                <a:gd name="T5" fmla="*/ 787 h 787"/>
                <a:gd name="T6" fmla="*/ 372 w 584"/>
                <a:gd name="T7" fmla="*/ 0 h 787"/>
              </a:gdLst>
              <a:ahLst/>
              <a:cxnLst>
                <a:cxn ang="0">
                  <a:pos x="T0" y="T1"/>
                </a:cxn>
                <a:cxn ang="0">
                  <a:pos x="T2" y="T3"/>
                </a:cxn>
                <a:cxn ang="0">
                  <a:pos x="T4" y="T5"/>
                </a:cxn>
                <a:cxn ang="0">
                  <a:pos x="T6" y="T7"/>
                </a:cxn>
              </a:cxnLst>
              <a:rect l="0" t="0" r="r" b="b"/>
              <a:pathLst>
                <a:path w="584" h="787">
                  <a:moveTo>
                    <a:pt x="372" y="0"/>
                  </a:moveTo>
                  <a:lnTo>
                    <a:pt x="0" y="354"/>
                  </a:lnTo>
                  <a:lnTo>
                    <a:pt x="584" y="787"/>
                  </a:lnTo>
                  <a:lnTo>
                    <a:pt x="372"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98"/>
            <p:cNvSpPr>
              <a:spLocks/>
            </p:cNvSpPr>
            <p:nvPr/>
          </p:nvSpPr>
          <p:spPr bwMode="auto">
            <a:xfrm>
              <a:off x="5499100" y="271463"/>
              <a:ext cx="2038350" cy="619125"/>
            </a:xfrm>
            <a:custGeom>
              <a:avLst/>
              <a:gdLst>
                <a:gd name="T0" fmla="*/ 0 w 1284"/>
                <a:gd name="T1" fmla="*/ 0 h 390"/>
                <a:gd name="T2" fmla="*/ 152 w 1284"/>
                <a:gd name="T3" fmla="*/ 390 h 390"/>
                <a:gd name="T4" fmla="*/ 1284 w 1284"/>
                <a:gd name="T5" fmla="*/ 140 h 390"/>
                <a:gd name="T6" fmla="*/ 0 w 1284"/>
                <a:gd name="T7" fmla="*/ 0 h 390"/>
              </a:gdLst>
              <a:ahLst/>
              <a:cxnLst>
                <a:cxn ang="0">
                  <a:pos x="T0" y="T1"/>
                </a:cxn>
                <a:cxn ang="0">
                  <a:pos x="T2" y="T3"/>
                </a:cxn>
                <a:cxn ang="0">
                  <a:pos x="T4" y="T5"/>
                </a:cxn>
                <a:cxn ang="0">
                  <a:pos x="T6" y="T7"/>
                </a:cxn>
              </a:cxnLst>
              <a:rect l="0" t="0" r="r" b="b"/>
              <a:pathLst>
                <a:path w="1284" h="390">
                  <a:moveTo>
                    <a:pt x="0" y="0"/>
                  </a:moveTo>
                  <a:lnTo>
                    <a:pt x="152" y="390"/>
                  </a:lnTo>
                  <a:lnTo>
                    <a:pt x="1284" y="140"/>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99"/>
            <p:cNvSpPr>
              <a:spLocks/>
            </p:cNvSpPr>
            <p:nvPr/>
          </p:nvSpPr>
          <p:spPr bwMode="auto">
            <a:xfrm>
              <a:off x="5740400" y="493713"/>
              <a:ext cx="1797050" cy="784225"/>
            </a:xfrm>
            <a:custGeom>
              <a:avLst/>
              <a:gdLst>
                <a:gd name="T0" fmla="*/ 0 w 1132"/>
                <a:gd name="T1" fmla="*/ 250 h 494"/>
                <a:gd name="T2" fmla="*/ 775 w 1132"/>
                <a:gd name="T3" fmla="*/ 494 h 494"/>
                <a:gd name="T4" fmla="*/ 1132 w 1132"/>
                <a:gd name="T5" fmla="*/ 0 h 494"/>
                <a:gd name="T6" fmla="*/ 0 w 1132"/>
                <a:gd name="T7" fmla="*/ 250 h 494"/>
              </a:gdLst>
              <a:ahLst/>
              <a:cxnLst>
                <a:cxn ang="0">
                  <a:pos x="T0" y="T1"/>
                </a:cxn>
                <a:cxn ang="0">
                  <a:pos x="T2" y="T3"/>
                </a:cxn>
                <a:cxn ang="0">
                  <a:pos x="T4" y="T5"/>
                </a:cxn>
                <a:cxn ang="0">
                  <a:pos x="T6" y="T7"/>
                </a:cxn>
              </a:cxnLst>
              <a:rect l="0" t="0" r="r" b="b"/>
              <a:pathLst>
                <a:path w="1132" h="494">
                  <a:moveTo>
                    <a:pt x="0" y="250"/>
                  </a:moveTo>
                  <a:lnTo>
                    <a:pt x="775" y="494"/>
                  </a:lnTo>
                  <a:lnTo>
                    <a:pt x="1132" y="0"/>
                  </a:lnTo>
                  <a:lnTo>
                    <a:pt x="0" y="25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100"/>
            <p:cNvSpPr>
              <a:spLocks/>
            </p:cNvSpPr>
            <p:nvPr/>
          </p:nvSpPr>
          <p:spPr bwMode="auto">
            <a:xfrm>
              <a:off x="6199188" y="3844925"/>
              <a:ext cx="1409700" cy="620713"/>
            </a:xfrm>
            <a:custGeom>
              <a:avLst/>
              <a:gdLst>
                <a:gd name="T0" fmla="*/ 0 w 888"/>
                <a:gd name="T1" fmla="*/ 0 h 391"/>
                <a:gd name="T2" fmla="*/ 562 w 888"/>
                <a:gd name="T3" fmla="*/ 391 h 391"/>
                <a:gd name="T4" fmla="*/ 888 w 888"/>
                <a:gd name="T5" fmla="*/ 165 h 391"/>
                <a:gd name="T6" fmla="*/ 0 w 888"/>
                <a:gd name="T7" fmla="*/ 0 h 391"/>
              </a:gdLst>
              <a:ahLst/>
              <a:cxnLst>
                <a:cxn ang="0">
                  <a:pos x="T0" y="T1"/>
                </a:cxn>
                <a:cxn ang="0">
                  <a:pos x="T2" y="T3"/>
                </a:cxn>
                <a:cxn ang="0">
                  <a:pos x="T4" y="T5"/>
                </a:cxn>
                <a:cxn ang="0">
                  <a:pos x="T6" y="T7"/>
                </a:cxn>
              </a:cxnLst>
              <a:rect l="0" t="0" r="r" b="b"/>
              <a:pathLst>
                <a:path w="888" h="391">
                  <a:moveTo>
                    <a:pt x="0" y="0"/>
                  </a:moveTo>
                  <a:lnTo>
                    <a:pt x="562" y="391"/>
                  </a:lnTo>
                  <a:lnTo>
                    <a:pt x="888" y="165"/>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101"/>
            <p:cNvSpPr>
              <a:spLocks/>
            </p:cNvSpPr>
            <p:nvPr/>
          </p:nvSpPr>
          <p:spPr bwMode="auto">
            <a:xfrm>
              <a:off x="5884863" y="2557463"/>
              <a:ext cx="1917700" cy="1287463"/>
            </a:xfrm>
            <a:custGeom>
              <a:avLst/>
              <a:gdLst>
                <a:gd name="T0" fmla="*/ 0 w 1208"/>
                <a:gd name="T1" fmla="*/ 238 h 811"/>
                <a:gd name="T2" fmla="*/ 198 w 1208"/>
                <a:gd name="T3" fmla="*/ 811 h 811"/>
                <a:gd name="T4" fmla="*/ 1208 w 1208"/>
                <a:gd name="T5" fmla="*/ 0 h 811"/>
                <a:gd name="T6" fmla="*/ 0 w 1208"/>
                <a:gd name="T7" fmla="*/ 238 h 811"/>
              </a:gdLst>
              <a:ahLst/>
              <a:cxnLst>
                <a:cxn ang="0">
                  <a:pos x="T0" y="T1"/>
                </a:cxn>
                <a:cxn ang="0">
                  <a:pos x="T2" y="T3"/>
                </a:cxn>
                <a:cxn ang="0">
                  <a:pos x="T4" y="T5"/>
                </a:cxn>
                <a:cxn ang="0">
                  <a:pos x="T6" y="T7"/>
                </a:cxn>
              </a:cxnLst>
              <a:rect l="0" t="0" r="r" b="b"/>
              <a:pathLst>
                <a:path w="1208" h="811">
                  <a:moveTo>
                    <a:pt x="0" y="238"/>
                  </a:moveTo>
                  <a:lnTo>
                    <a:pt x="198" y="811"/>
                  </a:lnTo>
                  <a:lnTo>
                    <a:pt x="1208" y="0"/>
                  </a:lnTo>
                  <a:lnTo>
                    <a:pt x="0" y="238"/>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102"/>
            <p:cNvSpPr>
              <a:spLocks/>
            </p:cNvSpPr>
            <p:nvPr/>
          </p:nvSpPr>
          <p:spPr bwMode="auto">
            <a:xfrm>
              <a:off x="6199188" y="2557463"/>
              <a:ext cx="1603375" cy="1549400"/>
            </a:xfrm>
            <a:custGeom>
              <a:avLst/>
              <a:gdLst>
                <a:gd name="T0" fmla="*/ 0 w 1010"/>
                <a:gd name="T1" fmla="*/ 811 h 976"/>
                <a:gd name="T2" fmla="*/ 888 w 1010"/>
                <a:gd name="T3" fmla="*/ 976 h 976"/>
                <a:gd name="T4" fmla="*/ 1010 w 1010"/>
                <a:gd name="T5" fmla="*/ 0 h 976"/>
                <a:gd name="T6" fmla="*/ 0 w 1010"/>
                <a:gd name="T7" fmla="*/ 811 h 976"/>
              </a:gdLst>
              <a:ahLst/>
              <a:cxnLst>
                <a:cxn ang="0">
                  <a:pos x="T0" y="T1"/>
                </a:cxn>
                <a:cxn ang="0">
                  <a:pos x="T2" y="T3"/>
                </a:cxn>
                <a:cxn ang="0">
                  <a:pos x="T4" y="T5"/>
                </a:cxn>
                <a:cxn ang="0">
                  <a:pos x="T6" y="T7"/>
                </a:cxn>
              </a:cxnLst>
              <a:rect l="0" t="0" r="r" b="b"/>
              <a:pathLst>
                <a:path w="1010" h="976">
                  <a:moveTo>
                    <a:pt x="0" y="811"/>
                  </a:moveTo>
                  <a:lnTo>
                    <a:pt x="888" y="976"/>
                  </a:lnTo>
                  <a:lnTo>
                    <a:pt x="1010" y="0"/>
                  </a:lnTo>
                  <a:lnTo>
                    <a:pt x="0" y="811"/>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103"/>
            <p:cNvSpPr>
              <a:spLocks/>
            </p:cNvSpPr>
            <p:nvPr/>
          </p:nvSpPr>
          <p:spPr bwMode="auto">
            <a:xfrm>
              <a:off x="5884863" y="1277938"/>
              <a:ext cx="1917700" cy="1657350"/>
            </a:xfrm>
            <a:custGeom>
              <a:avLst/>
              <a:gdLst>
                <a:gd name="T0" fmla="*/ 684 w 1208"/>
                <a:gd name="T1" fmla="*/ 0 h 1044"/>
                <a:gd name="T2" fmla="*/ 0 w 1208"/>
                <a:gd name="T3" fmla="*/ 1044 h 1044"/>
                <a:gd name="T4" fmla="*/ 1208 w 1208"/>
                <a:gd name="T5" fmla="*/ 806 h 1044"/>
                <a:gd name="T6" fmla="*/ 684 w 1208"/>
                <a:gd name="T7" fmla="*/ 0 h 1044"/>
              </a:gdLst>
              <a:ahLst/>
              <a:cxnLst>
                <a:cxn ang="0">
                  <a:pos x="T0" y="T1"/>
                </a:cxn>
                <a:cxn ang="0">
                  <a:pos x="T2" y="T3"/>
                </a:cxn>
                <a:cxn ang="0">
                  <a:pos x="T4" y="T5"/>
                </a:cxn>
                <a:cxn ang="0">
                  <a:pos x="T6" y="T7"/>
                </a:cxn>
              </a:cxnLst>
              <a:rect l="0" t="0" r="r" b="b"/>
              <a:pathLst>
                <a:path w="1208" h="1044">
                  <a:moveTo>
                    <a:pt x="684" y="0"/>
                  </a:moveTo>
                  <a:lnTo>
                    <a:pt x="0" y="1044"/>
                  </a:lnTo>
                  <a:lnTo>
                    <a:pt x="1208" y="806"/>
                  </a:lnTo>
                  <a:lnTo>
                    <a:pt x="684"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104"/>
            <p:cNvSpPr>
              <a:spLocks/>
            </p:cNvSpPr>
            <p:nvPr/>
          </p:nvSpPr>
          <p:spPr bwMode="auto">
            <a:xfrm>
              <a:off x="3967163" y="9525"/>
              <a:ext cx="3859213" cy="261938"/>
            </a:xfrm>
            <a:custGeom>
              <a:avLst/>
              <a:gdLst>
                <a:gd name="T0" fmla="*/ 0 w 2431"/>
                <a:gd name="T1" fmla="*/ 0 h 165"/>
                <a:gd name="T2" fmla="*/ 965 w 2431"/>
                <a:gd name="T3" fmla="*/ 165 h 165"/>
                <a:gd name="T4" fmla="*/ 2431 w 2431"/>
                <a:gd name="T5" fmla="*/ 31 h 165"/>
                <a:gd name="T6" fmla="*/ 0 w 2431"/>
                <a:gd name="T7" fmla="*/ 0 h 165"/>
              </a:gdLst>
              <a:ahLst/>
              <a:cxnLst>
                <a:cxn ang="0">
                  <a:pos x="T0" y="T1"/>
                </a:cxn>
                <a:cxn ang="0">
                  <a:pos x="T2" y="T3"/>
                </a:cxn>
                <a:cxn ang="0">
                  <a:pos x="T4" y="T5"/>
                </a:cxn>
                <a:cxn ang="0">
                  <a:pos x="T6" y="T7"/>
                </a:cxn>
              </a:cxnLst>
              <a:rect l="0" t="0" r="r" b="b"/>
              <a:pathLst>
                <a:path w="2431" h="165">
                  <a:moveTo>
                    <a:pt x="0" y="0"/>
                  </a:moveTo>
                  <a:lnTo>
                    <a:pt x="965" y="165"/>
                  </a:lnTo>
                  <a:lnTo>
                    <a:pt x="2431" y="31"/>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105"/>
            <p:cNvSpPr>
              <a:spLocks/>
            </p:cNvSpPr>
            <p:nvPr/>
          </p:nvSpPr>
          <p:spPr bwMode="auto">
            <a:xfrm>
              <a:off x="5499100" y="58738"/>
              <a:ext cx="2327275" cy="434975"/>
            </a:xfrm>
            <a:custGeom>
              <a:avLst/>
              <a:gdLst>
                <a:gd name="T0" fmla="*/ 0 w 1466"/>
                <a:gd name="T1" fmla="*/ 134 h 274"/>
                <a:gd name="T2" fmla="*/ 1284 w 1466"/>
                <a:gd name="T3" fmla="*/ 274 h 274"/>
                <a:gd name="T4" fmla="*/ 1466 w 1466"/>
                <a:gd name="T5" fmla="*/ 0 h 274"/>
                <a:gd name="T6" fmla="*/ 0 w 1466"/>
                <a:gd name="T7" fmla="*/ 134 h 274"/>
              </a:gdLst>
              <a:ahLst/>
              <a:cxnLst>
                <a:cxn ang="0">
                  <a:pos x="T0" y="T1"/>
                </a:cxn>
                <a:cxn ang="0">
                  <a:pos x="T2" y="T3"/>
                </a:cxn>
                <a:cxn ang="0">
                  <a:pos x="T4" y="T5"/>
                </a:cxn>
                <a:cxn ang="0">
                  <a:pos x="T6" y="T7"/>
                </a:cxn>
              </a:cxnLst>
              <a:rect l="0" t="0" r="r" b="b"/>
              <a:pathLst>
                <a:path w="1466" h="274">
                  <a:moveTo>
                    <a:pt x="0" y="134"/>
                  </a:moveTo>
                  <a:lnTo>
                    <a:pt x="1284" y="274"/>
                  </a:lnTo>
                  <a:lnTo>
                    <a:pt x="1466" y="0"/>
                  </a:lnTo>
                  <a:lnTo>
                    <a:pt x="0" y="134"/>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106"/>
            <p:cNvSpPr>
              <a:spLocks/>
            </p:cNvSpPr>
            <p:nvPr/>
          </p:nvSpPr>
          <p:spPr bwMode="auto">
            <a:xfrm>
              <a:off x="7608888" y="2557463"/>
              <a:ext cx="736600" cy="1549400"/>
            </a:xfrm>
            <a:custGeom>
              <a:avLst/>
              <a:gdLst>
                <a:gd name="T0" fmla="*/ 122 w 464"/>
                <a:gd name="T1" fmla="*/ 0 h 976"/>
                <a:gd name="T2" fmla="*/ 0 w 464"/>
                <a:gd name="T3" fmla="*/ 976 h 976"/>
                <a:gd name="T4" fmla="*/ 464 w 464"/>
                <a:gd name="T5" fmla="*/ 811 h 976"/>
                <a:gd name="T6" fmla="*/ 122 w 464"/>
                <a:gd name="T7" fmla="*/ 0 h 976"/>
              </a:gdLst>
              <a:ahLst/>
              <a:cxnLst>
                <a:cxn ang="0">
                  <a:pos x="T0" y="T1"/>
                </a:cxn>
                <a:cxn ang="0">
                  <a:pos x="T2" y="T3"/>
                </a:cxn>
                <a:cxn ang="0">
                  <a:pos x="T4" y="T5"/>
                </a:cxn>
                <a:cxn ang="0">
                  <a:pos x="T6" y="T7"/>
                </a:cxn>
              </a:cxnLst>
              <a:rect l="0" t="0" r="r" b="b"/>
              <a:pathLst>
                <a:path w="464" h="976">
                  <a:moveTo>
                    <a:pt x="122" y="0"/>
                  </a:moveTo>
                  <a:lnTo>
                    <a:pt x="0" y="976"/>
                  </a:lnTo>
                  <a:lnTo>
                    <a:pt x="464" y="811"/>
                  </a:lnTo>
                  <a:lnTo>
                    <a:pt x="122"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107"/>
            <p:cNvSpPr>
              <a:spLocks/>
            </p:cNvSpPr>
            <p:nvPr/>
          </p:nvSpPr>
          <p:spPr bwMode="auto">
            <a:xfrm>
              <a:off x="7608888" y="3844925"/>
              <a:ext cx="833438" cy="1541463"/>
            </a:xfrm>
            <a:custGeom>
              <a:avLst/>
              <a:gdLst>
                <a:gd name="T0" fmla="*/ 464 w 525"/>
                <a:gd name="T1" fmla="*/ 0 h 971"/>
                <a:gd name="T2" fmla="*/ 0 w 525"/>
                <a:gd name="T3" fmla="*/ 165 h 971"/>
                <a:gd name="T4" fmla="*/ 525 w 525"/>
                <a:gd name="T5" fmla="*/ 971 h 971"/>
                <a:gd name="T6" fmla="*/ 464 w 525"/>
                <a:gd name="T7" fmla="*/ 0 h 971"/>
              </a:gdLst>
              <a:ahLst/>
              <a:cxnLst>
                <a:cxn ang="0">
                  <a:pos x="T0" y="T1"/>
                </a:cxn>
                <a:cxn ang="0">
                  <a:pos x="T2" y="T3"/>
                </a:cxn>
                <a:cxn ang="0">
                  <a:pos x="T4" y="T5"/>
                </a:cxn>
                <a:cxn ang="0">
                  <a:pos x="T6" y="T7"/>
                </a:cxn>
              </a:cxnLst>
              <a:rect l="0" t="0" r="r" b="b"/>
              <a:pathLst>
                <a:path w="525" h="971">
                  <a:moveTo>
                    <a:pt x="464" y="0"/>
                  </a:moveTo>
                  <a:lnTo>
                    <a:pt x="0" y="165"/>
                  </a:lnTo>
                  <a:lnTo>
                    <a:pt x="525" y="971"/>
                  </a:lnTo>
                  <a:lnTo>
                    <a:pt x="464"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108"/>
            <p:cNvSpPr>
              <a:spLocks/>
            </p:cNvSpPr>
            <p:nvPr/>
          </p:nvSpPr>
          <p:spPr bwMode="auto">
            <a:xfrm>
              <a:off x="7091363" y="4465638"/>
              <a:ext cx="1350963" cy="1249363"/>
            </a:xfrm>
            <a:custGeom>
              <a:avLst/>
              <a:gdLst>
                <a:gd name="T0" fmla="*/ 0 w 851"/>
                <a:gd name="T1" fmla="*/ 0 h 787"/>
                <a:gd name="T2" fmla="*/ 212 w 851"/>
                <a:gd name="T3" fmla="*/ 787 h 787"/>
                <a:gd name="T4" fmla="*/ 851 w 851"/>
                <a:gd name="T5" fmla="*/ 580 h 787"/>
                <a:gd name="T6" fmla="*/ 0 w 851"/>
                <a:gd name="T7" fmla="*/ 0 h 787"/>
              </a:gdLst>
              <a:ahLst/>
              <a:cxnLst>
                <a:cxn ang="0">
                  <a:pos x="T0" y="T1"/>
                </a:cxn>
                <a:cxn ang="0">
                  <a:pos x="T2" y="T3"/>
                </a:cxn>
                <a:cxn ang="0">
                  <a:pos x="T4" y="T5"/>
                </a:cxn>
                <a:cxn ang="0">
                  <a:pos x="T6" y="T7"/>
                </a:cxn>
              </a:cxnLst>
              <a:rect l="0" t="0" r="r" b="b"/>
              <a:pathLst>
                <a:path w="851" h="787">
                  <a:moveTo>
                    <a:pt x="0" y="0"/>
                  </a:moveTo>
                  <a:lnTo>
                    <a:pt x="212" y="787"/>
                  </a:lnTo>
                  <a:lnTo>
                    <a:pt x="851" y="580"/>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109"/>
            <p:cNvSpPr>
              <a:spLocks/>
            </p:cNvSpPr>
            <p:nvPr/>
          </p:nvSpPr>
          <p:spPr bwMode="auto">
            <a:xfrm>
              <a:off x="7091363" y="4106863"/>
              <a:ext cx="1350963" cy="1279525"/>
            </a:xfrm>
            <a:custGeom>
              <a:avLst/>
              <a:gdLst>
                <a:gd name="T0" fmla="*/ 326 w 851"/>
                <a:gd name="T1" fmla="*/ 0 h 806"/>
                <a:gd name="T2" fmla="*/ 0 w 851"/>
                <a:gd name="T3" fmla="*/ 226 h 806"/>
                <a:gd name="T4" fmla="*/ 851 w 851"/>
                <a:gd name="T5" fmla="*/ 806 h 806"/>
                <a:gd name="T6" fmla="*/ 326 w 851"/>
                <a:gd name="T7" fmla="*/ 0 h 806"/>
              </a:gdLst>
              <a:ahLst/>
              <a:cxnLst>
                <a:cxn ang="0">
                  <a:pos x="T0" y="T1"/>
                </a:cxn>
                <a:cxn ang="0">
                  <a:pos x="T2" y="T3"/>
                </a:cxn>
                <a:cxn ang="0">
                  <a:pos x="T4" y="T5"/>
                </a:cxn>
                <a:cxn ang="0">
                  <a:pos x="T6" y="T7"/>
                </a:cxn>
              </a:cxnLst>
              <a:rect l="0" t="0" r="r" b="b"/>
              <a:pathLst>
                <a:path w="851" h="806">
                  <a:moveTo>
                    <a:pt x="326" y="0"/>
                  </a:moveTo>
                  <a:lnTo>
                    <a:pt x="0" y="226"/>
                  </a:lnTo>
                  <a:lnTo>
                    <a:pt x="851" y="806"/>
                  </a:lnTo>
                  <a:lnTo>
                    <a:pt x="326"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110"/>
            <p:cNvSpPr>
              <a:spLocks/>
            </p:cNvSpPr>
            <p:nvPr/>
          </p:nvSpPr>
          <p:spPr bwMode="auto">
            <a:xfrm>
              <a:off x="7802563" y="2557463"/>
              <a:ext cx="1169988" cy="1287463"/>
            </a:xfrm>
            <a:custGeom>
              <a:avLst/>
              <a:gdLst>
                <a:gd name="T0" fmla="*/ 0 w 737"/>
                <a:gd name="T1" fmla="*/ 0 h 811"/>
                <a:gd name="T2" fmla="*/ 342 w 737"/>
                <a:gd name="T3" fmla="*/ 811 h 811"/>
                <a:gd name="T4" fmla="*/ 737 w 737"/>
                <a:gd name="T5" fmla="*/ 274 h 811"/>
                <a:gd name="T6" fmla="*/ 0 w 737"/>
                <a:gd name="T7" fmla="*/ 0 h 811"/>
              </a:gdLst>
              <a:ahLst/>
              <a:cxnLst>
                <a:cxn ang="0">
                  <a:pos x="T0" y="T1"/>
                </a:cxn>
                <a:cxn ang="0">
                  <a:pos x="T2" y="T3"/>
                </a:cxn>
                <a:cxn ang="0">
                  <a:pos x="T4" y="T5"/>
                </a:cxn>
                <a:cxn ang="0">
                  <a:pos x="T6" y="T7"/>
                </a:cxn>
              </a:cxnLst>
              <a:rect l="0" t="0" r="r" b="b"/>
              <a:pathLst>
                <a:path w="737" h="811">
                  <a:moveTo>
                    <a:pt x="0" y="0"/>
                  </a:moveTo>
                  <a:lnTo>
                    <a:pt x="342" y="811"/>
                  </a:lnTo>
                  <a:lnTo>
                    <a:pt x="737" y="274"/>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111"/>
            <p:cNvSpPr>
              <a:spLocks/>
            </p:cNvSpPr>
            <p:nvPr/>
          </p:nvSpPr>
          <p:spPr bwMode="auto">
            <a:xfrm>
              <a:off x="7537450" y="58738"/>
              <a:ext cx="1531938" cy="1539875"/>
            </a:xfrm>
            <a:custGeom>
              <a:avLst/>
              <a:gdLst>
                <a:gd name="T0" fmla="*/ 182 w 965"/>
                <a:gd name="T1" fmla="*/ 0 h 970"/>
                <a:gd name="T2" fmla="*/ 0 w 965"/>
                <a:gd name="T3" fmla="*/ 274 h 970"/>
                <a:gd name="T4" fmla="*/ 965 w 965"/>
                <a:gd name="T5" fmla="*/ 970 h 970"/>
                <a:gd name="T6" fmla="*/ 182 w 965"/>
                <a:gd name="T7" fmla="*/ 0 h 970"/>
              </a:gdLst>
              <a:ahLst/>
              <a:cxnLst>
                <a:cxn ang="0">
                  <a:pos x="T0" y="T1"/>
                </a:cxn>
                <a:cxn ang="0">
                  <a:pos x="T2" y="T3"/>
                </a:cxn>
                <a:cxn ang="0">
                  <a:pos x="T4" y="T5"/>
                </a:cxn>
                <a:cxn ang="0">
                  <a:pos x="T6" y="T7"/>
                </a:cxn>
              </a:cxnLst>
              <a:rect l="0" t="0" r="r" b="b"/>
              <a:pathLst>
                <a:path w="965" h="970">
                  <a:moveTo>
                    <a:pt x="182" y="0"/>
                  </a:moveTo>
                  <a:lnTo>
                    <a:pt x="0" y="274"/>
                  </a:lnTo>
                  <a:lnTo>
                    <a:pt x="965" y="970"/>
                  </a:lnTo>
                  <a:lnTo>
                    <a:pt x="182"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112"/>
            <p:cNvSpPr>
              <a:spLocks/>
            </p:cNvSpPr>
            <p:nvPr/>
          </p:nvSpPr>
          <p:spPr bwMode="auto">
            <a:xfrm>
              <a:off x="7802563" y="1598613"/>
              <a:ext cx="1266825" cy="1393825"/>
            </a:xfrm>
            <a:custGeom>
              <a:avLst/>
              <a:gdLst>
                <a:gd name="T0" fmla="*/ 0 w 798"/>
                <a:gd name="T1" fmla="*/ 604 h 878"/>
                <a:gd name="T2" fmla="*/ 737 w 798"/>
                <a:gd name="T3" fmla="*/ 878 h 878"/>
                <a:gd name="T4" fmla="*/ 798 w 798"/>
                <a:gd name="T5" fmla="*/ 0 h 878"/>
                <a:gd name="T6" fmla="*/ 0 w 798"/>
                <a:gd name="T7" fmla="*/ 604 h 878"/>
              </a:gdLst>
              <a:ahLst/>
              <a:cxnLst>
                <a:cxn ang="0">
                  <a:pos x="T0" y="T1"/>
                </a:cxn>
                <a:cxn ang="0">
                  <a:pos x="T2" y="T3"/>
                </a:cxn>
                <a:cxn ang="0">
                  <a:pos x="T4" y="T5"/>
                </a:cxn>
                <a:cxn ang="0">
                  <a:pos x="T6" y="T7"/>
                </a:cxn>
              </a:cxnLst>
              <a:rect l="0" t="0" r="r" b="b"/>
              <a:pathLst>
                <a:path w="798" h="878">
                  <a:moveTo>
                    <a:pt x="0" y="604"/>
                  </a:moveTo>
                  <a:lnTo>
                    <a:pt x="737" y="878"/>
                  </a:lnTo>
                  <a:lnTo>
                    <a:pt x="798" y="0"/>
                  </a:lnTo>
                  <a:lnTo>
                    <a:pt x="0" y="604"/>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113"/>
            <p:cNvSpPr>
              <a:spLocks/>
            </p:cNvSpPr>
            <p:nvPr/>
          </p:nvSpPr>
          <p:spPr bwMode="auto">
            <a:xfrm>
              <a:off x="6970713" y="493713"/>
              <a:ext cx="2098675" cy="1104900"/>
            </a:xfrm>
            <a:custGeom>
              <a:avLst/>
              <a:gdLst>
                <a:gd name="T0" fmla="*/ 357 w 1322"/>
                <a:gd name="T1" fmla="*/ 0 h 696"/>
                <a:gd name="T2" fmla="*/ 0 w 1322"/>
                <a:gd name="T3" fmla="*/ 494 h 696"/>
                <a:gd name="T4" fmla="*/ 1322 w 1322"/>
                <a:gd name="T5" fmla="*/ 696 h 696"/>
                <a:gd name="T6" fmla="*/ 357 w 1322"/>
                <a:gd name="T7" fmla="*/ 0 h 696"/>
              </a:gdLst>
              <a:ahLst/>
              <a:cxnLst>
                <a:cxn ang="0">
                  <a:pos x="T0" y="T1"/>
                </a:cxn>
                <a:cxn ang="0">
                  <a:pos x="T2" y="T3"/>
                </a:cxn>
                <a:cxn ang="0">
                  <a:pos x="T4" y="T5"/>
                </a:cxn>
                <a:cxn ang="0">
                  <a:pos x="T6" y="T7"/>
                </a:cxn>
              </a:cxnLst>
              <a:rect l="0" t="0" r="r" b="b"/>
              <a:pathLst>
                <a:path w="1322" h="696">
                  <a:moveTo>
                    <a:pt x="357" y="0"/>
                  </a:moveTo>
                  <a:lnTo>
                    <a:pt x="0" y="494"/>
                  </a:lnTo>
                  <a:lnTo>
                    <a:pt x="1322" y="696"/>
                  </a:lnTo>
                  <a:lnTo>
                    <a:pt x="357"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114"/>
            <p:cNvSpPr>
              <a:spLocks/>
            </p:cNvSpPr>
            <p:nvPr/>
          </p:nvSpPr>
          <p:spPr bwMode="auto">
            <a:xfrm>
              <a:off x="6970713" y="1277938"/>
              <a:ext cx="2098675" cy="1279525"/>
            </a:xfrm>
            <a:custGeom>
              <a:avLst/>
              <a:gdLst>
                <a:gd name="T0" fmla="*/ 0 w 1322"/>
                <a:gd name="T1" fmla="*/ 0 h 806"/>
                <a:gd name="T2" fmla="*/ 524 w 1322"/>
                <a:gd name="T3" fmla="*/ 806 h 806"/>
                <a:gd name="T4" fmla="*/ 1322 w 1322"/>
                <a:gd name="T5" fmla="*/ 202 h 806"/>
                <a:gd name="T6" fmla="*/ 0 w 1322"/>
                <a:gd name="T7" fmla="*/ 0 h 806"/>
              </a:gdLst>
              <a:ahLst/>
              <a:cxnLst>
                <a:cxn ang="0">
                  <a:pos x="T0" y="T1"/>
                </a:cxn>
                <a:cxn ang="0">
                  <a:pos x="T2" y="T3"/>
                </a:cxn>
                <a:cxn ang="0">
                  <a:pos x="T4" y="T5"/>
                </a:cxn>
                <a:cxn ang="0">
                  <a:pos x="T6" y="T7"/>
                </a:cxn>
              </a:cxnLst>
              <a:rect l="0" t="0" r="r" b="b"/>
              <a:pathLst>
                <a:path w="1322" h="806">
                  <a:moveTo>
                    <a:pt x="0" y="0"/>
                  </a:moveTo>
                  <a:lnTo>
                    <a:pt x="524" y="806"/>
                  </a:lnTo>
                  <a:lnTo>
                    <a:pt x="1322" y="202"/>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115"/>
            <p:cNvSpPr>
              <a:spLocks/>
            </p:cNvSpPr>
            <p:nvPr/>
          </p:nvSpPr>
          <p:spPr bwMode="auto">
            <a:xfrm>
              <a:off x="8345488" y="3844925"/>
              <a:ext cx="1314450" cy="1541463"/>
            </a:xfrm>
            <a:custGeom>
              <a:avLst/>
              <a:gdLst>
                <a:gd name="T0" fmla="*/ 0 w 828"/>
                <a:gd name="T1" fmla="*/ 0 h 971"/>
                <a:gd name="T2" fmla="*/ 61 w 828"/>
                <a:gd name="T3" fmla="*/ 971 h 971"/>
                <a:gd name="T4" fmla="*/ 828 w 828"/>
                <a:gd name="T5" fmla="*/ 836 h 971"/>
                <a:gd name="T6" fmla="*/ 0 w 828"/>
                <a:gd name="T7" fmla="*/ 0 h 971"/>
              </a:gdLst>
              <a:ahLst/>
              <a:cxnLst>
                <a:cxn ang="0">
                  <a:pos x="T0" y="T1"/>
                </a:cxn>
                <a:cxn ang="0">
                  <a:pos x="T2" y="T3"/>
                </a:cxn>
                <a:cxn ang="0">
                  <a:pos x="T4" y="T5"/>
                </a:cxn>
                <a:cxn ang="0">
                  <a:pos x="T6" y="T7"/>
                </a:cxn>
              </a:cxnLst>
              <a:rect l="0" t="0" r="r" b="b"/>
              <a:pathLst>
                <a:path w="828" h="971">
                  <a:moveTo>
                    <a:pt x="0" y="0"/>
                  </a:moveTo>
                  <a:lnTo>
                    <a:pt x="61" y="971"/>
                  </a:lnTo>
                  <a:lnTo>
                    <a:pt x="828" y="836"/>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116"/>
            <p:cNvSpPr>
              <a:spLocks/>
            </p:cNvSpPr>
            <p:nvPr/>
          </p:nvSpPr>
          <p:spPr bwMode="auto">
            <a:xfrm>
              <a:off x="7427913" y="5386388"/>
              <a:ext cx="2762250" cy="977900"/>
            </a:xfrm>
            <a:custGeom>
              <a:avLst/>
              <a:gdLst>
                <a:gd name="T0" fmla="*/ 639 w 1740"/>
                <a:gd name="T1" fmla="*/ 0 h 616"/>
                <a:gd name="T2" fmla="*/ 0 w 1740"/>
                <a:gd name="T3" fmla="*/ 207 h 616"/>
                <a:gd name="T4" fmla="*/ 1740 w 1740"/>
                <a:gd name="T5" fmla="*/ 616 h 616"/>
                <a:gd name="T6" fmla="*/ 639 w 1740"/>
                <a:gd name="T7" fmla="*/ 0 h 616"/>
              </a:gdLst>
              <a:ahLst/>
              <a:cxnLst>
                <a:cxn ang="0">
                  <a:pos x="T0" y="T1"/>
                </a:cxn>
                <a:cxn ang="0">
                  <a:pos x="T2" y="T3"/>
                </a:cxn>
                <a:cxn ang="0">
                  <a:pos x="T4" y="T5"/>
                </a:cxn>
                <a:cxn ang="0">
                  <a:pos x="T6" y="T7"/>
                </a:cxn>
              </a:cxnLst>
              <a:rect l="0" t="0" r="r" b="b"/>
              <a:pathLst>
                <a:path w="1740" h="616">
                  <a:moveTo>
                    <a:pt x="639" y="0"/>
                  </a:moveTo>
                  <a:lnTo>
                    <a:pt x="0" y="207"/>
                  </a:lnTo>
                  <a:lnTo>
                    <a:pt x="1740" y="616"/>
                  </a:lnTo>
                  <a:lnTo>
                    <a:pt x="639"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117"/>
            <p:cNvSpPr>
              <a:spLocks/>
            </p:cNvSpPr>
            <p:nvPr/>
          </p:nvSpPr>
          <p:spPr bwMode="auto">
            <a:xfrm>
              <a:off x="8442325" y="5172075"/>
              <a:ext cx="1747838" cy="1192213"/>
            </a:xfrm>
            <a:custGeom>
              <a:avLst/>
              <a:gdLst>
                <a:gd name="T0" fmla="*/ 767 w 1101"/>
                <a:gd name="T1" fmla="*/ 0 h 751"/>
                <a:gd name="T2" fmla="*/ 0 w 1101"/>
                <a:gd name="T3" fmla="*/ 135 h 751"/>
                <a:gd name="T4" fmla="*/ 1101 w 1101"/>
                <a:gd name="T5" fmla="*/ 751 h 751"/>
                <a:gd name="T6" fmla="*/ 767 w 1101"/>
                <a:gd name="T7" fmla="*/ 0 h 751"/>
              </a:gdLst>
              <a:ahLst/>
              <a:cxnLst>
                <a:cxn ang="0">
                  <a:pos x="T0" y="T1"/>
                </a:cxn>
                <a:cxn ang="0">
                  <a:pos x="T2" y="T3"/>
                </a:cxn>
                <a:cxn ang="0">
                  <a:pos x="T4" y="T5"/>
                </a:cxn>
                <a:cxn ang="0">
                  <a:pos x="T6" y="T7"/>
                </a:cxn>
              </a:cxnLst>
              <a:rect l="0" t="0" r="r" b="b"/>
              <a:pathLst>
                <a:path w="1101" h="751">
                  <a:moveTo>
                    <a:pt x="767" y="0"/>
                  </a:moveTo>
                  <a:lnTo>
                    <a:pt x="0" y="135"/>
                  </a:lnTo>
                  <a:lnTo>
                    <a:pt x="1101" y="751"/>
                  </a:lnTo>
                  <a:lnTo>
                    <a:pt x="767"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118"/>
            <p:cNvSpPr>
              <a:spLocks/>
            </p:cNvSpPr>
            <p:nvPr/>
          </p:nvSpPr>
          <p:spPr bwMode="auto">
            <a:xfrm>
              <a:off x="5908675" y="5715000"/>
              <a:ext cx="4281488" cy="755650"/>
            </a:xfrm>
            <a:custGeom>
              <a:avLst/>
              <a:gdLst>
                <a:gd name="T0" fmla="*/ 957 w 2697"/>
                <a:gd name="T1" fmla="*/ 0 h 476"/>
                <a:gd name="T2" fmla="*/ 0 w 2697"/>
                <a:gd name="T3" fmla="*/ 476 h 476"/>
                <a:gd name="T4" fmla="*/ 2697 w 2697"/>
                <a:gd name="T5" fmla="*/ 409 h 476"/>
                <a:gd name="T6" fmla="*/ 957 w 2697"/>
                <a:gd name="T7" fmla="*/ 0 h 476"/>
              </a:gdLst>
              <a:ahLst/>
              <a:cxnLst>
                <a:cxn ang="0">
                  <a:pos x="T0" y="T1"/>
                </a:cxn>
                <a:cxn ang="0">
                  <a:pos x="T2" y="T3"/>
                </a:cxn>
                <a:cxn ang="0">
                  <a:pos x="T4" y="T5"/>
                </a:cxn>
                <a:cxn ang="0">
                  <a:pos x="T6" y="T7"/>
                </a:cxn>
              </a:cxnLst>
              <a:rect l="0" t="0" r="r" b="b"/>
              <a:pathLst>
                <a:path w="2697" h="476">
                  <a:moveTo>
                    <a:pt x="957" y="0"/>
                  </a:moveTo>
                  <a:lnTo>
                    <a:pt x="0" y="476"/>
                  </a:lnTo>
                  <a:lnTo>
                    <a:pt x="2697" y="409"/>
                  </a:lnTo>
                  <a:lnTo>
                    <a:pt x="957"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119"/>
            <p:cNvSpPr>
              <a:spLocks/>
            </p:cNvSpPr>
            <p:nvPr/>
          </p:nvSpPr>
          <p:spPr bwMode="auto">
            <a:xfrm>
              <a:off x="8972550" y="1598613"/>
              <a:ext cx="1265238" cy="1393825"/>
            </a:xfrm>
            <a:custGeom>
              <a:avLst/>
              <a:gdLst>
                <a:gd name="T0" fmla="*/ 61 w 797"/>
                <a:gd name="T1" fmla="*/ 0 h 878"/>
                <a:gd name="T2" fmla="*/ 0 w 797"/>
                <a:gd name="T3" fmla="*/ 878 h 878"/>
                <a:gd name="T4" fmla="*/ 797 w 797"/>
                <a:gd name="T5" fmla="*/ 824 h 878"/>
                <a:gd name="T6" fmla="*/ 61 w 797"/>
                <a:gd name="T7" fmla="*/ 0 h 878"/>
              </a:gdLst>
              <a:ahLst/>
              <a:cxnLst>
                <a:cxn ang="0">
                  <a:pos x="T0" y="T1"/>
                </a:cxn>
                <a:cxn ang="0">
                  <a:pos x="T2" y="T3"/>
                </a:cxn>
                <a:cxn ang="0">
                  <a:pos x="T4" y="T5"/>
                </a:cxn>
                <a:cxn ang="0">
                  <a:pos x="T6" y="T7"/>
                </a:cxn>
              </a:cxnLst>
              <a:rect l="0" t="0" r="r" b="b"/>
              <a:pathLst>
                <a:path w="797" h="878">
                  <a:moveTo>
                    <a:pt x="61" y="0"/>
                  </a:moveTo>
                  <a:lnTo>
                    <a:pt x="0" y="878"/>
                  </a:lnTo>
                  <a:lnTo>
                    <a:pt x="797" y="824"/>
                  </a:lnTo>
                  <a:lnTo>
                    <a:pt x="61"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120"/>
            <p:cNvSpPr>
              <a:spLocks/>
            </p:cNvSpPr>
            <p:nvPr/>
          </p:nvSpPr>
          <p:spPr bwMode="auto">
            <a:xfrm>
              <a:off x="8345488" y="3641725"/>
              <a:ext cx="1965325" cy="1530350"/>
            </a:xfrm>
            <a:custGeom>
              <a:avLst/>
              <a:gdLst>
                <a:gd name="T0" fmla="*/ 0 w 1238"/>
                <a:gd name="T1" fmla="*/ 128 h 964"/>
                <a:gd name="T2" fmla="*/ 828 w 1238"/>
                <a:gd name="T3" fmla="*/ 964 h 964"/>
                <a:gd name="T4" fmla="*/ 1238 w 1238"/>
                <a:gd name="T5" fmla="*/ 0 h 964"/>
                <a:gd name="T6" fmla="*/ 0 w 1238"/>
                <a:gd name="T7" fmla="*/ 128 h 964"/>
              </a:gdLst>
              <a:ahLst/>
              <a:cxnLst>
                <a:cxn ang="0">
                  <a:pos x="T0" y="T1"/>
                </a:cxn>
                <a:cxn ang="0">
                  <a:pos x="T2" y="T3"/>
                </a:cxn>
                <a:cxn ang="0">
                  <a:pos x="T4" y="T5"/>
                </a:cxn>
                <a:cxn ang="0">
                  <a:pos x="T6" y="T7"/>
                </a:cxn>
              </a:cxnLst>
              <a:rect l="0" t="0" r="r" b="b"/>
              <a:pathLst>
                <a:path w="1238" h="964">
                  <a:moveTo>
                    <a:pt x="0" y="128"/>
                  </a:moveTo>
                  <a:lnTo>
                    <a:pt x="828" y="964"/>
                  </a:lnTo>
                  <a:lnTo>
                    <a:pt x="1238" y="0"/>
                  </a:lnTo>
                  <a:lnTo>
                    <a:pt x="0" y="128"/>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121"/>
            <p:cNvSpPr>
              <a:spLocks/>
            </p:cNvSpPr>
            <p:nvPr/>
          </p:nvSpPr>
          <p:spPr bwMode="auto">
            <a:xfrm>
              <a:off x="8345488" y="2992438"/>
              <a:ext cx="1965325" cy="852488"/>
            </a:xfrm>
            <a:custGeom>
              <a:avLst/>
              <a:gdLst>
                <a:gd name="T0" fmla="*/ 395 w 1238"/>
                <a:gd name="T1" fmla="*/ 0 h 537"/>
                <a:gd name="T2" fmla="*/ 0 w 1238"/>
                <a:gd name="T3" fmla="*/ 537 h 537"/>
                <a:gd name="T4" fmla="*/ 1238 w 1238"/>
                <a:gd name="T5" fmla="*/ 409 h 537"/>
                <a:gd name="T6" fmla="*/ 395 w 1238"/>
                <a:gd name="T7" fmla="*/ 0 h 537"/>
              </a:gdLst>
              <a:ahLst/>
              <a:cxnLst>
                <a:cxn ang="0">
                  <a:pos x="T0" y="T1"/>
                </a:cxn>
                <a:cxn ang="0">
                  <a:pos x="T2" y="T3"/>
                </a:cxn>
                <a:cxn ang="0">
                  <a:pos x="T4" y="T5"/>
                </a:cxn>
                <a:cxn ang="0">
                  <a:pos x="T6" y="T7"/>
                </a:cxn>
              </a:cxnLst>
              <a:rect l="0" t="0" r="r" b="b"/>
              <a:pathLst>
                <a:path w="1238" h="537">
                  <a:moveTo>
                    <a:pt x="395" y="0"/>
                  </a:moveTo>
                  <a:lnTo>
                    <a:pt x="0" y="537"/>
                  </a:lnTo>
                  <a:lnTo>
                    <a:pt x="1238" y="409"/>
                  </a:lnTo>
                  <a:lnTo>
                    <a:pt x="395"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122"/>
            <p:cNvSpPr>
              <a:spLocks/>
            </p:cNvSpPr>
            <p:nvPr/>
          </p:nvSpPr>
          <p:spPr bwMode="auto">
            <a:xfrm>
              <a:off x="8972550" y="2906713"/>
              <a:ext cx="1338263" cy="735013"/>
            </a:xfrm>
            <a:custGeom>
              <a:avLst/>
              <a:gdLst>
                <a:gd name="T0" fmla="*/ 797 w 843"/>
                <a:gd name="T1" fmla="*/ 0 h 463"/>
                <a:gd name="T2" fmla="*/ 0 w 843"/>
                <a:gd name="T3" fmla="*/ 54 h 463"/>
                <a:gd name="T4" fmla="*/ 843 w 843"/>
                <a:gd name="T5" fmla="*/ 463 h 463"/>
                <a:gd name="T6" fmla="*/ 797 w 843"/>
                <a:gd name="T7" fmla="*/ 0 h 463"/>
              </a:gdLst>
              <a:ahLst/>
              <a:cxnLst>
                <a:cxn ang="0">
                  <a:pos x="T0" y="T1"/>
                </a:cxn>
                <a:cxn ang="0">
                  <a:pos x="T2" y="T3"/>
                </a:cxn>
                <a:cxn ang="0">
                  <a:pos x="T4" y="T5"/>
                </a:cxn>
                <a:cxn ang="0">
                  <a:pos x="T6" y="T7"/>
                </a:cxn>
              </a:cxnLst>
              <a:rect l="0" t="0" r="r" b="b"/>
              <a:pathLst>
                <a:path w="843" h="463">
                  <a:moveTo>
                    <a:pt x="797" y="0"/>
                  </a:moveTo>
                  <a:lnTo>
                    <a:pt x="0" y="54"/>
                  </a:lnTo>
                  <a:lnTo>
                    <a:pt x="843" y="463"/>
                  </a:lnTo>
                  <a:lnTo>
                    <a:pt x="797"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123"/>
            <p:cNvSpPr>
              <a:spLocks/>
            </p:cNvSpPr>
            <p:nvPr/>
          </p:nvSpPr>
          <p:spPr bwMode="auto">
            <a:xfrm>
              <a:off x="10237788" y="2906713"/>
              <a:ext cx="254000" cy="735013"/>
            </a:xfrm>
            <a:custGeom>
              <a:avLst/>
              <a:gdLst>
                <a:gd name="T0" fmla="*/ 0 w 160"/>
                <a:gd name="T1" fmla="*/ 0 h 463"/>
                <a:gd name="T2" fmla="*/ 46 w 160"/>
                <a:gd name="T3" fmla="*/ 463 h 463"/>
                <a:gd name="T4" fmla="*/ 160 w 160"/>
                <a:gd name="T5" fmla="*/ 103 h 463"/>
                <a:gd name="T6" fmla="*/ 0 w 160"/>
                <a:gd name="T7" fmla="*/ 0 h 463"/>
              </a:gdLst>
              <a:ahLst/>
              <a:cxnLst>
                <a:cxn ang="0">
                  <a:pos x="T0" y="T1"/>
                </a:cxn>
                <a:cxn ang="0">
                  <a:pos x="T2" y="T3"/>
                </a:cxn>
                <a:cxn ang="0">
                  <a:pos x="T4" y="T5"/>
                </a:cxn>
                <a:cxn ang="0">
                  <a:pos x="T6" y="T7"/>
                </a:cxn>
              </a:cxnLst>
              <a:rect l="0" t="0" r="r" b="b"/>
              <a:pathLst>
                <a:path w="160" h="463">
                  <a:moveTo>
                    <a:pt x="0" y="0"/>
                  </a:moveTo>
                  <a:lnTo>
                    <a:pt x="46" y="463"/>
                  </a:lnTo>
                  <a:lnTo>
                    <a:pt x="160" y="103"/>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124"/>
            <p:cNvSpPr>
              <a:spLocks/>
            </p:cNvSpPr>
            <p:nvPr/>
          </p:nvSpPr>
          <p:spPr bwMode="auto">
            <a:xfrm>
              <a:off x="7826375" y="58738"/>
              <a:ext cx="2762250" cy="1539875"/>
            </a:xfrm>
            <a:custGeom>
              <a:avLst/>
              <a:gdLst>
                <a:gd name="T0" fmla="*/ 0 w 1740"/>
                <a:gd name="T1" fmla="*/ 0 h 970"/>
                <a:gd name="T2" fmla="*/ 783 w 1740"/>
                <a:gd name="T3" fmla="*/ 970 h 970"/>
                <a:gd name="T4" fmla="*/ 1740 w 1740"/>
                <a:gd name="T5" fmla="*/ 61 h 970"/>
                <a:gd name="T6" fmla="*/ 0 w 1740"/>
                <a:gd name="T7" fmla="*/ 0 h 970"/>
              </a:gdLst>
              <a:ahLst/>
              <a:cxnLst>
                <a:cxn ang="0">
                  <a:pos x="T0" y="T1"/>
                </a:cxn>
                <a:cxn ang="0">
                  <a:pos x="T2" y="T3"/>
                </a:cxn>
                <a:cxn ang="0">
                  <a:pos x="T4" y="T5"/>
                </a:cxn>
                <a:cxn ang="0">
                  <a:pos x="T6" y="T7"/>
                </a:cxn>
              </a:cxnLst>
              <a:rect l="0" t="0" r="r" b="b"/>
              <a:pathLst>
                <a:path w="1740" h="970">
                  <a:moveTo>
                    <a:pt x="0" y="0"/>
                  </a:moveTo>
                  <a:lnTo>
                    <a:pt x="783" y="970"/>
                  </a:lnTo>
                  <a:lnTo>
                    <a:pt x="1740" y="61"/>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31" name="Freeform 125"/>
            <p:cNvSpPr>
              <a:spLocks/>
            </p:cNvSpPr>
            <p:nvPr/>
          </p:nvSpPr>
          <p:spPr bwMode="auto">
            <a:xfrm>
              <a:off x="9659938" y="3641725"/>
              <a:ext cx="976313" cy="1530350"/>
            </a:xfrm>
            <a:custGeom>
              <a:avLst/>
              <a:gdLst>
                <a:gd name="T0" fmla="*/ 410 w 615"/>
                <a:gd name="T1" fmla="*/ 0 h 964"/>
                <a:gd name="T2" fmla="*/ 0 w 615"/>
                <a:gd name="T3" fmla="*/ 964 h 964"/>
                <a:gd name="T4" fmla="*/ 615 w 615"/>
                <a:gd name="T5" fmla="*/ 556 h 964"/>
                <a:gd name="T6" fmla="*/ 410 w 615"/>
                <a:gd name="T7" fmla="*/ 0 h 964"/>
              </a:gdLst>
              <a:ahLst/>
              <a:cxnLst>
                <a:cxn ang="0">
                  <a:pos x="T0" y="T1"/>
                </a:cxn>
                <a:cxn ang="0">
                  <a:pos x="T2" y="T3"/>
                </a:cxn>
                <a:cxn ang="0">
                  <a:pos x="T4" y="T5"/>
                </a:cxn>
                <a:cxn ang="0">
                  <a:pos x="T6" y="T7"/>
                </a:cxn>
              </a:cxnLst>
              <a:rect l="0" t="0" r="r" b="b"/>
              <a:pathLst>
                <a:path w="615" h="964">
                  <a:moveTo>
                    <a:pt x="410" y="0"/>
                  </a:moveTo>
                  <a:lnTo>
                    <a:pt x="0" y="964"/>
                  </a:lnTo>
                  <a:lnTo>
                    <a:pt x="615" y="556"/>
                  </a:lnTo>
                  <a:lnTo>
                    <a:pt x="41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126"/>
            <p:cNvSpPr>
              <a:spLocks/>
            </p:cNvSpPr>
            <p:nvPr/>
          </p:nvSpPr>
          <p:spPr bwMode="auto">
            <a:xfrm>
              <a:off x="9069388" y="155575"/>
              <a:ext cx="1627188" cy="1443038"/>
            </a:xfrm>
            <a:custGeom>
              <a:avLst/>
              <a:gdLst>
                <a:gd name="T0" fmla="*/ 957 w 1025"/>
                <a:gd name="T1" fmla="*/ 0 h 909"/>
                <a:gd name="T2" fmla="*/ 0 w 1025"/>
                <a:gd name="T3" fmla="*/ 909 h 909"/>
                <a:gd name="T4" fmla="*/ 1025 w 1025"/>
                <a:gd name="T5" fmla="*/ 164 h 909"/>
                <a:gd name="T6" fmla="*/ 957 w 1025"/>
                <a:gd name="T7" fmla="*/ 0 h 909"/>
              </a:gdLst>
              <a:ahLst/>
              <a:cxnLst>
                <a:cxn ang="0">
                  <a:pos x="T0" y="T1"/>
                </a:cxn>
                <a:cxn ang="0">
                  <a:pos x="T2" y="T3"/>
                </a:cxn>
                <a:cxn ang="0">
                  <a:pos x="T4" y="T5"/>
                </a:cxn>
                <a:cxn ang="0">
                  <a:pos x="T6" y="T7"/>
                </a:cxn>
              </a:cxnLst>
              <a:rect l="0" t="0" r="r" b="b"/>
              <a:pathLst>
                <a:path w="1025" h="909">
                  <a:moveTo>
                    <a:pt x="957" y="0"/>
                  </a:moveTo>
                  <a:lnTo>
                    <a:pt x="0" y="909"/>
                  </a:lnTo>
                  <a:lnTo>
                    <a:pt x="1025" y="164"/>
                  </a:lnTo>
                  <a:lnTo>
                    <a:pt x="957"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127"/>
            <p:cNvSpPr>
              <a:spLocks/>
            </p:cNvSpPr>
            <p:nvPr/>
          </p:nvSpPr>
          <p:spPr bwMode="auto">
            <a:xfrm>
              <a:off x="9659938" y="5046663"/>
              <a:ext cx="1120775" cy="1317625"/>
            </a:xfrm>
            <a:custGeom>
              <a:avLst/>
              <a:gdLst>
                <a:gd name="T0" fmla="*/ 0 w 706"/>
                <a:gd name="T1" fmla="*/ 79 h 830"/>
                <a:gd name="T2" fmla="*/ 334 w 706"/>
                <a:gd name="T3" fmla="*/ 830 h 830"/>
                <a:gd name="T4" fmla="*/ 706 w 706"/>
                <a:gd name="T5" fmla="*/ 0 h 830"/>
                <a:gd name="T6" fmla="*/ 0 w 706"/>
                <a:gd name="T7" fmla="*/ 79 h 830"/>
              </a:gdLst>
              <a:ahLst/>
              <a:cxnLst>
                <a:cxn ang="0">
                  <a:pos x="T0" y="T1"/>
                </a:cxn>
                <a:cxn ang="0">
                  <a:pos x="T2" y="T3"/>
                </a:cxn>
                <a:cxn ang="0">
                  <a:pos x="T4" y="T5"/>
                </a:cxn>
                <a:cxn ang="0">
                  <a:pos x="T6" y="T7"/>
                </a:cxn>
              </a:cxnLst>
              <a:rect l="0" t="0" r="r" b="b"/>
              <a:pathLst>
                <a:path w="706" h="830">
                  <a:moveTo>
                    <a:pt x="0" y="79"/>
                  </a:moveTo>
                  <a:lnTo>
                    <a:pt x="334" y="830"/>
                  </a:lnTo>
                  <a:lnTo>
                    <a:pt x="706" y="0"/>
                  </a:lnTo>
                  <a:lnTo>
                    <a:pt x="0" y="79"/>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128"/>
            <p:cNvSpPr>
              <a:spLocks/>
            </p:cNvSpPr>
            <p:nvPr/>
          </p:nvSpPr>
          <p:spPr bwMode="auto">
            <a:xfrm>
              <a:off x="9659938" y="4524375"/>
              <a:ext cx="1120775" cy="647700"/>
            </a:xfrm>
            <a:custGeom>
              <a:avLst/>
              <a:gdLst>
                <a:gd name="T0" fmla="*/ 615 w 706"/>
                <a:gd name="T1" fmla="*/ 0 h 408"/>
                <a:gd name="T2" fmla="*/ 0 w 706"/>
                <a:gd name="T3" fmla="*/ 408 h 408"/>
                <a:gd name="T4" fmla="*/ 706 w 706"/>
                <a:gd name="T5" fmla="*/ 329 h 408"/>
                <a:gd name="T6" fmla="*/ 615 w 706"/>
                <a:gd name="T7" fmla="*/ 0 h 408"/>
              </a:gdLst>
              <a:ahLst/>
              <a:cxnLst>
                <a:cxn ang="0">
                  <a:pos x="T0" y="T1"/>
                </a:cxn>
                <a:cxn ang="0">
                  <a:pos x="T2" y="T3"/>
                </a:cxn>
                <a:cxn ang="0">
                  <a:pos x="T4" y="T5"/>
                </a:cxn>
                <a:cxn ang="0">
                  <a:pos x="T6" y="T7"/>
                </a:cxn>
              </a:cxnLst>
              <a:rect l="0" t="0" r="r" b="b"/>
              <a:pathLst>
                <a:path w="706" h="408">
                  <a:moveTo>
                    <a:pt x="615" y="0"/>
                  </a:moveTo>
                  <a:lnTo>
                    <a:pt x="0" y="408"/>
                  </a:lnTo>
                  <a:lnTo>
                    <a:pt x="706" y="329"/>
                  </a:lnTo>
                  <a:lnTo>
                    <a:pt x="615"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129"/>
            <p:cNvSpPr>
              <a:spLocks/>
            </p:cNvSpPr>
            <p:nvPr/>
          </p:nvSpPr>
          <p:spPr bwMode="auto">
            <a:xfrm>
              <a:off x="9069388" y="1539875"/>
              <a:ext cx="1747838" cy="1366838"/>
            </a:xfrm>
            <a:custGeom>
              <a:avLst/>
              <a:gdLst>
                <a:gd name="T0" fmla="*/ 0 w 1101"/>
                <a:gd name="T1" fmla="*/ 37 h 861"/>
                <a:gd name="T2" fmla="*/ 736 w 1101"/>
                <a:gd name="T3" fmla="*/ 861 h 861"/>
                <a:gd name="T4" fmla="*/ 1101 w 1101"/>
                <a:gd name="T5" fmla="*/ 0 h 861"/>
                <a:gd name="T6" fmla="*/ 0 w 1101"/>
                <a:gd name="T7" fmla="*/ 37 h 861"/>
              </a:gdLst>
              <a:ahLst/>
              <a:cxnLst>
                <a:cxn ang="0">
                  <a:pos x="T0" y="T1"/>
                </a:cxn>
                <a:cxn ang="0">
                  <a:pos x="T2" y="T3"/>
                </a:cxn>
                <a:cxn ang="0">
                  <a:pos x="T4" y="T5"/>
                </a:cxn>
                <a:cxn ang="0">
                  <a:pos x="T6" y="T7"/>
                </a:cxn>
              </a:cxnLst>
              <a:rect l="0" t="0" r="r" b="b"/>
              <a:pathLst>
                <a:path w="1101" h="861">
                  <a:moveTo>
                    <a:pt x="0" y="37"/>
                  </a:moveTo>
                  <a:lnTo>
                    <a:pt x="736" y="861"/>
                  </a:lnTo>
                  <a:lnTo>
                    <a:pt x="1101" y="0"/>
                  </a:lnTo>
                  <a:lnTo>
                    <a:pt x="0" y="37"/>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130"/>
            <p:cNvSpPr>
              <a:spLocks/>
            </p:cNvSpPr>
            <p:nvPr/>
          </p:nvSpPr>
          <p:spPr bwMode="auto">
            <a:xfrm>
              <a:off x="9069388" y="415925"/>
              <a:ext cx="1855788" cy="1182688"/>
            </a:xfrm>
            <a:custGeom>
              <a:avLst/>
              <a:gdLst>
                <a:gd name="T0" fmla="*/ 1025 w 1169"/>
                <a:gd name="T1" fmla="*/ 0 h 745"/>
                <a:gd name="T2" fmla="*/ 0 w 1169"/>
                <a:gd name="T3" fmla="*/ 745 h 745"/>
                <a:gd name="T4" fmla="*/ 1169 w 1169"/>
                <a:gd name="T5" fmla="*/ 244 h 745"/>
                <a:gd name="T6" fmla="*/ 1025 w 1169"/>
                <a:gd name="T7" fmla="*/ 0 h 745"/>
              </a:gdLst>
              <a:ahLst/>
              <a:cxnLst>
                <a:cxn ang="0">
                  <a:pos x="T0" y="T1"/>
                </a:cxn>
                <a:cxn ang="0">
                  <a:pos x="T2" y="T3"/>
                </a:cxn>
                <a:cxn ang="0">
                  <a:pos x="T4" y="T5"/>
                </a:cxn>
                <a:cxn ang="0">
                  <a:pos x="T6" y="T7"/>
                </a:cxn>
              </a:cxnLst>
              <a:rect l="0" t="0" r="r" b="b"/>
              <a:pathLst>
                <a:path w="1169" h="745">
                  <a:moveTo>
                    <a:pt x="1025" y="0"/>
                  </a:moveTo>
                  <a:lnTo>
                    <a:pt x="0" y="745"/>
                  </a:lnTo>
                  <a:lnTo>
                    <a:pt x="1169" y="244"/>
                  </a:lnTo>
                  <a:lnTo>
                    <a:pt x="1025"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37" name="Freeform 131"/>
            <p:cNvSpPr>
              <a:spLocks/>
            </p:cNvSpPr>
            <p:nvPr/>
          </p:nvSpPr>
          <p:spPr bwMode="auto">
            <a:xfrm>
              <a:off x="9069388" y="803275"/>
              <a:ext cx="1855788" cy="795338"/>
            </a:xfrm>
            <a:custGeom>
              <a:avLst/>
              <a:gdLst>
                <a:gd name="T0" fmla="*/ 0 w 1169"/>
                <a:gd name="T1" fmla="*/ 501 h 501"/>
                <a:gd name="T2" fmla="*/ 1101 w 1169"/>
                <a:gd name="T3" fmla="*/ 464 h 501"/>
                <a:gd name="T4" fmla="*/ 1169 w 1169"/>
                <a:gd name="T5" fmla="*/ 0 h 501"/>
                <a:gd name="T6" fmla="*/ 0 w 1169"/>
                <a:gd name="T7" fmla="*/ 501 h 501"/>
              </a:gdLst>
              <a:ahLst/>
              <a:cxnLst>
                <a:cxn ang="0">
                  <a:pos x="T0" y="T1"/>
                </a:cxn>
                <a:cxn ang="0">
                  <a:pos x="T2" y="T3"/>
                </a:cxn>
                <a:cxn ang="0">
                  <a:pos x="T4" y="T5"/>
                </a:cxn>
                <a:cxn ang="0">
                  <a:pos x="T6" y="T7"/>
                </a:cxn>
              </a:cxnLst>
              <a:rect l="0" t="0" r="r" b="b"/>
              <a:pathLst>
                <a:path w="1169" h="501">
                  <a:moveTo>
                    <a:pt x="0" y="501"/>
                  </a:moveTo>
                  <a:lnTo>
                    <a:pt x="1101" y="464"/>
                  </a:lnTo>
                  <a:lnTo>
                    <a:pt x="1169" y="0"/>
                  </a:lnTo>
                  <a:lnTo>
                    <a:pt x="0" y="501"/>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132"/>
            <p:cNvSpPr>
              <a:spLocks/>
            </p:cNvSpPr>
            <p:nvPr/>
          </p:nvSpPr>
          <p:spPr bwMode="auto">
            <a:xfrm>
              <a:off x="10636250" y="4524375"/>
              <a:ext cx="627063" cy="677863"/>
            </a:xfrm>
            <a:custGeom>
              <a:avLst/>
              <a:gdLst>
                <a:gd name="T0" fmla="*/ 0 w 395"/>
                <a:gd name="T1" fmla="*/ 0 h 427"/>
                <a:gd name="T2" fmla="*/ 91 w 395"/>
                <a:gd name="T3" fmla="*/ 329 h 427"/>
                <a:gd name="T4" fmla="*/ 395 w 395"/>
                <a:gd name="T5" fmla="*/ 427 h 427"/>
                <a:gd name="T6" fmla="*/ 0 w 395"/>
                <a:gd name="T7" fmla="*/ 0 h 427"/>
              </a:gdLst>
              <a:ahLst/>
              <a:cxnLst>
                <a:cxn ang="0">
                  <a:pos x="T0" y="T1"/>
                </a:cxn>
                <a:cxn ang="0">
                  <a:pos x="T2" y="T3"/>
                </a:cxn>
                <a:cxn ang="0">
                  <a:pos x="T4" y="T5"/>
                </a:cxn>
                <a:cxn ang="0">
                  <a:pos x="T6" y="T7"/>
                </a:cxn>
              </a:cxnLst>
              <a:rect l="0" t="0" r="r" b="b"/>
              <a:pathLst>
                <a:path w="395" h="427">
                  <a:moveTo>
                    <a:pt x="0" y="0"/>
                  </a:moveTo>
                  <a:lnTo>
                    <a:pt x="91" y="329"/>
                  </a:lnTo>
                  <a:lnTo>
                    <a:pt x="395" y="427"/>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133"/>
            <p:cNvSpPr>
              <a:spLocks/>
            </p:cNvSpPr>
            <p:nvPr/>
          </p:nvSpPr>
          <p:spPr bwMode="auto">
            <a:xfrm>
              <a:off x="10190163" y="5046663"/>
              <a:ext cx="1073150" cy="1317625"/>
            </a:xfrm>
            <a:custGeom>
              <a:avLst/>
              <a:gdLst>
                <a:gd name="T0" fmla="*/ 372 w 676"/>
                <a:gd name="T1" fmla="*/ 0 h 830"/>
                <a:gd name="T2" fmla="*/ 0 w 676"/>
                <a:gd name="T3" fmla="*/ 830 h 830"/>
                <a:gd name="T4" fmla="*/ 676 w 676"/>
                <a:gd name="T5" fmla="*/ 98 h 830"/>
                <a:gd name="T6" fmla="*/ 372 w 676"/>
                <a:gd name="T7" fmla="*/ 0 h 830"/>
              </a:gdLst>
              <a:ahLst/>
              <a:cxnLst>
                <a:cxn ang="0">
                  <a:pos x="T0" y="T1"/>
                </a:cxn>
                <a:cxn ang="0">
                  <a:pos x="T2" y="T3"/>
                </a:cxn>
                <a:cxn ang="0">
                  <a:pos x="T4" y="T5"/>
                </a:cxn>
                <a:cxn ang="0">
                  <a:pos x="T6" y="T7"/>
                </a:cxn>
              </a:cxnLst>
              <a:rect l="0" t="0" r="r" b="b"/>
              <a:pathLst>
                <a:path w="676" h="830">
                  <a:moveTo>
                    <a:pt x="372" y="0"/>
                  </a:moveTo>
                  <a:lnTo>
                    <a:pt x="0" y="830"/>
                  </a:lnTo>
                  <a:lnTo>
                    <a:pt x="676" y="98"/>
                  </a:lnTo>
                  <a:lnTo>
                    <a:pt x="372"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134"/>
            <p:cNvSpPr>
              <a:spLocks/>
            </p:cNvSpPr>
            <p:nvPr/>
          </p:nvSpPr>
          <p:spPr bwMode="auto">
            <a:xfrm>
              <a:off x="10190163" y="5202238"/>
              <a:ext cx="1435100" cy="1162050"/>
            </a:xfrm>
            <a:custGeom>
              <a:avLst/>
              <a:gdLst>
                <a:gd name="T0" fmla="*/ 676 w 904"/>
                <a:gd name="T1" fmla="*/ 0 h 732"/>
                <a:gd name="T2" fmla="*/ 0 w 904"/>
                <a:gd name="T3" fmla="*/ 732 h 732"/>
                <a:gd name="T4" fmla="*/ 904 w 904"/>
                <a:gd name="T5" fmla="*/ 592 h 732"/>
                <a:gd name="T6" fmla="*/ 676 w 904"/>
                <a:gd name="T7" fmla="*/ 0 h 732"/>
              </a:gdLst>
              <a:ahLst/>
              <a:cxnLst>
                <a:cxn ang="0">
                  <a:pos x="T0" y="T1"/>
                </a:cxn>
                <a:cxn ang="0">
                  <a:pos x="T2" y="T3"/>
                </a:cxn>
                <a:cxn ang="0">
                  <a:pos x="T4" y="T5"/>
                </a:cxn>
                <a:cxn ang="0">
                  <a:pos x="T6" y="T7"/>
                </a:cxn>
              </a:cxnLst>
              <a:rect l="0" t="0" r="r" b="b"/>
              <a:pathLst>
                <a:path w="904" h="732">
                  <a:moveTo>
                    <a:pt x="676" y="0"/>
                  </a:moveTo>
                  <a:lnTo>
                    <a:pt x="0" y="732"/>
                  </a:lnTo>
                  <a:lnTo>
                    <a:pt x="904" y="592"/>
                  </a:lnTo>
                  <a:lnTo>
                    <a:pt x="676"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135"/>
            <p:cNvSpPr>
              <a:spLocks/>
            </p:cNvSpPr>
            <p:nvPr/>
          </p:nvSpPr>
          <p:spPr bwMode="auto">
            <a:xfrm>
              <a:off x="10190163" y="6142038"/>
              <a:ext cx="1508125" cy="309563"/>
            </a:xfrm>
            <a:custGeom>
              <a:avLst/>
              <a:gdLst>
                <a:gd name="T0" fmla="*/ 904 w 950"/>
                <a:gd name="T1" fmla="*/ 0 h 195"/>
                <a:gd name="T2" fmla="*/ 0 w 950"/>
                <a:gd name="T3" fmla="*/ 140 h 195"/>
                <a:gd name="T4" fmla="*/ 950 w 950"/>
                <a:gd name="T5" fmla="*/ 195 h 195"/>
                <a:gd name="T6" fmla="*/ 904 w 950"/>
                <a:gd name="T7" fmla="*/ 0 h 195"/>
              </a:gdLst>
              <a:ahLst/>
              <a:cxnLst>
                <a:cxn ang="0">
                  <a:pos x="T0" y="T1"/>
                </a:cxn>
                <a:cxn ang="0">
                  <a:pos x="T2" y="T3"/>
                </a:cxn>
                <a:cxn ang="0">
                  <a:pos x="T4" y="T5"/>
                </a:cxn>
                <a:cxn ang="0">
                  <a:pos x="T6" y="T7"/>
                </a:cxn>
              </a:cxnLst>
              <a:rect l="0" t="0" r="r" b="b"/>
              <a:pathLst>
                <a:path w="950" h="195">
                  <a:moveTo>
                    <a:pt x="904" y="0"/>
                  </a:moveTo>
                  <a:lnTo>
                    <a:pt x="0" y="140"/>
                  </a:lnTo>
                  <a:lnTo>
                    <a:pt x="950" y="195"/>
                  </a:lnTo>
                  <a:lnTo>
                    <a:pt x="904"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36"/>
            <p:cNvSpPr>
              <a:spLocks/>
            </p:cNvSpPr>
            <p:nvPr/>
          </p:nvSpPr>
          <p:spPr bwMode="auto">
            <a:xfrm>
              <a:off x="10817225" y="803275"/>
              <a:ext cx="904875" cy="1435100"/>
            </a:xfrm>
            <a:custGeom>
              <a:avLst/>
              <a:gdLst>
                <a:gd name="T0" fmla="*/ 68 w 570"/>
                <a:gd name="T1" fmla="*/ 0 h 904"/>
                <a:gd name="T2" fmla="*/ 0 w 570"/>
                <a:gd name="T3" fmla="*/ 464 h 904"/>
                <a:gd name="T4" fmla="*/ 570 w 570"/>
                <a:gd name="T5" fmla="*/ 904 h 904"/>
                <a:gd name="T6" fmla="*/ 68 w 570"/>
                <a:gd name="T7" fmla="*/ 0 h 904"/>
              </a:gdLst>
              <a:ahLst/>
              <a:cxnLst>
                <a:cxn ang="0">
                  <a:pos x="T0" y="T1"/>
                </a:cxn>
                <a:cxn ang="0">
                  <a:pos x="T2" y="T3"/>
                </a:cxn>
                <a:cxn ang="0">
                  <a:pos x="T4" y="T5"/>
                </a:cxn>
                <a:cxn ang="0">
                  <a:pos x="T6" y="T7"/>
                </a:cxn>
              </a:cxnLst>
              <a:rect l="0" t="0" r="r" b="b"/>
              <a:pathLst>
                <a:path w="570" h="904">
                  <a:moveTo>
                    <a:pt x="68" y="0"/>
                  </a:moveTo>
                  <a:lnTo>
                    <a:pt x="0" y="464"/>
                  </a:lnTo>
                  <a:lnTo>
                    <a:pt x="570" y="904"/>
                  </a:lnTo>
                  <a:lnTo>
                    <a:pt x="68"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37"/>
            <p:cNvSpPr>
              <a:spLocks/>
            </p:cNvSpPr>
            <p:nvPr/>
          </p:nvSpPr>
          <p:spPr bwMode="auto">
            <a:xfrm>
              <a:off x="10237788" y="2238375"/>
              <a:ext cx="1484313" cy="831850"/>
            </a:xfrm>
            <a:custGeom>
              <a:avLst/>
              <a:gdLst>
                <a:gd name="T0" fmla="*/ 0 w 935"/>
                <a:gd name="T1" fmla="*/ 421 h 524"/>
                <a:gd name="T2" fmla="*/ 160 w 935"/>
                <a:gd name="T3" fmla="*/ 524 h 524"/>
                <a:gd name="T4" fmla="*/ 935 w 935"/>
                <a:gd name="T5" fmla="*/ 0 h 524"/>
                <a:gd name="T6" fmla="*/ 0 w 935"/>
                <a:gd name="T7" fmla="*/ 421 h 524"/>
              </a:gdLst>
              <a:ahLst/>
              <a:cxnLst>
                <a:cxn ang="0">
                  <a:pos x="T0" y="T1"/>
                </a:cxn>
                <a:cxn ang="0">
                  <a:pos x="T2" y="T3"/>
                </a:cxn>
                <a:cxn ang="0">
                  <a:pos x="T4" y="T5"/>
                </a:cxn>
                <a:cxn ang="0">
                  <a:pos x="T6" y="T7"/>
                </a:cxn>
              </a:cxnLst>
              <a:rect l="0" t="0" r="r" b="b"/>
              <a:pathLst>
                <a:path w="935" h="524">
                  <a:moveTo>
                    <a:pt x="0" y="421"/>
                  </a:moveTo>
                  <a:lnTo>
                    <a:pt x="160" y="524"/>
                  </a:lnTo>
                  <a:lnTo>
                    <a:pt x="935" y="0"/>
                  </a:lnTo>
                  <a:lnTo>
                    <a:pt x="0" y="421"/>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38"/>
            <p:cNvSpPr>
              <a:spLocks/>
            </p:cNvSpPr>
            <p:nvPr/>
          </p:nvSpPr>
          <p:spPr bwMode="auto">
            <a:xfrm>
              <a:off x="10237788" y="1539875"/>
              <a:ext cx="1484313" cy="1366838"/>
            </a:xfrm>
            <a:custGeom>
              <a:avLst/>
              <a:gdLst>
                <a:gd name="T0" fmla="*/ 365 w 935"/>
                <a:gd name="T1" fmla="*/ 0 h 861"/>
                <a:gd name="T2" fmla="*/ 0 w 935"/>
                <a:gd name="T3" fmla="*/ 861 h 861"/>
                <a:gd name="T4" fmla="*/ 935 w 935"/>
                <a:gd name="T5" fmla="*/ 440 h 861"/>
                <a:gd name="T6" fmla="*/ 365 w 935"/>
                <a:gd name="T7" fmla="*/ 0 h 861"/>
              </a:gdLst>
              <a:ahLst/>
              <a:cxnLst>
                <a:cxn ang="0">
                  <a:pos x="T0" y="T1"/>
                </a:cxn>
                <a:cxn ang="0">
                  <a:pos x="T2" y="T3"/>
                </a:cxn>
                <a:cxn ang="0">
                  <a:pos x="T4" y="T5"/>
                </a:cxn>
                <a:cxn ang="0">
                  <a:pos x="T6" y="T7"/>
                </a:cxn>
              </a:cxnLst>
              <a:rect l="0" t="0" r="r" b="b"/>
              <a:pathLst>
                <a:path w="935" h="861">
                  <a:moveTo>
                    <a:pt x="365" y="0"/>
                  </a:moveTo>
                  <a:lnTo>
                    <a:pt x="0" y="861"/>
                  </a:lnTo>
                  <a:lnTo>
                    <a:pt x="935" y="440"/>
                  </a:lnTo>
                  <a:lnTo>
                    <a:pt x="365"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139"/>
            <p:cNvSpPr>
              <a:spLocks/>
            </p:cNvSpPr>
            <p:nvPr/>
          </p:nvSpPr>
          <p:spPr bwMode="auto">
            <a:xfrm>
              <a:off x="11263313" y="5202238"/>
              <a:ext cx="881063" cy="939800"/>
            </a:xfrm>
            <a:custGeom>
              <a:avLst/>
              <a:gdLst>
                <a:gd name="T0" fmla="*/ 0 w 555"/>
                <a:gd name="T1" fmla="*/ 0 h 592"/>
                <a:gd name="T2" fmla="*/ 228 w 555"/>
                <a:gd name="T3" fmla="*/ 592 h 592"/>
                <a:gd name="T4" fmla="*/ 555 w 555"/>
                <a:gd name="T5" fmla="*/ 116 h 592"/>
                <a:gd name="T6" fmla="*/ 0 w 555"/>
                <a:gd name="T7" fmla="*/ 0 h 592"/>
              </a:gdLst>
              <a:ahLst/>
              <a:cxnLst>
                <a:cxn ang="0">
                  <a:pos x="T0" y="T1"/>
                </a:cxn>
                <a:cxn ang="0">
                  <a:pos x="T2" y="T3"/>
                </a:cxn>
                <a:cxn ang="0">
                  <a:pos x="T4" y="T5"/>
                </a:cxn>
                <a:cxn ang="0">
                  <a:pos x="T6" y="T7"/>
                </a:cxn>
              </a:cxnLst>
              <a:rect l="0" t="0" r="r" b="b"/>
              <a:pathLst>
                <a:path w="555" h="592">
                  <a:moveTo>
                    <a:pt x="0" y="0"/>
                  </a:moveTo>
                  <a:lnTo>
                    <a:pt x="228" y="592"/>
                  </a:lnTo>
                  <a:lnTo>
                    <a:pt x="555" y="116"/>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40"/>
            <p:cNvSpPr>
              <a:spLocks/>
            </p:cNvSpPr>
            <p:nvPr/>
          </p:nvSpPr>
          <p:spPr bwMode="auto">
            <a:xfrm>
              <a:off x="10636250" y="4232275"/>
              <a:ext cx="1508125" cy="969963"/>
            </a:xfrm>
            <a:custGeom>
              <a:avLst/>
              <a:gdLst>
                <a:gd name="T0" fmla="*/ 0 w 950"/>
                <a:gd name="T1" fmla="*/ 184 h 611"/>
                <a:gd name="T2" fmla="*/ 395 w 950"/>
                <a:gd name="T3" fmla="*/ 611 h 611"/>
                <a:gd name="T4" fmla="*/ 950 w 950"/>
                <a:gd name="T5" fmla="*/ 0 h 611"/>
                <a:gd name="T6" fmla="*/ 0 w 950"/>
                <a:gd name="T7" fmla="*/ 184 h 611"/>
              </a:gdLst>
              <a:ahLst/>
              <a:cxnLst>
                <a:cxn ang="0">
                  <a:pos x="T0" y="T1"/>
                </a:cxn>
                <a:cxn ang="0">
                  <a:pos x="T2" y="T3"/>
                </a:cxn>
                <a:cxn ang="0">
                  <a:pos x="T4" y="T5"/>
                </a:cxn>
                <a:cxn ang="0">
                  <a:pos x="T6" y="T7"/>
                </a:cxn>
              </a:cxnLst>
              <a:rect l="0" t="0" r="r" b="b"/>
              <a:pathLst>
                <a:path w="950" h="611">
                  <a:moveTo>
                    <a:pt x="0" y="184"/>
                  </a:moveTo>
                  <a:lnTo>
                    <a:pt x="395" y="611"/>
                  </a:lnTo>
                  <a:lnTo>
                    <a:pt x="950" y="0"/>
                  </a:lnTo>
                  <a:lnTo>
                    <a:pt x="0" y="184"/>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141"/>
            <p:cNvSpPr>
              <a:spLocks/>
            </p:cNvSpPr>
            <p:nvPr/>
          </p:nvSpPr>
          <p:spPr bwMode="auto">
            <a:xfrm>
              <a:off x="11263313" y="4232275"/>
              <a:ext cx="881063" cy="1154113"/>
            </a:xfrm>
            <a:custGeom>
              <a:avLst/>
              <a:gdLst>
                <a:gd name="T0" fmla="*/ 0 w 555"/>
                <a:gd name="T1" fmla="*/ 611 h 727"/>
                <a:gd name="T2" fmla="*/ 555 w 555"/>
                <a:gd name="T3" fmla="*/ 727 h 727"/>
                <a:gd name="T4" fmla="*/ 555 w 555"/>
                <a:gd name="T5" fmla="*/ 0 h 727"/>
                <a:gd name="T6" fmla="*/ 0 w 555"/>
                <a:gd name="T7" fmla="*/ 611 h 727"/>
              </a:gdLst>
              <a:ahLst/>
              <a:cxnLst>
                <a:cxn ang="0">
                  <a:pos x="T0" y="T1"/>
                </a:cxn>
                <a:cxn ang="0">
                  <a:pos x="T2" y="T3"/>
                </a:cxn>
                <a:cxn ang="0">
                  <a:pos x="T4" y="T5"/>
                </a:cxn>
                <a:cxn ang="0">
                  <a:pos x="T6" y="T7"/>
                </a:cxn>
              </a:cxnLst>
              <a:rect l="0" t="0" r="r" b="b"/>
              <a:pathLst>
                <a:path w="555" h="727">
                  <a:moveTo>
                    <a:pt x="0" y="611"/>
                  </a:moveTo>
                  <a:lnTo>
                    <a:pt x="555" y="727"/>
                  </a:lnTo>
                  <a:lnTo>
                    <a:pt x="555" y="0"/>
                  </a:lnTo>
                  <a:lnTo>
                    <a:pt x="0" y="611"/>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142"/>
            <p:cNvSpPr>
              <a:spLocks/>
            </p:cNvSpPr>
            <p:nvPr/>
          </p:nvSpPr>
          <p:spPr bwMode="auto">
            <a:xfrm>
              <a:off x="10491788" y="2238375"/>
              <a:ext cx="1652588" cy="1993900"/>
            </a:xfrm>
            <a:custGeom>
              <a:avLst/>
              <a:gdLst>
                <a:gd name="T0" fmla="*/ 775 w 1041"/>
                <a:gd name="T1" fmla="*/ 0 h 1256"/>
                <a:gd name="T2" fmla="*/ 0 w 1041"/>
                <a:gd name="T3" fmla="*/ 524 h 1256"/>
                <a:gd name="T4" fmla="*/ 1041 w 1041"/>
                <a:gd name="T5" fmla="*/ 1256 h 1256"/>
                <a:gd name="T6" fmla="*/ 775 w 1041"/>
                <a:gd name="T7" fmla="*/ 0 h 1256"/>
              </a:gdLst>
              <a:ahLst/>
              <a:cxnLst>
                <a:cxn ang="0">
                  <a:pos x="T0" y="T1"/>
                </a:cxn>
                <a:cxn ang="0">
                  <a:pos x="T2" y="T3"/>
                </a:cxn>
                <a:cxn ang="0">
                  <a:pos x="T4" y="T5"/>
                </a:cxn>
                <a:cxn ang="0">
                  <a:pos x="T6" y="T7"/>
                </a:cxn>
              </a:cxnLst>
              <a:rect l="0" t="0" r="r" b="b"/>
              <a:pathLst>
                <a:path w="1041" h="1256">
                  <a:moveTo>
                    <a:pt x="775" y="0"/>
                  </a:moveTo>
                  <a:lnTo>
                    <a:pt x="0" y="524"/>
                  </a:lnTo>
                  <a:lnTo>
                    <a:pt x="1041" y="1256"/>
                  </a:lnTo>
                  <a:lnTo>
                    <a:pt x="775"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143"/>
            <p:cNvSpPr>
              <a:spLocks/>
            </p:cNvSpPr>
            <p:nvPr/>
          </p:nvSpPr>
          <p:spPr bwMode="auto">
            <a:xfrm>
              <a:off x="10310813" y="3070225"/>
              <a:ext cx="1833563" cy="1162050"/>
            </a:xfrm>
            <a:custGeom>
              <a:avLst/>
              <a:gdLst>
                <a:gd name="T0" fmla="*/ 114 w 1155"/>
                <a:gd name="T1" fmla="*/ 0 h 732"/>
                <a:gd name="T2" fmla="*/ 0 w 1155"/>
                <a:gd name="T3" fmla="*/ 360 h 732"/>
                <a:gd name="T4" fmla="*/ 1155 w 1155"/>
                <a:gd name="T5" fmla="*/ 732 h 732"/>
                <a:gd name="T6" fmla="*/ 114 w 1155"/>
                <a:gd name="T7" fmla="*/ 0 h 732"/>
              </a:gdLst>
              <a:ahLst/>
              <a:cxnLst>
                <a:cxn ang="0">
                  <a:pos x="T0" y="T1"/>
                </a:cxn>
                <a:cxn ang="0">
                  <a:pos x="T2" y="T3"/>
                </a:cxn>
                <a:cxn ang="0">
                  <a:pos x="T4" y="T5"/>
                </a:cxn>
                <a:cxn ang="0">
                  <a:pos x="T6" y="T7"/>
                </a:cxn>
              </a:cxnLst>
              <a:rect l="0" t="0" r="r" b="b"/>
              <a:pathLst>
                <a:path w="1155" h="732">
                  <a:moveTo>
                    <a:pt x="114" y="0"/>
                  </a:moveTo>
                  <a:lnTo>
                    <a:pt x="0" y="360"/>
                  </a:lnTo>
                  <a:lnTo>
                    <a:pt x="1155" y="732"/>
                  </a:lnTo>
                  <a:lnTo>
                    <a:pt x="114"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144"/>
            <p:cNvSpPr>
              <a:spLocks/>
            </p:cNvSpPr>
            <p:nvPr/>
          </p:nvSpPr>
          <p:spPr bwMode="auto">
            <a:xfrm>
              <a:off x="10310813" y="3641725"/>
              <a:ext cx="1833563" cy="882650"/>
            </a:xfrm>
            <a:custGeom>
              <a:avLst/>
              <a:gdLst>
                <a:gd name="T0" fmla="*/ 0 w 1155"/>
                <a:gd name="T1" fmla="*/ 0 h 556"/>
                <a:gd name="T2" fmla="*/ 205 w 1155"/>
                <a:gd name="T3" fmla="*/ 556 h 556"/>
                <a:gd name="T4" fmla="*/ 1155 w 1155"/>
                <a:gd name="T5" fmla="*/ 372 h 556"/>
                <a:gd name="T6" fmla="*/ 0 w 1155"/>
                <a:gd name="T7" fmla="*/ 0 h 556"/>
              </a:gdLst>
              <a:ahLst/>
              <a:cxnLst>
                <a:cxn ang="0">
                  <a:pos x="T0" y="T1"/>
                </a:cxn>
                <a:cxn ang="0">
                  <a:pos x="T2" y="T3"/>
                </a:cxn>
                <a:cxn ang="0">
                  <a:pos x="T4" y="T5"/>
                </a:cxn>
                <a:cxn ang="0">
                  <a:pos x="T6" y="T7"/>
                </a:cxn>
              </a:cxnLst>
              <a:rect l="0" t="0" r="r" b="b"/>
              <a:pathLst>
                <a:path w="1155" h="556">
                  <a:moveTo>
                    <a:pt x="0" y="0"/>
                  </a:moveTo>
                  <a:lnTo>
                    <a:pt x="205" y="556"/>
                  </a:lnTo>
                  <a:lnTo>
                    <a:pt x="1155" y="372"/>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145"/>
            <p:cNvSpPr>
              <a:spLocks/>
            </p:cNvSpPr>
            <p:nvPr/>
          </p:nvSpPr>
          <p:spPr bwMode="auto">
            <a:xfrm>
              <a:off x="11722100" y="0"/>
              <a:ext cx="469900" cy="4232275"/>
            </a:xfrm>
            <a:custGeom>
              <a:avLst/>
              <a:gdLst>
                <a:gd name="T0" fmla="*/ 0 w 296"/>
                <a:gd name="T1" fmla="*/ 1410 h 2666"/>
                <a:gd name="T2" fmla="*/ 266 w 296"/>
                <a:gd name="T3" fmla="*/ 2666 h 2666"/>
                <a:gd name="T4" fmla="*/ 296 w 296"/>
                <a:gd name="T5" fmla="*/ 0 h 2666"/>
                <a:gd name="T6" fmla="*/ 0 w 296"/>
                <a:gd name="T7" fmla="*/ 1410 h 2666"/>
              </a:gdLst>
              <a:ahLst/>
              <a:cxnLst>
                <a:cxn ang="0">
                  <a:pos x="T0" y="T1"/>
                </a:cxn>
                <a:cxn ang="0">
                  <a:pos x="T2" y="T3"/>
                </a:cxn>
                <a:cxn ang="0">
                  <a:pos x="T4" y="T5"/>
                </a:cxn>
                <a:cxn ang="0">
                  <a:pos x="T6" y="T7"/>
                </a:cxn>
              </a:cxnLst>
              <a:rect l="0" t="0" r="r" b="b"/>
              <a:pathLst>
                <a:path w="296" h="2666">
                  <a:moveTo>
                    <a:pt x="0" y="1410"/>
                  </a:moveTo>
                  <a:lnTo>
                    <a:pt x="266" y="2666"/>
                  </a:lnTo>
                  <a:lnTo>
                    <a:pt x="296" y="0"/>
                  </a:lnTo>
                  <a:lnTo>
                    <a:pt x="0" y="141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46"/>
            <p:cNvSpPr>
              <a:spLocks/>
            </p:cNvSpPr>
            <p:nvPr/>
          </p:nvSpPr>
          <p:spPr bwMode="auto">
            <a:xfrm>
              <a:off x="10925175" y="0"/>
              <a:ext cx="1266825" cy="2238375"/>
            </a:xfrm>
            <a:custGeom>
              <a:avLst/>
              <a:gdLst>
                <a:gd name="T0" fmla="*/ 0 w 798"/>
                <a:gd name="T1" fmla="*/ 506 h 1410"/>
                <a:gd name="T2" fmla="*/ 502 w 798"/>
                <a:gd name="T3" fmla="*/ 1410 h 1410"/>
                <a:gd name="T4" fmla="*/ 798 w 798"/>
                <a:gd name="T5" fmla="*/ 0 h 1410"/>
                <a:gd name="T6" fmla="*/ 0 w 798"/>
                <a:gd name="T7" fmla="*/ 506 h 1410"/>
              </a:gdLst>
              <a:ahLst/>
              <a:cxnLst>
                <a:cxn ang="0">
                  <a:pos x="T0" y="T1"/>
                </a:cxn>
                <a:cxn ang="0">
                  <a:pos x="T2" y="T3"/>
                </a:cxn>
                <a:cxn ang="0">
                  <a:pos x="T4" y="T5"/>
                </a:cxn>
                <a:cxn ang="0">
                  <a:pos x="T6" y="T7"/>
                </a:cxn>
              </a:cxnLst>
              <a:rect l="0" t="0" r="r" b="b"/>
              <a:pathLst>
                <a:path w="798" h="1410">
                  <a:moveTo>
                    <a:pt x="0" y="506"/>
                  </a:moveTo>
                  <a:lnTo>
                    <a:pt x="502" y="1410"/>
                  </a:lnTo>
                  <a:lnTo>
                    <a:pt x="798" y="0"/>
                  </a:lnTo>
                  <a:lnTo>
                    <a:pt x="0" y="506"/>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147"/>
            <p:cNvSpPr>
              <a:spLocks/>
            </p:cNvSpPr>
            <p:nvPr/>
          </p:nvSpPr>
          <p:spPr bwMode="auto">
            <a:xfrm>
              <a:off x="10588625" y="0"/>
              <a:ext cx="1603375" cy="415925"/>
            </a:xfrm>
            <a:custGeom>
              <a:avLst/>
              <a:gdLst>
                <a:gd name="T0" fmla="*/ 0 w 1010"/>
                <a:gd name="T1" fmla="*/ 98 h 262"/>
                <a:gd name="T2" fmla="*/ 68 w 1010"/>
                <a:gd name="T3" fmla="*/ 262 h 262"/>
                <a:gd name="T4" fmla="*/ 1010 w 1010"/>
                <a:gd name="T5" fmla="*/ 0 h 262"/>
                <a:gd name="T6" fmla="*/ 0 w 1010"/>
                <a:gd name="T7" fmla="*/ 98 h 262"/>
              </a:gdLst>
              <a:ahLst/>
              <a:cxnLst>
                <a:cxn ang="0">
                  <a:pos x="T0" y="T1"/>
                </a:cxn>
                <a:cxn ang="0">
                  <a:pos x="T2" y="T3"/>
                </a:cxn>
                <a:cxn ang="0">
                  <a:pos x="T4" y="T5"/>
                </a:cxn>
                <a:cxn ang="0">
                  <a:pos x="T6" y="T7"/>
                </a:cxn>
              </a:cxnLst>
              <a:rect l="0" t="0" r="r" b="b"/>
              <a:pathLst>
                <a:path w="1010" h="262">
                  <a:moveTo>
                    <a:pt x="0" y="98"/>
                  </a:moveTo>
                  <a:lnTo>
                    <a:pt x="68" y="262"/>
                  </a:lnTo>
                  <a:lnTo>
                    <a:pt x="1010" y="0"/>
                  </a:lnTo>
                  <a:lnTo>
                    <a:pt x="0" y="98"/>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148"/>
            <p:cNvSpPr>
              <a:spLocks/>
            </p:cNvSpPr>
            <p:nvPr/>
          </p:nvSpPr>
          <p:spPr bwMode="auto">
            <a:xfrm>
              <a:off x="10696575" y="0"/>
              <a:ext cx="1495425" cy="803275"/>
            </a:xfrm>
            <a:custGeom>
              <a:avLst/>
              <a:gdLst>
                <a:gd name="T0" fmla="*/ 0 w 942"/>
                <a:gd name="T1" fmla="*/ 262 h 506"/>
                <a:gd name="T2" fmla="*/ 144 w 942"/>
                <a:gd name="T3" fmla="*/ 506 h 506"/>
                <a:gd name="T4" fmla="*/ 942 w 942"/>
                <a:gd name="T5" fmla="*/ 0 h 506"/>
                <a:gd name="T6" fmla="*/ 0 w 942"/>
                <a:gd name="T7" fmla="*/ 262 h 506"/>
              </a:gdLst>
              <a:ahLst/>
              <a:cxnLst>
                <a:cxn ang="0">
                  <a:pos x="T0" y="T1"/>
                </a:cxn>
                <a:cxn ang="0">
                  <a:pos x="T2" y="T3"/>
                </a:cxn>
                <a:cxn ang="0">
                  <a:pos x="T4" y="T5"/>
                </a:cxn>
                <a:cxn ang="0">
                  <a:pos x="T6" y="T7"/>
                </a:cxn>
              </a:cxnLst>
              <a:rect l="0" t="0" r="r" b="b"/>
              <a:pathLst>
                <a:path w="942" h="506">
                  <a:moveTo>
                    <a:pt x="0" y="262"/>
                  </a:moveTo>
                  <a:lnTo>
                    <a:pt x="144" y="506"/>
                  </a:lnTo>
                  <a:lnTo>
                    <a:pt x="942" y="0"/>
                  </a:lnTo>
                  <a:lnTo>
                    <a:pt x="0" y="262"/>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149"/>
            <p:cNvSpPr>
              <a:spLocks/>
            </p:cNvSpPr>
            <p:nvPr/>
          </p:nvSpPr>
          <p:spPr bwMode="auto">
            <a:xfrm>
              <a:off x="7826375" y="0"/>
              <a:ext cx="4365625" cy="155575"/>
            </a:xfrm>
            <a:custGeom>
              <a:avLst/>
              <a:gdLst>
                <a:gd name="T0" fmla="*/ 0 w 2750"/>
                <a:gd name="T1" fmla="*/ 37 h 98"/>
                <a:gd name="T2" fmla="*/ 1740 w 2750"/>
                <a:gd name="T3" fmla="*/ 98 h 98"/>
                <a:gd name="T4" fmla="*/ 2750 w 2750"/>
                <a:gd name="T5" fmla="*/ 0 h 98"/>
                <a:gd name="T6" fmla="*/ 0 w 2750"/>
                <a:gd name="T7" fmla="*/ 37 h 98"/>
              </a:gdLst>
              <a:ahLst/>
              <a:cxnLst>
                <a:cxn ang="0">
                  <a:pos x="T0" y="T1"/>
                </a:cxn>
                <a:cxn ang="0">
                  <a:pos x="T2" y="T3"/>
                </a:cxn>
                <a:cxn ang="0">
                  <a:pos x="T4" y="T5"/>
                </a:cxn>
                <a:cxn ang="0">
                  <a:pos x="T6" y="T7"/>
                </a:cxn>
              </a:cxnLst>
              <a:rect l="0" t="0" r="r" b="b"/>
              <a:pathLst>
                <a:path w="2750" h="98">
                  <a:moveTo>
                    <a:pt x="0" y="37"/>
                  </a:moveTo>
                  <a:lnTo>
                    <a:pt x="1740" y="98"/>
                  </a:lnTo>
                  <a:lnTo>
                    <a:pt x="2750" y="0"/>
                  </a:lnTo>
                  <a:lnTo>
                    <a:pt x="0" y="37"/>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50"/>
            <p:cNvSpPr>
              <a:spLocks/>
            </p:cNvSpPr>
            <p:nvPr/>
          </p:nvSpPr>
          <p:spPr bwMode="auto">
            <a:xfrm>
              <a:off x="11625263" y="6142038"/>
              <a:ext cx="566738" cy="715963"/>
            </a:xfrm>
            <a:custGeom>
              <a:avLst/>
              <a:gdLst>
                <a:gd name="T0" fmla="*/ 0 w 357"/>
                <a:gd name="T1" fmla="*/ 0 h 451"/>
                <a:gd name="T2" fmla="*/ 46 w 357"/>
                <a:gd name="T3" fmla="*/ 195 h 451"/>
                <a:gd name="T4" fmla="*/ 357 w 357"/>
                <a:gd name="T5" fmla="*/ 451 h 451"/>
                <a:gd name="T6" fmla="*/ 0 w 357"/>
                <a:gd name="T7" fmla="*/ 0 h 451"/>
              </a:gdLst>
              <a:ahLst/>
              <a:cxnLst>
                <a:cxn ang="0">
                  <a:pos x="T0" y="T1"/>
                </a:cxn>
                <a:cxn ang="0">
                  <a:pos x="T2" y="T3"/>
                </a:cxn>
                <a:cxn ang="0">
                  <a:pos x="T4" y="T5"/>
                </a:cxn>
                <a:cxn ang="0">
                  <a:pos x="T6" y="T7"/>
                </a:cxn>
              </a:cxnLst>
              <a:rect l="0" t="0" r="r" b="b"/>
              <a:pathLst>
                <a:path w="357" h="451">
                  <a:moveTo>
                    <a:pt x="0" y="0"/>
                  </a:moveTo>
                  <a:lnTo>
                    <a:pt x="46" y="195"/>
                  </a:lnTo>
                  <a:lnTo>
                    <a:pt x="357" y="451"/>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151"/>
            <p:cNvSpPr>
              <a:spLocks/>
            </p:cNvSpPr>
            <p:nvPr/>
          </p:nvSpPr>
          <p:spPr bwMode="auto">
            <a:xfrm>
              <a:off x="11625263" y="5386388"/>
              <a:ext cx="566738" cy="1471613"/>
            </a:xfrm>
            <a:custGeom>
              <a:avLst/>
              <a:gdLst>
                <a:gd name="T0" fmla="*/ 327 w 357"/>
                <a:gd name="T1" fmla="*/ 0 h 927"/>
                <a:gd name="T2" fmla="*/ 0 w 357"/>
                <a:gd name="T3" fmla="*/ 476 h 927"/>
                <a:gd name="T4" fmla="*/ 357 w 357"/>
                <a:gd name="T5" fmla="*/ 927 h 927"/>
                <a:gd name="T6" fmla="*/ 327 w 357"/>
                <a:gd name="T7" fmla="*/ 0 h 927"/>
              </a:gdLst>
              <a:ahLst/>
              <a:cxnLst>
                <a:cxn ang="0">
                  <a:pos x="T0" y="T1"/>
                </a:cxn>
                <a:cxn ang="0">
                  <a:pos x="T2" y="T3"/>
                </a:cxn>
                <a:cxn ang="0">
                  <a:pos x="T4" y="T5"/>
                </a:cxn>
                <a:cxn ang="0">
                  <a:pos x="T6" y="T7"/>
                </a:cxn>
              </a:cxnLst>
              <a:rect l="0" t="0" r="r" b="b"/>
              <a:pathLst>
                <a:path w="357" h="927">
                  <a:moveTo>
                    <a:pt x="327" y="0"/>
                  </a:moveTo>
                  <a:lnTo>
                    <a:pt x="0" y="476"/>
                  </a:lnTo>
                  <a:lnTo>
                    <a:pt x="357" y="927"/>
                  </a:lnTo>
                  <a:lnTo>
                    <a:pt x="327"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52"/>
            <p:cNvSpPr>
              <a:spLocks/>
            </p:cNvSpPr>
            <p:nvPr/>
          </p:nvSpPr>
          <p:spPr bwMode="auto">
            <a:xfrm>
              <a:off x="10190163" y="6364288"/>
              <a:ext cx="2001838" cy="493713"/>
            </a:xfrm>
            <a:custGeom>
              <a:avLst/>
              <a:gdLst>
                <a:gd name="T0" fmla="*/ 950 w 1261"/>
                <a:gd name="T1" fmla="*/ 55 h 311"/>
                <a:gd name="T2" fmla="*/ 0 w 1261"/>
                <a:gd name="T3" fmla="*/ 0 h 311"/>
                <a:gd name="T4" fmla="*/ 1261 w 1261"/>
                <a:gd name="T5" fmla="*/ 311 h 311"/>
                <a:gd name="T6" fmla="*/ 950 w 1261"/>
                <a:gd name="T7" fmla="*/ 55 h 311"/>
              </a:gdLst>
              <a:ahLst/>
              <a:cxnLst>
                <a:cxn ang="0">
                  <a:pos x="T0" y="T1"/>
                </a:cxn>
                <a:cxn ang="0">
                  <a:pos x="T2" y="T3"/>
                </a:cxn>
                <a:cxn ang="0">
                  <a:pos x="T4" y="T5"/>
                </a:cxn>
                <a:cxn ang="0">
                  <a:pos x="T6" y="T7"/>
                </a:cxn>
              </a:cxnLst>
              <a:rect l="0" t="0" r="r" b="b"/>
              <a:pathLst>
                <a:path w="1261" h="311">
                  <a:moveTo>
                    <a:pt x="950" y="55"/>
                  </a:moveTo>
                  <a:lnTo>
                    <a:pt x="0" y="0"/>
                  </a:lnTo>
                  <a:lnTo>
                    <a:pt x="1261" y="311"/>
                  </a:lnTo>
                  <a:lnTo>
                    <a:pt x="950" y="55"/>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153"/>
            <p:cNvSpPr>
              <a:spLocks/>
            </p:cNvSpPr>
            <p:nvPr/>
          </p:nvSpPr>
          <p:spPr bwMode="auto">
            <a:xfrm>
              <a:off x="5908675" y="6364288"/>
              <a:ext cx="6283325" cy="493713"/>
            </a:xfrm>
            <a:custGeom>
              <a:avLst/>
              <a:gdLst>
                <a:gd name="T0" fmla="*/ 2697 w 3958"/>
                <a:gd name="T1" fmla="*/ 0 h 311"/>
                <a:gd name="T2" fmla="*/ 0 w 3958"/>
                <a:gd name="T3" fmla="*/ 67 h 311"/>
                <a:gd name="T4" fmla="*/ 3958 w 3958"/>
                <a:gd name="T5" fmla="*/ 311 h 311"/>
                <a:gd name="T6" fmla="*/ 2697 w 3958"/>
                <a:gd name="T7" fmla="*/ 0 h 311"/>
              </a:gdLst>
              <a:ahLst/>
              <a:cxnLst>
                <a:cxn ang="0">
                  <a:pos x="T0" y="T1"/>
                </a:cxn>
                <a:cxn ang="0">
                  <a:pos x="T2" y="T3"/>
                </a:cxn>
                <a:cxn ang="0">
                  <a:pos x="T4" y="T5"/>
                </a:cxn>
                <a:cxn ang="0">
                  <a:pos x="T6" y="T7"/>
                </a:cxn>
              </a:cxnLst>
              <a:rect l="0" t="0" r="r" b="b"/>
              <a:pathLst>
                <a:path w="3958" h="311">
                  <a:moveTo>
                    <a:pt x="2697" y="0"/>
                  </a:moveTo>
                  <a:lnTo>
                    <a:pt x="0" y="67"/>
                  </a:lnTo>
                  <a:lnTo>
                    <a:pt x="3958" y="311"/>
                  </a:lnTo>
                  <a:lnTo>
                    <a:pt x="2697"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606437953"/>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86E31A0-D20C-4A32-8C22-36FCEE753E12}" type="datetimeFigureOut">
              <a:rPr lang="zh-CN" altLang="en-US" smtClean="0"/>
              <a:t>2016/9/26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40AB53-C6AA-4BDE-8E43-186E67C4E8DF}" type="slidenum">
              <a:rPr lang="zh-CN" altLang="en-US" smtClean="0"/>
              <a:t>‹#›</a:t>
            </a:fld>
            <a:endParaRPr lang="zh-CN" altLang="en-US"/>
          </a:p>
        </p:txBody>
      </p:sp>
    </p:spTree>
    <p:extLst>
      <p:ext uri="{BB962C8B-B14F-4D97-AF65-F5344CB8AC3E}">
        <p14:creationId xmlns:p14="http://schemas.microsoft.com/office/powerpoint/2010/main" val="3726818602"/>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6E31A0-D20C-4A32-8C22-36FCEE753E12}" type="datetimeFigureOut">
              <a:rPr lang="zh-CN" altLang="en-US" smtClean="0"/>
              <a:t>2016/9/26 Monday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40AB53-C6AA-4BDE-8E43-186E67C4E8DF}" type="slidenum">
              <a:rPr lang="zh-CN" altLang="en-US" smtClean="0"/>
              <a:t>‹#›</a:t>
            </a:fld>
            <a:endParaRPr lang="zh-CN" altLang="en-US"/>
          </a:p>
        </p:txBody>
      </p:sp>
    </p:spTree>
    <p:extLst>
      <p:ext uri="{BB962C8B-B14F-4D97-AF65-F5344CB8AC3E}">
        <p14:creationId xmlns:p14="http://schemas.microsoft.com/office/powerpoint/2010/main" val="2286400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chart" Target="../charts/char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1.jpe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7.jpeg"/><Relationship Id="rId4" Type="http://schemas.openxmlformats.org/officeDocument/2006/relationships/image" Target="../media/image19.jpeg"/></Relationships>
</file>

<file path=ppt/slides/_rels/slide39.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图片 96"/>
          <p:cNvPicPr>
            <a:picLocks noChangeAspect="1"/>
          </p:cNvPicPr>
          <p:nvPr/>
        </p:nvPicPr>
        <p:blipFill rotWithShape="1">
          <a:blip r:embed="rId5" cstate="print">
            <a:extLst>
              <a:ext uri="{28A0092B-C50C-407E-A947-70E740481C1C}">
                <a14:useLocalDpi xmlns:a14="http://schemas.microsoft.com/office/drawing/2010/main" val="0"/>
              </a:ext>
            </a:extLst>
          </a:blip>
          <a:srcRect t="57140"/>
          <a:stretch/>
        </p:blipFill>
        <p:spPr>
          <a:xfrm>
            <a:off x="0" y="4598416"/>
            <a:ext cx="12197651" cy="2409839"/>
          </a:xfrm>
          <a:prstGeom prst="rect">
            <a:avLst/>
          </a:prstGeom>
        </p:spPr>
      </p:pic>
      <p:sp>
        <p:nvSpPr>
          <p:cNvPr id="6" name="椭圆 5"/>
          <p:cNvSpPr/>
          <p:nvPr/>
        </p:nvSpPr>
        <p:spPr>
          <a:xfrm>
            <a:off x="6306635" y="-5307971"/>
            <a:ext cx="11424000" cy="11424000"/>
          </a:xfrm>
          <a:prstGeom prst="ellipse">
            <a:avLst/>
          </a:prstGeom>
          <a:noFill/>
          <a:ln w="12700">
            <a:solidFill>
              <a:schemeClr val="tx1">
                <a:alpha val="2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nvGrpSpPr>
          <p:cNvPr id="8" name="组合 7"/>
          <p:cNvGrpSpPr/>
          <p:nvPr/>
        </p:nvGrpSpPr>
        <p:grpSpPr>
          <a:xfrm>
            <a:off x="1741144" y="1694171"/>
            <a:ext cx="1431896" cy="1431896"/>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grpSp>
      <p:sp>
        <p:nvSpPr>
          <p:cNvPr id="25" name="椭圆 24"/>
          <p:cNvSpPr/>
          <p:nvPr/>
        </p:nvSpPr>
        <p:spPr>
          <a:xfrm>
            <a:off x="6408926" y="2986056"/>
            <a:ext cx="366369" cy="36636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nvGrpSpPr>
          <p:cNvPr id="48" name="组合 47"/>
          <p:cNvGrpSpPr/>
          <p:nvPr/>
        </p:nvGrpSpPr>
        <p:grpSpPr>
          <a:xfrm>
            <a:off x="9646369" y="6263060"/>
            <a:ext cx="458433" cy="413329"/>
            <a:chOff x="4634991" y="2138335"/>
            <a:chExt cx="428348" cy="386204"/>
          </a:xfrm>
        </p:grpSpPr>
        <p:sp>
          <p:nvSpPr>
            <p:cNvPr id="49"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404040"/>
            </a:solidFill>
            <a:ln w="9525" cap="flat">
              <a:noFill/>
              <a:prstDash val="solid"/>
              <a:miter lim="800000"/>
              <a:headEnd/>
              <a:tailEnd/>
            </a:ln>
            <a:extLst/>
          </p:spPr>
          <p:txBody>
            <a:bodyPr vert="horz" wrap="square" lIns="121920" tIns="60960" rIns="121920" bIns="60960" numCol="1" anchor="t" anchorCtr="0" compatLnSpc="1">
              <a:prstTxWarp prst="textNoShape">
                <a:avLst/>
              </a:prstTxWarp>
            </a:bodyPr>
            <a:lstStyle/>
            <a:p>
              <a:endParaRPr lang="zh-CN" altLang="en-US" sz="2400" dirty="0">
                <a:ea typeface="微软雅黑" pitchFamily="34" charset="-122"/>
              </a:endParaRPr>
            </a:p>
          </p:txBody>
        </p:sp>
        <p:sp>
          <p:nvSpPr>
            <p:cNvPr id="50"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itchFamily="34" charset="-122"/>
              </a:endParaRPr>
            </a:p>
          </p:txBody>
        </p:sp>
      </p:grpSp>
      <p:grpSp>
        <p:nvGrpSpPr>
          <p:cNvPr id="51" name="组合 50"/>
          <p:cNvGrpSpPr/>
          <p:nvPr/>
        </p:nvGrpSpPr>
        <p:grpSpPr>
          <a:xfrm>
            <a:off x="10125354" y="6263060"/>
            <a:ext cx="458433" cy="413329"/>
            <a:chOff x="5076056" y="2138335"/>
            <a:chExt cx="428348" cy="386204"/>
          </a:xfrm>
        </p:grpSpPr>
        <p:sp>
          <p:nvSpPr>
            <p:cNvPr id="52"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404040"/>
            </a:solidFill>
            <a:ln w="9525" cap="flat">
              <a:noFill/>
              <a:prstDash val="solid"/>
              <a:miter lim="800000"/>
              <a:headEnd/>
              <a:tailEnd/>
            </a:ln>
            <a:extLst/>
          </p:spPr>
          <p:txBody>
            <a:bodyPr vert="horz" wrap="square" lIns="121920" tIns="60960" rIns="121920" bIns="60960" numCol="1" anchor="t" anchorCtr="0" compatLnSpc="1">
              <a:prstTxWarp prst="textNoShape">
                <a:avLst/>
              </a:prstTxWarp>
            </a:bodyPr>
            <a:lstStyle/>
            <a:p>
              <a:endParaRPr lang="zh-CN" altLang="en-US" sz="2400" dirty="0">
                <a:ea typeface="微软雅黑" pitchFamily="34" charset="-122"/>
              </a:endParaRPr>
            </a:p>
          </p:txBody>
        </p:sp>
        <p:sp>
          <p:nvSpPr>
            <p:cNvPr id="53"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itchFamily="34" charset="-122"/>
              </a:endParaRPr>
            </a:p>
          </p:txBody>
        </p:sp>
      </p:grpSp>
      <p:grpSp>
        <p:nvGrpSpPr>
          <p:cNvPr id="54" name="组合 53"/>
          <p:cNvGrpSpPr/>
          <p:nvPr/>
        </p:nvGrpSpPr>
        <p:grpSpPr>
          <a:xfrm>
            <a:off x="10604340" y="6263060"/>
            <a:ext cx="458433" cy="413329"/>
            <a:chOff x="5557128" y="2138335"/>
            <a:chExt cx="428348" cy="386204"/>
          </a:xfrm>
        </p:grpSpPr>
        <p:sp>
          <p:nvSpPr>
            <p:cNvPr id="55"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404040"/>
            </a:solidFill>
            <a:ln w="9525" cap="flat">
              <a:noFill/>
              <a:prstDash val="solid"/>
              <a:miter lim="800000"/>
              <a:headEnd/>
              <a:tailEnd/>
            </a:ln>
            <a:extLst/>
          </p:spPr>
          <p:txBody>
            <a:bodyPr vert="horz" wrap="square" lIns="121920" tIns="60960" rIns="121920" bIns="60960" numCol="1" anchor="t" anchorCtr="0" compatLnSpc="1">
              <a:prstTxWarp prst="textNoShape">
                <a:avLst/>
              </a:prstTxWarp>
            </a:bodyPr>
            <a:lstStyle/>
            <a:p>
              <a:endParaRPr lang="zh-CN" altLang="en-US" sz="2400" dirty="0">
                <a:ea typeface="微软雅黑" pitchFamily="34" charset="-122"/>
              </a:endParaRPr>
            </a:p>
          </p:txBody>
        </p:sp>
        <p:sp>
          <p:nvSpPr>
            <p:cNvPr id="56"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itchFamily="34" charset="-122"/>
              </a:endParaRPr>
            </a:p>
          </p:txBody>
        </p:sp>
      </p:grpSp>
      <p:grpSp>
        <p:nvGrpSpPr>
          <p:cNvPr id="57" name="组合 56"/>
          <p:cNvGrpSpPr/>
          <p:nvPr/>
        </p:nvGrpSpPr>
        <p:grpSpPr>
          <a:xfrm>
            <a:off x="11083325" y="6263060"/>
            <a:ext cx="458433" cy="413329"/>
            <a:chOff x="6068610" y="2138335"/>
            <a:chExt cx="428348" cy="386204"/>
          </a:xfrm>
        </p:grpSpPr>
        <p:sp>
          <p:nvSpPr>
            <p:cNvPr id="58"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404040"/>
            </a:solidFill>
            <a:ln w="9525" cap="flat">
              <a:noFill/>
              <a:prstDash val="solid"/>
              <a:miter lim="800000"/>
              <a:headEnd/>
              <a:tailEnd/>
            </a:ln>
            <a:extLst/>
          </p:spPr>
          <p:txBody>
            <a:bodyPr vert="horz" wrap="square" lIns="121920" tIns="60960" rIns="121920" bIns="60960" numCol="1" anchor="t" anchorCtr="0" compatLnSpc="1">
              <a:prstTxWarp prst="textNoShape">
                <a:avLst/>
              </a:prstTxWarp>
            </a:bodyPr>
            <a:lstStyle/>
            <a:p>
              <a:endParaRPr lang="zh-CN" altLang="en-US" sz="2400" dirty="0">
                <a:ea typeface="微软雅黑" pitchFamily="34" charset="-122"/>
              </a:endParaRPr>
            </a:p>
          </p:txBody>
        </p:sp>
        <p:sp>
          <p:nvSpPr>
            <p:cNvPr id="59"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itchFamily="34" charset="-122"/>
              </a:endParaRPr>
            </a:p>
          </p:txBody>
        </p:sp>
      </p:grpSp>
      <p:grpSp>
        <p:nvGrpSpPr>
          <p:cNvPr id="60" name="组合 59"/>
          <p:cNvGrpSpPr/>
          <p:nvPr/>
        </p:nvGrpSpPr>
        <p:grpSpPr>
          <a:xfrm>
            <a:off x="11562309" y="6263060"/>
            <a:ext cx="458433" cy="413329"/>
            <a:chOff x="6623914" y="2138335"/>
            <a:chExt cx="428348" cy="386204"/>
          </a:xfrm>
        </p:grpSpPr>
        <p:sp>
          <p:nvSpPr>
            <p:cNvPr id="61"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404040"/>
            </a:solidFill>
            <a:ln w="9525" cap="flat">
              <a:noFill/>
              <a:prstDash val="solid"/>
              <a:miter lim="800000"/>
              <a:headEnd/>
              <a:tailEnd/>
            </a:ln>
            <a:extLst/>
          </p:spPr>
          <p:txBody>
            <a:bodyPr vert="horz" wrap="square" lIns="121920" tIns="60960" rIns="121920" bIns="60960" numCol="1" anchor="t" anchorCtr="0" compatLnSpc="1">
              <a:prstTxWarp prst="textNoShape">
                <a:avLst/>
              </a:prstTxWarp>
            </a:bodyPr>
            <a:lstStyle/>
            <a:p>
              <a:endParaRPr lang="zh-CN" altLang="en-US" sz="2400" dirty="0">
                <a:ea typeface="微软雅黑" pitchFamily="34" charset="-122"/>
              </a:endParaRPr>
            </a:p>
          </p:txBody>
        </p:sp>
        <p:sp>
          <p:nvSpPr>
            <p:cNvPr id="62"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itchFamily="34" charset="-122"/>
              </a:endParaRPr>
            </a:p>
          </p:txBody>
        </p:sp>
      </p:grpSp>
      <p:sp>
        <p:nvSpPr>
          <p:cNvPr id="63" name="椭圆 62"/>
          <p:cNvSpPr/>
          <p:nvPr/>
        </p:nvSpPr>
        <p:spPr>
          <a:xfrm>
            <a:off x="2063553" y="3274023"/>
            <a:ext cx="635031" cy="635031"/>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pic>
        <p:nvPicPr>
          <p:cNvPr id="39" name="震撼呐喊节奏空旷.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336693" y="-278561"/>
            <a:ext cx="812800" cy="812800"/>
          </a:xfrm>
          <a:prstGeom prst="rect">
            <a:avLst/>
          </a:prstGeom>
        </p:spPr>
      </p:pic>
      <p:grpSp>
        <p:nvGrpSpPr>
          <p:cNvPr id="65" name="组合 64"/>
          <p:cNvGrpSpPr/>
          <p:nvPr/>
        </p:nvGrpSpPr>
        <p:grpSpPr>
          <a:xfrm>
            <a:off x="2942749" y="1685465"/>
            <a:ext cx="1431896" cy="1431896"/>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sp>
          <p:nvSpPr>
            <p:cNvPr id="67" name="椭圆 6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grpSp>
      <p:grpSp>
        <p:nvGrpSpPr>
          <p:cNvPr id="68" name="组合 67"/>
          <p:cNvGrpSpPr/>
          <p:nvPr/>
        </p:nvGrpSpPr>
        <p:grpSpPr>
          <a:xfrm>
            <a:off x="4164011" y="1694171"/>
            <a:ext cx="1431896" cy="1431896"/>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sp>
          <p:nvSpPr>
            <p:cNvPr id="70" name="椭圆 6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grpSp>
      <p:grpSp>
        <p:nvGrpSpPr>
          <p:cNvPr id="71" name="组合 70"/>
          <p:cNvGrpSpPr/>
          <p:nvPr/>
        </p:nvGrpSpPr>
        <p:grpSpPr>
          <a:xfrm>
            <a:off x="5358211" y="1685465"/>
            <a:ext cx="1431896" cy="1431896"/>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sp>
          <p:nvSpPr>
            <p:cNvPr id="73" name="椭圆 7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grpSp>
      <p:grpSp>
        <p:nvGrpSpPr>
          <p:cNvPr id="74" name="组合 73"/>
          <p:cNvGrpSpPr/>
          <p:nvPr/>
        </p:nvGrpSpPr>
        <p:grpSpPr>
          <a:xfrm>
            <a:off x="6560859" y="1695591"/>
            <a:ext cx="1431896" cy="1431896"/>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sp>
          <p:nvSpPr>
            <p:cNvPr id="76" name="椭圆 7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grpSp>
      <p:grpSp>
        <p:nvGrpSpPr>
          <p:cNvPr id="77" name="组合 76"/>
          <p:cNvGrpSpPr/>
          <p:nvPr/>
        </p:nvGrpSpPr>
        <p:grpSpPr>
          <a:xfrm>
            <a:off x="7773672" y="1695591"/>
            <a:ext cx="1431896" cy="1431896"/>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sp>
          <p:nvSpPr>
            <p:cNvPr id="79" name="椭圆 7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grpSp>
      <p:grpSp>
        <p:nvGrpSpPr>
          <p:cNvPr id="80" name="组合 79"/>
          <p:cNvGrpSpPr/>
          <p:nvPr/>
        </p:nvGrpSpPr>
        <p:grpSpPr>
          <a:xfrm>
            <a:off x="8984584" y="1685465"/>
            <a:ext cx="1431896" cy="1431896"/>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sp>
          <p:nvSpPr>
            <p:cNvPr id="82" name="椭圆 8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grpSp>
      <p:sp>
        <p:nvSpPr>
          <p:cNvPr id="2" name="矩形 1"/>
          <p:cNvSpPr/>
          <p:nvPr/>
        </p:nvSpPr>
        <p:spPr>
          <a:xfrm>
            <a:off x="1918165" y="1837023"/>
            <a:ext cx="8361584" cy="1118319"/>
          </a:xfrm>
          <a:prstGeom prst="rect">
            <a:avLst/>
          </a:prstGeom>
        </p:spPr>
        <p:txBody>
          <a:bodyPr wrap="none">
            <a:spAutoFit/>
          </a:bodyPr>
          <a:lstStyle/>
          <a:p>
            <a:pPr>
              <a:defRPr/>
            </a:pPr>
            <a:r>
              <a:rPr lang="zh-CN" altLang="en-US" sz="6667" b="1" spc="400" dirty="0">
                <a:solidFill>
                  <a:srgbClr val="404040"/>
                </a:solidFill>
                <a:latin typeface="微软雅黑" pitchFamily="34" charset="-122"/>
                <a:ea typeface="微软雅黑" pitchFamily="34" charset="-122"/>
                <a:sym typeface="微软雅黑" pitchFamily="34" charset="-122"/>
              </a:rPr>
              <a:t>创 业 融 资 计 划 书</a:t>
            </a:r>
          </a:p>
        </p:txBody>
      </p:sp>
      <p:sp>
        <p:nvSpPr>
          <p:cNvPr id="83" name="椭圆 82"/>
          <p:cNvSpPr/>
          <p:nvPr/>
        </p:nvSpPr>
        <p:spPr>
          <a:xfrm>
            <a:off x="9936977" y="1398159"/>
            <a:ext cx="309460" cy="30946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nvGrpSpPr>
          <p:cNvPr id="84" name="组合 83"/>
          <p:cNvGrpSpPr/>
          <p:nvPr/>
        </p:nvGrpSpPr>
        <p:grpSpPr>
          <a:xfrm>
            <a:off x="3962965" y="3062290"/>
            <a:ext cx="472575" cy="472575"/>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ea typeface="微软雅黑" pitchFamily="34" charset="-122"/>
              </a:endParaRPr>
            </a:p>
          </p:txBody>
        </p:sp>
        <p:sp>
          <p:nvSpPr>
            <p:cNvPr id="86" name="椭圆 8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89" name="组合 88"/>
          <p:cNvGrpSpPr/>
          <p:nvPr/>
        </p:nvGrpSpPr>
        <p:grpSpPr>
          <a:xfrm>
            <a:off x="4726689" y="3257846"/>
            <a:ext cx="289391" cy="289391"/>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ea typeface="微软雅黑" pitchFamily="34" charset="-122"/>
              </a:endParaRPr>
            </a:p>
          </p:txBody>
        </p:sp>
        <p:sp>
          <p:nvSpPr>
            <p:cNvPr id="91" name="椭圆 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sp>
        <p:nvSpPr>
          <p:cNvPr id="64" name="六边形 63"/>
          <p:cNvSpPr/>
          <p:nvPr/>
        </p:nvSpPr>
        <p:spPr>
          <a:xfrm>
            <a:off x="2626116" y="5133671"/>
            <a:ext cx="6349488" cy="685158"/>
          </a:xfrm>
          <a:prstGeom prst="hexagon">
            <a:avLst/>
          </a:prstGeom>
          <a:solidFill>
            <a:srgbClr val="FABC00"/>
          </a:solidFill>
          <a:ln w="12700" cap="flat" cmpd="sng" algn="ctr">
            <a:noFill/>
            <a:prstDash val="solid"/>
            <a:miter lim="800000"/>
          </a:ln>
          <a:effectLst>
            <a:innerShdw blurRad="63500" dist="50800" dir="13500000">
              <a:prstClr val="black">
                <a:alpha val="50000"/>
              </a:prstClr>
            </a:inn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Agency FB"/>
            </a:endParaRPr>
          </a:p>
        </p:txBody>
      </p:sp>
      <p:sp>
        <p:nvSpPr>
          <p:cNvPr id="87" name="圆角矩形 86"/>
          <p:cNvSpPr/>
          <p:nvPr/>
        </p:nvSpPr>
        <p:spPr>
          <a:xfrm>
            <a:off x="2941071" y="5014317"/>
            <a:ext cx="5603642" cy="888144"/>
          </a:xfrm>
          <a:prstGeom prst="roundRect">
            <a:avLst/>
          </a:prstGeom>
          <a:noFill/>
          <a:ln w="12700" cap="flat" cmpd="sng" algn="ctr">
            <a:noFill/>
            <a:prstDash val="solid"/>
            <a:miter lim="800000"/>
          </a:ln>
          <a:effectLst/>
        </p:spPr>
        <p:txBody>
          <a:bodyPr lIns="81693" tIns="40847" rIns="81693" bIns="40847" anchor="ctr"/>
          <a:lstStyle/>
          <a:p>
            <a:pPr lvl="0" algn="ctr" defTabSz="685800"/>
            <a:r>
              <a:rPr lang="zh-CN" altLang="en-US" sz="3200" dirty="0">
                <a:solidFill>
                  <a:schemeClr val="tx1">
                    <a:lumMod val="75000"/>
                    <a:lumOff val="25000"/>
                  </a:schemeClr>
                </a:solidFill>
                <a:latin typeface="微软雅黑" pitchFamily="34" charset="-122"/>
                <a:ea typeface="微软雅黑" pitchFamily="34" charset="-122"/>
              </a:rPr>
              <a:t>框架完整创业计划书</a:t>
            </a:r>
            <a:r>
              <a:rPr lang="en-US" altLang="zh-CN" sz="3200" dirty="0">
                <a:solidFill>
                  <a:schemeClr val="tx1">
                    <a:lumMod val="75000"/>
                    <a:lumOff val="25000"/>
                  </a:schemeClr>
                </a:solidFill>
                <a:latin typeface="微软雅黑" pitchFamily="34" charset="-122"/>
                <a:ea typeface="微软雅黑" pitchFamily="34" charset="-122"/>
              </a:rPr>
              <a:t>ppt</a:t>
            </a:r>
            <a:r>
              <a:rPr lang="zh-CN" altLang="en-US" sz="3200" dirty="0">
                <a:solidFill>
                  <a:schemeClr val="tx1">
                    <a:lumMod val="75000"/>
                    <a:lumOff val="25000"/>
                  </a:schemeClr>
                </a:solidFill>
                <a:latin typeface="微软雅黑" pitchFamily="34" charset="-122"/>
                <a:ea typeface="微软雅黑" pitchFamily="34" charset="-122"/>
              </a:rPr>
              <a:t>模板</a:t>
            </a:r>
          </a:p>
        </p:txBody>
      </p:sp>
      <p:grpSp>
        <p:nvGrpSpPr>
          <p:cNvPr id="88" name="组合 87"/>
          <p:cNvGrpSpPr/>
          <p:nvPr/>
        </p:nvGrpSpPr>
        <p:grpSpPr>
          <a:xfrm>
            <a:off x="8544713" y="5061663"/>
            <a:ext cx="914914" cy="826960"/>
            <a:chOff x="304799" y="673099"/>
            <a:chExt cx="4000501" cy="4000500"/>
          </a:xfrm>
          <a:effectLst>
            <a:outerShdw blurRad="444500" dist="254000" dir="8100000" algn="tr" rotWithShape="0">
              <a:prstClr val="black">
                <a:alpha val="50000"/>
              </a:prstClr>
            </a:outerShdw>
          </a:effectLst>
        </p:grpSpPr>
        <p:sp>
          <p:nvSpPr>
            <p:cNvPr id="92" name="六边形 91"/>
            <p:cNvSpPr/>
            <p:nvPr/>
          </p:nvSpPr>
          <p:spPr>
            <a:xfrm>
              <a:off x="304799" y="673099"/>
              <a:ext cx="4000501"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Agency FB"/>
              </a:endParaRPr>
            </a:p>
          </p:txBody>
        </p:sp>
        <p:sp>
          <p:nvSpPr>
            <p:cNvPr id="93" name="六边形 92"/>
            <p:cNvSpPr/>
            <p:nvPr/>
          </p:nvSpPr>
          <p:spPr>
            <a:xfrm>
              <a:off x="392112" y="760412"/>
              <a:ext cx="3825876"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Agency FB"/>
              </a:endParaRPr>
            </a:p>
          </p:txBody>
        </p:sp>
      </p:grpSp>
      <p:pic>
        <p:nvPicPr>
          <p:cNvPr id="94" name="Picture 6" descr="D:\360data\重要数据\桌面\未标题-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61976" y="5453197"/>
            <a:ext cx="977945" cy="1840714"/>
          </a:xfrm>
          <a:prstGeom prst="rect">
            <a:avLst/>
          </a:prstGeom>
          <a:noFill/>
          <a:extLst>
            <a:ext uri="{909E8E84-426E-40DD-AFC4-6F175D3DCCD1}">
              <a14:hiddenFill xmlns:a14="http://schemas.microsoft.com/office/drawing/2010/main">
                <a:solidFill>
                  <a:srgbClr val="FFFFFF"/>
                </a:solidFill>
              </a14:hiddenFill>
            </a:ext>
          </a:extLst>
        </p:spPr>
      </p:pic>
      <p:sp>
        <p:nvSpPr>
          <p:cNvPr id="96" name="文本框 3"/>
          <p:cNvSpPr txBox="1">
            <a:spLocks noChangeArrowheads="1"/>
          </p:cNvSpPr>
          <p:nvPr/>
        </p:nvSpPr>
        <p:spPr bwMode="auto">
          <a:xfrm>
            <a:off x="3304277" y="6016086"/>
            <a:ext cx="4981336" cy="390268"/>
          </a:xfrm>
          <a:prstGeom prst="rect">
            <a:avLst/>
          </a:prstGeom>
          <a:noFill/>
          <a:ln w="9525">
            <a:noFill/>
            <a:miter lim="800000"/>
          </a:ln>
        </p:spPr>
        <p:txBody>
          <a:bodyPr wrap="square" lIns="81693" tIns="40847" rIns="81693" bIns="40847">
            <a:spAutoFit/>
          </a:bodyPr>
          <a:lstStyle/>
          <a:p>
            <a:pPr algn="ctr" defTabSz="685800"/>
            <a:r>
              <a:rPr lang="zh-CN" altLang="zh-CN" sz="2000" dirty="0">
                <a:solidFill>
                  <a:schemeClr val="tx1">
                    <a:lumMod val="75000"/>
                    <a:lumOff val="25000"/>
                  </a:schemeClr>
                </a:solidFill>
                <a:latin typeface="微软雅黑" pitchFamily="34" charset="-122"/>
                <a:ea typeface="微软雅黑" pitchFamily="34" charset="-122"/>
              </a:rPr>
              <a:t>汇报者：</a:t>
            </a:r>
            <a:r>
              <a:rPr lang="en-US" altLang="zh-CN" sz="2000" dirty="0">
                <a:solidFill>
                  <a:schemeClr val="tx1">
                    <a:lumMod val="75000"/>
                    <a:lumOff val="25000"/>
                  </a:schemeClr>
                </a:solidFill>
                <a:latin typeface="微软雅黑" pitchFamily="34" charset="-122"/>
                <a:ea typeface="微软雅黑" pitchFamily="34" charset="-122"/>
              </a:rPr>
              <a:t>XXX</a:t>
            </a:r>
            <a:r>
              <a:rPr lang="zh-CN" altLang="en-US" sz="2000" dirty="0">
                <a:solidFill>
                  <a:schemeClr val="tx1">
                    <a:lumMod val="75000"/>
                    <a:lumOff val="25000"/>
                  </a:schemeClr>
                </a:solidFill>
                <a:latin typeface="微软雅黑" pitchFamily="34" charset="-122"/>
                <a:ea typeface="微软雅黑" pitchFamily="34" charset="-122"/>
              </a:rPr>
              <a:t>公司</a:t>
            </a:r>
          </a:p>
        </p:txBody>
      </p:sp>
      <p:sp>
        <p:nvSpPr>
          <p:cNvPr id="105" name="椭圆 104"/>
          <p:cNvSpPr/>
          <p:nvPr/>
        </p:nvSpPr>
        <p:spPr>
          <a:xfrm>
            <a:off x="5726095" y="3415521"/>
            <a:ext cx="635031" cy="635031"/>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nvGrpSpPr>
          <p:cNvPr id="106" name="组合 105"/>
          <p:cNvGrpSpPr/>
          <p:nvPr/>
        </p:nvGrpSpPr>
        <p:grpSpPr>
          <a:xfrm>
            <a:off x="7625507" y="3203788"/>
            <a:ext cx="472575" cy="472575"/>
            <a:chOff x="304800" y="673100"/>
            <a:chExt cx="4000500" cy="4000500"/>
          </a:xfrm>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ea typeface="微软雅黑" pitchFamily="34" charset="-122"/>
              </a:endParaRPr>
            </a:p>
          </p:txBody>
        </p:sp>
        <p:sp>
          <p:nvSpPr>
            <p:cNvPr id="108" name="椭圆 10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109" name="组合 108"/>
          <p:cNvGrpSpPr/>
          <p:nvPr/>
        </p:nvGrpSpPr>
        <p:grpSpPr>
          <a:xfrm>
            <a:off x="8389231" y="3399344"/>
            <a:ext cx="289391" cy="289391"/>
            <a:chOff x="304800" y="673100"/>
            <a:chExt cx="4000500" cy="4000500"/>
          </a:xfrm>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ea typeface="微软雅黑" pitchFamily="34" charset="-122"/>
              </a:endParaRPr>
            </a:p>
          </p:txBody>
        </p:sp>
        <p:sp>
          <p:nvSpPr>
            <p:cNvPr id="111" name="椭圆 11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sp>
        <p:nvSpPr>
          <p:cNvPr id="112" name="椭圆 111"/>
          <p:cNvSpPr/>
          <p:nvPr/>
        </p:nvSpPr>
        <p:spPr>
          <a:xfrm>
            <a:off x="6377674" y="1276842"/>
            <a:ext cx="366369" cy="36636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113" name="椭圆 112"/>
          <p:cNvSpPr/>
          <p:nvPr/>
        </p:nvSpPr>
        <p:spPr>
          <a:xfrm>
            <a:off x="2533075" y="906727"/>
            <a:ext cx="635031" cy="635031"/>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nvGrpSpPr>
          <p:cNvPr id="114" name="组合 113"/>
          <p:cNvGrpSpPr/>
          <p:nvPr/>
        </p:nvGrpSpPr>
        <p:grpSpPr>
          <a:xfrm>
            <a:off x="3999279" y="996582"/>
            <a:ext cx="472575" cy="472575"/>
            <a:chOff x="304800" y="673100"/>
            <a:chExt cx="4000500" cy="4000500"/>
          </a:xfrm>
          <a:effectLst>
            <a:outerShdw blurRad="444500" dist="254000" dir="8100000" algn="tr" rotWithShape="0">
              <a:prstClr val="black">
                <a:alpha val="50000"/>
              </a:prstClr>
            </a:outerShdw>
          </a:effectLst>
        </p:grpSpPr>
        <p:sp>
          <p:nvSpPr>
            <p:cNvPr id="115" name="同心圆 1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ea typeface="微软雅黑" pitchFamily="34" charset="-122"/>
              </a:endParaRPr>
            </a:p>
          </p:txBody>
        </p:sp>
        <p:sp>
          <p:nvSpPr>
            <p:cNvPr id="116" name="椭圆 1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117" name="组合 116"/>
          <p:cNvGrpSpPr/>
          <p:nvPr/>
        </p:nvGrpSpPr>
        <p:grpSpPr>
          <a:xfrm>
            <a:off x="5196211" y="890550"/>
            <a:ext cx="289391" cy="289391"/>
            <a:chOff x="304800" y="673100"/>
            <a:chExt cx="4000500" cy="4000500"/>
          </a:xfrm>
          <a:effectLst>
            <a:outerShdw blurRad="444500" dist="254000" dir="8100000" algn="tr" rotWithShape="0">
              <a:prstClr val="black">
                <a:alpha val="50000"/>
              </a:prstClr>
            </a:outerShdw>
          </a:effectLst>
        </p:grpSpPr>
        <p:sp>
          <p:nvSpPr>
            <p:cNvPr id="118" name="同心圆 1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ea typeface="微软雅黑" pitchFamily="34" charset="-122"/>
              </a:endParaRPr>
            </a:p>
          </p:txBody>
        </p:sp>
        <p:sp>
          <p:nvSpPr>
            <p:cNvPr id="119" name="椭圆 1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sp>
        <p:nvSpPr>
          <p:cNvPr id="120" name="椭圆 119"/>
          <p:cNvSpPr/>
          <p:nvPr/>
        </p:nvSpPr>
        <p:spPr>
          <a:xfrm>
            <a:off x="7225337" y="1016381"/>
            <a:ext cx="635031" cy="635031"/>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nvGrpSpPr>
          <p:cNvPr id="121" name="组合 120"/>
          <p:cNvGrpSpPr/>
          <p:nvPr/>
        </p:nvGrpSpPr>
        <p:grpSpPr>
          <a:xfrm>
            <a:off x="8095029" y="836492"/>
            <a:ext cx="472575" cy="472575"/>
            <a:chOff x="304800" y="673100"/>
            <a:chExt cx="4000500" cy="4000500"/>
          </a:xfrm>
          <a:effectLst>
            <a:outerShdw blurRad="444500" dist="254000" dir="81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ea typeface="微软雅黑" pitchFamily="34" charset="-122"/>
              </a:endParaRPr>
            </a:p>
          </p:txBody>
        </p:sp>
        <p:sp>
          <p:nvSpPr>
            <p:cNvPr id="123" name="椭圆 12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124" name="组合 123"/>
          <p:cNvGrpSpPr/>
          <p:nvPr/>
        </p:nvGrpSpPr>
        <p:grpSpPr>
          <a:xfrm>
            <a:off x="8858753" y="1032048"/>
            <a:ext cx="289391" cy="289391"/>
            <a:chOff x="304800" y="673100"/>
            <a:chExt cx="4000500" cy="4000500"/>
          </a:xfrm>
          <a:effectLst>
            <a:outerShdw blurRad="444500" dist="254000" dir="8100000" algn="tr" rotWithShape="0">
              <a:prstClr val="black">
                <a:alpha val="50000"/>
              </a:prstClr>
            </a:outerShdw>
          </a:effectLst>
        </p:grpSpPr>
        <p:sp>
          <p:nvSpPr>
            <p:cNvPr id="125" name="同心圆 1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ea typeface="微软雅黑" pitchFamily="34" charset="-122"/>
              </a:endParaRPr>
            </a:p>
          </p:txBody>
        </p:sp>
        <p:sp>
          <p:nvSpPr>
            <p:cNvPr id="126" name="椭圆 12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spTree>
    <p:extLst>
      <p:ext uri="{BB962C8B-B14F-4D97-AF65-F5344CB8AC3E}">
        <p14:creationId xmlns:p14="http://schemas.microsoft.com/office/powerpoint/2010/main" val="2640657334"/>
      </p:ext>
    </p:extLst>
  </p:cSld>
  <p:clrMapOvr>
    <a:masterClrMapping/>
  </p:clrMapOvr>
  <mc:AlternateContent xmlns:mc="http://schemas.openxmlformats.org/markup-compatibility/2006" xmlns:p14="http://schemas.microsoft.com/office/powerpoint/2010/main">
    <mc:Choice Requires="p14">
      <p:transition p14:dur="0" advClick="0" advTm="4000"/>
    </mc:Choice>
    <mc:Fallback xmlns="">
      <p:transition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9"/>
                                        </p:tgtEl>
                                      </p:cBhvr>
                                    </p:cmd>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53" presetClass="entr" presetSubtype="16"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400" fill="hold"/>
                                        <p:tgtEl>
                                          <p:spTgt spid="8"/>
                                        </p:tgtEl>
                                        <p:attrNameLst>
                                          <p:attrName>ppt_w</p:attrName>
                                        </p:attrNameLst>
                                      </p:cBhvr>
                                      <p:tavLst>
                                        <p:tav tm="0">
                                          <p:val>
                                            <p:fltVal val="0"/>
                                          </p:val>
                                        </p:tav>
                                        <p:tav tm="100000">
                                          <p:val>
                                            <p:strVal val="#ppt_w"/>
                                          </p:val>
                                        </p:tav>
                                      </p:tavLst>
                                    </p:anim>
                                    <p:anim calcmode="lin" valueType="num">
                                      <p:cBhvr>
                                        <p:cTn id="12" dur="400" fill="hold"/>
                                        <p:tgtEl>
                                          <p:spTgt spid="8"/>
                                        </p:tgtEl>
                                        <p:attrNameLst>
                                          <p:attrName>ppt_h</p:attrName>
                                        </p:attrNameLst>
                                      </p:cBhvr>
                                      <p:tavLst>
                                        <p:tav tm="0">
                                          <p:val>
                                            <p:fltVal val="0"/>
                                          </p:val>
                                        </p:tav>
                                        <p:tav tm="100000">
                                          <p:val>
                                            <p:strVal val="#ppt_h"/>
                                          </p:val>
                                        </p:tav>
                                      </p:tavLst>
                                    </p:anim>
                                    <p:animEffect transition="in" filter="fade">
                                      <p:cBhvr>
                                        <p:cTn id="13" dur="400"/>
                                        <p:tgtEl>
                                          <p:spTgt spid="8"/>
                                        </p:tgtEl>
                                      </p:cBhvr>
                                    </p:animEffect>
                                  </p:childTnLst>
                                </p:cTn>
                              </p:par>
                              <p:par>
                                <p:cTn id="14" presetID="64" presetClass="path" presetSubtype="0" fill="hold" nodeType="withEffect">
                                  <p:stCondLst>
                                    <p:cond delay="0"/>
                                  </p:stCondLst>
                                  <p:childTnLst>
                                    <p:animMotion origin="layout" path="M 0.00087 -0.00679 L -0.58542 -0.34105 " pathEditMode="relative" rAng="0" ptsTypes="AA">
                                      <p:cBhvr>
                                        <p:cTn id="15" dur="400" spd="-100000" fill="hold"/>
                                        <p:tgtEl>
                                          <p:spTgt spid="8"/>
                                        </p:tgtEl>
                                        <p:attrNameLst>
                                          <p:attrName>ppt_x</p:attrName>
                                          <p:attrName>ppt_y</p:attrName>
                                        </p:attrNameLst>
                                      </p:cBhvr>
                                      <p:rCtr x="-29323" y="-16728"/>
                                    </p:animMotion>
                                  </p:childTnLst>
                                </p:cTn>
                              </p:par>
                              <p:par>
                                <p:cTn id="16" presetID="1" presetClass="entr" presetSubtype="0" fill="hold" nodeType="withEffect">
                                  <p:stCondLst>
                                    <p:cond delay="200"/>
                                  </p:stCondLst>
                                  <p:childTnLst>
                                    <p:set>
                                      <p:cBhvr>
                                        <p:cTn id="17" dur="1" fill="hold">
                                          <p:stCondLst>
                                            <p:cond delay="0"/>
                                          </p:stCondLst>
                                        </p:cTn>
                                        <p:tgtEl>
                                          <p:spTgt spid="65"/>
                                        </p:tgtEl>
                                        <p:attrNameLst>
                                          <p:attrName>style.visibility</p:attrName>
                                        </p:attrNameLst>
                                      </p:cBhvr>
                                      <p:to>
                                        <p:strVal val="visible"/>
                                      </p:to>
                                    </p:set>
                                  </p:childTnLst>
                                </p:cTn>
                              </p:par>
                              <p:par>
                                <p:cTn id="18" presetID="53" presetClass="entr" presetSubtype="16" fill="hold" nodeType="withEffect">
                                  <p:stCondLst>
                                    <p:cond delay="200"/>
                                  </p:stCondLst>
                                  <p:childTnLst>
                                    <p:set>
                                      <p:cBhvr>
                                        <p:cTn id="19" dur="1" fill="hold">
                                          <p:stCondLst>
                                            <p:cond delay="0"/>
                                          </p:stCondLst>
                                        </p:cTn>
                                        <p:tgtEl>
                                          <p:spTgt spid="65"/>
                                        </p:tgtEl>
                                        <p:attrNameLst>
                                          <p:attrName>style.visibility</p:attrName>
                                        </p:attrNameLst>
                                      </p:cBhvr>
                                      <p:to>
                                        <p:strVal val="visible"/>
                                      </p:to>
                                    </p:set>
                                    <p:anim calcmode="lin" valueType="num">
                                      <p:cBhvr>
                                        <p:cTn id="20" dur="500" fill="hold"/>
                                        <p:tgtEl>
                                          <p:spTgt spid="65"/>
                                        </p:tgtEl>
                                        <p:attrNameLst>
                                          <p:attrName>ppt_w</p:attrName>
                                        </p:attrNameLst>
                                      </p:cBhvr>
                                      <p:tavLst>
                                        <p:tav tm="0">
                                          <p:val>
                                            <p:fltVal val="0"/>
                                          </p:val>
                                        </p:tav>
                                        <p:tav tm="100000">
                                          <p:val>
                                            <p:strVal val="#ppt_w"/>
                                          </p:val>
                                        </p:tav>
                                      </p:tavLst>
                                    </p:anim>
                                    <p:anim calcmode="lin" valueType="num">
                                      <p:cBhvr>
                                        <p:cTn id="21" dur="500" fill="hold"/>
                                        <p:tgtEl>
                                          <p:spTgt spid="65"/>
                                        </p:tgtEl>
                                        <p:attrNameLst>
                                          <p:attrName>ppt_h</p:attrName>
                                        </p:attrNameLst>
                                      </p:cBhvr>
                                      <p:tavLst>
                                        <p:tav tm="0">
                                          <p:val>
                                            <p:fltVal val="0"/>
                                          </p:val>
                                        </p:tav>
                                        <p:tav tm="100000">
                                          <p:val>
                                            <p:strVal val="#ppt_h"/>
                                          </p:val>
                                        </p:tav>
                                      </p:tavLst>
                                    </p:anim>
                                    <p:animEffect transition="in" filter="fade">
                                      <p:cBhvr>
                                        <p:cTn id="22" dur="500"/>
                                        <p:tgtEl>
                                          <p:spTgt spid="65"/>
                                        </p:tgtEl>
                                      </p:cBhvr>
                                    </p:animEffect>
                                  </p:childTnLst>
                                </p:cTn>
                              </p:par>
                              <p:par>
                                <p:cTn id="23" presetID="64" presetClass="path" presetSubtype="0" fill="hold" nodeType="withEffect">
                                  <p:stCondLst>
                                    <p:cond delay="200"/>
                                  </p:stCondLst>
                                  <p:childTnLst>
                                    <p:animMotion origin="layout" path="M 0.00087 -0.00679 L -0.58542 -0.34105 " pathEditMode="relative" rAng="0" ptsTypes="AA">
                                      <p:cBhvr>
                                        <p:cTn id="24" dur="500" spd="-100000" fill="hold"/>
                                        <p:tgtEl>
                                          <p:spTgt spid="65"/>
                                        </p:tgtEl>
                                        <p:attrNameLst>
                                          <p:attrName>ppt_x</p:attrName>
                                          <p:attrName>ppt_y</p:attrName>
                                        </p:attrNameLst>
                                      </p:cBhvr>
                                      <p:rCtr x="-29323" y="-16728"/>
                                    </p:animMotion>
                                  </p:childTnLst>
                                </p:cTn>
                              </p:par>
                              <p:par>
                                <p:cTn id="25" presetID="1" presetClass="entr" presetSubtype="0" fill="hold" nodeType="withEffect">
                                  <p:stCondLst>
                                    <p:cond delay="400"/>
                                  </p:stCondLst>
                                  <p:childTnLst>
                                    <p:set>
                                      <p:cBhvr>
                                        <p:cTn id="26" dur="1" fill="hold">
                                          <p:stCondLst>
                                            <p:cond delay="0"/>
                                          </p:stCondLst>
                                        </p:cTn>
                                        <p:tgtEl>
                                          <p:spTgt spid="68"/>
                                        </p:tgtEl>
                                        <p:attrNameLst>
                                          <p:attrName>style.visibility</p:attrName>
                                        </p:attrNameLst>
                                      </p:cBhvr>
                                      <p:to>
                                        <p:strVal val="visible"/>
                                      </p:to>
                                    </p:set>
                                  </p:childTnLst>
                                </p:cTn>
                              </p:par>
                              <p:par>
                                <p:cTn id="27" presetID="53" presetClass="entr" presetSubtype="16" fill="hold" nodeType="withEffect">
                                  <p:stCondLst>
                                    <p:cond delay="300"/>
                                  </p:stCondLst>
                                  <p:childTnLst>
                                    <p:set>
                                      <p:cBhvr>
                                        <p:cTn id="28" dur="1" fill="hold">
                                          <p:stCondLst>
                                            <p:cond delay="0"/>
                                          </p:stCondLst>
                                        </p:cTn>
                                        <p:tgtEl>
                                          <p:spTgt spid="68"/>
                                        </p:tgtEl>
                                        <p:attrNameLst>
                                          <p:attrName>style.visibility</p:attrName>
                                        </p:attrNameLst>
                                      </p:cBhvr>
                                      <p:to>
                                        <p:strVal val="visible"/>
                                      </p:to>
                                    </p:set>
                                    <p:anim calcmode="lin" valueType="num">
                                      <p:cBhvr>
                                        <p:cTn id="29" dur="1000" fill="hold"/>
                                        <p:tgtEl>
                                          <p:spTgt spid="68"/>
                                        </p:tgtEl>
                                        <p:attrNameLst>
                                          <p:attrName>ppt_w</p:attrName>
                                        </p:attrNameLst>
                                      </p:cBhvr>
                                      <p:tavLst>
                                        <p:tav tm="0">
                                          <p:val>
                                            <p:fltVal val="0"/>
                                          </p:val>
                                        </p:tav>
                                        <p:tav tm="100000">
                                          <p:val>
                                            <p:strVal val="#ppt_w"/>
                                          </p:val>
                                        </p:tav>
                                      </p:tavLst>
                                    </p:anim>
                                    <p:anim calcmode="lin" valueType="num">
                                      <p:cBhvr>
                                        <p:cTn id="30" dur="1000" fill="hold"/>
                                        <p:tgtEl>
                                          <p:spTgt spid="68"/>
                                        </p:tgtEl>
                                        <p:attrNameLst>
                                          <p:attrName>ppt_h</p:attrName>
                                        </p:attrNameLst>
                                      </p:cBhvr>
                                      <p:tavLst>
                                        <p:tav tm="0">
                                          <p:val>
                                            <p:fltVal val="0"/>
                                          </p:val>
                                        </p:tav>
                                        <p:tav tm="100000">
                                          <p:val>
                                            <p:strVal val="#ppt_h"/>
                                          </p:val>
                                        </p:tav>
                                      </p:tavLst>
                                    </p:anim>
                                    <p:animEffect transition="in" filter="fade">
                                      <p:cBhvr>
                                        <p:cTn id="31" dur="1000"/>
                                        <p:tgtEl>
                                          <p:spTgt spid="68"/>
                                        </p:tgtEl>
                                      </p:cBhvr>
                                    </p:animEffect>
                                  </p:childTnLst>
                                </p:cTn>
                              </p:par>
                              <p:par>
                                <p:cTn id="32" presetID="64" presetClass="path" presetSubtype="0" fill="hold" nodeType="withEffect">
                                  <p:stCondLst>
                                    <p:cond delay="300"/>
                                  </p:stCondLst>
                                  <p:childTnLst>
                                    <p:animMotion origin="layout" path="M 0.00087 -0.00679 L -0.58542 -0.34105 " pathEditMode="relative" rAng="0" ptsTypes="AA">
                                      <p:cBhvr>
                                        <p:cTn id="33" dur="1000" spd="-100000" fill="hold"/>
                                        <p:tgtEl>
                                          <p:spTgt spid="68"/>
                                        </p:tgtEl>
                                        <p:attrNameLst>
                                          <p:attrName>ppt_x</p:attrName>
                                          <p:attrName>ppt_y</p:attrName>
                                        </p:attrNameLst>
                                      </p:cBhvr>
                                      <p:rCtr x="-29323" y="-16728"/>
                                    </p:animMotion>
                                  </p:childTnLst>
                                </p:cTn>
                              </p:par>
                              <p:par>
                                <p:cTn id="34" presetID="1" presetClass="entr" presetSubtype="0" fill="hold" nodeType="withEffect">
                                  <p:stCondLst>
                                    <p:cond delay="200"/>
                                  </p:stCondLst>
                                  <p:childTnLst>
                                    <p:set>
                                      <p:cBhvr>
                                        <p:cTn id="35" dur="1" fill="hold">
                                          <p:stCondLst>
                                            <p:cond delay="0"/>
                                          </p:stCondLst>
                                        </p:cTn>
                                        <p:tgtEl>
                                          <p:spTgt spid="71"/>
                                        </p:tgtEl>
                                        <p:attrNameLst>
                                          <p:attrName>style.visibility</p:attrName>
                                        </p:attrNameLst>
                                      </p:cBhvr>
                                      <p:to>
                                        <p:strVal val="visible"/>
                                      </p:to>
                                    </p:set>
                                  </p:childTnLst>
                                </p:cTn>
                              </p:par>
                              <p:par>
                                <p:cTn id="36" presetID="53" presetClass="entr" presetSubtype="16" fill="hold" nodeType="withEffect">
                                  <p:stCondLst>
                                    <p:cond delay="200"/>
                                  </p:stCondLst>
                                  <p:childTnLst>
                                    <p:set>
                                      <p:cBhvr>
                                        <p:cTn id="37" dur="1" fill="hold">
                                          <p:stCondLst>
                                            <p:cond delay="0"/>
                                          </p:stCondLst>
                                        </p:cTn>
                                        <p:tgtEl>
                                          <p:spTgt spid="71"/>
                                        </p:tgtEl>
                                        <p:attrNameLst>
                                          <p:attrName>style.visibility</p:attrName>
                                        </p:attrNameLst>
                                      </p:cBhvr>
                                      <p:to>
                                        <p:strVal val="visible"/>
                                      </p:to>
                                    </p:set>
                                    <p:anim calcmode="lin" valueType="num">
                                      <p:cBhvr>
                                        <p:cTn id="38" dur="800" fill="hold"/>
                                        <p:tgtEl>
                                          <p:spTgt spid="71"/>
                                        </p:tgtEl>
                                        <p:attrNameLst>
                                          <p:attrName>ppt_w</p:attrName>
                                        </p:attrNameLst>
                                      </p:cBhvr>
                                      <p:tavLst>
                                        <p:tav tm="0">
                                          <p:val>
                                            <p:fltVal val="0"/>
                                          </p:val>
                                        </p:tav>
                                        <p:tav tm="100000">
                                          <p:val>
                                            <p:strVal val="#ppt_w"/>
                                          </p:val>
                                        </p:tav>
                                      </p:tavLst>
                                    </p:anim>
                                    <p:anim calcmode="lin" valueType="num">
                                      <p:cBhvr>
                                        <p:cTn id="39" dur="800" fill="hold"/>
                                        <p:tgtEl>
                                          <p:spTgt spid="71"/>
                                        </p:tgtEl>
                                        <p:attrNameLst>
                                          <p:attrName>ppt_h</p:attrName>
                                        </p:attrNameLst>
                                      </p:cBhvr>
                                      <p:tavLst>
                                        <p:tav tm="0">
                                          <p:val>
                                            <p:fltVal val="0"/>
                                          </p:val>
                                        </p:tav>
                                        <p:tav tm="100000">
                                          <p:val>
                                            <p:strVal val="#ppt_h"/>
                                          </p:val>
                                        </p:tav>
                                      </p:tavLst>
                                    </p:anim>
                                    <p:animEffect transition="in" filter="fade">
                                      <p:cBhvr>
                                        <p:cTn id="40" dur="800"/>
                                        <p:tgtEl>
                                          <p:spTgt spid="71"/>
                                        </p:tgtEl>
                                      </p:cBhvr>
                                    </p:animEffect>
                                  </p:childTnLst>
                                </p:cTn>
                              </p:par>
                              <p:par>
                                <p:cTn id="41" presetID="64" presetClass="path" presetSubtype="0" fill="hold" nodeType="withEffect">
                                  <p:stCondLst>
                                    <p:cond delay="200"/>
                                  </p:stCondLst>
                                  <p:childTnLst>
                                    <p:animMotion origin="layout" path="M 0.00087 -0.00679 L -0.58542 -0.34105 " pathEditMode="relative" rAng="0" ptsTypes="AA">
                                      <p:cBhvr>
                                        <p:cTn id="42" dur="800" spd="-100000" fill="hold"/>
                                        <p:tgtEl>
                                          <p:spTgt spid="71"/>
                                        </p:tgtEl>
                                        <p:attrNameLst>
                                          <p:attrName>ppt_x</p:attrName>
                                          <p:attrName>ppt_y</p:attrName>
                                        </p:attrNameLst>
                                      </p:cBhvr>
                                      <p:rCtr x="-29323" y="-16728"/>
                                    </p:animMotion>
                                  </p:childTnLst>
                                </p:cTn>
                              </p:par>
                              <p:par>
                                <p:cTn id="43" presetID="1" presetClass="entr" presetSubtype="0" fill="hold" nodeType="withEffect">
                                  <p:stCondLst>
                                    <p:cond delay="800"/>
                                  </p:stCondLst>
                                  <p:childTnLst>
                                    <p:set>
                                      <p:cBhvr>
                                        <p:cTn id="44" dur="1" fill="hold">
                                          <p:stCondLst>
                                            <p:cond delay="0"/>
                                          </p:stCondLst>
                                        </p:cTn>
                                        <p:tgtEl>
                                          <p:spTgt spid="74"/>
                                        </p:tgtEl>
                                        <p:attrNameLst>
                                          <p:attrName>style.visibility</p:attrName>
                                        </p:attrNameLst>
                                      </p:cBhvr>
                                      <p:to>
                                        <p:strVal val="visible"/>
                                      </p:to>
                                    </p:set>
                                  </p:childTnLst>
                                </p:cTn>
                              </p:par>
                              <p:par>
                                <p:cTn id="45" presetID="53" presetClass="entr" presetSubtype="16" fill="hold" nodeType="withEffect">
                                  <p:stCondLst>
                                    <p:cond delay="800"/>
                                  </p:stCondLst>
                                  <p:childTnLst>
                                    <p:set>
                                      <p:cBhvr>
                                        <p:cTn id="46" dur="1" fill="hold">
                                          <p:stCondLst>
                                            <p:cond delay="0"/>
                                          </p:stCondLst>
                                        </p:cTn>
                                        <p:tgtEl>
                                          <p:spTgt spid="74"/>
                                        </p:tgtEl>
                                        <p:attrNameLst>
                                          <p:attrName>style.visibility</p:attrName>
                                        </p:attrNameLst>
                                      </p:cBhvr>
                                      <p:to>
                                        <p:strVal val="visible"/>
                                      </p:to>
                                    </p:set>
                                    <p:anim calcmode="lin" valueType="num">
                                      <p:cBhvr>
                                        <p:cTn id="47" dur="600" fill="hold"/>
                                        <p:tgtEl>
                                          <p:spTgt spid="74"/>
                                        </p:tgtEl>
                                        <p:attrNameLst>
                                          <p:attrName>ppt_w</p:attrName>
                                        </p:attrNameLst>
                                      </p:cBhvr>
                                      <p:tavLst>
                                        <p:tav tm="0">
                                          <p:val>
                                            <p:fltVal val="0"/>
                                          </p:val>
                                        </p:tav>
                                        <p:tav tm="100000">
                                          <p:val>
                                            <p:strVal val="#ppt_w"/>
                                          </p:val>
                                        </p:tav>
                                      </p:tavLst>
                                    </p:anim>
                                    <p:anim calcmode="lin" valueType="num">
                                      <p:cBhvr>
                                        <p:cTn id="48" dur="600" fill="hold"/>
                                        <p:tgtEl>
                                          <p:spTgt spid="74"/>
                                        </p:tgtEl>
                                        <p:attrNameLst>
                                          <p:attrName>ppt_h</p:attrName>
                                        </p:attrNameLst>
                                      </p:cBhvr>
                                      <p:tavLst>
                                        <p:tav tm="0">
                                          <p:val>
                                            <p:fltVal val="0"/>
                                          </p:val>
                                        </p:tav>
                                        <p:tav tm="100000">
                                          <p:val>
                                            <p:strVal val="#ppt_h"/>
                                          </p:val>
                                        </p:tav>
                                      </p:tavLst>
                                    </p:anim>
                                    <p:animEffect transition="in" filter="fade">
                                      <p:cBhvr>
                                        <p:cTn id="49" dur="600"/>
                                        <p:tgtEl>
                                          <p:spTgt spid="74"/>
                                        </p:tgtEl>
                                      </p:cBhvr>
                                    </p:animEffect>
                                  </p:childTnLst>
                                </p:cTn>
                              </p:par>
                              <p:par>
                                <p:cTn id="50" presetID="64" presetClass="path" presetSubtype="0" fill="hold" nodeType="withEffect">
                                  <p:stCondLst>
                                    <p:cond delay="800"/>
                                  </p:stCondLst>
                                  <p:childTnLst>
                                    <p:animMotion origin="layout" path="M 0.00087 -0.00679 L -0.58542 -0.34105 " pathEditMode="relative" rAng="0" ptsTypes="AA">
                                      <p:cBhvr>
                                        <p:cTn id="51" dur="600" spd="-100000" fill="hold"/>
                                        <p:tgtEl>
                                          <p:spTgt spid="74"/>
                                        </p:tgtEl>
                                        <p:attrNameLst>
                                          <p:attrName>ppt_x</p:attrName>
                                          <p:attrName>ppt_y</p:attrName>
                                        </p:attrNameLst>
                                      </p:cBhvr>
                                      <p:rCtr x="-29323" y="-16728"/>
                                    </p:animMotion>
                                  </p:childTnLst>
                                </p:cTn>
                              </p:par>
                              <p:par>
                                <p:cTn id="52" presetID="1" presetClass="entr" presetSubtype="0" fill="hold" nodeType="withEffect">
                                  <p:stCondLst>
                                    <p:cond delay="300"/>
                                  </p:stCondLst>
                                  <p:childTnLst>
                                    <p:set>
                                      <p:cBhvr>
                                        <p:cTn id="53" dur="1" fill="hold">
                                          <p:stCondLst>
                                            <p:cond delay="0"/>
                                          </p:stCondLst>
                                        </p:cTn>
                                        <p:tgtEl>
                                          <p:spTgt spid="77"/>
                                        </p:tgtEl>
                                        <p:attrNameLst>
                                          <p:attrName>style.visibility</p:attrName>
                                        </p:attrNameLst>
                                      </p:cBhvr>
                                      <p:to>
                                        <p:strVal val="visible"/>
                                      </p:to>
                                    </p:set>
                                  </p:childTnLst>
                                </p:cTn>
                              </p:par>
                              <p:par>
                                <p:cTn id="54" presetID="53" presetClass="entr" presetSubtype="16" fill="hold" nodeType="withEffect">
                                  <p:stCondLst>
                                    <p:cond delay="300"/>
                                  </p:stCondLst>
                                  <p:childTnLst>
                                    <p:set>
                                      <p:cBhvr>
                                        <p:cTn id="55" dur="1" fill="hold">
                                          <p:stCondLst>
                                            <p:cond delay="0"/>
                                          </p:stCondLst>
                                        </p:cTn>
                                        <p:tgtEl>
                                          <p:spTgt spid="77"/>
                                        </p:tgtEl>
                                        <p:attrNameLst>
                                          <p:attrName>style.visibility</p:attrName>
                                        </p:attrNameLst>
                                      </p:cBhvr>
                                      <p:to>
                                        <p:strVal val="visible"/>
                                      </p:to>
                                    </p:set>
                                    <p:anim calcmode="lin" valueType="num">
                                      <p:cBhvr>
                                        <p:cTn id="56" dur="600" fill="hold"/>
                                        <p:tgtEl>
                                          <p:spTgt spid="77"/>
                                        </p:tgtEl>
                                        <p:attrNameLst>
                                          <p:attrName>ppt_w</p:attrName>
                                        </p:attrNameLst>
                                      </p:cBhvr>
                                      <p:tavLst>
                                        <p:tav tm="0">
                                          <p:val>
                                            <p:fltVal val="0"/>
                                          </p:val>
                                        </p:tav>
                                        <p:tav tm="100000">
                                          <p:val>
                                            <p:strVal val="#ppt_w"/>
                                          </p:val>
                                        </p:tav>
                                      </p:tavLst>
                                    </p:anim>
                                    <p:anim calcmode="lin" valueType="num">
                                      <p:cBhvr>
                                        <p:cTn id="57" dur="600" fill="hold"/>
                                        <p:tgtEl>
                                          <p:spTgt spid="77"/>
                                        </p:tgtEl>
                                        <p:attrNameLst>
                                          <p:attrName>ppt_h</p:attrName>
                                        </p:attrNameLst>
                                      </p:cBhvr>
                                      <p:tavLst>
                                        <p:tav tm="0">
                                          <p:val>
                                            <p:fltVal val="0"/>
                                          </p:val>
                                        </p:tav>
                                        <p:tav tm="100000">
                                          <p:val>
                                            <p:strVal val="#ppt_h"/>
                                          </p:val>
                                        </p:tav>
                                      </p:tavLst>
                                    </p:anim>
                                    <p:animEffect transition="in" filter="fade">
                                      <p:cBhvr>
                                        <p:cTn id="58" dur="600"/>
                                        <p:tgtEl>
                                          <p:spTgt spid="77"/>
                                        </p:tgtEl>
                                      </p:cBhvr>
                                    </p:animEffect>
                                  </p:childTnLst>
                                </p:cTn>
                              </p:par>
                              <p:par>
                                <p:cTn id="59" presetID="64" presetClass="path" presetSubtype="0" fill="hold" nodeType="withEffect">
                                  <p:stCondLst>
                                    <p:cond delay="300"/>
                                  </p:stCondLst>
                                  <p:childTnLst>
                                    <p:animMotion origin="layout" path="M 0.00087 -0.00679 L -0.58542 -0.34105 " pathEditMode="relative" rAng="0" ptsTypes="AA">
                                      <p:cBhvr>
                                        <p:cTn id="60" dur="600" spd="-100000" fill="hold"/>
                                        <p:tgtEl>
                                          <p:spTgt spid="77"/>
                                        </p:tgtEl>
                                        <p:attrNameLst>
                                          <p:attrName>ppt_x</p:attrName>
                                          <p:attrName>ppt_y</p:attrName>
                                        </p:attrNameLst>
                                      </p:cBhvr>
                                      <p:rCtr x="-29323" y="-16728"/>
                                    </p:animMotion>
                                  </p:childTnLst>
                                </p:cTn>
                              </p:par>
                              <p:par>
                                <p:cTn id="61" presetID="1" presetClass="entr" presetSubtype="0" fill="hold" nodeType="withEffect">
                                  <p:stCondLst>
                                    <p:cond delay="400"/>
                                  </p:stCondLst>
                                  <p:childTnLst>
                                    <p:set>
                                      <p:cBhvr>
                                        <p:cTn id="62" dur="1" fill="hold">
                                          <p:stCondLst>
                                            <p:cond delay="0"/>
                                          </p:stCondLst>
                                        </p:cTn>
                                        <p:tgtEl>
                                          <p:spTgt spid="89"/>
                                        </p:tgtEl>
                                        <p:attrNameLst>
                                          <p:attrName>style.visibility</p:attrName>
                                        </p:attrNameLst>
                                      </p:cBhvr>
                                      <p:to>
                                        <p:strVal val="visible"/>
                                      </p:to>
                                    </p:set>
                                  </p:childTnLst>
                                </p:cTn>
                              </p:par>
                              <p:par>
                                <p:cTn id="63" presetID="53" presetClass="entr" presetSubtype="16" fill="hold" nodeType="withEffect">
                                  <p:stCondLst>
                                    <p:cond delay="400"/>
                                  </p:stCondLst>
                                  <p:childTnLst>
                                    <p:set>
                                      <p:cBhvr>
                                        <p:cTn id="64" dur="1" fill="hold">
                                          <p:stCondLst>
                                            <p:cond delay="0"/>
                                          </p:stCondLst>
                                        </p:cTn>
                                        <p:tgtEl>
                                          <p:spTgt spid="89"/>
                                        </p:tgtEl>
                                        <p:attrNameLst>
                                          <p:attrName>style.visibility</p:attrName>
                                        </p:attrNameLst>
                                      </p:cBhvr>
                                      <p:to>
                                        <p:strVal val="visible"/>
                                      </p:to>
                                    </p:set>
                                    <p:anim calcmode="lin" valueType="num">
                                      <p:cBhvr>
                                        <p:cTn id="65" dur="1500" fill="hold"/>
                                        <p:tgtEl>
                                          <p:spTgt spid="89"/>
                                        </p:tgtEl>
                                        <p:attrNameLst>
                                          <p:attrName>ppt_w</p:attrName>
                                        </p:attrNameLst>
                                      </p:cBhvr>
                                      <p:tavLst>
                                        <p:tav tm="0">
                                          <p:val>
                                            <p:fltVal val="0"/>
                                          </p:val>
                                        </p:tav>
                                        <p:tav tm="100000">
                                          <p:val>
                                            <p:strVal val="#ppt_w"/>
                                          </p:val>
                                        </p:tav>
                                      </p:tavLst>
                                    </p:anim>
                                    <p:anim calcmode="lin" valueType="num">
                                      <p:cBhvr>
                                        <p:cTn id="66" dur="1500" fill="hold"/>
                                        <p:tgtEl>
                                          <p:spTgt spid="89"/>
                                        </p:tgtEl>
                                        <p:attrNameLst>
                                          <p:attrName>ppt_h</p:attrName>
                                        </p:attrNameLst>
                                      </p:cBhvr>
                                      <p:tavLst>
                                        <p:tav tm="0">
                                          <p:val>
                                            <p:fltVal val="0"/>
                                          </p:val>
                                        </p:tav>
                                        <p:tav tm="100000">
                                          <p:val>
                                            <p:strVal val="#ppt_h"/>
                                          </p:val>
                                        </p:tav>
                                      </p:tavLst>
                                    </p:anim>
                                    <p:animEffect transition="in" filter="fade">
                                      <p:cBhvr>
                                        <p:cTn id="67" dur="1500"/>
                                        <p:tgtEl>
                                          <p:spTgt spid="89"/>
                                        </p:tgtEl>
                                      </p:cBhvr>
                                    </p:animEffect>
                                  </p:childTnLst>
                                </p:cTn>
                              </p:par>
                              <p:par>
                                <p:cTn id="68" presetID="64" presetClass="path" presetSubtype="0" fill="hold" nodeType="withEffect">
                                  <p:stCondLst>
                                    <p:cond delay="400"/>
                                  </p:stCondLst>
                                  <p:childTnLst>
                                    <p:animMotion origin="layout" path="M 0.00087 -0.00679 L -0.58542 -0.34105 " pathEditMode="relative" rAng="0" ptsTypes="AA">
                                      <p:cBhvr>
                                        <p:cTn id="69" dur="1500" spd="-100000" fill="hold"/>
                                        <p:tgtEl>
                                          <p:spTgt spid="89"/>
                                        </p:tgtEl>
                                        <p:attrNameLst>
                                          <p:attrName>ppt_x</p:attrName>
                                          <p:attrName>ppt_y</p:attrName>
                                        </p:attrNameLst>
                                      </p:cBhvr>
                                      <p:rCtr x="-29323" y="-16728"/>
                                    </p:animMotion>
                                  </p:childTnLst>
                                </p:cTn>
                              </p:par>
                              <p:par>
                                <p:cTn id="70" presetID="1" presetClass="entr" presetSubtype="0" fill="hold" nodeType="withEffect">
                                  <p:stCondLst>
                                    <p:cond delay="1200"/>
                                  </p:stCondLst>
                                  <p:childTnLst>
                                    <p:set>
                                      <p:cBhvr>
                                        <p:cTn id="71" dur="1" fill="hold">
                                          <p:stCondLst>
                                            <p:cond delay="0"/>
                                          </p:stCondLst>
                                        </p:cTn>
                                        <p:tgtEl>
                                          <p:spTgt spid="80"/>
                                        </p:tgtEl>
                                        <p:attrNameLst>
                                          <p:attrName>style.visibility</p:attrName>
                                        </p:attrNameLst>
                                      </p:cBhvr>
                                      <p:to>
                                        <p:strVal val="visible"/>
                                      </p:to>
                                    </p:set>
                                  </p:childTnLst>
                                </p:cTn>
                              </p:par>
                              <p:par>
                                <p:cTn id="72" presetID="53" presetClass="entr" presetSubtype="16" fill="hold" nodeType="withEffect">
                                  <p:stCondLst>
                                    <p:cond delay="1200"/>
                                  </p:stCondLst>
                                  <p:childTnLst>
                                    <p:set>
                                      <p:cBhvr>
                                        <p:cTn id="73" dur="1" fill="hold">
                                          <p:stCondLst>
                                            <p:cond delay="0"/>
                                          </p:stCondLst>
                                        </p:cTn>
                                        <p:tgtEl>
                                          <p:spTgt spid="80"/>
                                        </p:tgtEl>
                                        <p:attrNameLst>
                                          <p:attrName>style.visibility</p:attrName>
                                        </p:attrNameLst>
                                      </p:cBhvr>
                                      <p:to>
                                        <p:strVal val="visible"/>
                                      </p:to>
                                    </p:set>
                                    <p:anim calcmode="lin" valueType="num">
                                      <p:cBhvr>
                                        <p:cTn id="74" dur="800" fill="hold"/>
                                        <p:tgtEl>
                                          <p:spTgt spid="80"/>
                                        </p:tgtEl>
                                        <p:attrNameLst>
                                          <p:attrName>ppt_w</p:attrName>
                                        </p:attrNameLst>
                                      </p:cBhvr>
                                      <p:tavLst>
                                        <p:tav tm="0">
                                          <p:val>
                                            <p:fltVal val="0"/>
                                          </p:val>
                                        </p:tav>
                                        <p:tav tm="100000">
                                          <p:val>
                                            <p:strVal val="#ppt_w"/>
                                          </p:val>
                                        </p:tav>
                                      </p:tavLst>
                                    </p:anim>
                                    <p:anim calcmode="lin" valueType="num">
                                      <p:cBhvr>
                                        <p:cTn id="75" dur="800" fill="hold"/>
                                        <p:tgtEl>
                                          <p:spTgt spid="80"/>
                                        </p:tgtEl>
                                        <p:attrNameLst>
                                          <p:attrName>ppt_h</p:attrName>
                                        </p:attrNameLst>
                                      </p:cBhvr>
                                      <p:tavLst>
                                        <p:tav tm="0">
                                          <p:val>
                                            <p:fltVal val="0"/>
                                          </p:val>
                                        </p:tav>
                                        <p:tav tm="100000">
                                          <p:val>
                                            <p:strVal val="#ppt_h"/>
                                          </p:val>
                                        </p:tav>
                                      </p:tavLst>
                                    </p:anim>
                                    <p:animEffect transition="in" filter="fade">
                                      <p:cBhvr>
                                        <p:cTn id="76" dur="800"/>
                                        <p:tgtEl>
                                          <p:spTgt spid="80"/>
                                        </p:tgtEl>
                                      </p:cBhvr>
                                    </p:animEffect>
                                  </p:childTnLst>
                                </p:cTn>
                              </p:par>
                              <p:par>
                                <p:cTn id="77" presetID="64" presetClass="path" presetSubtype="0" fill="hold" nodeType="withEffect">
                                  <p:stCondLst>
                                    <p:cond delay="1200"/>
                                  </p:stCondLst>
                                  <p:childTnLst>
                                    <p:animMotion origin="layout" path="M 0.00087 -0.00679 L -0.58542 -0.34105 " pathEditMode="relative" rAng="0" ptsTypes="AA">
                                      <p:cBhvr>
                                        <p:cTn id="78" dur="800" spd="-100000" fill="hold"/>
                                        <p:tgtEl>
                                          <p:spTgt spid="80"/>
                                        </p:tgtEl>
                                        <p:attrNameLst>
                                          <p:attrName>ppt_x</p:attrName>
                                          <p:attrName>ppt_y</p:attrName>
                                        </p:attrNameLst>
                                      </p:cBhvr>
                                      <p:rCtr x="-29323" y="-16728"/>
                                    </p:animMotion>
                                  </p:childTnLst>
                                </p:cTn>
                              </p:par>
                              <p:par>
                                <p:cTn id="79" presetID="1" presetClass="entr" presetSubtype="0" fill="hold" grpId="0" nodeType="withEffect">
                                  <p:stCondLst>
                                    <p:cond delay="700"/>
                                  </p:stCondLst>
                                  <p:childTnLst>
                                    <p:set>
                                      <p:cBhvr>
                                        <p:cTn id="80" dur="1" fill="hold">
                                          <p:stCondLst>
                                            <p:cond delay="0"/>
                                          </p:stCondLst>
                                        </p:cTn>
                                        <p:tgtEl>
                                          <p:spTgt spid="83"/>
                                        </p:tgtEl>
                                        <p:attrNameLst>
                                          <p:attrName>style.visibility</p:attrName>
                                        </p:attrNameLst>
                                      </p:cBhvr>
                                      <p:to>
                                        <p:strVal val="visible"/>
                                      </p:to>
                                    </p:set>
                                  </p:childTnLst>
                                </p:cTn>
                              </p:par>
                              <p:par>
                                <p:cTn id="81" presetID="53" presetClass="entr" presetSubtype="16" fill="hold" grpId="1" nodeType="withEffect">
                                  <p:stCondLst>
                                    <p:cond delay="700"/>
                                  </p:stCondLst>
                                  <p:childTnLst>
                                    <p:set>
                                      <p:cBhvr>
                                        <p:cTn id="82" dur="1" fill="hold">
                                          <p:stCondLst>
                                            <p:cond delay="0"/>
                                          </p:stCondLst>
                                        </p:cTn>
                                        <p:tgtEl>
                                          <p:spTgt spid="83"/>
                                        </p:tgtEl>
                                        <p:attrNameLst>
                                          <p:attrName>style.visibility</p:attrName>
                                        </p:attrNameLst>
                                      </p:cBhvr>
                                      <p:to>
                                        <p:strVal val="visible"/>
                                      </p:to>
                                    </p:set>
                                    <p:anim calcmode="lin" valueType="num">
                                      <p:cBhvr>
                                        <p:cTn id="83" dur="1000" fill="hold"/>
                                        <p:tgtEl>
                                          <p:spTgt spid="83"/>
                                        </p:tgtEl>
                                        <p:attrNameLst>
                                          <p:attrName>ppt_w</p:attrName>
                                        </p:attrNameLst>
                                      </p:cBhvr>
                                      <p:tavLst>
                                        <p:tav tm="0">
                                          <p:val>
                                            <p:fltVal val="0"/>
                                          </p:val>
                                        </p:tav>
                                        <p:tav tm="100000">
                                          <p:val>
                                            <p:strVal val="#ppt_w"/>
                                          </p:val>
                                        </p:tav>
                                      </p:tavLst>
                                    </p:anim>
                                    <p:anim calcmode="lin" valueType="num">
                                      <p:cBhvr>
                                        <p:cTn id="84" dur="1000" fill="hold"/>
                                        <p:tgtEl>
                                          <p:spTgt spid="83"/>
                                        </p:tgtEl>
                                        <p:attrNameLst>
                                          <p:attrName>ppt_h</p:attrName>
                                        </p:attrNameLst>
                                      </p:cBhvr>
                                      <p:tavLst>
                                        <p:tav tm="0">
                                          <p:val>
                                            <p:fltVal val="0"/>
                                          </p:val>
                                        </p:tav>
                                        <p:tav tm="100000">
                                          <p:val>
                                            <p:strVal val="#ppt_h"/>
                                          </p:val>
                                        </p:tav>
                                      </p:tavLst>
                                    </p:anim>
                                    <p:animEffect transition="in" filter="fade">
                                      <p:cBhvr>
                                        <p:cTn id="85" dur="1000"/>
                                        <p:tgtEl>
                                          <p:spTgt spid="83"/>
                                        </p:tgtEl>
                                      </p:cBhvr>
                                    </p:animEffect>
                                  </p:childTnLst>
                                </p:cTn>
                              </p:par>
                              <p:par>
                                <p:cTn id="86" presetID="64" presetClass="path" presetSubtype="0" fill="hold" grpId="2" nodeType="withEffect">
                                  <p:stCondLst>
                                    <p:cond delay="700"/>
                                  </p:stCondLst>
                                  <p:childTnLst>
                                    <p:animMotion origin="layout" path="M 8.33333E-7 -2.84656E-6 L -0.8033 -0.22044 " pathEditMode="relative" rAng="0" ptsTypes="AA">
                                      <p:cBhvr>
                                        <p:cTn id="87" dur="1000" spd="-100000" fill="hold"/>
                                        <p:tgtEl>
                                          <p:spTgt spid="83"/>
                                        </p:tgtEl>
                                        <p:attrNameLst>
                                          <p:attrName>ppt_x</p:attrName>
                                          <p:attrName>ppt_y</p:attrName>
                                        </p:attrNameLst>
                                      </p:cBhvr>
                                      <p:rCtr x="-40174" y="-11022"/>
                                    </p:animMotion>
                                  </p:childTnLst>
                                </p:cTn>
                              </p:par>
                              <p:par>
                                <p:cTn id="88" presetID="1" presetClass="entr" presetSubtype="0" fill="hold" nodeType="withEffect">
                                  <p:stCondLst>
                                    <p:cond delay="0"/>
                                  </p:stCondLst>
                                  <p:childTnLst>
                                    <p:set>
                                      <p:cBhvr>
                                        <p:cTn id="89" dur="1" fill="hold">
                                          <p:stCondLst>
                                            <p:cond delay="0"/>
                                          </p:stCondLst>
                                        </p:cTn>
                                        <p:tgtEl>
                                          <p:spTgt spid="84"/>
                                        </p:tgtEl>
                                        <p:attrNameLst>
                                          <p:attrName>style.visibility</p:attrName>
                                        </p:attrNameLst>
                                      </p:cBhvr>
                                      <p:to>
                                        <p:strVal val="visible"/>
                                      </p:to>
                                    </p:set>
                                  </p:childTnLst>
                                </p:cTn>
                              </p:par>
                              <p:par>
                                <p:cTn id="90" presetID="53" presetClass="entr" presetSubtype="16" fill="hold" nodeType="withEffect">
                                  <p:stCondLst>
                                    <p:cond delay="0"/>
                                  </p:stCondLst>
                                  <p:childTnLst>
                                    <p:set>
                                      <p:cBhvr>
                                        <p:cTn id="91" dur="1" fill="hold">
                                          <p:stCondLst>
                                            <p:cond delay="0"/>
                                          </p:stCondLst>
                                        </p:cTn>
                                        <p:tgtEl>
                                          <p:spTgt spid="84"/>
                                        </p:tgtEl>
                                        <p:attrNameLst>
                                          <p:attrName>style.visibility</p:attrName>
                                        </p:attrNameLst>
                                      </p:cBhvr>
                                      <p:to>
                                        <p:strVal val="visible"/>
                                      </p:to>
                                    </p:set>
                                    <p:anim calcmode="lin" valueType="num">
                                      <p:cBhvr>
                                        <p:cTn id="92" dur="1100" fill="hold"/>
                                        <p:tgtEl>
                                          <p:spTgt spid="84"/>
                                        </p:tgtEl>
                                        <p:attrNameLst>
                                          <p:attrName>ppt_w</p:attrName>
                                        </p:attrNameLst>
                                      </p:cBhvr>
                                      <p:tavLst>
                                        <p:tav tm="0">
                                          <p:val>
                                            <p:fltVal val="0"/>
                                          </p:val>
                                        </p:tav>
                                        <p:tav tm="100000">
                                          <p:val>
                                            <p:strVal val="#ppt_w"/>
                                          </p:val>
                                        </p:tav>
                                      </p:tavLst>
                                    </p:anim>
                                    <p:anim calcmode="lin" valueType="num">
                                      <p:cBhvr>
                                        <p:cTn id="93" dur="1100" fill="hold"/>
                                        <p:tgtEl>
                                          <p:spTgt spid="84"/>
                                        </p:tgtEl>
                                        <p:attrNameLst>
                                          <p:attrName>ppt_h</p:attrName>
                                        </p:attrNameLst>
                                      </p:cBhvr>
                                      <p:tavLst>
                                        <p:tav tm="0">
                                          <p:val>
                                            <p:fltVal val="0"/>
                                          </p:val>
                                        </p:tav>
                                        <p:tav tm="100000">
                                          <p:val>
                                            <p:strVal val="#ppt_h"/>
                                          </p:val>
                                        </p:tav>
                                      </p:tavLst>
                                    </p:anim>
                                    <p:animEffect transition="in" filter="fade">
                                      <p:cBhvr>
                                        <p:cTn id="94" dur="1100"/>
                                        <p:tgtEl>
                                          <p:spTgt spid="84"/>
                                        </p:tgtEl>
                                      </p:cBhvr>
                                    </p:animEffect>
                                  </p:childTnLst>
                                </p:cTn>
                              </p:par>
                              <p:par>
                                <p:cTn id="95" presetID="64" presetClass="path" presetSubtype="0" fill="hold" nodeType="withEffect">
                                  <p:stCondLst>
                                    <p:cond delay="0"/>
                                  </p:stCondLst>
                                  <p:childTnLst>
                                    <p:animMotion origin="layout" path="M 0.00087 -0.00679 L -0.58542 -0.34105 " pathEditMode="relative" rAng="0" ptsTypes="AA">
                                      <p:cBhvr>
                                        <p:cTn id="96" dur="1100" spd="-100000" fill="hold"/>
                                        <p:tgtEl>
                                          <p:spTgt spid="84"/>
                                        </p:tgtEl>
                                        <p:attrNameLst>
                                          <p:attrName>ppt_x</p:attrName>
                                          <p:attrName>ppt_y</p:attrName>
                                        </p:attrNameLst>
                                      </p:cBhvr>
                                      <p:rCtr x="-29323" y="-16728"/>
                                    </p:animMotion>
                                  </p:childTnLst>
                                </p:cTn>
                              </p:par>
                              <p:par>
                                <p:cTn id="97" presetID="1" presetClass="entr" presetSubtype="0" fill="hold" grpId="0" nodeType="withEffect">
                                  <p:stCondLst>
                                    <p:cond delay="500"/>
                                  </p:stCondLst>
                                  <p:childTnLst>
                                    <p:set>
                                      <p:cBhvr>
                                        <p:cTn id="98" dur="1" fill="hold">
                                          <p:stCondLst>
                                            <p:cond delay="0"/>
                                          </p:stCondLst>
                                        </p:cTn>
                                        <p:tgtEl>
                                          <p:spTgt spid="25"/>
                                        </p:tgtEl>
                                        <p:attrNameLst>
                                          <p:attrName>style.visibility</p:attrName>
                                        </p:attrNameLst>
                                      </p:cBhvr>
                                      <p:to>
                                        <p:strVal val="visible"/>
                                      </p:to>
                                    </p:set>
                                  </p:childTnLst>
                                </p:cTn>
                              </p:par>
                              <p:par>
                                <p:cTn id="99" presetID="53" presetClass="entr" presetSubtype="16" fill="hold" grpId="1" nodeType="withEffect">
                                  <p:stCondLst>
                                    <p:cond delay="500"/>
                                  </p:stCondLst>
                                  <p:childTnLst>
                                    <p:set>
                                      <p:cBhvr>
                                        <p:cTn id="100" dur="1" fill="hold">
                                          <p:stCondLst>
                                            <p:cond delay="0"/>
                                          </p:stCondLst>
                                        </p:cTn>
                                        <p:tgtEl>
                                          <p:spTgt spid="25"/>
                                        </p:tgtEl>
                                        <p:attrNameLst>
                                          <p:attrName>style.visibility</p:attrName>
                                        </p:attrNameLst>
                                      </p:cBhvr>
                                      <p:to>
                                        <p:strVal val="visible"/>
                                      </p:to>
                                    </p:set>
                                    <p:anim calcmode="lin" valueType="num">
                                      <p:cBhvr>
                                        <p:cTn id="101" dur="500" fill="hold"/>
                                        <p:tgtEl>
                                          <p:spTgt spid="25"/>
                                        </p:tgtEl>
                                        <p:attrNameLst>
                                          <p:attrName>ppt_w</p:attrName>
                                        </p:attrNameLst>
                                      </p:cBhvr>
                                      <p:tavLst>
                                        <p:tav tm="0">
                                          <p:val>
                                            <p:fltVal val="0"/>
                                          </p:val>
                                        </p:tav>
                                        <p:tav tm="100000">
                                          <p:val>
                                            <p:strVal val="#ppt_w"/>
                                          </p:val>
                                        </p:tav>
                                      </p:tavLst>
                                    </p:anim>
                                    <p:anim calcmode="lin" valueType="num">
                                      <p:cBhvr>
                                        <p:cTn id="102" dur="500" fill="hold"/>
                                        <p:tgtEl>
                                          <p:spTgt spid="25"/>
                                        </p:tgtEl>
                                        <p:attrNameLst>
                                          <p:attrName>ppt_h</p:attrName>
                                        </p:attrNameLst>
                                      </p:cBhvr>
                                      <p:tavLst>
                                        <p:tav tm="0">
                                          <p:val>
                                            <p:fltVal val="0"/>
                                          </p:val>
                                        </p:tav>
                                        <p:tav tm="100000">
                                          <p:val>
                                            <p:strVal val="#ppt_h"/>
                                          </p:val>
                                        </p:tav>
                                      </p:tavLst>
                                    </p:anim>
                                    <p:animEffect transition="in" filter="fade">
                                      <p:cBhvr>
                                        <p:cTn id="103" dur="500"/>
                                        <p:tgtEl>
                                          <p:spTgt spid="25"/>
                                        </p:tgtEl>
                                      </p:cBhvr>
                                    </p:animEffect>
                                  </p:childTnLst>
                                </p:cTn>
                              </p:par>
                              <p:par>
                                <p:cTn id="104" presetID="64" presetClass="path" presetSubtype="0" fill="hold" grpId="2" nodeType="withEffect">
                                  <p:stCondLst>
                                    <p:cond delay="500"/>
                                  </p:stCondLst>
                                  <p:childTnLst>
                                    <p:animMotion origin="layout" path="M 8.33333E-7 -2.84656E-6 L -0.8033 -0.22044 " pathEditMode="relative" rAng="0" ptsTypes="AA">
                                      <p:cBhvr>
                                        <p:cTn id="105" dur="500" spd="-100000" fill="hold"/>
                                        <p:tgtEl>
                                          <p:spTgt spid="25"/>
                                        </p:tgtEl>
                                        <p:attrNameLst>
                                          <p:attrName>ppt_x</p:attrName>
                                          <p:attrName>ppt_y</p:attrName>
                                        </p:attrNameLst>
                                      </p:cBhvr>
                                      <p:rCtr x="-40174" y="-11022"/>
                                    </p:animMotion>
                                  </p:childTnLst>
                                </p:cTn>
                              </p:par>
                              <p:par>
                                <p:cTn id="106" presetID="1" presetClass="entr" presetSubtype="0" fill="hold" grpId="0" nodeType="withEffect">
                                  <p:stCondLst>
                                    <p:cond delay="700"/>
                                  </p:stCondLst>
                                  <p:childTnLst>
                                    <p:set>
                                      <p:cBhvr>
                                        <p:cTn id="107" dur="1" fill="hold">
                                          <p:stCondLst>
                                            <p:cond delay="0"/>
                                          </p:stCondLst>
                                        </p:cTn>
                                        <p:tgtEl>
                                          <p:spTgt spid="63"/>
                                        </p:tgtEl>
                                        <p:attrNameLst>
                                          <p:attrName>style.visibility</p:attrName>
                                        </p:attrNameLst>
                                      </p:cBhvr>
                                      <p:to>
                                        <p:strVal val="visible"/>
                                      </p:to>
                                    </p:set>
                                  </p:childTnLst>
                                </p:cTn>
                              </p:par>
                              <p:par>
                                <p:cTn id="108" presetID="53" presetClass="entr" presetSubtype="16" fill="hold" grpId="1" nodeType="withEffect">
                                  <p:stCondLst>
                                    <p:cond delay="700"/>
                                  </p:stCondLst>
                                  <p:childTnLst>
                                    <p:set>
                                      <p:cBhvr>
                                        <p:cTn id="109" dur="1" fill="hold">
                                          <p:stCondLst>
                                            <p:cond delay="0"/>
                                          </p:stCondLst>
                                        </p:cTn>
                                        <p:tgtEl>
                                          <p:spTgt spid="63"/>
                                        </p:tgtEl>
                                        <p:attrNameLst>
                                          <p:attrName>style.visibility</p:attrName>
                                        </p:attrNameLst>
                                      </p:cBhvr>
                                      <p:to>
                                        <p:strVal val="visible"/>
                                      </p:to>
                                    </p:set>
                                    <p:anim calcmode="lin" valueType="num">
                                      <p:cBhvr>
                                        <p:cTn id="110" dur="1000" fill="hold"/>
                                        <p:tgtEl>
                                          <p:spTgt spid="63"/>
                                        </p:tgtEl>
                                        <p:attrNameLst>
                                          <p:attrName>ppt_w</p:attrName>
                                        </p:attrNameLst>
                                      </p:cBhvr>
                                      <p:tavLst>
                                        <p:tav tm="0">
                                          <p:val>
                                            <p:fltVal val="0"/>
                                          </p:val>
                                        </p:tav>
                                        <p:tav tm="100000">
                                          <p:val>
                                            <p:strVal val="#ppt_w"/>
                                          </p:val>
                                        </p:tav>
                                      </p:tavLst>
                                    </p:anim>
                                    <p:anim calcmode="lin" valueType="num">
                                      <p:cBhvr>
                                        <p:cTn id="111" dur="1000" fill="hold"/>
                                        <p:tgtEl>
                                          <p:spTgt spid="63"/>
                                        </p:tgtEl>
                                        <p:attrNameLst>
                                          <p:attrName>ppt_h</p:attrName>
                                        </p:attrNameLst>
                                      </p:cBhvr>
                                      <p:tavLst>
                                        <p:tav tm="0">
                                          <p:val>
                                            <p:fltVal val="0"/>
                                          </p:val>
                                        </p:tav>
                                        <p:tav tm="100000">
                                          <p:val>
                                            <p:strVal val="#ppt_h"/>
                                          </p:val>
                                        </p:tav>
                                      </p:tavLst>
                                    </p:anim>
                                    <p:animEffect transition="in" filter="fade">
                                      <p:cBhvr>
                                        <p:cTn id="112" dur="1000"/>
                                        <p:tgtEl>
                                          <p:spTgt spid="63"/>
                                        </p:tgtEl>
                                      </p:cBhvr>
                                    </p:animEffect>
                                  </p:childTnLst>
                                </p:cTn>
                              </p:par>
                              <p:par>
                                <p:cTn id="113" presetID="64" presetClass="path" presetSubtype="0" fill="hold" grpId="2" nodeType="withEffect">
                                  <p:stCondLst>
                                    <p:cond delay="700"/>
                                  </p:stCondLst>
                                  <p:childTnLst>
                                    <p:animMotion origin="layout" path="M -3.05556E-6 -2.63662E-6 L -0.79843 -0.88885 " pathEditMode="relative" rAng="0" ptsTypes="AA">
                                      <p:cBhvr>
                                        <p:cTn id="114" dur="1000" spd="-100000" fill="hold"/>
                                        <p:tgtEl>
                                          <p:spTgt spid="63"/>
                                        </p:tgtEl>
                                        <p:attrNameLst>
                                          <p:attrName>ppt_x</p:attrName>
                                          <p:attrName>ppt_y</p:attrName>
                                        </p:attrNameLst>
                                      </p:cBhvr>
                                      <p:rCtr x="-39913" y="-44458"/>
                                    </p:animMotion>
                                  </p:childTnLst>
                                </p:cTn>
                              </p:par>
                              <p:par>
                                <p:cTn id="115" presetID="21" presetClass="entr" presetSubtype="1" fill="hold" grpId="0" nodeType="withEffect">
                                  <p:stCondLst>
                                    <p:cond delay="200"/>
                                  </p:stCondLst>
                                  <p:childTnLst>
                                    <p:set>
                                      <p:cBhvr>
                                        <p:cTn id="116" dur="1" fill="hold">
                                          <p:stCondLst>
                                            <p:cond delay="0"/>
                                          </p:stCondLst>
                                        </p:cTn>
                                        <p:tgtEl>
                                          <p:spTgt spid="6"/>
                                        </p:tgtEl>
                                        <p:attrNameLst>
                                          <p:attrName>style.visibility</p:attrName>
                                        </p:attrNameLst>
                                      </p:cBhvr>
                                      <p:to>
                                        <p:strVal val="visible"/>
                                      </p:to>
                                    </p:set>
                                    <p:animEffect transition="in" filter="wheel(1)">
                                      <p:cBhvr>
                                        <p:cTn id="117" dur="2000"/>
                                        <p:tgtEl>
                                          <p:spTgt spid="6"/>
                                        </p:tgtEl>
                                      </p:cBhvr>
                                    </p:animEffect>
                                  </p:childTnLst>
                                </p:cTn>
                              </p:par>
                            </p:childTnLst>
                          </p:cTn>
                        </p:par>
                        <p:par>
                          <p:cTn id="118" fill="hold">
                            <p:stCondLst>
                              <p:cond delay="2200"/>
                            </p:stCondLst>
                            <p:childTnLst>
                              <p:par>
                                <p:cTn id="119" presetID="5" presetClass="entr" presetSubtype="10" fill="hold" grpId="0" nodeType="afterEffect">
                                  <p:stCondLst>
                                    <p:cond delay="0"/>
                                  </p:stCondLst>
                                  <p:childTnLst>
                                    <p:set>
                                      <p:cBhvr>
                                        <p:cTn id="120" dur="1" fill="hold">
                                          <p:stCondLst>
                                            <p:cond delay="0"/>
                                          </p:stCondLst>
                                        </p:cTn>
                                        <p:tgtEl>
                                          <p:spTgt spid="2"/>
                                        </p:tgtEl>
                                        <p:attrNameLst>
                                          <p:attrName>style.visibility</p:attrName>
                                        </p:attrNameLst>
                                      </p:cBhvr>
                                      <p:to>
                                        <p:strVal val="visible"/>
                                      </p:to>
                                    </p:set>
                                    <p:animEffect transition="in" filter="checkerboard(across)">
                                      <p:cBhvr>
                                        <p:cTn id="121" dur="500"/>
                                        <p:tgtEl>
                                          <p:spTgt spid="2"/>
                                        </p:tgtEl>
                                      </p:cBhvr>
                                    </p:animEffect>
                                  </p:childTnLst>
                                </p:cTn>
                              </p:par>
                            </p:childTnLst>
                          </p:cTn>
                        </p:par>
                        <p:par>
                          <p:cTn id="122" fill="hold">
                            <p:stCondLst>
                              <p:cond delay="2700"/>
                            </p:stCondLst>
                            <p:childTnLst>
                              <p:par>
                                <p:cTn id="123" presetID="2" presetClass="entr" presetSubtype="2" fill="hold" nodeType="afterEffect">
                                  <p:stCondLst>
                                    <p:cond delay="0"/>
                                  </p:stCondLst>
                                  <p:childTnLst>
                                    <p:set>
                                      <p:cBhvr>
                                        <p:cTn id="124" dur="1" fill="hold">
                                          <p:stCondLst>
                                            <p:cond delay="0"/>
                                          </p:stCondLst>
                                        </p:cTn>
                                        <p:tgtEl>
                                          <p:spTgt spid="60"/>
                                        </p:tgtEl>
                                        <p:attrNameLst>
                                          <p:attrName>style.visibility</p:attrName>
                                        </p:attrNameLst>
                                      </p:cBhvr>
                                      <p:to>
                                        <p:strVal val="visible"/>
                                      </p:to>
                                    </p:set>
                                    <p:anim calcmode="lin" valueType="num">
                                      <p:cBhvr additive="base">
                                        <p:cTn id="125" dur="500" fill="hold"/>
                                        <p:tgtEl>
                                          <p:spTgt spid="60"/>
                                        </p:tgtEl>
                                        <p:attrNameLst>
                                          <p:attrName>ppt_x</p:attrName>
                                        </p:attrNameLst>
                                      </p:cBhvr>
                                      <p:tavLst>
                                        <p:tav tm="0">
                                          <p:val>
                                            <p:strVal val="1+#ppt_w/2"/>
                                          </p:val>
                                        </p:tav>
                                        <p:tav tm="100000">
                                          <p:val>
                                            <p:strVal val="#ppt_x"/>
                                          </p:val>
                                        </p:tav>
                                      </p:tavLst>
                                    </p:anim>
                                    <p:anim calcmode="lin" valueType="num">
                                      <p:cBhvr additive="base">
                                        <p:cTn id="126" dur="500" fill="hold"/>
                                        <p:tgtEl>
                                          <p:spTgt spid="60"/>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200"/>
                                  </p:stCondLst>
                                  <p:childTnLst>
                                    <p:set>
                                      <p:cBhvr>
                                        <p:cTn id="128" dur="1" fill="hold">
                                          <p:stCondLst>
                                            <p:cond delay="0"/>
                                          </p:stCondLst>
                                        </p:cTn>
                                        <p:tgtEl>
                                          <p:spTgt spid="57"/>
                                        </p:tgtEl>
                                        <p:attrNameLst>
                                          <p:attrName>style.visibility</p:attrName>
                                        </p:attrNameLst>
                                      </p:cBhvr>
                                      <p:to>
                                        <p:strVal val="visible"/>
                                      </p:to>
                                    </p:set>
                                    <p:anim calcmode="lin" valueType="num">
                                      <p:cBhvr additive="base">
                                        <p:cTn id="129" dur="500" fill="hold"/>
                                        <p:tgtEl>
                                          <p:spTgt spid="57"/>
                                        </p:tgtEl>
                                        <p:attrNameLst>
                                          <p:attrName>ppt_x</p:attrName>
                                        </p:attrNameLst>
                                      </p:cBhvr>
                                      <p:tavLst>
                                        <p:tav tm="0">
                                          <p:val>
                                            <p:strVal val="1+#ppt_w/2"/>
                                          </p:val>
                                        </p:tav>
                                        <p:tav tm="100000">
                                          <p:val>
                                            <p:strVal val="#ppt_x"/>
                                          </p:val>
                                        </p:tav>
                                      </p:tavLst>
                                    </p:anim>
                                    <p:anim calcmode="lin" valueType="num">
                                      <p:cBhvr additive="base">
                                        <p:cTn id="130" dur="500" fill="hold"/>
                                        <p:tgtEl>
                                          <p:spTgt spid="57"/>
                                        </p:tgtEl>
                                        <p:attrNameLst>
                                          <p:attrName>ppt_y</p:attrName>
                                        </p:attrNameLst>
                                      </p:cBhvr>
                                      <p:tavLst>
                                        <p:tav tm="0">
                                          <p:val>
                                            <p:strVal val="#ppt_y"/>
                                          </p:val>
                                        </p:tav>
                                        <p:tav tm="100000">
                                          <p:val>
                                            <p:strVal val="#ppt_y"/>
                                          </p:val>
                                        </p:tav>
                                      </p:tavLst>
                                    </p:anim>
                                  </p:childTnLst>
                                </p:cTn>
                              </p:par>
                              <p:par>
                                <p:cTn id="131" presetID="2" presetClass="entr" presetSubtype="2" fill="hold" nodeType="withEffect">
                                  <p:stCondLst>
                                    <p:cond delay="400"/>
                                  </p:stCondLst>
                                  <p:childTnLst>
                                    <p:set>
                                      <p:cBhvr>
                                        <p:cTn id="132" dur="1" fill="hold">
                                          <p:stCondLst>
                                            <p:cond delay="0"/>
                                          </p:stCondLst>
                                        </p:cTn>
                                        <p:tgtEl>
                                          <p:spTgt spid="54"/>
                                        </p:tgtEl>
                                        <p:attrNameLst>
                                          <p:attrName>style.visibility</p:attrName>
                                        </p:attrNameLst>
                                      </p:cBhvr>
                                      <p:to>
                                        <p:strVal val="visible"/>
                                      </p:to>
                                    </p:set>
                                    <p:anim calcmode="lin" valueType="num">
                                      <p:cBhvr additive="base">
                                        <p:cTn id="133" dur="500" fill="hold"/>
                                        <p:tgtEl>
                                          <p:spTgt spid="54"/>
                                        </p:tgtEl>
                                        <p:attrNameLst>
                                          <p:attrName>ppt_x</p:attrName>
                                        </p:attrNameLst>
                                      </p:cBhvr>
                                      <p:tavLst>
                                        <p:tav tm="0">
                                          <p:val>
                                            <p:strVal val="1+#ppt_w/2"/>
                                          </p:val>
                                        </p:tav>
                                        <p:tav tm="100000">
                                          <p:val>
                                            <p:strVal val="#ppt_x"/>
                                          </p:val>
                                        </p:tav>
                                      </p:tavLst>
                                    </p:anim>
                                    <p:anim calcmode="lin" valueType="num">
                                      <p:cBhvr additive="base">
                                        <p:cTn id="134" dur="500" fill="hold"/>
                                        <p:tgtEl>
                                          <p:spTgt spid="54"/>
                                        </p:tgtEl>
                                        <p:attrNameLst>
                                          <p:attrName>ppt_y</p:attrName>
                                        </p:attrNameLst>
                                      </p:cBhvr>
                                      <p:tavLst>
                                        <p:tav tm="0">
                                          <p:val>
                                            <p:strVal val="#ppt_y"/>
                                          </p:val>
                                        </p:tav>
                                        <p:tav tm="100000">
                                          <p:val>
                                            <p:strVal val="#ppt_y"/>
                                          </p:val>
                                        </p:tav>
                                      </p:tavLst>
                                    </p:anim>
                                  </p:childTnLst>
                                </p:cTn>
                              </p:par>
                              <p:par>
                                <p:cTn id="135" presetID="2" presetClass="entr" presetSubtype="2" fill="hold" nodeType="withEffect">
                                  <p:stCondLst>
                                    <p:cond delay="600"/>
                                  </p:stCondLst>
                                  <p:childTnLst>
                                    <p:set>
                                      <p:cBhvr>
                                        <p:cTn id="136" dur="1" fill="hold">
                                          <p:stCondLst>
                                            <p:cond delay="0"/>
                                          </p:stCondLst>
                                        </p:cTn>
                                        <p:tgtEl>
                                          <p:spTgt spid="51"/>
                                        </p:tgtEl>
                                        <p:attrNameLst>
                                          <p:attrName>style.visibility</p:attrName>
                                        </p:attrNameLst>
                                      </p:cBhvr>
                                      <p:to>
                                        <p:strVal val="visible"/>
                                      </p:to>
                                    </p:set>
                                    <p:anim calcmode="lin" valueType="num">
                                      <p:cBhvr additive="base">
                                        <p:cTn id="137" dur="500" fill="hold"/>
                                        <p:tgtEl>
                                          <p:spTgt spid="51"/>
                                        </p:tgtEl>
                                        <p:attrNameLst>
                                          <p:attrName>ppt_x</p:attrName>
                                        </p:attrNameLst>
                                      </p:cBhvr>
                                      <p:tavLst>
                                        <p:tav tm="0">
                                          <p:val>
                                            <p:strVal val="1+#ppt_w/2"/>
                                          </p:val>
                                        </p:tav>
                                        <p:tav tm="100000">
                                          <p:val>
                                            <p:strVal val="#ppt_x"/>
                                          </p:val>
                                        </p:tav>
                                      </p:tavLst>
                                    </p:anim>
                                    <p:anim calcmode="lin" valueType="num">
                                      <p:cBhvr additive="base">
                                        <p:cTn id="138" dur="500" fill="hold"/>
                                        <p:tgtEl>
                                          <p:spTgt spid="51"/>
                                        </p:tgtEl>
                                        <p:attrNameLst>
                                          <p:attrName>ppt_y</p:attrName>
                                        </p:attrNameLst>
                                      </p:cBhvr>
                                      <p:tavLst>
                                        <p:tav tm="0">
                                          <p:val>
                                            <p:strVal val="#ppt_y"/>
                                          </p:val>
                                        </p:tav>
                                        <p:tav tm="100000">
                                          <p:val>
                                            <p:strVal val="#ppt_y"/>
                                          </p:val>
                                        </p:tav>
                                      </p:tavLst>
                                    </p:anim>
                                  </p:childTnLst>
                                </p:cTn>
                              </p:par>
                              <p:par>
                                <p:cTn id="139" presetID="2" presetClass="entr" presetSubtype="2" fill="hold" nodeType="withEffect">
                                  <p:stCondLst>
                                    <p:cond delay="800"/>
                                  </p:stCondLst>
                                  <p:childTnLst>
                                    <p:set>
                                      <p:cBhvr>
                                        <p:cTn id="140" dur="1" fill="hold">
                                          <p:stCondLst>
                                            <p:cond delay="0"/>
                                          </p:stCondLst>
                                        </p:cTn>
                                        <p:tgtEl>
                                          <p:spTgt spid="48"/>
                                        </p:tgtEl>
                                        <p:attrNameLst>
                                          <p:attrName>style.visibility</p:attrName>
                                        </p:attrNameLst>
                                      </p:cBhvr>
                                      <p:to>
                                        <p:strVal val="visible"/>
                                      </p:to>
                                    </p:set>
                                    <p:anim calcmode="lin" valueType="num">
                                      <p:cBhvr additive="base">
                                        <p:cTn id="141" dur="500" fill="hold"/>
                                        <p:tgtEl>
                                          <p:spTgt spid="48"/>
                                        </p:tgtEl>
                                        <p:attrNameLst>
                                          <p:attrName>ppt_x</p:attrName>
                                        </p:attrNameLst>
                                      </p:cBhvr>
                                      <p:tavLst>
                                        <p:tav tm="0">
                                          <p:val>
                                            <p:strVal val="1+#ppt_w/2"/>
                                          </p:val>
                                        </p:tav>
                                        <p:tav tm="100000">
                                          <p:val>
                                            <p:strVal val="#ppt_x"/>
                                          </p:val>
                                        </p:tav>
                                      </p:tavLst>
                                    </p:anim>
                                    <p:anim calcmode="lin" valueType="num">
                                      <p:cBhvr additive="base">
                                        <p:cTn id="142" dur="500" fill="hold"/>
                                        <p:tgtEl>
                                          <p:spTgt spid="48"/>
                                        </p:tgtEl>
                                        <p:attrNameLst>
                                          <p:attrName>ppt_y</p:attrName>
                                        </p:attrNameLst>
                                      </p:cBhvr>
                                      <p:tavLst>
                                        <p:tav tm="0">
                                          <p:val>
                                            <p:strVal val="#ppt_y"/>
                                          </p:val>
                                        </p:tav>
                                        <p:tav tm="100000">
                                          <p:val>
                                            <p:strVal val="#ppt_y"/>
                                          </p:val>
                                        </p:tav>
                                      </p:tavLst>
                                    </p:anim>
                                  </p:childTnLst>
                                </p:cTn>
                              </p:par>
                            </p:childTnLst>
                          </p:cTn>
                        </p:par>
                        <p:par>
                          <p:cTn id="143" fill="hold">
                            <p:stCondLst>
                              <p:cond delay="4000"/>
                            </p:stCondLst>
                            <p:childTnLst>
                              <p:par>
                                <p:cTn id="144" presetID="10" presetClass="entr" presetSubtype="0" fill="hold" grpId="0" nodeType="afterEffect">
                                  <p:stCondLst>
                                    <p:cond delay="0"/>
                                  </p:stCondLst>
                                  <p:childTnLst>
                                    <p:set>
                                      <p:cBhvr>
                                        <p:cTn id="145" dur="1" fill="hold">
                                          <p:stCondLst>
                                            <p:cond delay="0"/>
                                          </p:stCondLst>
                                        </p:cTn>
                                        <p:tgtEl>
                                          <p:spTgt spid="64"/>
                                        </p:tgtEl>
                                        <p:attrNameLst>
                                          <p:attrName>style.visibility</p:attrName>
                                        </p:attrNameLst>
                                      </p:cBhvr>
                                      <p:to>
                                        <p:strVal val="visible"/>
                                      </p:to>
                                    </p:set>
                                    <p:animEffect transition="in" filter="fade">
                                      <p:cBhvr>
                                        <p:cTn id="146" dur="500"/>
                                        <p:tgtEl>
                                          <p:spTgt spid="64"/>
                                        </p:tgtEl>
                                      </p:cBhvr>
                                    </p:animEffect>
                                  </p:childTnLst>
                                </p:cTn>
                              </p:par>
                              <p:par>
                                <p:cTn id="147" presetID="10" presetClass="entr" presetSubtype="0" fill="hold" nodeType="withEffect">
                                  <p:stCondLst>
                                    <p:cond delay="750"/>
                                  </p:stCondLst>
                                  <p:childTnLst>
                                    <p:set>
                                      <p:cBhvr>
                                        <p:cTn id="148" dur="1" fill="hold">
                                          <p:stCondLst>
                                            <p:cond delay="0"/>
                                          </p:stCondLst>
                                        </p:cTn>
                                        <p:tgtEl>
                                          <p:spTgt spid="94"/>
                                        </p:tgtEl>
                                        <p:attrNameLst>
                                          <p:attrName>style.visibility</p:attrName>
                                        </p:attrNameLst>
                                      </p:cBhvr>
                                      <p:to>
                                        <p:strVal val="visible"/>
                                      </p:to>
                                    </p:set>
                                    <p:animEffect transition="in" filter="fade">
                                      <p:cBhvr>
                                        <p:cTn id="149" dur="500"/>
                                        <p:tgtEl>
                                          <p:spTgt spid="94"/>
                                        </p:tgtEl>
                                      </p:cBhvr>
                                    </p:animEffect>
                                  </p:childTnLst>
                                </p:cTn>
                              </p:par>
                              <p:par>
                                <p:cTn id="150" presetID="22" presetClass="entr" presetSubtype="8" fill="hold" grpId="0" nodeType="withEffect">
                                  <p:stCondLst>
                                    <p:cond delay="750"/>
                                  </p:stCondLst>
                                  <p:childTnLst>
                                    <p:set>
                                      <p:cBhvr>
                                        <p:cTn id="151" dur="1" fill="hold">
                                          <p:stCondLst>
                                            <p:cond delay="0"/>
                                          </p:stCondLst>
                                        </p:cTn>
                                        <p:tgtEl>
                                          <p:spTgt spid="87"/>
                                        </p:tgtEl>
                                        <p:attrNameLst>
                                          <p:attrName>style.visibility</p:attrName>
                                        </p:attrNameLst>
                                      </p:cBhvr>
                                      <p:to>
                                        <p:strVal val="visible"/>
                                      </p:to>
                                    </p:set>
                                    <p:animEffect transition="in" filter="wipe(left)">
                                      <p:cBhvr>
                                        <p:cTn id="152" dur="1500"/>
                                        <p:tgtEl>
                                          <p:spTgt spid="87"/>
                                        </p:tgtEl>
                                      </p:cBhvr>
                                    </p:animEffect>
                                  </p:childTnLst>
                                </p:cTn>
                              </p:par>
                              <p:par>
                                <p:cTn id="153" presetID="10" presetClass="entr" presetSubtype="0" fill="hold" nodeType="withEffect">
                                  <p:stCondLst>
                                    <p:cond delay="750"/>
                                  </p:stCondLst>
                                  <p:childTnLst>
                                    <p:set>
                                      <p:cBhvr>
                                        <p:cTn id="154" dur="1" fill="hold">
                                          <p:stCondLst>
                                            <p:cond delay="0"/>
                                          </p:stCondLst>
                                        </p:cTn>
                                        <p:tgtEl>
                                          <p:spTgt spid="88"/>
                                        </p:tgtEl>
                                        <p:attrNameLst>
                                          <p:attrName>style.visibility</p:attrName>
                                        </p:attrNameLst>
                                      </p:cBhvr>
                                      <p:to>
                                        <p:strVal val="visible"/>
                                      </p:to>
                                    </p:set>
                                    <p:animEffect transition="in" filter="fade">
                                      <p:cBhvr>
                                        <p:cTn id="155" dur="500"/>
                                        <p:tgtEl>
                                          <p:spTgt spid="88"/>
                                        </p:tgtEl>
                                      </p:cBhvr>
                                    </p:animEffect>
                                  </p:childTnLst>
                                </p:cTn>
                              </p:par>
                              <p:par>
                                <p:cTn id="156" presetID="63" presetClass="path" presetSubtype="0" accel="50000" decel="50000" fill="hold" nodeType="withEffect">
                                  <p:stCondLst>
                                    <p:cond delay="750"/>
                                  </p:stCondLst>
                                  <p:childTnLst>
                                    <p:animMotion origin="layout" path="M -0.67152 1.11022E-16 L -4.44444E-6 1.11022E-16 " pathEditMode="relative" rAng="0" ptsTypes="AA">
                                      <p:cBhvr>
                                        <p:cTn id="157" dur="1750" fill="hold"/>
                                        <p:tgtEl>
                                          <p:spTgt spid="94"/>
                                        </p:tgtEl>
                                        <p:attrNameLst>
                                          <p:attrName>ppt_x</p:attrName>
                                          <p:attrName>ppt_y</p:attrName>
                                        </p:attrNameLst>
                                      </p:cBhvr>
                                      <p:rCtr x="33576" y="0"/>
                                    </p:animMotion>
                                  </p:childTnLst>
                                </p:cTn>
                              </p:par>
                              <p:par>
                                <p:cTn id="158" presetID="63" presetClass="path" presetSubtype="0" accel="50000" decel="50000" fill="hold" nodeType="withEffect">
                                  <p:stCondLst>
                                    <p:cond delay="750"/>
                                  </p:stCondLst>
                                  <p:childTnLst>
                                    <p:animMotion origin="layout" path="M -0.67205 1.35802E-6 L -2.5E-6 1.35802E-6 " pathEditMode="relative" rAng="0" ptsTypes="AA">
                                      <p:cBhvr>
                                        <p:cTn id="159" dur="1750" fill="hold"/>
                                        <p:tgtEl>
                                          <p:spTgt spid="88"/>
                                        </p:tgtEl>
                                        <p:attrNameLst>
                                          <p:attrName>ppt_x</p:attrName>
                                          <p:attrName>ppt_y</p:attrName>
                                        </p:attrNameLst>
                                      </p:cBhvr>
                                      <p:rCtr x="33594" y="0"/>
                                    </p:animMotion>
                                  </p:childTnLst>
                                </p:cTn>
                              </p:par>
                              <p:par>
                                <p:cTn id="160" presetID="10" presetClass="exit" presetSubtype="0" fill="hold" nodeType="withEffect">
                                  <p:stCondLst>
                                    <p:cond delay="2000"/>
                                  </p:stCondLst>
                                  <p:childTnLst>
                                    <p:animEffect transition="out" filter="fade">
                                      <p:cBhvr>
                                        <p:cTn id="161" dur="500"/>
                                        <p:tgtEl>
                                          <p:spTgt spid="94"/>
                                        </p:tgtEl>
                                      </p:cBhvr>
                                    </p:animEffect>
                                    <p:set>
                                      <p:cBhvr>
                                        <p:cTn id="162" dur="1" fill="hold">
                                          <p:stCondLst>
                                            <p:cond delay="499"/>
                                          </p:stCondLst>
                                        </p:cTn>
                                        <p:tgtEl>
                                          <p:spTgt spid="94"/>
                                        </p:tgtEl>
                                        <p:attrNameLst>
                                          <p:attrName>style.visibility</p:attrName>
                                        </p:attrNameLst>
                                      </p:cBhvr>
                                      <p:to>
                                        <p:strVal val="hidden"/>
                                      </p:to>
                                    </p:set>
                                  </p:childTnLst>
                                </p:cTn>
                              </p:par>
                            </p:childTnLst>
                          </p:cTn>
                        </p:par>
                        <p:par>
                          <p:cTn id="163" fill="hold">
                            <p:stCondLst>
                              <p:cond delay="6500"/>
                            </p:stCondLst>
                            <p:childTnLst>
                              <p:par>
                                <p:cTn id="164" presetID="23" presetClass="entr" presetSubtype="528" fill="hold" grpId="0" nodeType="afterEffect">
                                  <p:stCondLst>
                                    <p:cond delay="0"/>
                                  </p:stCondLst>
                                  <p:iterate type="lt">
                                    <p:tmPct val="10000"/>
                                  </p:iterate>
                                  <p:childTnLst>
                                    <p:set>
                                      <p:cBhvr>
                                        <p:cTn id="165" dur="1" fill="hold">
                                          <p:stCondLst>
                                            <p:cond delay="0"/>
                                          </p:stCondLst>
                                        </p:cTn>
                                        <p:tgtEl>
                                          <p:spTgt spid="96"/>
                                        </p:tgtEl>
                                        <p:attrNameLst>
                                          <p:attrName>style.visibility</p:attrName>
                                        </p:attrNameLst>
                                      </p:cBhvr>
                                      <p:to>
                                        <p:strVal val="visible"/>
                                      </p:to>
                                    </p:set>
                                    <p:anim calcmode="lin" valueType="num">
                                      <p:cBhvr>
                                        <p:cTn id="166" dur="500" fill="hold"/>
                                        <p:tgtEl>
                                          <p:spTgt spid="96"/>
                                        </p:tgtEl>
                                        <p:attrNameLst>
                                          <p:attrName>ppt_w</p:attrName>
                                        </p:attrNameLst>
                                      </p:cBhvr>
                                      <p:tavLst>
                                        <p:tav tm="0">
                                          <p:val>
                                            <p:fltVal val="0"/>
                                          </p:val>
                                        </p:tav>
                                        <p:tav tm="100000">
                                          <p:val>
                                            <p:strVal val="#ppt_w"/>
                                          </p:val>
                                        </p:tav>
                                      </p:tavLst>
                                    </p:anim>
                                    <p:anim calcmode="lin" valueType="num">
                                      <p:cBhvr>
                                        <p:cTn id="167" dur="500" fill="hold"/>
                                        <p:tgtEl>
                                          <p:spTgt spid="96"/>
                                        </p:tgtEl>
                                        <p:attrNameLst>
                                          <p:attrName>ppt_h</p:attrName>
                                        </p:attrNameLst>
                                      </p:cBhvr>
                                      <p:tavLst>
                                        <p:tav tm="0">
                                          <p:val>
                                            <p:fltVal val="0"/>
                                          </p:val>
                                        </p:tav>
                                        <p:tav tm="100000">
                                          <p:val>
                                            <p:strVal val="#ppt_h"/>
                                          </p:val>
                                        </p:tav>
                                      </p:tavLst>
                                    </p:anim>
                                    <p:anim calcmode="lin" valueType="num">
                                      <p:cBhvr>
                                        <p:cTn id="168" dur="500" fill="hold"/>
                                        <p:tgtEl>
                                          <p:spTgt spid="96"/>
                                        </p:tgtEl>
                                        <p:attrNameLst>
                                          <p:attrName>ppt_x</p:attrName>
                                        </p:attrNameLst>
                                      </p:cBhvr>
                                      <p:tavLst>
                                        <p:tav tm="0">
                                          <p:val>
                                            <p:fltVal val="0.5"/>
                                          </p:val>
                                        </p:tav>
                                        <p:tav tm="100000">
                                          <p:val>
                                            <p:strVal val="#ppt_x"/>
                                          </p:val>
                                        </p:tav>
                                      </p:tavLst>
                                    </p:anim>
                                    <p:anim calcmode="lin" valueType="num">
                                      <p:cBhvr>
                                        <p:cTn id="169" dur="500" fill="hold"/>
                                        <p:tgtEl>
                                          <p:spTgt spid="96"/>
                                        </p:tgtEl>
                                        <p:attrNameLst>
                                          <p:attrName>ppt_y</p:attrName>
                                        </p:attrNameLst>
                                      </p:cBhvr>
                                      <p:tavLst>
                                        <p:tav tm="0">
                                          <p:val>
                                            <p:fltVal val="0.5"/>
                                          </p:val>
                                        </p:tav>
                                        <p:tav tm="100000">
                                          <p:val>
                                            <p:strVal val="#ppt_y"/>
                                          </p:val>
                                        </p:tav>
                                      </p:tavLst>
                                    </p:anim>
                                  </p:childTnLst>
                                </p:cTn>
                              </p:par>
                              <p:par>
                                <p:cTn id="170" presetID="1" presetClass="entr" presetSubtype="0" fill="hold" nodeType="withEffect">
                                  <p:stCondLst>
                                    <p:cond delay="400"/>
                                  </p:stCondLst>
                                  <p:childTnLst>
                                    <p:set>
                                      <p:cBhvr>
                                        <p:cTn id="171" dur="1" fill="hold">
                                          <p:stCondLst>
                                            <p:cond delay="0"/>
                                          </p:stCondLst>
                                        </p:cTn>
                                        <p:tgtEl>
                                          <p:spTgt spid="109"/>
                                        </p:tgtEl>
                                        <p:attrNameLst>
                                          <p:attrName>style.visibility</p:attrName>
                                        </p:attrNameLst>
                                      </p:cBhvr>
                                      <p:to>
                                        <p:strVal val="visible"/>
                                      </p:to>
                                    </p:set>
                                  </p:childTnLst>
                                </p:cTn>
                              </p:par>
                              <p:par>
                                <p:cTn id="172" presetID="53" presetClass="entr" presetSubtype="16" fill="hold" nodeType="withEffect">
                                  <p:stCondLst>
                                    <p:cond delay="400"/>
                                  </p:stCondLst>
                                  <p:childTnLst>
                                    <p:set>
                                      <p:cBhvr>
                                        <p:cTn id="173" dur="1" fill="hold">
                                          <p:stCondLst>
                                            <p:cond delay="0"/>
                                          </p:stCondLst>
                                        </p:cTn>
                                        <p:tgtEl>
                                          <p:spTgt spid="109"/>
                                        </p:tgtEl>
                                        <p:attrNameLst>
                                          <p:attrName>style.visibility</p:attrName>
                                        </p:attrNameLst>
                                      </p:cBhvr>
                                      <p:to>
                                        <p:strVal val="visible"/>
                                      </p:to>
                                    </p:set>
                                    <p:anim calcmode="lin" valueType="num">
                                      <p:cBhvr>
                                        <p:cTn id="174" dur="1500" fill="hold"/>
                                        <p:tgtEl>
                                          <p:spTgt spid="109"/>
                                        </p:tgtEl>
                                        <p:attrNameLst>
                                          <p:attrName>ppt_w</p:attrName>
                                        </p:attrNameLst>
                                      </p:cBhvr>
                                      <p:tavLst>
                                        <p:tav tm="0">
                                          <p:val>
                                            <p:fltVal val="0"/>
                                          </p:val>
                                        </p:tav>
                                        <p:tav tm="100000">
                                          <p:val>
                                            <p:strVal val="#ppt_w"/>
                                          </p:val>
                                        </p:tav>
                                      </p:tavLst>
                                    </p:anim>
                                    <p:anim calcmode="lin" valueType="num">
                                      <p:cBhvr>
                                        <p:cTn id="175" dur="1500" fill="hold"/>
                                        <p:tgtEl>
                                          <p:spTgt spid="109"/>
                                        </p:tgtEl>
                                        <p:attrNameLst>
                                          <p:attrName>ppt_h</p:attrName>
                                        </p:attrNameLst>
                                      </p:cBhvr>
                                      <p:tavLst>
                                        <p:tav tm="0">
                                          <p:val>
                                            <p:fltVal val="0"/>
                                          </p:val>
                                        </p:tav>
                                        <p:tav tm="100000">
                                          <p:val>
                                            <p:strVal val="#ppt_h"/>
                                          </p:val>
                                        </p:tav>
                                      </p:tavLst>
                                    </p:anim>
                                    <p:animEffect transition="in" filter="fade">
                                      <p:cBhvr>
                                        <p:cTn id="176" dur="1500"/>
                                        <p:tgtEl>
                                          <p:spTgt spid="109"/>
                                        </p:tgtEl>
                                      </p:cBhvr>
                                    </p:animEffect>
                                  </p:childTnLst>
                                </p:cTn>
                              </p:par>
                              <p:par>
                                <p:cTn id="177" presetID="64" presetClass="path" presetSubtype="0" fill="hold" nodeType="withEffect">
                                  <p:stCondLst>
                                    <p:cond delay="400"/>
                                  </p:stCondLst>
                                  <p:childTnLst>
                                    <p:animMotion origin="layout" path="M 0.00087 -0.00679 L -0.58542 -0.34105 " pathEditMode="relative" rAng="0" ptsTypes="AA">
                                      <p:cBhvr>
                                        <p:cTn id="178" dur="1500" spd="-100000" fill="hold"/>
                                        <p:tgtEl>
                                          <p:spTgt spid="109"/>
                                        </p:tgtEl>
                                        <p:attrNameLst>
                                          <p:attrName>ppt_x</p:attrName>
                                          <p:attrName>ppt_y</p:attrName>
                                        </p:attrNameLst>
                                      </p:cBhvr>
                                      <p:rCtr x="-29323" y="-16728"/>
                                    </p:animMotion>
                                  </p:childTnLst>
                                </p:cTn>
                              </p:par>
                              <p:par>
                                <p:cTn id="179" presetID="1" presetClass="entr" presetSubtype="0" fill="hold" nodeType="withEffect">
                                  <p:stCondLst>
                                    <p:cond delay="0"/>
                                  </p:stCondLst>
                                  <p:childTnLst>
                                    <p:set>
                                      <p:cBhvr>
                                        <p:cTn id="180" dur="1" fill="hold">
                                          <p:stCondLst>
                                            <p:cond delay="0"/>
                                          </p:stCondLst>
                                        </p:cTn>
                                        <p:tgtEl>
                                          <p:spTgt spid="106"/>
                                        </p:tgtEl>
                                        <p:attrNameLst>
                                          <p:attrName>style.visibility</p:attrName>
                                        </p:attrNameLst>
                                      </p:cBhvr>
                                      <p:to>
                                        <p:strVal val="visible"/>
                                      </p:to>
                                    </p:set>
                                  </p:childTnLst>
                                </p:cTn>
                              </p:par>
                              <p:par>
                                <p:cTn id="181" presetID="53" presetClass="entr" presetSubtype="16" fill="hold" nodeType="withEffect">
                                  <p:stCondLst>
                                    <p:cond delay="0"/>
                                  </p:stCondLst>
                                  <p:childTnLst>
                                    <p:set>
                                      <p:cBhvr>
                                        <p:cTn id="182" dur="1" fill="hold">
                                          <p:stCondLst>
                                            <p:cond delay="0"/>
                                          </p:stCondLst>
                                        </p:cTn>
                                        <p:tgtEl>
                                          <p:spTgt spid="106"/>
                                        </p:tgtEl>
                                        <p:attrNameLst>
                                          <p:attrName>style.visibility</p:attrName>
                                        </p:attrNameLst>
                                      </p:cBhvr>
                                      <p:to>
                                        <p:strVal val="visible"/>
                                      </p:to>
                                    </p:set>
                                    <p:anim calcmode="lin" valueType="num">
                                      <p:cBhvr>
                                        <p:cTn id="183" dur="1100" fill="hold"/>
                                        <p:tgtEl>
                                          <p:spTgt spid="106"/>
                                        </p:tgtEl>
                                        <p:attrNameLst>
                                          <p:attrName>ppt_w</p:attrName>
                                        </p:attrNameLst>
                                      </p:cBhvr>
                                      <p:tavLst>
                                        <p:tav tm="0">
                                          <p:val>
                                            <p:fltVal val="0"/>
                                          </p:val>
                                        </p:tav>
                                        <p:tav tm="100000">
                                          <p:val>
                                            <p:strVal val="#ppt_w"/>
                                          </p:val>
                                        </p:tav>
                                      </p:tavLst>
                                    </p:anim>
                                    <p:anim calcmode="lin" valueType="num">
                                      <p:cBhvr>
                                        <p:cTn id="184" dur="1100" fill="hold"/>
                                        <p:tgtEl>
                                          <p:spTgt spid="106"/>
                                        </p:tgtEl>
                                        <p:attrNameLst>
                                          <p:attrName>ppt_h</p:attrName>
                                        </p:attrNameLst>
                                      </p:cBhvr>
                                      <p:tavLst>
                                        <p:tav tm="0">
                                          <p:val>
                                            <p:fltVal val="0"/>
                                          </p:val>
                                        </p:tav>
                                        <p:tav tm="100000">
                                          <p:val>
                                            <p:strVal val="#ppt_h"/>
                                          </p:val>
                                        </p:tav>
                                      </p:tavLst>
                                    </p:anim>
                                    <p:animEffect transition="in" filter="fade">
                                      <p:cBhvr>
                                        <p:cTn id="185" dur="1100"/>
                                        <p:tgtEl>
                                          <p:spTgt spid="106"/>
                                        </p:tgtEl>
                                      </p:cBhvr>
                                    </p:animEffect>
                                  </p:childTnLst>
                                </p:cTn>
                              </p:par>
                              <p:par>
                                <p:cTn id="186" presetID="64" presetClass="path" presetSubtype="0" fill="hold" nodeType="withEffect">
                                  <p:stCondLst>
                                    <p:cond delay="0"/>
                                  </p:stCondLst>
                                  <p:childTnLst>
                                    <p:animMotion origin="layout" path="M 0.00087 -0.00679 L -0.58542 -0.34105 " pathEditMode="relative" rAng="0" ptsTypes="AA">
                                      <p:cBhvr>
                                        <p:cTn id="187" dur="1100" spd="-100000" fill="hold"/>
                                        <p:tgtEl>
                                          <p:spTgt spid="106"/>
                                        </p:tgtEl>
                                        <p:attrNameLst>
                                          <p:attrName>ppt_x</p:attrName>
                                          <p:attrName>ppt_y</p:attrName>
                                        </p:attrNameLst>
                                      </p:cBhvr>
                                      <p:rCtr x="-29323" y="-16728"/>
                                    </p:animMotion>
                                  </p:childTnLst>
                                </p:cTn>
                              </p:par>
                              <p:par>
                                <p:cTn id="188" presetID="1" presetClass="entr" presetSubtype="0" fill="hold" grpId="0" nodeType="withEffect">
                                  <p:stCondLst>
                                    <p:cond delay="700"/>
                                  </p:stCondLst>
                                  <p:childTnLst>
                                    <p:set>
                                      <p:cBhvr>
                                        <p:cTn id="189" dur="1" fill="hold">
                                          <p:stCondLst>
                                            <p:cond delay="0"/>
                                          </p:stCondLst>
                                        </p:cTn>
                                        <p:tgtEl>
                                          <p:spTgt spid="105"/>
                                        </p:tgtEl>
                                        <p:attrNameLst>
                                          <p:attrName>style.visibility</p:attrName>
                                        </p:attrNameLst>
                                      </p:cBhvr>
                                      <p:to>
                                        <p:strVal val="visible"/>
                                      </p:to>
                                    </p:set>
                                  </p:childTnLst>
                                </p:cTn>
                              </p:par>
                              <p:par>
                                <p:cTn id="190" presetID="53" presetClass="entr" presetSubtype="16" fill="hold" grpId="1" nodeType="withEffect">
                                  <p:stCondLst>
                                    <p:cond delay="700"/>
                                  </p:stCondLst>
                                  <p:childTnLst>
                                    <p:set>
                                      <p:cBhvr>
                                        <p:cTn id="191" dur="1" fill="hold">
                                          <p:stCondLst>
                                            <p:cond delay="0"/>
                                          </p:stCondLst>
                                        </p:cTn>
                                        <p:tgtEl>
                                          <p:spTgt spid="105"/>
                                        </p:tgtEl>
                                        <p:attrNameLst>
                                          <p:attrName>style.visibility</p:attrName>
                                        </p:attrNameLst>
                                      </p:cBhvr>
                                      <p:to>
                                        <p:strVal val="visible"/>
                                      </p:to>
                                    </p:set>
                                    <p:anim calcmode="lin" valueType="num">
                                      <p:cBhvr>
                                        <p:cTn id="192" dur="1000" fill="hold"/>
                                        <p:tgtEl>
                                          <p:spTgt spid="105"/>
                                        </p:tgtEl>
                                        <p:attrNameLst>
                                          <p:attrName>ppt_w</p:attrName>
                                        </p:attrNameLst>
                                      </p:cBhvr>
                                      <p:tavLst>
                                        <p:tav tm="0">
                                          <p:val>
                                            <p:fltVal val="0"/>
                                          </p:val>
                                        </p:tav>
                                        <p:tav tm="100000">
                                          <p:val>
                                            <p:strVal val="#ppt_w"/>
                                          </p:val>
                                        </p:tav>
                                      </p:tavLst>
                                    </p:anim>
                                    <p:anim calcmode="lin" valueType="num">
                                      <p:cBhvr>
                                        <p:cTn id="193" dur="1000" fill="hold"/>
                                        <p:tgtEl>
                                          <p:spTgt spid="105"/>
                                        </p:tgtEl>
                                        <p:attrNameLst>
                                          <p:attrName>ppt_h</p:attrName>
                                        </p:attrNameLst>
                                      </p:cBhvr>
                                      <p:tavLst>
                                        <p:tav tm="0">
                                          <p:val>
                                            <p:fltVal val="0"/>
                                          </p:val>
                                        </p:tav>
                                        <p:tav tm="100000">
                                          <p:val>
                                            <p:strVal val="#ppt_h"/>
                                          </p:val>
                                        </p:tav>
                                      </p:tavLst>
                                    </p:anim>
                                    <p:animEffect transition="in" filter="fade">
                                      <p:cBhvr>
                                        <p:cTn id="194" dur="1000"/>
                                        <p:tgtEl>
                                          <p:spTgt spid="105"/>
                                        </p:tgtEl>
                                      </p:cBhvr>
                                    </p:animEffect>
                                  </p:childTnLst>
                                </p:cTn>
                              </p:par>
                              <p:par>
                                <p:cTn id="195" presetID="64" presetClass="path" presetSubtype="0" fill="hold" grpId="2" nodeType="withEffect">
                                  <p:stCondLst>
                                    <p:cond delay="700"/>
                                  </p:stCondLst>
                                  <p:childTnLst>
                                    <p:animMotion origin="layout" path="M -3.05556E-6 -2.63662E-6 L -0.79843 -0.88885 " pathEditMode="relative" rAng="0" ptsTypes="AA">
                                      <p:cBhvr>
                                        <p:cTn id="196" dur="1000" spd="-100000" fill="hold"/>
                                        <p:tgtEl>
                                          <p:spTgt spid="105"/>
                                        </p:tgtEl>
                                        <p:attrNameLst>
                                          <p:attrName>ppt_x</p:attrName>
                                          <p:attrName>ppt_y</p:attrName>
                                        </p:attrNameLst>
                                      </p:cBhvr>
                                      <p:rCtr x="-39913" y="-44458"/>
                                    </p:animMotion>
                                  </p:childTnLst>
                                </p:cTn>
                              </p:par>
                              <p:par>
                                <p:cTn id="197" presetID="1" presetClass="entr" presetSubtype="0" fill="hold" nodeType="withEffect">
                                  <p:stCondLst>
                                    <p:cond delay="400"/>
                                  </p:stCondLst>
                                  <p:childTnLst>
                                    <p:set>
                                      <p:cBhvr>
                                        <p:cTn id="198" dur="1" fill="hold">
                                          <p:stCondLst>
                                            <p:cond delay="0"/>
                                          </p:stCondLst>
                                        </p:cTn>
                                        <p:tgtEl>
                                          <p:spTgt spid="117"/>
                                        </p:tgtEl>
                                        <p:attrNameLst>
                                          <p:attrName>style.visibility</p:attrName>
                                        </p:attrNameLst>
                                      </p:cBhvr>
                                      <p:to>
                                        <p:strVal val="visible"/>
                                      </p:to>
                                    </p:set>
                                  </p:childTnLst>
                                </p:cTn>
                              </p:par>
                              <p:par>
                                <p:cTn id="199" presetID="53" presetClass="entr" presetSubtype="16" fill="hold" nodeType="withEffect">
                                  <p:stCondLst>
                                    <p:cond delay="400"/>
                                  </p:stCondLst>
                                  <p:childTnLst>
                                    <p:set>
                                      <p:cBhvr>
                                        <p:cTn id="200" dur="1" fill="hold">
                                          <p:stCondLst>
                                            <p:cond delay="0"/>
                                          </p:stCondLst>
                                        </p:cTn>
                                        <p:tgtEl>
                                          <p:spTgt spid="117"/>
                                        </p:tgtEl>
                                        <p:attrNameLst>
                                          <p:attrName>style.visibility</p:attrName>
                                        </p:attrNameLst>
                                      </p:cBhvr>
                                      <p:to>
                                        <p:strVal val="visible"/>
                                      </p:to>
                                    </p:set>
                                    <p:anim calcmode="lin" valueType="num">
                                      <p:cBhvr>
                                        <p:cTn id="201" dur="1500" fill="hold"/>
                                        <p:tgtEl>
                                          <p:spTgt spid="117"/>
                                        </p:tgtEl>
                                        <p:attrNameLst>
                                          <p:attrName>ppt_w</p:attrName>
                                        </p:attrNameLst>
                                      </p:cBhvr>
                                      <p:tavLst>
                                        <p:tav tm="0">
                                          <p:val>
                                            <p:fltVal val="0"/>
                                          </p:val>
                                        </p:tav>
                                        <p:tav tm="100000">
                                          <p:val>
                                            <p:strVal val="#ppt_w"/>
                                          </p:val>
                                        </p:tav>
                                      </p:tavLst>
                                    </p:anim>
                                    <p:anim calcmode="lin" valueType="num">
                                      <p:cBhvr>
                                        <p:cTn id="202" dur="1500" fill="hold"/>
                                        <p:tgtEl>
                                          <p:spTgt spid="117"/>
                                        </p:tgtEl>
                                        <p:attrNameLst>
                                          <p:attrName>ppt_h</p:attrName>
                                        </p:attrNameLst>
                                      </p:cBhvr>
                                      <p:tavLst>
                                        <p:tav tm="0">
                                          <p:val>
                                            <p:fltVal val="0"/>
                                          </p:val>
                                        </p:tav>
                                        <p:tav tm="100000">
                                          <p:val>
                                            <p:strVal val="#ppt_h"/>
                                          </p:val>
                                        </p:tav>
                                      </p:tavLst>
                                    </p:anim>
                                    <p:animEffect transition="in" filter="fade">
                                      <p:cBhvr>
                                        <p:cTn id="203" dur="1500"/>
                                        <p:tgtEl>
                                          <p:spTgt spid="117"/>
                                        </p:tgtEl>
                                      </p:cBhvr>
                                    </p:animEffect>
                                  </p:childTnLst>
                                </p:cTn>
                              </p:par>
                              <p:par>
                                <p:cTn id="204" presetID="64" presetClass="path" presetSubtype="0" fill="hold" nodeType="withEffect">
                                  <p:stCondLst>
                                    <p:cond delay="400"/>
                                  </p:stCondLst>
                                  <p:childTnLst>
                                    <p:animMotion origin="layout" path="M 0.00087 -0.00679 L -0.58542 -0.34105 " pathEditMode="relative" rAng="0" ptsTypes="AA">
                                      <p:cBhvr>
                                        <p:cTn id="205" dur="1500" spd="-100000" fill="hold"/>
                                        <p:tgtEl>
                                          <p:spTgt spid="117"/>
                                        </p:tgtEl>
                                        <p:attrNameLst>
                                          <p:attrName>ppt_x</p:attrName>
                                          <p:attrName>ppt_y</p:attrName>
                                        </p:attrNameLst>
                                      </p:cBhvr>
                                      <p:rCtr x="-29323" y="-16728"/>
                                    </p:animMotion>
                                  </p:childTnLst>
                                </p:cTn>
                              </p:par>
                              <p:par>
                                <p:cTn id="206" presetID="1" presetClass="entr" presetSubtype="0" fill="hold" nodeType="withEffect">
                                  <p:stCondLst>
                                    <p:cond delay="0"/>
                                  </p:stCondLst>
                                  <p:childTnLst>
                                    <p:set>
                                      <p:cBhvr>
                                        <p:cTn id="207" dur="1" fill="hold">
                                          <p:stCondLst>
                                            <p:cond delay="0"/>
                                          </p:stCondLst>
                                        </p:cTn>
                                        <p:tgtEl>
                                          <p:spTgt spid="114"/>
                                        </p:tgtEl>
                                        <p:attrNameLst>
                                          <p:attrName>style.visibility</p:attrName>
                                        </p:attrNameLst>
                                      </p:cBhvr>
                                      <p:to>
                                        <p:strVal val="visible"/>
                                      </p:to>
                                    </p:set>
                                  </p:childTnLst>
                                </p:cTn>
                              </p:par>
                              <p:par>
                                <p:cTn id="208" presetID="53" presetClass="entr" presetSubtype="16" fill="hold" nodeType="withEffect">
                                  <p:stCondLst>
                                    <p:cond delay="0"/>
                                  </p:stCondLst>
                                  <p:childTnLst>
                                    <p:set>
                                      <p:cBhvr>
                                        <p:cTn id="209" dur="1" fill="hold">
                                          <p:stCondLst>
                                            <p:cond delay="0"/>
                                          </p:stCondLst>
                                        </p:cTn>
                                        <p:tgtEl>
                                          <p:spTgt spid="114"/>
                                        </p:tgtEl>
                                        <p:attrNameLst>
                                          <p:attrName>style.visibility</p:attrName>
                                        </p:attrNameLst>
                                      </p:cBhvr>
                                      <p:to>
                                        <p:strVal val="visible"/>
                                      </p:to>
                                    </p:set>
                                    <p:anim calcmode="lin" valueType="num">
                                      <p:cBhvr>
                                        <p:cTn id="210" dur="1100" fill="hold"/>
                                        <p:tgtEl>
                                          <p:spTgt spid="114"/>
                                        </p:tgtEl>
                                        <p:attrNameLst>
                                          <p:attrName>ppt_w</p:attrName>
                                        </p:attrNameLst>
                                      </p:cBhvr>
                                      <p:tavLst>
                                        <p:tav tm="0">
                                          <p:val>
                                            <p:fltVal val="0"/>
                                          </p:val>
                                        </p:tav>
                                        <p:tav tm="100000">
                                          <p:val>
                                            <p:strVal val="#ppt_w"/>
                                          </p:val>
                                        </p:tav>
                                      </p:tavLst>
                                    </p:anim>
                                    <p:anim calcmode="lin" valueType="num">
                                      <p:cBhvr>
                                        <p:cTn id="211" dur="1100" fill="hold"/>
                                        <p:tgtEl>
                                          <p:spTgt spid="114"/>
                                        </p:tgtEl>
                                        <p:attrNameLst>
                                          <p:attrName>ppt_h</p:attrName>
                                        </p:attrNameLst>
                                      </p:cBhvr>
                                      <p:tavLst>
                                        <p:tav tm="0">
                                          <p:val>
                                            <p:fltVal val="0"/>
                                          </p:val>
                                        </p:tav>
                                        <p:tav tm="100000">
                                          <p:val>
                                            <p:strVal val="#ppt_h"/>
                                          </p:val>
                                        </p:tav>
                                      </p:tavLst>
                                    </p:anim>
                                    <p:animEffect transition="in" filter="fade">
                                      <p:cBhvr>
                                        <p:cTn id="212" dur="1100"/>
                                        <p:tgtEl>
                                          <p:spTgt spid="114"/>
                                        </p:tgtEl>
                                      </p:cBhvr>
                                    </p:animEffect>
                                  </p:childTnLst>
                                </p:cTn>
                              </p:par>
                              <p:par>
                                <p:cTn id="213" presetID="64" presetClass="path" presetSubtype="0" fill="hold" nodeType="withEffect">
                                  <p:stCondLst>
                                    <p:cond delay="0"/>
                                  </p:stCondLst>
                                  <p:childTnLst>
                                    <p:animMotion origin="layout" path="M 0.00087 -0.00679 L -0.58542 -0.34105 " pathEditMode="relative" rAng="0" ptsTypes="AA">
                                      <p:cBhvr>
                                        <p:cTn id="214" dur="1100" spd="-100000" fill="hold"/>
                                        <p:tgtEl>
                                          <p:spTgt spid="114"/>
                                        </p:tgtEl>
                                        <p:attrNameLst>
                                          <p:attrName>ppt_x</p:attrName>
                                          <p:attrName>ppt_y</p:attrName>
                                        </p:attrNameLst>
                                      </p:cBhvr>
                                      <p:rCtr x="-29323" y="-16728"/>
                                    </p:animMotion>
                                  </p:childTnLst>
                                </p:cTn>
                              </p:par>
                              <p:par>
                                <p:cTn id="215" presetID="1" presetClass="entr" presetSubtype="0" fill="hold" grpId="0" nodeType="withEffect">
                                  <p:stCondLst>
                                    <p:cond delay="500"/>
                                  </p:stCondLst>
                                  <p:childTnLst>
                                    <p:set>
                                      <p:cBhvr>
                                        <p:cTn id="216" dur="1" fill="hold">
                                          <p:stCondLst>
                                            <p:cond delay="0"/>
                                          </p:stCondLst>
                                        </p:cTn>
                                        <p:tgtEl>
                                          <p:spTgt spid="112"/>
                                        </p:tgtEl>
                                        <p:attrNameLst>
                                          <p:attrName>style.visibility</p:attrName>
                                        </p:attrNameLst>
                                      </p:cBhvr>
                                      <p:to>
                                        <p:strVal val="visible"/>
                                      </p:to>
                                    </p:set>
                                  </p:childTnLst>
                                </p:cTn>
                              </p:par>
                              <p:par>
                                <p:cTn id="217" presetID="53" presetClass="entr" presetSubtype="16" fill="hold" grpId="1" nodeType="withEffect">
                                  <p:stCondLst>
                                    <p:cond delay="500"/>
                                  </p:stCondLst>
                                  <p:childTnLst>
                                    <p:set>
                                      <p:cBhvr>
                                        <p:cTn id="218" dur="1" fill="hold">
                                          <p:stCondLst>
                                            <p:cond delay="0"/>
                                          </p:stCondLst>
                                        </p:cTn>
                                        <p:tgtEl>
                                          <p:spTgt spid="112"/>
                                        </p:tgtEl>
                                        <p:attrNameLst>
                                          <p:attrName>style.visibility</p:attrName>
                                        </p:attrNameLst>
                                      </p:cBhvr>
                                      <p:to>
                                        <p:strVal val="visible"/>
                                      </p:to>
                                    </p:set>
                                    <p:anim calcmode="lin" valueType="num">
                                      <p:cBhvr>
                                        <p:cTn id="219" dur="500" fill="hold"/>
                                        <p:tgtEl>
                                          <p:spTgt spid="112"/>
                                        </p:tgtEl>
                                        <p:attrNameLst>
                                          <p:attrName>ppt_w</p:attrName>
                                        </p:attrNameLst>
                                      </p:cBhvr>
                                      <p:tavLst>
                                        <p:tav tm="0">
                                          <p:val>
                                            <p:fltVal val="0"/>
                                          </p:val>
                                        </p:tav>
                                        <p:tav tm="100000">
                                          <p:val>
                                            <p:strVal val="#ppt_w"/>
                                          </p:val>
                                        </p:tav>
                                      </p:tavLst>
                                    </p:anim>
                                    <p:anim calcmode="lin" valueType="num">
                                      <p:cBhvr>
                                        <p:cTn id="220" dur="500" fill="hold"/>
                                        <p:tgtEl>
                                          <p:spTgt spid="112"/>
                                        </p:tgtEl>
                                        <p:attrNameLst>
                                          <p:attrName>ppt_h</p:attrName>
                                        </p:attrNameLst>
                                      </p:cBhvr>
                                      <p:tavLst>
                                        <p:tav tm="0">
                                          <p:val>
                                            <p:fltVal val="0"/>
                                          </p:val>
                                        </p:tav>
                                        <p:tav tm="100000">
                                          <p:val>
                                            <p:strVal val="#ppt_h"/>
                                          </p:val>
                                        </p:tav>
                                      </p:tavLst>
                                    </p:anim>
                                    <p:animEffect transition="in" filter="fade">
                                      <p:cBhvr>
                                        <p:cTn id="221" dur="500"/>
                                        <p:tgtEl>
                                          <p:spTgt spid="112"/>
                                        </p:tgtEl>
                                      </p:cBhvr>
                                    </p:animEffect>
                                  </p:childTnLst>
                                </p:cTn>
                              </p:par>
                              <p:par>
                                <p:cTn id="222" presetID="64" presetClass="path" presetSubtype="0" fill="hold" grpId="2" nodeType="withEffect">
                                  <p:stCondLst>
                                    <p:cond delay="500"/>
                                  </p:stCondLst>
                                  <p:childTnLst>
                                    <p:animMotion origin="layout" path="M 8.33333E-7 -2.84656E-6 L -0.8033 -0.22044 " pathEditMode="relative" rAng="0" ptsTypes="AA">
                                      <p:cBhvr>
                                        <p:cTn id="223" dur="500" spd="-100000" fill="hold"/>
                                        <p:tgtEl>
                                          <p:spTgt spid="112"/>
                                        </p:tgtEl>
                                        <p:attrNameLst>
                                          <p:attrName>ppt_x</p:attrName>
                                          <p:attrName>ppt_y</p:attrName>
                                        </p:attrNameLst>
                                      </p:cBhvr>
                                      <p:rCtr x="-40174" y="-11022"/>
                                    </p:animMotion>
                                  </p:childTnLst>
                                </p:cTn>
                              </p:par>
                              <p:par>
                                <p:cTn id="224" presetID="1" presetClass="entr" presetSubtype="0" fill="hold" grpId="0" nodeType="withEffect">
                                  <p:stCondLst>
                                    <p:cond delay="700"/>
                                  </p:stCondLst>
                                  <p:childTnLst>
                                    <p:set>
                                      <p:cBhvr>
                                        <p:cTn id="225" dur="1" fill="hold">
                                          <p:stCondLst>
                                            <p:cond delay="0"/>
                                          </p:stCondLst>
                                        </p:cTn>
                                        <p:tgtEl>
                                          <p:spTgt spid="113"/>
                                        </p:tgtEl>
                                        <p:attrNameLst>
                                          <p:attrName>style.visibility</p:attrName>
                                        </p:attrNameLst>
                                      </p:cBhvr>
                                      <p:to>
                                        <p:strVal val="visible"/>
                                      </p:to>
                                    </p:set>
                                  </p:childTnLst>
                                </p:cTn>
                              </p:par>
                              <p:par>
                                <p:cTn id="226" presetID="53" presetClass="entr" presetSubtype="16" fill="hold" grpId="1" nodeType="withEffect">
                                  <p:stCondLst>
                                    <p:cond delay="700"/>
                                  </p:stCondLst>
                                  <p:childTnLst>
                                    <p:set>
                                      <p:cBhvr>
                                        <p:cTn id="227" dur="1" fill="hold">
                                          <p:stCondLst>
                                            <p:cond delay="0"/>
                                          </p:stCondLst>
                                        </p:cTn>
                                        <p:tgtEl>
                                          <p:spTgt spid="113"/>
                                        </p:tgtEl>
                                        <p:attrNameLst>
                                          <p:attrName>style.visibility</p:attrName>
                                        </p:attrNameLst>
                                      </p:cBhvr>
                                      <p:to>
                                        <p:strVal val="visible"/>
                                      </p:to>
                                    </p:set>
                                    <p:anim calcmode="lin" valueType="num">
                                      <p:cBhvr>
                                        <p:cTn id="228" dur="1000" fill="hold"/>
                                        <p:tgtEl>
                                          <p:spTgt spid="113"/>
                                        </p:tgtEl>
                                        <p:attrNameLst>
                                          <p:attrName>ppt_w</p:attrName>
                                        </p:attrNameLst>
                                      </p:cBhvr>
                                      <p:tavLst>
                                        <p:tav tm="0">
                                          <p:val>
                                            <p:fltVal val="0"/>
                                          </p:val>
                                        </p:tav>
                                        <p:tav tm="100000">
                                          <p:val>
                                            <p:strVal val="#ppt_w"/>
                                          </p:val>
                                        </p:tav>
                                      </p:tavLst>
                                    </p:anim>
                                    <p:anim calcmode="lin" valueType="num">
                                      <p:cBhvr>
                                        <p:cTn id="229" dur="1000" fill="hold"/>
                                        <p:tgtEl>
                                          <p:spTgt spid="113"/>
                                        </p:tgtEl>
                                        <p:attrNameLst>
                                          <p:attrName>ppt_h</p:attrName>
                                        </p:attrNameLst>
                                      </p:cBhvr>
                                      <p:tavLst>
                                        <p:tav tm="0">
                                          <p:val>
                                            <p:fltVal val="0"/>
                                          </p:val>
                                        </p:tav>
                                        <p:tav tm="100000">
                                          <p:val>
                                            <p:strVal val="#ppt_h"/>
                                          </p:val>
                                        </p:tav>
                                      </p:tavLst>
                                    </p:anim>
                                    <p:animEffect transition="in" filter="fade">
                                      <p:cBhvr>
                                        <p:cTn id="230" dur="1000"/>
                                        <p:tgtEl>
                                          <p:spTgt spid="113"/>
                                        </p:tgtEl>
                                      </p:cBhvr>
                                    </p:animEffect>
                                  </p:childTnLst>
                                </p:cTn>
                              </p:par>
                              <p:par>
                                <p:cTn id="231" presetID="64" presetClass="path" presetSubtype="0" fill="hold" grpId="2" nodeType="withEffect">
                                  <p:stCondLst>
                                    <p:cond delay="700"/>
                                  </p:stCondLst>
                                  <p:childTnLst>
                                    <p:animMotion origin="layout" path="M -3.05556E-6 -2.63662E-6 L -0.79843 -0.88885 " pathEditMode="relative" rAng="0" ptsTypes="AA">
                                      <p:cBhvr>
                                        <p:cTn id="232" dur="1000" spd="-100000" fill="hold"/>
                                        <p:tgtEl>
                                          <p:spTgt spid="113"/>
                                        </p:tgtEl>
                                        <p:attrNameLst>
                                          <p:attrName>ppt_x</p:attrName>
                                          <p:attrName>ppt_y</p:attrName>
                                        </p:attrNameLst>
                                      </p:cBhvr>
                                      <p:rCtr x="-39913" y="-44458"/>
                                    </p:animMotion>
                                  </p:childTnLst>
                                </p:cTn>
                              </p:par>
                              <p:par>
                                <p:cTn id="233" presetID="1" presetClass="entr" presetSubtype="0" fill="hold" nodeType="withEffect">
                                  <p:stCondLst>
                                    <p:cond delay="400"/>
                                  </p:stCondLst>
                                  <p:childTnLst>
                                    <p:set>
                                      <p:cBhvr>
                                        <p:cTn id="234" dur="1" fill="hold">
                                          <p:stCondLst>
                                            <p:cond delay="0"/>
                                          </p:stCondLst>
                                        </p:cTn>
                                        <p:tgtEl>
                                          <p:spTgt spid="124"/>
                                        </p:tgtEl>
                                        <p:attrNameLst>
                                          <p:attrName>style.visibility</p:attrName>
                                        </p:attrNameLst>
                                      </p:cBhvr>
                                      <p:to>
                                        <p:strVal val="visible"/>
                                      </p:to>
                                    </p:set>
                                  </p:childTnLst>
                                </p:cTn>
                              </p:par>
                              <p:par>
                                <p:cTn id="235" presetID="53" presetClass="entr" presetSubtype="16" fill="hold" nodeType="withEffect">
                                  <p:stCondLst>
                                    <p:cond delay="400"/>
                                  </p:stCondLst>
                                  <p:childTnLst>
                                    <p:set>
                                      <p:cBhvr>
                                        <p:cTn id="236" dur="1" fill="hold">
                                          <p:stCondLst>
                                            <p:cond delay="0"/>
                                          </p:stCondLst>
                                        </p:cTn>
                                        <p:tgtEl>
                                          <p:spTgt spid="124"/>
                                        </p:tgtEl>
                                        <p:attrNameLst>
                                          <p:attrName>style.visibility</p:attrName>
                                        </p:attrNameLst>
                                      </p:cBhvr>
                                      <p:to>
                                        <p:strVal val="visible"/>
                                      </p:to>
                                    </p:set>
                                    <p:anim calcmode="lin" valueType="num">
                                      <p:cBhvr>
                                        <p:cTn id="237" dur="1500" fill="hold"/>
                                        <p:tgtEl>
                                          <p:spTgt spid="124"/>
                                        </p:tgtEl>
                                        <p:attrNameLst>
                                          <p:attrName>ppt_w</p:attrName>
                                        </p:attrNameLst>
                                      </p:cBhvr>
                                      <p:tavLst>
                                        <p:tav tm="0">
                                          <p:val>
                                            <p:fltVal val="0"/>
                                          </p:val>
                                        </p:tav>
                                        <p:tav tm="100000">
                                          <p:val>
                                            <p:strVal val="#ppt_w"/>
                                          </p:val>
                                        </p:tav>
                                      </p:tavLst>
                                    </p:anim>
                                    <p:anim calcmode="lin" valueType="num">
                                      <p:cBhvr>
                                        <p:cTn id="238" dur="1500" fill="hold"/>
                                        <p:tgtEl>
                                          <p:spTgt spid="124"/>
                                        </p:tgtEl>
                                        <p:attrNameLst>
                                          <p:attrName>ppt_h</p:attrName>
                                        </p:attrNameLst>
                                      </p:cBhvr>
                                      <p:tavLst>
                                        <p:tav tm="0">
                                          <p:val>
                                            <p:fltVal val="0"/>
                                          </p:val>
                                        </p:tav>
                                        <p:tav tm="100000">
                                          <p:val>
                                            <p:strVal val="#ppt_h"/>
                                          </p:val>
                                        </p:tav>
                                      </p:tavLst>
                                    </p:anim>
                                    <p:animEffect transition="in" filter="fade">
                                      <p:cBhvr>
                                        <p:cTn id="239" dur="1500"/>
                                        <p:tgtEl>
                                          <p:spTgt spid="124"/>
                                        </p:tgtEl>
                                      </p:cBhvr>
                                    </p:animEffect>
                                  </p:childTnLst>
                                </p:cTn>
                              </p:par>
                              <p:par>
                                <p:cTn id="240" presetID="64" presetClass="path" presetSubtype="0" fill="hold" nodeType="withEffect">
                                  <p:stCondLst>
                                    <p:cond delay="400"/>
                                  </p:stCondLst>
                                  <p:childTnLst>
                                    <p:animMotion origin="layout" path="M 0.00087 -0.00679 L -0.58542 -0.34105 " pathEditMode="relative" rAng="0" ptsTypes="AA">
                                      <p:cBhvr>
                                        <p:cTn id="241" dur="1500" spd="-100000" fill="hold"/>
                                        <p:tgtEl>
                                          <p:spTgt spid="124"/>
                                        </p:tgtEl>
                                        <p:attrNameLst>
                                          <p:attrName>ppt_x</p:attrName>
                                          <p:attrName>ppt_y</p:attrName>
                                        </p:attrNameLst>
                                      </p:cBhvr>
                                      <p:rCtr x="-29323" y="-16728"/>
                                    </p:animMotion>
                                  </p:childTnLst>
                                </p:cTn>
                              </p:par>
                              <p:par>
                                <p:cTn id="242" presetID="1" presetClass="entr" presetSubtype="0" fill="hold" nodeType="withEffect">
                                  <p:stCondLst>
                                    <p:cond delay="0"/>
                                  </p:stCondLst>
                                  <p:childTnLst>
                                    <p:set>
                                      <p:cBhvr>
                                        <p:cTn id="243" dur="1" fill="hold">
                                          <p:stCondLst>
                                            <p:cond delay="0"/>
                                          </p:stCondLst>
                                        </p:cTn>
                                        <p:tgtEl>
                                          <p:spTgt spid="121"/>
                                        </p:tgtEl>
                                        <p:attrNameLst>
                                          <p:attrName>style.visibility</p:attrName>
                                        </p:attrNameLst>
                                      </p:cBhvr>
                                      <p:to>
                                        <p:strVal val="visible"/>
                                      </p:to>
                                    </p:set>
                                  </p:childTnLst>
                                </p:cTn>
                              </p:par>
                              <p:par>
                                <p:cTn id="244" presetID="53" presetClass="entr" presetSubtype="16" fill="hold" nodeType="withEffect">
                                  <p:stCondLst>
                                    <p:cond delay="0"/>
                                  </p:stCondLst>
                                  <p:childTnLst>
                                    <p:set>
                                      <p:cBhvr>
                                        <p:cTn id="245" dur="1" fill="hold">
                                          <p:stCondLst>
                                            <p:cond delay="0"/>
                                          </p:stCondLst>
                                        </p:cTn>
                                        <p:tgtEl>
                                          <p:spTgt spid="121"/>
                                        </p:tgtEl>
                                        <p:attrNameLst>
                                          <p:attrName>style.visibility</p:attrName>
                                        </p:attrNameLst>
                                      </p:cBhvr>
                                      <p:to>
                                        <p:strVal val="visible"/>
                                      </p:to>
                                    </p:set>
                                    <p:anim calcmode="lin" valueType="num">
                                      <p:cBhvr>
                                        <p:cTn id="246" dur="1100" fill="hold"/>
                                        <p:tgtEl>
                                          <p:spTgt spid="121"/>
                                        </p:tgtEl>
                                        <p:attrNameLst>
                                          <p:attrName>ppt_w</p:attrName>
                                        </p:attrNameLst>
                                      </p:cBhvr>
                                      <p:tavLst>
                                        <p:tav tm="0">
                                          <p:val>
                                            <p:fltVal val="0"/>
                                          </p:val>
                                        </p:tav>
                                        <p:tav tm="100000">
                                          <p:val>
                                            <p:strVal val="#ppt_w"/>
                                          </p:val>
                                        </p:tav>
                                      </p:tavLst>
                                    </p:anim>
                                    <p:anim calcmode="lin" valueType="num">
                                      <p:cBhvr>
                                        <p:cTn id="247" dur="1100" fill="hold"/>
                                        <p:tgtEl>
                                          <p:spTgt spid="121"/>
                                        </p:tgtEl>
                                        <p:attrNameLst>
                                          <p:attrName>ppt_h</p:attrName>
                                        </p:attrNameLst>
                                      </p:cBhvr>
                                      <p:tavLst>
                                        <p:tav tm="0">
                                          <p:val>
                                            <p:fltVal val="0"/>
                                          </p:val>
                                        </p:tav>
                                        <p:tav tm="100000">
                                          <p:val>
                                            <p:strVal val="#ppt_h"/>
                                          </p:val>
                                        </p:tav>
                                      </p:tavLst>
                                    </p:anim>
                                    <p:animEffect transition="in" filter="fade">
                                      <p:cBhvr>
                                        <p:cTn id="248" dur="1100"/>
                                        <p:tgtEl>
                                          <p:spTgt spid="121"/>
                                        </p:tgtEl>
                                      </p:cBhvr>
                                    </p:animEffect>
                                  </p:childTnLst>
                                </p:cTn>
                              </p:par>
                              <p:par>
                                <p:cTn id="249" presetID="64" presetClass="path" presetSubtype="0" fill="hold" nodeType="withEffect">
                                  <p:stCondLst>
                                    <p:cond delay="0"/>
                                  </p:stCondLst>
                                  <p:childTnLst>
                                    <p:animMotion origin="layout" path="M 0.00087 -0.00679 L -0.58542 -0.34105 " pathEditMode="relative" rAng="0" ptsTypes="AA">
                                      <p:cBhvr>
                                        <p:cTn id="250" dur="1100" spd="-100000" fill="hold"/>
                                        <p:tgtEl>
                                          <p:spTgt spid="121"/>
                                        </p:tgtEl>
                                        <p:attrNameLst>
                                          <p:attrName>ppt_x</p:attrName>
                                          <p:attrName>ppt_y</p:attrName>
                                        </p:attrNameLst>
                                      </p:cBhvr>
                                      <p:rCtr x="-29323" y="-16728"/>
                                    </p:animMotion>
                                  </p:childTnLst>
                                </p:cTn>
                              </p:par>
                              <p:par>
                                <p:cTn id="251" presetID="1" presetClass="entr" presetSubtype="0" fill="hold" grpId="0" nodeType="withEffect">
                                  <p:stCondLst>
                                    <p:cond delay="700"/>
                                  </p:stCondLst>
                                  <p:childTnLst>
                                    <p:set>
                                      <p:cBhvr>
                                        <p:cTn id="252" dur="1" fill="hold">
                                          <p:stCondLst>
                                            <p:cond delay="0"/>
                                          </p:stCondLst>
                                        </p:cTn>
                                        <p:tgtEl>
                                          <p:spTgt spid="120"/>
                                        </p:tgtEl>
                                        <p:attrNameLst>
                                          <p:attrName>style.visibility</p:attrName>
                                        </p:attrNameLst>
                                      </p:cBhvr>
                                      <p:to>
                                        <p:strVal val="visible"/>
                                      </p:to>
                                    </p:set>
                                  </p:childTnLst>
                                </p:cTn>
                              </p:par>
                              <p:par>
                                <p:cTn id="253" presetID="53" presetClass="entr" presetSubtype="16" fill="hold" grpId="1" nodeType="withEffect">
                                  <p:stCondLst>
                                    <p:cond delay="700"/>
                                  </p:stCondLst>
                                  <p:childTnLst>
                                    <p:set>
                                      <p:cBhvr>
                                        <p:cTn id="254" dur="1" fill="hold">
                                          <p:stCondLst>
                                            <p:cond delay="0"/>
                                          </p:stCondLst>
                                        </p:cTn>
                                        <p:tgtEl>
                                          <p:spTgt spid="120"/>
                                        </p:tgtEl>
                                        <p:attrNameLst>
                                          <p:attrName>style.visibility</p:attrName>
                                        </p:attrNameLst>
                                      </p:cBhvr>
                                      <p:to>
                                        <p:strVal val="visible"/>
                                      </p:to>
                                    </p:set>
                                    <p:anim calcmode="lin" valueType="num">
                                      <p:cBhvr>
                                        <p:cTn id="255" dur="1000" fill="hold"/>
                                        <p:tgtEl>
                                          <p:spTgt spid="120"/>
                                        </p:tgtEl>
                                        <p:attrNameLst>
                                          <p:attrName>ppt_w</p:attrName>
                                        </p:attrNameLst>
                                      </p:cBhvr>
                                      <p:tavLst>
                                        <p:tav tm="0">
                                          <p:val>
                                            <p:fltVal val="0"/>
                                          </p:val>
                                        </p:tav>
                                        <p:tav tm="100000">
                                          <p:val>
                                            <p:strVal val="#ppt_w"/>
                                          </p:val>
                                        </p:tav>
                                      </p:tavLst>
                                    </p:anim>
                                    <p:anim calcmode="lin" valueType="num">
                                      <p:cBhvr>
                                        <p:cTn id="256" dur="1000" fill="hold"/>
                                        <p:tgtEl>
                                          <p:spTgt spid="120"/>
                                        </p:tgtEl>
                                        <p:attrNameLst>
                                          <p:attrName>ppt_h</p:attrName>
                                        </p:attrNameLst>
                                      </p:cBhvr>
                                      <p:tavLst>
                                        <p:tav tm="0">
                                          <p:val>
                                            <p:fltVal val="0"/>
                                          </p:val>
                                        </p:tav>
                                        <p:tav tm="100000">
                                          <p:val>
                                            <p:strVal val="#ppt_h"/>
                                          </p:val>
                                        </p:tav>
                                      </p:tavLst>
                                    </p:anim>
                                    <p:animEffect transition="in" filter="fade">
                                      <p:cBhvr>
                                        <p:cTn id="257" dur="1000"/>
                                        <p:tgtEl>
                                          <p:spTgt spid="120"/>
                                        </p:tgtEl>
                                      </p:cBhvr>
                                    </p:animEffect>
                                  </p:childTnLst>
                                </p:cTn>
                              </p:par>
                              <p:par>
                                <p:cTn id="258" presetID="64" presetClass="path" presetSubtype="0" fill="hold" grpId="2" nodeType="withEffect">
                                  <p:stCondLst>
                                    <p:cond delay="700"/>
                                  </p:stCondLst>
                                  <p:childTnLst>
                                    <p:animMotion origin="layout" path="M -3.05556E-6 -2.63662E-6 L -0.79843 -0.88885 " pathEditMode="relative" rAng="0" ptsTypes="AA">
                                      <p:cBhvr>
                                        <p:cTn id="259" dur="1000" spd="-100000" fill="hold"/>
                                        <p:tgtEl>
                                          <p:spTgt spid="120"/>
                                        </p:tgtEl>
                                        <p:attrNameLst>
                                          <p:attrName>ppt_x</p:attrName>
                                          <p:attrName>ppt_y</p:attrName>
                                        </p:attrNameLst>
                                      </p:cBhvr>
                                      <p:rCtr x="-39913" y="-44458"/>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0" repeatCount="indefinite" fill="remove" display="0">
                  <p:stCondLst>
                    <p:cond delay="indefinite"/>
                  </p:stCondLst>
                  <p:endCondLst>
                    <p:cond evt="onStopAudio" delay="0">
                      <p:tgtEl>
                        <p:sldTgt/>
                      </p:tgtEl>
                    </p:cond>
                  </p:endCondLst>
                </p:cTn>
                <p:tgtEl>
                  <p:spTgt spid="39"/>
                </p:tgtEl>
              </p:cMediaNode>
            </p:audio>
          </p:childTnLst>
        </p:cTn>
      </p:par>
    </p:tnLst>
    <p:bldLst>
      <p:bldP spid="6" grpId="0" animBg="1"/>
      <p:bldP spid="25" grpId="0" animBg="1"/>
      <p:bldP spid="25" grpId="1" animBg="1"/>
      <p:bldP spid="25" grpId="2" animBg="1"/>
      <p:bldP spid="63" grpId="0" animBg="1"/>
      <p:bldP spid="63" grpId="1" animBg="1"/>
      <p:bldP spid="63" grpId="2" animBg="1"/>
      <p:bldP spid="2" grpId="0"/>
      <p:bldP spid="83" grpId="0" animBg="1"/>
      <p:bldP spid="83" grpId="1" animBg="1"/>
      <p:bldP spid="83" grpId="2" animBg="1"/>
      <p:bldP spid="64" grpId="0" bldLvl="0" animBg="1"/>
      <p:bldP spid="87" grpId="0"/>
      <p:bldP spid="96" grpId="0"/>
      <p:bldP spid="105" grpId="0" animBg="1"/>
      <p:bldP spid="105" grpId="1" animBg="1"/>
      <p:bldP spid="105" grpId="2" animBg="1"/>
      <p:bldP spid="112" grpId="0" animBg="1"/>
      <p:bldP spid="112" grpId="1" animBg="1"/>
      <p:bldP spid="112" grpId="2" animBg="1"/>
      <p:bldP spid="113" grpId="0" animBg="1"/>
      <p:bldP spid="113" grpId="1" animBg="1"/>
      <p:bldP spid="113" grpId="2" animBg="1"/>
      <p:bldP spid="120" grpId="0" animBg="1"/>
      <p:bldP spid="120" grpId="1" animBg="1"/>
      <p:bldP spid="120" grpId="2"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1</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项目来源</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4" name="矩形 43"/>
          <p:cNvSpPr/>
          <p:nvPr/>
        </p:nvSpPr>
        <p:spPr>
          <a:xfrm>
            <a:off x="1146463" y="1619662"/>
            <a:ext cx="3775393" cy="523220"/>
          </a:xfrm>
          <a:prstGeom prst="rect">
            <a:avLst/>
          </a:prstGeom>
        </p:spPr>
        <p:txBody>
          <a:bodyPr wrap="none">
            <a:spAutoFit/>
          </a:bodyPr>
          <a:lstStyle/>
          <a:p>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我一直在思考几个问题</a:t>
            </a:r>
          </a:p>
        </p:txBody>
      </p:sp>
      <p:sp>
        <p:nvSpPr>
          <p:cNvPr id="45" name="矩形 44"/>
          <p:cNvSpPr/>
          <p:nvPr/>
        </p:nvSpPr>
        <p:spPr>
          <a:xfrm>
            <a:off x="1146463" y="2368413"/>
            <a:ext cx="5843266" cy="769441"/>
          </a:xfrm>
          <a:prstGeom prst="rect">
            <a:avLst/>
          </a:prstGeom>
        </p:spPr>
        <p:txBody>
          <a:bodyPr wrap="none">
            <a:spAutoFit/>
          </a:bodyPr>
          <a:lstStyle/>
          <a:p>
            <a:r>
              <a:rPr lang="zh-CN" altLang="en-US" sz="4400" b="1" dirty="0">
                <a:solidFill>
                  <a:srgbClr val="A65300"/>
                </a:solidFill>
                <a:latin typeface="微软雅黑" panose="020B0503020204020204" pitchFamily="34" charset="-122"/>
                <a:ea typeface="微软雅黑" panose="020B0503020204020204" pitchFamily="34" charset="-122"/>
              </a:rPr>
              <a:t>我能为公司带来什么？</a:t>
            </a:r>
          </a:p>
        </p:txBody>
      </p:sp>
      <p:sp>
        <p:nvSpPr>
          <p:cNvPr id="46" name="矩形 45"/>
          <p:cNvSpPr/>
          <p:nvPr/>
        </p:nvSpPr>
        <p:spPr>
          <a:xfrm>
            <a:off x="1146463" y="3083767"/>
            <a:ext cx="6955750" cy="769441"/>
          </a:xfrm>
          <a:prstGeom prst="rect">
            <a:avLst/>
          </a:prstGeom>
        </p:spPr>
        <p:txBody>
          <a:bodyPr wrap="none">
            <a:spAutoFit/>
          </a:bodyPr>
          <a:lstStyle/>
          <a:p>
            <a:r>
              <a:rPr lang="zh-CN" altLang="en-US" sz="4400" b="1" dirty="0">
                <a:solidFill>
                  <a:srgbClr val="A65300"/>
                </a:solidFill>
                <a:latin typeface="微软雅黑" panose="020B0503020204020204" pitchFamily="34" charset="-122"/>
                <a:ea typeface="微软雅黑" panose="020B0503020204020204" pitchFamily="34" charset="-122"/>
              </a:rPr>
              <a:t>能为自己的岗位创新什么？</a:t>
            </a:r>
          </a:p>
        </p:txBody>
      </p:sp>
      <p:sp>
        <p:nvSpPr>
          <p:cNvPr id="47" name="矩形 46"/>
          <p:cNvSpPr/>
          <p:nvPr/>
        </p:nvSpPr>
        <p:spPr>
          <a:xfrm>
            <a:off x="1146463" y="3799121"/>
            <a:ext cx="8648521" cy="769441"/>
          </a:xfrm>
          <a:prstGeom prst="rect">
            <a:avLst/>
          </a:prstGeom>
        </p:spPr>
        <p:txBody>
          <a:bodyPr wrap="none">
            <a:spAutoFit/>
          </a:bodyPr>
          <a:lstStyle/>
          <a:p>
            <a:r>
              <a:rPr lang="zh-CN" altLang="en-US" sz="4400" b="1" dirty="0">
                <a:solidFill>
                  <a:srgbClr val="A65300"/>
                </a:solidFill>
                <a:latin typeface="微软雅黑" panose="020B0503020204020204" pitchFamily="34" charset="-122"/>
                <a:ea typeface="微软雅黑" panose="020B0503020204020204" pitchFamily="34" charset="-122"/>
              </a:rPr>
              <a:t>能为自己的职业生涯增添点什么？</a:t>
            </a:r>
          </a:p>
        </p:txBody>
      </p:sp>
      <p:cxnSp>
        <p:nvCxnSpPr>
          <p:cNvPr id="48" name="直接连接符 47"/>
          <p:cNvCxnSpPr/>
          <p:nvPr/>
        </p:nvCxnSpPr>
        <p:spPr>
          <a:xfrm>
            <a:off x="1146463" y="2225127"/>
            <a:ext cx="9839037" cy="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1146463" y="4596589"/>
            <a:ext cx="9839037" cy="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1168648" y="4630365"/>
            <a:ext cx="9921666" cy="1400648"/>
            <a:chOff x="1130548" y="4796946"/>
            <a:chExt cx="9921666" cy="1400648"/>
          </a:xfrm>
        </p:grpSpPr>
        <p:sp>
          <p:nvSpPr>
            <p:cNvPr id="51" name="矩形 50"/>
            <p:cNvSpPr/>
            <p:nvPr/>
          </p:nvSpPr>
          <p:spPr>
            <a:xfrm>
              <a:off x="1130548" y="5551263"/>
              <a:ext cx="9921666" cy="646331"/>
            </a:xfrm>
            <a:prstGeom prst="rect">
              <a:avLst/>
            </a:prstGeom>
          </p:spPr>
          <p:txBody>
            <a:bodyPr wrap="squar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本着锻炼、提高的心态走上讲台，展示自我，接受点评，胜固可喜 ，败亦无悔 ，希望各位能够更加全面的了解我，使我在今后的工作生活中明确方向，昂首向前。</a:t>
              </a:r>
            </a:p>
          </p:txBody>
        </p:sp>
        <p:sp>
          <p:nvSpPr>
            <p:cNvPr id="52" name="矩形 51"/>
            <p:cNvSpPr/>
            <p:nvPr/>
          </p:nvSpPr>
          <p:spPr>
            <a:xfrm>
              <a:off x="1130548" y="4796946"/>
              <a:ext cx="2954655"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深思过，迷惘过，也希望过</a:t>
              </a:r>
            </a:p>
          </p:txBody>
        </p:sp>
        <p:sp>
          <p:nvSpPr>
            <p:cNvPr id="53" name="矩形 52"/>
            <p:cNvSpPr/>
            <p:nvPr/>
          </p:nvSpPr>
          <p:spPr>
            <a:xfrm>
              <a:off x="1130548" y="5181931"/>
              <a:ext cx="1800493"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天生我材必有用</a:t>
              </a:r>
            </a:p>
          </p:txBody>
        </p:sp>
      </p:grpSp>
      <p:pic>
        <p:nvPicPr>
          <p:cNvPr id="54" name="图片 5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75750" y="1619662"/>
            <a:ext cx="2762250" cy="3683000"/>
          </a:xfrm>
          <a:prstGeom prst="rect">
            <a:avLst/>
          </a:prstGeom>
        </p:spPr>
      </p:pic>
    </p:spTree>
    <p:extLst>
      <p:ext uri="{BB962C8B-B14F-4D97-AF65-F5344CB8AC3E}">
        <p14:creationId xmlns:p14="http://schemas.microsoft.com/office/powerpoint/2010/main" val="3632551602"/>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par>
                          <p:cTn id="7" fill="hold">
                            <p:stCondLst>
                              <p:cond delay="0"/>
                            </p:stCondLst>
                            <p:childTnLst>
                              <p:par>
                                <p:cTn id="8" presetID="0" presetClass="path" presetSubtype="0" accel="50000" decel="50000" fill="hold" grpId="1" nodeType="afterEffect">
                                  <p:stCondLst>
                                    <p:cond delay="0"/>
                                  </p:stCondLst>
                                  <p:childTnLst>
                                    <p:animMotion origin="layout" path="M 1.875E-6 -1.19862 L 1.875E-6 4.44444E-6 L 0.00039 -0.12153 L 1.875E-6 4.44444E-6 " pathEditMode="relative" rAng="0" ptsTypes="AAAA">
                                      <p:cBhvr>
                                        <p:cTn id="9" dur="600" fill="hold"/>
                                        <p:tgtEl>
                                          <p:spTgt spid="44"/>
                                        </p:tgtEl>
                                        <p:attrNameLst>
                                          <p:attrName>ppt_x</p:attrName>
                                          <p:attrName>ppt_y</p:attrName>
                                        </p:attrNameLst>
                                      </p:cBhvr>
                                      <p:rCtr x="13" y="59931"/>
                                    </p:animMotion>
                                  </p:childTnLst>
                                </p:cTn>
                              </p:par>
                            </p:childTnLst>
                          </p:cTn>
                        </p:par>
                        <p:par>
                          <p:cTn id="10" fill="hold">
                            <p:stCondLst>
                              <p:cond delay="600"/>
                            </p:stCondLst>
                            <p:childTnLst>
                              <p:par>
                                <p:cTn id="11" presetID="22" presetClass="entr" presetSubtype="8"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wipe(left)">
                                      <p:cBhvr>
                                        <p:cTn id="13" dur="500"/>
                                        <p:tgtEl>
                                          <p:spTgt spid="48"/>
                                        </p:tgtEl>
                                      </p:cBhvr>
                                    </p:animEffect>
                                  </p:childTnLst>
                                </p:cTn>
                              </p:par>
                            </p:childTnLst>
                          </p:cTn>
                        </p:par>
                        <p:par>
                          <p:cTn id="14" fill="hold">
                            <p:stCondLst>
                              <p:cond delay="1100"/>
                            </p:stCondLst>
                            <p:childTnLst>
                              <p:par>
                                <p:cTn id="15" presetID="42" presetClass="entr" presetSubtype="0"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500"/>
                                        <p:tgtEl>
                                          <p:spTgt spid="45"/>
                                        </p:tgtEl>
                                      </p:cBhvr>
                                    </p:animEffect>
                                    <p:anim calcmode="lin" valueType="num">
                                      <p:cBhvr>
                                        <p:cTn id="18" dur="500" fill="hold"/>
                                        <p:tgtEl>
                                          <p:spTgt spid="45"/>
                                        </p:tgtEl>
                                        <p:attrNameLst>
                                          <p:attrName>ppt_x</p:attrName>
                                        </p:attrNameLst>
                                      </p:cBhvr>
                                      <p:tavLst>
                                        <p:tav tm="0">
                                          <p:val>
                                            <p:strVal val="#ppt_x"/>
                                          </p:val>
                                        </p:tav>
                                        <p:tav tm="100000">
                                          <p:val>
                                            <p:strVal val="#ppt_x"/>
                                          </p:val>
                                        </p:tav>
                                      </p:tavLst>
                                    </p:anim>
                                    <p:anim calcmode="lin" valueType="num">
                                      <p:cBhvr>
                                        <p:cTn id="19" dur="500" fill="hold"/>
                                        <p:tgtEl>
                                          <p:spTgt spid="45"/>
                                        </p:tgtEl>
                                        <p:attrNameLst>
                                          <p:attrName>ppt_y</p:attrName>
                                        </p:attrNameLst>
                                      </p:cBhvr>
                                      <p:tavLst>
                                        <p:tav tm="0">
                                          <p:val>
                                            <p:strVal val="#ppt_y+.1"/>
                                          </p:val>
                                        </p:tav>
                                        <p:tav tm="100000">
                                          <p:val>
                                            <p:strVal val="#ppt_y"/>
                                          </p:val>
                                        </p:tav>
                                      </p:tavLst>
                                    </p:anim>
                                  </p:childTnLst>
                                </p:cTn>
                              </p:par>
                            </p:childTnLst>
                          </p:cTn>
                        </p:par>
                        <p:par>
                          <p:cTn id="20" fill="hold">
                            <p:stCondLst>
                              <p:cond delay="1600"/>
                            </p:stCondLst>
                            <p:childTnLst>
                              <p:par>
                                <p:cTn id="21" presetID="42" presetClass="entr" presetSubtype="0"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anim calcmode="lin" valueType="num">
                                      <p:cBhvr>
                                        <p:cTn id="24" dur="500" fill="hold"/>
                                        <p:tgtEl>
                                          <p:spTgt spid="46"/>
                                        </p:tgtEl>
                                        <p:attrNameLst>
                                          <p:attrName>ppt_x</p:attrName>
                                        </p:attrNameLst>
                                      </p:cBhvr>
                                      <p:tavLst>
                                        <p:tav tm="0">
                                          <p:val>
                                            <p:strVal val="#ppt_x"/>
                                          </p:val>
                                        </p:tav>
                                        <p:tav tm="100000">
                                          <p:val>
                                            <p:strVal val="#ppt_x"/>
                                          </p:val>
                                        </p:tav>
                                      </p:tavLst>
                                    </p:anim>
                                    <p:anim calcmode="lin" valueType="num">
                                      <p:cBhvr>
                                        <p:cTn id="25" dur="500" fill="hold"/>
                                        <p:tgtEl>
                                          <p:spTgt spid="46"/>
                                        </p:tgtEl>
                                        <p:attrNameLst>
                                          <p:attrName>ppt_y</p:attrName>
                                        </p:attrNameLst>
                                      </p:cBhvr>
                                      <p:tavLst>
                                        <p:tav tm="0">
                                          <p:val>
                                            <p:strVal val="#ppt_y+.1"/>
                                          </p:val>
                                        </p:tav>
                                        <p:tav tm="100000">
                                          <p:val>
                                            <p:strVal val="#ppt_y"/>
                                          </p:val>
                                        </p:tav>
                                      </p:tavLst>
                                    </p:anim>
                                  </p:childTnLst>
                                </p:cTn>
                              </p:par>
                            </p:childTnLst>
                          </p:cTn>
                        </p:par>
                        <p:par>
                          <p:cTn id="26" fill="hold">
                            <p:stCondLst>
                              <p:cond delay="2100"/>
                            </p:stCondLst>
                            <p:childTnLst>
                              <p:par>
                                <p:cTn id="27" presetID="42" presetClass="entr" presetSubtype="0" fill="hold" grpId="0" nodeType="after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anim calcmode="lin" valueType="num">
                                      <p:cBhvr>
                                        <p:cTn id="30" dur="500" fill="hold"/>
                                        <p:tgtEl>
                                          <p:spTgt spid="47"/>
                                        </p:tgtEl>
                                        <p:attrNameLst>
                                          <p:attrName>ppt_x</p:attrName>
                                        </p:attrNameLst>
                                      </p:cBhvr>
                                      <p:tavLst>
                                        <p:tav tm="0">
                                          <p:val>
                                            <p:strVal val="#ppt_x"/>
                                          </p:val>
                                        </p:tav>
                                        <p:tav tm="100000">
                                          <p:val>
                                            <p:strVal val="#ppt_x"/>
                                          </p:val>
                                        </p:tav>
                                      </p:tavLst>
                                    </p:anim>
                                    <p:anim calcmode="lin" valueType="num">
                                      <p:cBhvr>
                                        <p:cTn id="31" dur="500" fill="hold"/>
                                        <p:tgtEl>
                                          <p:spTgt spid="47"/>
                                        </p:tgtEl>
                                        <p:attrNameLst>
                                          <p:attrName>ppt_y</p:attrName>
                                        </p:attrNameLst>
                                      </p:cBhvr>
                                      <p:tavLst>
                                        <p:tav tm="0">
                                          <p:val>
                                            <p:strVal val="#ppt_y+.1"/>
                                          </p:val>
                                        </p:tav>
                                        <p:tav tm="100000">
                                          <p:val>
                                            <p:strVal val="#ppt_y"/>
                                          </p:val>
                                        </p:tav>
                                      </p:tavLst>
                                    </p:anim>
                                  </p:childTnLst>
                                </p:cTn>
                              </p:par>
                            </p:childTnLst>
                          </p:cTn>
                        </p:par>
                        <p:par>
                          <p:cTn id="32" fill="hold">
                            <p:stCondLst>
                              <p:cond delay="2600"/>
                            </p:stCondLst>
                            <p:childTnLst>
                              <p:par>
                                <p:cTn id="33" presetID="22" presetClass="entr" presetSubtype="8" fill="hold"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childTnLst>
                          </p:cTn>
                        </p:par>
                        <p:par>
                          <p:cTn id="36" fill="hold">
                            <p:stCondLst>
                              <p:cond delay="3100"/>
                            </p:stCondLst>
                            <p:childTnLst>
                              <p:par>
                                <p:cTn id="37" presetID="22" presetClass="entr" presetSubtype="8"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wipe(left)">
                                      <p:cBhvr>
                                        <p:cTn id="3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4" grpId="1"/>
      <p:bldP spid="45" grpId="0"/>
      <p:bldP spid="46" grpId="0"/>
      <p:bldP spid="4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2</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项目内容</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3" name="矩形 18"/>
          <p:cNvSpPr>
            <a:spLocks noChangeArrowheads="1"/>
          </p:cNvSpPr>
          <p:nvPr/>
        </p:nvSpPr>
        <p:spPr bwMode="auto">
          <a:xfrm>
            <a:off x="739487" y="1130299"/>
            <a:ext cx="10682877" cy="2874963"/>
          </a:xfrm>
          <a:prstGeom prst="rect">
            <a:avLst/>
          </a:prstGeom>
          <a:blipFill dpi="0" rotWithShape="1">
            <a:blip r:embed="rId3"/>
            <a:srcRect/>
            <a:stretch>
              <a:fillRect/>
            </a:stretch>
          </a:blipFill>
          <a:ln w="9525">
            <a:solidFill>
              <a:srgbClr val="262626"/>
            </a:solidFill>
            <a:bevel/>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latin typeface="Arial"/>
              <a:ea typeface="宋体" charset="-122"/>
            </a:endParaRPr>
          </a:p>
        </p:txBody>
      </p:sp>
      <p:sp>
        <p:nvSpPr>
          <p:cNvPr id="24" name="单圆角矩形 19"/>
          <p:cNvSpPr>
            <a:spLocks/>
          </p:cNvSpPr>
          <p:nvPr/>
        </p:nvSpPr>
        <p:spPr bwMode="auto">
          <a:xfrm>
            <a:off x="739487" y="4051300"/>
            <a:ext cx="3484789" cy="2330450"/>
          </a:xfrm>
          <a:custGeom>
            <a:avLst/>
            <a:gdLst>
              <a:gd name="T0" fmla="*/ 0 w 3486972"/>
              <a:gd name="T1" fmla="*/ 0 h 2329590"/>
              <a:gd name="T2" fmla="*/ 3245238 w 3486972"/>
              <a:gd name="T3" fmla="*/ 0 h 2329590"/>
              <a:gd name="T4" fmla="*/ 3485328 w 3486972"/>
              <a:gd name="T5" fmla="*/ 240382 h 2329590"/>
              <a:gd name="T6" fmla="*/ 3485328 w 3486972"/>
              <a:gd name="T7" fmla="*/ 2331310 h 2329590"/>
              <a:gd name="T8" fmla="*/ 0 w 3486972"/>
              <a:gd name="T9" fmla="*/ 233131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rgbClr val="E3BF42"/>
          </a:solidFill>
          <a:ln w="9525" cap="flat" cmpd="sng">
            <a:solidFill>
              <a:srgbClr val="FFFFFF"/>
            </a:solidFill>
            <a:bevel/>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latin typeface="Arial"/>
              <a:ea typeface="宋体" charset="-122"/>
            </a:endParaRPr>
          </a:p>
        </p:txBody>
      </p:sp>
      <p:sp>
        <p:nvSpPr>
          <p:cNvPr id="25" name="单圆角矩形 20"/>
          <p:cNvSpPr>
            <a:spLocks/>
          </p:cNvSpPr>
          <p:nvPr/>
        </p:nvSpPr>
        <p:spPr bwMode="auto">
          <a:xfrm>
            <a:off x="4332184" y="4051300"/>
            <a:ext cx="3484789" cy="2330450"/>
          </a:xfrm>
          <a:custGeom>
            <a:avLst/>
            <a:gdLst>
              <a:gd name="T0" fmla="*/ 0 w 3486972"/>
              <a:gd name="T1" fmla="*/ 0 h 2329590"/>
              <a:gd name="T2" fmla="*/ 3245238 w 3486972"/>
              <a:gd name="T3" fmla="*/ 0 h 2329590"/>
              <a:gd name="T4" fmla="*/ 3485328 w 3486972"/>
              <a:gd name="T5" fmla="*/ 240382 h 2329590"/>
              <a:gd name="T6" fmla="*/ 3485328 w 3486972"/>
              <a:gd name="T7" fmla="*/ 2331310 h 2329590"/>
              <a:gd name="T8" fmla="*/ 0 w 3486972"/>
              <a:gd name="T9" fmla="*/ 233131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rgbClr val="E3BF42"/>
          </a:solidFill>
          <a:ln w="9525" cap="flat" cmpd="sng">
            <a:solidFill>
              <a:srgbClr val="FFFFFF"/>
            </a:solidFill>
            <a:bevel/>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latin typeface="Arial"/>
              <a:ea typeface="宋体" charset="-122"/>
            </a:endParaRPr>
          </a:p>
        </p:txBody>
      </p:sp>
      <p:sp>
        <p:nvSpPr>
          <p:cNvPr id="26" name="单圆角矩形 21"/>
          <p:cNvSpPr>
            <a:spLocks/>
          </p:cNvSpPr>
          <p:nvPr/>
        </p:nvSpPr>
        <p:spPr bwMode="auto">
          <a:xfrm>
            <a:off x="7924879" y="4051300"/>
            <a:ext cx="3486376" cy="2330450"/>
          </a:xfrm>
          <a:custGeom>
            <a:avLst/>
            <a:gdLst>
              <a:gd name="T0" fmla="*/ 0 w 3486972"/>
              <a:gd name="T1" fmla="*/ 0 h 2329590"/>
              <a:gd name="T2" fmla="*/ 3248194 w 3486972"/>
              <a:gd name="T3" fmla="*/ 0 h 2329590"/>
              <a:gd name="T4" fmla="*/ 3488504 w 3486972"/>
              <a:gd name="T5" fmla="*/ 240382 h 2329590"/>
              <a:gd name="T6" fmla="*/ 3488504 w 3486972"/>
              <a:gd name="T7" fmla="*/ 2331310 h 2329590"/>
              <a:gd name="T8" fmla="*/ 0 w 3486972"/>
              <a:gd name="T9" fmla="*/ 233131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rgbClr val="E3BF42"/>
          </a:solidFill>
          <a:ln w="9525" cap="flat" cmpd="sng">
            <a:solidFill>
              <a:srgbClr val="FFFFFF"/>
            </a:solidFill>
            <a:bevel/>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latin typeface="Arial"/>
              <a:ea typeface="宋体" charset="-122"/>
            </a:endParaRPr>
          </a:p>
        </p:txBody>
      </p:sp>
      <p:sp>
        <p:nvSpPr>
          <p:cNvPr id="27" name="椭圆 22"/>
          <p:cNvSpPr>
            <a:spLocks noChangeArrowheads="1"/>
          </p:cNvSpPr>
          <p:nvPr/>
        </p:nvSpPr>
        <p:spPr bwMode="auto">
          <a:xfrm>
            <a:off x="2113725" y="3684588"/>
            <a:ext cx="736313" cy="736600"/>
          </a:xfrm>
          <a:prstGeom prst="ellipse">
            <a:avLst/>
          </a:prstGeom>
          <a:solidFill>
            <a:srgbClr val="262626"/>
          </a:soli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latin typeface="Arial"/>
              <a:ea typeface="宋体" charset="-122"/>
            </a:endParaRPr>
          </a:p>
        </p:txBody>
      </p:sp>
      <p:sp>
        <p:nvSpPr>
          <p:cNvPr id="37" name="椭圆 23"/>
          <p:cNvSpPr>
            <a:spLocks noChangeArrowheads="1"/>
          </p:cNvSpPr>
          <p:nvPr/>
        </p:nvSpPr>
        <p:spPr bwMode="auto">
          <a:xfrm>
            <a:off x="5708008" y="3684588"/>
            <a:ext cx="734725" cy="736600"/>
          </a:xfrm>
          <a:prstGeom prst="ellipse">
            <a:avLst/>
          </a:prstGeom>
          <a:solidFill>
            <a:srgbClr val="262626"/>
          </a:soli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latin typeface="Arial"/>
              <a:ea typeface="宋体" charset="-122"/>
            </a:endParaRPr>
          </a:p>
        </p:txBody>
      </p:sp>
      <p:sp>
        <p:nvSpPr>
          <p:cNvPr id="38" name="椭圆 24"/>
          <p:cNvSpPr>
            <a:spLocks noChangeArrowheads="1"/>
          </p:cNvSpPr>
          <p:nvPr/>
        </p:nvSpPr>
        <p:spPr bwMode="auto">
          <a:xfrm>
            <a:off x="9143607" y="3684588"/>
            <a:ext cx="734726" cy="736600"/>
          </a:xfrm>
          <a:prstGeom prst="ellipse">
            <a:avLst/>
          </a:prstGeom>
          <a:solidFill>
            <a:srgbClr val="262626"/>
          </a:soli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latin typeface="Arial"/>
              <a:ea typeface="宋体" charset="-122"/>
            </a:endParaRPr>
          </a:p>
        </p:txBody>
      </p:sp>
      <p:sp>
        <p:nvSpPr>
          <p:cNvPr id="39" name="TextBox 25"/>
          <p:cNvSpPr txBox="1">
            <a:spLocks noChangeArrowheads="1"/>
          </p:cNvSpPr>
          <p:nvPr/>
        </p:nvSpPr>
        <p:spPr bwMode="auto">
          <a:xfrm>
            <a:off x="2253375" y="3789363"/>
            <a:ext cx="457021"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 typeface="Arial" charset="0"/>
              <a:buNone/>
            </a:pPr>
            <a:r>
              <a:rPr lang="en-US" altLang="zh-CN" sz="3000" b="1">
                <a:solidFill>
                  <a:srgbClr val="F8F8F8"/>
                </a:solidFill>
                <a:latin typeface="微软雅黑" pitchFamily="34" charset="-122"/>
                <a:ea typeface="微软雅黑" pitchFamily="34" charset="-122"/>
              </a:rPr>
              <a:t>1</a:t>
            </a:r>
            <a:endParaRPr lang="zh-CN" altLang="en-US" sz="3000" b="1">
              <a:solidFill>
                <a:srgbClr val="F8F8F8"/>
              </a:solidFill>
              <a:latin typeface="微软雅黑" pitchFamily="34" charset="-122"/>
              <a:ea typeface="微软雅黑" pitchFamily="34" charset="-122"/>
            </a:endParaRPr>
          </a:p>
        </p:txBody>
      </p:sp>
      <p:sp>
        <p:nvSpPr>
          <p:cNvPr id="40" name="TextBox 26"/>
          <p:cNvSpPr txBox="1">
            <a:spLocks noChangeArrowheads="1"/>
          </p:cNvSpPr>
          <p:nvPr/>
        </p:nvSpPr>
        <p:spPr bwMode="auto">
          <a:xfrm>
            <a:off x="5861936" y="3789363"/>
            <a:ext cx="457021"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 typeface="Arial" charset="0"/>
              <a:buNone/>
            </a:pPr>
            <a:r>
              <a:rPr lang="en-US" altLang="zh-CN" sz="3000" b="1">
                <a:solidFill>
                  <a:srgbClr val="F8F8F8"/>
                </a:solidFill>
                <a:latin typeface="微软雅黑" pitchFamily="34" charset="-122"/>
                <a:ea typeface="微软雅黑" pitchFamily="34" charset="-122"/>
              </a:rPr>
              <a:t>2</a:t>
            </a:r>
            <a:endParaRPr lang="zh-CN" altLang="en-US" sz="3000" b="1">
              <a:solidFill>
                <a:srgbClr val="F8F8F8"/>
              </a:solidFill>
              <a:latin typeface="微软雅黑" pitchFamily="34" charset="-122"/>
              <a:ea typeface="微软雅黑" pitchFamily="34" charset="-122"/>
            </a:endParaRPr>
          </a:p>
        </p:txBody>
      </p:sp>
      <p:sp>
        <p:nvSpPr>
          <p:cNvPr id="41" name="TextBox 27"/>
          <p:cNvSpPr txBox="1">
            <a:spLocks noChangeArrowheads="1"/>
          </p:cNvSpPr>
          <p:nvPr/>
        </p:nvSpPr>
        <p:spPr bwMode="auto">
          <a:xfrm>
            <a:off x="9265795" y="3789363"/>
            <a:ext cx="457021"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 typeface="Arial" charset="0"/>
              <a:buNone/>
            </a:pPr>
            <a:r>
              <a:rPr lang="en-US" altLang="zh-CN" sz="3000" b="1">
                <a:solidFill>
                  <a:srgbClr val="F8F8F8"/>
                </a:solidFill>
                <a:latin typeface="微软雅黑" pitchFamily="34" charset="-122"/>
                <a:ea typeface="微软雅黑" pitchFamily="34" charset="-122"/>
              </a:rPr>
              <a:t>3</a:t>
            </a:r>
            <a:endParaRPr lang="zh-CN" altLang="en-US" sz="3000" b="1">
              <a:solidFill>
                <a:srgbClr val="F8F8F8"/>
              </a:solidFill>
              <a:latin typeface="微软雅黑" pitchFamily="34" charset="-122"/>
              <a:ea typeface="微软雅黑" pitchFamily="34" charset="-122"/>
            </a:endParaRPr>
          </a:p>
        </p:txBody>
      </p:sp>
      <p:sp>
        <p:nvSpPr>
          <p:cNvPr id="42" name="TextBox 28"/>
          <p:cNvSpPr txBox="1">
            <a:spLocks noChangeArrowheads="1"/>
          </p:cNvSpPr>
          <p:nvPr/>
        </p:nvSpPr>
        <p:spPr bwMode="auto">
          <a:xfrm>
            <a:off x="941025" y="4581535"/>
            <a:ext cx="3138849"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en-US" altLang="zh-CN" sz="1600" dirty="0">
                <a:solidFill>
                  <a:srgbClr val="FFFFFF"/>
                </a:solidFill>
                <a:latin typeface="微软雅黑" pitchFamily="34" charset="-122"/>
                <a:ea typeface="微软雅黑" pitchFamily="34" charset="-122"/>
              </a:rPr>
              <a:t>《</a:t>
            </a:r>
            <a:r>
              <a:rPr lang="zh-CN" altLang="en-US" sz="1600" dirty="0">
                <a:solidFill>
                  <a:srgbClr val="FFFFFF"/>
                </a:solidFill>
                <a:latin typeface="微软雅黑" pitchFamily="34" charset="-122"/>
                <a:ea typeface="微软雅黑" pitchFamily="34" charset="-122"/>
              </a:rPr>
              <a:t>大东</a:t>
            </a:r>
            <a:r>
              <a:rPr lang="en-US" altLang="zh-CN" sz="1600" dirty="0">
                <a:solidFill>
                  <a:srgbClr val="FFFFFF"/>
                </a:solidFill>
                <a:latin typeface="微软雅黑" pitchFamily="34" charset="-122"/>
                <a:ea typeface="微软雅黑" pitchFamily="34" charset="-122"/>
              </a:rPr>
              <a:t>》</a:t>
            </a:r>
            <a:r>
              <a:rPr lang="zh-CN" altLang="en-US" sz="1600" dirty="0">
                <a:solidFill>
                  <a:srgbClr val="FFFFFF"/>
                </a:solidFill>
                <a:latin typeface="微软雅黑" pitchFamily="34" charset="-122"/>
                <a:ea typeface="微软雅黑" pitchFamily="34" charset="-122"/>
              </a:rPr>
              <a:t>网是一个建立在因特网上的、虚拟的交易市场。初期的软硬件设施建设基本完成，目前已进入试运行阶段，但网站的部分栏目与功能还在完善当中。</a:t>
            </a:r>
          </a:p>
        </p:txBody>
      </p:sp>
      <p:sp>
        <p:nvSpPr>
          <p:cNvPr id="43" name="TextBox 29"/>
          <p:cNvSpPr txBox="1">
            <a:spLocks noChangeArrowheads="1"/>
          </p:cNvSpPr>
          <p:nvPr/>
        </p:nvSpPr>
        <p:spPr bwMode="auto">
          <a:xfrm>
            <a:off x="4501984" y="4581535"/>
            <a:ext cx="314043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en-US" altLang="zh-CN" sz="1600" dirty="0">
                <a:solidFill>
                  <a:srgbClr val="FFFFFF"/>
                </a:solidFill>
                <a:latin typeface="微软雅黑" pitchFamily="34" charset="-122"/>
                <a:ea typeface="微软雅黑" pitchFamily="34" charset="-122"/>
              </a:rPr>
              <a:t>《</a:t>
            </a:r>
            <a:r>
              <a:rPr lang="zh-CN" altLang="en-US" sz="1600" dirty="0">
                <a:solidFill>
                  <a:srgbClr val="FFFFFF"/>
                </a:solidFill>
                <a:latin typeface="微软雅黑" pitchFamily="34" charset="-122"/>
                <a:ea typeface="微软雅黑" pitchFamily="34" charset="-122"/>
              </a:rPr>
              <a:t>大东</a:t>
            </a:r>
            <a:r>
              <a:rPr lang="en-US" altLang="zh-CN" sz="1600" dirty="0">
                <a:solidFill>
                  <a:srgbClr val="FFFFFF"/>
                </a:solidFill>
                <a:latin typeface="微软雅黑" pitchFamily="34" charset="-122"/>
                <a:ea typeface="微软雅黑" pitchFamily="34" charset="-122"/>
              </a:rPr>
              <a:t>》</a:t>
            </a:r>
            <a:r>
              <a:rPr lang="zh-CN" altLang="en-US" sz="1600" dirty="0">
                <a:solidFill>
                  <a:srgbClr val="FFFFFF"/>
                </a:solidFill>
                <a:latin typeface="微软雅黑" pitchFamily="34" charset="-122"/>
                <a:ea typeface="微软雅黑" pitchFamily="34" charset="-122"/>
              </a:rPr>
              <a:t>网集信息发布、浏览、交易与交互功能于一体，用户通过它可直接完成传统商贸运作中信息采集、市场调研、产品营销、技术咨询、行情分析、商贸洽谈等环节的工作。</a:t>
            </a:r>
          </a:p>
        </p:txBody>
      </p:sp>
      <p:sp>
        <p:nvSpPr>
          <p:cNvPr id="55" name="TextBox 30"/>
          <p:cNvSpPr txBox="1">
            <a:spLocks noChangeArrowheads="1"/>
          </p:cNvSpPr>
          <p:nvPr/>
        </p:nvSpPr>
        <p:spPr bwMode="auto">
          <a:xfrm>
            <a:off x="8110549" y="4581535"/>
            <a:ext cx="314043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zh-CN" altLang="en-US" sz="1600" dirty="0">
                <a:solidFill>
                  <a:srgbClr val="FFFFFF"/>
                </a:solidFill>
                <a:latin typeface="微软雅黑" pitchFamily="34" charset="-122"/>
                <a:ea typeface="微软雅黑" pitchFamily="34" charset="-122"/>
              </a:rPr>
              <a:t>该网主要发布农业的相关信息及农副产品的最新价格与供应情况、农副产品淡旺季的价格浮动与成交量、出售流向、全国著名农副产品集散地的产品供求信息及行情走势</a:t>
            </a:r>
          </a:p>
        </p:txBody>
      </p:sp>
    </p:spTree>
    <p:extLst>
      <p:ext uri="{BB962C8B-B14F-4D97-AF65-F5344CB8AC3E}">
        <p14:creationId xmlns:p14="http://schemas.microsoft.com/office/powerpoint/2010/main" val="3578907807"/>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1000"/>
                                        <p:tgtEl>
                                          <p:spTgt spid="23"/>
                                        </p:tgtEl>
                                      </p:cBhvr>
                                    </p:animEffect>
                                  </p:childTnLst>
                                </p:cTn>
                              </p:par>
                            </p:childTnLst>
                          </p:cTn>
                        </p:par>
                        <p:par>
                          <p:cTn id="8" fill="hold">
                            <p:stCondLst>
                              <p:cond delay="1000"/>
                            </p:stCondLst>
                            <p:childTnLst>
                              <p:par>
                                <p:cTn id="9" presetID="52"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Scale>
                                      <p:cBhvr>
                                        <p:cTn id="11"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2" dur="1000" decel="50000" fill="hold">
                                          <p:stCondLst>
                                            <p:cond delay="0"/>
                                          </p:stCondLst>
                                        </p:cTn>
                                        <p:tgtEl>
                                          <p:spTgt spid="39"/>
                                        </p:tgtEl>
                                        <p:attrNameLst>
                                          <p:attrName>ppt_x,ppt_y</p:attrName>
                                        </p:attrNameLst>
                                      </p:cBhvr>
                                      <p:rCtr x="0" y="0"/>
                                    </p:animMotion>
                                    <p:animEffect transition="in" filter="fade">
                                      <p:cBhvr>
                                        <p:cTn id="13" dur="1000"/>
                                        <p:tgtEl>
                                          <p:spTgt spid="39"/>
                                        </p:tgtEl>
                                      </p:cBhvr>
                                    </p:animEffect>
                                  </p:childTnLst>
                                </p:cTn>
                              </p:par>
                              <p:par>
                                <p:cTn id="14" presetID="52"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Scale>
                                      <p:cBhvr>
                                        <p:cTn id="16"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7" dur="1000" decel="50000" fill="hold">
                                          <p:stCondLst>
                                            <p:cond delay="0"/>
                                          </p:stCondLst>
                                        </p:cTn>
                                        <p:tgtEl>
                                          <p:spTgt spid="27"/>
                                        </p:tgtEl>
                                        <p:attrNameLst>
                                          <p:attrName>ppt_x,ppt_y</p:attrName>
                                        </p:attrNameLst>
                                      </p:cBhvr>
                                      <p:rCtr x="0" y="0"/>
                                    </p:animMotion>
                                    <p:animEffect transition="in" filter="fade">
                                      <p:cBhvr>
                                        <p:cTn id="18" dur="1000"/>
                                        <p:tgtEl>
                                          <p:spTgt spid="27"/>
                                        </p:tgtEl>
                                      </p:cBhvr>
                                    </p:animEffect>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up)">
                                      <p:cBhvr>
                                        <p:cTn id="22" dur="500"/>
                                        <p:tgtEl>
                                          <p:spTgt spid="24"/>
                                        </p:tgtEl>
                                      </p:cBhvr>
                                    </p:animEffect>
                                  </p:childTnLst>
                                </p:cTn>
                              </p:par>
                            </p:childTnLst>
                          </p:cTn>
                        </p:par>
                        <p:par>
                          <p:cTn id="23" fill="hold">
                            <p:stCondLst>
                              <p:cond delay="2500"/>
                            </p:stCondLst>
                            <p:childTnLst>
                              <p:par>
                                <p:cTn id="24" presetID="31"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anim calcmode="lin" valueType="num">
                                      <p:cBhvr>
                                        <p:cTn id="28" dur="500" fill="hold"/>
                                        <p:tgtEl>
                                          <p:spTgt spid="42"/>
                                        </p:tgtEl>
                                        <p:attrNameLst>
                                          <p:attrName>style.rotation</p:attrName>
                                        </p:attrNameLst>
                                      </p:cBhvr>
                                      <p:tavLst>
                                        <p:tav tm="0">
                                          <p:val>
                                            <p:fltVal val="90"/>
                                          </p:val>
                                        </p:tav>
                                        <p:tav tm="100000">
                                          <p:val>
                                            <p:fltVal val="0"/>
                                          </p:val>
                                        </p:tav>
                                      </p:tavLst>
                                    </p:anim>
                                    <p:animEffect transition="in" filter="fade">
                                      <p:cBhvr>
                                        <p:cTn id="29" dur="500"/>
                                        <p:tgtEl>
                                          <p:spTgt spid="42"/>
                                        </p:tgtEl>
                                      </p:cBhvr>
                                    </p:animEffect>
                                  </p:childTnLst>
                                </p:cTn>
                              </p:par>
                            </p:childTnLst>
                          </p:cTn>
                        </p:par>
                        <p:par>
                          <p:cTn id="30" fill="hold">
                            <p:stCondLst>
                              <p:cond delay="3000"/>
                            </p:stCondLst>
                            <p:childTnLst>
                              <p:par>
                                <p:cTn id="31" presetID="52" presetClass="entr" presetSubtype="0"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Scale>
                                      <p:cBhvr>
                                        <p:cTn id="33"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4" dur="1000" decel="50000" fill="hold">
                                          <p:stCondLst>
                                            <p:cond delay="0"/>
                                          </p:stCondLst>
                                        </p:cTn>
                                        <p:tgtEl>
                                          <p:spTgt spid="37"/>
                                        </p:tgtEl>
                                        <p:attrNameLst>
                                          <p:attrName>ppt_x,ppt_y</p:attrName>
                                        </p:attrNameLst>
                                      </p:cBhvr>
                                      <p:rCtr x="0" y="0"/>
                                    </p:animMotion>
                                    <p:animEffect transition="in" filter="fade">
                                      <p:cBhvr>
                                        <p:cTn id="35" dur="1000"/>
                                        <p:tgtEl>
                                          <p:spTgt spid="37"/>
                                        </p:tgtEl>
                                      </p:cBhvr>
                                    </p:animEffect>
                                  </p:childTnLst>
                                </p:cTn>
                              </p:par>
                              <p:par>
                                <p:cTn id="36" presetID="52"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Scale>
                                      <p:cBhvr>
                                        <p:cTn id="38"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9" dur="1000" decel="50000" fill="hold">
                                          <p:stCondLst>
                                            <p:cond delay="0"/>
                                          </p:stCondLst>
                                        </p:cTn>
                                        <p:tgtEl>
                                          <p:spTgt spid="40"/>
                                        </p:tgtEl>
                                        <p:attrNameLst>
                                          <p:attrName>ppt_x,ppt_y</p:attrName>
                                        </p:attrNameLst>
                                      </p:cBhvr>
                                      <p:rCtr x="0" y="0"/>
                                    </p:animMotion>
                                    <p:animEffect transition="in" filter="fade">
                                      <p:cBhvr>
                                        <p:cTn id="40" dur="1000"/>
                                        <p:tgtEl>
                                          <p:spTgt spid="40"/>
                                        </p:tgtEl>
                                      </p:cBhvr>
                                    </p:animEffect>
                                  </p:childTnLst>
                                </p:cTn>
                              </p:par>
                            </p:childTnLst>
                          </p:cTn>
                        </p:par>
                        <p:par>
                          <p:cTn id="41" fill="hold">
                            <p:stCondLst>
                              <p:cond delay="4000"/>
                            </p:stCondLst>
                            <p:childTnLst>
                              <p:par>
                                <p:cTn id="42" presetID="22" presetClass="entr" presetSubtype="1"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up)">
                                      <p:cBhvr>
                                        <p:cTn id="44" dur="500"/>
                                        <p:tgtEl>
                                          <p:spTgt spid="25"/>
                                        </p:tgtEl>
                                      </p:cBhvr>
                                    </p:animEffect>
                                  </p:childTnLst>
                                </p:cTn>
                              </p:par>
                            </p:childTnLst>
                          </p:cTn>
                        </p:par>
                        <p:par>
                          <p:cTn id="45" fill="hold">
                            <p:stCondLst>
                              <p:cond delay="4500"/>
                            </p:stCondLst>
                            <p:childTnLst>
                              <p:par>
                                <p:cTn id="46" presetID="31" presetClass="entr" presetSubtype="0"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ppt_w</p:attrName>
                                        </p:attrNameLst>
                                      </p:cBhvr>
                                      <p:tavLst>
                                        <p:tav tm="0">
                                          <p:val>
                                            <p:fltVal val="0"/>
                                          </p:val>
                                        </p:tav>
                                        <p:tav tm="100000">
                                          <p:val>
                                            <p:strVal val="#ppt_w"/>
                                          </p:val>
                                        </p:tav>
                                      </p:tavLst>
                                    </p:anim>
                                    <p:anim calcmode="lin" valueType="num">
                                      <p:cBhvr>
                                        <p:cTn id="49" dur="500" fill="hold"/>
                                        <p:tgtEl>
                                          <p:spTgt spid="43"/>
                                        </p:tgtEl>
                                        <p:attrNameLst>
                                          <p:attrName>ppt_h</p:attrName>
                                        </p:attrNameLst>
                                      </p:cBhvr>
                                      <p:tavLst>
                                        <p:tav tm="0">
                                          <p:val>
                                            <p:fltVal val="0"/>
                                          </p:val>
                                        </p:tav>
                                        <p:tav tm="100000">
                                          <p:val>
                                            <p:strVal val="#ppt_h"/>
                                          </p:val>
                                        </p:tav>
                                      </p:tavLst>
                                    </p:anim>
                                    <p:anim calcmode="lin" valueType="num">
                                      <p:cBhvr>
                                        <p:cTn id="50" dur="500" fill="hold"/>
                                        <p:tgtEl>
                                          <p:spTgt spid="43"/>
                                        </p:tgtEl>
                                        <p:attrNameLst>
                                          <p:attrName>style.rotation</p:attrName>
                                        </p:attrNameLst>
                                      </p:cBhvr>
                                      <p:tavLst>
                                        <p:tav tm="0">
                                          <p:val>
                                            <p:fltVal val="90"/>
                                          </p:val>
                                        </p:tav>
                                        <p:tav tm="100000">
                                          <p:val>
                                            <p:fltVal val="0"/>
                                          </p:val>
                                        </p:tav>
                                      </p:tavLst>
                                    </p:anim>
                                    <p:animEffect transition="in" filter="fade">
                                      <p:cBhvr>
                                        <p:cTn id="51" dur="500"/>
                                        <p:tgtEl>
                                          <p:spTgt spid="43"/>
                                        </p:tgtEl>
                                      </p:cBhvr>
                                    </p:animEffect>
                                  </p:childTnLst>
                                </p:cTn>
                              </p:par>
                            </p:childTnLst>
                          </p:cTn>
                        </p:par>
                        <p:par>
                          <p:cTn id="52" fill="hold">
                            <p:stCondLst>
                              <p:cond delay="5000"/>
                            </p:stCondLst>
                            <p:childTnLst>
                              <p:par>
                                <p:cTn id="53" presetID="52" presetClass="entr" presetSubtype="0"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Scale>
                                      <p:cBhvr>
                                        <p:cTn id="55"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6" dur="1000" decel="50000" fill="hold">
                                          <p:stCondLst>
                                            <p:cond delay="0"/>
                                          </p:stCondLst>
                                        </p:cTn>
                                        <p:tgtEl>
                                          <p:spTgt spid="38"/>
                                        </p:tgtEl>
                                        <p:attrNameLst>
                                          <p:attrName>ppt_x,ppt_y</p:attrName>
                                        </p:attrNameLst>
                                      </p:cBhvr>
                                      <p:rCtr x="0" y="0"/>
                                    </p:animMotion>
                                    <p:animEffect transition="in" filter="fade">
                                      <p:cBhvr>
                                        <p:cTn id="57" dur="1000"/>
                                        <p:tgtEl>
                                          <p:spTgt spid="38"/>
                                        </p:tgtEl>
                                      </p:cBhvr>
                                    </p:animEffect>
                                  </p:childTnLst>
                                </p:cTn>
                              </p:par>
                              <p:par>
                                <p:cTn id="58" presetID="52" presetClass="entr" presetSubtype="0"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animScale>
                                      <p:cBhvr>
                                        <p:cTn id="60"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1" dur="1000" decel="50000" fill="hold">
                                          <p:stCondLst>
                                            <p:cond delay="0"/>
                                          </p:stCondLst>
                                        </p:cTn>
                                        <p:tgtEl>
                                          <p:spTgt spid="41"/>
                                        </p:tgtEl>
                                        <p:attrNameLst>
                                          <p:attrName>ppt_x,ppt_y</p:attrName>
                                        </p:attrNameLst>
                                      </p:cBhvr>
                                      <p:rCtr x="0" y="0"/>
                                    </p:animMotion>
                                    <p:animEffect transition="in" filter="fade">
                                      <p:cBhvr>
                                        <p:cTn id="62" dur="1000"/>
                                        <p:tgtEl>
                                          <p:spTgt spid="41"/>
                                        </p:tgtEl>
                                      </p:cBhvr>
                                    </p:animEffect>
                                  </p:childTnLst>
                                </p:cTn>
                              </p:par>
                            </p:childTnLst>
                          </p:cTn>
                        </p:par>
                        <p:par>
                          <p:cTn id="63" fill="hold">
                            <p:stCondLst>
                              <p:cond delay="6000"/>
                            </p:stCondLst>
                            <p:childTnLst>
                              <p:par>
                                <p:cTn id="64" presetID="22" presetClass="entr" presetSubtype="1"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up)">
                                      <p:cBhvr>
                                        <p:cTn id="66" dur="500"/>
                                        <p:tgtEl>
                                          <p:spTgt spid="26"/>
                                        </p:tgtEl>
                                      </p:cBhvr>
                                    </p:animEffect>
                                  </p:childTnLst>
                                </p:cTn>
                              </p:par>
                            </p:childTnLst>
                          </p:cTn>
                        </p:par>
                        <p:par>
                          <p:cTn id="67" fill="hold">
                            <p:stCondLst>
                              <p:cond delay="6500"/>
                            </p:stCondLst>
                            <p:childTnLst>
                              <p:par>
                                <p:cTn id="68" presetID="31" presetClass="entr" presetSubtype="0" fill="hold" grpId="0" nodeType="afterEffect">
                                  <p:stCondLst>
                                    <p:cond delay="0"/>
                                  </p:stCondLst>
                                  <p:childTnLst>
                                    <p:set>
                                      <p:cBhvr>
                                        <p:cTn id="69" dur="1" fill="hold">
                                          <p:stCondLst>
                                            <p:cond delay="0"/>
                                          </p:stCondLst>
                                        </p:cTn>
                                        <p:tgtEl>
                                          <p:spTgt spid="55"/>
                                        </p:tgtEl>
                                        <p:attrNameLst>
                                          <p:attrName>style.visibility</p:attrName>
                                        </p:attrNameLst>
                                      </p:cBhvr>
                                      <p:to>
                                        <p:strVal val="visible"/>
                                      </p:to>
                                    </p:set>
                                    <p:anim calcmode="lin" valueType="num">
                                      <p:cBhvr>
                                        <p:cTn id="70" dur="500" fill="hold"/>
                                        <p:tgtEl>
                                          <p:spTgt spid="55"/>
                                        </p:tgtEl>
                                        <p:attrNameLst>
                                          <p:attrName>ppt_w</p:attrName>
                                        </p:attrNameLst>
                                      </p:cBhvr>
                                      <p:tavLst>
                                        <p:tav tm="0">
                                          <p:val>
                                            <p:fltVal val="0"/>
                                          </p:val>
                                        </p:tav>
                                        <p:tav tm="100000">
                                          <p:val>
                                            <p:strVal val="#ppt_w"/>
                                          </p:val>
                                        </p:tav>
                                      </p:tavLst>
                                    </p:anim>
                                    <p:anim calcmode="lin" valueType="num">
                                      <p:cBhvr>
                                        <p:cTn id="71" dur="500" fill="hold"/>
                                        <p:tgtEl>
                                          <p:spTgt spid="55"/>
                                        </p:tgtEl>
                                        <p:attrNameLst>
                                          <p:attrName>ppt_h</p:attrName>
                                        </p:attrNameLst>
                                      </p:cBhvr>
                                      <p:tavLst>
                                        <p:tav tm="0">
                                          <p:val>
                                            <p:fltVal val="0"/>
                                          </p:val>
                                        </p:tav>
                                        <p:tav tm="100000">
                                          <p:val>
                                            <p:strVal val="#ppt_h"/>
                                          </p:val>
                                        </p:tav>
                                      </p:tavLst>
                                    </p:anim>
                                    <p:anim calcmode="lin" valueType="num">
                                      <p:cBhvr>
                                        <p:cTn id="72" dur="500" fill="hold"/>
                                        <p:tgtEl>
                                          <p:spTgt spid="55"/>
                                        </p:tgtEl>
                                        <p:attrNameLst>
                                          <p:attrName>style.rotation</p:attrName>
                                        </p:attrNameLst>
                                      </p:cBhvr>
                                      <p:tavLst>
                                        <p:tav tm="0">
                                          <p:val>
                                            <p:fltVal val="90"/>
                                          </p:val>
                                        </p:tav>
                                        <p:tav tm="100000">
                                          <p:val>
                                            <p:fltVal val="0"/>
                                          </p:val>
                                        </p:tav>
                                      </p:tavLst>
                                    </p:anim>
                                    <p:animEffect transition="in" filter="fade">
                                      <p:cBhvr>
                                        <p:cTn id="7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autoUpdateAnimBg="0"/>
      <p:bldP spid="24" grpId="0" animBg="1"/>
      <p:bldP spid="25" grpId="0" animBg="1"/>
      <p:bldP spid="26" grpId="0" animBg="1"/>
      <p:bldP spid="27" grpId="0" animBg="1" autoUpdateAnimBg="0"/>
      <p:bldP spid="37" grpId="0" animBg="1" autoUpdateAnimBg="0"/>
      <p:bldP spid="38" grpId="0" animBg="1" autoUpdateAnimBg="0"/>
      <p:bldP spid="39" grpId="0" autoUpdateAnimBg="0"/>
      <p:bldP spid="40" grpId="0" autoUpdateAnimBg="0"/>
      <p:bldP spid="41" grpId="0" autoUpdateAnimBg="0"/>
      <p:bldP spid="42" grpId="0" autoUpdateAnimBg="0"/>
      <p:bldP spid="43" grpId="0" autoUpdateAnimBg="0"/>
      <p:bldP spid="55"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856124" cy="720000"/>
            <a:chOff x="398975" y="209550"/>
            <a:chExt cx="5167775"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3</a:t>
                </a:r>
                <a:endParaRPr lang="zh-CN" altLang="en-US" sz="2800" b="1" dirty="0">
                  <a:solidFill>
                    <a:prstClr val="white"/>
                  </a:solidFill>
                </a:endParaRPr>
              </a:p>
            </p:txBody>
          </p:sp>
        </p:grpSp>
        <p:sp>
          <p:nvSpPr>
            <p:cNvPr id="30" name="文本框 29"/>
            <p:cNvSpPr txBox="1"/>
            <p:nvPr/>
          </p:nvSpPr>
          <p:spPr>
            <a:xfrm>
              <a:off x="1984152" y="397918"/>
              <a:ext cx="3582598"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项目独特性</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4" name="Oval 6"/>
          <p:cNvSpPr>
            <a:spLocks noChangeArrowheads="1"/>
          </p:cNvSpPr>
          <p:nvPr/>
        </p:nvSpPr>
        <p:spPr bwMode="auto">
          <a:xfrm>
            <a:off x="4359846" y="2628900"/>
            <a:ext cx="1965581" cy="1965325"/>
          </a:xfrm>
          <a:prstGeom prst="ellipse">
            <a:avLst/>
          </a:prstGeom>
          <a:solidFill>
            <a:srgbClr val="E3BF42"/>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grpSp>
        <p:nvGrpSpPr>
          <p:cNvPr id="45" name="组合 29"/>
          <p:cNvGrpSpPr>
            <a:grpSpLocks/>
          </p:cNvGrpSpPr>
          <p:nvPr/>
        </p:nvGrpSpPr>
        <p:grpSpPr bwMode="auto">
          <a:xfrm>
            <a:off x="4904429" y="2932120"/>
            <a:ext cx="927221" cy="814387"/>
            <a:chOff x="0" y="0"/>
            <a:chExt cx="1063625" cy="933450"/>
          </a:xfrm>
        </p:grpSpPr>
        <p:sp>
          <p:nvSpPr>
            <p:cNvPr id="46" name="Freeform 7"/>
            <p:cNvSpPr>
              <a:spLocks noEditPoints="1"/>
            </p:cNvSpPr>
            <p:nvPr/>
          </p:nvSpPr>
          <p:spPr bwMode="auto">
            <a:xfrm>
              <a:off x="0" y="0"/>
              <a:ext cx="1063625" cy="773112"/>
            </a:xfrm>
            <a:custGeom>
              <a:avLst/>
              <a:gdLst>
                <a:gd name="T0" fmla="*/ 816849507 w 1321"/>
                <a:gd name="T1" fmla="*/ 0 h 961"/>
                <a:gd name="T2" fmla="*/ 39545755 w 1321"/>
                <a:gd name="T3" fmla="*/ 0 h 961"/>
                <a:gd name="T4" fmla="*/ 0 w 1321"/>
                <a:gd name="T5" fmla="*/ 39479395 h 961"/>
                <a:gd name="T6" fmla="*/ 0 w 1321"/>
                <a:gd name="T7" fmla="*/ 582479153 h 961"/>
                <a:gd name="T8" fmla="*/ 39545755 w 1321"/>
                <a:gd name="T9" fmla="*/ 621958548 h 961"/>
                <a:gd name="T10" fmla="*/ 816849507 w 1321"/>
                <a:gd name="T11" fmla="*/ 621958548 h 961"/>
                <a:gd name="T12" fmla="*/ 856395262 w 1321"/>
                <a:gd name="T13" fmla="*/ 582479153 h 961"/>
                <a:gd name="T14" fmla="*/ 856395262 w 1321"/>
                <a:gd name="T15" fmla="*/ 39479395 h 961"/>
                <a:gd name="T16" fmla="*/ 816849507 w 1321"/>
                <a:gd name="T17" fmla="*/ 0 h 961"/>
                <a:gd name="T18" fmla="*/ 816849507 w 1321"/>
                <a:gd name="T19" fmla="*/ 464041774 h 961"/>
                <a:gd name="T20" fmla="*/ 816849507 w 1321"/>
                <a:gd name="T21" fmla="*/ 464041774 h 961"/>
                <a:gd name="T22" fmla="*/ 777303752 w 1321"/>
                <a:gd name="T23" fmla="*/ 503521168 h 961"/>
                <a:gd name="T24" fmla="*/ 79091509 w 1321"/>
                <a:gd name="T25" fmla="*/ 503521168 h 961"/>
                <a:gd name="T26" fmla="*/ 39545755 w 1321"/>
                <a:gd name="T27" fmla="*/ 464041774 h 961"/>
                <a:gd name="T28" fmla="*/ 39545755 w 1321"/>
                <a:gd name="T29" fmla="*/ 78957985 h 961"/>
                <a:gd name="T30" fmla="*/ 79091509 w 1321"/>
                <a:gd name="T31" fmla="*/ 39479395 h 961"/>
                <a:gd name="T32" fmla="*/ 777303752 w 1321"/>
                <a:gd name="T33" fmla="*/ 39479395 h 961"/>
                <a:gd name="T34" fmla="*/ 816849507 w 1321"/>
                <a:gd name="T35" fmla="*/ 78957985 h 961"/>
                <a:gd name="T36" fmla="*/ 816849507 w 1321"/>
                <a:gd name="T37" fmla="*/ 464041774 h 9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21" h="961">
                  <a:moveTo>
                    <a:pt x="1260" y="0"/>
                  </a:moveTo>
                  <a:lnTo>
                    <a:pt x="61" y="0"/>
                  </a:lnTo>
                  <a:cubicBezTo>
                    <a:pt x="27" y="0"/>
                    <a:pt x="0" y="27"/>
                    <a:pt x="0" y="61"/>
                  </a:cubicBezTo>
                  <a:lnTo>
                    <a:pt x="0" y="900"/>
                  </a:lnTo>
                  <a:cubicBezTo>
                    <a:pt x="0" y="934"/>
                    <a:pt x="27" y="961"/>
                    <a:pt x="61" y="961"/>
                  </a:cubicBezTo>
                  <a:lnTo>
                    <a:pt x="1260" y="961"/>
                  </a:lnTo>
                  <a:cubicBezTo>
                    <a:pt x="1293" y="961"/>
                    <a:pt x="1321" y="934"/>
                    <a:pt x="1321" y="900"/>
                  </a:cubicBezTo>
                  <a:lnTo>
                    <a:pt x="1321" y="61"/>
                  </a:lnTo>
                  <a:cubicBezTo>
                    <a:pt x="1321" y="27"/>
                    <a:pt x="1293" y="0"/>
                    <a:pt x="1260" y="0"/>
                  </a:cubicBezTo>
                  <a:close/>
                  <a:moveTo>
                    <a:pt x="1260" y="717"/>
                  </a:moveTo>
                  <a:lnTo>
                    <a:pt x="1260" y="717"/>
                  </a:lnTo>
                  <a:cubicBezTo>
                    <a:pt x="1260" y="751"/>
                    <a:pt x="1232" y="778"/>
                    <a:pt x="1199" y="778"/>
                  </a:cubicBezTo>
                  <a:lnTo>
                    <a:pt x="122" y="778"/>
                  </a:lnTo>
                  <a:cubicBezTo>
                    <a:pt x="88" y="778"/>
                    <a:pt x="61" y="751"/>
                    <a:pt x="61" y="717"/>
                  </a:cubicBezTo>
                  <a:lnTo>
                    <a:pt x="61" y="122"/>
                  </a:lnTo>
                  <a:cubicBezTo>
                    <a:pt x="61" y="89"/>
                    <a:pt x="88" y="61"/>
                    <a:pt x="122" y="61"/>
                  </a:cubicBezTo>
                  <a:lnTo>
                    <a:pt x="1199" y="61"/>
                  </a:lnTo>
                  <a:cubicBezTo>
                    <a:pt x="1232" y="61"/>
                    <a:pt x="1260" y="89"/>
                    <a:pt x="1260" y="122"/>
                  </a:cubicBezTo>
                  <a:lnTo>
                    <a:pt x="1260" y="7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charset="0"/>
                <a:buNone/>
              </a:pPr>
              <a:endParaRPr lang="zh-CN" altLang="en-US">
                <a:solidFill>
                  <a:srgbClr val="005E5E"/>
                </a:solidFill>
                <a:ea typeface="宋体" charset="-122"/>
              </a:endParaRPr>
            </a:p>
          </p:txBody>
        </p:sp>
        <p:sp>
          <p:nvSpPr>
            <p:cNvPr id="47" name="Freeform 8"/>
            <p:cNvSpPr>
              <a:spLocks/>
            </p:cNvSpPr>
            <p:nvPr/>
          </p:nvSpPr>
          <p:spPr bwMode="auto">
            <a:xfrm>
              <a:off x="350837" y="746125"/>
              <a:ext cx="360363" cy="187325"/>
            </a:xfrm>
            <a:custGeom>
              <a:avLst/>
              <a:gdLst>
                <a:gd name="T0" fmla="*/ 271752312 w 448"/>
                <a:gd name="T1" fmla="*/ 111175378 h 233"/>
                <a:gd name="T2" fmla="*/ 254282751 w 448"/>
                <a:gd name="T3" fmla="*/ 111175378 h 233"/>
                <a:gd name="T4" fmla="*/ 234872216 w 448"/>
                <a:gd name="T5" fmla="*/ 91138034 h 233"/>
                <a:gd name="T6" fmla="*/ 234872216 w 448"/>
                <a:gd name="T7" fmla="*/ 0 h 233"/>
                <a:gd name="T8" fmla="*/ 55644713 w 448"/>
                <a:gd name="T9" fmla="*/ 0 h 233"/>
                <a:gd name="T10" fmla="*/ 55644713 w 448"/>
                <a:gd name="T11" fmla="*/ 91138034 h 233"/>
                <a:gd name="T12" fmla="*/ 35586651 w 448"/>
                <a:gd name="T13" fmla="*/ 111175378 h 233"/>
                <a:gd name="T14" fmla="*/ 18117089 w 448"/>
                <a:gd name="T15" fmla="*/ 111175378 h 233"/>
                <a:gd name="T16" fmla="*/ 0 w 448"/>
                <a:gd name="T17" fmla="*/ 131212721 h 233"/>
                <a:gd name="T18" fmla="*/ 18117089 w 448"/>
                <a:gd name="T19" fmla="*/ 150603672 h 233"/>
                <a:gd name="T20" fmla="*/ 271752312 w 448"/>
                <a:gd name="T21" fmla="*/ 150603672 h 233"/>
                <a:gd name="T22" fmla="*/ 289869401 w 448"/>
                <a:gd name="T23" fmla="*/ 131212721 h 233"/>
                <a:gd name="T24" fmla="*/ 271752312 w 448"/>
                <a:gd name="T25" fmla="*/ 111175378 h 2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48" h="233">
                  <a:moveTo>
                    <a:pt x="420" y="172"/>
                  </a:moveTo>
                  <a:lnTo>
                    <a:pt x="393" y="172"/>
                  </a:lnTo>
                  <a:cubicBezTo>
                    <a:pt x="376" y="172"/>
                    <a:pt x="363" y="158"/>
                    <a:pt x="363" y="141"/>
                  </a:cubicBezTo>
                  <a:lnTo>
                    <a:pt x="363" y="0"/>
                  </a:lnTo>
                  <a:lnTo>
                    <a:pt x="86" y="0"/>
                  </a:lnTo>
                  <a:lnTo>
                    <a:pt x="86" y="141"/>
                  </a:lnTo>
                  <a:cubicBezTo>
                    <a:pt x="86" y="158"/>
                    <a:pt x="72" y="172"/>
                    <a:pt x="55" y="172"/>
                  </a:cubicBezTo>
                  <a:lnTo>
                    <a:pt x="28" y="172"/>
                  </a:lnTo>
                  <a:cubicBezTo>
                    <a:pt x="13" y="172"/>
                    <a:pt x="0" y="186"/>
                    <a:pt x="0" y="203"/>
                  </a:cubicBezTo>
                  <a:cubicBezTo>
                    <a:pt x="0" y="219"/>
                    <a:pt x="13" y="233"/>
                    <a:pt x="28" y="233"/>
                  </a:cubicBezTo>
                  <a:lnTo>
                    <a:pt x="420" y="233"/>
                  </a:lnTo>
                  <a:cubicBezTo>
                    <a:pt x="436" y="233"/>
                    <a:pt x="448" y="219"/>
                    <a:pt x="448" y="203"/>
                  </a:cubicBezTo>
                  <a:cubicBezTo>
                    <a:pt x="448" y="186"/>
                    <a:pt x="436" y="172"/>
                    <a:pt x="420"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charset="0"/>
                <a:buNone/>
              </a:pPr>
              <a:endParaRPr lang="zh-CN" altLang="en-US">
                <a:solidFill>
                  <a:srgbClr val="005E5E"/>
                </a:solidFill>
                <a:ea typeface="宋体" charset="-122"/>
              </a:endParaRPr>
            </a:p>
          </p:txBody>
        </p:sp>
      </p:grpSp>
      <p:sp>
        <p:nvSpPr>
          <p:cNvPr id="48" name="Line 20"/>
          <p:cNvSpPr>
            <a:spLocks noChangeShapeType="1"/>
          </p:cNvSpPr>
          <p:nvPr/>
        </p:nvSpPr>
        <p:spPr bwMode="auto">
          <a:xfrm>
            <a:off x="6252388" y="3995745"/>
            <a:ext cx="3411982" cy="720725"/>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49" name="Line 23"/>
          <p:cNvSpPr>
            <a:spLocks noChangeShapeType="1"/>
          </p:cNvSpPr>
          <p:nvPr/>
        </p:nvSpPr>
        <p:spPr bwMode="auto">
          <a:xfrm>
            <a:off x="6093618" y="4241800"/>
            <a:ext cx="1408296" cy="781050"/>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50" name="Line 24"/>
          <p:cNvSpPr>
            <a:spLocks noChangeShapeType="1"/>
          </p:cNvSpPr>
          <p:nvPr/>
        </p:nvSpPr>
        <p:spPr bwMode="auto">
          <a:xfrm>
            <a:off x="5864988" y="4446588"/>
            <a:ext cx="679538" cy="1022350"/>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51" name="Line 25"/>
          <p:cNvSpPr>
            <a:spLocks noChangeShapeType="1"/>
          </p:cNvSpPr>
          <p:nvPr/>
        </p:nvSpPr>
        <p:spPr bwMode="auto">
          <a:xfrm>
            <a:off x="5368036" y="4600582"/>
            <a:ext cx="0" cy="531813"/>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52" name="Line 26"/>
          <p:cNvSpPr>
            <a:spLocks noChangeShapeType="1"/>
          </p:cNvSpPr>
          <p:nvPr/>
        </p:nvSpPr>
        <p:spPr bwMode="auto">
          <a:xfrm>
            <a:off x="3019821" y="2157420"/>
            <a:ext cx="1476567" cy="966787"/>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53" name="Line 27"/>
          <p:cNvSpPr>
            <a:spLocks noChangeShapeType="1"/>
          </p:cNvSpPr>
          <p:nvPr/>
        </p:nvSpPr>
        <p:spPr bwMode="auto">
          <a:xfrm>
            <a:off x="4723431" y="1735138"/>
            <a:ext cx="347707" cy="950912"/>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54" name="Line 28"/>
          <p:cNvSpPr>
            <a:spLocks noChangeShapeType="1"/>
          </p:cNvSpPr>
          <p:nvPr/>
        </p:nvSpPr>
        <p:spPr bwMode="auto">
          <a:xfrm flipH="1">
            <a:off x="6053926" y="1865313"/>
            <a:ext cx="979614" cy="1066800"/>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56" name="Line 29"/>
          <p:cNvSpPr>
            <a:spLocks noChangeShapeType="1"/>
          </p:cNvSpPr>
          <p:nvPr/>
        </p:nvSpPr>
        <p:spPr bwMode="auto">
          <a:xfrm flipH="1">
            <a:off x="6320664" y="3124200"/>
            <a:ext cx="1724249" cy="406400"/>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57" name="Line 30"/>
          <p:cNvSpPr>
            <a:spLocks noChangeShapeType="1"/>
          </p:cNvSpPr>
          <p:nvPr/>
        </p:nvSpPr>
        <p:spPr bwMode="auto">
          <a:xfrm flipH="1">
            <a:off x="6260328" y="1835157"/>
            <a:ext cx="2400612" cy="1395413"/>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58" name="Line 31"/>
          <p:cNvSpPr>
            <a:spLocks noChangeShapeType="1"/>
          </p:cNvSpPr>
          <p:nvPr/>
        </p:nvSpPr>
        <p:spPr bwMode="auto">
          <a:xfrm flipH="1">
            <a:off x="5669704" y="2103438"/>
            <a:ext cx="231805" cy="590550"/>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59" name="Line 32"/>
          <p:cNvSpPr>
            <a:spLocks noChangeShapeType="1"/>
          </p:cNvSpPr>
          <p:nvPr/>
        </p:nvSpPr>
        <p:spPr bwMode="auto">
          <a:xfrm flipH="1">
            <a:off x="3546940" y="4019557"/>
            <a:ext cx="904993" cy="403225"/>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60" name="Line 33"/>
          <p:cNvSpPr>
            <a:spLocks noChangeShapeType="1"/>
          </p:cNvSpPr>
          <p:nvPr/>
        </p:nvSpPr>
        <p:spPr bwMode="auto">
          <a:xfrm flipH="1" flipV="1">
            <a:off x="3532651" y="3362325"/>
            <a:ext cx="827195" cy="146050"/>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61" name="Line 34"/>
          <p:cNvSpPr>
            <a:spLocks noChangeShapeType="1"/>
          </p:cNvSpPr>
          <p:nvPr/>
        </p:nvSpPr>
        <p:spPr bwMode="auto">
          <a:xfrm flipH="1">
            <a:off x="4077230" y="4405320"/>
            <a:ext cx="700179" cy="974725"/>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62" name="Oval 35"/>
          <p:cNvSpPr>
            <a:spLocks noChangeArrowheads="1"/>
          </p:cNvSpPr>
          <p:nvPr/>
        </p:nvSpPr>
        <p:spPr bwMode="auto">
          <a:xfrm>
            <a:off x="5252133" y="709619"/>
            <a:ext cx="489014" cy="492125"/>
          </a:xfrm>
          <a:prstGeom prst="ellipse">
            <a:avLst/>
          </a:prstGeom>
          <a:solidFill>
            <a:srgbClr val="2F76B7"/>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63" name="Oval 37"/>
          <p:cNvSpPr>
            <a:spLocks noChangeArrowheads="1"/>
          </p:cNvSpPr>
          <p:nvPr/>
        </p:nvSpPr>
        <p:spPr bwMode="auto">
          <a:xfrm>
            <a:off x="2441896" y="5468945"/>
            <a:ext cx="492189" cy="490537"/>
          </a:xfrm>
          <a:prstGeom prst="ellipse">
            <a:avLst/>
          </a:prstGeom>
          <a:solidFill>
            <a:srgbClr val="609ED6"/>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64" name="Oval 39"/>
          <p:cNvSpPr>
            <a:spLocks noChangeArrowheads="1"/>
          </p:cNvSpPr>
          <p:nvPr/>
        </p:nvSpPr>
        <p:spPr bwMode="auto">
          <a:xfrm>
            <a:off x="9785036" y="1865320"/>
            <a:ext cx="430268" cy="428625"/>
          </a:xfrm>
          <a:prstGeom prst="ellipse">
            <a:avLst/>
          </a:prstGeom>
          <a:solidFill>
            <a:srgbClr val="2F76B7"/>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65" name="Oval 40"/>
          <p:cNvSpPr>
            <a:spLocks noChangeArrowheads="1"/>
          </p:cNvSpPr>
          <p:nvPr/>
        </p:nvSpPr>
        <p:spPr bwMode="auto">
          <a:xfrm>
            <a:off x="9027703" y="5356232"/>
            <a:ext cx="435032" cy="434975"/>
          </a:xfrm>
          <a:prstGeom prst="ellipse">
            <a:avLst/>
          </a:prstGeom>
          <a:solidFill>
            <a:srgbClr val="609ED6"/>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66" name="Oval 41"/>
          <p:cNvSpPr>
            <a:spLocks noChangeArrowheads="1"/>
          </p:cNvSpPr>
          <p:nvPr/>
        </p:nvSpPr>
        <p:spPr bwMode="auto">
          <a:xfrm>
            <a:off x="9302377" y="3856039"/>
            <a:ext cx="522355" cy="523875"/>
          </a:xfrm>
          <a:prstGeom prst="ellipse">
            <a:avLst/>
          </a:prstGeom>
          <a:solidFill>
            <a:srgbClr val="262626"/>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67" name="Oval 43"/>
          <p:cNvSpPr>
            <a:spLocks noChangeArrowheads="1"/>
          </p:cNvSpPr>
          <p:nvPr/>
        </p:nvSpPr>
        <p:spPr bwMode="auto">
          <a:xfrm>
            <a:off x="1076465" y="4454532"/>
            <a:ext cx="490602" cy="492125"/>
          </a:xfrm>
          <a:prstGeom prst="ellipse">
            <a:avLst/>
          </a:pr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charset="0"/>
              <a:buNone/>
            </a:pPr>
            <a:endParaRPr lang="zh-CN" altLang="en-US">
              <a:solidFill>
                <a:srgbClr val="005E5E"/>
              </a:solidFill>
              <a:ea typeface="宋体" charset="-122"/>
            </a:endParaRPr>
          </a:p>
        </p:txBody>
      </p:sp>
      <p:sp>
        <p:nvSpPr>
          <p:cNvPr id="68" name="Oval 44"/>
          <p:cNvSpPr>
            <a:spLocks noChangeArrowheads="1"/>
          </p:cNvSpPr>
          <p:nvPr/>
        </p:nvSpPr>
        <p:spPr bwMode="auto">
          <a:xfrm>
            <a:off x="1046303" y="1524002"/>
            <a:ext cx="460435" cy="461963"/>
          </a:xfrm>
          <a:prstGeom prst="ellipse">
            <a:avLst/>
          </a:prstGeom>
          <a:solidFill>
            <a:srgbClr val="609ED6"/>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69" name="Oval 45"/>
          <p:cNvSpPr>
            <a:spLocks noChangeArrowheads="1"/>
          </p:cNvSpPr>
          <p:nvPr/>
        </p:nvSpPr>
        <p:spPr bwMode="auto">
          <a:xfrm>
            <a:off x="9932696" y="2754320"/>
            <a:ext cx="492189" cy="492125"/>
          </a:xfrm>
          <a:prstGeom prst="ellipse">
            <a:avLst/>
          </a:prstGeom>
          <a:solidFill>
            <a:srgbClr val="609ED6"/>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70" name="TextBox 56"/>
          <p:cNvSpPr txBox="1">
            <a:spLocks noChangeArrowheads="1"/>
          </p:cNvSpPr>
          <p:nvPr/>
        </p:nvSpPr>
        <p:spPr bwMode="auto">
          <a:xfrm>
            <a:off x="4561481" y="3762381"/>
            <a:ext cx="14908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fontAlgn="base" hangingPunct="1">
              <a:spcBef>
                <a:spcPct val="0"/>
              </a:spcBef>
              <a:spcAft>
                <a:spcPct val="0"/>
              </a:spcAft>
              <a:buFont typeface="Arial" charset="0"/>
              <a:buNone/>
            </a:pPr>
            <a:r>
              <a:rPr lang="zh-CN" altLang="en-US" dirty="0">
                <a:solidFill>
                  <a:srgbClr val="FFFFFF"/>
                </a:solidFill>
                <a:latin typeface="微软雅黑" pitchFamily="34" charset="-122"/>
                <a:ea typeface="微软雅黑" pitchFamily="34" charset="-122"/>
              </a:rPr>
              <a:t>项目具有的独特性</a:t>
            </a:r>
          </a:p>
        </p:txBody>
      </p:sp>
      <p:grpSp>
        <p:nvGrpSpPr>
          <p:cNvPr id="71" name="组合 57"/>
          <p:cNvGrpSpPr>
            <a:grpSpLocks/>
          </p:cNvGrpSpPr>
          <p:nvPr/>
        </p:nvGrpSpPr>
        <p:grpSpPr bwMode="auto">
          <a:xfrm>
            <a:off x="8040146" y="2316170"/>
            <a:ext cx="1310440" cy="1290637"/>
            <a:chOff x="0" y="0"/>
            <a:chExt cx="1310641" cy="1291004"/>
          </a:xfrm>
        </p:grpSpPr>
        <p:sp>
          <p:nvSpPr>
            <p:cNvPr id="72" name="Oval 10"/>
            <p:cNvSpPr>
              <a:spLocks noChangeArrowheads="1"/>
            </p:cNvSpPr>
            <p:nvPr/>
          </p:nvSpPr>
          <p:spPr bwMode="auto">
            <a:xfrm>
              <a:off x="0" y="0"/>
              <a:ext cx="1291004" cy="1291004"/>
            </a:xfrm>
            <a:prstGeom prst="ellipse">
              <a:avLst/>
            </a:prstGeom>
            <a:solidFill>
              <a:srgbClr val="609E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73" name="TextBox 59"/>
            <p:cNvSpPr txBox="1">
              <a:spLocks noChangeArrowheads="1"/>
            </p:cNvSpPr>
            <p:nvPr/>
          </p:nvSpPr>
          <p:spPr bwMode="auto">
            <a:xfrm>
              <a:off x="62756" y="82566"/>
              <a:ext cx="1247885" cy="1200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lvl="0" algn="ctr" eaLnBrk="1" hangingPunct="1"/>
              <a:r>
                <a:rPr lang="zh-CN" altLang="en-US" kern="0" dirty="0">
                  <a:solidFill>
                    <a:srgbClr val="FFFFFF"/>
                  </a:solidFill>
                  <a:latin typeface="微软雅黑" pitchFamily="34" charset="-122"/>
                  <a:ea typeface="微软雅黑" pitchFamily="34" charset="-122"/>
                  <a:sym typeface="微软雅黑" pitchFamily="34" charset="-122"/>
                </a:rPr>
                <a:t>供销系统强大而完善的物理网络</a:t>
              </a:r>
              <a:endParaRPr lang="zh-CN" altLang="en-US" kern="0" dirty="0">
                <a:solidFill>
                  <a:srgbClr val="FFFFFF"/>
                </a:solidFill>
                <a:latin typeface="微软雅黑" pitchFamily="34" charset="-122"/>
                <a:ea typeface="微软雅黑" pitchFamily="34" charset="-122"/>
              </a:endParaRPr>
            </a:p>
          </p:txBody>
        </p:sp>
      </p:grpSp>
      <p:grpSp>
        <p:nvGrpSpPr>
          <p:cNvPr id="74" name="组合 60"/>
          <p:cNvGrpSpPr>
            <a:grpSpLocks/>
          </p:cNvGrpSpPr>
          <p:nvPr/>
        </p:nvGrpSpPr>
        <p:grpSpPr bwMode="auto">
          <a:xfrm>
            <a:off x="9656436" y="4164013"/>
            <a:ext cx="1642936" cy="1489081"/>
            <a:chOff x="1" y="0"/>
            <a:chExt cx="1642728" cy="1489087"/>
          </a:xfrm>
        </p:grpSpPr>
        <p:sp>
          <p:nvSpPr>
            <p:cNvPr id="75" name="Oval 19"/>
            <p:cNvSpPr>
              <a:spLocks noChangeArrowheads="1"/>
            </p:cNvSpPr>
            <p:nvPr/>
          </p:nvSpPr>
          <p:spPr bwMode="auto">
            <a:xfrm>
              <a:off x="1" y="0"/>
              <a:ext cx="1642728" cy="1489087"/>
            </a:xfrm>
            <a:prstGeom prst="ellipse">
              <a:avLst/>
            </a:prstGeom>
            <a:solidFill>
              <a:srgbClr val="2F7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76" name="TextBox 62"/>
            <p:cNvSpPr txBox="1">
              <a:spLocks noChangeArrowheads="1"/>
            </p:cNvSpPr>
            <p:nvPr/>
          </p:nvSpPr>
          <p:spPr bwMode="auto">
            <a:xfrm>
              <a:off x="90825" y="174592"/>
              <a:ext cx="1551903" cy="1200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dirty="0">
                  <a:solidFill>
                    <a:srgbClr val="FFFFFF"/>
                  </a:solidFill>
                  <a:latin typeface="微软雅黑" pitchFamily="34" charset="-122"/>
                  <a:ea typeface="微软雅黑" pitchFamily="34" charset="-122"/>
                  <a:sym typeface="微软雅黑" pitchFamily="34" charset="-122"/>
                </a:rPr>
                <a:t>与</a:t>
              </a:r>
              <a:r>
                <a:rPr lang="en-US" altLang="zh-CN" dirty="0">
                  <a:solidFill>
                    <a:srgbClr val="FFFFFF"/>
                  </a:solidFill>
                  <a:latin typeface="微软雅黑" pitchFamily="34" charset="-122"/>
                  <a:ea typeface="微软雅黑" pitchFamily="34" charset="-122"/>
                  <a:sym typeface="微软雅黑" pitchFamily="34" charset="-122"/>
                </a:rPr>
                <a:t>PECC</a:t>
              </a:r>
              <a:r>
                <a:rPr lang="zh-CN" altLang="en-US" dirty="0">
                  <a:solidFill>
                    <a:srgbClr val="FFFFFF"/>
                  </a:solidFill>
                  <a:latin typeface="微软雅黑" pitchFamily="34" charset="-122"/>
                  <a:ea typeface="微软雅黑" pitchFamily="34" charset="-122"/>
                  <a:sym typeface="微软雅黑" pitchFamily="34" charset="-122"/>
                </a:rPr>
                <a:t>（太平洋经合理事会）的合作伙伴关系</a:t>
              </a:r>
              <a:endParaRPr lang="zh-CN" altLang="en-US" dirty="0">
                <a:solidFill>
                  <a:srgbClr val="FFFFFF"/>
                </a:solidFill>
                <a:latin typeface="微软雅黑" pitchFamily="34" charset="-122"/>
                <a:ea typeface="微软雅黑" pitchFamily="34" charset="-122"/>
              </a:endParaRPr>
            </a:p>
          </p:txBody>
        </p:sp>
      </p:grpSp>
      <p:grpSp>
        <p:nvGrpSpPr>
          <p:cNvPr id="77" name="组合 63"/>
          <p:cNvGrpSpPr>
            <a:grpSpLocks/>
          </p:cNvGrpSpPr>
          <p:nvPr/>
        </p:nvGrpSpPr>
        <p:grpSpPr bwMode="auto">
          <a:xfrm>
            <a:off x="2289476" y="4010032"/>
            <a:ext cx="1319385" cy="1319213"/>
            <a:chOff x="0" y="0"/>
            <a:chExt cx="1319218" cy="1319217"/>
          </a:xfrm>
        </p:grpSpPr>
        <p:sp>
          <p:nvSpPr>
            <p:cNvPr id="78" name="Oval 12"/>
            <p:cNvSpPr>
              <a:spLocks noChangeArrowheads="1"/>
            </p:cNvSpPr>
            <p:nvPr/>
          </p:nvSpPr>
          <p:spPr bwMode="auto">
            <a:xfrm>
              <a:off x="0" y="0"/>
              <a:ext cx="1319218" cy="1319217"/>
            </a:xfrm>
            <a:prstGeom prst="ellipse">
              <a:avLst/>
            </a:prstGeom>
            <a:solidFill>
              <a:srgbClr val="2F7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79" name="TextBox 65"/>
            <p:cNvSpPr txBox="1">
              <a:spLocks noChangeArrowheads="1"/>
            </p:cNvSpPr>
            <p:nvPr/>
          </p:nvSpPr>
          <p:spPr bwMode="auto">
            <a:xfrm>
              <a:off x="17353" y="197943"/>
              <a:ext cx="124788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dirty="0">
                  <a:solidFill>
                    <a:srgbClr val="FFFFFF"/>
                  </a:solidFill>
                  <a:latin typeface="微软雅黑" pitchFamily="34" charset="-122"/>
                  <a:ea typeface="微软雅黑" pitchFamily="34" charset="-122"/>
                  <a:sym typeface="微软雅黑" pitchFamily="34" charset="-122"/>
                </a:rPr>
                <a:t>过渡时期商人的切实需要</a:t>
              </a:r>
              <a:endParaRPr lang="zh-CN" altLang="en-US" dirty="0">
                <a:solidFill>
                  <a:srgbClr val="FFFFFF"/>
                </a:solidFill>
                <a:latin typeface="微软雅黑" pitchFamily="34" charset="-122"/>
                <a:ea typeface="微软雅黑" pitchFamily="34" charset="-122"/>
              </a:endParaRPr>
            </a:p>
          </p:txBody>
        </p:sp>
      </p:grpSp>
      <p:grpSp>
        <p:nvGrpSpPr>
          <p:cNvPr id="80" name="组合 66"/>
          <p:cNvGrpSpPr>
            <a:grpSpLocks/>
          </p:cNvGrpSpPr>
          <p:nvPr/>
        </p:nvGrpSpPr>
        <p:grpSpPr bwMode="auto">
          <a:xfrm>
            <a:off x="3977205" y="665163"/>
            <a:ext cx="1105045" cy="1104900"/>
            <a:chOff x="0" y="0"/>
            <a:chExt cx="1105129" cy="1105127"/>
          </a:xfrm>
        </p:grpSpPr>
        <p:sp>
          <p:nvSpPr>
            <p:cNvPr id="81" name="Oval 14"/>
            <p:cNvSpPr>
              <a:spLocks noChangeArrowheads="1"/>
            </p:cNvSpPr>
            <p:nvPr/>
          </p:nvSpPr>
          <p:spPr bwMode="auto">
            <a:xfrm>
              <a:off x="0" y="0"/>
              <a:ext cx="1105128" cy="1105127"/>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82" name="TextBox 68"/>
            <p:cNvSpPr txBox="1">
              <a:spLocks noChangeArrowheads="1"/>
            </p:cNvSpPr>
            <p:nvPr/>
          </p:nvSpPr>
          <p:spPr bwMode="auto">
            <a:xfrm>
              <a:off x="1" y="190200"/>
              <a:ext cx="1105128" cy="64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lvl="0" algn="ctr" eaLnBrk="1" hangingPunct="1"/>
              <a:r>
                <a:rPr lang="zh-CN" altLang="en-US" kern="0" dirty="0">
                  <a:solidFill>
                    <a:srgbClr val="FFFFFF"/>
                  </a:solidFill>
                  <a:latin typeface="微软雅黑" pitchFamily="34" charset="-122"/>
                  <a:ea typeface="微软雅黑" pitchFamily="34" charset="-122"/>
                  <a:sym typeface="微软雅黑" pitchFamily="34" charset="-122"/>
                </a:rPr>
                <a:t>免费发布卖方信息</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83" name="组合 69"/>
          <p:cNvGrpSpPr>
            <a:grpSpLocks/>
          </p:cNvGrpSpPr>
          <p:nvPr/>
        </p:nvGrpSpPr>
        <p:grpSpPr bwMode="auto">
          <a:xfrm>
            <a:off x="6831902" y="849313"/>
            <a:ext cx="1135210" cy="1136650"/>
            <a:chOff x="0" y="0"/>
            <a:chExt cx="1135282" cy="1136789"/>
          </a:xfrm>
        </p:grpSpPr>
        <p:sp>
          <p:nvSpPr>
            <p:cNvPr id="84" name="Oval 9"/>
            <p:cNvSpPr>
              <a:spLocks noChangeArrowheads="1"/>
            </p:cNvSpPr>
            <p:nvPr/>
          </p:nvSpPr>
          <p:spPr bwMode="auto">
            <a:xfrm>
              <a:off x="0" y="0"/>
              <a:ext cx="1135282" cy="1136789"/>
            </a:xfrm>
            <a:prstGeom prst="ellipse">
              <a:avLst/>
            </a:prstGeom>
            <a:solidFill>
              <a:srgbClr val="2F7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85" name="TextBox 71"/>
            <p:cNvSpPr txBox="1">
              <a:spLocks noChangeArrowheads="1"/>
            </p:cNvSpPr>
            <p:nvPr/>
          </p:nvSpPr>
          <p:spPr bwMode="auto">
            <a:xfrm>
              <a:off x="45255" y="92681"/>
              <a:ext cx="1034796" cy="923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lvl="0" algn="ctr" eaLnBrk="1" hangingPunct="1"/>
              <a:r>
                <a:rPr lang="zh-CN" altLang="en-US" kern="0" dirty="0">
                  <a:solidFill>
                    <a:srgbClr val="FFFFFF"/>
                  </a:solidFill>
                  <a:latin typeface="微软雅黑" pitchFamily="34" charset="-122"/>
                  <a:ea typeface="微软雅黑" pitchFamily="34" charset="-122"/>
                  <a:sym typeface="微软雅黑" pitchFamily="34" charset="-122"/>
                </a:rPr>
                <a:t>政府牵线、合作运营</a:t>
              </a:r>
              <a:endParaRPr lang="zh-CN" altLang="en-US" kern="0" dirty="0">
                <a:solidFill>
                  <a:srgbClr val="FFFFFF"/>
                </a:solidFill>
                <a:latin typeface="微软雅黑" pitchFamily="34" charset="-122"/>
                <a:ea typeface="微软雅黑" pitchFamily="34" charset="-122"/>
              </a:endParaRPr>
            </a:p>
          </p:txBody>
        </p:sp>
      </p:grpSp>
      <p:grpSp>
        <p:nvGrpSpPr>
          <p:cNvPr id="86" name="组合 72"/>
          <p:cNvGrpSpPr>
            <a:grpSpLocks/>
          </p:cNvGrpSpPr>
          <p:nvPr/>
        </p:nvGrpSpPr>
        <p:grpSpPr bwMode="auto">
          <a:xfrm>
            <a:off x="5626832" y="1247775"/>
            <a:ext cx="890704" cy="890588"/>
            <a:chOff x="0" y="0"/>
            <a:chExt cx="891038" cy="889530"/>
          </a:xfrm>
        </p:grpSpPr>
        <p:sp>
          <p:nvSpPr>
            <p:cNvPr id="87" name="Oval 16"/>
            <p:cNvSpPr>
              <a:spLocks noChangeArrowheads="1"/>
            </p:cNvSpPr>
            <p:nvPr/>
          </p:nvSpPr>
          <p:spPr bwMode="auto">
            <a:xfrm>
              <a:off x="0" y="0"/>
              <a:ext cx="891038" cy="889530"/>
            </a:xfrm>
            <a:prstGeom prst="ellipse">
              <a:avLst/>
            </a:prstGeom>
            <a:solidFill>
              <a:srgbClr val="609E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88" name="TextBox 74"/>
            <p:cNvSpPr txBox="1">
              <a:spLocks noChangeArrowheads="1"/>
            </p:cNvSpPr>
            <p:nvPr/>
          </p:nvSpPr>
          <p:spPr bwMode="auto">
            <a:xfrm>
              <a:off x="43065" y="123597"/>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en-US" altLang="zh-CN" sz="18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KTV</a:t>
              </a:r>
              <a:r>
                <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计费</a:t>
              </a: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grpSp>
      <p:grpSp>
        <p:nvGrpSpPr>
          <p:cNvPr id="89" name="组合 75"/>
          <p:cNvGrpSpPr>
            <a:grpSpLocks/>
          </p:cNvGrpSpPr>
          <p:nvPr/>
        </p:nvGrpSpPr>
        <p:grpSpPr bwMode="auto">
          <a:xfrm>
            <a:off x="8575207" y="1117600"/>
            <a:ext cx="935159" cy="935038"/>
            <a:chOff x="0" y="0"/>
            <a:chExt cx="934760" cy="936267"/>
          </a:xfrm>
        </p:grpSpPr>
        <p:sp>
          <p:nvSpPr>
            <p:cNvPr id="90" name="Oval 21"/>
            <p:cNvSpPr>
              <a:spLocks noChangeArrowheads="1"/>
            </p:cNvSpPr>
            <p:nvPr/>
          </p:nvSpPr>
          <p:spPr bwMode="auto">
            <a:xfrm>
              <a:off x="0" y="0"/>
              <a:ext cx="934760" cy="936267"/>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91" name="TextBox 77"/>
            <p:cNvSpPr txBox="1">
              <a:spLocks noChangeArrowheads="1"/>
            </p:cNvSpPr>
            <p:nvPr/>
          </p:nvSpPr>
          <p:spPr bwMode="auto">
            <a:xfrm>
              <a:off x="57120" y="159231"/>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短信群发</a:t>
              </a: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grpSp>
      <p:grpSp>
        <p:nvGrpSpPr>
          <p:cNvPr id="92" name="组合 78"/>
          <p:cNvGrpSpPr>
            <a:grpSpLocks/>
          </p:cNvGrpSpPr>
          <p:nvPr/>
        </p:nvGrpSpPr>
        <p:grpSpPr bwMode="auto">
          <a:xfrm>
            <a:off x="7446344" y="4768857"/>
            <a:ext cx="1025658" cy="1027113"/>
            <a:chOff x="0" y="0"/>
            <a:chExt cx="1025758" cy="1025756"/>
          </a:xfrm>
        </p:grpSpPr>
        <p:sp>
          <p:nvSpPr>
            <p:cNvPr id="93" name="Oval 22"/>
            <p:cNvSpPr>
              <a:spLocks noChangeArrowheads="1"/>
            </p:cNvSpPr>
            <p:nvPr/>
          </p:nvSpPr>
          <p:spPr bwMode="auto">
            <a:xfrm>
              <a:off x="0" y="0"/>
              <a:ext cx="1025758" cy="1025756"/>
            </a:xfrm>
            <a:prstGeom prst="ellipse">
              <a:avLst/>
            </a:prstGeom>
            <a:solidFill>
              <a:srgbClr val="609E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94" name="TextBox 80"/>
            <p:cNvSpPr txBox="1">
              <a:spLocks noChangeArrowheads="1"/>
            </p:cNvSpPr>
            <p:nvPr/>
          </p:nvSpPr>
          <p:spPr bwMode="auto">
            <a:xfrm>
              <a:off x="94065" y="205430"/>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财务系统</a:t>
              </a:r>
            </a:p>
          </p:txBody>
        </p:sp>
      </p:grpSp>
      <p:grpSp>
        <p:nvGrpSpPr>
          <p:cNvPr id="95" name="组合 81"/>
          <p:cNvGrpSpPr>
            <a:grpSpLocks/>
          </p:cNvGrpSpPr>
          <p:nvPr/>
        </p:nvGrpSpPr>
        <p:grpSpPr bwMode="auto">
          <a:xfrm>
            <a:off x="4898075" y="5178432"/>
            <a:ext cx="1176002" cy="1085850"/>
            <a:chOff x="0" y="0"/>
            <a:chExt cx="1174219" cy="1084914"/>
          </a:xfrm>
        </p:grpSpPr>
        <p:sp>
          <p:nvSpPr>
            <p:cNvPr id="96" name="Oval 11"/>
            <p:cNvSpPr>
              <a:spLocks noChangeArrowheads="1"/>
            </p:cNvSpPr>
            <p:nvPr/>
          </p:nvSpPr>
          <p:spPr bwMode="auto">
            <a:xfrm>
              <a:off x="0" y="0"/>
              <a:ext cx="1174219" cy="1084914"/>
            </a:xfrm>
            <a:prstGeom prst="ellipse">
              <a:avLst/>
            </a:prstGeom>
            <a:solidFill>
              <a:srgbClr val="609E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97" name="TextBox 83"/>
            <p:cNvSpPr txBox="1">
              <a:spLocks noChangeArrowheads="1"/>
            </p:cNvSpPr>
            <p:nvPr/>
          </p:nvSpPr>
          <p:spPr bwMode="auto">
            <a:xfrm>
              <a:off x="77697" y="151088"/>
              <a:ext cx="1074816" cy="922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lvl="0" algn="ctr" eaLnBrk="1" hangingPunct="1"/>
              <a:r>
                <a:rPr lang="zh-CN" altLang="en-US" kern="0" dirty="0">
                  <a:solidFill>
                    <a:srgbClr val="FFFFFF"/>
                  </a:solidFill>
                  <a:latin typeface="微软雅黑" pitchFamily="34" charset="-122"/>
                  <a:ea typeface="微软雅黑" pitchFamily="34" charset="-122"/>
                  <a:sym typeface="微软雅黑" pitchFamily="34" charset="-122"/>
                </a:rPr>
                <a:t>参与贸易行为过程</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98" name="组合 84"/>
          <p:cNvGrpSpPr>
            <a:grpSpLocks/>
          </p:cNvGrpSpPr>
          <p:nvPr/>
        </p:nvGrpSpPr>
        <p:grpSpPr bwMode="auto">
          <a:xfrm>
            <a:off x="1937005" y="1217613"/>
            <a:ext cx="1206657" cy="1206500"/>
            <a:chOff x="0" y="0"/>
            <a:chExt cx="1207866" cy="1206518"/>
          </a:xfrm>
        </p:grpSpPr>
        <p:sp>
          <p:nvSpPr>
            <p:cNvPr id="99" name="Oval 15"/>
            <p:cNvSpPr>
              <a:spLocks noChangeArrowheads="1"/>
            </p:cNvSpPr>
            <p:nvPr/>
          </p:nvSpPr>
          <p:spPr bwMode="auto">
            <a:xfrm>
              <a:off x="0" y="0"/>
              <a:ext cx="1207866" cy="1206518"/>
            </a:xfrm>
            <a:prstGeom prst="ellipse">
              <a:avLst/>
            </a:prstGeom>
            <a:solidFill>
              <a:srgbClr val="609E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00" name="TextBox 86"/>
            <p:cNvSpPr txBox="1">
              <a:spLocks noChangeArrowheads="1"/>
            </p:cNvSpPr>
            <p:nvPr/>
          </p:nvSpPr>
          <p:spPr bwMode="auto">
            <a:xfrm>
              <a:off x="0" y="263822"/>
              <a:ext cx="1207866" cy="707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lvl="0" algn="ctr" eaLnBrk="1" hangingPunct="1"/>
              <a:r>
                <a:rPr lang="zh-CN" altLang="en-US" sz="2000" kern="0" dirty="0">
                  <a:solidFill>
                    <a:srgbClr val="FFFFFF"/>
                  </a:solidFill>
                  <a:latin typeface="微软雅黑" pitchFamily="34" charset="-122"/>
                  <a:ea typeface="微软雅黑" pitchFamily="34" charset="-122"/>
                </a:rPr>
                <a:t>农业信息的突破</a:t>
              </a:r>
              <a:endParaRPr kumimoji="0" lang="zh-CN" altLang="en-US" sz="20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101" name="组合 87"/>
          <p:cNvGrpSpPr>
            <a:grpSpLocks/>
          </p:cNvGrpSpPr>
          <p:nvPr/>
        </p:nvGrpSpPr>
        <p:grpSpPr bwMode="auto">
          <a:xfrm>
            <a:off x="2618129" y="2713038"/>
            <a:ext cx="952624" cy="952500"/>
            <a:chOff x="0" y="0"/>
            <a:chExt cx="951345" cy="951344"/>
          </a:xfrm>
        </p:grpSpPr>
        <p:sp>
          <p:nvSpPr>
            <p:cNvPr id="102" name="Oval 13"/>
            <p:cNvSpPr>
              <a:spLocks noChangeArrowheads="1"/>
            </p:cNvSpPr>
            <p:nvPr/>
          </p:nvSpPr>
          <p:spPr bwMode="auto">
            <a:xfrm>
              <a:off x="0" y="0"/>
              <a:ext cx="951345" cy="951344"/>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03" name="TextBox 89"/>
            <p:cNvSpPr txBox="1">
              <a:spLocks noChangeArrowheads="1"/>
            </p:cNvSpPr>
            <p:nvPr/>
          </p:nvSpPr>
          <p:spPr bwMode="auto">
            <a:xfrm>
              <a:off x="62023" y="159389"/>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rPr>
                <a:t>来电预订</a:t>
              </a:r>
            </a:p>
          </p:txBody>
        </p:sp>
      </p:grpSp>
      <p:grpSp>
        <p:nvGrpSpPr>
          <p:cNvPr id="104" name="组合 90"/>
          <p:cNvGrpSpPr>
            <a:grpSpLocks/>
          </p:cNvGrpSpPr>
          <p:nvPr/>
        </p:nvGrpSpPr>
        <p:grpSpPr bwMode="auto">
          <a:xfrm>
            <a:off x="3394517" y="5314950"/>
            <a:ext cx="890704" cy="890588"/>
            <a:chOff x="0" y="0"/>
            <a:chExt cx="891038" cy="891037"/>
          </a:xfrm>
        </p:grpSpPr>
        <p:sp>
          <p:nvSpPr>
            <p:cNvPr id="105" name="Oval 18"/>
            <p:cNvSpPr>
              <a:spLocks noChangeArrowheads="1"/>
            </p:cNvSpPr>
            <p:nvPr/>
          </p:nvSpPr>
          <p:spPr bwMode="auto">
            <a:xfrm>
              <a:off x="0" y="0"/>
              <a:ext cx="891038" cy="891037"/>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06" name="TextBox 92"/>
            <p:cNvSpPr txBox="1">
              <a:spLocks noChangeArrowheads="1"/>
            </p:cNvSpPr>
            <p:nvPr/>
          </p:nvSpPr>
          <p:spPr bwMode="auto">
            <a:xfrm>
              <a:off x="24056" y="165366"/>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lvl="0" algn="ctr" eaLnBrk="1" hangingPunct="1"/>
              <a:r>
                <a:rPr lang="zh-CN" altLang="en-US" kern="0" dirty="0">
                  <a:solidFill>
                    <a:srgbClr val="FFFFFF"/>
                  </a:solidFill>
                  <a:latin typeface="微软雅黑" pitchFamily="34" charset="-122"/>
                  <a:ea typeface="微软雅黑" pitchFamily="34" charset="-122"/>
                </a:rPr>
                <a:t>发行期刊</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107" name="组合 93"/>
          <p:cNvGrpSpPr>
            <a:grpSpLocks/>
          </p:cNvGrpSpPr>
          <p:nvPr/>
        </p:nvGrpSpPr>
        <p:grpSpPr bwMode="auto">
          <a:xfrm>
            <a:off x="6334949" y="5403857"/>
            <a:ext cx="858950" cy="860425"/>
            <a:chOff x="0" y="0"/>
            <a:chExt cx="858996" cy="860450"/>
          </a:xfrm>
        </p:grpSpPr>
        <p:sp>
          <p:nvSpPr>
            <p:cNvPr id="108" name="Oval 17"/>
            <p:cNvSpPr>
              <a:spLocks noChangeArrowheads="1"/>
            </p:cNvSpPr>
            <p:nvPr/>
          </p:nvSpPr>
          <p:spPr bwMode="auto">
            <a:xfrm>
              <a:off x="0" y="0"/>
              <a:ext cx="858996" cy="86045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09" name="TextBox 95"/>
            <p:cNvSpPr txBox="1">
              <a:spLocks noChangeArrowheads="1"/>
            </p:cNvSpPr>
            <p:nvPr/>
          </p:nvSpPr>
          <p:spPr bwMode="auto">
            <a:xfrm>
              <a:off x="32911" y="117449"/>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rPr>
                <a:t>支付平台</a:t>
              </a:r>
            </a:p>
          </p:txBody>
        </p:sp>
      </p:grpSp>
      <p:sp>
        <p:nvSpPr>
          <p:cNvPr id="110" name="Line 33"/>
          <p:cNvSpPr>
            <a:spLocks noChangeShapeType="1"/>
          </p:cNvSpPr>
          <p:nvPr/>
        </p:nvSpPr>
        <p:spPr bwMode="auto">
          <a:xfrm flipH="1">
            <a:off x="2232315" y="3733800"/>
            <a:ext cx="2127527" cy="133350"/>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11" name="Line 29"/>
          <p:cNvSpPr>
            <a:spLocks noChangeShapeType="1"/>
          </p:cNvSpPr>
          <p:nvPr/>
        </p:nvSpPr>
        <p:spPr bwMode="auto">
          <a:xfrm flipH="1" flipV="1">
            <a:off x="6293672" y="3749675"/>
            <a:ext cx="1166965" cy="50800"/>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12" name="Line 27"/>
          <p:cNvSpPr>
            <a:spLocks noChangeShapeType="1"/>
          </p:cNvSpPr>
          <p:nvPr/>
        </p:nvSpPr>
        <p:spPr bwMode="auto">
          <a:xfrm>
            <a:off x="4069296" y="2266957"/>
            <a:ext cx="585863" cy="633413"/>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grpSp>
        <p:nvGrpSpPr>
          <p:cNvPr id="113" name="组合 99"/>
          <p:cNvGrpSpPr>
            <a:grpSpLocks/>
          </p:cNvGrpSpPr>
          <p:nvPr/>
        </p:nvGrpSpPr>
        <p:grpSpPr bwMode="auto">
          <a:xfrm>
            <a:off x="1389244" y="3486150"/>
            <a:ext cx="843072" cy="844550"/>
            <a:chOff x="0" y="0"/>
            <a:chExt cx="843674" cy="843670"/>
          </a:xfrm>
        </p:grpSpPr>
        <p:sp>
          <p:nvSpPr>
            <p:cNvPr id="114" name="Oval 42"/>
            <p:cNvSpPr>
              <a:spLocks noChangeArrowheads="1"/>
            </p:cNvSpPr>
            <p:nvPr/>
          </p:nvSpPr>
          <p:spPr bwMode="auto">
            <a:xfrm>
              <a:off x="0" y="0"/>
              <a:ext cx="843674" cy="843670"/>
            </a:xfrm>
            <a:prstGeom prst="ellipse">
              <a:avLst/>
            </a:prstGeom>
            <a:solidFill>
              <a:srgbClr val="609E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15" name="TextBox 101"/>
            <p:cNvSpPr txBox="1">
              <a:spLocks noChangeArrowheads="1"/>
            </p:cNvSpPr>
            <p:nvPr/>
          </p:nvSpPr>
          <p:spPr bwMode="auto">
            <a:xfrm>
              <a:off x="22176" y="96432"/>
              <a:ext cx="808696" cy="645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预测市场</a:t>
              </a:r>
            </a:p>
          </p:txBody>
        </p:sp>
      </p:grpSp>
      <p:grpSp>
        <p:nvGrpSpPr>
          <p:cNvPr id="116" name="组合 102"/>
          <p:cNvGrpSpPr>
            <a:grpSpLocks/>
          </p:cNvGrpSpPr>
          <p:nvPr/>
        </p:nvGrpSpPr>
        <p:grpSpPr bwMode="auto">
          <a:xfrm>
            <a:off x="7479686" y="3386138"/>
            <a:ext cx="855773" cy="855662"/>
            <a:chOff x="0" y="0"/>
            <a:chExt cx="855973" cy="855971"/>
          </a:xfrm>
        </p:grpSpPr>
        <p:sp>
          <p:nvSpPr>
            <p:cNvPr id="117" name="Oval 38"/>
            <p:cNvSpPr>
              <a:spLocks noChangeArrowheads="1"/>
            </p:cNvSpPr>
            <p:nvPr/>
          </p:nvSpPr>
          <p:spPr bwMode="auto">
            <a:xfrm>
              <a:off x="0" y="0"/>
              <a:ext cx="855973" cy="855971"/>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18" name="TextBox 104"/>
            <p:cNvSpPr txBox="1">
              <a:spLocks noChangeArrowheads="1"/>
            </p:cNvSpPr>
            <p:nvPr/>
          </p:nvSpPr>
          <p:spPr bwMode="auto">
            <a:xfrm>
              <a:off x="33795" y="114576"/>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lvl="0" algn="ctr" eaLnBrk="1" hangingPunct="1"/>
              <a:r>
                <a:rPr lang="zh-CN" altLang="en-US" kern="0" dirty="0">
                  <a:solidFill>
                    <a:srgbClr val="FFFFFF"/>
                  </a:solidFill>
                  <a:latin typeface="微软雅黑" pitchFamily="34" charset="-122"/>
                  <a:ea typeface="微软雅黑" pitchFamily="34" charset="-122"/>
                </a:rPr>
                <a:t>出租商铺</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119" name="组合 105"/>
          <p:cNvGrpSpPr>
            <a:grpSpLocks/>
          </p:cNvGrpSpPr>
          <p:nvPr/>
        </p:nvGrpSpPr>
        <p:grpSpPr bwMode="auto">
          <a:xfrm>
            <a:off x="3362762" y="1600202"/>
            <a:ext cx="827196" cy="798513"/>
            <a:chOff x="0" y="0"/>
            <a:chExt cx="827240" cy="799156"/>
          </a:xfrm>
        </p:grpSpPr>
        <p:sp>
          <p:nvSpPr>
            <p:cNvPr id="120" name="Oval 36"/>
            <p:cNvSpPr>
              <a:spLocks noChangeArrowheads="1"/>
            </p:cNvSpPr>
            <p:nvPr/>
          </p:nvSpPr>
          <p:spPr bwMode="auto">
            <a:xfrm>
              <a:off x="30536" y="0"/>
              <a:ext cx="796704" cy="799156"/>
            </a:xfrm>
            <a:prstGeom prst="ellipse">
              <a:avLst/>
            </a:prstGeom>
            <a:solidFill>
              <a:srgbClr val="2F7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21" name="TextBox 107"/>
            <p:cNvSpPr txBox="1">
              <a:spLocks noChangeArrowheads="1"/>
            </p:cNvSpPr>
            <p:nvPr/>
          </p:nvSpPr>
          <p:spPr bwMode="auto">
            <a:xfrm>
              <a:off x="0" y="97557"/>
              <a:ext cx="8086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en-US" altLang="zh-CN" sz="24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a:t>
              </a:r>
              <a:endParaRPr kumimoji="0" lang="zh-CN" altLang="en-US" sz="24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2475962404"/>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heel(1)">
                                      <p:cBhvr>
                                        <p:cTn id="7" dur="1000"/>
                                        <p:tgtEl>
                                          <p:spTgt spid="4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anim calcmode="lin" valueType="num">
                                      <p:cBhvr>
                                        <p:cTn id="12" dur="500" fill="hold"/>
                                        <p:tgtEl>
                                          <p:spTgt spid="45"/>
                                        </p:tgtEl>
                                        <p:attrNameLst>
                                          <p:attrName>ppt_x</p:attrName>
                                        </p:attrNameLst>
                                      </p:cBhvr>
                                      <p:tavLst>
                                        <p:tav tm="0">
                                          <p:val>
                                            <p:strVal val="#ppt_x"/>
                                          </p:val>
                                        </p:tav>
                                        <p:tav tm="100000">
                                          <p:val>
                                            <p:strVal val="#ppt_x"/>
                                          </p:val>
                                        </p:tav>
                                      </p:tavLst>
                                    </p:anim>
                                    <p:anim calcmode="lin" valueType="num">
                                      <p:cBhvr>
                                        <p:cTn id="13" dur="500" fill="hold"/>
                                        <p:tgtEl>
                                          <p:spTgt spid="45"/>
                                        </p:tgtEl>
                                        <p:attrNameLst>
                                          <p:attrName>ppt_y</p:attrName>
                                        </p:attrNameLst>
                                      </p:cBhvr>
                                      <p:tavLst>
                                        <p:tav tm="0">
                                          <p:val>
                                            <p:strVal val="#ppt_y+.1"/>
                                          </p:val>
                                        </p:tav>
                                        <p:tav tm="100000">
                                          <p:val>
                                            <p:strVal val="#ppt_y"/>
                                          </p:val>
                                        </p:tav>
                                      </p:tavLst>
                                    </p:anim>
                                  </p:childTnLst>
                                </p:cTn>
                              </p:par>
                              <p:par>
                                <p:cTn id="14" presetID="31" presetClass="entr" presetSubtype="0" fill="hold" grpId="0" nodeType="withEffect">
                                  <p:stCondLst>
                                    <p:cond delay="0"/>
                                  </p:stCondLst>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ppt_w</p:attrName>
                                        </p:attrNameLst>
                                      </p:cBhvr>
                                      <p:tavLst>
                                        <p:tav tm="0">
                                          <p:val>
                                            <p:fltVal val="0"/>
                                          </p:val>
                                        </p:tav>
                                        <p:tav tm="100000">
                                          <p:val>
                                            <p:strVal val="#ppt_w"/>
                                          </p:val>
                                        </p:tav>
                                      </p:tavLst>
                                    </p:anim>
                                    <p:anim calcmode="lin" valueType="num">
                                      <p:cBhvr>
                                        <p:cTn id="17" dur="500" fill="hold"/>
                                        <p:tgtEl>
                                          <p:spTgt spid="70"/>
                                        </p:tgtEl>
                                        <p:attrNameLst>
                                          <p:attrName>ppt_h</p:attrName>
                                        </p:attrNameLst>
                                      </p:cBhvr>
                                      <p:tavLst>
                                        <p:tav tm="0">
                                          <p:val>
                                            <p:fltVal val="0"/>
                                          </p:val>
                                        </p:tav>
                                        <p:tav tm="100000">
                                          <p:val>
                                            <p:strVal val="#ppt_h"/>
                                          </p:val>
                                        </p:tav>
                                      </p:tavLst>
                                    </p:anim>
                                    <p:anim calcmode="lin" valueType="num">
                                      <p:cBhvr>
                                        <p:cTn id="18" dur="500" fill="hold"/>
                                        <p:tgtEl>
                                          <p:spTgt spid="70"/>
                                        </p:tgtEl>
                                        <p:attrNameLst>
                                          <p:attrName>style.rotation</p:attrName>
                                        </p:attrNameLst>
                                      </p:cBhvr>
                                      <p:tavLst>
                                        <p:tav tm="0">
                                          <p:val>
                                            <p:fltVal val="90"/>
                                          </p:val>
                                        </p:tav>
                                        <p:tav tm="100000">
                                          <p:val>
                                            <p:fltVal val="0"/>
                                          </p:val>
                                        </p:tav>
                                      </p:tavLst>
                                    </p:anim>
                                    <p:animEffect transition="in" filter="fade">
                                      <p:cBhvr>
                                        <p:cTn id="19" dur="500"/>
                                        <p:tgtEl>
                                          <p:spTgt spid="70"/>
                                        </p:tgtEl>
                                      </p:cBhvr>
                                    </p:animEffect>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down)">
                                      <p:cBhvr>
                                        <p:cTn id="23" dur="500"/>
                                        <p:tgtEl>
                                          <p:spTgt spid="53"/>
                                        </p:tgtEl>
                                      </p:cBhvr>
                                    </p:animEffect>
                                  </p:childTnLst>
                                </p:cTn>
                              </p:par>
                              <p:par>
                                <p:cTn id="24" presetID="22" presetClass="entr" presetSubtype="4" fill="hold" grpId="0" nodeType="withEffect">
                                  <p:stCondLst>
                                    <p:cond delay="100"/>
                                  </p:stCondLst>
                                  <p:childTnLst>
                                    <p:set>
                                      <p:cBhvr>
                                        <p:cTn id="25" dur="1" fill="hold">
                                          <p:stCondLst>
                                            <p:cond delay="0"/>
                                          </p:stCondLst>
                                        </p:cTn>
                                        <p:tgtEl>
                                          <p:spTgt spid="58"/>
                                        </p:tgtEl>
                                        <p:attrNameLst>
                                          <p:attrName>style.visibility</p:attrName>
                                        </p:attrNameLst>
                                      </p:cBhvr>
                                      <p:to>
                                        <p:strVal val="visible"/>
                                      </p:to>
                                    </p:set>
                                    <p:animEffect transition="in" filter="wipe(down)">
                                      <p:cBhvr>
                                        <p:cTn id="26" dur="500"/>
                                        <p:tgtEl>
                                          <p:spTgt spid="58"/>
                                        </p:tgtEl>
                                      </p:cBhvr>
                                    </p:animEffect>
                                  </p:childTnLst>
                                </p:cTn>
                              </p:par>
                              <p:par>
                                <p:cTn id="27" presetID="22" presetClass="entr" presetSubtype="8" fill="hold" grpId="0" nodeType="withEffect">
                                  <p:stCondLst>
                                    <p:cond delay="300"/>
                                  </p:stCondLst>
                                  <p:childTnLst>
                                    <p:set>
                                      <p:cBhvr>
                                        <p:cTn id="28" dur="1" fill="hold">
                                          <p:stCondLst>
                                            <p:cond delay="0"/>
                                          </p:stCondLst>
                                        </p:cTn>
                                        <p:tgtEl>
                                          <p:spTgt spid="54"/>
                                        </p:tgtEl>
                                        <p:attrNameLst>
                                          <p:attrName>style.visibility</p:attrName>
                                        </p:attrNameLst>
                                      </p:cBhvr>
                                      <p:to>
                                        <p:strVal val="visible"/>
                                      </p:to>
                                    </p:set>
                                    <p:animEffect transition="in" filter="wipe(left)">
                                      <p:cBhvr>
                                        <p:cTn id="29" dur="500"/>
                                        <p:tgtEl>
                                          <p:spTgt spid="54"/>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12"/>
                                        </p:tgtEl>
                                        <p:attrNameLst>
                                          <p:attrName>style.visibility</p:attrName>
                                        </p:attrNameLst>
                                      </p:cBhvr>
                                      <p:to>
                                        <p:strVal val="visible"/>
                                      </p:to>
                                    </p:set>
                                    <p:animEffect transition="in" filter="wipe(down)">
                                      <p:cBhvr>
                                        <p:cTn id="32" dur="500"/>
                                        <p:tgtEl>
                                          <p:spTgt spid="112"/>
                                        </p:tgtEl>
                                      </p:cBhvr>
                                    </p:animEffect>
                                  </p:childTnLst>
                                </p:cTn>
                              </p:par>
                              <p:par>
                                <p:cTn id="33" presetID="22" presetClass="entr" presetSubtype="2" fill="hold" grpId="0" nodeType="withEffect">
                                  <p:stCondLst>
                                    <p:cond delay="200"/>
                                  </p:stCondLst>
                                  <p:childTnLst>
                                    <p:set>
                                      <p:cBhvr>
                                        <p:cTn id="34" dur="1" fill="hold">
                                          <p:stCondLst>
                                            <p:cond delay="0"/>
                                          </p:stCondLst>
                                        </p:cTn>
                                        <p:tgtEl>
                                          <p:spTgt spid="52"/>
                                        </p:tgtEl>
                                        <p:attrNameLst>
                                          <p:attrName>style.visibility</p:attrName>
                                        </p:attrNameLst>
                                      </p:cBhvr>
                                      <p:to>
                                        <p:strVal val="visible"/>
                                      </p:to>
                                    </p:set>
                                    <p:animEffect transition="in" filter="wipe(right)">
                                      <p:cBhvr>
                                        <p:cTn id="35" dur="500"/>
                                        <p:tgtEl>
                                          <p:spTgt spid="52"/>
                                        </p:tgtEl>
                                      </p:cBhvr>
                                    </p:animEffect>
                                  </p:childTnLst>
                                </p:cTn>
                              </p:par>
                              <p:par>
                                <p:cTn id="36" presetID="22" presetClass="entr" presetSubtype="2" fill="hold" grpId="0" nodeType="withEffect">
                                  <p:stCondLst>
                                    <p:cond delay="300"/>
                                  </p:stCondLst>
                                  <p:childTnLst>
                                    <p:set>
                                      <p:cBhvr>
                                        <p:cTn id="37" dur="1" fill="hold">
                                          <p:stCondLst>
                                            <p:cond delay="0"/>
                                          </p:stCondLst>
                                        </p:cTn>
                                        <p:tgtEl>
                                          <p:spTgt spid="60"/>
                                        </p:tgtEl>
                                        <p:attrNameLst>
                                          <p:attrName>style.visibility</p:attrName>
                                        </p:attrNameLst>
                                      </p:cBhvr>
                                      <p:to>
                                        <p:strVal val="visible"/>
                                      </p:to>
                                    </p:set>
                                    <p:animEffect transition="in" filter="wipe(right)">
                                      <p:cBhvr>
                                        <p:cTn id="38" dur="500"/>
                                        <p:tgtEl>
                                          <p:spTgt spid="60"/>
                                        </p:tgtEl>
                                      </p:cBhvr>
                                    </p:animEffect>
                                  </p:childTnLst>
                                </p:cTn>
                              </p:par>
                              <p:par>
                                <p:cTn id="39" presetID="22" presetClass="entr" presetSubtype="2" fill="hold" grpId="0" nodeType="withEffect">
                                  <p:stCondLst>
                                    <p:cond delay="400"/>
                                  </p:stCondLst>
                                  <p:childTnLst>
                                    <p:set>
                                      <p:cBhvr>
                                        <p:cTn id="40" dur="1" fill="hold">
                                          <p:stCondLst>
                                            <p:cond delay="0"/>
                                          </p:stCondLst>
                                        </p:cTn>
                                        <p:tgtEl>
                                          <p:spTgt spid="110"/>
                                        </p:tgtEl>
                                        <p:attrNameLst>
                                          <p:attrName>style.visibility</p:attrName>
                                        </p:attrNameLst>
                                      </p:cBhvr>
                                      <p:to>
                                        <p:strVal val="visible"/>
                                      </p:to>
                                    </p:set>
                                    <p:animEffect transition="in" filter="wipe(right)">
                                      <p:cBhvr>
                                        <p:cTn id="41" dur="500"/>
                                        <p:tgtEl>
                                          <p:spTgt spid="110"/>
                                        </p:tgtEl>
                                      </p:cBhvr>
                                    </p:animEffect>
                                  </p:childTnLst>
                                </p:cTn>
                              </p:par>
                              <p:par>
                                <p:cTn id="42" presetID="22" presetClass="entr" presetSubtype="2" fill="hold" grpId="0" nodeType="withEffect">
                                  <p:stCondLst>
                                    <p:cond delay="300"/>
                                  </p:stCondLst>
                                  <p:childTnLst>
                                    <p:set>
                                      <p:cBhvr>
                                        <p:cTn id="43" dur="1" fill="hold">
                                          <p:stCondLst>
                                            <p:cond delay="0"/>
                                          </p:stCondLst>
                                        </p:cTn>
                                        <p:tgtEl>
                                          <p:spTgt spid="59"/>
                                        </p:tgtEl>
                                        <p:attrNameLst>
                                          <p:attrName>style.visibility</p:attrName>
                                        </p:attrNameLst>
                                      </p:cBhvr>
                                      <p:to>
                                        <p:strVal val="visible"/>
                                      </p:to>
                                    </p:set>
                                    <p:animEffect transition="in" filter="wipe(right)">
                                      <p:cBhvr>
                                        <p:cTn id="44" dur="500"/>
                                        <p:tgtEl>
                                          <p:spTgt spid="5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wipe(up)">
                                      <p:cBhvr>
                                        <p:cTn id="47" dur="500"/>
                                        <p:tgtEl>
                                          <p:spTgt spid="61"/>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up)">
                                      <p:cBhvr>
                                        <p:cTn id="50" dur="500"/>
                                        <p:tgtEl>
                                          <p:spTgt spid="51"/>
                                        </p:tgtEl>
                                      </p:cBhvr>
                                    </p:animEffect>
                                  </p:childTnLst>
                                </p:cTn>
                              </p:par>
                              <p:par>
                                <p:cTn id="51" presetID="22" presetClass="entr" presetSubtype="1" fill="hold" grpId="0" nodeType="withEffect">
                                  <p:stCondLst>
                                    <p:cond delay="100"/>
                                  </p:stCondLst>
                                  <p:childTnLst>
                                    <p:set>
                                      <p:cBhvr>
                                        <p:cTn id="52" dur="1" fill="hold">
                                          <p:stCondLst>
                                            <p:cond delay="0"/>
                                          </p:stCondLst>
                                        </p:cTn>
                                        <p:tgtEl>
                                          <p:spTgt spid="50"/>
                                        </p:tgtEl>
                                        <p:attrNameLst>
                                          <p:attrName>style.visibility</p:attrName>
                                        </p:attrNameLst>
                                      </p:cBhvr>
                                      <p:to>
                                        <p:strVal val="visible"/>
                                      </p:to>
                                    </p:set>
                                    <p:animEffect transition="in" filter="wipe(up)">
                                      <p:cBhvr>
                                        <p:cTn id="53" dur="500"/>
                                        <p:tgtEl>
                                          <p:spTgt spid="50"/>
                                        </p:tgtEl>
                                      </p:cBhvr>
                                    </p:animEffect>
                                  </p:childTnLst>
                                </p:cTn>
                              </p:par>
                              <p:par>
                                <p:cTn id="54" presetID="22" presetClass="entr" presetSubtype="1" fill="hold" grpId="0" nodeType="withEffect">
                                  <p:stCondLst>
                                    <p:cond delay="200"/>
                                  </p:stCondLst>
                                  <p:childTnLst>
                                    <p:set>
                                      <p:cBhvr>
                                        <p:cTn id="55" dur="1" fill="hold">
                                          <p:stCondLst>
                                            <p:cond delay="0"/>
                                          </p:stCondLst>
                                        </p:cTn>
                                        <p:tgtEl>
                                          <p:spTgt spid="49"/>
                                        </p:tgtEl>
                                        <p:attrNameLst>
                                          <p:attrName>style.visibility</p:attrName>
                                        </p:attrNameLst>
                                      </p:cBhvr>
                                      <p:to>
                                        <p:strVal val="visible"/>
                                      </p:to>
                                    </p:set>
                                    <p:animEffect transition="in" filter="wipe(up)">
                                      <p:cBhvr>
                                        <p:cTn id="56" dur="500"/>
                                        <p:tgtEl>
                                          <p:spTgt spid="49"/>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left)">
                                      <p:cBhvr>
                                        <p:cTn id="59" dur="500"/>
                                        <p:tgtEl>
                                          <p:spTgt spid="48"/>
                                        </p:tgtEl>
                                      </p:cBhvr>
                                    </p:animEffect>
                                  </p:childTnLst>
                                </p:cTn>
                              </p:par>
                              <p:par>
                                <p:cTn id="60" presetID="22" presetClass="entr" presetSubtype="8" fill="hold" grpId="0" nodeType="withEffect">
                                  <p:stCondLst>
                                    <p:cond delay="400"/>
                                  </p:stCondLst>
                                  <p:childTnLst>
                                    <p:set>
                                      <p:cBhvr>
                                        <p:cTn id="61" dur="1" fill="hold">
                                          <p:stCondLst>
                                            <p:cond delay="0"/>
                                          </p:stCondLst>
                                        </p:cTn>
                                        <p:tgtEl>
                                          <p:spTgt spid="111"/>
                                        </p:tgtEl>
                                        <p:attrNameLst>
                                          <p:attrName>style.visibility</p:attrName>
                                        </p:attrNameLst>
                                      </p:cBhvr>
                                      <p:to>
                                        <p:strVal val="visible"/>
                                      </p:to>
                                    </p:set>
                                    <p:animEffect transition="in" filter="wipe(left)">
                                      <p:cBhvr>
                                        <p:cTn id="62" dur="500"/>
                                        <p:tgtEl>
                                          <p:spTgt spid="111"/>
                                        </p:tgtEl>
                                      </p:cBhvr>
                                    </p:animEffect>
                                  </p:childTnLst>
                                </p:cTn>
                              </p:par>
                              <p:par>
                                <p:cTn id="63" presetID="22" presetClass="entr" presetSubtype="8" fill="hold" grpId="0" nodeType="withEffect">
                                  <p:stCondLst>
                                    <p:cond delay="300"/>
                                  </p:stCondLst>
                                  <p:childTnLst>
                                    <p:set>
                                      <p:cBhvr>
                                        <p:cTn id="64" dur="1" fill="hold">
                                          <p:stCondLst>
                                            <p:cond delay="0"/>
                                          </p:stCondLst>
                                        </p:cTn>
                                        <p:tgtEl>
                                          <p:spTgt spid="56"/>
                                        </p:tgtEl>
                                        <p:attrNameLst>
                                          <p:attrName>style.visibility</p:attrName>
                                        </p:attrNameLst>
                                      </p:cBhvr>
                                      <p:to>
                                        <p:strVal val="visible"/>
                                      </p:to>
                                    </p:set>
                                    <p:animEffect transition="in" filter="wipe(left)">
                                      <p:cBhvr>
                                        <p:cTn id="65" dur="500"/>
                                        <p:tgtEl>
                                          <p:spTgt spid="56"/>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57"/>
                                        </p:tgtEl>
                                        <p:attrNameLst>
                                          <p:attrName>style.visibility</p:attrName>
                                        </p:attrNameLst>
                                      </p:cBhvr>
                                      <p:to>
                                        <p:strVal val="visible"/>
                                      </p:to>
                                    </p:set>
                                    <p:animEffect transition="in" filter="wipe(left)">
                                      <p:cBhvr>
                                        <p:cTn id="68" dur="500"/>
                                        <p:tgtEl>
                                          <p:spTgt spid="57"/>
                                        </p:tgtEl>
                                      </p:cBhvr>
                                    </p:animEffect>
                                  </p:childTnLst>
                                </p:cTn>
                              </p:par>
                            </p:childTnLst>
                          </p:cTn>
                        </p:par>
                        <p:par>
                          <p:cTn id="69" fill="hold">
                            <p:stCondLst>
                              <p:cond delay="2400"/>
                            </p:stCondLst>
                            <p:childTnLst>
                              <p:par>
                                <p:cTn id="70" presetID="10" presetClass="entr" presetSubtype="0" fill="hold" nodeType="afterEffect">
                                  <p:stCondLst>
                                    <p:cond delay="200"/>
                                  </p:stCondLst>
                                  <p:childTnLst>
                                    <p:set>
                                      <p:cBhvr>
                                        <p:cTn id="71" dur="1" fill="hold">
                                          <p:stCondLst>
                                            <p:cond delay="0"/>
                                          </p:stCondLst>
                                        </p:cTn>
                                        <p:tgtEl>
                                          <p:spTgt spid="80"/>
                                        </p:tgtEl>
                                        <p:attrNameLst>
                                          <p:attrName>style.visibility</p:attrName>
                                        </p:attrNameLst>
                                      </p:cBhvr>
                                      <p:to>
                                        <p:strVal val="visible"/>
                                      </p:to>
                                    </p:set>
                                    <p:anim calcmode="lin" valueType="num">
                                      <p:cBhvr>
                                        <p:cTn id="72" dur="500" fill="hold"/>
                                        <p:tgtEl>
                                          <p:spTgt spid="80"/>
                                        </p:tgtEl>
                                        <p:attrNameLst>
                                          <p:attrName>ppt_w</p:attrName>
                                        </p:attrNameLst>
                                      </p:cBhvr>
                                      <p:tavLst>
                                        <p:tav tm="0">
                                          <p:val>
                                            <p:fltVal val="0"/>
                                          </p:val>
                                        </p:tav>
                                        <p:tav tm="100000">
                                          <p:val>
                                            <p:strVal val="#ppt_w"/>
                                          </p:val>
                                        </p:tav>
                                      </p:tavLst>
                                    </p:anim>
                                    <p:anim calcmode="lin" valueType="num">
                                      <p:cBhvr>
                                        <p:cTn id="73" dur="500" fill="hold"/>
                                        <p:tgtEl>
                                          <p:spTgt spid="80"/>
                                        </p:tgtEl>
                                        <p:attrNameLst>
                                          <p:attrName>ppt_h</p:attrName>
                                        </p:attrNameLst>
                                      </p:cBhvr>
                                      <p:tavLst>
                                        <p:tav tm="0">
                                          <p:val>
                                            <p:fltVal val="0"/>
                                          </p:val>
                                        </p:tav>
                                        <p:tav tm="100000">
                                          <p:val>
                                            <p:strVal val="#ppt_h"/>
                                          </p:val>
                                        </p:tav>
                                      </p:tavLst>
                                    </p:anim>
                                    <p:animEffect transition="in" filter="fade">
                                      <p:cBhvr>
                                        <p:cTn id="74" dur="500"/>
                                        <p:tgtEl>
                                          <p:spTgt spid="80"/>
                                        </p:tgtEl>
                                      </p:cBhvr>
                                    </p:animEffect>
                                  </p:childTnLst>
                                </p:cTn>
                              </p:par>
                              <p:par>
                                <p:cTn id="75" presetID="10" presetClass="entr" presetSubtype="0" fill="hold" nodeType="withEffect">
                                  <p:stCondLst>
                                    <p:cond delay="0"/>
                                  </p:stCondLst>
                                  <p:childTnLst>
                                    <p:set>
                                      <p:cBhvr>
                                        <p:cTn id="76" dur="1" fill="hold">
                                          <p:stCondLst>
                                            <p:cond delay="0"/>
                                          </p:stCondLst>
                                        </p:cTn>
                                        <p:tgtEl>
                                          <p:spTgt spid="119"/>
                                        </p:tgtEl>
                                        <p:attrNameLst>
                                          <p:attrName>style.visibility</p:attrName>
                                        </p:attrNameLst>
                                      </p:cBhvr>
                                      <p:to>
                                        <p:strVal val="visible"/>
                                      </p:to>
                                    </p:set>
                                    <p:anim calcmode="lin" valueType="num">
                                      <p:cBhvr>
                                        <p:cTn id="77" dur="500" fill="hold"/>
                                        <p:tgtEl>
                                          <p:spTgt spid="119"/>
                                        </p:tgtEl>
                                        <p:attrNameLst>
                                          <p:attrName>ppt_w</p:attrName>
                                        </p:attrNameLst>
                                      </p:cBhvr>
                                      <p:tavLst>
                                        <p:tav tm="0">
                                          <p:val>
                                            <p:fltVal val="0"/>
                                          </p:val>
                                        </p:tav>
                                        <p:tav tm="100000">
                                          <p:val>
                                            <p:strVal val="#ppt_w"/>
                                          </p:val>
                                        </p:tav>
                                      </p:tavLst>
                                    </p:anim>
                                    <p:anim calcmode="lin" valueType="num">
                                      <p:cBhvr>
                                        <p:cTn id="78" dur="500" fill="hold"/>
                                        <p:tgtEl>
                                          <p:spTgt spid="119"/>
                                        </p:tgtEl>
                                        <p:attrNameLst>
                                          <p:attrName>ppt_h</p:attrName>
                                        </p:attrNameLst>
                                      </p:cBhvr>
                                      <p:tavLst>
                                        <p:tav tm="0">
                                          <p:val>
                                            <p:fltVal val="0"/>
                                          </p:val>
                                        </p:tav>
                                        <p:tav tm="100000">
                                          <p:val>
                                            <p:strVal val="#ppt_h"/>
                                          </p:val>
                                        </p:tav>
                                      </p:tavLst>
                                    </p:anim>
                                    <p:animEffect transition="in" filter="fade">
                                      <p:cBhvr>
                                        <p:cTn id="79" dur="500"/>
                                        <p:tgtEl>
                                          <p:spTgt spid="119"/>
                                        </p:tgtEl>
                                      </p:cBhvr>
                                    </p:animEffect>
                                  </p:childTnLst>
                                </p:cTn>
                              </p:par>
                              <p:par>
                                <p:cTn id="80" presetID="10" presetClass="entr" presetSubtype="0" fill="hold" nodeType="withEffect">
                                  <p:stCondLst>
                                    <p:cond delay="200"/>
                                  </p:stCondLst>
                                  <p:childTnLst>
                                    <p:set>
                                      <p:cBhvr>
                                        <p:cTn id="81" dur="1" fill="hold">
                                          <p:stCondLst>
                                            <p:cond delay="0"/>
                                          </p:stCondLst>
                                        </p:cTn>
                                        <p:tgtEl>
                                          <p:spTgt spid="98"/>
                                        </p:tgtEl>
                                        <p:attrNameLst>
                                          <p:attrName>style.visibility</p:attrName>
                                        </p:attrNameLst>
                                      </p:cBhvr>
                                      <p:to>
                                        <p:strVal val="visible"/>
                                      </p:to>
                                    </p:set>
                                    <p:anim calcmode="lin" valueType="num">
                                      <p:cBhvr>
                                        <p:cTn id="82" dur="500" fill="hold"/>
                                        <p:tgtEl>
                                          <p:spTgt spid="98"/>
                                        </p:tgtEl>
                                        <p:attrNameLst>
                                          <p:attrName>ppt_w</p:attrName>
                                        </p:attrNameLst>
                                      </p:cBhvr>
                                      <p:tavLst>
                                        <p:tav tm="0">
                                          <p:val>
                                            <p:fltVal val="0"/>
                                          </p:val>
                                        </p:tav>
                                        <p:tav tm="100000">
                                          <p:val>
                                            <p:strVal val="#ppt_w"/>
                                          </p:val>
                                        </p:tav>
                                      </p:tavLst>
                                    </p:anim>
                                    <p:anim calcmode="lin" valueType="num">
                                      <p:cBhvr>
                                        <p:cTn id="83" dur="500" fill="hold"/>
                                        <p:tgtEl>
                                          <p:spTgt spid="98"/>
                                        </p:tgtEl>
                                        <p:attrNameLst>
                                          <p:attrName>ppt_h</p:attrName>
                                        </p:attrNameLst>
                                      </p:cBhvr>
                                      <p:tavLst>
                                        <p:tav tm="0">
                                          <p:val>
                                            <p:fltVal val="0"/>
                                          </p:val>
                                        </p:tav>
                                        <p:tav tm="100000">
                                          <p:val>
                                            <p:strVal val="#ppt_h"/>
                                          </p:val>
                                        </p:tav>
                                      </p:tavLst>
                                    </p:anim>
                                    <p:animEffect transition="in" filter="fade">
                                      <p:cBhvr>
                                        <p:cTn id="84" dur="500"/>
                                        <p:tgtEl>
                                          <p:spTgt spid="98"/>
                                        </p:tgtEl>
                                      </p:cBhvr>
                                    </p:animEffect>
                                  </p:childTnLst>
                                </p:cTn>
                              </p:par>
                              <p:par>
                                <p:cTn id="85" presetID="10" presetClass="entr" presetSubtype="0" fill="hold" nodeType="withEffect">
                                  <p:stCondLst>
                                    <p:cond delay="100"/>
                                  </p:stCondLst>
                                  <p:childTnLst>
                                    <p:set>
                                      <p:cBhvr>
                                        <p:cTn id="86" dur="1" fill="hold">
                                          <p:stCondLst>
                                            <p:cond delay="0"/>
                                          </p:stCondLst>
                                        </p:cTn>
                                        <p:tgtEl>
                                          <p:spTgt spid="86"/>
                                        </p:tgtEl>
                                        <p:attrNameLst>
                                          <p:attrName>style.visibility</p:attrName>
                                        </p:attrNameLst>
                                      </p:cBhvr>
                                      <p:to>
                                        <p:strVal val="visible"/>
                                      </p:to>
                                    </p:set>
                                    <p:anim calcmode="lin" valueType="num">
                                      <p:cBhvr>
                                        <p:cTn id="87" dur="500" fill="hold"/>
                                        <p:tgtEl>
                                          <p:spTgt spid="86"/>
                                        </p:tgtEl>
                                        <p:attrNameLst>
                                          <p:attrName>ppt_w</p:attrName>
                                        </p:attrNameLst>
                                      </p:cBhvr>
                                      <p:tavLst>
                                        <p:tav tm="0">
                                          <p:val>
                                            <p:fltVal val="0"/>
                                          </p:val>
                                        </p:tav>
                                        <p:tav tm="100000">
                                          <p:val>
                                            <p:strVal val="#ppt_w"/>
                                          </p:val>
                                        </p:tav>
                                      </p:tavLst>
                                    </p:anim>
                                    <p:anim calcmode="lin" valueType="num">
                                      <p:cBhvr>
                                        <p:cTn id="88" dur="500" fill="hold"/>
                                        <p:tgtEl>
                                          <p:spTgt spid="86"/>
                                        </p:tgtEl>
                                        <p:attrNameLst>
                                          <p:attrName>ppt_h</p:attrName>
                                        </p:attrNameLst>
                                      </p:cBhvr>
                                      <p:tavLst>
                                        <p:tav tm="0">
                                          <p:val>
                                            <p:fltVal val="0"/>
                                          </p:val>
                                        </p:tav>
                                        <p:tav tm="100000">
                                          <p:val>
                                            <p:strVal val="#ppt_h"/>
                                          </p:val>
                                        </p:tav>
                                      </p:tavLst>
                                    </p:anim>
                                    <p:animEffect transition="in" filter="fade">
                                      <p:cBhvr>
                                        <p:cTn id="89" dur="500"/>
                                        <p:tgtEl>
                                          <p:spTgt spid="86"/>
                                        </p:tgtEl>
                                      </p:cBhvr>
                                    </p:animEffect>
                                  </p:childTnLst>
                                </p:cTn>
                              </p:par>
                              <p:par>
                                <p:cTn id="90" presetID="10" presetClass="entr" presetSubtype="0" fill="hold" nodeType="withEffect">
                                  <p:stCondLst>
                                    <p:cond delay="300"/>
                                  </p:stCondLst>
                                  <p:childTnLst>
                                    <p:set>
                                      <p:cBhvr>
                                        <p:cTn id="91" dur="1" fill="hold">
                                          <p:stCondLst>
                                            <p:cond delay="0"/>
                                          </p:stCondLst>
                                        </p:cTn>
                                        <p:tgtEl>
                                          <p:spTgt spid="83"/>
                                        </p:tgtEl>
                                        <p:attrNameLst>
                                          <p:attrName>style.visibility</p:attrName>
                                        </p:attrNameLst>
                                      </p:cBhvr>
                                      <p:to>
                                        <p:strVal val="visible"/>
                                      </p:to>
                                    </p:set>
                                    <p:anim calcmode="lin" valueType="num">
                                      <p:cBhvr>
                                        <p:cTn id="92" dur="500" fill="hold"/>
                                        <p:tgtEl>
                                          <p:spTgt spid="83"/>
                                        </p:tgtEl>
                                        <p:attrNameLst>
                                          <p:attrName>ppt_w</p:attrName>
                                        </p:attrNameLst>
                                      </p:cBhvr>
                                      <p:tavLst>
                                        <p:tav tm="0">
                                          <p:val>
                                            <p:fltVal val="0"/>
                                          </p:val>
                                        </p:tav>
                                        <p:tav tm="100000">
                                          <p:val>
                                            <p:strVal val="#ppt_w"/>
                                          </p:val>
                                        </p:tav>
                                      </p:tavLst>
                                    </p:anim>
                                    <p:anim calcmode="lin" valueType="num">
                                      <p:cBhvr>
                                        <p:cTn id="93" dur="500" fill="hold"/>
                                        <p:tgtEl>
                                          <p:spTgt spid="83"/>
                                        </p:tgtEl>
                                        <p:attrNameLst>
                                          <p:attrName>ppt_h</p:attrName>
                                        </p:attrNameLst>
                                      </p:cBhvr>
                                      <p:tavLst>
                                        <p:tav tm="0">
                                          <p:val>
                                            <p:fltVal val="0"/>
                                          </p:val>
                                        </p:tav>
                                        <p:tav tm="100000">
                                          <p:val>
                                            <p:strVal val="#ppt_h"/>
                                          </p:val>
                                        </p:tav>
                                      </p:tavLst>
                                    </p:anim>
                                    <p:animEffect transition="in" filter="fade">
                                      <p:cBhvr>
                                        <p:cTn id="94" dur="500"/>
                                        <p:tgtEl>
                                          <p:spTgt spid="83"/>
                                        </p:tgtEl>
                                      </p:cBhvr>
                                    </p:animEffect>
                                  </p:childTnLst>
                                </p:cTn>
                              </p:par>
                              <p:par>
                                <p:cTn id="95" presetID="10" presetClass="entr" presetSubtype="0" fill="hold" nodeType="withEffect">
                                  <p:stCondLst>
                                    <p:cond delay="0"/>
                                  </p:stCondLst>
                                  <p:childTnLst>
                                    <p:set>
                                      <p:cBhvr>
                                        <p:cTn id="96" dur="1" fill="hold">
                                          <p:stCondLst>
                                            <p:cond delay="0"/>
                                          </p:stCondLst>
                                        </p:cTn>
                                        <p:tgtEl>
                                          <p:spTgt spid="89"/>
                                        </p:tgtEl>
                                        <p:attrNameLst>
                                          <p:attrName>style.visibility</p:attrName>
                                        </p:attrNameLst>
                                      </p:cBhvr>
                                      <p:to>
                                        <p:strVal val="visible"/>
                                      </p:to>
                                    </p:set>
                                    <p:anim calcmode="lin" valueType="num">
                                      <p:cBhvr>
                                        <p:cTn id="97" dur="500" fill="hold"/>
                                        <p:tgtEl>
                                          <p:spTgt spid="89"/>
                                        </p:tgtEl>
                                        <p:attrNameLst>
                                          <p:attrName>ppt_w</p:attrName>
                                        </p:attrNameLst>
                                      </p:cBhvr>
                                      <p:tavLst>
                                        <p:tav tm="0">
                                          <p:val>
                                            <p:fltVal val="0"/>
                                          </p:val>
                                        </p:tav>
                                        <p:tav tm="100000">
                                          <p:val>
                                            <p:strVal val="#ppt_w"/>
                                          </p:val>
                                        </p:tav>
                                      </p:tavLst>
                                    </p:anim>
                                    <p:anim calcmode="lin" valueType="num">
                                      <p:cBhvr>
                                        <p:cTn id="98" dur="500" fill="hold"/>
                                        <p:tgtEl>
                                          <p:spTgt spid="89"/>
                                        </p:tgtEl>
                                        <p:attrNameLst>
                                          <p:attrName>ppt_h</p:attrName>
                                        </p:attrNameLst>
                                      </p:cBhvr>
                                      <p:tavLst>
                                        <p:tav tm="0">
                                          <p:val>
                                            <p:fltVal val="0"/>
                                          </p:val>
                                        </p:tav>
                                        <p:tav tm="100000">
                                          <p:val>
                                            <p:strVal val="#ppt_h"/>
                                          </p:val>
                                        </p:tav>
                                      </p:tavLst>
                                    </p:anim>
                                    <p:animEffect transition="in" filter="fade">
                                      <p:cBhvr>
                                        <p:cTn id="99" dur="500"/>
                                        <p:tgtEl>
                                          <p:spTgt spid="89"/>
                                        </p:tgtEl>
                                      </p:cBhvr>
                                    </p:animEffect>
                                  </p:childTnLst>
                                </p:cTn>
                              </p:par>
                              <p:par>
                                <p:cTn id="100" presetID="10" presetClass="entr" presetSubtype="0" fill="hold" nodeType="withEffect">
                                  <p:stCondLst>
                                    <p:cond delay="300"/>
                                  </p:stCondLst>
                                  <p:childTnLst>
                                    <p:set>
                                      <p:cBhvr>
                                        <p:cTn id="101" dur="1" fill="hold">
                                          <p:stCondLst>
                                            <p:cond delay="0"/>
                                          </p:stCondLst>
                                        </p:cTn>
                                        <p:tgtEl>
                                          <p:spTgt spid="71"/>
                                        </p:tgtEl>
                                        <p:attrNameLst>
                                          <p:attrName>style.visibility</p:attrName>
                                        </p:attrNameLst>
                                      </p:cBhvr>
                                      <p:to>
                                        <p:strVal val="visible"/>
                                      </p:to>
                                    </p:set>
                                    <p:anim calcmode="lin" valueType="num">
                                      <p:cBhvr>
                                        <p:cTn id="102" dur="500" fill="hold"/>
                                        <p:tgtEl>
                                          <p:spTgt spid="71"/>
                                        </p:tgtEl>
                                        <p:attrNameLst>
                                          <p:attrName>ppt_w</p:attrName>
                                        </p:attrNameLst>
                                      </p:cBhvr>
                                      <p:tavLst>
                                        <p:tav tm="0">
                                          <p:val>
                                            <p:fltVal val="0"/>
                                          </p:val>
                                        </p:tav>
                                        <p:tav tm="100000">
                                          <p:val>
                                            <p:strVal val="#ppt_w"/>
                                          </p:val>
                                        </p:tav>
                                      </p:tavLst>
                                    </p:anim>
                                    <p:anim calcmode="lin" valueType="num">
                                      <p:cBhvr>
                                        <p:cTn id="103" dur="500" fill="hold"/>
                                        <p:tgtEl>
                                          <p:spTgt spid="71"/>
                                        </p:tgtEl>
                                        <p:attrNameLst>
                                          <p:attrName>ppt_h</p:attrName>
                                        </p:attrNameLst>
                                      </p:cBhvr>
                                      <p:tavLst>
                                        <p:tav tm="0">
                                          <p:val>
                                            <p:fltVal val="0"/>
                                          </p:val>
                                        </p:tav>
                                        <p:tav tm="100000">
                                          <p:val>
                                            <p:strVal val="#ppt_h"/>
                                          </p:val>
                                        </p:tav>
                                      </p:tavLst>
                                    </p:anim>
                                    <p:animEffect transition="in" filter="fade">
                                      <p:cBhvr>
                                        <p:cTn id="104" dur="500"/>
                                        <p:tgtEl>
                                          <p:spTgt spid="71"/>
                                        </p:tgtEl>
                                      </p:cBhvr>
                                    </p:animEffect>
                                  </p:childTnLst>
                                </p:cTn>
                              </p:par>
                              <p:par>
                                <p:cTn id="105" presetID="10" presetClass="entr" presetSubtype="0" fill="hold" nodeType="withEffect">
                                  <p:stCondLst>
                                    <p:cond delay="400"/>
                                  </p:stCondLst>
                                  <p:childTnLst>
                                    <p:set>
                                      <p:cBhvr>
                                        <p:cTn id="106" dur="1" fill="hold">
                                          <p:stCondLst>
                                            <p:cond delay="0"/>
                                          </p:stCondLst>
                                        </p:cTn>
                                        <p:tgtEl>
                                          <p:spTgt spid="116"/>
                                        </p:tgtEl>
                                        <p:attrNameLst>
                                          <p:attrName>style.visibility</p:attrName>
                                        </p:attrNameLst>
                                      </p:cBhvr>
                                      <p:to>
                                        <p:strVal val="visible"/>
                                      </p:to>
                                    </p:set>
                                    <p:anim calcmode="lin" valueType="num">
                                      <p:cBhvr>
                                        <p:cTn id="107" dur="500" fill="hold"/>
                                        <p:tgtEl>
                                          <p:spTgt spid="116"/>
                                        </p:tgtEl>
                                        <p:attrNameLst>
                                          <p:attrName>ppt_w</p:attrName>
                                        </p:attrNameLst>
                                      </p:cBhvr>
                                      <p:tavLst>
                                        <p:tav tm="0">
                                          <p:val>
                                            <p:fltVal val="0"/>
                                          </p:val>
                                        </p:tav>
                                        <p:tav tm="100000">
                                          <p:val>
                                            <p:strVal val="#ppt_w"/>
                                          </p:val>
                                        </p:tav>
                                      </p:tavLst>
                                    </p:anim>
                                    <p:anim calcmode="lin" valueType="num">
                                      <p:cBhvr>
                                        <p:cTn id="108" dur="500" fill="hold"/>
                                        <p:tgtEl>
                                          <p:spTgt spid="116"/>
                                        </p:tgtEl>
                                        <p:attrNameLst>
                                          <p:attrName>ppt_h</p:attrName>
                                        </p:attrNameLst>
                                      </p:cBhvr>
                                      <p:tavLst>
                                        <p:tav tm="0">
                                          <p:val>
                                            <p:fltVal val="0"/>
                                          </p:val>
                                        </p:tav>
                                        <p:tav tm="100000">
                                          <p:val>
                                            <p:strVal val="#ppt_h"/>
                                          </p:val>
                                        </p:tav>
                                      </p:tavLst>
                                    </p:anim>
                                    <p:animEffect transition="in" filter="fade">
                                      <p:cBhvr>
                                        <p:cTn id="109" dur="500"/>
                                        <p:tgtEl>
                                          <p:spTgt spid="116"/>
                                        </p:tgtEl>
                                      </p:cBhvr>
                                    </p:animEffect>
                                  </p:childTnLst>
                                </p:cTn>
                              </p:par>
                              <p:par>
                                <p:cTn id="110" presetID="10" presetClass="entr" presetSubtype="0" fill="hold" nodeType="withEffect">
                                  <p:stCondLst>
                                    <p:cond delay="200"/>
                                  </p:stCondLst>
                                  <p:childTnLst>
                                    <p:set>
                                      <p:cBhvr>
                                        <p:cTn id="111" dur="1" fill="hold">
                                          <p:stCondLst>
                                            <p:cond delay="0"/>
                                          </p:stCondLst>
                                        </p:cTn>
                                        <p:tgtEl>
                                          <p:spTgt spid="74"/>
                                        </p:tgtEl>
                                        <p:attrNameLst>
                                          <p:attrName>style.visibility</p:attrName>
                                        </p:attrNameLst>
                                      </p:cBhvr>
                                      <p:to>
                                        <p:strVal val="visible"/>
                                      </p:to>
                                    </p:set>
                                    <p:anim calcmode="lin" valueType="num">
                                      <p:cBhvr>
                                        <p:cTn id="112" dur="500" fill="hold"/>
                                        <p:tgtEl>
                                          <p:spTgt spid="74"/>
                                        </p:tgtEl>
                                        <p:attrNameLst>
                                          <p:attrName>ppt_w</p:attrName>
                                        </p:attrNameLst>
                                      </p:cBhvr>
                                      <p:tavLst>
                                        <p:tav tm="0">
                                          <p:val>
                                            <p:fltVal val="0"/>
                                          </p:val>
                                        </p:tav>
                                        <p:tav tm="100000">
                                          <p:val>
                                            <p:strVal val="#ppt_w"/>
                                          </p:val>
                                        </p:tav>
                                      </p:tavLst>
                                    </p:anim>
                                    <p:anim calcmode="lin" valueType="num">
                                      <p:cBhvr>
                                        <p:cTn id="113" dur="500" fill="hold"/>
                                        <p:tgtEl>
                                          <p:spTgt spid="74"/>
                                        </p:tgtEl>
                                        <p:attrNameLst>
                                          <p:attrName>ppt_h</p:attrName>
                                        </p:attrNameLst>
                                      </p:cBhvr>
                                      <p:tavLst>
                                        <p:tav tm="0">
                                          <p:val>
                                            <p:fltVal val="0"/>
                                          </p:val>
                                        </p:tav>
                                        <p:tav tm="100000">
                                          <p:val>
                                            <p:strVal val="#ppt_h"/>
                                          </p:val>
                                        </p:tav>
                                      </p:tavLst>
                                    </p:anim>
                                    <p:animEffect transition="in" filter="fade">
                                      <p:cBhvr>
                                        <p:cTn id="114" dur="500"/>
                                        <p:tgtEl>
                                          <p:spTgt spid="74"/>
                                        </p:tgtEl>
                                      </p:cBhvr>
                                    </p:animEffect>
                                  </p:childTnLst>
                                </p:cTn>
                              </p:par>
                              <p:par>
                                <p:cTn id="115" presetID="10" presetClass="entr" presetSubtype="0" fill="hold" nodeType="withEffect">
                                  <p:stCondLst>
                                    <p:cond delay="200"/>
                                  </p:stCondLst>
                                  <p:childTnLst>
                                    <p:set>
                                      <p:cBhvr>
                                        <p:cTn id="116" dur="1" fill="hold">
                                          <p:stCondLst>
                                            <p:cond delay="0"/>
                                          </p:stCondLst>
                                        </p:cTn>
                                        <p:tgtEl>
                                          <p:spTgt spid="92"/>
                                        </p:tgtEl>
                                        <p:attrNameLst>
                                          <p:attrName>style.visibility</p:attrName>
                                        </p:attrNameLst>
                                      </p:cBhvr>
                                      <p:to>
                                        <p:strVal val="visible"/>
                                      </p:to>
                                    </p:set>
                                    <p:anim calcmode="lin" valueType="num">
                                      <p:cBhvr>
                                        <p:cTn id="117" dur="500" fill="hold"/>
                                        <p:tgtEl>
                                          <p:spTgt spid="92"/>
                                        </p:tgtEl>
                                        <p:attrNameLst>
                                          <p:attrName>ppt_w</p:attrName>
                                        </p:attrNameLst>
                                      </p:cBhvr>
                                      <p:tavLst>
                                        <p:tav tm="0">
                                          <p:val>
                                            <p:fltVal val="0"/>
                                          </p:val>
                                        </p:tav>
                                        <p:tav tm="100000">
                                          <p:val>
                                            <p:strVal val="#ppt_w"/>
                                          </p:val>
                                        </p:tav>
                                      </p:tavLst>
                                    </p:anim>
                                    <p:anim calcmode="lin" valueType="num">
                                      <p:cBhvr>
                                        <p:cTn id="118" dur="500" fill="hold"/>
                                        <p:tgtEl>
                                          <p:spTgt spid="92"/>
                                        </p:tgtEl>
                                        <p:attrNameLst>
                                          <p:attrName>ppt_h</p:attrName>
                                        </p:attrNameLst>
                                      </p:cBhvr>
                                      <p:tavLst>
                                        <p:tav tm="0">
                                          <p:val>
                                            <p:fltVal val="0"/>
                                          </p:val>
                                        </p:tav>
                                        <p:tav tm="100000">
                                          <p:val>
                                            <p:strVal val="#ppt_h"/>
                                          </p:val>
                                        </p:tav>
                                      </p:tavLst>
                                    </p:anim>
                                    <p:animEffect transition="in" filter="fade">
                                      <p:cBhvr>
                                        <p:cTn id="119" dur="500"/>
                                        <p:tgtEl>
                                          <p:spTgt spid="92"/>
                                        </p:tgtEl>
                                      </p:cBhvr>
                                    </p:animEffect>
                                  </p:childTnLst>
                                </p:cTn>
                              </p:par>
                              <p:par>
                                <p:cTn id="120" presetID="10" presetClass="entr" presetSubtype="0" fill="hold" nodeType="withEffect">
                                  <p:stCondLst>
                                    <p:cond delay="100"/>
                                  </p:stCondLst>
                                  <p:childTnLst>
                                    <p:set>
                                      <p:cBhvr>
                                        <p:cTn id="121" dur="1" fill="hold">
                                          <p:stCondLst>
                                            <p:cond delay="0"/>
                                          </p:stCondLst>
                                        </p:cTn>
                                        <p:tgtEl>
                                          <p:spTgt spid="107"/>
                                        </p:tgtEl>
                                        <p:attrNameLst>
                                          <p:attrName>style.visibility</p:attrName>
                                        </p:attrNameLst>
                                      </p:cBhvr>
                                      <p:to>
                                        <p:strVal val="visible"/>
                                      </p:to>
                                    </p:set>
                                    <p:anim calcmode="lin" valueType="num">
                                      <p:cBhvr>
                                        <p:cTn id="122" dur="500" fill="hold"/>
                                        <p:tgtEl>
                                          <p:spTgt spid="107"/>
                                        </p:tgtEl>
                                        <p:attrNameLst>
                                          <p:attrName>ppt_w</p:attrName>
                                        </p:attrNameLst>
                                      </p:cBhvr>
                                      <p:tavLst>
                                        <p:tav tm="0">
                                          <p:val>
                                            <p:fltVal val="0"/>
                                          </p:val>
                                        </p:tav>
                                        <p:tav tm="100000">
                                          <p:val>
                                            <p:strVal val="#ppt_w"/>
                                          </p:val>
                                        </p:tav>
                                      </p:tavLst>
                                    </p:anim>
                                    <p:anim calcmode="lin" valueType="num">
                                      <p:cBhvr>
                                        <p:cTn id="123" dur="500" fill="hold"/>
                                        <p:tgtEl>
                                          <p:spTgt spid="107"/>
                                        </p:tgtEl>
                                        <p:attrNameLst>
                                          <p:attrName>ppt_h</p:attrName>
                                        </p:attrNameLst>
                                      </p:cBhvr>
                                      <p:tavLst>
                                        <p:tav tm="0">
                                          <p:val>
                                            <p:fltVal val="0"/>
                                          </p:val>
                                        </p:tav>
                                        <p:tav tm="100000">
                                          <p:val>
                                            <p:strVal val="#ppt_h"/>
                                          </p:val>
                                        </p:tav>
                                      </p:tavLst>
                                    </p:anim>
                                    <p:animEffect transition="in" filter="fade">
                                      <p:cBhvr>
                                        <p:cTn id="124" dur="500"/>
                                        <p:tgtEl>
                                          <p:spTgt spid="107"/>
                                        </p:tgtEl>
                                      </p:cBhvr>
                                    </p:animEffect>
                                  </p:childTnLst>
                                </p:cTn>
                              </p:par>
                              <p:par>
                                <p:cTn id="125" presetID="10" presetClass="entr" presetSubtype="0" fill="hold" nodeType="withEffect">
                                  <p:stCondLst>
                                    <p:cond delay="0"/>
                                  </p:stCondLst>
                                  <p:childTnLst>
                                    <p:set>
                                      <p:cBhvr>
                                        <p:cTn id="126" dur="1" fill="hold">
                                          <p:stCondLst>
                                            <p:cond delay="0"/>
                                          </p:stCondLst>
                                        </p:cTn>
                                        <p:tgtEl>
                                          <p:spTgt spid="95"/>
                                        </p:tgtEl>
                                        <p:attrNameLst>
                                          <p:attrName>style.visibility</p:attrName>
                                        </p:attrNameLst>
                                      </p:cBhvr>
                                      <p:to>
                                        <p:strVal val="visible"/>
                                      </p:to>
                                    </p:set>
                                    <p:anim calcmode="lin" valueType="num">
                                      <p:cBhvr>
                                        <p:cTn id="127" dur="500" fill="hold"/>
                                        <p:tgtEl>
                                          <p:spTgt spid="95"/>
                                        </p:tgtEl>
                                        <p:attrNameLst>
                                          <p:attrName>ppt_w</p:attrName>
                                        </p:attrNameLst>
                                      </p:cBhvr>
                                      <p:tavLst>
                                        <p:tav tm="0">
                                          <p:val>
                                            <p:fltVal val="0"/>
                                          </p:val>
                                        </p:tav>
                                        <p:tav tm="100000">
                                          <p:val>
                                            <p:strVal val="#ppt_w"/>
                                          </p:val>
                                        </p:tav>
                                      </p:tavLst>
                                    </p:anim>
                                    <p:anim calcmode="lin" valueType="num">
                                      <p:cBhvr>
                                        <p:cTn id="128" dur="500" fill="hold"/>
                                        <p:tgtEl>
                                          <p:spTgt spid="95"/>
                                        </p:tgtEl>
                                        <p:attrNameLst>
                                          <p:attrName>ppt_h</p:attrName>
                                        </p:attrNameLst>
                                      </p:cBhvr>
                                      <p:tavLst>
                                        <p:tav tm="0">
                                          <p:val>
                                            <p:fltVal val="0"/>
                                          </p:val>
                                        </p:tav>
                                        <p:tav tm="100000">
                                          <p:val>
                                            <p:strVal val="#ppt_h"/>
                                          </p:val>
                                        </p:tav>
                                      </p:tavLst>
                                    </p:anim>
                                    <p:animEffect transition="in" filter="fade">
                                      <p:cBhvr>
                                        <p:cTn id="129" dur="500"/>
                                        <p:tgtEl>
                                          <p:spTgt spid="95"/>
                                        </p:tgtEl>
                                      </p:cBhvr>
                                    </p:animEffect>
                                  </p:childTnLst>
                                </p:cTn>
                              </p:par>
                              <p:par>
                                <p:cTn id="130" presetID="10" presetClass="entr" presetSubtype="0" fill="hold" nodeType="withEffect">
                                  <p:stCondLst>
                                    <p:cond delay="0"/>
                                  </p:stCondLst>
                                  <p:childTnLst>
                                    <p:set>
                                      <p:cBhvr>
                                        <p:cTn id="131" dur="1" fill="hold">
                                          <p:stCondLst>
                                            <p:cond delay="0"/>
                                          </p:stCondLst>
                                        </p:cTn>
                                        <p:tgtEl>
                                          <p:spTgt spid="104"/>
                                        </p:tgtEl>
                                        <p:attrNameLst>
                                          <p:attrName>style.visibility</p:attrName>
                                        </p:attrNameLst>
                                      </p:cBhvr>
                                      <p:to>
                                        <p:strVal val="visible"/>
                                      </p:to>
                                    </p:set>
                                    <p:anim calcmode="lin" valueType="num">
                                      <p:cBhvr>
                                        <p:cTn id="132" dur="500" fill="hold"/>
                                        <p:tgtEl>
                                          <p:spTgt spid="104"/>
                                        </p:tgtEl>
                                        <p:attrNameLst>
                                          <p:attrName>ppt_w</p:attrName>
                                        </p:attrNameLst>
                                      </p:cBhvr>
                                      <p:tavLst>
                                        <p:tav tm="0">
                                          <p:val>
                                            <p:fltVal val="0"/>
                                          </p:val>
                                        </p:tav>
                                        <p:tav tm="100000">
                                          <p:val>
                                            <p:strVal val="#ppt_w"/>
                                          </p:val>
                                        </p:tav>
                                      </p:tavLst>
                                    </p:anim>
                                    <p:anim calcmode="lin" valueType="num">
                                      <p:cBhvr>
                                        <p:cTn id="133" dur="500" fill="hold"/>
                                        <p:tgtEl>
                                          <p:spTgt spid="104"/>
                                        </p:tgtEl>
                                        <p:attrNameLst>
                                          <p:attrName>ppt_h</p:attrName>
                                        </p:attrNameLst>
                                      </p:cBhvr>
                                      <p:tavLst>
                                        <p:tav tm="0">
                                          <p:val>
                                            <p:fltVal val="0"/>
                                          </p:val>
                                        </p:tav>
                                        <p:tav tm="100000">
                                          <p:val>
                                            <p:strVal val="#ppt_h"/>
                                          </p:val>
                                        </p:tav>
                                      </p:tavLst>
                                    </p:anim>
                                    <p:animEffect transition="in" filter="fade">
                                      <p:cBhvr>
                                        <p:cTn id="134" dur="500"/>
                                        <p:tgtEl>
                                          <p:spTgt spid="104"/>
                                        </p:tgtEl>
                                      </p:cBhvr>
                                    </p:animEffect>
                                  </p:childTnLst>
                                </p:cTn>
                              </p:par>
                              <p:par>
                                <p:cTn id="135" presetID="10" presetClass="entr" presetSubtype="0" fill="hold" nodeType="withEffect">
                                  <p:stCondLst>
                                    <p:cond delay="300"/>
                                  </p:stCondLst>
                                  <p:childTnLst>
                                    <p:set>
                                      <p:cBhvr>
                                        <p:cTn id="136" dur="1" fill="hold">
                                          <p:stCondLst>
                                            <p:cond delay="0"/>
                                          </p:stCondLst>
                                        </p:cTn>
                                        <p:tgtEl>
                                          <p:spTgt spid="77"/>
                                        </p:tgtEl>
                                        <p:attrNameLst>
                                          <p:attrName>style.visibility</p:attrName>
                                        </p:attrNameLst>
                                      </p:cBhvr>
                                      <p:to>
                                        <p:strVal val="visible"/>
                                      </p:to>
                                    </p:set>
                                    <p:anim calcmode="lin" valueType="num">
                                      <p:cBhvr>
                                        <p:cTn id="137" dur="500" fill="hold"/>
                                        <p:tgtEl>
                                          <p:spTgt spid="77"/>
                                        </p:tgtEl>
                                        <p:attrNameLst>
                                          <p:attrName>ppt_w</p:attrName>
                                        </p:attrNameLst>
                                      </p:cBhvr>
                                      <p:tavLst>
                                        <p:tav tm="0">
                                          <p:val>
                                            <p:fltVal val="0"/>
                                          </p:val>
                                        </p:tav>
                                        <p:tav tm="100000">
                                          <p:val>
                                            <p:strVal val="#ppt_w"/>
                                          </p:val>
                                        </p:tav>
                                      </p:tavLst>
                                    </p:anim>
                                    <p:anim calcmode="lin" valueType="num">
                                      <p:cBhvr>
                                        <p:cTn id="138" dur="500" fill="hold"/>
                                        <p:tgtEl>
                                          <p:spTgt spid="77"/>
                                        </p:tgtEl>
                                        <p:attrNameLst>
                                          <p:attrName>ppt_h</p:attrName>
                                        </p:attrNameLst>
                                      </p:cBhvr>
                                      <p:tavLst>
                                        <p:tav tm="0">
                                          <p:val>
                                            <p:fltVal val="0"/>
                                          </p:val>
                                        </p:tav>
                                        <p:tav tm="100000">
                                          <p:val>
                                            <p:strVal val="#ppt_h"/>
                                          </p:val>
                                        </p:tav>
                                      </p:tavLst>
                                    </p:anim>
                                    <p:animEffect transition="in" filter="fade">
                                      <p:cBhvr>
                                        <p:cTn id="139" dur="500"/>
                                        <p:tgtEl>
                                          <p:spTgt spid="77"/>
                                        </p:tgtEl>
                                      </p:cBhvr>
                                    </p:animEffect>
                                  </p:childTnLst>
                                </p:cTn>
                              </p:par>
                              <p:par>
                                <p:cTn id="140" presetID="10" presetClass="entr" presetSubtype="0" fill="hold" nodeType="withEffect">
                                  <p:stCondLst>
                                    <p:cond delay="300"/>
                                  </p:stCondLst>
                                  <p:childTnLst>
                                    <p:set>
                                      <p:cBhvr>
                                        <p:cTn id="141" dur="1" fill="hold">
                                          <p:stCondLst>
                                            <p:cond delay="0"/>
                                          </p:stCondLst>
                                        </p:cTn>
                                        <p:tgtEl>
                                          <p:spTgt spid="101"/>
                                        </p:tgtEl>
                                        <p:attrNameLst>
                                          <p:attrName>style.visibility</p:attrName>
                                        </p:attrNameLst>
                                      </p:cBhvr>
                                      <p:to>
                                        <p:strVal val="visible"/>
                                      </p:to>
                                    </p:set>
                                    <p:anim calcmode="lin" valueType="num">
                                      <p:cBhvr>
                                        <p:cTn id="142" dur="500" fill="hold"/>
                                        <p:tgtEl>
                                          <p:spTgt spid="101"/>
                                        </p:tgtEl>
                                        <p:attrNameLst>
                                          <p:attrName>ppt_w</p:attrName>
                                        </p:attrNameLst>
                                      </p:cBhvr>
                                      <p:tavLst>
                                        <p:tav tm="0">
                                          <p:val>
                                            <p:fltVal val="0"/>
                                          </p:val>
                                        </p:tav>
                                        <p:tav tm="100000">
                                          <p:val>
                                            <p:strVal val="#ppt_w"/>
                                          </p:val>
                                        </p:tav>
                                      </p:tavLst>
                                    </p:anim>
                                    <p:anim calcmode="lin" valueType="num">
                                      <p:cBhvr>
                                        <p:cTn id="143" dur="500" fill="hold"/>
                                        <p:tgtEl>
                                          <p:spTgt spid="101"/>
                                        </p:tgtEl>
                                        <p:attrNameLst>
                                          <p:attrName>ppt_h</p:attrName>
                                        </p:attrNameLst>
                                      </p:cBhvr>
                                      <p:tavLst>
                                        <p:tav tm="0">
                                          <p:val>
                                            <p:fltVal val="0"/>
                                          </p:val>
                                        </p:tav>
                                        <p:tav tm="100000">
                                          <p:val>
                                            <p:strVal val="#ppt_h"/>
                                          </p:val>
                                        </p:tav>
                                      </p:tavLst>
                                    </p:anim>
                                    <p:animEffect transition="in" filter="fade">
                                      <p:cBhvr>
                                        <p:cTn id="144" dur="500"/>
                                        <p:tgtEl>
                                          <p:spTgt spid="101"/>
                                        </p:tgtEl>
                                      </p:cBhvr>
                                    </p:animEffect>
                                  </p:childTnLst>
                                </p:cTn>
                              </p:par>
                              <p:par>
                                <p:cTn id="145" presetID="10" presetClass="entr" presetSubtype="0" fill="hold" nodeType="withEffect">
                                  <p:stCondLst>
                                    <p:cond delay="400"/>
                                  </p:stCondLst>
                                  <p:childTnLst>
                                    <p:set>
                                      <p:cBhvr>
                                        <p:cTn id="146" dur="1" fill="hold">
                                          <p:stCondLst>
                                            <p:cond delay="0"/>
                                          </p:stCondLst>
                                        </p:cTn>
                                        <p:tgtEl>
                                          <p:spTgt spid="113"/>
                                        </p:tgtEl>
                                        <p:attrNameLst>
                                          <p:attrName>style.visibility</p:attrName>
                                        </p:attrNameLst>
                                      </p:cBhvr>
                                      <p:to>
                                        <p:strVal val="visible"/>
                                      </p:to>
                                    </p:set>
                                    <p:anim calcmode="lin" valueType="num">
                                      <p:cBhvr>
                                        <p:cTn id="147" dur="500" fill="hold"/>
                                        <p:tgtEl>
                                          <p:spTgt spid="113"/>
                                        </p:tgtEl>
                                        <p:attrNameLst>
                                          <p:attrName>ppt_w</p:attrName>
                                        </p:attrNameLst>
                                      </p:cBhvr>
                                      <p:tavLst>
                                        <p:tav tm="0">
                                          <p:val>
                                            <p:fltVal val="0"/>
                                          </p:val>
                                        </p:tav>
                                        <p:tav tm="100000">
                                          <p:val>
                                            <p:strVal val="#ppt_w"/>
                                          </p:val>
                                        </p:tav>
                                      </p:tavLst>
                                    </p:anim>
                                    <p:anim calcmode="lin" valueType="num">
                                      <p:cBhvr>
                                        <p:cTn id="148" dur="500" fill="hold"/>
                                        <p:tgtEl>
                                          <p:spTgt spid="113"/>
                                        </p:tgtEl>
                                        <p:attrNameLst>
                                          <p:attrName>ppt_h</p:attrName>
                                        </p:attrNameLst>
                                      </p:cBhvr>
                                      <p:tavLst>
                                        <p:tav tm="0">
                                          <p:val>
                                            <p:fltVal val="0"/>
                                          </p:val>
                                        </p:tav>
                                        <p:tav tm="100000">
                                          <p:val>
                                            <p:strVal val="#ppt_h"/>
                                          </p:val>
                                        </p:tav>
                                      </p:tavLst>
                                    </p:anim>
                                    <p:animEffect transition="in" filter="fade">
                                      <p:cBhvr>
                                        <p:cTn id="149" dur="500"/>
                                        <p:tgtEl>
                                          <p:spTgt spid="113"/>
                                        </p:tgtEl>
                                      </p:cBhvr>
                                    </p:animEffect>
                                  </p:childTnLst>
                                </p:cTn>
                              </p:par>
                            </p:childTnLst>
                          </p:cTn>
                        </p:par>
                        <p:par>
                          <p:cTn id="150" fill="hold">
                            <p:stCondLst>
                              <p:cond delay="3300"/>
                            </p:stCondLst>
                            <p:childTnLst>
                              <p:par>
                                <p:cTn id="151" presetID="10" presetClass="entr" presetSubtype="0" fill="hold" grpId="0" nodeType="afterEffect">
                                  <p:stCondLst>
                                    <p:cond delay="0"/>
                                  </p:stCondLst>
                                  <p:childTnLst>
                                    <p:set>
                                      <p:cBhvr>
                                        <p:cTn id="152" dur="1" fill="hold">
                                          <p:stCondLst>
                                            <p:cond delay="0"/>
                                          </p:stCondLst>
                                        </p:cTn>
                                        <p:tgtEl>
                                          <p:spTgt spid="64"/>
                                        </p:tgtEl>
                                        <p:attrNameLst>
                                          <p:attrName>style.visibility</p:attrName>
                                        </p:attrNameLst>
                                      </p:cBhvr>
                                      <p:to>
                                        <p:strVal val="visible"/>
                                      </p:to>
                                    </p:set>
                                    <p:anim calcmode="lin" valueType="num">
                                      <p:cBhvr>
                                        <p:cTn id="153" dur="500" fill="hold"/>
                                        <p:tgtEl>
                                          <p:spTgt spid="64"/>
                                        </p:tgtEl>
                                        <p:attrNameLst>
                                          <p:attrName>ppt_w</p:attrName>
                                        </p:attrNameLst>
                                      </p:cBhvr>
                                      <p:tavLst>
                                        <p:tav tm="0">
                                          <p:val>
                                            <p:fltVal val="0"/>
                                          </p:val>
                                        </p:tav>
                                        <p:tav tm="100000">
                                          <p:val>
                                            <p:strVal val="#ppt_w"/>
                                          </p:val>
                                        </p:tav>
                                      </p:tavLst>
                                    </p:anim>
                                    <p:anim calcmode="lin" valueType="num">
                                      <p:cBhvr>
                                        <p:cTn id="154" dur="500" fill="hold"/>
                                        <p:tgtEl>
                                          <p:spTgt spid="64"/>
                                        </p:tgtEl>
                                        <p:attrNameLst>
                                          <p:attrName>ppt_h</p:attrName>
                                        </p:attrNameLst>
                                      </p:cBhvr>
                                      <p:tavLst>
                                        <p:tav tm="0">
                                          <p:val>
                                            <p:fltVal val="0"/>
                                          </p:val>
                                        </p:tav>
                                        <p:tav tm="100000">
                                          <p:val>
                                            <p:strVal val="#ppt_h"/>
                                          </p:val>
                                        </p:tav>
                                      </p:tavLst>
                                    </p:anim>
                                    <p:animEffect transition="in" filter="fade">
                                      <p:cBhvr>
                                        <p:cTn id="155" dur="500"/>
                                        <p:tgtEl>
                                          <p:spTgt spid="64"/>
                                        </p:tgtEl>
                                      </p:cBhvr>
                                    </p:animEffect>
                                  </p:childTnLst>
                                </p:cTn>
                              </p:par>
                              <p:par>
                                <p:cTn id="156" presetID="10" presetClass="entr" presetSubtype="0" fill="hold" grpId="0" nodeType="withEffect">
                                  <p:stCondLst>
                                    <p:cond delay="200"/>
                                  </p:stCondLst>
                                  <p:childTnLst>
                                    <p:set>
                                      <p:cBhvr>
                                        <p:cTn id="157" dur="1" fill="hold">
                                          <p:stCondLst>
                                            <p:cond delay="0"/>
                                          </p:stCondLst>
                                        </p:cTn>
                                        <p:tgtEl>
                                          <p:spTgt spid="69"/>
                                        </p:tgtEl>
                                        <p:attrNameLst>
                                          <p:attrName>style.visibility</p:attrName>
                                        </p:attrNameLst>
                                      </p:cBhvr>
                                      <p:to>
                                        <p:strVal val="visible"/>
                                      </p:to>
                                    </p:set>
                                    <p:anim calcmode="lin" valueType="num">
                                      <p:cBhvr>
                                        <p:cTn id="158" dur="500" fill="hold"/>
                                        <p:tgtEl>
                                          <p:spTgt spid="69"/>
                                        </p:tgtEl>
                                        <p:attrNameLst>
                                          <p:attrName>ppt_w</p:attrName>
                                        </p:attrNameLst>
                                      </p:cBhvr>
                                      <p:tavLst>
                                        <p:tav tm="0">
                                          <p:val>
                                            <p:fltVal val="0"/>
                                          </p:val>
                                        </p:tav>
                                        <p:tav tm="100000">
                                          <p:val>
                                            <p:strVal val="#ppt_w"/>
                                          </p:val>
                                        </p:tav>
                                      </p:tavLst>
                                    </p:anim>
                                    <p:anim calcmode="lin" valueType="num">
                                      <p:cBhvr>
                                        <p:cTn id="159" dur="500" fill="hold"/>
                                        <p:tgtEl>
                                          <p:spTgt spid="69"/>
                                        </p:tgtEl>
                                        <p:attrNameLst>
                                          <p:attrName>ppt_h</p:attrName>
                                        </p:attrNameLst>
                                      </p:cBhvr>
                                      <p:tavLst>
                                        <p:tav tm="0">
                                          <p:val>
                                            <p:fltVal val="0"/>
                                          </p:val>
                                        </p:tav>
                                        <p:tav tm="100000">
                                          <p:val>
                                            <p:strVal val="#ppt_h"/>
                                          </p:val>
                                        </p:tav>
                                      </p:tavLst>
                                    </p:anim>
                                    <p:animEffect transition="in" filter="fade">
                                      <p:cBhvr>
                                        <p:cTn id="160" dur="500"/>
                                        <p:tgtEl>
                                          <p:spTgt spid="69"/>
                                        </p:tgtEl>
                                      </p:cBhvr>
                                    </p:animEffect>
                                  </p:childTnLst>
                                </p:cTn>
                              </p:par>
                              <p:par>
                                <p:cTn id="161" presetID="10" presetClass="entr" presetSubtype="0" fill="hold" grpId="0" nodeType="withEffect">
                                  <p:stCondLst>
                                    <p:cond delay="300"/>
                                  </p:stCondLst>
                                  <p:childTnLst>
                                    <p:set>
                                      <p:cBhvr>
                                        <p:cTn id="162" dur="1" fill="hold">
                                          <p:stCondLst>
                                            <p:cond delay="0"/>
                                          </p:stCondLst>
                                        </p:cTn>
                                        <p:tgtEl>
                                          <p:spTgt spid="65"/>
                                        </p:tgtEl>
                                        <p:attrNameLst>
                                          <p:attrName>style.visibility</p:attrName>
                                        </p:attrNameLst>
                                      </p:cBhvr>
                                      <p:to>
                                        <p:strVal val="visible"/>
                                      </p:to>
                                    </p:set>
                                    <p:anim calcmode="lin" valueType="num">
                                      <p:cBhvr>
                                        <p:cTn id="163" dur="500" fill="hold"/>
                                        <p:tgtEl>
                                          <p:spTgt spid="65"/>
                                        </p:tgtEl>
                                        <p:attrNameLst>
                                          <p:attrName>ppt_w</p:attrName>
                                        </p:attrNameLst>
                                      </p:cBhvr>
                                      <p:tavLst>
                                        <p:tav tm="0">
                                          <p:val>
                                            <p:fltVal val="0"/>
                                          </p:val>
                                        </p:tav>
                                        <p:tav tm="100000">
                                          <p:val>
                                            <p:strVal val="#ppt_w"/>
                                          </p:val>
                                        </p:tav>
                                      </p:tavLst>
                                    </p:anim>
                                    <p:anim calcmode="lin" valueType="num">
                                      <p:cBhvr>
                                        <p:cTn id="164" dur="500" fill="hold"/>
                                        <p:tgtEl>
                                          <p:spTgt spid="65"/>
                                        </p:tgtEl>
                                        <p:attrNameLst>
                                          <p:attrName>ppt_h</p:attrName>
                                        </p:attrNameLst>
                                      </p:cBhvr>
                                      <p:tavLst>
                                        <p:tav tm="0">
                                          <p:val>
                                            <p:fltVal val="0"/>
                                          </p:val>
                                        </p:tav>
                                        <p:tav tm="100000">
                                          <p:val>
                                            <p:strVal val="#ppt_h"/>
                                          </p:val>
                                        </p:tav>
                                      </p:tavLst>
                                    </p:anim>
                                    <p:animEffect transition="in" filter="fade">
                                      <p:cBhvr>
                                        <p:cTn id="165" dur="500"/>
                                        <p:tgtEl>
                                          <p:spTgt spid="65"/>
                                        </p:tgtEl>
                                      </p:cBhvr>
                                    </p:animEffect>
                                  </p:childTnLst>
                                </p:cTn>
                              </p:par>
                              <p:par>
                                <p:cTn id="166" presetID="10" presetClass="entr" presetSubtype="0" fill="hold" grpId="0" nodeType="withEffect">
                                  <p:stCondLst>
                                    <p:cond delay="0"/>
                                  </p:stCondLst>
                                  <p:childTnLst>
                                    <p:set>
                                      <p:cBhvr>
                                        <p:cTn id="167" dur="1" fill="hold">
                                          <p:stCondLst>
                                            <p:cond delay="0"/>
                                          </p:stCondLst>
                                        </p:cTn>
                                        <p:tgtEl>
                                          <p:spTgt spid="66"/>
                                        </p:tgtEl>
                                        <p:attrNameLst>
                                          <p:attrName>style.visibility</p:attrName>
                                        </p:attrNameLst>
                                      </p:cBhvr>
                                      <p:to>
                                        <p:strVal val="visible"/>
                                      </p:to>
                                    </p:set>
                                    <p:anim calcmode="lin" valueType="num">
                                      <p:cBhvr>
                                        <p:cTn id="168" dur="500" fill="hold"/>
                                        <p:tgtEl>
                                          <p:spTgt spid="66"/>
                                        </p:tgtEl>
                                        <p:attrNameLst>
                                          <p:attrName>ppt_w</p:attrName>
                                        </p:attrNameLst>
                                      </p:cBhvr>
                                      <p:tavLst>
                                        <p:tav tm="0">
                                          <p:val>
                                            <p:fltVal val="0"/>
                                          </p:val>
                                        </p:tav>
                                        <p:tav tm="100000">
                                          <p:val>
                                            <p:strVal val="#ppt_w"/>
                                          </p:val>
                                        </p:tav>
                                      </p:tavLst>
                                    </p:anim>
                                    <p:anim calcmode="lin" valueType="num">
                                      <p:cBhvr>
                                        <p:cTn id="169" dur="500" fill="hold"/>
                                        <p:tgtEl>
                                          <p:spTgt spid="66"/>
                                        </p:tgtEl>
                                        <p:attrNameLst>
                                          <p:attrName>ppt_h</p:attrName>
                                        </p:attrNameLst>
                                      </p:cBhvr>
                                      <p:tavLst>
                                        <p:tav tm="0">
                                          <p:val>
                                            <p:fltVal val="0"/>
                                          </p:val>
                                        </p:tav>
                                        <p:tav tm="100000">
                                          <p:val>
                                            <p:strVal val="#ppt_h"/>
                                          </p:val>
                                        </p:tav>
                                      </p:tavLst>
                                    </p:anim>
                                    <p:animEffect transition="in" filter="fade">
                                      <p:cBhvr>
                                        <p:cTn id="170" dur="500"/>
                                        <p:tgtEl>
                                          <p:spTgt spid="66"/>
                                        </p:tgtEl>
                                      </p:cBhvr>
                                    </p:animEffect>
                                  </p:childTnLst>
                                </p:cTn>
                              </p:par>
                              <p:par>
                                <p:cTn id="171" presetID="10" presetClass="entr" presetSubtype="0" fill="hold" grpId="0" nodeType="withEffect">
                                  <p:stCondLst>
                                    <p:cond delay="200"/>
                                  </p:stCondLst>
                                  <p:childTnLst>
                                    <p:set>
                                      <p:cBhvr>
                                        <p:cTn id="172" dur="1" fill="hold">
                                          <p:stCondLst>
                                            <p:cond delay="0"/>
                                          </p:stCondLst>
                                        </p:cTn>
                                        <p:tgtEl>
                                          <p:spTgt spid="63"/>
                                        </p:tgtEl>
                                        <p:attrNameLst>
                                          <p:attrName>style.visibility</p:attrName>
                                        </p:attrNameLst>
                                      </p:cBhvr>
                                      <p:to>
                                        <p:strVal val="visible"/>
                                      </p:to>
                                    </p:set>
                                    <p:anim calcmode="lin" valueType="num">
                                      <p:cBhvr>
                                        <p:cTn id="173" dur="500" fill="hold"/>
                                        <p:tgtEl>
                                          <p:spTgt spid="63"/>
                                        </p:tgtEl>
                                        <p:attrNameLst>
                                          <p:attrName>ppt_w</p:attrName>
                                        </p:attrNameLst>
                                      </p:cBhvr>
                                      <p:tavLst>
                                        <p:tav tm="0">
                                          <p:val>
                                            <p:fltVal val="0"/>
                                          </p:val>
                                        </p:tav>
                                        <p:tav tm="100000">
                                          <p:val>
                                            <p:strVal val="#ppt_w"/>
                                          </p:val>
                                        </p:tav>
                                      </p:tavLst>
                                    </p:anim>
                                    <p:anim calcmode="lin" valueType="num">
                                      <p:cBhvr>
                                        <p:cTn id="174" dur="500" fill="hold"/>
                                        <p:tgtEl>
                                          <p:spTgt spid="63"/>
                                        </p:tgtEl>
                                        <p:attrNameLst>
                                          <p:attrName>ppt_h</p:attrName>
                                        </p:attrNameLst>
                                      </p:cBhvr>
                                      <p:tavLst>
                                        <p:tav tm="0">
                                          <p:val>
                                            <p:fltVal val="0"/>
                                          </p:val>
                                        </p:tav>
                                        <p:tav tm="100000">
                                          <p:val>
                                            <p:strVal val="#ppt_h"/>
                                          </p:val>
                                        </p:tav>
                                      </p:tavLst>
                                    </p:anim>
                                    <p:animEffect transition="in" filter="fade">
                                      <p:cBhvr>
                                        <p:cTn id="175" dur="500"/>
                                        <p:tgtEl>
                                          <p:spTgt spid="63"/>
                                        </p:tgtEl>
                                      </p:cBhvr>
                                    </p:animEffect>
                                  </p:childTnLst>
                                </p:cTn>
                              </p:par>
                              <p:par>
                                <p:cTn id="176" presetID="10" presetClass="entr" presetSubtype="0" fill="hold" grpId="0" nodeType="withEffect">
                                  <p:stCondLst>
                                    <p:cond delay="300"/>
                                  </p:stCondLst>
                                  <p:childTnLst>
                                    <p:set>
                                      <p:cBhvr>
                                        <p:cTn id="177" dur="1" fill="hold">
                                          <p:stCondLst>
                                            <p:cond delay="0"/>
                                          </p:stCondLst>
                                        </p:cTn>
                                        <p:tgtEl>
                                          <p:spTgt spid="67"/>
                                        </p:tgtEl>
                                        <p:attrNameLst>
                                          <p:attrName>style.visibility</p:attrName>
                                        </p:attrNameLst>
                                      </p:cBhvr>
                                      <p:to>
                                        <p:strVal val="visible"/>
                                      </p:to>
                                    </p:set>
                                    <p:anim calcmode="lin" valueType="num">
                                      <p:cBhvr>
                                        <p:cTn id="178" dur="500" fill="hold"/>
                                        <p:tgtEl>
                                          <p:spTgt spid="67"/>
                                        </p:tgtEl>
                                        <p:attrNameLst>
                                          <p:attrName>ppt_w</p:attrName>
                                        </p:attrNameLst>
                                      </p:cBhvr>
                                      <p:tavLst>
                                        <p:tav tm="0">
                                          <p:val>
                                            <p:fltVal val="0"/>
                                          </p:val>
                                        </p:tav>
                                        <p:tav tm="100000">
                                          <p:val>
                                            <p:strVal val="#ppt_w"/>
                                          </p:val>
                                        </p:tav>
                                      </p:tavLst>
                                    </p:anim>
                                    <p:anim calcmode="lin" valueType="num">
                                      <p:cBhvr>
                                        <p:cTn id="179" dur="500" fill="hold"/>
                                        <p:tgtEl>
                                          <p:spTgt spid="67"/>
                                        </p:tgtEl>
                                        <p:attrNameLst>
                                          <p:attrName>ppt_h</p:attrName>
                                        </p:attrNameLst>
                                      </p:cBhvr>
                                      <p:tavLst>
                                        <p:tav tm="0">
                                          <p:val>
                                            <p:fltVal val="0"/>
                                          </p:val>
                                        </p:tav>
                                        <p:tav tm="100000">
                                          <p:val>
                                            <p:strVal val="#ppt_h"/>
                                          </p:val>
                                        </p:tav>
                                      </p:tavLst>
                                    </p:anim>
                                    <p:animEffect transition="in" filter="fade">
                                      <p:cBhvr>
                                        <p:cTn id="180" dur="500"/>
                                        <p:tgtEl>
                                          <p:spTgt spid="67"/>
                                        </p:tgtEl>
                                      </p:cBhvr>
                                    </p:animEffect>
                                  </p:childTnLst>
                                </p:cTn>
                              </p:par>
                              <p:par>
                                <p:cTn id="181" presetID="10" presetClass="entr" presetSubtype="0" fill="hold" grpId="0" nodeType="withEffect">
                                  <p:stCondLst>
                                    <p:cond delay="200"/>
                                  </p:stCondLst>
                                  <p:childTnLst>
                                    <p:set>
                                      <p:cBhvr>
                                        <p:cTn id="182" dur="1" fill="hold">
                                          <p:stCondLst>
                                            <p:cond delay="0"/>
                                          </p:stCondLst>
                                        </p:cTn>
                                        <p:tgtEl>
                                          <p:spTgt spid="68"/>
                                        </p:tgtEl>
                                        <p:attrNameLst>
                                          <p:attrName>style.visibility</p:attrName>
                                        </p:attrNameLst>
                                      </p:cBhvr>
                                      <p:to>
                                        <p:strVal val="visible"/>
                                      </p:to>
                                    </p:set>
                                    <p:anim calcmode="lin" valueType="num">
                                      <p:cBhvr>
                                        <p:cTn id="183" dur="500" fill="hold"/>
                                        <p:tgtEl>
                                          <p:spTgt spid="68"/>
                                        </p:tgtEl>
                                        <p:attrNameLst>
                                          <p:attrName>ppt_w</p:attrName>
                                        </p:attrNameLst>
                                      </p:cBhvr>
                                      <p:tavLst>
                                        <p:tav tm="0">
                                          <p:val>
                                            <p:fltVal val="0"/>
                                          </p:val>
                                        </p:tav>
                                        <p:tav tm="100000">
                                          <p:val>
                                            <p:strVal val="#ppt_w"/>
                                          </p:val>
                                        </p:tav>
                                      </p:tavLst>
                                    </p:anim>
                                    <p:anim calcmode="lin" valueType="num">
                                      <p:cBhvr>
                                        <p:cTn id="184" dur="500" fill="hold"/>
                                        <p:tgtEl>
                                          <p:spTgt spid="68"/>
                                        </p:tgtEl>
                                        <p:attrNameLst>
                                          <p:attrName>ppt_h</p:attrName>
                                        </p:attrNameLst>
                                      </p:cBhvr>
                                      <p:tavLst>
                                        <p:tav tm="0">
                                          <p:val>
                                            <p:fltVal val="0"/>
                                          </p:val>
                                        </p:tav>
                                        <p:tav tm="100000">
                                          <p:val>
                                            <p:strVal val="#ppt_h"/>
                                          </p:val>
                                        </p:tav>
                                      </p:tavLst>
                                    </p:anim>
                                    <p:animEffect transition="in" filter="fade">
                                      <p:cBhvr>
                                        <p:cTn id="185" dur="500"/>
                                        <p:tgtEl>
                                          <p:spTgt spid="68"/>
                                        </p:tgtEl>
                                      </p:cBhvr>
                                    </p:animEffect>
                                  </p:childTnLst>
                                </p:cTn>
                              </p:par>
                              <p:par>
                                <p:cTn id="186" presetID="10" presetClass="entr" presetSubtype="0" fill="hold" grpId="0" nodeType="withEffect">
                                  <p:stCondLst>
                                    <p:cond delay="0"/>
                                  </p:stCondLst>
                                  <p:childTnLst>
                                    <p:set>
                                      <p:cBhvr>
                                        <p:cTn id="187" dur="1" fill="hold">
                                          <p:stCondLst>
                                            <p:cond delay="0"/>
                                          </p:stCondLst>
                                        </p:cTn>
                                        <p:tgtEl>
                                          <p:spTgt spid="62"/>
                                        </p:tgtEl>
                                        <p:attrNameLst>
                                          <p:attrName>style.visibility</p:attrName>
                                        </p:attrNameLst>
                                      </p:cBhvr>
                                      <p:to>
                                        <p:strVal val="visible"/>
                                      </p:to>
                                    </p:set>
                                    <p:anim calcmode="lin" valueType="num">
                                      <p:cBhvr>
                                        <p:cTn id="188" dur="500" fill="hold"/>
                                        <p:tgtEl>
                                          <p:spTgt spid="62"/>
                                        </p:tgtEl>
                                        <p:attrNameLst>
                                          <p:attrName>ppt_w</p:attrName>
                                        </p:attrNameLst>
                                      </p:cBhvr>
                                      <p:tavLst>
                                        <p:tav tm="0">
                                          <p:val>
                                            <p:fltVal val="0"/>
                                          </p:val>
                                        </p:tav>
                                        <p:tav tm="100000">
                                          <p:val>
                                            <p:strVal val="#ppt_w"/>
                                          </p:val>
                                        </p:tav>
                                      </p:tavLst>
                                    </p:anim>
                                    <p:anim calcmode="lin" valueType="num">
                                      <p:cBhvr>
                                        <p:cTn id="189" dur="500" fill="hold"/>
                                        <p:tgtEl>
                                          <p:spTgt spid="62"/>
                                        </p:tgtEl>
                                        <p:attrNameLst>
                                          <p:attrName>ppt_h</p:attrName>
                                        </p:attrNameLst>
                                      </p:cBhvr>
                                      <p:tavLst>
                                        <p:tav tm="0">
                                          <p:val>
                                            <p:fltVal val="0"/>
                                          </p:val>
                                        </p:tav>
                                        <p:tav tm="100000">
                                          <p:val>
                                            <p:strVal val="#ppt_h"/>
                                          </p:val>
                                        </p:tav>
                                      </p:tavLst>
                                    </p:anim>
                                    <p:animEffect transition="in" filter="fade">
                                      <p:cBhvr>
                                        <p:cTn id="19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autoUpdateAnimBg="0"/>
      <p:bldP spid="48" grpId="0" animBg="1"/>
      <p:bldP spid="49" grpId="0" animBg="1"/>
      <p:bldP spid="50" grpId="0" animBg="1"/>
      <p:bldP spid="51" grpId="0" animBg="1"/>
      <p:bldP spid="52" grpId="0" animBg="1"/>
      <p:bldP spid="53" grpId="0" animBg="1"/>
      <p:bldP spid="54" grpId="0" animBg="1"/>
      <p:bldP spid="56" grpId="0" animBg="1"/>
      <p:bldP spid="57" grpId="0" animBg="1"/>
      <p:bldP spid="58" grpId="0" animBg="1"/>
      <p:bldP spid="59" grpId="0" animBg="1"/>
      <p:bldP spid="60" grpId="0" animBg="1"/>
      <p:bldP spid="61" grpId="0" animBg="1"/>
      <p:bldP spid="62" grpId="0" animBg="1" autoUpdateAnimBg="0"/>
      <p:bldP spid="63" grpId="0" animBg="1" autoUpdateAnimBg="0"/>
      <p:bldP spid="64" grpId="0" animBg="1" autoUpdateAnimBg="0"/>
      <p:bldP spid="65" grpId="0" animBg="1" autoUpdateAnimBg="0"/>
      <p:bldP spid="66" grpId="0" animBg="1" autoUpdateAnimBg="0"/>
      <p:bldP spid="67" grpId="0" animBg="1" autoUpdateAnimBg="0"/>
      <p:bldP spid="68" grpId="0" animBg="1" autoUpdateAnimBg="0"/>
      <p:bldP spid="69" grpId="0" animBg="1" autoUpdateAnimBg="0"/>
      <p:bldP spid="70" grpId="0" autoUpdateAnimBg="0"/>
      <p:bldP spid="110" grpId="0" animBg="1"/>
      <p:bldP spid="111" grpId="0" animBg="1"/>
      <p:bldP spid="1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4</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技术环境</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 name="组合 11"/>
          <p:cNvGrpSpPr/>
          <p:nvPr/>
        </p:nvGrpSpPr>
        <p:grpSpPr>
          <a:xfrm>
            <a:off x="1600993" y="1463903"/>
            <a:ext cx="1447800" cy="1446213"/>
            <a:chOff x="1600993" y="1463903"/>
            <a:chExt cx="1447800" cy="1446213"/>
          </a:xfrm>
        </p:grpSpPr>
        <p:sp>
          <p:nvSpPr>
            <p:cNvPr id="13" name="Freeform 14"/>
            <p:cNvSpPr>
              <a:spLocks/>
            </p:cNvSpPr>
            <p:nvPr/>
          </p:nvSpPr>
          <p:spPr bwMode="auto">
            <a:xfrm>
              <a:off x="1600993" y="1463903"/>
              <a:ext cx="1447800" cy="1446213"/>
            </a:xfrm>
            <a:custGeom>
              <a:avLst/>
              <a:gdLst>
                <a:gd name="T0" fmla="*/ 649558364 w 3227"/>
                <a:gd name="T1" fmla="*/ 328185033 h 3227"/>
                <a:gd name="T2" fmla="*/ 324879680 w 3227"/>
                <a:gd name="T3" fmla="*/ 648135123 h 3227"/>
                <a:gd name="T4" fmla="*/ 0 w 3227"/>
                <a:gd name="T5" fmla="*/ 323966949 h 3227"/>
                <a:gd name="T6" fmla="*/ 320652929 w 3227"/>
                <a:gd name="T7" fmla="*/ 0 h 3227"/>
                <a:gd name="T8" fmla="*/ 320652929 w 3227"/>
                <a:gd name="T9" fmla="*/ 0 h 3227"/>
                <a:gd name="T10" fmla="*/ 324879680 w 3227"/>
                <a:gd name="T11" fmla="*/ 0 h 3227"/>
                <a:gd name="T12" fmla="*/ 649558364 w 3227"/>
                <a:gd name="T13" fmla="*/ 0 h 3227"/>
                <a:gd name="T14" fmla="*/ 649558364 w 3227"/>
                <a:gd name="T15" fmla="*/ 323966949 h 3227"/>
                <a:gd name="T16" fmla="*/ 649558364 w 3227"/>
                <a:gd name="T17" fmla="*/ 328185033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rgbClr val="E3BF42"/>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14" name="TextBox 5"/>
            <p:cNvSpPr txBox="1">
              <a:spLocks noChangeArrowheads="1"/>
            </p:cNvSpPr>
            <p:nvPr/>
          </p:nvSpPr>
          <p:spPr bwMode="auto">
            <a:xfrm>
              <a:off x="1758156" y="1617891"/>
              <a:ext cx="10858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r>
                <a:rPr kumimoji="0" lang="en-US" altLang="zh-CN" sz="6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01</a:t>
              </a:r>
              <a:endParaRPr kumimoji="0" lang="zh-CN" altLang="en-US" sz="6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sp>
        <p:nvSpPr>
          <p:cNvPr id="15" name="TextBox 6"/>
          <p:cNvSpPr txBox="1">
            <a:spLocks noChangeArrowheads="1"/>
          </p:cNvSpPr>
          <p:nvPr/>
        </p:nvSpPr>
        <p:spPr bwMode="auto">
          <a:xfrm>
            <a:off x="3258343" y="1611541"/>
            <a:ext cx="72548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lgn="just"/>
            <a:r>
              <a:rPr lang="zh-CN" altLang="en-US" sz="1600" dirty="0">
                <a:solidFill>
                  <a:srgbClr val="292929"/>
                </a:solidFill>
                <a:latin typeface="微软雅黑" pitchFamily="34" charset="-122"/>
                <a:ea typeface="微软雅黑" pitchFamily="34" charset="-122"/>
              </a:rPr>
              <a:t>本系统以位于</a:t>
            </a:r>
            <a:r>
              <a:rPr lang="en-US" altLang="zh-CN" sz="1600" dirty="0">
                <a:solidFill>
                  <a:srgbClr val="292929"/>
                </a:solidFill>
                <a:latin typeface="微软雅黑" pitchFamily="34" charset="-122"/>
                <a:ea typeface="微软雅黑" pitchFamily="34" charset="-122"/>
              </a:rPr>
              <a:t>chinanet</a:t>
            </a:r>
            <a:r>
              <a:rPr lang="zh-CN" altLang="en-US" sz="1600" dirty="0">
                <a:solidFill>
                  <a:srgbClr val="292929"/>
                </a:solidFill>
                <a:latin typeface="微软雅黑" pitchFamily="34" charset="-122"/>
                <a:ea typeface="微软雅黑" pitchFamily="34" charset="-122"/>
              </a:rPr>
              <a:t>主干网上的服务器为硬件平台，既作为数据服务器，管理原始商业信息并响应商业服务器提出的服务请求；又作为</a:t>
            </a:r>
            <a:r>
              <a:rPr lang="en-US" altLang="zh-CN" sz="1600" dirty="0">
                <a:solidFill>
                  <a:srgbClr val="292929"/>
                </a:solidFill>
                <a:latin typeface="微软雅黑" pitchFamily="34" charset="-122"/>
                <a:ea typeface="微软雅黑" pitchFamily="34" charset="-122"/>
              </a:rPr>
              <a:t>Web</a:t>
            </a:r>
            <a:r>
              <a:rPr lang="zh-CN" altLang="en-US" sz="1600" dirty="0">
                <a:solidFill>
                  <a:srgbClr val="292929"/>
                </a:solidFill>
                <a:latin typeface="微软雅黑" pitchFamily="34" charset="-122"/>
                <a:ea typeface="微软雅黑" pitchFamily="34" charset="-122"/>
              </a:rPr>
              <a:t>服务器，以高速率发布信息；服务器还具有定位其它服务器的功能。</a:t>
            </a:r>
            <a:endParaRPr kumimoji="0" lang="zh-CN" altLang="en-US" sz="1600" b="0" i="0" u="none" strike="noStrike" kern="1200" cap="none" spc="0" normalizeH="0" baseline="0" noProof="0" dirty="0">
              <a:ln>
                <a:noFill/>
              </a:ln>
              <a:solidFill>
                <a:srgbClr val="292929"/>
              </a:solidFill>
              <a:effectLst/>
              <a:uLnTx/>
              <a:uFillTx/>
              <a:latin typeface="微软雅黑" pitchFamily="34" charset="-122"/>
              <a:ea typeface="微软雅黑" pitchFamily="34" charset="-122"/>
            </a:endParaRPr>
          </a:p>
        </p:txBody>
      </p:sp>
      <p:sp>
        <p:nvSpPr>
          <p:cNvPr id="16" name="TextBox 7"/>
          <p:cNvSpPr txBox="1">
            <a:spLocks noChangeArrowheads="1"/>
          </p:cNvSpPr>
          <p:nvPr/>
        </p:nvSpPr>
        <p:spPr bwMode="auto">
          <a:xfrm>
            <a:off x="3342481" y="3852544"/>
            <a:ext cx="7248525"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lgn="just"/>
            <a:r>
              <a:rPr lang="zh-CN" altLang="en-US" sz="1600" dirty="0">
                <a:solidFill>
                  <a:srgbClr val="292929"/>
                </a:solidFill>
                <a:latin typeface="微软雅黑" pitchFamily="34" charset="-122"/>
                <a:ea typeface="微软雅黑" pitchFamily="34" charset="-122"/>
              </a:rPr>
              <a:t>服务器选用</a:t>
            </a:r>
            <a:r>
              <a:rPr lang="en-US" altLang="zh-CN" sz="1600" dirty="0">
                <a:solidFill>
                  <a:srgbClr val="292929"/>
                </a:solidFill>
                <a:latin typeface="微软雅黑" pitchFamily="34" charset="-122"/>
                <a:ea typeface="微软雅黑" pitchFamily="34" charset="-122"/>
              </a:rPr>
              <a:t>uinx</a:t>
            </a:r>
            <a:r>
              <a:rPr lang="zh-CN" altLang="en-US" sz="1600" dirty="0">
                <a:solidFill>
                  <a:srgbClr val="292929"/>
                </a:solidFill>
                <a:latin typeface="微软雅黑" pitchFamily="34" charset="-122"/>
                <a:ea typeface="微软雅黑" pitchFamily="34" charset="-122"/>
              </a:rPr>
              <a:t>操作系统，选用</a:t>
            </a:r>
            <a:r>
              <a:rPr lang="en-US" altLang="zh-CN" sz="1600" dirty="0">
                <a:solidFill>
                  <a:srgbClr val="292929"/>
                </a:solidFill>
                <a:latin typeface="微软雅黑" pitchFamily="34" charset="-122"/>
                <a:ea typeface="微软雅黑" pitchFamily="34" charset="-122"/>
              </a:rPr>
              <a:t>Apache</a:t>
            </a:r>
            <a:r>
              <a:rPr lang="zh-CN" altLang="en-US" sz="1600" dirty="0">
                <a:solidFill>
                  <a:srgbClr val="292929"/>
                </a:solidFill>
                <a:latin typeface="微软雅黑" pitchFamily="34" charset="-122"/>
                <a:ea typeface="微软雅黑" pitchFamily="34" charset="-122"/>
              </a:rPr>
              <a:t>做为</a:t>
            </a:r>
            <a:r>
              <a:rPr lang="en-US" altLang="zh-CN" sz="1600" dirty="0">
                <a:solidFill>
                  <a:srgbClr val="292929"/>
                </a:solidFill>
                <a:latin typeface="微软雅黑" pitchFamily="34" charset="-122"/>
                <a:ea typeface="微软雅黑" pitchFamily="34" charset="-122"/>
              </a:rPr>
              <a:t>Web</a:t>
            </a:r>
            <a:r>
              <a:rPr lang="zh-CN" altLang="en-US" sz="1600" dirty="0">
                <a:solidFill>
                  <a:srgbClr val="292929"/>
                </a:solidFill>
                <a:latin typeface="微软雅黑" pitchFamily="34" charset="-122"/>
                <a:ea typeface="微软雅黑" pitchFamily="34" charset="-122"/>
              </a:rPr>
              <a:t>服务器。使用</a:t>
            </a:r>
            <a:r>
              <a:rPr lang="en-US" altLang="zh-CN" sz="1600" dirty="0">
                <a:solidFill>
                  <a:srgbClr val="292929"/>
                </a:solidFill>
                <a:latin typeface="微软雅黑" pitchFamily="34" charset="-122"/>
                <a:ea typeface="微软雅黑" pitchFamily="34" charset="-122"/>
              </a:rPr>
              <a:t>Sybase</a:t>
            </a:r>
            <a:r>
              <a:rPr lang="zh-CN" altLang="en-US" sz="1600" dirty="0">
                <a:solidFill>
                  <a:srgbClr val="292929"/>
                </a:solidFill>
                <a:latin typeface="微软雅黑" pitchFamily="34" charset="-122"/>
                <a:ea typeface="微软雅黑" pitchFamily="34" charset="-122"/>
              </a:rPr>
              <a:t>公司的关系数据库管理系统（</a:t>
            </a:r>
            <a:r>
              <a:rPr lang="en-US" altLang="zh-CN" sz="1600" dirty="0">
                <a:solidFill>
                  <a:srgbClr val="292929"/>
                </a:solidFill>
                <a:latin typeface="微软雅黑" pitchFamily="34" charset="-122"/>
                <a:ea typeface="微软雅黑" pitchFamily="34" charset="-122"/>
              </a:rPr>
              <a:t>DBMS</a:t>
            </a:r>
            <a:r>
              <a:rPr lang="zh-CN" altLang="en-US" sz="1600" dirty="0">
                <a:solidFill>
                  <a:srgbClr val="292929"/>
                </a:solidFill>
                <a:latin typeface="微软雅黑" pitchFamily="34" charset="-122"/>
                <a:ea typeface="微软雅黑" pitchFamily="34" charset="-122"/>
              </a:rPr>
              <a:t>）</a:t>
            </a:r>
            <a:r>
              <a:rPr lang="en-US" altLang="zh-CN" sz="1600" dirty="0">
                <a:solidFill>
                  <a:srgbClr val="292929"/>
                </a:solidFill>
                <a:latin typeface="微软雅黑" pitchFamily="34" charset="-122"/>
                <a:ea typeface="微软雅黑" pitchFamily="34" charset="-122"/>
              </a:rPr>
              <a:t>Sybase SQL Server</a:t>
            </a:r>
            <a:r>
              <a:rPr lang="zh-CN" altLang="en-US" sz="1600" dirty="0">
                <a:solidFill>
                  <a:srgbClr val="292929"/>
                </a:solidFill>
                <a:latin typeface="微软雅黑" pitchFamily="34" charset="-122"/>
                <a:ea typeface="微软雅黑" pitchFamily="34" charset="-122"/>
              </a:rPr>
              <a:t>，它支持并行查询、动态存储、动态行级锁、动态空间管理和索引操作等，具有高性能、高可靠性和高可伸缩性；支持行级和列级规则、触发器、存储过程等，可以保证数据的完整性；支持管理向导、日志管理、备份和恢复、事件</a:t>
            </a:r>
            <a:r>
              <a:rPr lang="en-US" altLang="zh-CN" sz="1600" dirty="0">
                <a:solidFill>
                  <a:srgbClr val="292929"/>
                </a:solidFill>
                <a:latin typeface="微软雅黑" pitchFamily="34" charset="-122"/>
                <a:ea typeface="微软雅黑" pitchFamily="34" charset="-122"/>
              </a:rPr>
              <a:t>/</a:t>
            </a:r>
            <a:r>
              <a:rPr lang="zh-CN" altLang="en-US" sz="1600" dirty="0">
                <a:solidFill>
                  <a:srgbClr val="292929"/>
                </a:solidFill>
                <a:latin typeface="微软雅黑" pitchFamily="34" charset="-122"/>
                <a:ea typeface="微软雅黑" pitchFamily="34" charset="-122"/>
              </a:rPr>
              <a:t>报警管理、安全管理等，具有易于管理和维护的特点；同时</a:t>
            </a:r>
            <a:r>
              <a:rPr lang="en-US" altLang="zh-CN" sz="1600" dirty="0">
                <a:solidFill>
                  <a:srgbClr val="292929"/>
                </a:solidFill>
                <a:latin typeface="微软雅黑" pitchFamily="34" charset="-122"/>
                <a:ea typeface="微软雅黑" pitchFamily="34" charset="-122"/>
              </a:rPr>
              <a:t>Sybase SQL Server</a:t>
            </a:r>
            <a:r>
              <a:rPr lang="zh-CN" altLang="en-US" sz="1600" dirty="0">
                <a:solidFill>
                  <a:srgbClr val="292929"/>
                </a:solidFill>
                <a:latin typeface="微软雅黑" pitchFamily="34" charset="-122"/>
                <a:ea typeface="微软雅黑" pitchFamily="34" charset="-122"/>
              </a:rPr>
              <a:t>还提供了对</a:t>
            </a:r>
            <a:r>
              <a:rPr lang="en-US" altLang="zh-CN" sz="1600" dirty="0">
                <a:solidFill>
                  <a:srgbClr val="292929"/>
                </a:solidFill>
                <a:latin typeface="微软雅黑" pitchFamily="34" charset="-122"/>
                <a:ea typeface="微软雅黑" pitchFamily="34" charset="-122"/>
              </a:rPr>
              <a:t>Internet</a:t>
            </a:r>
            <a:r>
              <a:rPr lang="zh-CN" altLang="en-US" sz="1600" dirty="0">
                <a:solidFill>
                  <a:srgbClr val="292929"/>
                </a:solidFill>
                <a:latin typeface="微软雅黑" pitchFamily="34" charset="-122"/>
                <a:ea typeface="微软雅黑" pitchFamily="34" charset="-122"/>
              </a:rPr>
              <a:t>、</a:t>
            </a:r>
            <a:r>
              <a:rPr lang="en-US" altLang="zh-CN" sz="1600" dirty="0">
                <a:solidFill>
                  <a:srgbClr val="292929"/>
                </a:solidFill>
                <a:latin typeface="微软雅黑" pitchFamily="34" charset="-122"/>
                <a:ea typeface="微软雅黑" pitchFamily="34" charset="-122"/>
              </a:rPr>
              <a:t>Intranet</a:t>
            </a:r>
            <a:r>
              <a:rPr lang="zh-CN" altLang="en-US" sz="1600" dirty="0">
                <a:solidFill>
                  <a:srgbClr val="292929"/>
                </a:solidFill>
                <a:latin typeface="微软雅黑" pitchFamily="34" charset="-122"/>
                <a:ea typeface="微软雅黑" pitchFamily="34" charset="-122"/>
              </a:rPr>
              <a:t>和电子商务的强大支持，它不仅可以利用</a:t>
            </a:r>
            <a:r>
              <a:rPr lang="en-US" altLang="zh-CN" sz="1600" dirty="0">
                <a:solidFill>
                  <a:srgbClr val="292929"/>
                </a:solidFill>
                <a:latin typeface="微软雅黑" pitchFamily="34" charset="-122"/>
                <a:ea typeface="微软雅黑" pitchFamily="34" charset="-122"/>
              </a:rPr>
              <a:t>unix</a:t>
            </a:r>
            <a:r>
              <a:rPr lang="zh-CN" altLang="en-US" sz="1600" dirty="0">
                <a:solidFill>
                  <a:srgbClr val="292929"/>
                </a:solidFill>
                <a:latin typeface="微软雅黑" pitchFamily="34" charset="-122"/>
                <a:ea typeface="微软雅黑" pitchFamily="34" charset="-122"/>
              </a:rPr>
              <a:t>强大的加密、检索等功能，而且与</a:t>
            </a:r>
            <a:r>
              <a:rPr lang="en-US" altLang="zh-CN" sz="1600" dirty="0">
                <a:solidFill>
                  <a:srgbClr val="292929"/>
                </a:solidFill>
                <a:latin typeface="微软雅黑" pitchFamily="34" charset="-122"/>
                <a:ea typeface="微软雅黑" pitchFamily="34" charset="-122"/>
              </a:rPr>
              <a:t>Apache</a:t>
            </a:r>
            <a:r>
              <a:rPr lang="zh-CN" altLang="en-US" sz="1600" dirty="0">
                <a:solidFill>
                  <a:srgbClr val="292929"/>
                </a:solidFill>
                <a:latin typeface="微软雅黑" pitchFamily="34" charset="-122"/>
                <a:ea typeface="微软雅黑" pitchFamily="34" charset="-122"/>
              </a:rPr>
              <a:t>和</a:t>
            </a:r>
            <a:r>
              <a:rPr lang="en-US" altLang="zh-CN" sz="1600" dirty="0">
                <a:solidFill>
                  <a:srgbClr val="292929"/>
                </a:solidFill>
                <a:latin typeface="微软雅黑" pitchFamily="34" charset="-122"/>
                <a:ea typeface="微软雅黑" pitchFamily="34" charset="-122"/>
              </a:rPr>
              <a:t>php</a:t>
            </a:r>
            <a:r>
              <a:rPr lang="zh-CN" altLang="en-US" sz="1600" dirty="0">
                <a:solidFill>
                  <a:srgbClr val="292929"/>
                </a:solidFill>
                <a:latin typeface="微软雅黑" pitchFamily="34" charset="-122"/>
                <a:ea typeface="微软雅黑" pitchFamily="34" charset="-122"/>
              </a:rPr>
              <a:t>高度集成，可以远程管理。</a:t>
            </a:r>
            <a:endParaRPr kumimoji="0" lang="zh-CN" altLang="en-US" sz="1600" b="0" i="0" u="none" strike="noStrike" kern="1200" cap="none" spc="0" normalizeH="0" baseline="0" noProof="0" dirty="0">
              <a:ln>
                <a:noFill/>
              </a:ln>
              <a:solidFill>
                <a:srgbClr val="292929"/>
              </a:solidFill>
              <a:effectLst/>
              <a:uLnTx/>
              <a:uFillTx/>
              <a:latin typeface="微软雅黑" pitchFamily="34" charset="-122"/>
              <a:ea typeface="微软雅黑" pitchFamily="34" charset="-122"/>
            </a:endParaRPr>
          </a:p>
        </p:txBody>
      </p:sp>
      <p:sp>
        <p:nvSpPr>
          <p:cNvPr id="17" name="TextBox 8"/>
          <p:cNvSpPr txBox="1">
            <a:spLocks noChangeArrowheads="1"/>
          </p:cNvSpPr>
          <p:nvPr/>
        </p:nvSpPr>
        <p:spPr bwMode="auto">
          <a:xfrm>
            <a:off x="3312318" y="1133703"/>
            <a:ext cx="7200900" cy="400050"/>
          </a:xfrm>
          <a:prstGeom prst="rect">
            <a:avLst/>
          </a:prstGeom>
          <a:solidFill>
            <a:srgbClr val="E3BF42"/>
          </a:solidFill>
          <a:ln>
            <a:noFill/>
          </a:ln>
          <a:extLst/>
        </p:spPr>
        <p:txBody>
          <a:bodyPr>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r>
              <a:rPr lang="zh-CN" altLang="en-US" sz="2000" b="1" dirty="0">
                <a:solidFill>
                  <a:srgbClr val="FFFFFF"/>
                </a:solidFill>
                <a:latin typeface="微软雅黑" pitchFamily="34" charset="-122"/>
                <a:ea typeface="微软雅黑" pitchFamily="34" charset="-122"/>
              </a:rPr>
              <a:t>硬件平台</a:t>
            </a:r>
            <a:endParaRPr kumimoji="0" lang="zh-CN" altLang="en-US" sz="20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8" name="TextBox 9"/>
          <p:cNvSpPr txBox="1">
            <a:spLocks noChangeArrowheads="1"/>
          </p:cNvSpPr>
          <p:nvPr/>
        </p:nvSpPr>
        <p:spPr bwMode="auto">
          <a:xfrm>
            <a:off x="3336131" y="3412806"/>
            <a:ext cx="7177087" cy="400050"/>
          </a:xfrm>
          <a:prstGeom prst="rect">
            <a:avLst/>
          </a:prstGeom>
          <a:solidFill>
            <a:srgbClr val="E3BF42"/>
          </a:solidFill>
          <a:ln>
            <a:noFill/>
          </a:ln>
          <a:extLst/>
        </p:spPr>
        <p:txBody>
          <a:bodyPr>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r>
              <a:rPr lang="zh-CN" altLang="en-US" sz="2000" b="1" dirty="0">
                <a:solidFill>
                  <a:srgbClr val="FFFFFF"/>
                </a:solidFill>
                <a:latin typeface="微软雅黑" pitchFamily="34" charset="-122"/>
                <a:ea typeface="微软雅黑" pitchFamily="34" charset="-122"/>
              </a:rPr>
              <a:t>软件平台</a:t>
            </a:r>
            <a:endParaRPr kumimoji="0" lang="zh-CN" altLang="en-US" sz="20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nvGrpSpPr>
          <p:cNvPr id="19" name="组合 18"/>
          <p:cNvGrpSpPr/>
          <p:nvPr/>
        </p:nvGrpSpPr>
        <p:grpSpPr>
          <a:xfrm>
            <a:off x="1600993" y="3935094"/>
            <a:ext cx="1447800" cy="1446212"/>
            <a:chOff x="1600993" y="3935094"/>
            <a:chExt cx="1447800" cy="1446212"/>
          </a:xfrm>
        </p:grpSpPr>
        <p:sp>
          <p:nvSpPr>
            <p:cNvPr id="20" name="Freeform 14"/>
            <p:cNvSpPr>
              <a:spLocks/>
            </p:cNvSpPr>
            <p:nvPr/>
          </p:nvSpPr>
          <p:spPr bwMode="auto">
            <a:xfrm>
              <a:off x="1600993" y="3935094"/>
              <a:ext cx="1447800" cy="1446212"/>
            </a:xfrm>
            <a:custGeom>
              <a:avLst/>
              <a:gdLst>
                <a:gd name="T0" fmla="*/ 649558364 w 3227"/>
                <a:gd name="T1" fmla="*/ 328184358 h 3227"/>
                <a:gd name="T2" fmla="*/ 324879680 w 3227"/>
                <a:gd name="T3" fmla="*/ 648134227 h 3227"/>
                <a:gd name="T4" fmla="*/ 0 w 3227"/>
                <a:gd name="T5" fmla="*/ 323966725 h 3227"/>
                <a:gd name="T6" fmla="*/ 320652929 w 3227"/>
                <a:gd name="T7" fmla="*/ 0 h 3227"/>
                <a:gd name="T8" fmla="*/ 320652929 w 3227"/>
                <a:gd name="T9" fmla="*/ 0 h 3227"/>
                <a:gd name="T10" fmla="*/ 324879680 w 3227"/>
                <a:gd name="T11" fmla="*/ 0 h 3227"/>
                <a:gd name="T12" fmla="*/ 649558364 w 3227"/>
                <a:gd name="T13" fmla="*/ 0 h 3227"/>
                <a:gd name="T14" fmla="*/ 649558364 w 3227"/>
                <a:gd name="T15" fmla="*/ 323966725 h 3227"/>
                <a:gd name="T16" fmla="*/ 649558364 w 3227"/>
                <a:gd name="T17" fmla="*/ 328184358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rgbClr val="E3BF42"/>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21" name="TextBox 11"/>
            <p:cNvSpPr txBox="1">
              <a:spLocks noChangeArrowheads="1"/>
            </p:cNvSpPr>
            <p:nvPr/>
          </p:nvSpPr>
          <p:spPr bwMode="auto">
            <a:xfrm>
              <a:off x="1758156" y="4089081"/>
              <a:ext cx="10858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r>
                <a:rPr kumimoji="0" lang="en-US" altLang="zh-CN" sz="6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02</a:t>
              </a:r>
              <a:endParaRPr kumimoji="0" lang="zh-CN" altLang="en-US" sz="6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2237299495"/>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5"/>
                                        </p:tgtEl>
                                        <p:attrNameLst>
                                          <p:attrName>ppt_y</p:attrName>
                                        </p:attrNameLst>
                                      </p:cBhvr>
                                      <p:tavLst>
                                        <p:tav tm="0">
                                          <p:val>
                                            <p:strVal val="#ppt_y"/>
                                          </p:val>
                                        </p:tav>
                                        <p:tav tm="100000">
                                          <p:val>
                                            <p:strVal val="#ppt_y"/>
                                          </p:val>
                                        </p:tav>
                                      </p:tavLst>
                                    </p:anim>
                                    <p:anim calcmode="lin" valueType="num">
                                      <p:cBhvr>
                                        <p:cTn id="1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5"/>
                                        </p:tgtEl>
                                      </p:cBhvr>
                                    </p:animEffect>
                                  </p:childTnLst>
                                </p:cTn>
                              </p:par>
                            </p:childTnLst>
                          </p:cTn>
                        </p:par>
                        <p:par>
                          <p:cTn id="22" fill="hold">
                            <p:stCondLst>
                              <p:cond delay="6800"/>
                            </p:stCondLst>
                            <p:childTnLst>
                              <p:par>
                                <p:cTn id="23" presetID="42"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childTnLst>
                          </p:cTn>
                        </p:par>
                        <p:par>
                          <p:cTn id="28" fill="hold">
                            <p:stCondLst>
                              <p:cond delay="7800"/>
                            </p:stCondLst>
                            <p:childTnLst>
                              <p:par>
                                <p:cTn id="29" presetID="22" presetClass="entr" presetSubtype="8"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par>
                          <p:cTn id="32" fill="hold">
                            <p:stCondLst>
                              <p:cond delay="83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6"/>
                                        </p:tgtEl>
                                        <p:attrNameLst>
                                          <p:attrName>ppt_y</p:attrName>
                                        </p:attrNameLst>
                                      </p:cBhvr>
                                      <p:tavLst>
                                        <p:tav tm="0">
                                          <p:val>
                                            <p:strVal val="#ppt_y"/>
                                          </p:val>
                                        </p:tav>
                                        <p:tav tm="100000">
                                          <p:val>
                                            <p:strVal val="#ppt_y"/>
                                          </p:val>
                                        </p:tav>
                                      </p:tavLst>
                                    </p:anim>
                                    <p:anim calcmode="lin" valueType="num">
                                      <p:cBhvr>
                                        <p:cTn id="3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3933342" cy="720000"/>
            <a:chOff x="398975" y="209550"/>
            <a:chExt cx="7116857"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5</a:t>
                </a:r>
                <a:endParaRPr lang="zh-CN" altLang="en-US" sz="2800" b="1" dirty="0">
                  <a:solidFill>
                    <a:prstClr val="white"/>
                  </a:solidFill>
                </a:endParaRPr>
              </a:p>
            </p:txBody>
          </p:sp>
        </p:grpSp>
        <p:sp>
          <p:nvSpPr>
            <p:cNvPr id="30" name="文本框 29"/>
            <p:cNvSpPr txBox="1"/>
            <p:nvPr/>
          </p:nvSpPr>
          <p:spPr>
            <a:xfrm>
              <a:off x="1984152" y="397918"/>
              <a:ext cx="5531680"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开发本项目的初衷</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 name="组合 16"/>
          <p:cNvGrpSpPr>
            <a:grpSpLocks/>
          </p:cNvGrpSpPr>
          <p:nvPr/>
        </p:nvGrpSpPr>
        <p:grpSpPr bwMode="auto">
          <a:xfrm>
            <a:off x="2713874" y="2485175"/>
            <a:ext cx="6439676" cy="5278546"/>
            <a:chOff x="4351277" y="3064874"/>
            <a:chExt cx="4735660" cy="4047963"/>
          </a:xfrm>
          <a:solidFill>
            <a:srgbClr val="1F4E79"/>
          </a:solidFill>
        </p:grpSpPr>
        <p:sp>
          <p:nvSpPr>
            <p:cNvPr id="13" name="空心弧 12"/>
            <p:cNvSpPr/>
            <p:nvPr/>
          </p:nvSpPr>
          <p:spPr>
            <a:xfrm>
              <a:off x="4886282" y="3483296"/>
              <a:ext cx="3629138" cy="3629541"/>
            </a:xfrm>
            <a:prstGeom prst="blockArc">
              <a:avLst>
                <a:gd name="adj1" fmla="val 10800000"/>
                <a:gd name="adj2" fmla="val 118155"/>
                <a:gd name="adj3" fmla="val 13775"/>
              </a:avLst>
            </a:prstGeom>
            <a:grpFill/>
            <a:ln w="12700" cap="flat" cmpd="sng" algn="ctr">
              <a:solidFill>
                <a:srgbClr val="E3BF42"/>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grpSp>
          <p:nvGrpSpPr>
            <p:cNvPr id="14" name="组合 18"/>
            <p:cNvGrpSpPr>
              <a:grpSpLocks/>
            </p:cNvGrpSpPr>
            <p:nvPr/>
          </p:nvGrpSpPr>
          <p:grpSpPr bwMode="auto">
            <a:xfrm>
              <a:off x="4351277" y="3064874"/>
              <a:ext cx="4735660" cy="2232926"/>
              <a:chOff x="4351277" y="3064874"/>
              <a:chExt cx="4735660" cy="2232926"/>
            </a:xfrm>
            <a:grpFill/>
          </p:grpSpPr>
          <p:grpSp>
            <p:nvGrpSpPr>
              <p:cNvPr id="15" name="组合 14"/>
              <p:cNvGrpSpPr/>
              <p:nvPr/>
            </p:nvGrpSpPr>
            <p:grpSpPr>
              <a:xfrm>
                <a:off x="8516186" y="5132112"/>
                <a:ext cx="570751" cy="165688"/>
                <a:chOff x="7856113" y="3986011"/>
                <a:chExt cx="488007" cy="141668"/>
              </a:xfrm>
              <a:grpFill/>
            </p:grpSpPr>
            <p:cxnSp>
              <p:nvCxnSpPr>
                <p:cNvPr id="40" name="直接连接符 39"/>
                <p:cNvCxnSpPr/>
                <p:nvPr/>
              </p:nvCxnSpPr>
              <p:spPr>
                <a:xfrm>
                  <a:off x="7856113" y="4056845"/>
                  <a:ext cx="359419" cy="0"/>
                </a:xfrm>
                <a:prstGeom prst="line">
                  <a:avLst/>
                </a:prstGeom>
                <a:grpFill/>
                <a:ln w="22225" cap="flat" cmpd="sng" algn="ctr">
                  <a:solidFill>
                    <a:srgbClr val="E3BF42"/>
                  </a:solidFill>
                  <a:prstDash val="solid"/>
                  <a:miter lim="800000"/>
                </a:ln>
                <a:effectLst/>
              </p:spPr>
            </p:cxnSp>
            <p:sp>
              <p:nvSpPr>
                <p:cNvPr id="41" name="椭圆 40"/>
                <p:cNvSpPr/>
                <p:nvPr/>
              </p:nvSpPr>
              <p:spPr>
                <a:xfrm>
                  <a:off x="8202452" y="3986011"/>
                  <a:ext cx="141668" cy="141668"/>
                </a:xfrm>
                <a:prstGeom prst="ellipse">
                  <a:avLst/>
                </a:prstGeom>
                <a:grpFill/>
                <a:ln w="12700" cap="flat" cmpd="sng" algn="ctr">
                  <a:solidFill>
                    <a:srgbClr val="E3BF42"/>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6" name="组合 15"/>
              <p:cNvGrpSpPr/>
              <p:nvPr/>
            </p:nvGrpSpPr>
            <p:grpSpPr>
              <a:xfrm rot="19878410">
                <a:off x="8123180" y="4055012"/>
                <a:ext cx="570751" cy="165688"/>
                <a:chOff x="7856113" y="3986011"/>
                <a:chExt cx="488007" cy="141668"/>
              </a:xfrm>
              <a:grpFill/>
            </p:grpSpPr>
            <p:cxnSp>
              <p:nvCxnSpPr>
                <p:cNvPr id="38" name="直接连接符 37"/>
                <p:cNvCxnSpPr/>
                <p:nvPr/>
              </p:nvCxnSpPr>
              <p:spPr>
                <a:xfrm>
                  <a:off x="7856113" y="4056845"/>
                  <a:ext cx="359419" cy="0"/>
                </a:xfrm>
                <a:prstGeom prst="line">
                  <a:avLst/>
                </a:prstGeom>
                <a:grpFill/>
                <a:ln w="22225" cap="flat" cmpd="sng" algn="ctr">
                  <a:solidFill>
                    <a:srgbClr val="E3BF42"/>
                  </a:solidFill>
                  <a:prstDash val="solid"/>
                  <a:miter lim="800000"/>
                </a:ln>
                <a:effectLst/>
              </p:spPr>
            </p:cxnSp>
            <p:sp>
              <p:nvSpPr>
                <p:cNvPr id="39" name="椭圆 38"/>
                <p:cNvSpPr/>
                <p:nvPr/>
              </p:nvSpPr>
              <p:spPr>
                <a:xfrm>
                  <a:off x="8202452" y="3986011"/>
                  <a:ext cx="141668" cy="141668"/>
                </a:xfrm>
                <a:prstGeom prst="ellipse">
                  <a:avLst/>
                </a:prstGeom>
                <a:grpFill/>
                <a:ln w="12700" cap="flat" cmpd="sng" algn="ctr">
                  <a:solidFill>
                    <a:srgbClr val="E3BF42"/>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7" name="组合 16"/>
              <p:cNvGrpSpPr/>
              <p:nvPr/>
            </p:nvGrpSpPr>
            <p:grpSpPr>
              <a:xfrm rot="18571434">
                <a:off x="7134956" y="3267406"/>
                <a:ext cx="570751" cy="165688"/>
                <a:chOff x="7872795" y="3940868"/>
                <a:chExt cx="488007" cy="141668"/>
              </a:xfrm>
              <a:grpFill/>
            </p:grpSpPr>
            <p:cxnSp>
              <p:nvCxnSpPr>
                <p:cNvPr id="27" name="直接连接符 26"/>
                <p:cNvCxnSpPr/>
                <p:nvPr/>
              </p:nvCxnSpPr>
              <p:spPr>
                <a:xfrm>
                  <a:off x="7872795" y="4011702"/>
                  <a:ext cx="359419" cy="0"/>
                </a:xfrm>
                <a:prstGeom prst="line">
                  <a:avLst/>
                </a:prstGeom>
                <a:grpFill/>
                <a:ln w="22225" cap="flat" cmpd="sng" algn="ctr">
                  <a:solidFill>
                    <a:srgbClr val="E3BF42"/>
                  </a:solidFill>
                  <a:prstDash val="solid"/>
                  <a:miter lim="800000"/>
                </a:ln>
                <a:effectLst/>
              </p:spPr>
            </p:cxnSp>
            <p:sp>
              <p:nvSpPr>
                <p:cNvPr id="37" name="椭圆 36"/>
                <p:cNvSpPr/>
                <p:nvPr/>
              </p:nvSpPr>
              <p:spPr>
                <a:xfrm>
                  <a:off x="8219134" y="3940868"/>
                  <a:ext cx="141668" cy="141668"/>
                </a:xfrm>
                <a:prstGeom prst="ellipse">
                  <a:avLst/>
                </a:prstGeom>
                <a:grpFill/>
                <a:ln w="12700" cap="flat" cmpd="sng" algn="ctr">
                  <a:solidFill>
                    <a:srgbClr val="E3BF42"/>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8" name="组合 17"/>
              <p:cNvGrpSpPr/>
              <p:nvPr/>
            </p:nvGrpSpPr>
            <p:grpSpPr>
              <a:xfrm rot="14177828">
                <a:off x="5616981" y="3306362"/>
                <a:ext cx="570751" cy="165688"/>
                <a:chOff x="7856113" y="3986011"/>
                <a:chExt cx="488007" cy="141668"/>
              </a:xfrm>
              <a:grpFill/>
            </p:grpSpPr>
            <p:cxnSp>
              <p:nvCxnSpPr>
                <p:cNvPr id="25" name="直接连接符 24"/>
                <p:cNvCxnSpPr/>
                <p:nvPr/>
              </p:nvCxnSpPr>
              <p:spPr>
                <a:xfrm>
                  <a:off x="7856113" y="4056845"/>
                  <a:ext cx="359419" cy="0"/>
                </a:xfrm>
                <a:prstGeom prst="line">
                  <a:avLst/>
                </a:prstGeom>
                <a:grpFill/>
                <a:ln w="22225" cap="flat" cmpd="sng" algn="ctr">
                  <a:solidFill>
                    <a:srgbClr val="E3BF42"/>
                  </a:solidFill>
                  <a:prstDash val="solid"/>
                  <a:miter lim="800000"/>
                </a:ln>
                <a:effectLst/>
              </p:spPr>
            </p:cxnSp>
            <p:sp>
              <p:nvSpPr>
                <p:cNvPr id="26" name="椭圆 25"/>
                <p:cNvSpPr/>
                <p:nvPr/>
              </p:nvSpPr>
              <p:spPr>
                <a:xfrm>
                  <a:off x="8202452" y="3986011"/>
                  <a:ext cx="141668" cy="141668"/>
                </a:xfrm>
                <a:prstGeom prst="ellipse">
                  <a:avLst/>
                </a:prstGeom>
                <a:grpFill/>
                <a:ln w="12700" cap="flat" cmpd="sng" algn="ctr">
                  <a:solidFill>
                    <a:srgbClr val="E3BF42"/>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9" name="组合 18"/>
              <p:cNvGrpSpPr/>
              <p:nvPr/>
            </p:nvGrpSpPr>
            <p:grpSpPr>
              <a:xfrm rot="12860432">
                <a:off x="4700629" y="4003003"/>
                <a:ext cx="570751" cy="165688"/>
                <a:chOff x="7856113" y="3986011"/>
                <a:chExt cx="488007" cy="141668"/>
              </a:xfrm>
              <a:grpFill/>
            </p:grpSpPr>
            <p:cxnSp>
              <p:nvCxnSpPr>
                <p:cNvPr id="23" name="直接连接符 22"/>
                <p:cNvCxnSpPr/>
                <p:nvPr/>
              </p:nvCxnSpPr>
              <p:spPr>
                <a:xfrm>
                  <a:off x="7856113" y="4056845"/>
                  <a:ext cx="359419" cy="0"/>
                </a:xfrm>
                <a:prstGeom prst="line">
                  <a:avLst/>
                </a:prstGeom>
                <a:grpFill/>
                <a:ln w="22225" cap="flat" cmpd="sng" algn="ctr">
                  <a:solidFill>
                    <a:srgbClr val="E3BF42"/>
                  </a:solidFill>
                  <a:prstDash val="solid"/>
                  <a:miter lim="800000"/>
                </a:ln>
                <a:effectLst/>
              </p:spPr>
            </p:cxnSp>
            <p:sp>
              <p:nvSpPr>
                <p:cNvPr id="24" name="椭圆 23"/>
                <p:cNvSpPr/>
                <p:nvPr/>
              </p:nvSpPr>
              <p:spPr>
                <a:xfrm>
                  <a:off x="8202452" y="3986011"/>
                  <a:ext cx="141668" cy="141668"/>
                </a:xfrm>
                <a:prstGeom prst="ellipse">
                  <a:avLst/>
                </a:prstGeom>
                <a:grpFill/>
                <a:ln w="12700" cap="flat" cmpd="sng" algn="ctr">
                  <a:solidFill>
                    <a:srgbClr val="E3BF42"/>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0" name="组合 19"/>
              <p:cNvGrpSpPr/>
              <p:nvPr/>
            </p:nvGrpSpPr>
            <p:grpSpPr>
              <a:xfrm rot="10800000">
                <a:off x="4351277" y="5049268"/>
                <a:ext cx="570751" cy="165688"/>
                <a:chOff x="7856113" y="3986011"/>
                <a:chExt cx="488007" cy="141668"/>
              </a:xfrm>
              <a:grpFill/>
            </p:grpSpPr>
            <p:cxnSp>
              <p:nvCxnSpPr>
                <p:cNvPr id="21" name="直接连接符 20"/>
                <p:cNvCxnSpPr/>
                <p:nvPr/>
              </p:nvCxnSpPr>
              <p:spPr>
                <a:xfrm>
                  <a:off x="7856113" y="4056845"/>
                  <a:ext cx="359419" cy="0"/>
                </a:xfrm>
                <a:prstGeom prst="line">
                  <a:avLst/>
                </a:prstGeom>
                <a:grpFill/>
                <a:ln w="22225" cap="flat" cmpd="sng" algn="ctr">
                  <a:solidFill>
                    <a:srgbClr val="E3BF42"/>
                  </a:solidFill>
                  <a:prstDash val="solid"/>
                  <a:miter lim="800000"/>
                </a:ln>
                <a:effectLst/>
              </p:spPr>
            </p:cxnSp>
            <p:sp>
              <p:nvSpPr>
                <p:cNvPr id="22" name="椭圆 21"/>
                <p:cNvSpPr/>
                <p:nvPr/>
              </p:nvSpPr>
              <p:spPr>
                <a:xfrm>
                  <a:off x="8202452" y="3986011"/>
                  <a:ext cx="141668" cy="141668"/>
                </a:xfrm>
                <a:prstGeom prst="ellipse">
                  <a:avLst/>
                </a:prstGeom>
                <a:grpFill/>
                <a:ln w="12700" cap="flat" cmpd="sng" algn="ctr">
                  <a:solidFill>
                    <a:srgbClr val="E3BF42"/>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grpSp>
      <p:sp>
        <p:nvSpPr>
          <p:cNvPr id="42" name="TextBox 10"/>
          <p:cNvSpPr txBox="1">
            <a:spLocks noChangeArrowheads="1"/>
          </p:cNvSpPr>
          <p:nvPr/>
        </p:nvSpPr>
        <p:spPr bwMode="auto">
          <a:xfrm>
            <a:off x="9366069" y="4680631"/>
            <a:ext cx="2126003"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just" eaLnBrk="1" hangingPunct="1"/>
            <a:r>
              <a:rPr lang="zh-CN" altLang="en-US" sz="1400" dirty="0">
                <a:latin typeface="微软雅黑" pitchFamily="34" charset="-122"/>
                <a:ea typeface="微软雅黑" pitchFamily="34" charset="-122"/>
              </a:rPr>
              <a:t>面向东亚的韩国、日本，北亚的蒙古、俄罗斯，联系</a:t>
            </a:r>
            <a:r>
              <a:rPr lang="en-US" altLang="zh-CN" sz="1400" dirty="0">
                <a:latin typeface="微软雅黑" pitchFamily="34" charset="-122"/>
                <a:ea typeface="微软雅黑" pitchFamily="34" charset="-122"/>
              </a:rPr>
              <a:t>PECC 25</a:t>
            </a:r>
            <a:r>
              <a:rPr lang="zh-CN" altLang="en-US" sz="1400" dirty="0">
                <a:latin typeface="微软雅黑" pitchFamily="34" charset="-122"/>
                <a:ea typeface="微软雅黑" pitchFamily="34" charset="-122"/>
              </a:rPr>
              <a:t>个成员体的国家和地区。这个国际大市场是互联网的发展前景</a:t>
            </a:r>
          </a:p>
        </p:txBody>
      </p:sp>
      <p:sp>
        <p:nvSpPr>
          <p:cNvPr id="43" name="TextBox 10"/>
          <p:cNvSpPr txBox="1">
            <a:spLocks noChangeArrowheads="1"/>
          </p:cNvSpPr>
          <p:nvPr/>
        </p:nvSpPr>
        <p:spPr bwMode="auto">
          <a:xfrm>
            <a:off x="8663236" y="2881130"/>
            <a:ext cx="199231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just" eaLnBrk="1" hangingPunct="1"/>
            <a:r>
              <a:rPr lang="zh-CN" altLang="en-US" sz="1400" dirty="0">
                <a:latin typeface="微软雅黑" pitchFamily="34" charset="-122"/>
                <a:ea typeface="微软雅黑" pitchFamily="34" charset="-122"/>
              </a:rPr>
              <a:t>目前中国农业市场南强北弱，农业的有序发展期待大统一市场流通体系的出现</a:t>
            </a:r>
          </a:p>
        </p:txBody>
      </p:sp>
      <p:sp>
        <p:nvSpPr>
          <p:cNvPr id="44" name="TextBox 10"/>
          <p:cNvSpPr txBox="1">
            <a:spLocks noChangeArrowheads="1"/>
          </p:cNvSpPr>
          <p:nvPr/>
        </p:nvSpPr>
        <p:spPr bwMode="auto">
          <a:xfrm>
            <a:off x="6399772" y="1542642"/>
            <a:ext cx="222357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just" eaLnBrk="1" hangingPunct="1"/>
            <a:r>
              <a:rPr lang="zh-CN" altLang="en-US" sz="1400" dirty="0">
                <a:latin typeface="微软雅黑" pitchFamily="34" charset="-122"/>
                <a:ea typeface="微软雅黑" pitchFamily="34" charset="-122"/>
              </a:rPr>
              <a:t>农业资源重新配置的高潮期，乘机介入互联网这种高科技流通手段，大有市场可做</a:t>
            </a:r>
          </a:p>
        </p:txBody>
      </p:sp>
      <p:sp>
        <p:nvSpPr>
          <p:cNvPr id="45" name="TextBox 10"/>
          <p:cNvSpPr txBox="1">
            <a:spLocks noChangeArrowheads="1"/>
          </p:cNvSpPr>
          <p:nvPr/>
        </p:nvSpPr>
        <p:spPr bwMode="auto">
          <a:xfrm>
            <a:off x="3262834" y="1635401"/>
            <a:ext cx="199231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just" eaLnBrk="1" hangingPunct="1"/>
            <a:r>
              <a:rPr lang="zh-CN" altLang="en-US" sz="1400" dirty="0">
                <a:latin typeface="微软雅黑" pitchFamily="34" charset="-122"/>
                <a:ea typeface="微软雅黑" pitchFamily="34" charset="-122"/>
              </a:rPr>
              <a:t>利用互联网发挥我国农业的优势与特色是应大势所趋</a:t>
            </a:r>
          </a:p>
        </p:txBody>
      </p:sp>
      <p:sp>
        <p:nvSpPr>
          <p:cNvPr id="46" name="TextBox 10"/>
          <p:cNvSpPr txBox="1">
            <a:spLocks noChangeArrowheads="1"/>
          </p:cNvSpPr>
          <p:nvPr/>
        </p:nvSpPr>
        <p:spPr bwMode="auto">
          <a:xfrm>
            <a:off x="1133634" y="2840775"/>
            <a:ext cx="1992313"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just" eaLnBrk="1" hangingPunct="1"/>
            <a:r>
              <a:rPr lang="zh-CN" altLang="en-US" sz="1400" dirty="0">
                <a:latin typeface="微软雅黑" pitchFamily="34" charset="-122"/>
                <a:ea typeface="微软雅黑" pitchFamily="34" charset="-122"/>
              </a:rPr>
              <a:t>本网站建设力求本土化，要利用起传统商贸环境中一切可利用的条件，以减轻投入成本。</a:t>
            </a:r>
          </a:p>
          <a:p>
            <a:pPr algn="just" eaLnBrk="1" hangingPunct="1"/>
            <a:r>
              <a:rPr lang="zh-CN" altLang="en-US" sz="1400" dirty="0">
                <a:latin typeface="微软雅黑" pitchFamily="34" charset="-122"/>
                <a:ea typeface="微软雅黑" pitchFamily="34" charset="-122"/>
              </a:rPr>
              <a:t>。</a:t>
            </a:r>
          </a:p>
        </p:txBody>
      </p:sp>
      <p:sp>
        <p:nvSpPr>
          <p:cNvPr id="47" name="TextBox 10"/>
          <p:cNvSpPr txBox="1">
            <a:spLocks noChangeArrowheads="1"/>
          </p:cNvSpPr>
          <p:nvPr/>
        </p:nvSpPr>
        <p:spPr bwMode="auto">
          <a:xfrm>
            <a:off x="549933" y="4704376"/>
            <a:ext cx="1992313"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just" eaLnBrk="1" hangingPunct="1"/>
            <a:r>
              <a:rPr lang="zh-CN" altLang="en-US" sz="1400" dirty="0">
                <a:latin typeface="微软雅黑" pitchFamily="34" charset="-122"/>
                <a:ea typeface="微软雅黑" pitchFamily="34" charset="-122"/>
              </a:rPr>
              <a:t>用传统的商贸条件来配合电子商务的展开，建设一个能够适应当前传统商务向电子商务过渡时期的特色网站。</a:t>
            </a:r>
          </a:p>
        </p:txBody>
      </p:sp>
      <p:sp>
        <p:nvSpPr>
          <p:cNvPr id="48" name="矩形 43"/>
          <p:cNvSpPr>
            <a:spLocks noChangeArrowheads="1"/>
          </p:cNvSpPr>
          <p:nvPr/>
        </p:nvSpPr>
        <p:spPr bwMode="auto">
          <a:xfrm>
            <a:off x="4500000" y="4645780"/>
            <a:ext cx="274947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000" b="1" dirty="0">
                <a:latin typeface="微软雅黑" pitchFamily="34" charset="-122"/>
                <a:ea typeface="微软雅黑" pitchFamily="34" charset="-122"/>
              </a:rPr>
              <a:t>开发本项目的六个初衷</a:t>
            </a:r>
          </a:p>
        </p:txBody>
      </p:sp>
    </p:spTree>
    <p:extLst>
      <p:ext uri="{BB962C8B-B14F-4D97-AF65-F5344CB8AC3E}">
        <p14:creationId xmlns:p14="http://schemas.microsoft.com/office/powerpoint/2010/main" val="3860494402"/>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additive="base">
                                        <p:cTn id="13" dur="500" fill="hold"/>
                                        <p:tgtEl>
                                          <p:spTgt spid="48"/>
                                        </p:tgtEl>
                                        <p:attrNameLst>
                                          <p:attrName>ppt_x</p:attrName>
                                        </p:attrNameLst>
                                      </p:cBhvr>
                                      <p:tavLst>
                                        <p:tav tm="0">
                                          <p:val>
                                            <p:strVal val="#ppt_x"/>
                                          </p:val>
                                        </p:tav>
                                        <p:tav tm="100000">
                                          <p:val>
                                            <p:strVal val="#ppt_x"/>
                                          </p:val>
                                        </p:tav>
                                      </p:tavLst>
                                    </p:anim>
                                    <p:anim calcmode="lin" valueType="num">
                                      <p:cBhvr additive="base">
                                        <p:cTn id="14" dur="500" fill="hold"/>
                                        <p:tgtEl>
                                          <p:spTgt spid="48"/>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wipe(left)">
                                      <p:cBhvr>
                                        <p:cTn id="18" dur="500"/>
                                        <p:tgtEl>
                                          <p:spTgt spid="4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wipe(left)">
                                      <p:cBhvr>
                                        <p:cTn id="21" dur="500"/>
                                        <p:tgtEl>
                                          <p:spTgt spid="46"/>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ipe(left)">
                                      <p:cBhvr>
                                        <p:cTn id="24" dur="500"/>
                                        <p:tgtEl>
                                          <p:spTgt spid="45"/>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right)">
                                      <p:cBhvr>
                                        <p:cTn id="27" dur="500"/>
                                        <p:tgtEl>
                                          <p:spTgt spid="44"/>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wipe(right)">
                                      <p:cBhvr>
                                        <p:cTn id="30" dur="500"/>
                                        <p:tgtEl>
                                          <p:spTgt spid="43"/>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wipe(right)">
                                      <p:cBhvr>
                                        <p:cTn id="3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47" grpId="0"/>
      <p:bldP spid="4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6</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试运情况</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矩形 11"/>
          <p:cNvSpPr>
            <a:spLocks noChangeArrowheads="1"/>
          </p:cNvSpPr>
          <p:nvPr/>
        </p:nvSpPr>
        <p:spPr bwMode="auto">
          <a:xfrm>
            <a:off x="1356518" y="1108670"/>
            <a:ext cx="9518650" cy="1755775"/>
          </a:xfrm>
          <a:prstGeom prst="rect">
            <a:avLst/>
          </a:prstGeom>
          <a:solidFill>
            <a:srgbClr val="DDDDDD"/>
          </a:solidFill>
          <a:ln w="9525">
            <a:solidFill>
              <a:srgbClr val="808080"/>
            </a:solidFill>
            <a:miter lim="800000"/>
            <a:headEnd/>
            <a:tailEnd/>
          </a:ln>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13" name="TextBox 16"/>
          <p:cNvSpPr txBox="1">
            <a:spLocks noChangeArrowheads="1"/>
          </p:cNvSpPr>
          <p:nvPr/>
        </p:nvSpPr>
        <p:spPr bwMode="auto">
          <a:xfrm>
            <a:off x="2961481" y="1227732"/>
            <a:ext cx="755332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r>
              <a:rPr lang="zh-CN" altLang="en-US" sz="1400" dirty="0">
                <a:solidFill>
                  <a:srgbClr val="292929"/>
                </a:solidFill>
                <a:latin typeface="微软雅黑" pitchFamily="34" charset="-122"/>
                <a:ea typeface="微软雅黑" pitchFamily="34" charset="-122"/>
              </a:rPr>
              <a:t>本网通过近</a:t>
            </a:r>
            <a:r>
              <a:rPr lang="en-US" altLang="zh-CN" sz="1400" dirty="0">
                <a:solidFill>
                  <a:srgbClr val="292929"/>
                </a:solidFill>
                <a:latin typeface="微软雅黑" pitchFamily="34" charset="-122"/>
                <a:ea typeface="微软雅黑" pitchFamily="34" charset="-122"/>
              </a:rPr>
              <a:t>2</a:t>
            </a:r>
            <a:r>
              <a:rPr lang="zh-CN" altLang="en-US" sz="1400" dirty="0">
                <a:solidFill>
                  <a:srgbClr val="292929"/>
                </a:solidFill>
                <a:latin typeface="微软雅黑" pitchFamily="34" charset="-122"/>
                <a:ea typeface="微软雅黑" pitchFamily="34" charset="-122"/>
              </a:rPr>
              <a:t>个月的试运行，经过中国北方（廊坊）农副产品暨农业技术交易会的实际应用，硬件设施基本无大故障；软件系统的开发与设计也受到好评。但是受资金约束目前少数栏目与功能还未能及时开通、市场运作未能彻底落实、营销宣传力度十分有限，但从试运行的效果可见，用户对网站抱有极高的期待。目前，库内信息已有</a:t>
            </a:r>
            <a:r>
              <a:rPr lang="en-US" altLang="zh-CN" sz="1400" dirty="0">
                <a:solidFill>
                  <a:srgbClr val="292929"/>
                </a:solidFill>
                <a:latin typeface="微软雅黑" pitchFamily="34" charset="-122"/>
                <a:ea typeface="微软雅黑" pitchFamily="34" charset="-122"/>
              </a:rPr>
              <a:t>5</a:t>
            </a:r>
            <a:r>
              <a:rPr lang="zh-CN" altLang="en-US" sz="1400" dirty="0">
                <a:solidFill>
                  <a:srgbClr val="292929"/>
                </a:solidFill>
                <a:latin typeface="微软雅黑" pitchFamily="34" charset="-122"/>
                <a:ea typeface="微软雅黑" pitchFamily="34" charset="-122"/>
              </a:rPr>
              <a:t>万余条；收到反馈信息近千条。这些信息的来源地覆盖有境外一些国家及国内大多个省份，内容涉及粮油、水果、畜禽蛋、养殖、蔬菜、林业、渔业、农机等所有农业行业。</a:t>
            </a:r>
          </a:p>
        </p:txBody>
      </p:sp>
      <p:sp>
        <p:nvSpPr>
          <p:cNvPr id="14" name="Freeform 12"/>
          <p:cNvSpPr>
            <a:spLocks/>
          </p:cNvSpPr>
          <p:nvPr/>
        </p:nvSpPr>
        <p:spPr bwMode="auto">
          <a:xfrm>
            <a:off x="1219993" y="962620"/>
            <a:ext cx="528638" cy="530225"/>
          </a:xfrm>
          <a:custGeom>
            <a:avLst/>
            <a:gdLst>
              <a:gd name="T0" fmla="*/ 0 w 1446"/>
              <a:gd name="T1" fmla="*/ 0 h 1446"/>
              <a:gd name="T2" fmla="*/ 193262887 w 1446"/>
              <a:gd name="T3" fmla="*/ 0 h 1446"/>
              <a:gd name="T4" fmla="*/ 193262887 w 1446"/>
              <a:gd name="T5" fmla="*/ 61581270 h 1446"/>
              <a:gd name="T6" fmla="*/ 58540261 w 1446"/>
              <a:gd name="T7" fmla="*/ 61581270 h 1446"/>
              <a:gd name="T8" fmla="*/ 58540261 w 1446"/>
              <a:gd name="T9" fmla="*/ 194425000 h 1446"/>
              <a:gd name="T10" fmla="*/ 0 w 1446"/>
              <a:gd name="T11" fmla="*/ 194425000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E3BF42"/>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15" name="Freeform 12"/>
          <p:cNvSpPr>
            <a:spLocks/>
          </p:cNvSpPr>
          <p:nvPr/>
        </p:nvSpPr>
        <p:spPr bwMode="auto">
          <a:xfrm flipH="1" flipV="1">
            <a:off x="10443368" y="2405657"/>
            <a:ext cx="528638" cy="530225"/>
          </a:xfrm>
          <a:custGeom>
            <a:avLst/>
            <a:gdLst>
              <a:gd name="T0" fmla="*/ 0 w 1446"/>
              <a:gd name="T1" fmla="*/ 0 h 1446"/>
              <a:gd name="T2" fmla="*/ 193262887 w 1446"/>
              <a:gd name="T3" fmla="*/ 0 h 1446"/>
              <a:gd name="T4" fmla="*/ 193262887 w 1446"/>
              <a:gd name="T5" fmla="*/ 61581270 h 1446"/>
              <a:gd name="T6" fmla="*/ 58540261 w 1446"/>
              <a:gd name="T7" fmla="*/ 61581270 h 1446"/>
              <a:gd name="T8" fmla="*/ 58540261 w 1446"/>
              <a:gd name="T9" fmla="*/ 194425000 h 1446"/>
              <a:gd name="T10" fmla="*/ 0 w 1446"/>
              <a:gd name="T11" fmla="*/ 194425000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E3BF42"/>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16" name="Freeform 7"/>
          <p:cNvSpPr>
            <a:spLocks noEditPoints="1"/>
          </p:cNvSpPr>
          <p:nvPr/>
        </p:nvSpPr>
        <p:spPr bwMode="auto">
          <a:xfrm>
            <a:off x="1623218" y="1267420"/>
            <a:ext cx="985838" cy="1438275"/>
          </a:xfrm>
          <a:custGeom>
            <a:avLst/>
            <a:gdLst>
              <a:gd name="T0" fmla="*/ 332015497 w 1391"/>
              <a:gd name="T1" fmla="*/ 654948370 h 2031"/>
              <a:gd name="T2" fmla="*/ 446537838 w 1391"/>
              <a:gd name="T3" fmla="*/ 590256446 h 2031"/>
              <a:gd name="T4" fmla="*/ 518365810 w 1391"/>
              <a:gd name="T5" fmla="*/ 610315815 h 2031"/>
              <a:gd name="T6" fmla="*/ 585673528 w 1391"/>
              <a:gd name="T7" fmla="*/ 478925038 h 2031"/>
              <a:gd name="T8" fmla="*/ 635400586 w 1391"/>
              <a:gd name="T9" fmla="*/ 441814569 h 2031"/>
              <a:gd name="T10" fmla="*/ 637409115 w 1391"/>
              <a:gd name="T11" fmla="*/ 283343008 h 2031"/>
              <a:gd name="T12" fmla="*/ 588687031 w 1391"/>
              <a:gd name="T13" fmla="*/ 244728404 h 2031"/>
              <a:gd name="T14" fmla="*/ 533937232 w 1391"/>
              <a:gd name="T15" fmla="*/ 114841762 h 2031"/>
              <a:gd name="T16" fmla="*/ 476173220 w 1391"/>
              <a:gd name="T17" fmla="*/ 125874202 h 2031"/>
              <a:gd name="T18" fmla="*/ 366673620 w 1391"/>
              <a:gd name="T19" fmla="*/ 61683656 h 2031"/>
              <a:gd name="T20" fmla="*/ 340554229 w 1391"/>
              <a:gd name="T21" fmla="*/ 61683656 h 2031"/>
              <a:gd name="T22" fmla="*/ 259183260 w 1391"/>
              <a:gd name="T23" fmla="*/ 125372824 h 2031"/>
              <a:gd name="T24" fmla="*/ 233063868 w 1391"/>
              <a:gd name="T25" fmla="*/ 117850738 h 2031"/>
              <a:gd name="T26" fmla="*/ 167263611 w 1391"/>
              <a:gd name="T27" fmla="*/ 123367312 h 2031"/>
              <a:gd name="T28" fmla="*/ 72330459 w 1391"/>
              <a:gd name="T29" fmla="*/ 250244270 h 2031"/>
              <a:gd name="T30" fmla="*/ 88906145 w 1391"/>
              <a:gd name="T31" fmla="*/ 309922415 h 2031"/>
              <a:gd name="T32" fmla="*/ 57261525 w 1391"/>
              <a:gd name="T33" fmla="*/ 448333899 h 2031"/>
              <a:gd name="T34" fmla="*/ 161738382 w 1391"/>
              <a:gd name="T35" fmla="*/ 545121805 h 2031"/>
              <a:gd name="T36" fmla="*/ 174295591 w 1391"/>
              <a:gd name="T37" fmla="*/ 605300619 h 2031"/>
              <a:gd name="T38" fmla="*/ 243611839 w 1391"/>
              <a:gd name="T39" fmla="*/ 587247470 h 2031"/>
              <a:gd name="T40" fmla="*/ 264206001 w 1391"/>
              <a:gd name="T41" fmla="*/ 649432504 h 2031"/>
              <a:gd name="T42" fmla="*/ 197903258 w 1391"/>
              <a:gd name="T43" fmla="*/ 654446992 h 2031"/>
              <a:gd name="T44" fmla="*/ 108997821 w 1391"/>
              <a:gd name="T45" fmla="*/ 543617671 h 2031"/>
              <a:gd name="T46" fmla="*/ 6529494 w 1391"/>
              <a:gd name="T47" fmla="*/ 464381536 h 2031"/>
              <a:gd name="T48" fmla="*/ 46211068 w 1391"/>
              <a:gd name="T49" fmla="*/ 341014224 h 2031"/>
              <a:gd name="T50" fmla="*/ 57261525 w 1391"/>
              <a:gd name="T51" fmla="*/ 199593763 h 2031"/>
              <a:gd name="T52" fmla="*/ 114523050 w 1391"/>
              <a:gd name="T53" fmla="*/ 123367312 h 2031"/>
              <a:gd name="T54" fmla="*/ 247630316 w 1391"/>
              <a:gd name="T55" fmla="*/ 67200230 h 2031"/>
              <a:gd name="T56" fmla="*/ 267219505 w 1391"/>
              <a:gd name="T57" fmla="*/ 72214718 h 2031"/>
              <a:gd name="T58" fmla="*/ 353613925 w 1391"/>
              <a:gd name="T59" fmla="*/ 0 h 2031"/>
              <a:gd name="T60" fmla="*/ 455077279 w 1391"/>
              <a:gd name="T61" fmla="*/ 76226451 h 2031"/>
              <a:gd name="T62" fmla="*/ 572111345 w 1391"/>
              <a:gd name="T63" fmla="*/ 78232671 h 2031"/>
              <a:gd name="T64" fmla="*/ 605262717 w 1391"/>
              <a:gd name="T65" fmla="*/ 194578567 h 2031"/>
              <a:gd name="T66" fmla="*/ 679601706 w 1391"/>
              <a:gd name="T67" fmla="*/ 315438281 h 2031"/>
              <a:gd name="T68" fmla="*/ 678094954 w 1391"/>
              <a:gd name="T69" fmla="*/ 410722052 h 2031"/>
              <a:gd name="T70" fmla="*/ 600239975 w 1391"/>
              <a:gd name="T71" fmla="*/ 529575546 h 2031"/>
              <a:gd name="T72" fmla="*/ 518365810 w 1391"/>
              <a:gd name="T73" fmla="*/ 662972543 h 2031"/>
              <a:gd name="T74" fmla="*/ 446537838 w 1391"/>
              <a:gd name="T75" fmla="*/ 642912466 h 2031"/>
              <a:gd name="T76" fmla="*/ 345075193 w 1391"/>
              <a:gd name="T77" fmla="*/ 716632026 h 2031"/>
              <a:gd name="T78" fmla="*/ 348088696 w 1391"/>
              <a:gd name="T79" fmla="*/ 550137001 h 2031"/>
              <a:gd name="T80" fmla="*/ 348088696 w 1391"/>
              <a:gd name="T81" fmla="*/ 581730896 h 2031"/>
              <a:gd name="T82" fmla="*/ 561060888 w 1391"/>
              <a:gd name="T83" fmla="*/ 369097764 h 2031"/>
              <a:gd name="T84" fmla="*/ 348088696 w 1391"/>
              <a:gd name="T85" fmla="*/ 521551374 h 2031"/>
              <a:gd name="T86" fmla="*/ 500785860 w 1391"/>
              <a:gd name="T87" fmla="*/ 369097764 h 2031"/>
              <a:gd name="T88" fmla="*/ 477680680 w 1391"/>
              <a:gd name="T89" fmla="*/ 698076792 h 2031"/>
              <a:gd name="T90" fmla="*/ 387770270 w 1391"/>
              <a:gd name="T91" fmla="*/ 749730764 h 2031"/>
              <a:gd name="T92" fmla="*/ 461104994 w 1391"/>
              <a:gd name="T93" fmla="*/ 897169177 h 2031"/>
              <a:gd name="T94" fmla="*/ 600239975 w 1391"/>
              <a:gd name="T95" fmla="*/ 975903225 h 2031"/>
              <a:gd name="T96" fmla="*/ 253155544 w 1391"/>
              <a:gd name="T97" fmla="*/ 708607854 h 2031"/>
              <a:gd name="T98" fmla="*/ 174798078 w 1391"/>
              <a:gd name="T99" fmla="*/ 700083012 h 2031"/>
              <a:gd name="T100" fmla="*/ 122056808 w 1391"/>
              <a:gd name="T101" fmla="*/ 999975034 h 2031"/>
              <a:gd name="T102" fmla="*/ 323476765 w 1391"/>
              <a:gd name="T103" fmla="*/ 986936374 h 2031"/>
              <a:gd name="T104" fmla="*/ 345075193 w 1391"/>
              <a:gd name="T105" fmla="*/ 758757692 h 203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91" h="2031">
                <a:moveTo>
                  <a:pt x="485" y="1171"/>
                </a:moveTo>
                <a:cubicBezTo>
                  <a:pt x="536" y="1171"/>
                  <a:pt x="586" y="1197"/>
                  <a:pt x="613" y="1236"/>
                </a:cubicBezTo>
                <a:lnTo>
                  <a:pt x="661" y="1306"/>
                </a:lnTo>
                <a:cubicBezTo>
                  <a:pt x="676" y="1328"/>
                  <a:pt x="698" y="1329"/>
                  <a:pt x="714" y="1307"/>
                </a:cubicBezTo>
                <a:lnTo>
                  <a:pt x="764" y="1238"/>
                </a:lnTo>
                <a:cubicBezTo>
                  <a:pt x="791" y="1201"/>
                  <a:pt x="840" y="1177"/>
                  <a:pt x="889" y="1177"/>
                </a:cubicBezTo>
                <a:cubicBezTo>
                  <a:pt x="905" y="1177"/>
                  <a:pt x="920" y="1180"/>
                  <a:pt x="934" y="1185"/>
                </a:cubicBezTo>
                <a:lnTo>
                  <a:pt x="1015" y="1214"/>
                </a:lnTo>
                <a:cubicBezTo>
                  <a:pt x="1021" y="1216"/>
                  <a:pt x="1026" y="1217"/>
                  <a:pt x="1032" y="1217"/>
                </a:cubicBezTo>
                <a:cubicBezTo>
                  <a:pt x="1055" y="1217"/>
                  <a:pt x="1058" y="1196"/>
                  <a:pt x="1058" y="1184"/>
                </a:cubicBezTo>
                <a:lnTo>
                  <a:pt x="1058" y="1098"/>
                </a:lnTo>
                <a:cubicBezTo>
                  <a:pt x="1059" y="1035"/>
                  <a:pt x="1106" y="972"/>
                  <a:pt x="1166" y="955"/>
                </a:cubicBezTo>
                <a:lnTo>
                  <a:pt x="1248" y="930"/>
                </a:lnTo>
                <a:cubicBezTo>
                  <a:pt x="1260" y="927"/>
                  <a:pt x="1269" y="920"/>
                  <a:pt x="1272" y="911"/>
                </a:cubicBezTo>
                <a:cubicBezTo>
                  <a:pt x="1275" y="903"/>
                  <a:pt x="1272" y="891"/>
                  <a:pt x="1265" y="881"/>
                </a:cubicBezTo>
                <a:lnTo>
                  <a:pt x="1214" y="811"/>
                </a:lnTo>
                <a:cubicBezTo>
                  <a:pt x="1178" y="761"/>
                  <a:pt x="1179" y="683"/>
                  <a:pt x="1217" y="633"/>
                </a:cubicBezTo>
                <a:lnTo>
                  <a:pt x="1269" y="565"/>
                </a:lnTo>
                <a:cubicBezTo>
                  <a:pt x="1277" y="554"/>
                  <a:pt x="1280" y="543"/>
                  <a:pt x="1278" y="534"/>
                </a:cubicBezTo>
                <a:cubicBezTo>
                  <a:pt x="1275" y="526"/>
                  <a:pt x="1266" y="519"/>
                  <a:pt x="1254" y="515"/>
                </a:cubicBezTo>
                <a:lnTo>
                  <a:pt x="1172" y="488"/>
                </a:lnTo>
                <a:cubicBezTo>
                  <a:pt x="1113" y="469"/>
                  <a:pt x="1068" y="405"/>
                  <a:pt x="1069" y="342"/>
                </a:cubicBezTo>
                <a:lnTo>
                  <a:pt x="1072" y="256"/>
                </a:lnTo>
                <a:cubicBezTo>
                  <a:pt x="1072" y="245"/>
                  <a:pt x="1069" y="235"/>
                  <a:pt x="1063" y="229"/>
                </a:cubicBezTo>
                <a:cubicBezTo>
                  <a:pt x="1058" y="223"/>
                  <a:pt x="1050" y="222"/>
                  <a:pt x="1044" y="222"/>
                </a:cubicBezTo>
                <a:cubicBezTo>
                  <a:pt x="1040" y="222"/>
                  <a:pt x="1035" y="223"/>
                  <a:pt x="1030" y="225"/>
                </a:cubicBezTo>
                <a:lnTo>
                  <a:pt x="948" y="251"/>
                </a:lnTo>
                <a:cubicBezTo>
                  <a:pt x="935" y="256"/>
                  <a:pt x="921" y="258"/>
                  <a:pt x="906" y="258"/>
                </a:cubicBezTo>
                <a:cubicBezTo>
                  <a:pt x="855" y="258"/>
                  <a:pt x="805" y="232"/>
                  <a:pt x="779" y="194"/>
                </a:cubicBezTo>
                <a:lnTo>
                  <a:pt x="730" y="123"/>
                </a:lnTo>
                <a:cubicBezTo>
                  <a:pt x="723" y="112"/>
                  <a:pt x="713" y="105"/>
                  <a:pt x="704" y="105"/>
                </a:cubicBezTo>
                <a:cubicBezTo>
                  <a:pt x="693" y="105"/>
                  <a:pt x="689" y="105"/>
                  <a:pt x="680" y="119"/>
                </a:cubicBezTo>
                <a:lnTo>
                  <a:pt x="678" y="123"/>
                </a:lnTo>
                <a:cubicBezTo>
                  <a:pt x="657" y="156"/>
                  <a:pt x="629" y="197"/>
                  <a:pt x="606" y="220"/>
                </a:cubicBezTo>
                <a:cubicBezTo>
                  <a:pt x="591" y="234"/>
                  <a:pt x="568" y="252"/>
                  <a:pt x="537" y="252"/>
                </a:cubicBezTo>
                <a:cubicBezTo>
                  <a:pt x="529" y="252"/>
                  <a:pt x="522" y="251"/>
                  <a:pt x="516" y="250"/>
                </a:cubicBezTo>
                <a:lnTo>
                  <a:pt x="509" y="250"/>
                </a:lnTo>
                <a:lnTo>
                  <a:pt x="503" y="246"/>
                </a:lnTo>
                <a:cubicBezTo>
                  <a:pt x="493" y="243"/>
                  <a:pt x="479" y="239"/>
                  <a:pt x="464" y="235"/>
                </a:cubicBezTo>
                <a:cubicBezTo>
                  <a:pt x="442" y="229"/>
                  <a:pt x="406" y="218"/>
                  <a:pt x="399" y="217"/>
                </a:cubicBezTo>
                <a:cubicBezTo>
                  <a:pt x="383" y="213"/>
                  <a:pt x="366" y="211"/>
                  <a:pt x="361" y="211"/>
                </a:cubicBezTo>
                <a:cubicBezTo>
                  <a:pt x="340" y="211"/>
                  <a:pt x="333" y="229"/>
                  <a:pt x="333" y="246"/>
                </a:cubicBezTo>
                <a:lnTo>
                  <a:pt x="333" y="331"/>
                </a:lnTo>
                <a:cubicBezTo>
                  <a:pt x="333" y="394"/>
                  <a:pt x="286" y="457"/>
                  <a:pt x="226" y="475"/>
                </a:cubicBezTo>
                <a:lnTo>
                  <a:pt x="144" y="499"/>
                </a:lnTo>
                <a:cubicBezTo>
                  <a:pt x="131" y="502"/>
                  <a:pt x="122" y="510"/>
                  <a:pt x="119" y="518"/>
                </a:cubicBezTo>
                <a:cubicBezTo>
                  <a:pt x="116" y="526"/>
                  <a:pt x="119" y="538"/>
                  <a:pt x="127" y="548"/>
                </a:cubicBezTo>
                <a:lnTo>
                  <a:pt x="177" y="618"/>
                </a:lnTo>
                <a:cubicBezTo>
                  <a:pt x="214" y="668"/>
                  <a:pt x="213" y="747"/>
                  <a:pt x="175" y="796"/>
                </a:cubicBezTo>
                <a:lnTo>
                  <a:pt x="122" y="864"/>
                </a:lnTo>
                <a:cubicBezTo>
                  <a:pt x="114" y="875"/>
                  <a:pt x="111" y="886"/>
                  <a:pt x="114" y="894"/>
                </a:cubicBezTo>
                <a:cubicBezTo>
                  <a:pt x="116" y="903"/>
                  <a:pt x="126" y="911"/>
                  <a:pt x="138" y="915"/>
                </a:cubicBezTo>
                <a:lnTo>
                  <a:pt x="219" y="941"/>
                </a:lnTo>
                <a:cubicBezTo>
                  <a:pt x="279" y="961"/>
                  <a:pt x="324" y="1025"/>
                  <a:pt x="322" y="1087"/>
                </a:cubicBezTo>
                <a:lnTo>
                  <a:pt x="320" y="1173"/>
                </a:lnTo>
                <a:cubicBezTo>
                  <a:pt x="320" y="1184"/>
                  <a:pt x="322" y="1194"/>
                  <a:pt x="328" y="1200"/>
                </a:cubicBezTo>
                <a:cubicBezTo>
                  <a:pt x="334" y="1206"/>
                  <a:pt x="341" y="1207"/>
                  <a:pt x="347" y="1207"/>
                </a:cubicBezTo>
                <a:cubicBezTo>
                  <a:pt x="352" y="1207"/>
                  <a:pt x="357" y="1206"/>
                  <a:pt x="362" y="1204"/>
                </a:cubicBezTo>
                <a:lnTo>
                  <a:pt x="443" y="1178"/>
                </a:lnTo>
                <a:cubicBezTo>
                  <a:pt x="458" y="1174"/>
                  <a:pt x="471" y="1171"/>
                  <a:pt x="485" y="1171"/>
                </a:cubicBezTo>
                <a:close/>
                <a:moveTo>
                  <a:pt x="687" y="1429"/>
                </a:moveTo>
                <a:cubicBezTo>
                  <a:pt x="643" y="1429"/>
                  <a:pt x="602" y="1406"/>
                  <a:pt x="574" y="1366"/>
                </a:cubicBezTo>
                <a:lnTo>
                  <a:pt x="526" y="1295"/>
                </a:lnTo>
                <a:cubicBezTo>
                  <a:pt x="520" y="1286"/>
                  <a:pt x="503" y="1277"/>
                  <a:pt x="485" y="1277"/>
                </a:cubicBezTo>
                <a:cubicBezTo>
                  <a:pt x="482" y="1277"/>
                  <a:pt x="479" y="1277"/>
                  <a:pt x="475" y="1278"/>
                </a:cubicBezTo>
                <a:lnTo>
                  <a:pt x="394" y="1305"/>
                </a:lnTo>
                <a:cubicBezTo>
                  <a:pt x="342" y="1321"/>
                  <a:pt x="287" y="1309"/>
                  <a:pt x="253" y="1273"/>
                </a:cubicBezTo>
                <a:cubicBezTo>
                  <a:pt x="227" y="1247"/>
                  <a:pt x="213" y="1210"/>
                  <a:pt x="215" y="1170"/>
                </a:cubicBezTo>
                <a:lnTo>
                  <a:pt x="217" y="1084"/>
                </a:lnTo>
                <a:cubicBezTo>
                  <a:pt x="217" y="1068"/>
                  <a:pt x="202" y="1046"/>
                  <a:pt x="186" y="1041"/>
                </a:cubicBezTo>
                <a:lnTo>
                  <a:pt x="105" y="1015"/>
                </a:lnTo>
                <a:cubicBezTo>
                  <a:pt x="60" y="1000"/>
                  <a:pt x="26" y="967"/>
                  <a:pt x="13" y="926"/>
                </a:cubicBezTo>
                <a:cubicBezTo>
                  <a:pt x="0" y="884"/>
                  <a:pt x="9" y="838"/>
                  <a:pt x="39" y="800"/>
                </a:cubicBezTo>
                <a:lnTo>
                  <a:pt x="91" y="732"/>
                </a:lnTo>
                <a:cubicBezTo>
                  <a:pt x="101" y="720"/>
                  <a:pt x="101" y="693"/>
                  <a:pt x="92" y="680"/>
                </a:cubicBezTo>
                <a:lnTo>
                  <a:pt x="41" y="610"/>
                </a:lnTo>
                <a:cubicBezTo>
                  <a:pt x="13" y="572"/>
                  <a:pt x="5" y="526"/>
                  <a:pt x="19" y="484"/>
                </a:cubicBezTo>
                <a:cubicBezTo>
                  <a:pt x="34" y="442"/>
                  <a:pt x="68" y="411"/>
                  <a:pt x="114" y="398"/>
                </a:cubicBezTo>
                <a:lnTo>
                  <a:pt x="196" y="374"/>
                </a:lnTo>
                <a:cubicBezTo>
                  <a:pt x="211" y="369"/>
                  <a:pt x="228" y="347"/>
                  <a:pt x="228" y="331"/>
                </a:cubicBezTo>
                <a:lnTo>
                  <a:pt x="228" y="246"/>
                </a:lnTo>
                <a:cubicBezTo>
                  <a:pt x="228" y="166"/>
                  <a:pt x="285" y="106"/>
                  <a:pt x="361" y="106"/>
                </a:cubicBezTo>
                <a:cubicBezTo>
                  <a:pt x="379" y="106"/>
                  <a:pt x="407" y="111"/>
                  <a:pt x="421" y="114"/>
                </a:cubicBezTo>
                <a:cubicBezTo>
                  <a:pt x="429" y="115"/>
                  <a:pt x="450" y="121"/>
                  <a:pt x="493" y="134"/>
                </a:cubicBezTo>
                <a:cubicBezTo>
                  <a:pt x="508" y="138"/>
                  <a:pt x="521" y="142"/>
                  <a:pt x="530" y="144"/>
                </a:cubicBezTo>
                <a:lnTo>
                  <a:pt x="532" y="144"/>
                </a:lnTo>
                <a:cubicBezTo>
                  <a:pt x="532" y="144"/>
                  <a:pt x="532" y="144"/>
                  <a:pt x="532" y="144"/>
                </a:cubicBezTo>
                <a:cubicBezTo>
                  <a:pt x="544" y="133"/>
                  <a:pt x="563" y="106"/>
                  <a:pt x="589" y="66"/>
                </a:cubicBezTo>
                <a:lnTo>
                  <a:pt x="591" y="63"/>
                </a:lnTo>
                <a:cubicBezTo>
                  <a:pt x="618" y="21"/>
                  <a:pt x="655" y="0"/>
                  <a:pt x="704" y="0"/>
                </a:cubicBezTo>
                <a:cubicBezTo>
                  <a:pt x="749" y="0"/>
                  <a:pt x="790" y="23"/>
                  <a:pt x="817" y="64"/>
                </a:cubicBezTo>
                <a:lnTo>
                  <a:pt x="866" y="134"/>
                </a:lnTo>
                <a:cubicBezTo>
                  <a:pt x="872" y="143"/>
                  <a:pt x="889" y="152"/>
                  <a:pt x="906" y="152"/>
                </a:cubicBezTo>
                <a:cubicBezTo>
                  <a:pt x="911" y="152"/>
                  <a:pt x="914" y="152"/>
                  <a:pt x="916" y="151"/>
                </a:cubicBezTo>
                <a:lnTo>
                  <a:pt x="997" y="125"/>
                </a:lnTo>
                <a:cubicBezTo>
                  <a:pt x="1049" y="108"/>
                  <a:pt x="1104" y="120"/>
                  <a:pt x="1139" y="156"/>
                </a:cubicBezTo>
                <a:cubicBezTo>
                  <a:pt x="1165" y="182"/>
                  <a:pt x="1178" y="219"/>
                  <a:pt x="1177" y="259"/>
                </a:cubicBezTo>
                <a:lnTo>
                  <a:pt x="1174" y="345"/>
                </a:lnTo>
                <a:cubicBezTo>
                  <a:pt x="1174" y="360"/>
                  <a:pt x="1190" y="383"/>
                  <a:pt x="1205" y="388"/>
                </a:cubicBezTo>
                <a:lnTo>
                  <a:pt x="1286" y="414"/>
                </a:lnTo>
                <a:cubicBezTo>
                  <a:pt x="1332" y="429"/>
                  <a:pt x="1365" y="462"/>
                  <a:pt x="1378" y="503"/>
                </a:cubicBezTo>
                <a:cubicBezTo>
                  <a:pt x="1391" y="546"/>
                  <a:pt x="1382" y="591"/>
                  <a:pt x="1353" y="629"/>
                </a:cubicBezTo>
                <a:lnTo>
                  <a:pt x="1300" y="697"/>
                </a:lnTo>
                <a:cubicBezTo>
                  <a:pt x="1291" y="709"/>
                  <a:pt x="1290" y="737"/>
                  <a:pt x="1299" y="749"/>
                </a:cubicBezTo>
                <a:lnTo>
                  <a:pt x="1350" y="819"/>
                </a:lnTo>
                <a:cubicBezTo>
                  <a:pt x="1378" y="858"/>
                  <a:pt x="1386" y="904"/>
                  <a:pt x="1372" y="945"/>
                </a:cubicBezTo>
                <a:cubicBezTo>
                  <a:pt x="1358" y="986"/>
                  <a:pt x="1324" y="1018"/>
                  <a:pt x="1278" y="1031"/>
                </a:cubicBezTo>
                <a:lnTo>
                  <a:pt x="1195" y="1056"/>
                </a:lnTo>
                <a:cubicBezTo>
                  <a:pt x="1180" y="1060"/>
                  <a:pt x="1164" y="1082"/>
                  <a:pt x="1164" y="1098"/>
                </a:cubicBezTo>
                <a:lnTo>
                  <a:pt x="1164" y="1184"/>
                </a:lnTo>
                <a:cubicBezTo>
                  <a:pt x="1164" y="1264"/>
                  <a:pt x="1108" y="1322"/>
                  <a:pt x="1032" y="1322"/>
                </a:cubicBezTo>
                <a:cubicBezTo>
                  <a:pt x="1014" y="1322"/>
                  <a:pt x="997" y="1319"/>
                  <a:pt x="980" y="1313"/>
                </a:cubicBezTo>
                <a:lnTo>
                  <a:pt x="899" y="1284"/>
                </a:lnTo>
                <a:cubicBezTo>
                  <a:pt x="896" y="1283"/>
                  <a:pt x="893" y="1282"/>
                  <a:pt x="889" y="1282"/>
                </a:cubicBezTo>
                <a:cubicBezTo>
                  <a:pt x="872" y="1282"/>
                  <a:pt x="855" y="1291"/>
                  <a:pt x="849" y="1300"/>
                </a:cubicBezTo>
                <a:lnTo>
                  <a:pt x="799" y="1369"/>
                </a:lnTo>
                <a:cubicBezTo>
                  <a:pt x="771" y="1408"/>
                  <a:pt x="731" y="1429"/>
                  <a:pt x="687" y="1429"/>
                </a:cubicBezTo>
                <a:close/>
                <a:moveTo>
                  <a:pt x="693" y="375"/>
                </a:moveTo>
                <a:cubicBezTo>
                  <a:pt x="494" y="375"/>
                  <a:pt x="332" y="537"/>
                  <a:pt x="332" y="736"/>
                </a:cubicBezTo>
                <a:cubicBezTo>
                  <a:pt x="332" y="935"/>
                  <a:pt x="494" y="1097"/>
                  <a:pt x="693" y="1097"/>
                </a:cubicBezTo>
                <a:cubicBezTo>
                  <a:pt x="892" y="1097"/>
                  <a:pt x="1054" y="935"/>
                  <a:pt x="1054" y="736"/>
                </a:cubicBezTo>
                <a:cubicBezTo>
                  <a:pt x="1054" y="537"/>
                  <a:pt x="892" y="375"/>
                  <a:pt x="693" y="375"/>
                </a:cubicBezTo>
                <a:close/>
                <a:moveTo>
                  <a:pt x="693" y="1160"/>
                </a:moveTo>
                <a:cubicBezTo>
                  <a:pt x="459" y="1160"/>
                  <a:pt x="269" y="970"/>
                  <a:pt x="269" y="736"/>
                </a:cubicBezTo>
                <a:cubicBezTo>
                  <a:pt x="269" y="502"/>
                  <a:pt x="459" y="312"/>
                  <a:pt x="693" y="312"/>
                </a:cubicBezTo>
                <a:cubicBezTo>
                  <a:pt x="927" y="312"/>
                  <a:pt x="1117" y="502"/>
                  <a:pt x="1117" y="736"/>
                </a:cubicBezTo>
                <a:cubicBezTo>
                  <a:pt x="1117" y="970"/>
                  <a:pt x="927" y="1160"/>
                  <a:pt x="693" y="1160"/>
                </a:cubicBezTo>
                <a:close/>
                <a:moveTo>
                  <a:pt x="997" y="736"/>
                </a:moveTo>
                <a:cubicBezTo>
                  <a:pt x="997" y="904"/>
                  <a:pt x="861" y="1040"/>
                  <a:pt x="693" y="1040"/>
                </a:cubicBezTo>
                <a:cubicBezTo>
                  <a:pt x="525" y="1040"/>
                  <a:pt x="389" y="904"/>
                  <a:pt x="389" y="736"/>
                </a:cubicBezTo>
                <a:cubicBezTo>
                  <a:pt x="389" y="568"/>
                  <a:pt x="525" y="432"/>
                  <a:pt x="693" y="432"/>
                </a:cubicBezTo>
                <a:cubicBezTo>
                  <a:pt x="861" y="432"/>
                  <a:pt x="997" y="568"/>
                  <a:pt x="997" y="736"/>
                </a:cubicBezTo>
                <a:close/>
                <a:moveTo>
                  <a:pt x="1037" y="1406"/>
                </a:moveTo>
                <a:cubicBezTo>
                  <a:pt x="1035" y="1406"/>
                  <a:pt x="1033" y="1406"/>
                  <a:pt x="1032" y="1406"/>
                </a:cubicBezTo>
                <a:cubicBezTo>
                  <a:pt x="1004" y="1406"/>
                  <a:pt x="977" y="1402"/>
                  <a:pt x="951" y="1392"/>
                </a:cubicBezTo>
                <a:lnTo>
                  <a:pt x="900" y="1374"/>
                </a:lnTo>
                <a:lnTo>
                  <a:pt x="867" y="1418"/>
                </a:lnTo>
                <a:cubicBezTo>
                  <a:pt x="842" y="1454"/>
                  <a:pt x="809" y="1480"/>
                  <a:pt x="772" y="1495"/>
                </a:cubicBezTo>
                <a:lnTo>
                  <a:pt x="798" y="1917"/>
                </a:lnTo>
                <a:cubicBezTo>
                  <a:pt x="799" y="1951"/>
                  <a:pt x="816" y="1955"/>
                  <a:pt x="834" y="1926"/>
                </a:cubicBezTo>
                <a:lnTo>
                  <a:pt x="918" y="1789"/>
                </a:lnTo>
                <a:cubicBezTo>
                  <a:pt x="936" y="1760"/>
                  <a:pt x="970" y="1757"/>
                  <a:pt x="994" y="1781"/>
                </a:cubicBezTo>
                <a:lnTo>
                  <a:pt x="1167" y="1961"/>
                </a:lnTo>
                <a:cubicBezTo>
                  <a:pt x="1191" y="1986"/>
                  <a:pt x="1203" y="1979"/>
                  <a:pt x="1195" y="1946"/>
                </a:cubicBezTo>
                <a:cubicBezTo>
                  <a:pt x="1195" y="1946"/>
                  <a:pt x="1085" y="1571"/>
                  <a:pt x="1037" y="1406"/>
                </a:cubicBezTo>
                <a:close/>
                <a:moveTo>
                  <a:pt x="687" y="1513"/>
                </a:moveTo>
                <a:cubicBezTo>
                  <a:pt x="615" y="1513"/>
                  <a:pt x="548" y="1477"/>
                  <a:pt x="504" y="1413"/>
                </a:cubicBezTo>
                <a:lnTo>
                  <a:pt x="473" y="1368"/>
                </a:lnTo>
                <a:lnTo>
                  <a:pt x="420" y="1385"/>
                </a:lnTo>
                <a:cubicBezTo>
                  <a:pt x="397" y="1392"/>
                  <a:pt x="372" y="1396"/>
                  <a:pt x="348" y="1396"/>
                </a:cubicBezTo>
                <a:cubicBezTo>
                  <a:pt x="337" y="1396"/>
                  <a:pt x="327" y="1395"/>
                  <a:pt x="316" y="1394"/>
                </a:cubicBezTo>
                <a:cubicBezTo>
                  <a:pt x="272" y="1557"/>
                  <a:pt x="171" y="1931"/>
                  <a:pt x="169" y="1941"/>
                </a:cubicBezTo>
                <a:cubicBezTo>
                  <a:pt x="162" y="1976"/>
                  <a:pt x="183" y="2031"/>
                  <a:pt x="243" y="1994"/>
                </a:cubicBezTo>
                <a:cubicBezTo>
                  <a:pt x="252" y="1989"/>
                  <a:pt x="429" y="1844"/>
                  <a:pt x="429" y="1844"/>
                </a:cubicBezTo>
                <a:cubicBezTo>
                  <a:pt x="454" y="1821"/>
                  <a:pt x="477" y="1820"/>
                  <a:pt x="507" y="1847"/>
                </a:cubicBezTo>
                <a:lnTo>
                  <a:pt x="644" y="1968"/>
                </a:lnTo>
                <a:cubicBezTo>
                  <a:pt x="668" y="1990"/>
                  <a:pt x="706" y="1977"/>
                  <a:pt x="704" y="1943"/>
                </a:cubicBezTo>
                <a:lnTo>
                  <a:pt x="692" y="1513"/>
                </a:lnTo>
                <a:cubicBezTo>
                  <a:pt x="690" y="1513"/>
                  <a:pt x="689" y="1513"/>
                  <a:pt x="687" y="1513"/>
                </a:cubicBezTo>
                <a:close/>
              </a:path>
            </a:pathLst>
          </a:custGeom>
          <a:solidFill>
            <a:srgbClr val="E3BF42"/>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17" name="Freeform 7"/>
          <p:cNvSpPr>
            <a:spLocks/>
          </p:cNvSpPr>
          <p:nvPr/>
        </p:nvSpPr>
        <p:spPr bwMode="auto">
          <a:xfrm>
            <a:off x="3950425" y="3530750"/>
            <a:ext cx="588963" cy="2420938"/>
          </a:xfrm>
          <a:custGeom>
            <a:avLst/>
            <a:gdLst>
              <a:gd name="T0" fmla="*/ 254723810 w 767"/>
              <a:gd name="T1" fmla="*/ 1572368489 h 3150"/>
              <a:gd name="T2" fmla="*/ 300125409 w 767"/>
              <a:gd name="T3" fmla="*/ 1740709758 h 3150"/>
              <a:gd name="T4" fmla="*/ 452252171 w 767"/>
              <a:gd name="T5" fmla="*/ 1802730347 h 3150"/>
              <a:gd name="T6" fmla="*/ 452252171 w 767"/>
              <a:gd name="T7" fmla="*/ 1860616127 h 3150"/>
              <a:gd name="T8" fmla="*/ 247058076 w 767"/>
              <a:gd name="T9" fmla="*/ 1790325921 h 3150"/>
              <a:gd name="T10" fmla="*/ 181018968 w 767"/>
              <a:gd name="T11" fmla="*/ 1539290790 h 3150"/>
              <a:gd name="T12" fmla="*/ 181018968 w 767"/>
              <a:gd name="T13" fmla="*/ 1185478003 h 3150"/>
              <a:gd name="T14" fmla="*/ 147999414 w 767"/>
              <a:gd name="T15" fmla="*/ 1024815335 h 3150"/>
              <a:gd name="T16" fmla="*/ 0 w 767"/>
              <a:gd name="T17" fmla="*/ 955116145 h 3150"/>
              <a:gd name="T18" fmla="*/ 0 w 767"/>
              <a:gd name="T19" fmla="*/ 905499982 h 3150"/>
              <a:gd name="T20" fmla="*/ 143871298 w 767"/>
              <a:gd name="T21" fmla="*/ 839935601 h 3150"/>
              <a:gd name="T22" fmla="*/ 181018968 w 767"/>
              <a:gd name="T23" fmla="*/ 675138124 h 3150"/>
              <a:gd name="T24" fmla="*/ 181018968 w 767"/>
              <a:gd name="T25" fmla="*/ 321325337 h 3150"/>
              <a:gd name="T26" fmla="*/ 247058076 w 767"/>
              <a:gd name="T27" fmla="*/ 69699189 h 3150"/>
              <a:gd name="T28" fmla="*/ 452252171 w 767"/>
              <a:gd name="T29" fmla="*/ 0 h 3150"/>
              <a:gd name="T30" fmla="*/ 452252171 w 767"/>
              <a:gd name="T31" fmla="*/ 57885780 h 3150"/>
              <a:gd name="T32" fmla="*/ 300125409 w 767"/>
              <a:gd name="T33" fmla="*/ 115181313 h 3150"/>
              <a:gd name="T34" fmla="*/ 254723810 w 767"/>
              <a:gd name="T35" fmla="*/ 288247638 h 3150"/>
              <a:gd name="T36" fmla="*/ 254723810 w 767"/>
              <a:gd name="T37" fmla="*/ 691676589 h 3150"/>
              <a:gd name="T38" fmla="*/ 197528361 w 767"/>
              <a:gd name="T39" fmla="*/ 872422283 h 3150"/>
              <a:gd name="T40" fmla="*/ 73704842 w 767"/>
              <a:gd name="T41" fmla="*/ 922038447 h 3150"/>
              <a:gd name="T42" fmla="*/ 73704842 w 767"/>
              <a:gd name="T43" fmla="*/ 938577680 h 3150"/>
              <a:gd name="T44" fmla="*/ 201656478 w 767"/>
              <a:gd name="T45" fmla="*/ 995872444 h 3150"/>
              <a:gd name="T46" fmla="*/ 254723810 w 767"/>
              <a:gd name="T47" fmla="*/ 1168939538 h 3150"/>
              <a:gd name="T48" fmla="*/ 254723810 w 767"/>
              <a:gd name="T49" fmla="*/ 1572368489 h 31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67" h="3150">
                <a:moveTo>
                  <a:pt x="432" y="2662"/>
                </a:moveTo>
                <a:cubicBezTo>
                  <a:pt x="432" y="2783"/>
                  <a:pt x="458" y="2878"/>
                  <a:pt x="509" y="2947"/>
                </a:cubicBezTo>
                <a:cubicBezTo>
                  <a:pt x="560" y="3017"/>
                  <a:pt x="646" y="3052"/>
                  <a:pt x="767" y="3052"/>
                </a:cubicBezTo>
                <a:lnTo>
                  <a:pt x="767" y="3150"/>
                </a:lnTo>
                <a:cubicBezTo>
                  <a:pt x="609" y="3150"/>
                  <a:pt x="493" y="3110"/>
                  <a:pt x="419" y="3031"/>
                </a:cubicBezTo>
                <a:cubicBezTo>
                  <a:pt x="344" y="2952"/>
                  <a:pt x="307" y="2811"/>
                  <a:pt x="307" y="2606"/>
                </a:cubicBezTo>
                <a:lnTo>
                  <a:pt x="307" y="2007"/>
                </a:lnTo>
                <a:cubicBezTo>
                  <a:pt x="307" y="1896"/>
                  <a:pt x="288" y="1805"/>
                  <a:pt x="251" y="1735"/>
                </a:cubicBezTo>
                <a:cubicBezTo>
                  <a:pt x="214" y="1665"/>
                  <a:pt x="130" y="1626"/>
                  <a:pt x="0" y="1617"/>
                </a:cubicBezTo>
                <a:lnTo>
                  <a:pt x="0" y="1533"/>
                </a:lnTo>
                <a:cubicBezTo>
                  <a:pt x="121" y="1514"/>
                  <a:pt x="202" y="1477"/>
                  <a:pt x="244" y="1422"/>
                </a:cubicBezTo>
                <a:cubicBezTo>
                  <a:pt x="286" y="1366"/>
                  <a:pt x="307" y="1273"/>
                  <a:pt x="307" y="1143"/>
                </a:cubicBezTo>
                <a:lnTo>
                  <a:pt x="307" y="544"/>
                </a:lnTo>
                <a:cubicBezTo>
                  <a:pt x="307" y="339"/>
                  <a:pt x="344" y="198"/>
                  <a:pt x="419" y="118"/>
                </a:cubicBezTo>
                <a:cubicBezTo>
                  <a:pt x="493" y="39"/>
                  <a:pt x="609" y="0"/>
                  <a:pt x="767" y="0"/>
                </a:cubicBezTo>
                <a:lnTo>
                  <a:pt x="767" y="98"/>
                </a:lnTo>
                <a:cubicBezTo>
                  <a:pt x="646" y="98"/>
                  <a:pt x="560" y="130"/>
                  <a:pt x="509" y="195"/>
                </a:cubicBezTo>
                <a:cubicBezTo>
                  <a:pt x="458" y="260"/>
                  <a:pt x="432" y="358"/>
                  <a:pt x="432" y="488"/>
                </a:cubicBezTo>
                <a:lnTo>
                  <a:pt x="432" y="1171"/>
                </a:lnTo>
                <a:cubicBezTo>
                  <a:pt x="432" y="1319"/>
                  <a:pt x="400" y="1422"/>
                  <a:pt x="335" y="1477"/>
                </a:cubicBezTo>
                <a:cubicBezTo>
                  <a:pt x="270" y="1533"/>
                  <a:pt x="200" y="1561"/>
                  <a:pt x="125" y="1561"/>
                </a:cubicBezTo>
                <a:lnTo>
                  <a:pt x="125" y="1589"/>
                </a:lnTo>
                <a:cubicBezTo>
                  <a:pt x="209" y="1589"/>
                  <a:pt x="281" y="1621"/>
                  <a:pt x="342" y="1686"/>
                </a:cubicBezTo>
                <a:cubicBezTo>
                  <a:pt x="402" y="1751"/>
                  <a:pt x="432" y="1849"/>
                  <a:pt x="432" y="1979"/>
                </a:cubicBezTo>
                <a:lnTo>
                  <a:pt x="432" y="2662"/>
                </a:lnTo>
                <a:close/>
              </a:path>
            </a:pathLst>
          </a:custGeom>
          <a:solidFill>
            <a:srgbClr val="E3BF42"/>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18" name="椭圆 17"/>
          <p:cNvSpPr>
            <a:spLocks noChangeArrowheads="1"/>
          </p:cNvSpPr>
          <p:nvPr/>
        </p:nvSpPr>
        <p:spPr bwMode="auto">
          <a:xfrm>
            <a:off x="1711228" y="3770462"/>
            <a:ext cx="2055048" cy="1906587"/>
          </a:xfrm>
          <a:prstGeom prst="ellipse">
            <a:avLst/>
          </a:prstGeom>
          <a:solidFill>
            <a:srgbClr val="E3BF42"/>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19" name="TextBox 6"/>
          <p:cNvSpPr txBox="1">
            <a:spLocks noChangeArrowheads="1"/>
          </p:cNvSpPr>
          <p:nvPr/>
        </p:nvSpPr>
        <p:spPr bwMode="auto">
          <a:xfrm>
            <a:off x="1982032" y="4021824"/>
            <a:ext cx="1639526"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eaLnBrk="1" hangingPunct="1"/>
            <a:r>
              <a:rPr lang="zh-CN" altLang="en-US" sz="2000" b="1" dirty="0">
                <a:solidFill>
                  <a:srgbClr val="F8F8F8"/>
                </a:solidFill>
                <a:latin typeface="微软雅黑" pitchFamily="34" charset="-122"/>
                <a:ea typeface="微软雅黑" pitchFamily="34" charset="-122"/>
              </a:rPr>
              <a:t>但试运行也暴露出很多不足之处，主要体现在：</a:t>
            </a:r>
          </a:p>
        </p:txBody>
      </p:sp>
      <p:grpSp>
        <p:nvGrpSpPr>
          <p:cNvPr id="20" name="组合 19"/>
          <p:cNvGrpSpPr/>
          <p:nvPr/>
        </p:nvGrpSpPr>
        <p:grpSpPr>
          <a:xfrm>
            <a:off x="4582250" y="3355035"/>
            <a:ext cx="5515336" cy="627599"/>
            <a:chOff x="4582250" y="3355035"/>
            <a:chExt cx="5515336" cy="627599"/>
          </a:xfrm>
        </p:grpSpPr>
        <p:sp>
          <p:nvSpPr>
            <p:cNvPr id="21" name="Freeform 8"/>
            <p:cNvSpPr>
              <a:spLocks/>
            </p:cNvSpPr>
            <p:nvPr/>
          </p:nvSpPr>
          <p:spPr bwMode="auto">
            <a:xfrm>
              <a:off x="4582250" y="3355035"/>
              <a:ext cx="5515336" cy="627599"/>
            </a:xfrm>
            <a:custGeom>
              <a:avLst/>
              <a:gdLst>
                <a:gd name="T0" fmla="*/ 155420511 w 7060"/>
                <a:gd name="T1" fmla="*/ 0 h 587"/>
                <a:gd name="T2" fmla="*/ 2147483647 w 7060"/>
                <a:gd name="T3" fmla="*/ 0 h 587"/>
                <a:gd name="T4" fmla="*/ 2147483647 w 7060"/>
                <a:gd name="T5" fmla="*/ 155068628 h 587"/>
                <a:gd name="T6" fmla="*/ 2147483647 w 7060"/>
                <a:gd name="T7" fmla="*/ 155068628 h 587"/>
                <a:gd name="T8" fmla="*/ 2147483647 w 7060"/>
                <a:gd name="T9" fmla="*/ 310666871 h 587"/>
                <a:gd name="T10" fmla="*/ 155420511 w 7060"/>
                <a:gd name="T11" fmla="*/ 310666871 h 587"/>
                <a:gd name="T12" fmla="*/ 0 w 7060"/>
                <a:gd name="T13" fmla="*/ 155068628 h 587"/>
                <a:gd name="T14" fmla="*/ 0 w 7060"/>
                <a:gd name="T15" fmla="*/ 155068628 h 587"/>
                <a:gd name="T16" fmla="*/ 155420511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rgbClr val="E3BF42"/>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22" name="矩形 21"/>
            <p:cNvSpPr>
              <a:spLocks noChangeArrowheads="1"/>
            </p:cNvSpPr>
            <p:nvPr/>
          </p:nvSpPr>
          <p:spPr bwMode="auto">
            <a:xfrm>
              <a:off x="4744174" y="3400575"/>
              <a:ext cx="53534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r>
                <a:rPr lang="en-US" altLang="zh-CN" sz="1400" dirty="0">
                  <a:solidFill>
                    <a:srgbClr val="F8F8F8"/>
                  </a:solidFill>
                  <a:latin typeface="微软雅黑" pitchFamily="34" charset="-122"/>
                  <a:ea typeface="微软雅黑" pitchFamily="34" charset="-122"/>
                </a:rPr>
                <a:t>1. </a:t>
              </a:r>
              <a:r>
                <a:rPr lang="zh-CN" altLang="en-US" sz="1400" dirty="0">
                  <a:solidFill>
                    <a:srgbClr val="F8F8F8"/>
                  </a:solidFill>
                  <a:latin typeface="微软雅黑" pitchFamily="34" charset="-122"/>
                  <a:ea typeface="微软雅黑" pitchFamily="34" charset="-122"/>
                </a:rPr>
                <a:t>站镜像有待增加，现在的单镜像严重影响了远程用户的调阅速率与浏览效果</a:t>
              </a:r>
            </a:p>
          </p:txBody>
        </p:sp>
      </p:grpSp>
      <p:grpSp>
        <p:nvGrpSpPr>
          <p:cNvPr id="23" name="组合 22"/>
          <p:cNvGrpSpPr/>
          <p:nvPr/>
        </p:nvGrpSpPr>
        <p:grpSpPr>
          <a:xfrm>
            <a:off x="4582250" y="4389045"/>
            <a:ext cx="5515336" cy="666283"/>
            <a:chOff x="4582250" y="4389045"/>
            <a:chExt cx="5515336" cy="666283"/>
          </a:xfrm>
        </p:grpSpPr>
        <p:sp>
          <p:nvSpPr>
            <p:cNvPr id="24" name="Freeform 8"/>
            <p:cNvSpPr>
              <a:spLocks/>
            </p:cNvSpPr>
            <p:nvPr/>
          </p:nvSpPr>
          <p:spPr bwMode="auto">
            <a:xfrm>
              <a:off x="4582250" y="4389045"/>
              <a:ext cx="5515336" cy="666283"/>
            </a:xfrm>
            <a:custGeom>
              <a:avLst/>
              <a:gdLst>
                <a:gd name="T0" fmla="*/ 155420511 w 7060"/>
                <a:gd name="T1" fmla="*/ 0 h 587"/>
                <a:gd name="T2" fmla="*/ 2147483647 w 7060"/>
                <a:gd name="T3" fmla="*/ 0 h 587"/>
                <a:gd name="T4" fmla="*/ 2147483647 w 7060"/>
                <a:gd name="T5" fmla="*/ 153917953 h 587"/>
                <a:gd name="T6" fmla="*/ 2147483647 w 7060"/>
                <a:gd name="T7" fmla="*/ 153917953 h 587"/>
                <a:gd name="T8" fmla="*/ 2147483647 w 7060"/>
                <a:gd name="T9" fmla="*/ 308360652 h 587"/>
                <a:gd name="T10" fmla="*/ 155420511 w 7060"/>
                <a:gd name="T11" fmla="*/ 308360652 h 587"/>
                <a:gd name="T12" fmla="*/ 0 w 7060"/>
                <a:gd name="T13" fmla="*/ 153917953 h 587"/>
                <a:gd name="T14" fmla="*/ 0 w 7060"/>
                <a:gd name="T15" fmla="*/ 153917953 h 587"/>
                <a:gd name="T16" fmla="*/ 155420511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rgbClr val="E3BF42"/>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25" name="矩形 24"/>
            <p:cNvSpPr>
              <a:spLocks noChangeArrowheads="1"/>
            </p:cNvSpPr>
            <p:nvPr/>
          </p:nvSpPr>
          <p:spPr bwMode="auto">
            <a:xfrm>
              <a:off x="4744175" y="4486837"/>
              <a:ext cx="51966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r>
                <a:rPr lang="en-US" altLang="zh-CN" sz="1400" dirty="0">
                  <a:solidFill>
                    <a:srgbClr val="F8F8F8"/>
                  </a:solidFill>
                  <a:latin typeface="微软雅黑" pitchFamily="34" charset="-122"/>
                  <a:ea typeface="微软雅黑" pitchFamily="34" charset="-122"/>
                </a:rPr>
                <a:t>2.</a:t>
              </a:r>
              <a:r>
                <a:rPr lang="zh-CN" altLang="en-US" sz="1400" dirty="0">
                  <a:solidFill>
                    <a:srgbClr val="F8F8F8"/>
                  </a:solidFill>
                  <a:latin typeface="微软雅黑" pitchFamily="34" charset="-122"/>
                  <a:ea typeface="微软雅黑" pitchFamily="34" charset="-122"/>
                </a:rPr>
                <a:t>数据库只限于企业与产品信息的使用，不能满足用户搜索动态信息的需要</a:t>
              </a:r>
            </a:p>
          </p:txBody>
        </p:sp>
      </p:grpSp>
      <p:grpSp>
        <p:nvGrpSpPr>
          <p:cNvPr id="26" name="组合 25"/>
          <p:cNvGrpSpPr/>
          <p:nvPr/>
        </p:nvGrpSpPr>
        <p:grpSpPr>
          <a:xfrm>
            <a:off x="4660628" y="5427682"/>
            <a:ext cx="5436958" cy="659610"/>
            <a:chOff x="4660628" y="5427682"/>
            <a:chExt cx="5436958" cy="659610"/>
          </a:xfrm>
          <a:solidFill>
            <a:srgbClr val="1F4E79"/>
          </a:solidFill>
        </p:grpSpPr>
        <p:sp>
          <p:nvSpPr>
            <p:cNvPr id="27" name="Freeform 8"/>
            <p:cNvSpPr>
              <a:spLocks/>
            </p:cNvSpPr>
            <p:nvPr/>
          </p:nvSpPr>
          <p:spPr bwMode="auto">
            <a:xfrm>
              <a:off x="4660628" y="5427682"/>
              <a:ext cx="5436958" cy="659610"/>
            </a:xfrm>
            <a:custGeom>
              <a:avLst/>
              <a:gdLst>
                <a:gd name="T0" fmla="*/ 155420511 w 7060"/>
                <a:gd name="T1" fmla="*/ 0 h 587"/>
                <a:gd name="T2" fmla="*/ 2147483647 w 7060"/>
                <a:gd name="T3" fmla="*/ 0 h 587"/>
                <a:gd name="T4" fmla="*/ 2147483647 w 7060"/>
                <a:gd name="T5" fmla="*/ 155068628 h 587"/>
                <a:gd name="T6" fmla="*/ 2147483647 w 7060"/>
                <a:gd name="T7" fmla="*/ 155068628 h 587"/>
                <a:gd name="T8" fmla="*/ 2147483647 w 7060"/>
                <a:gd name="T9" fmla="*/ 310666871 h 587"/>
                <a:gd name="T10" fmla="*/ 155420511 w 7060"/>
                <a:gd name="T11" fmla="*/ 310666871 h 587"/>
                <a:gd name="T12" fmla="*/ 0 w 7060"/>
                <a:gd name="T13" fmla="*/ 155068628 h 587"/>
                <a:gd name="T14" fmla="*/ 0 w 7060"/>
                <a:gd name="T15" fmla="*/ 155068628 h 587"/>
                <a:gd name="T16" fmla="*/ 155420511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37" name="矩形 36"/>
            <p:cNvSpPr>
              <a:spLocks noChangeArrowheads="1"/>
            </p:cNvSpPr>
            <p:nvPr/>
          </p:nvSpPr>
          <p:spPr bwMode="auto">
            <a:xfrm>
              <a:off x="4822552" y="5487872"/>
              <a:ext cx="5275033" cy="5232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r>
                <a:rPr lang="en-US" altLang="zh-CN" sz="1400" dirty="0">
                  <a:solidFill>
                    <a:srgbClr val="F8F8F8"/>
                  </a:solidFill>
                  <a:latin typeface="微软雅黑" pitchFamily="34" charset="-122"/>
                  <a:ea typeface="微软雅黑" pitchFamily="34" charset="-122"/>
                </a:rPr>
                <a:t>3. </a:t>
              </a:r>
              <a:r>
                <a:rPr lang="zh-CN" altLang="en-US" sz="1400" dirty="0">
                  <a:solidFill>
                    <a:srgbClr val="F8F8F8"/>
                  </a:solidFill>
                  <a:latin typeface="微软雅黑" pitchFamily="34" charset="-122"/>
                  <a:ea typeface="微软雅黑" pitchFamily="34" charset="-122"/>
                </a:rPr>
                <a:t>受资金和现实的限制，很多功能不能及时实现，网站功能、网站内容及网站知名度都无法在短期内突破质的飞跃。</a:t>
              </a:r>
            </a:p>
          </p:txBody>
        </p:sp>
      </p:grpSp>
    </p:spTree>
    <p:extLst>
      <p:ext uri="{BB962C8B-B14F-4D97-AF65-F5344CB8AC3E}">
        <p14:creationId xmlns:p14="http://schemas.microsoft.com/office/powerpoint/2010/main" val="332960902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35" presetClass="path" presetSubtype="0" accel="50000" decel="50000" fill="hold" grpId="1" nodeType="withEffect">
                                  <p:stCondLst>
                                    <p:cond delay="0"/>
                                  </p:stCondLst>
                                  <p:childTnLst>
                                    <p:animMotion origin="layout" path="M 1.94444E-6 4.07031E-7 L 0.39132 0.09806 " pathEditMode="relative" rAng="0" ptsTypes="AA">
                                      <p:cBhvr>
                                        <p:cTn id="8" dur="500" spd="-99900" fill="hold"/>
                                        <p:tgtEl>
                                          <p:spTgt spid="14"/>
                                        </p:tgtEl>
                                        <p:attrNameLst>
                                          <p:attrName>ppt_x,ppt_y</p:attrName>
                                        </p:attrNameLst>
                                      </p:cBhvr>
                                      <p:rCtr x="19600" y="4900"/>
                                    </p:animMotion>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1.94444E-6 -2.22222E-6 L -0.38194 -0.11227 " pathEditMode="relative" rAng="0" ptsTypes="AA">
                                      <p:cBhvr>
                                        <p:cTn id="12" dur="500" spd="-99900" fill="hold"/>
                                        <p:tgtEl>
                                          <p:spTgt spid="15"/>
                                        </p:tgtEl>
                                        <p:attrNameLst>
                                          <p:attrName>ppt_x,ppt_y</p:attrName>
                                        </p:attrNameLst>
                                      </p:cBhvr>
                                      <p:rCtr x="-19000" y="-5500"/>
                                    </p:animMotion>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500"/>
                            </p:stCondLst>
                            <p:childTnLst>
                              <p:par>
                                <p:cTn id="19" presetID="16" presetClass="entr" presetSubtype="21"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500"/>
                                        <p:tgtEl>
                                          <p:spTgt spid="16"/>
                                        </p:tgtEl>
                                      </p:cBhvr>
                                    </p:animEffect>
                                  </p:childTnLst>
                                </p:cTn>
                              </p:par>
                            </p:childTnLst>
                          </p:cTn>
                        </p:par>
                        <p:par>
                          <p:cTn id="22" fill="hold">
                            <p:stCondLst>
                              <p:cond delay="1000"/>
                            </p:stCondLst>
                            <p:childTnLst>
                              <p:par>
                                <p:cTn id="23" presetID="22" presetClass="entr" presetSubtype="1"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up)">
                                      <p:cBhvr>
                                        <p:cTn id="25" dur="500"/>
                                        <p:tgtEl>
                                          <p:spTgt spid="13"/>
                                        </p:tgtEl>
                                      </p:cBhvr>
                                    </p:animEffect>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par>
                          <p:cTn id="43" fill="hold">
                            <p:stCondLst>
                              <p:cond delay="500"/>
                            </p:stCondLst>
                            <p:childTnLst>
                              <p:par>
                                <p:cTn id="44" presetID="22" presetClass="entr" presetSubtype="8"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childTnLst>
                          </p:cTn>
                        </p:par>
                        <p:par>
                          <p:cTn id="47" fill="hold">
                            <p:stCondLst>
                              <p:cond delay="1000"/>
                            </p:stCondLst>
                            <p:childTnLst>
                              <p:par>
                                <p:cTn id="48" presetID="22" presetClass="entr" presetSubtype="8"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left)">
                                      <p:cBhvr>
                                        <p:cTn id="50" dur="500"/>
                                        <p:tgtEl>
                                          <p:spTgt spid="23"/>
                                        </p:tgtEl>
                                      </p:cBhvr>
                                    </p:animEffect>
                                  </p:childTnLst>
                                </p:cTn>
                              </p:par>
                            </p:childTnLst>
                          </p:cTn>
                        </p:par>
                        <p:par>
                          <p:cTn id="51" fill="hold">
                            <p:stCondLst>
                              <p:cond delay="1500"/>
                            </p:stCondLst>
                            <p:childTnLst>
                              <p:par>
                                <p:cTn id="52" presetID="22" presetClass="entr" presetSubtype="8"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left)">
                                      <p:cBhvr>
                                        <p:cTn id="5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animBg="1"/>
      <p:bldP spid="14" grpId="1" animBg="1"/>
      <p:bldP spid="15" grpId="0" animBg="1"/>
      <p:bldP spid="15" grpId="1" animBg="1"/>
      <p:bldP spid="16" grpId="0" animBg="1"/>
      <p:bldP spid="17" grpId="0" animBg="1"/>
      <p:bldP spid="18" grpId="0" animBg="1"/>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hlinkClick r:id="rId3"/>
          </p:cNvPr>
          <p:cNvSpPr/>
          <p:nvPr/>
        </p:nvSpPr>
        <p:spPr>
          <a:xfrm>
            <a:off x="0" y="1706906"/>
            <a:ext cx="12192000" cy="2496793"/>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t="18956" b="52297"/>
          <a:stretch/>
        </p:blipFill>
        <p:spPr>
          <a:xfrm>
            <a:off x="0" y="1853993"/>
            <a:ext cx="12192000" cy="2202618"/>
          </a:xfrm>
          <a:prstGeom prst="rect">
            <a:avLst/>
          </a:prstGeom>
        </p:spPr>
      </p:pic>
      <p:sp>
        <p:nvSpPr>
          <p:cNvPr id="22" name="正五边形 21"/>
          <p:cNvSpPr/>
          <p:nvPr/>
        </p:nvSpPr>
        <p:spPr>
          <a:xfrm>
            <a:off x="2447653" y="4275879"/>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1</a:t>
            </a:r>
            <a:endParaRPr lang="zh-CN" altLang="en-US" dirty="0">
              <a:solidFill>
                <a:prstClr val="white"/>
              </a:solidFill>
            </a:endParaRPr>
          </a:p>
        </p:txBody>
      </p:sp>
      <p:sp>
        <p:nvSpPr>
          <p:cNvPr id="23" name="矩形 91">
            <a:hlinkClick r:id="rId3"/>
          </p:cNvPr>
          <p:cNvSpPr>
            <a:spLocks noChangeArrowheads="1"/>
          </p:cNvSpPr>
          <p:nvPr/>
        </p:nvSpPr>
        <p:spPr bwMode="auto">
          <a:xfrm>
            <a:off x="3117431" y="4391976"/>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项目发展目标</a:t>
            </a:r>
          </a:p>
        </p:txBody>
      </p:sp>
      <p:sp>
        <p:nvSpPr>
          <p:cNvPr id="24" name="正五边形 23"/>
          <p:cNvSpPr/>
          <p:nvPr/>
        </p:nvSpPr>
        <p:spPr>
          <a:xfrm>
            <a:off x="6204849" y="4289307"/>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2</a:t>
            </a:r>
            <a:endParaRPr lang="zh-CN" altLang="en-US" dirty="0">
              <a:solidFill>
                <a:prstClr val="white"/>
              </a:solidFill>
            </a:endParaRPr>
          </a:p>
        </p:txBody>
      </p:sp>
      <p:sp>
        <p:nvSpPr>
          <p:cNvPr id="25" name="矩形 91">
            <a:hlinkClick r:id="rId3"/>
          </p:cNvPr>
          <p:cNvSpPr>
            <a:spLocks noChangeArrowheads="1"/>
          </p:cNvSpPr>
          <p:nvPr/>
        </p:nvSpPr>
        <p:spPr bwMode="auto">
          <a:xfrm>
            <a:off x="6912727" y="4324655"/>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发展规划</a:t>
            </a:r>
          </a:p>
        </p:txBody>
      </p:sp>
      <p:grpSp>
        <p:nvGrpSpPr>
          <p:cNvPr id="17" name="组合 16"/>
          <p:cNvGrpSpPr/>
          <p:nvPr/>
        </p:nvGrpSpPr>
        <p:grpSpPr>
          <a:xfrm>
            <a:off x="398975" y="209550"/>
            <a:ext cx="6386270" cy="1302744"/>
            <a:chOff x="398975" y="209550"/>
            <a:chExt cx="6386270" cy="1302744"/>
          </a:xfrm>
        </p:grpSpPr>
        <p:grpSp>
          <p:nvGrpSpPr>
            <p:cNvPr id="18" name="组合 17"/>
            <p:cNvGrpSpPr/>
            <p:nvPr/>
          </p:nvGrpSpPr>
          <p:grpSpPr>
            <a:xfrm>
              <a:off x="398975" y="209550"/>
              <a:ext cx="1302744" cy="1302744"/>
              <a:chOff x="3028062" y="1547460"/>
              <a:chExt cx="1803167" cy="1803167"/>
            </a:xfrm>
          </p:grpSpPr>
          <p:grpSp>
            <p:nvGrpSpPr>
              <p:cNvPr id="27" name="组合 26"/>
              <p:cNvGrpSpPr/>
              <p:nvPr/>
            </p:nvGrpSpPr>
            <p:grpSpPr>
              <a:xfrm>
                <a:off x="3028062" y="1547460"/>
                <a:ext cx="1803167" cy="1803167"/>
                <a:chOff x="552261" y="1848682"/>
                <a:chExt cx="842337" cy="842337"/>
              </a:xfrm>
            </p:grpSpPr>
            <p:sp>
              <p:nvSpPr>
                <p:cNvPr id="29" name="椭圆 28"/>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 name="文本框 27"/>
              <p:cNvSpPr txBox="1"/>
              <p:nvPr/>
            </p:nvSpPr>
            <p:spPr>
              <a:xfrm>
                <a:off x="3617856" y="1894942"/>
                <a:ext cx="650541" cy="1065006"/>
              </a:xfrm>
              <a:prstGeom prst="rect">
                <a:avLst/>
              </a:prstGeom>
              <a:noFill/>
            </p:spPr>
            <p:txBody>
              <a:bodyPr wrap="none" rtlCol="0">
                <a:spAutoFit/>
              </a:bodyPr>
              <a:lstStyle/>
              <a:p>
                <a:r>
                  <a:rPr lang="en-US" altLang="zh-CN" sz="4400" b="1" dirty="0">
                    <a:solidFill>
                      <a:prstClr val="white"/>
                    </a:solidFill>
                  </a:rPr>
                  <a:t>3</a:t>
                </a:r>
                <a:endParaRPr lang="zh-CN" altLang="en-US" sz="4400" b="1" dirty="0">
                  <a:solidFill>
                    <a:prstClr val="white"/>
                  </a:solidFill>
                </a:endParaRPr>
              </a:p>
            </p:txBody>
          </p:sp>
        </p:grpSp>
        <p:sp>
          <p:nvSpPr>
            <p:cNvPr id="19" name="文本框 18"/>
            <p:cNvSpPr txBox="1"/>
            <p:nvPr/>
          </p:nvSpPr>
          <p:spPr>
            <a:xfrm>
              <a:off x="1983931" y="532947"/>
              <a:ext cx="4801314" cy="707886"/>
            </a:xfrm>
            <a:prstGeom prst="rect">
              <a:avLst/>
            </a:prstGeom>
            <a:noFill/>
          </p:spPr>
          <p:txBody>
            <a:bodyPr wrap="none" rtlCol="0">
              <a:spAutoFit/>
            </a:bodyPr>
            <a:lstStyle/>
            <a:p>
              <a:r>
                <a:rPr lang="zh-CN" altLang="en-US" sz="4000" b="1" dirty="0">
                  <a:solidFill>
                    <a:srgbClr val="1F4E79"/>
                  </a:solidFill>
                  <a:latin typeface="微软雅黑" panose="020B0503020204020204" pitchFamily="34" charset="-122"/>
                  <a:ea typeface="微软雅黑" panose="020B0503020204020204" pitchFamily="34" charset="-122"/>
                </a:rPr>
                <a:t>发展目标与建设方向</a:t>
              </a:r>
              <a:endParaRPr lang="zh-CN" altLang="en-US" sz="24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6" name="矩形 25"/>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 name="正五边形 31"/>
          <p:cNvSpPr/>
          <p:nvPr/>
        </p:nvSpPr>
        <p:spPr>
          <a:xfrm>
            <a:off x="2447654" y="5008661"/>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3</a:t>
            </a:r>
            <a:endParaRPr lang="zh-CN" altLang="en-US" dirty="0">
              <a:solidFill>
                <a:prstClr val="white"/>
              </a:solidFill>
            </a:endParaRPr>
          </a:p>
        </p:txBody>
      </p:sp>
      <p:sp>
        <p:nvSpPr>
          <p:cNvPr id="33" name="矩形 91">
            <a:hlinkClick r:id="rId3"/>
          </p:cNvPr>
          <p:cNvSpPr>
            <a:spLocks noChangeArrowheads="1"/>
          </p:cNvSpPr>
          <p:nvPr/>
        </p:nvSpPr>
        <p:spPr bwMode="auto">
          <a:xfrm>
            <a:off x="3117431"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盈利计划</a:t>
            </a:r>
          </a:p>
        </p:txBody>
      </p:sp>
      <p:sp>
        <p:nvSpPr>
          <p:cNvPr id="34" name="正五边形 33"/>
          <p:cNvSpPr/>
          <p:nvPr/>
        </p:nvSpPr>
        <p:spPr>
          <a:xfrm>
            <a:off x="6242186" y="5009914"/>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4</a:t>
            </a:r>
            <a:endParaRPr lang="zh-CN" altLang="en-US" dirty="0">
              <a:solidFill>
                <a:prstClr val="white"/>
              </a:solidFill>
            </a:endParaRPr>
          </a:p>
        </p:txBody>
      </p:sp>
      <p:sp>
        <p:nvSpPr>
          <p:cNvPr id="35" name="矩形 91">
            <a:hlinkClick r:id="rId3"/>
          </p:cNvPr>
          <p:cNvSpPr>
            <a:spLocks noChangeArrowheads="1"/>
          </p:cNvSpPr>
          <p:nvPr/>
        </p:nvSpPr>
        <p:spPr bwMode="auto">
          <a:xfrm>
            <a:off x="6912727"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开发计划</a:t>
            </a:r>
          </a:p>
        </p:txBody>
      </p:sp>
      <p:sp>
        <p:nvSpPr>
          <p:cNvPr id="36" name="正五边形 35"/>
          <p:cNvSpPr/>
          <p:nvPr/>
        </p:nvSpPr>
        <p:spPr>
          <a:xfrm>
            <a:off x="2447653" y="5716044"/>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5</a:t>
            </a:r>
            <a:endParaRPr lang="zh-CN" altLang="en-US" dirty="0">
              <a:solidFill>
                <a:prstClr val="white"/>
              </a:solidFill>
            </a:endParaRPr>
          </a:p>
        </p:txBody>
      </p:sp>
      <p:sp>
        <p:nvSpPr>
          <p:cNvPr id="37" name="矩形 91">
            <a:hlinkClick r:id="rId3"/>
          </p:cNvPr>
          <p:cNvSpPr>
            <a:spLocks noChangeArrowheads="1"/>
          </p:cNvSpPr>
          <p:nvPr/>
        </p:nvSpPr>
        <p:spPr bwMode="auto">
          <a:xfrm>
            <a:off x="3117431" y="5865692"/>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市场开拓</a:t>
            </a:r>
          </a:p>
        </p:txBody>
      </p:sp>
    </p:spTree>
    <p:extLst>
      <p:ext uri="{BB962C8B-B14F-4D97-AF65-F5344CB8AC3E}">
        <p14:creationId xmlns:p14="http://schemas.microsoft.com/office/powerpoint/2010/main" val="845789282"/>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37" fill="hold" nodeType="withEffect">
                                  <p:stCondLst>
                                    <p:cond delay="20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childTnLst>
                          </p:cTn>
                        </p:par>
                        <p:par>
                          <p:cTn id="11" fill="hold">
                            <p:stCondLst>
                              <p:cond delay="700"/>
                            </p:stCondLst>
                            <p:childTnLst>
                              <p:par>
                                <p:cTn id="12" presetID="53" presetClass="entr" presetSubtype="16"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par>
                          <p:cTn id="17" fill="hold">
                            <p:stCondLst>
                              <p:cond delay="1200"/>
                            </p:stCondLst>
                            <p:childTnLst>
                              <p:par>
                                <p:cTn id="18" presetID="22" presetClass="entr" presetSubtype="8"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1700"/>
                            </p:stCondLst>
                            <p:childTnLst>
                              <p:par>
                                <p:cTn id="22" presetID="53" presetClass="entr" presetSubtype="16"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200"/>
                            </p:stCondLst>
                            <p:childTnLst>
                              <p:par>
                                <p:cTn id="28" presetID="22" presetClass="entr" presetSubtype="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2700"/>
                            </p:stCondLst>
                            <p:childTnLst>
                              <p:par>
                                <p:cTn id="32" presetID="53" presetClass="entr" presetSubtype="16"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childTnLst>
                          </p:cTn>
                        </p:par>
                        <p:par>
                          <p:cTn id="37" fill="hold">
                            <p:stCondLst>
                              <p:cond delay="3200"/>
                            </p:stCondLst>
                            <p:childTnLst>
                              <p:par>
                                <p:cTn id="38" presetID="22" presetClass="entr" presetSubtype="8"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left)">
                                      <p:cBhvr>
                                        <p:cTn id="40" dur="500"/>
                                        <p:tgtEl>
                                          <p:spTgt spid="33"/>
                                        </p:tgtEl>
                                      </p:cBhvr>
                                    </p:animEffect>
                                  </p:childTnLst>
                                </p:cTn>
                              </p:par>
                            </p:childTnLst>
                          </p:cTn>
                        </p:par>
                        <p:par>
                          <p:cTn id="41" fill="hold">
                            <p:stCondLst>
                              <p:cond delay="3700"/>
                            </p:stCondLst>
                            <p:childTnLst>
                              <p:par>
                                <p:cTn id="42" presetID="5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par>
                          <p:cTn id="47" fill="hold">
                            <p:stCondLst>
                              <p:cond delay="4200"/>
                            </p:stCondLst>
                            <p:childTnLst>
                              <p:par>
                                <p:cTn id="48" presetID="22" presetClass="entr" presetSubtype="8"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left)">
                                      <p:cBhvr>
                                        <p:cTn id="50" dur="500"/>
                                        <p:tgtEl>
                                          <p:spTgt spid="35"/>
                                        </p:tgtEl>
                                      </p:cBhvr>
                                    </p:animEffect>
                                  </p:childTnLst>
                                </p:cTn>
                              </p:par>
                            </p:childTnLst>
                          </p:cTn>
                        </p:par>
                        <p:par>
                          <p:cTn id="51" fill="hold">
                            <p:stCondLst>
                              <p:cond delay="4700"/>
                            </p:stCondLst>
                            <p:childTnLst>
                              <p:par>
                                <p:cTn id="52" presetID="53" presetClass="entr" presetSubtype="16"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5200"/>
                            </p:stCondLst>
                            <p:childTnLst>
                              <p:par>
                                <p:cTn id="58" presetID="22" presetClass="entr" presetSubtype="8"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left)">
                                      <p:cBhvr>
                                        <p:cTn id="6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p:bldP spid="24" grpId="0" animBg="1"/>
      <p:bldP spid="25" grpId="0"/>
      <p:bldP spid="32" grpId="0" animBg="1"/>
      <p:bldP spid="33" grpId="0"/>
      <p:bldP spid="34" grpId="0" animBg="1"/>
      <p:bldP spid="35" grpId="0"/>
      <p:bldP spid="36" grpId="0" animBg="1"/>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3215197" cy="720000"/>
            <a:chOff x="398975" y="209550"/>
            <a:chExt cx="5817470"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1</a:t>
                </a:r>
                <a:endParaRPr lang="zh-CN" altLang="en-US" sz="2800" b="1" dirty="0">
                  <a:solidFill>
                    <a:prstClr val="white"/>
                  </a:solidFill>
                </a:endParaRPr>
              </a:p>
            </p:txBody>
          </p:sp>
        </p:grpSp>
        <p:sp>
          <p:nvSpPr>
            <p:cNvPr id="30" name="文本框 29"/>
            <p:cNvSpPr txBox="1"/>
            <p:nvPr/>
          </p:nvSpPr>
          <p:spPr>
            <a:xfrm>
              <a:off x="1984152" y="397918"/>
              <a:ext cx="4232293"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项目发展目标</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9" name="Freeform 13"/>
          <p:cNvSpPr>
            <a:spLocks/>
          </p:cNvSpPr>
          <p:nvPr/>
        </p:nvSpPr>
        <p:spPr bwMode="auto">
          <a:xfrm>
            <a:off x="10123488" y="2107203"/>
            <a:ext cx="919162" cy="2638425"/>
          </a:xfrm>
          <a:custGeom>
            <a:avLst/>
            <a:gdLst>
              <a:gd name="T0" fmla="*/ 740454673 w 1141"/>
              <a:gd name="T1" fmla="*/ 738544095 h 3278"/>
              <a:gd name="T2" fmla="*/ 740454673 w 1141"/>
              <a:gd name="T3" fmla="*/ 1385094246 h 3278"/>
              <a:gd name="T4" fmla="*/ 0 w 1141"/>
              <a:gd name="T5" fmla="*/ 2123638341 h 3278"/>
              <a:gd name="T6" fmla="*/ 0 w 1141"/>
              <a:gd name="T7" fmla="*/ 0 h 3278"/>
              <a:gd name="T8" fmla="*/ 740454673 w 1141"/>
              <a:gd name="T9" fmla="*/ 738544095 h 32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41" h="3278">
                <a:moveTo>
                  <a:pt x="1141" y="1140"/>
                </a:moveTo>
                <a:lnTo>
                  <a:pt x="1141" y="2138"/>
                </a:lnTo>
                <a:lnTo>
                  <a:pt x="0" y="3278"/>
                </a:lnTo>
                <a:lnTo>
                  <a:pt x="0" y="0"/>
                </a:lnTo>
                <a:lnTo>
                  <a:pt x="1141" y="1140"/>
                </a:lnTo>
                <a:close/>
              </a:path>
            </a:pathLst>
          </a:custGeom>
          <a:solidFill>
            <a:srgbClr val="0F2539"/>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50" name="TextBox 8"/>
          <p:cNvSpPr txBox="1">
            <a:spLocks noChangeArrowheads="1"/>
          </p:cNvSpPr>
          <p:nvPr/>
        </p:nvSpPr>
        <p:spPr bwMode="auto">
          <a:xfrm>
            <a:off x="1819275" y="1083677"/>
            <a:ext cx="19208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lgn="just"/>
            <a:r>
              <a:rPr lang="zh-CN" altLang="en-US" sz="1600" dirty="0">
                <a:solidFill>
                  <a:srgbClr val="292929"/>
                </a:solidFill>
                <a:latin typeface="微软雅黑" pitchFamily="34" charset="-122"/>
                <a:ea typeface="微软雅黑" pitchFamily="34" charset="-122"/>
              </a:rPr>
              <a:t>让商人掌握产品最佳购买价格及地理区域 </a:t>
            </a:r>
            <a:endParaRPr kumimoji="0" lang="zh-CN" altLang="en-US" sz="1600" b="0" i="0" u="none" strike="noStrike" kern="1200" cap="none" spc="0" normalizeH="0" baseline="0" noProof="0" dirty="0">
              <a:ln>
                <a:noFill/>
              </a:ln>
              <a:solidFill>
                <a:srgbClr val="292929"/>
              </a:solidFill>
              <a:effectLst/>
              <a:uLnTx/>
              <a:uFillTx/>
              <a:latin typeface="微软雅黑" pitchFamily="34" charset="-122"/>
              <a:ea typeface="微软雅黑" pitchFamily="34" charset="-122"/>
              <a:cs typeface="+mn-cs"/>
            </a:endParaRPr>
          </a:p>
        </p:txBody>
      </p:sp>
      <p:grpSp>
        <p:nvGrpSpPr>
          <p:cNvPr id="51" name="组合 50"/>
          <p:cNvGrpSpPr/>
          <p:nvPr/>
        </p:nvGrpSpPr>
        <p:grpSpPr>
          <a:xfrm>
            <a:off x="1158875" y="2107203"/>
            <a:ext cx="9883775" cy="915988"/>
            <a:chOff x="1158875" y="2107203"/>
            <a:chExt cx="9883775" cy="915988"/>
          </a:xfrm>
        </p:grpSpPr>
        <p:sp>
          <p:nvSpPr>
            <p:cNvPr id="52" name="Freeform 15"/>
            <p:cNvSpPr>
              <a:spLocks/>
            </p:cNvSpPr>
            <p:nvPr/>
          </p:nvSpPr>
          <p:spPr bwMode="auto">
            <a:xfrm>
              <a:off x="1158875" y="2107203"/>
              <a:ext cx="9883775" cy="915988"/>
            </a:xfrm>
            <a:custGeom>
              <a:avLst/>
              <a:gdLst>
                <a:gd name="T0" fmla="*/ 0 w 12281"/>
                <a:gd name="T1" fmla="*/ 0 h 1140"/>
                <a:gd name="T2" fmla="*/ 2147483647 w 12281"/>
                <a:gd name="T3" fmla="*/ 0 h 1140"/>
                <a:gd name="T4" fmla="*/ 2147483647 w 12281"/>
                <a:gd name="T5" fmla="*/ 735994751 h 1140"/>
                <a:gd name="T6" fmla="*/ 0 w 12281"/>
                <a:gd name="T7" fmla="*/ 735994751 h 1140"/>
                <a:gd name="T8" fmla="*/ 369192516 w 12281"/>
                <a:gd name="T9" fmla="*/ 367997376 h 1140"/>
                <a:gd name="T10" fmla="*/ 0 w 12281"/>
                <a:gd name="T11" fmla="*/ 0 h 11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281" h="1140">
                  <a:moveTo>
                    <a:pt x="0" y="0"/>
                  </a:moveTo>
                  <a:lnTo>
                    <a:pt x="11140" y="0"/>
                  </a:lnTo>
                  <a:lnTo>
                    <a:pt x="12281" y="1140"/>
                  </a:lnTo>
                  <a:lnTo>
                    <a:pt x="0" y="1140"/>
                  </a:lnTo>
                  <a:lnTo>
                    <a:pt x="570" y="570"/>
                  </a:lnTo>
                  <a:lnTo>
                    <a:pt x="0" y="0"/>
                  </a:lnTo>
                  <a:close/>
                </a:path>
              </a:pathLst>
            </a:custGeom>
            <a:solidFill>
              <a:srgbClr val="E3BF42"/>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53" name="Oval 17"/>
            <p:cNvSpPr>
              <a:spLocks noChangeArrowheads="1"/>
            </p:cNvSpPr>
            <p:nvPr/>
          </p:nvSpPr>
          <p:spPr bwMode="auto">
            <a:xfrm>
              <a:off x="2471738" y="2310403"/>
              <a:ext cx="509587" cy="5080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altLang="zh-CN" sz="2000" b="1" i="0" u="none" strike="noStrike" kern="1200" cap="none" spc="0" normalizeH="0" baseline="0" noProof="0" dirty="0">
                  <a:ln>
                    <a:noFill/>
                  </a:ln>
                  <a:solidFill>
                    <a:srgbClr val="A65300"/>
                  </a:solidFill>
                  <a:effectLst/>
                  <a:uLnTx/>
                  <a:uFillTx/>
                  <a:latin typeface="Arial" charset="0"/>
                  <a:ea typeface="宋体" pitchFamily="2" charset="-122"/>
                  <a:cs typeface="+mn-cs"/>
                </a:rPr>
                <a:t>1</a:t>
              </a:r>
              <a:endParaRPr kumimoji="0" lang="zh-CN" altLang="en-US" sz="2000" b="1" i="0" u="none" strike="noStrike" kern="1200" cap="none" spc="0" normalizeH="0" baseline="0" noProof="0" dirty="0">
                <a:ln>
                  <a:noFill/>
                </a:ln>
                <a:solidFill>
                  <a:srgbClr val="A65300"/>
                </a:solidFill>
                <a:effectLst/>
                <a:uLnTx/>
                <a:uFillTx/>
                <a:latin typeface="Arial" charset="0"/>
                <a:ea typeface="宋体" pitchFamily="2" charset="-122"/>
                <a:cs typeface="+mn-cs"/>
              </a:endParaRPr>
            </a:p>
          </p:txBody>
        </p:sp>
        <p:sp>
          <p:nvSpPr>
            <p:cNvPr id="54" name="Oval 17"/>
            <p:cNvSpPr>
              <a:spLocks noChangeArrowheads="1"/>
            </p:cNvSpPr>
            <p:nvPr/>
          </p:nvSpPr>
          <p:spPr bwMode="auto">
            <a:xfrm>
              <a:off x="5372100" y="2310403"/>
              <a:ext cx="509588" cy="5080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altLang="zh-CN" sz="2000" b="1" i="0" u="none" strike="noStrike" kern="1200" cap="none" spc="0" normalizeH="0" baseline="0" noProof="0" dirty="0">
                  <a:ln>
                    <a:noFill/>
                  </a:ln>
                  <a:solidFill>
                    <a:srgbClr val="A65300"/>
                  </a:solidFill>
                  <a:effectLst/>
                  <a:uLnTx/>
                  <a:uFillTx/>
                  <a:latin typeface="Arial" charset="0"/>
                  <a:ea typeface="宋体" pitchFamily="2" charset="-122"/>
                  <a:cs typeface="+mn-cs"/>
                </a:rPr>
                <a:t>2</a:t>
              </a:r>
              <a:endParaRPr kumimoji="0" lang="zh-CN" altLang="en-US" sz="2000" b="1" i="0" u="none" strike="noStrike" kern="1200" cap="none" spc="0" normalizeH="0" baseline="0" noProof="0" dirty="0">
                <a:ln>
                  <a:noFill/>
                </a:ln>
                <a:solidFill>
                  <a:srgbClr val="A65300"/>
                </a:solidFill>
                <a:effectLst/>
                <a:uLnTx/>
                <a:uFillTx/>
                <a:latin typeface="Arial" charset="0"/>
                <a:ea typeface="宋体" pitchFamily="2" charset="-122"/>
                <a:cs typeface="+mn-cs"/>
              </a:endParaRPr>
            </a:p>
          </p:txBody>
        </p:sp>
        <p:sp>
          <p:nvSpPr>
            <p:cNvPr id="55" name="Oval 17"/>
            <p:cNvSpPr>
              <a:spLocks noChangeArrowheads="1"/>
            </p:cNvSpPr>
            <p:nvPr/>
          </p:nvSpPr>
          <p:spPr bwMode="auto">
            <a:xfrm>
              <a:off x="8356600" y="2310403"/>
              <a:ext cx="509588" cy="5080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altLang="zh-CN" sz="2000" b="1" i="0" u="none" strike="noStrike" kern="1200" cap="none" spc="0" normalizeH="0" baseline="0" noProof="0">
                  <a:ln>
                    <a:noFill/>
                  </a:ln>
                  <a:solidFill>
                    <a:srgbClr val="A65300"/>
                  </a:solidFill>
                  <a:effectLst/>
                  <a:uLnTx/>
                  <a:uFillTx/>
                  <a:latin typeface="Arial" charset="0"/>
                  <a:ea typeface="宋体" pitchFamily="2" charset="-122"/>
                  <a:cs typeface="+mn-cs"/>
                </a:rPr>
                <a:t>3</a:t>
              </a:r>
              <a:endParaRPr kumimoji="0" lang="zh-CN" altLang="en-US" sz="2000" b="1" i="0" u="none" strike="noStrike" kern="1200" cap="none" spc="0" normalizeH="0" baseline="0" noProof="0">
                <a:ln>
                  <a:noFill/>
                </a:ln>
                <a:solidFill>
                  <a:srgbClr val="A65300"/>
                </a:solidFill>
                <a:effectLst/>
                <a:uLnTx/>
                <a:uFillTx/>
                <a:latin typeface="Arial" charset="0"/>
                <a:ea typeface="宋体" pitchFamily="2" charset="-122"/>
                <a:cs typeface="+mn-cs"/>
              </a:endParaRPr>
            </a:p>
          </p:txBody>
        </p:sp>
      </p:grpSp>
      <p:grpSp>
        <p:nvGrpSpPr>
          <p:cNvPr id="56" name="组合 55"/>
          <p:cNvGrpSpPr/>
          <p:nvPr/>
        </p:nvGrpSpPr>
        <p:grpSpPr>
          <a:xfrm>
            <a:off x="1149350" y="3664541"/>
            <a:ext cx="9893300" cy="1244600"/>
            <a:chOff x="1149350" y="3664541"/>
            <a:chExt cx="9893300" cy="1244600"/>
          </a:xfrm>
        </p:grpSpPr>
        <p:sp>
          <p:nvSpPr>
            <p:cNvPr id="57" name="Freeform 14"/>
            <p:cNvSpPr>
              <a:spLocks/>
            </p:cNvSpPr>
            <p:nvPr/>
          </p:nvSpPr>
          <p:spPr bwMode="auto">
            <a:xfrm>
              <a:off x="1149350" y="3664541"/>
              <a:ext cx="9893300" cy="1244600"/>
            </a:xfrm>
            <a:custGeom>
              <a:avLst/>
              <a:gdLst>
                <a:gd name="T0" fmla="*/ 338686592 w 12294"/>
                <a:gd name="T1" fmla="*/ 131563720 h 1546"/>
                <a:gd name="T2" fmla="*/ 2147483647 w 12294"/>
                <a:gd name="T3" fmla="*/ 131563720 h 1546"/>
                <a:gd name="T4" fmla="*/ 2147483647 w 12294"/>
                <a:gd name="T5" fmla="*/ 870395634 h 1546"/>
                <a:gd name="T6" fmla="*/ 338686592 w 12294"/>
                <a:gd name="T7" fmla="*/ 870395634 h 1546"/>
                <a:gd name="T8" fmla="*/ 338686592 w 12294"/>
                <a:gd name="T9" fmla="*/ 1001959353 h 1546"/>
                <a:gd name="T10" fmla="*/ 169018991 w 12294"/>
                <a:gd name="T11" fmla="*/ 751145082 h 1546"/>
                <a:gd name="T12" fmla="*/ 0 w 12294"/>
                <a:gd name="T13" fmla="*/ 500979677 h 1546"/>
                <a:gd name="T14" fmla="*/ 169018991 w 12294"/>
                <a:gd name="T15" fmla="*/ 250814272 h 1546"/>
                <a:gd name="T16" fmla="*/ 338686592 w 12294"/>
                <a:gd name="T17" fmla="*/ 0 h 1546"/>
                <a:gd name="T18" fmla="*/ 338686592 w 12294"/>
                <a:gd name="T19" fmla="*/ 131563720 h 15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294" h="1546">
                  <a:moveTo>
                    <a:pt x="523" y="203"/>
                  </a:moveTo>
                  <a:lnTo>
                    <a:pt x="12294" y="203"/>
                  </a:lnTo>
                  <a:lnTo>
                    <a:pt x="11153" y="1343"/>
                  </a:lnTo>
                  <a:lnTo>
                    <a:pt x="523" y="1343"/>
                  </a:lnTo>
                  <a:lnTo>
                    <a:pt x="523" y="1546"/>
                  </a:lnTo>
                  <a:lnTo>
                    <a:pt x="261" y="1159"/>
                  </a:lnTo>
                  <a:lnTo>
                    <a:pt x="0" y="773"/>
                  </a:lnTo>
                  <a:lnTo>
                    <a:pt x="261" y="387"/>
                  </a:lnTo>
                  <a:lnTo>
                    <a:pt x="523" y="0"/>
                  </a:lnTo>
                  <a:lnTo>
                    <a:pt x="523" y="203"/>
                  </a:lnTo>
                  <a:close/>
                </a:path>
              </a:pathLst>
            </a:custGeom>
            <a:solidFill>
              <a:srgbClr val="E3BF42"/>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58" name="Oval 17"/>
            <p:cNvSpPr>
              <a:spLocks noChangeArrowheads="1"/>
            </p:cNvSpPr>
            <p:nvPr/>
          </p:nvSpPr>
          <p:spPr bwMode="auto">
            <a:xfrm>
              <a:off x="2471738" y="4032841"/>
              <a:ext cx="509587" cy="5080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altLang="zh-CN" sz="2000" b="1" i="0" u="none" strike="noStrike" kern="1200" cap="none" spc="0" normalizeH="0" baseline="0" noProof="0">
                  <a:ln>
                    <a:noFill/>
                  </a:ln>
                  <a:solidFill>
                    <a:srgbClr val="A65300"/>
                  </a:solidFill>
                  <a:effectLst/>
                  <a:uLnTx/>
                  <a:uFillTx/>
                  <a:latin typeface="Arial" charset="0"/>
                  <a:ea typeface="宋体" pitchFamily="2" charset="-122"/>
                  <a:cs typeface="+mn-cs"/>
                </a:rPr>
                <a:t>6</a:t>
              </a:r>
              <a:endParaRPr kumimoji="0" lang="zh-CN" altLang="en-US" sz="2000" b="1" i="0" u="none" strike="noStrike" kern="1200" cap="none" spc="0" normalizeH="0" baseline="0" noProof="0">
                <a:ln>
                  <a:noFill/>
                </a:ln>
                <a:solidFill>
                  <a:srgbClr val="A65300"/>
                </a:solidFill>
                <a:effectLst/>
                <a:uLnTx/>
                <a:uFillTx/>
                <a:latin typeface="Arial" charset="0"/>
                <a:ea typeface="宋体" pitchFamily="2" charset="-122"/>
                <a:cs typeface="+mn-cs"/>
              </a:endParaRPr>
            </a:p>
          </p:txBody>
        </p:sp>
        <p:sp>
          <p:nvSpPr>
            <p:cNvPr id="59" name="Oval 17"/>
            <p:cNvSpPr>
              <a:spLocks noChangeArrowheads="1"/>
            </p:cNvSpPr>
            <p:nvPr/>
          </p:nvSpPr>
          <p:spPr bwMode="auto">
            <a:xfrm>
              <a:off x="5372100" y="4032841"/>
              <a:ext cx="509588" cy="5080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altLang="zh-CN" sz="2000" b="1" i="0" u="none" strike="noStrike" kern="1200" cap="none" spc="0" normalizeH="0" baseline="0" noProof="0">
                  <a:ln>
                    <a:noFill/>
                  </a:ln>
                  <a:solidFill>
                    <a:srgbClr val="A65300"/>
                  </a:solidFill>
                  <a:effectLst/>
                  <a:uLnTx/>
                  <a:uFillTx/>
                  <a:latin typeface="Arial" charset="0"/>
                  <a:ea typeface="宋体" pitchFamily="2" charset="-122"/>
                  <a:cs typeface="+mn-cs"/>
                </a:rPr>
                <a:t>5</a:t>
              </a:r>
              <a:endParaRPr kumimoji="0" lang="zh-CN" altLang="en-US" sz="2000" b="1" i="0" u="none" strike="noStrike" kern="1200" cap="none" spc="0" normalizeH="0" baseline="0" noProof="0">
                <a:ln>
                  <a:noFill/>
                </a:ln>
                <a:solidFill>
                  <a:srgbClr val="A65300"/>
                </a:solidFill>
                <a:effectLst/>
                <a:uLnTx/>
                <a:uFillTx/>
                <a:latin typeface="Arial" charset="0"/>
                <a:ea typeface="宋体" pitchFamily="2" charset="-122"/>
                <a:cs typeface="+mn-cs"/>
              </a:endParaRPr>
            </a:p>
          </p:txBody>
        </p:sp>
        <p:sp>
          <p:nvSpPr>
            <p:cNvPr id="60" name="Oval 17"/>
            <p:cNvSpPr>
              <a:spLocks noChangeArrowheads="1"/>
            </p:cNvSpPr>
            <p:nvPr/>
          </p:nvSpPr>
          <p:spPr bwMode="auto">
            <a:xfrm>
              <a:off x="8356600" y="4032841"/>
              <a:ext cx="509588" cy="5080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altLang="zh-CN" sz="2000" b="1" i="0" u="none" strike="noStrike" kern="1200" cap="none" spc="0" normalizeH="0" baseline="0" noProof="0">
                  <a:ln>
                    <a:noFill/>
                  </a:ln>
                  <a:solidFill>
                    <a:srgbClr val="A65300"/>
                  </a:solidFill>
                  <a:effectLst/>
                  <a:uLnTx/>
                  <a:uFillTx/>
                  <a:latin typeface="Arial" charset="0"/>
                  <a:ea typeface="宋体" pitchFamily="2" charset="-122"/>
                  <a:cs typeface="+mn-cs"/>
                </a:rPr>
                <a:t>4</a:t>
              </a:r>
              <a:endParaRPr kumimoji="0" lang="zh-CN" altLang="en-US" sz="2000" b="1" i="0" u="none" strike="noStrike" kern="1200" cap="none" spc="0" normalizeH="0" baseline="0" noProof="0">
                <a:ln>
                  <a:noFill/>
                </a:ln>
                <a:solidFill>
                  <a:srgbClr val="A65300"/>
                </a:solidFill>
                <a:effectLst/>
                <a:uLnTx/>
                <a:uFillTx/>
                <a:latin typeface="Arial" charset="0"/>
                <a:ea typeface="宋体" pitchFamily="2" charset="-122"/>
                <a:cs typeface="+mn-cs"/>
              </a:endParaRPr>
            </a:p>
          </p:txBody>
        </p:sp>
      </p:grpSp>
      <p:sp>
        <p:nvSpPr>
          <p:cNvPr id="61" name="TextBox 14"/>
          <p:cNvSpPr txBox="1">
            <a:spLocks noChangeArrowheads="1"/>
          </p:cNvSpPr>
          <p:nvPr/>
        </p:nvSpPr>
        <p:spPr bwMode="auto">
          <a:xfrm>
            <a:off x="4667250" y="1122866"/>
            <a:ext cx="19192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lgn="just"/>
            <a:r>
              <a:rPr lang="zh-CN" altLang="en-US" sz="1600" dirty="0">
                <a:solidFill>
                  <a:srgbClr val="292929"/>
                </a:solidFill>
                <a:latin typeface="微软雅黑" pitchFamily="34" charset="-122"/>
                <a:ea typeface="微软雅黑" pitchFamily="34" charset="-122"/>
              </a:rPr>
              <a:t>使本网成为商人坐观本行业动态的最佳网站</a:t>
            </a:r>
            <a:endParaRPr kumimoji="0" lang="zh-CN" altLang="en-US" sz="1600" b="0" i="0" u="none" strike="noStrike" kern="1200" cap="none" spc="0" normalizeH="0" baseline="0" noProof="0" dirty="0">
              <a:ln>
                <a:noFill/>
              </a:ln>
              <a:solidFill>
                <a:srgbClr val="292929"/>
              </a:solidFill>
              <a:effectLst/>
              <a:uLnTx/>
              <a:uFillTx/>
              <a:latin typeface="微软雅黑" pitchFamily="34" charset="-122"/>
              <a:ea typeface="微软雅黑" pitchFamily="34" charset="-122"/>
              <a:cs typeface="+mn-cs"/>
            </a:endParaRPr>
          </a:p>
        </p:txBody>
      </p:sp>
      <p:sp>
        <p:nvSpPr>
          <p:cNvPr id="62" name="TextBox 15"/>
          <p:cNvSpPr txBox="1">
            <a:spLocks noChangeArrowheads="1"/>
          </p:cNvSpPr>
          <p:nvPr/>
        </p:nvSpPr>
        <p:spPr bwMode="auto">
          <a:xfrm>
            <a:off x="7650163" y="861606"/>
            <a:ext cx="210779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lgn="just"/>
            <a:r>
              <a:rPr lang="zh-CN" altLang="en-US" sz="1600" dirty="0">
                <a:solidFill>
                  <a:srgbClr val="292929"/>
                </a:solidFill>
                <a:latin typeface="微软雅黑" pitchFamily="34" charset="-122"/>
                <a:ea typeface="微软雅黑" pitchFamily="34" charset="-122"/>
              </a:rPr>
              <a:t>保证国际供求信息准确及时的发布，使本网成为跨国贸易商人的好助手</a:t>
            </a:r>
            <a:endParaRPr kumimoji="0" lang="zh-CN" altLang="en-US" sz="1600" b="0" i="0" u="none" strike="noStrike" kern="1200" cap="none" spc="0" normalizeH="0" baseline="0" noProof="0" dirty="0">
              <a:ln>
                <a:noFill/>
              </a:ln>
              <a:solidFill>
                <a:srgbClr val="292929"/>
              </a:solidFill>
              <a:effectLst/>
              <a:uLnTx/>
              <a:uFillTx/>
              <a:latin typeface="微软雅黑" pitchFamily="34" charset="-122"/>
              <a:ea typeface="微软雅黑" pitchFamily="34" charset="-122"/>
              <a:cs typeface="+mn-cs"/>
            </a:endParaRPr>
          </a:p>
        </p:txBody>
      </p:sp>
      <p:sp>
        <p:nvSpPr>
          <p:cNvPr id="63" name="TextBox 16"/>
          <p:cNvSpPr txBox="1">
            <a:spLocks noChangeArrowheads="1"/>
          </p:cNvSpPr>
          <p:nvPr/>
        </p:nvSpPr>
        <p:spPr bwMode="auto">
          <a:xfrm>
            <a:off x="1819275" y="4909141"/>
            <a:ext cx="192087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lgn="just"/>
            <a:r>
              <a:rPr lang="zh-CN" altLang="en-US" sz="1600" dirty="0">
                <a:solidFill>
                  <a:srgbClr val="292929"/>
                </a:solidFill>
                <a:latin typeface="微软雅黑" pitchFamily="34" charset="-122"/>
                <a:ea typeface="微软雅黑" pitchFamily="34" charset="-122"/>
              </a:rPr>
              <a:t>完善社区功能，使会员通过本网实现网上办公、网上资料查询、网上娱乐、网上购物、网上交友等需要</a:t>
            </a:r>
            <a:endParaRPr kumimoji="0" lang="zh-CN" altLang="en-US" sz="1600" b="0" i="0" u="none" strike="noStrike" kern="1200" cap="none" spc="0" normalizeH="0" baseline="0" noProof="0" dirty="0">
              <a:ln>
                <a:noFill/>
              </a:ln>
              <a:solidFill>
                <a:srgbClr val="292929"/>
              </a:solidFill>
              <a:effectLst/>
              <a:uLnTx/>
              <a:uFillTx/>
              <a:latin typeface="微软雅黑" pitchFamily="34" charset="-122"/>
              <a:ea typeface="微软雅黑" pitchFamily="34" charset="-122"/>
              <a:cs typeface="+mn-cs"/>
            </a:endParaRPr>
          </a:p>
        </p:txBody>
      </p:sp>
      <p:sp>
        <p:nvSpPr>
          <p:cNvPr id="64" name="TextBox 17"/>
          <p:cNvSpPr txBox="1">
            <a:spLocks noChangeArrowheads="1"/>
          </p:cNvSpPr>
          <p:nvPr/>
        </p:nvSpPr>
        <p:spPr bwMode="auto">
          <a:xfrm>
            <a:off x="4667250" y="4909141"/>
            <a:ext cx="1919288"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lgn="just"/>
            <a:r>
              <a:rPr lang="zh-CN" altLang="en-US" sz="1600" dirty="0">
                <a:solidFill>
                  <a:srgbClr val="292929"/>
                </a:solidFill>
                <a:latin typeface="微软雅黑" pitchFamily="34" charset="-122"/>
                <a:ea typeface="微软雅黑" pitchFamily="34" charset="-122"/>
              </a:rPr>
              <a:t>成立贸易公司，利用手中大量的世界级供求信息，展开内外贸易及代理服务</a:t>
            </a:r>
            <a:endParaRPr kumimoji="0" lang="zh-CN" altLang="en-US" sz="1600" b="0" i="0" u="none" strike="noStrike" kern="1200" cap="none" spc="0" normalizeH="0" baseline="0" noProof="0" dirty="0">
              <a:ln>
                <a:noFill/>
              </a:ln>
              <a:solidFill>
                <a:srgbClr val="292929"/>
              </a:solidFill>
              <a:effectLst/>
              <a:uLnTx/>
              <a:uFillTx/>
              <a:latin typeface="微软雅黑" pitchFamily="34" charset="-122"/>
              <a:ea typeface="微软雅黑" pitchFamily="34" charset="-122"/>
              <a:cs typeface="+mn-cs"/>
            </a:endParaRPr>
          </a:p>
        </p:txBody>
      </p:sp>
      <p:sp>
        <p:nvSpPr>
          <p:cNvPr id="65" name="TextBox 18"/>
          <p:cNvSpPr txBox="1">
            <a:spLocks noChangeArrowheads="1"/>
          </p:cNvSpPr>
          <p:nvPr/>
        </p:nvSpPr>
        <p:spPr bwMode="auto">
          <a:xfrm>
            <a:off x="7650163" y="4909141"/>
            <a:ext cx="227760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lgn="just"/>
            <a:r>
              <a:rPr lang="zh-CN" altLang="en-US" sz="1600" dirty="0">
                <a:solidFill>
                  <a:srgbClr val="292929"/>
                </a:solidFill>
                <a:latin typeface="微软雅黑" pitchFamily="34" charset="-122"/>
                <a:ea typeface="微软雅黑" pitchFamily="34" charset="-122"/>
              </a:rPr>
              <a:t>及时发布国内外农业领域新技术、新产品、新工艺的最新情况，成为国内用户了解国际先进农业科技信息的纽带</a:t>
            </a:r>
            <a:endParaRPr kumimoji="0" lang="zh-CN" altLang="en-US" sz="1600" b="0" i="0" u="none" strike="noStrike" kern="1200" cap="none" spc="0" normalizeH="0" baseline="0" noProof="0" dirty="0">
              <a:ln>
                <a:noFill/>
              </a:ln>
              <a:solidFill>
                <a:srgbClr val="292929"/>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2995443314"/>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up)">
                                      <p:cBhvr>
                                        <p:cTn id="11" dur="500"/>
                                        <p:tgtEl>
                                          <p:spTgt spid="4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wipe(right)">
                                      <p:cBhvr>
                                        <p:cTn id="16" dur="500"/>
                                        <p:tgtEl>
                                          <p:spTgt spid="56"/>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ipe(left)">
                                      <p:cBhvr>
                                        <p:cTn id="20" dur="500"/>
                                        <p:tgtEl>
                                          <p:spTgt spid="50"/>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wipe(left)">
                                      <p:cBhvr>
                                        <p:cTn id="24" dur="500"/>
                                        <p:tgtEl>
                                          <p:spTgt spid="61"/>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wipe(left)">
                                      <p:cBhvr>
                                        <p:cTn id="28" dur="500"/>
                                        <p:tgtEl>
                                          <p:spTgt spid="62"/>
                                        </p:tgtEl>
                                      </p:cBhvr>
                                    </p:animEffect>
                                  </p:childTnLst>
                                </p:cTn>
                              </p:par>
                            </p:childTnLst>
                          </p:cTn>
                        </p:par>
                        <p:par>
                          <p:cTn id="29" fill="hold">
                            <p:stCondLst>
                              <p:cond delay="2000"/>
                            </p:stCondLst>
                            <p:childTnLst>
                              <p:par>
                                <p:cTn id="30" presetID="22" presetClass="entr" presetSubtype="2" fill="hold" grpId="0" nodeType="after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wipe(right)">
                                      <p:cBhvr>
                                        <p:cTn id="32" dur="500"/>
                                        <p:tgtEl>
                                          <p:spTgt spid="65"/>
                                        </p:tgtEl>
                                      </p:cBhvr>
                                    </p:animEffect>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wipe(right)">
                                      <p:cBhvr>
                                        <p:cTn id="36" dur="500"/>
                                        <p:tgtEl>
                                          <p:spTgt spid="64"/>
                                        </p:tgtEl>
                                      </p:cBhvr>
                                    </p:animEffect>
                                  </p:childTnLst>
                                </p:cTn>
                              </p:par>
                            </p:childTnLst>
                          </p:cTn>
                        </p:par>
                        <p:par>
                          <p:cTn id="37" fill="hold">
                            <p:stCondLst>
                              <p:cond delay="3000"/>
                            </p:stCondLst>
                            <p:childTnLst>
                              <p:par>
                                <p:cTn id="38" presetID="22" presetClass="entr" presetSubtype="2" fill="hold" grpId="0" nodeType="after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wipe(right)">
                                      <p:cBhvr>
                                        <p:cTn id="40"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p:bldP spid="61" grpId="0"/>
      <p:bldP spid="62" grpId="0"/>
      <p:bldP spid="63" grpId="0"/>
      <p:bldP spid="64" grpId="0"/>
      <p:bldP spid="6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2</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发展规划</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任意多边形 16"/>
          <p:cNvSpPr>
            <a:spLocks/>
          </p:cNvSpPr>
          <p:nvPr/>
        </p:nvSpPr>
        <p:spPr bwMode="auto">
          <a:xfrm>
            <a:off x="2062163" y="3660775"/>
            <a:ext cx="7620000" cy="1381125"/>
          </a:xfrm>
          <a:custGeom>
            <a:avLst/>
            <a:gdLst>
              <a:gd name="T0" fmla="*/ 3302454 w 7620000"/>
              <a:gd name="T1" fmla="*/ 1380217 h 1380217"/>
              <a:gd name="T2" fmla="*/ 0 w 7620000"/>
              <a:gd name="T3" fmla="*/ 400050 h 1380217"/>
              <a:gd name="T4" fmla="*/ 7620000 w 7620000"/>
              <a:gd name="T5" fmla="*/ 400050 h 1380217"/>
              <a:gd name="T6" fmla="*/ 4281714 w 7620000"/>
              <a:gd name="T7" fmla="*/ 1357992 h 1380217"/>
              <a:gd name="T8" fmla="*/ 3302454 w 7620000"/>
              <a:gd name="T9" fmla="*/ 1380217 h 1380217"/>
            </a:gdLst>
            <a:ahLst/>
            <a:cxnLst>
              <a:cxn ang="0">
                <a:pos x="T0" y="T1"/>
              </a:cxn>
              <a:cxn ang="0">
                <a:pos x="T2" y="T3"/>
              </a:cxn>
              <a:cxn ang="0">
                <a:pos x="T4" y="T5"/>
              </a:cxn>
              <a:cxn ang="0">
                <a:pos x="T6" y="T7"/>
              </a:cxn>
              <a:cxn ang="0">
                <a:pos x="T8" y="T9"/>
              </a:cxn>
            </a:cxnLst>
            <a:rect l="0" t="0" r="r" b="b"/>
            <a:pathLst>
              <a:path w="7620000" h="1380217">
                <a:moveTo>
                  <a:pt x="3302454" y="1380217"/>
                </a:moveTo>
                <a:lnTo>
                  <a:pt x="0" y="400050"/>
                </a:lnTo>
                <a:cubicBezTo>
                  <a:pt x="2187575" y="85725"/>
                  <a:pt x="4699000" y="0"/>
                  <a:pt x="7620000" y="400050"/>
                </a:cubicBezTo>
                <a:lnTo>
                  <a:pt x="4281714" y="1357992"/>
                </a:lnTo>
                <a:lnTo>
                  <a:pt x="3302454" y="1380217"/>
                </a:lnTo>
                <a:close/>
              </a:path>
            </a:pathLst>
          </a:custGeom>
          <a:solidFill>
            <a:srgbClr val="DADADA">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任意多边形 17"/>
          <p:cNvSpPr>
            <a:spLocks/>
          </p:cNvSpPr>
          <p:nvPr/>
        </p:nvSpPr>
        <p:spPr bwMode="auto">
          <a:xfrm>
            <a:off x="2809875" y="3902075"/>
            <a:ext cx="2374900" cy="935038"/>
          </a:xfrm>
          <a:custGeom>
            <a:avLst/>
            <a:gdLst>
              <a:gd name="T0" fmla="*/ 2670629 w 2670629"/>
              <a:gd name="T1" fmla="*/ 957943 h 957943"/>
              <a:gd name="T2" fmla="*/ 0 w 2670629"/>
              <a:gd name="T3" fmla="*/ 0 h 957943"/>
            </a:gdLst>
            <a:ahLst/>
            <a:cxnLst>
              <a:cxn ang="0">
                <a:pos x="T0" y="T1"/>
              </a:cxn>
              <a:cxn ang="0">
                <a:pos x="T2" y="T3"/>
              </a:cxn>
            </a:cxnLst>
            <a:rect l="0" t="0" r="r" b="b"/>
            <a:pathLst>
              <a:path w="2670629" h="957943">
                <a:moveTo>
                  <a:pt x="2670629" y="957943"/>
                </a:moveTo>
                <a:lnTo>
                  <a:pt x="0" y="0"/>
                </a:lnTo>
              </a:path>
            </a:pathLst>
          </a:custGeom>
          <a:solidFill>
            <a:srgbClr val="21A3D0"/>
          </a:solidFill>
          <a:ln w="9525" cap="flat" cmpd="sng">
            <a:solidFill>
              <a:srgbClr val="4D4D4D"/>
            </a:solidFill>
            <a:miter lim="800000"/>
            <a:headEnd type="oval"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任意多边形 18"/>
          <p:cNvSpPr>
            <a:spLocks/>
          </p:cNvSpPr>
          <p:nvPr/>
        </p:nvSpPr>
        <p:spPr bwMode="auto">
          <a:xfrm>
            <a:off x="4419600" y="3771900"/>
            <a:ext cx="1008063" cy="719138"/>
          </a:xfrm>
          <a:custGeom>
            <a:avLst/>
            <a:gdLst>
              <a:gd name="T0" fmla="*/ 2670629 w 2670629"/>
              <a:gd name="T1" fmla="*/ 957943 h 957943"/>
              <a:gd name="T2" fmla="*/ 0 w 2670629"/>
              <a:gd name="T3" fmla="*/ 0 h 957943"/>
            </a:gdLst>
            <a:ahLst/>
            <a:cxnLst>
              <a:cxn ang="0">
                <a:pos x="T0" y="T1"/>
              </a:cxn>
              <a:cxn ang="0">
                <a:pos x="T2" y="T3"/>
              </a:cxn>
            </a:cxnLst>
            <a:rect l="0" t="0" r="r" b="b"/>
            <a:pathLst>
              <a:path w="2670629" h="957943">
                <a:moveTo>
                  <a:pt x="2670629" y="957943"/>
                </a:moveTo>
                <a:lnTo>
                  <a:pt x="0" y="0"/>
                </a:lnTo>
              </a:path>
            </a:pathLst>
          </a:custGeom>
          <a:solidFill>
            <a:srgbClr val="21A3D0"/>
          </a:solidFill>
          <a:ln w="9525" cap="flat" cmpd="sng">
            <a:solidFill>
              <a:srgbClr val="4D4D4D"/>
            </a:solidFill>
            <a:miter lim="800000"/>
            <a:headEnd type="oval"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任意多边形 19"/>
          <p:cNvSpPr>
            <a:spLocks/>
          </p:cNvSpPr>
          <p:nvPr/>
        </p:nvSpPr>
        <p:spPr bwMode="auto">
          <a:xfrm>
            <a:off x="5872163" y="3713163"/>
            <a:ext cx="0" cy="647700"/>
          </a:xfrm>
          <a:custGeom>
            <a:avLst/>
            <a:gdLst>
              <a:gd name="T0" fmla="*/ 2670629 w 2670629"/>
              <a:gd name="T1" fmla="*/ 957943 h 957943"/>
              <a:gd name="T2" fmla="*/ 0 w 2670629"/>
              <a:gd name="T3" fmla="*/ 0 h 957943"/>
            </a:gdLst>
            <a:ahLst/>
            <a:cxnLst>
              <a:cxn ang="0">
                <a:pos x="T0" y="T1"/>
              </a:cxn>
              <a:cxn ang="0">
                <a:pos x="T2" y="T3"/>
              </a:cxn>
            </a:cxnLst>
            <a:rect l="0" t="0" r="r" b="b"/>
            <a:pathLst>
              <a:path w="2670629" h="957943">
                <a:moveTo>
                  <a:pt x="2670629" y="957943"/>
                </a:moveTo>
                <a:lnTo>
                  <a:pt x="0" y="0"/>
                </a:lnTo>
              </a:path>
            </a:pathLst>
          </a:custGeom>
          <a:solidFill>
            <a:srgbClr val="21A3D0"/>
          </a:solidFill>
          <a:ln w="9525" cap="flat" cmpd="sng">
            <a:solidFill>
              <a:srgbClr val="4D4D4D"/>
            </a:solidFill>
            <a:miter lim="800000"/>
            <a:headEnd type="oval"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任意多边形 20"/>
          <p:cNvSpPr>
            <a:spLocks/>
          </p:cNvSpPr>
          <p:nvPr/>
        </p:nvSpPr>
        <p:spPr bwMode="auto">
          <a:xfrm flipH="1">
            <a:off x="6291263" y="3771900"/>
            <a:ext cx="1008062" cy="719138"/>
          </a:xfrm>
          <a:custGeom>
            <a:avLst/>
            <a:gdLst>
              <a:gd name="T0" fmla="*/ 2670629 w 2670629"/>
              <a:gd name="T1" fmla="*/ 957943 h 957943"/>
              <a:gd name="T2" fmla="*/ 0 w 2670629"/>
              <a:gd name="T3" fmla="*/ 0 h 957943"/>
            </a:gdLst>
            <a:ahLst/>
            <a:cxnLst>
              <a:cxn ang="0">
                <a:pos x="T0" y="T1"/>
              </a:cxn>
              <a:cxn ang="0">
                <a:pos x="T2" y="T3"/>
              </a:cxn>
            </a:cxnLst>
            <a:rect l="0" t="0" r="r" b="b"/>
            <a:pathLst>
              <a:path w="2670629" h="957943">
                <a:moveTo>
                  <a:pt x="2670629" y="957943"/>
                </a:moveTo>
                <a:lnTo>
                  <a:pt x="0" y="0"/>
                </a:lnTo>
              </a:path>
            </a:pathLst>
          </a:custGeom>
          <a:solidFill>
            <a:srgbClr val="21A3D0"/>
          </a:solidFill>
          <a:ln w="9525" cap="flat" cmpd="sng">
            <a:solidFill>
              <a:srgbClr val="4D4D4D"/>
            </a:solidFill>
            <a:miter lim="800000"/>
            <a:headEnd type="oval"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任意多边形 21"/>
          <p:cNvSpPr>
            <a:spLocks/>
          </p:cNvSpPr>
          <p:nvPr/>
        </p:nvSpPr>
        <p:spPr bwMode="auto">
          <a:xfrm flipH="1">
            <a:off x="6550025" y="3902075"/>
            <a:ext cx="2376488" cy="935038"/>
          </a:xfrm>
          <a:custGeom>
            <a:avLst/>
            <a:gdLst>
              <a:gd name="T0" fmla="*/ 2670629 w 2670629"/>
              <a:gd name="T1" fmla="*/ 957943 h 957943"/>
              <a:gd name="T2" fmla="*/ 0 w 2670629"/>
              <a:gd name="T3" fmla="*/ 0 h 957943"/>
            </a:gdLst>
            <a:ahLst/>
            <a:cxnLst>
              <a:cxn ang="0">
                <a:pos x="T0" y="T1"/>
              </a:cxn>
              <a:cxn ang="0">
                <a:pos x="T2" y="T3"/>
              </a:cxn>
            </a:cxnLst>
            <a:rect l="0" t="0" r="r" b="b"/>
            <a:pathLst>
              <a:path w="2670629" h="957943">
                <a:moveTo>
                  <a:pt x="2670629" y="957943"/>
                </a:moveTo>
                <a:lnTo>
                  <a:pt x="0" y="0"/>
                </a:lnTo>
              </a:path>
            </a:pathLst>
          </a:custGeom>
          <a:solidFill>
            <a:srgbClr val="21A3D0"/>
          </a:solidFill>
          <a:ln w="9525" cap="flat" cmpd="sng">
            <a:solidFill>
              <a:srgbClr val="4D4D4D"/>
            </a:solidFill>
            <a:miter lim="800000"/>
            <a:headEnd type="oval"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Oval 2"/>
          <p:cNvSpPr>
            <a:spLocks noChangeAspect="1" noChangeArrowheads="1"/>
          </p:cNvSpPr>
          <p:nvPr/>
        </p:nvSpPr>
        <p:spPr bwMode="auto">
          <a:xfrm>
            <a:off x="5246688" y="4464050"/>
            <a:ext cx="1255712" cy="1260475"/>
          </a:xfrm>
          <a:prstGeom prst="ellipse">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altLang="en-US" sz="1800" b="0" i="0" u="none" strike="noStrike" kern="0" cap="none" spc="0" normalizeH="0" baseline="0" noProof="0">
              <a:ln>
                <a:noFill/>
              </a:ln>
              <a:solidFill>
                <a:sysClr val="windowText" lastClr="000000"/>
              </a:solidFill>
              <a:effectLst/>
              <a:uLnTx/>
              <a:uFillTx/>
            </a:endParaRPr>
          </a:p>
        </p:txBody>
      </p:sp>
      <p:sp>
        <p:nvSpPr>
          <p:cNvPr id="19" name="Freeform 8"/>
          <p:cNvSpPr>
            <a:spLocks/>
          </p:cNvSpPr>
          <p:nvPr/>
        </p:nvSpPr>
        <p:spPr bwMode="auto">
          <a:xfrm>
            <a:off x="3746500" y="2139950"/>
            <a:ext cx="1358900" cy="1612900"/>
          </a:xfrm>
          <a:custGeom>
            <a:avLst/>
            <a:gdLst>
              <a:gd name="T0" fmla="*/ 0 w 117"/>
              <a:gd name="T1" fmla="*/ 0 h 122"/>
              <a:gd name="T2" fmla="*/ 117 w 117"/>
              <a:gd name="T3" fmla="*/ 7 h 122"/>
              <a:gd name="T4" fmla="*/ 117 w 117"/>
              <a:gd name="T5" fmla="*/ 115 h 122"/>
              <a:gd name="T6" fmla="*/ 0 w 117"/>
              <a:gd name="T7" fmla="*/ 122 h 122"/>
              <a:gd name="T8" fmla="*/ 0 w 117"/>
              <a:gd name="T9" fmla="*/ 0 h 122"/>
            </a:gdLst>
            <a:ahLst/>
            <a:cxnLst>
              <a:cxn ang="0">
                <a:pos x="T0" y="T1"/>
              </a:cxn>
              <a:cxn ang="0">
                <a:pos x="T2" y="T3"/>
              </a:cxn>
              <a:cxn ang="0">
                <a:pos x="T4" y="T5"/>
              </a:cxn>
              <a:cxn ang="0">
                <a:pos x="T6" y="T7"/>
              </a:cxn>
              <a:cxn ang="0">
                <a:pos x="T8" y="T9"/>
              </a:cxn>
            </a:cxnLst>
            <a:rect l="0" t="0" r="r" b="b"/>
            <a:pathLst>
              <a:path w="117" h="122">
                <a:moveTo>
                  <a:pt x="0" y="0"/>
                </a:moveTo>
                <a:cubicBezTo>
                  <a:pt x="39" y="3"/>
                  <a:pt x="74" y="6"/>
                  <a:pt x="117" y="7"/>
                </a:cubicBezTo>
                <a:lnTo>
                  <a:pt x="117" y="115"/>
                </a:lnTo>
                <a:cubicBezTo>
                  <a:pt x="78" y="117"/>
                  <a:pt x="39" y="119"/>
                  <a:pt x="0" y="122"/>
                </a:cubicBezTo>
                <a:lnTo>
                  <a:pt x="0" y="0"/>
                </a:lnTo>
                <a:close/>
              </a:path>
            </a:pathLst>
          </a:custGeom>
          <a:solidFill>
            <a:srgbClr val="26262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Freeform 9"/>
          <p:cNvSpPr>
            <a:spLocks/>
          </p:cNvSpPr>
          <p:nvPr/>
        </p:nvSpPr>
        <p:spPr bwMode="auto">
          <a:xfrm>
            <a:off x="5210175" y="2243138"/>
            <a:ext cx="1311275" cy="1427162"/>
          </a:xfrm>
          <a:custGeom>
            <a:avLst/>
            <a:gdLst>
              <a:gd name="T0" fmla="*/ 1 w 113"/>
              <a:gd name="T1" fmla="*/ 0 h 108"/>
              <a:gd name="T2" fmla="*/ 113 w 113"/>
              <a:gd name="T3" fmla="*/ 0 h 108"/>
              <a:gd name="T4" fmla="*/ 113 w 113"/>
              <a:gd name="T5" fmla="*/ 108 h 108"/>
              <a:gd name="T6" fmla="*/ 0 w 113"/>
              <a:gd name="T7" fmla="*/ 108 h 108"/>
              <a:gd name="T8" fmla="*/ 1 w 113"/>
              <a:gd name="T9" fmla="*/ 0 h 108"/>
            </a:gdLst>
            <a:ahLst/>
            <a:cxnLst>
              <a:cxn ang="0">
                <a:pos x="T0" y="T1"/>
              </a:cxn>
              <a:cxn ang="0">
                <a:pos x="T2" y="T3"/>
              </a:cxn>
              <a:cxn ang="0">
                <a:pos x="T4" y="T5"/>
              </a:cxn>
              <a:cxn ang="0">
                <a:pos x="T6" y="T7"/>
              </a:cxn>
              <a:cxn ang="0">
                <a:pos x="T8" y="T9"/>
              </a:cxn>
            </a:cxnLst>
            <a:rect l="0" t="0" r="r" b="b"/>
            <a:pathLst>
              <a:path w="113" h="108">
                <a:moveTo>
                  <a:pt x="1" y="0"/>
                </a:moveTo>
                <a:cubicBezTo>
                  <a:pt x="38" y="1"/>
                  <a:pt x="75" y="1"/>
                  <a:pt x="113" y="0"/>
                </a:cubicBezTo>
                <a:lnTo>
                  <a:pt x="113" y="108"/>
                </a:lnTo>
                <a:cubicBezTo>
                  <a:pt x="76" y="107"/>
                  <a:pt x="38" y="107"/>
                  <a:pt x="0" y="108"/>
                </a:cubicBezTo>
                <a:lnTo>
                  <a:pt x="1" y="0"/>
                </a:lnTo>
                <a:close/>
              </a:path>
            </a:pathLst>
          </a:cu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Freeform 7"/>
          <p:cNvSpPr>
            <a:spLocks/>
          </p:cNvSpPr>
          <p:nvPr/>
        </p:nvSpPr>
        <p:spPr bwMode="auto">
          <a:xfrm>
            <a:off x="2051050" y="1901825"/>
            <a:ext cx="1579563" cy="2047875"/>
          </a:xfrm>
          <a:custGeom>
            <a:avLst/>
            <a:gdLst>
              <a:gd name="T0" fmla="*/ 0 w 136"/>
              <a:gd name="T1" fmla="*/ 0 h 155"/>
              <a:gd name="T2" fmla="*/ 136 w 136"/>
              <a:gd name="T3" fmla="*/ 15 h 155"/>
              <a:gd name="T4" fmla="*/ 136 w 136"/>
              <a:gd name="T5" fmla="*/ 139 h 155"/>
              <a:gd name="T6" fmla="*/ 0 w 136"/>
              <a:gd name="T7" fmla="*/ 155 h 155"/>
              <a:gd name="T8" fmla="*/ 0 w 136"/>
              <a:gd name="T9" fmla="*/ 0 h 155"/>
            </a:gdLst>
            <a:ahLst/>
            <a:cxnLst>
              <a:cxn ang="0">
                <a:pos x="T0" y="T1"/>
              </a:cxn>
              <a:cxn ang="0">
                <a:pos x="T2" y="T3"/>
              </a:cxn>
              <a:cxn ang="0">
                <a:pos x="T4" y="T5"/>
              </a:cxn>
              <a:cxn ang="0">
                <a:pos x="T6" y="T7"/>
              </a:cxn>
              <a:cxn ang="0">
                <a:pos x="T8" y="T9"/>
              </a:cxn>
            </a:cxnLst>
            <a:rect l="0" t="0" r="r" b="b"/>
            <a:pathLst>
              <a:path w="136" h="155">
                <a:moveTo>
                  <a:pt x="0" y="0"/>
                </a:moveTo>
                <a:cubicBezTo>
                  <a:pt x="45" y="6"/>
                  <a:pt x="91" y="12"/>
                  <a:pt x="136" y="15"/>
                </a:cubicBezTo>
                <a:lnTo>
                  <a:pt x="136" y="139"/>
                </a:lnTo>
                <a:cubicBezTo>
                  <a:pt x="90" y="144"/>
                  <a:pt x="45" y="149"/>
                  <a:pt x="0" y="155"/>
                </a:cubicBezTo>
                <a:cubicBezTo>
                  <a:pt x="0" y="103"/>
                  <a:pt x="0" y="52"/>
                  <a:pt x="0" y="0"/>
                </a:cubicBezTo>
                <a:close/>
              </a:path>
            </a:pathLst>
          </a:cu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Freeform 10"/>
          <p:cNvSpPr>
            <a:spLocks/>
          </p:cNvSpPr>
          <p:nvPr/>
        </p:nvSpPr>
        <p:spPr bwMode="auto">
          <a:xfrm>
            <a:off x="6638925" y="2152650"/>
            <a:ext cx="1322388" cy="1600200"/>
          </a:xfrm>
          <a:custGeom>
            <a:avLst/>
            <a:gdLst>
              <a:gd name="T0" fmla="*/ 0 w 114"/>
              <a:gd name="T1" fmla="*/ 6 h 121"/>
              <a:gd name="T2" fmla="*/ 114 w 114"/>
              <a:gd name="T3" fmla="*/ 0 h 121"/>
              <a:gd name="T4" fmla="*/ 114 w 114"/>
              <a:gd name="T5" fmla="*/ 121 h 121"/>
              <a:gd name="T6" fmla="*/ 0 w 114"/>
              <a:gd name="T7" fmla="*/ 115 h 121"/>
              <a:gd name="T8" fmla="*/ 0 w 114"/>
              <a:gd name="T9" fmla="*/ 6 h 121"/>
            </a:gdLst>
            <a:ahLst/>
            <a:cxnLst>
              <a:cxn ang="0">
                <a:pos x="T0" y="T1"/>
              </a:cxn>
              <a:cxn ang="0">
                <a:pos x="T2" y="T3"/>
              </a:cxn>
              <a:cxn ang="0">
                <a:pos x="T4" y="T5"/>
              </a:cxn>
              <a:cxn ang="0">
                <a:pos x="T6" y="T7"/>
              </a:cxn>
              <a:cxn ang="0">
                <a:pos x="T8" y="T9"/>
              </a:cxn>
            </a:cxnLst>
            <a:rect l="0" t="0" r="r" b="b"/>
            <a:pathLst>
              <a:path w="114" h="121">
                <a:moveTo>
                  <a:pt x="0" y="6"/>
                </a:moveTo>
                <a:cubicBezTo>
                  <a:pt x="38" y="5"/>
                  <a:pt x="76" y="3"/>
                  <a:pt x="114" y="0"/>
                </a:cubicBezTo>
                <a:lnTo>
                  <a:pt x="114" y="121"/>
                </a:lnTo>
                <a:cubicBezTo>
                  <a:pt x="76" y="118"/>
                  <a:pt x="38" y="116"/>
                  <a:pt x="0" y="115"/>
                </a:cubicBezTo>
                <a:lnTo>
                  <a:pt x="0" y="6"/>
                </a:lnTo>
                <a:close/>
              </a:path>
            </a:pathLst>
          </a:custGeom>
          <a:solidFill>
            <a:srgbClr val="26262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Freeform 11"/>
          <p:cNvSpPr>
            <a:spLocks/>
          </p:cNvSpPr>
          <p:nvPr/>
        </p:nvSpPr>
        <p:spPr bwMode="auto">
          <a:xfrm>
            <a:off x="8101013" y="1901825"/>
            <a:ext cx="1590675" cy="2047875"/>
          </a:xfrm>
          <a:custGeom>
            <a:avLst/>
            <a:gdLst>
              <a:gd name="T0" fmla="*/ 1 w 137"/>
              <a:gd name="T1" fmla="*/ 15 h 155"/>
              <a:gd name="T2" fmla="*/ 137 w 137"/>
              <a:gd name="T3" fmla="*/ 0 h 155"/>
              <a:gd name="T4" fmla="*/ 137 w 137"/>
              <a:gd name="T5" fmla="*/ 155 h 155"/>
              <a:gd name="T6" fmla="*/ 0 w 137"/>
              <a:gd name="T7" fmla="*/ 139 h 155"/>
              <a:gd name="T8" fmla="*/ 1 w 137"/>
              <a:gd name="T9" fmla="*/ 15 h 155"/>
            </a:gdLst>
            <a:ahLst/>
            <a:cxnLst>
              <a:cxn ang="0">
                <a:pos x="T0" y="T1"/>
              </a:cxn>
              <a:cxn ang="0">
                <a:pos x="T2" y="T3"/>
              </a:cxn>
              <a:cxn ang="0">
                <a:pos x="T4" y="T5"/>
              </a:cxn>
              <a:cxn ang="0">
                <a:pos x="T6" y="T7"/>
              </a:cxn>
              <a:cxn ang="0">
                <a:pos x="T8" y="T9"/>
              </a:cxn>
            </a:cxnLst>
            <a:rect l="0" t="0" r="r" b="b"/>
            <a:pathLst>
              <a:path w="137" h="155">
                <a:moveTo>
                  <a:pt x="1" y="15"/>
                </a:moveTo>
                <a:cubicBezTo>
                  <a:pt x="46" y="12"/>
                  <a:pt x="92" y="6"/>
                  <a:pt x="137" y="0"/>
                </a:cubicBezTo>
                <a:cubicBezTo>
                  <a:pt x="137" y="52"/>
                  <a:pt x="137" y="103"/>
                  <a:pt x="137" y="155"/>
                </a:cubicBezTo>
                <a:cubicBezTo>
                  <a:pt x="92" y="149"/>
                  <a:pt x="46" y="143"/>
                  <a:pt x="0" y="139"/>
                </a:cubicBezTo>
                <a:lnTo>
                  <a:pt x="1" y="15"/>
                </a:lnTo>
                <a:close/>
              </a:path>
            </a:pathLst>
          </a:cu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4" name="Group 30"/>
          <p:cNvGrpSpPr>
            <a:grpSpLocks/>
          </p:cNvGrpSpPr>
          <p:nvPr/>
        </p:nvGrpSpPr>
        <p:grpSpPr bwMode="auto">
          <a:xfrm>
            <a:off x="9966325" y="2020888"/>
            <a:ext cx="601663" cy="2279650"/>
            <a:chOff x="0" y="0"/>
            <a:chExt cx="601663" cy="2279650"/>
          </a:xfrm>
        </p:grpSpPr>
        <p:sp>
          <p:nvSpPr>
            <p:cNvPr id="25" name="Freeform 25"/>
            <p:cNvSpPr>
              <a:spLocks/>
            </p:cNvSpPr>
            <p:nvPr/>
          </p:nvSpPr>
          <p:spPr bwMode="auto">
            <a:xfrm>
              <a:off x="211137" y="277813"/>
              <a:ext cx="212725" cy="312738"/>
            </a:xfrm>
            <a:custGeom>
              <a:avLst/>
              <a:gdLst>
                <a:gd name="T0" fmla="*/ 112 w 134"/>
                <a:gd name="T1" fmla="*/ 0 h 197"/>
                <a:gd name="T2" fmla="*/ 112 w 134"/>
                <a:gd name="T3" fmla="*/ 0 h 197"/>
                <a:gd name="T4" fmla="*/ 116 w 134"/>
                <a:gd name="T5" fmla="*/ 3 h 197"/>
                <a:gd name="T6" fmla="*/ 116 w 134"/>
                <a:gd name="T7" fmla="*/ 3 h 197"/>
                <a:gd name="T8" fmla="*/ 127 w 134"/>
                <a:gd name="T9" fmla="*/ 29 h 197"/>
                <a:gd name="T10" fmla="*/ 127 w 134"/>
                <a:gd name="T11" fmla="*/ 29 h 197"/>
                <a:gd name="T12" fmla="*/ 134 w 134"/>
                <a:gd name="T13" fmla="*/ 41 h 197"/>
                <a:gd name="T14" fmla="*/ 134 w 134"/>
                <a:gd name="T15" fmla="*/ 41 h 197"/>
                <a:gd name="T16" fmla="*/ 93 w 134"/>
                <a:gd name="T17" fmla="*/ 96 h 197"/>
                <a:gd name="T18" fmla="*/ 45 w 134"/>
                <a:gd name="T19" fmla="*/ 167 h 197"/>
                <a:gd name="T20" fmla="*/ 45 w 134"/>
                <a:gd name="T21" fmla="*/ 167 h 197"/>
                <a:gd name="T22" fmla="*/ 38 w 134"/>
                <a:gd name="T23" fmla="*/ 182 h 197"/>
                <a:gd name="T24" fmla="*/ 30 w 134"/>
                <a:gd name="T25" fmla="*/ 189 h 197"/>
                <a:gd name="T26" fmla="*/ 23 w 134"/>
                <a:gd name="T27" fmla="*/ 197 h 197"/>
                <a:gd name="T28" fmla="*/ 23 w 134"/>
                <a:gd name="T29" fmla="*/ 197 h 197"/>
                <a:gd name="T30" fmla="*/ 12 w 134"/>
                <a:gd name="T31" fmla="*/ 160 h 197"/>
                <a:gd name="T32" fmla="*/ 4 w 134"/>
                <a:gd name="T33" fmla="*/ 134 h 197"/>
                <a:gd name="T34" fmla="*/ 0 w 134"/>
                <a:gd name="T35" fmla="*/ 111 h 197"/>
                <a:gd name="T36" fmla="*/ 0 w 134"/>
                <a:gd name="T37" fmla="*/ 111 h 197"/>
                <a:gd name="T38" fmla="*/ 4 w 134"/>
                <a:gd name="T39" fmla="*/ 96 h 197"/>
                <a:gd name="T40" fmla="*/ 12 w 134"/>
                <a:gd name="T41" fmla="*/ 82 h 197"/>
                <a:gd name="T42" fmla="*/ 19 w 134"/>
                <a:gd name="T43" fmla="*/ 63 h 197"/>
                <a:gd name="T44" fmla="*/ 19 w 134"/>
                <a:gd name="T45" fmla="*/ 63 h 197"/>
                <a:gd name="T46" fmla="*/ 23 w 134"/>
                <a:gd name="T47" fmla="*/ 59 h 197"/>
                <a:gd name="T48" fmla="*/ 23 w 134"/>
                <a:gd name="T49" fmla="*/ 59 h 197"/>
                <a:gd name="T50" fmla="*/ 26 w 134"/>
                <a:gd name="T51" fmla="*/ 52 h 197"/>
                <a:gd name="T52" fmla="*/ 30 w 134"/>
                <a:gd name="T53" fmla="*/ 44 h 197"/>
                <a:gd name="T54" fmla="*/ 30 w 134"/>
                <a:gd name="T55" fmla="*/ 44 h 197"/>
                <a:gd name="T56" fmla="*/ 30 w 134"/>
                <a:gd name="T57" fmla="*/ 33 h 197"/>
                <a:gd name="T58" fmla="*/ 30 w 134"/>
                <a:gd name="T59" fmla="*/ 33 h 197"/>
                <a:gd name="T60" fmla="*/ 75 w 134"/>
                <a:gd name="T61" fmla="*/ 18 h 197"/>
                <a:gd name="T62" fmla="*/ 75 w 134"/>
                <a:gd name="T63" fmla="*/ 18 h 197"/>
                <a:gd name="T64" fmla="*/ 112 w 134"/>
                <a:gd name="T65" fmla="*/ 0 h 197"/>
                <a:gd name="T66" fmla="*/ 112 w 134"/>
                <a:gd name="T6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4" h="197">
                  <a:moveTo>
                    <a:pt x="112" y="0"/>
                  </a:moveTo>
                  <a:lnTo>
                    <a:pt x="112" y="0"/>
                  </a:lnTo>
                  <a:lnTo>
                    <a:pt x="116" y="3"/>
                  </a:lnTo>
                  <a:lnTo>
                    <a:pt x="127" y="29"/>
                  </a:lnTo>
                  <a:lnTo>
                    <a:pt x="134" y="41"/>
                  </a:lnTo>
                  <a:lnTo>
                    <a:pt x="93" y="96"/>
                  </a:lnTo>
                  <a:lnTo>
                    <a:pt x="45" y="167"/>
                  </a:lnTo>
                  <a:lnTo>
                    <a:pt x="38" y="182"/>
                  </a:lnTo>
                  <a:lnTo>
                    <a:pt x="30" y="189"/>
                  </a:lnTo>
                  <a:lnTo>
                    <a:pt x="23" y="197"/>
                  </a:lnTo>
                  <a:lnTo>
                    <a:pt x="12" y="160"/>
                  </a:lnTo>
                  <a:lnTo>
                    <a:pt x="4" y="134"/>
                  </a:lnTo>
                  <a:lnTo>
                    <a:pt x="0" y="111"/>
                  </a:lnTo>
                  <a:lnTo>
                    <a:pt x="4" y="96"/>
                  </a:lnTo>
                  <a:lnTo>
                    <a:pt x="12" y="82"/>
                  </a:lnTo>
                  <a:lnTo>
                    <a:pt x="19" y="63"/>
                  </a:lnTo>
                  <a:lnTo>
                    <a:pt x="23" y="59"/>
                  </a:lnTo>
                  <a:lnTo>
                    <a:pt x="26" y="52"/>
                  </a:lnTo>
                  <a:lnTo>
                    <a:pt x="30" y="44"/>
                  </a:lnTo>
                  <a:lnTo>
                    <a:pt x="30" y="33"/>
                  </a:lnTo>
                  <a:lnTo>
                    <a:pt x="75" y="18"/>
                  </a:lnTo>
                  <a:lnTo>
                    <a:pt x="1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Freeform 26"/>
            <p:cNvSpPr>
              <a:spLocks/>
            </p:cNvSpPr>
            <p:nvPr/>
          </p:nvSpPr>
          <p:spPr bwMode="auto">
            <a:xfrm>
              <a:off x="0" y="323850"/>
              <a:ext cx="601663" cy="1955800"/>
            </a:xfrm>
            <a:custGeom>
              <a:avLst/>
              <a:gdLst>
                <a:gd name="T0" fmla="*/ 208 w 379"/>
                <a:gd name="T1" fmla="*/ 737 h 1232"/>
                <a:gd name="T2" fmla="*/ 208 w 379"/>
                <a:gd name="T3" fmla="*/ 867 h 1232"/>
                <a:gd name="T4" fmla="*/ 208 w 379"/>
                <a:gd name="T5" fmla="*/ 986 h 1232"/>
                <a:gd name="T6" fmla="*/ 204 w 379"/>
                <a:gd name="T7" fmla="*/ 1050 h 1232"/>
                <a:gd name="T8" fmla="*/ 204 w 379"/>
                <a:gd name="T9" fmla="*/ 1079 h 1232"/>
                <a:gd name="T10" fmla="*/ 204 w 379"/>
                <a:gd name="T11" fmla="*/ 1131 h 1232"/>
                <a:gd name="T12" fmla="*/ 145 w 379"/>
                <a:gd name="T13" fmla="*/ 1128 h 1232"/>
                <a:gd name="T14" fmla="*/ 37 w 379"/>
                <a:gd name="T15" fmla="*/ 1154 h 1232"/>
                <a:gd name="T16" fmla="*/ 7 w 379"/>
                <a:gd name="T17" fmla="*/ 1131 h 1232"/>
                <a:gd name="T18" fmla="*/ 63 w 379"/>
                <a:gd name="T19" fmla="*/ 1109 h 1232"/>
                <a:gd name="T20" fmla="*/ 107 w 379"/>
                <a:gd name="T21" fmla="*/ 1076 h 1232"/>
                <a:gd name="T22" fmla="*/ 126 w 379"/>
                <a:gd name="T23" fmla="*/ 1038 h 1232"/>
                <a:gd name="T24" fmla="*/ 119 w 379"/>
                <a:gd name="T25" fmla="*/ 1001 h 1232"/>
                <a:gd name="T26" fmla="*/ 111 w 379"/>
                <a:gd name="T27" fmla="*/ 942 h 1232"/>
                <a:gd name="T28" fmla="*/ 104 w 379"/>
                <a:gd name="T29" fmla="*/ 849 h 1232"/>
                <a:gd name="T30" fmla="*/ 93 w 379"/>
                <a:gd name="T31" fmla="*/ 711 h 1232"/>
                <a:gd name="T32" fmla="*/ 81 w 379"/>
                <a:gd name="T33" fmla="*/ 629 h 1232"/>
                <a:gd name="T34" fmla="*/ 74 w 379"/>
                <a:gd name="T35" fmla="*/ 529 h 1232"/>
                <a:gd name="T36" fmla="*/ 70 w 379"/>
                <a:gd name="T37" fmla="*/ 451 h 1232"/>
                <a:gd name="T38" fmla="*/ 81 w 379"/>
                <a:gd name="T39" fmla="*/ 369 h 1232"/>
                <a:gd name="T40" fmla="*/ 85 w 379"/>
                <a:gd name="T41" fmla="*/ 309 h 1232"/>
                <a:gd name="T42" fmla="*/ 22 w 379"/>
                <a:gd name="T43" fmla="*/ 298 h 1232"/>
                <a:gd name="T44" fmla="*/ 0 w 379"/>
                <a:gd name="T45" fmla="*/ 246 h 1232"/>
                <a:gd name="T46" fmla="*/ 11 w 379"/>
                <a:gd name="T47" fmla="*/ 205 h 1232"/>
                <a:gd name="T48" fmla="*/ 40 w 379"/>
                <a:gd name="T49" fmla="*/ 157 h 1232"/>
                <a:gd name="T50" fmla="*/ 55 w 379"/>
                <a:gd name="T51" fmla="*/ 97 h 1232"/>
                <a:gd name="T52" fmla="*/ 96 w 379"/>
                <a:gd name="T53" fmla="*/ 64 h 1232"/>
                <a:gd name="T54" fmla="*/ 145 w 379"/>
                <a:gd name="T55" fmla="*/ 41 h 1232"/>
                <a:gd name="T56" fmla="*/ 156 w 379"/>
                <a:gd name="T57" fmla="*/ 97 h 1232"/>
                <a:gd name="T58" fmla="*/ 171 w 379"/>
                <a:gd name="T59" fmla="*/ 30 h 1232"/>
                <a:gd name="T60" fmla="*/ 186 w 379"/>
                <a:gd name="T61" fmla="*/ 53 h 1232"/>
                <a:gd name="T62" fmla="*/ 212 w 379"/>
                <a:gd name="T63" fmla="*/ 56 h 1232"/>
                <a:gd name="T64" fmla="*/ 260 w 379"/>
                <a:gd name="T65" fmla="*/ 0 h 1232"/>
                <a:gd name="T66" fmla="*/ 327 w 379"/>
                <a:gd name="T67" fmla="*/ 30 h 1232"/>
                <a:gd name="T68" fmla="*/ 357 w 379"/>
                <a:gd name="T69" fmla="*/ 41 h 1232"/>
                <a:gd name="T70" fmla="*/ 375 w 379"/>
                <a:gd name="T71" fmla="*/ 127 h 1232"/>
                <a:gd name="T72" fmla="*/ 357 w 379"/>
                <a:gd name="T73" fmla="*/ 216 h 1232"/>
                <a:gd name="T74" fmla="*/ 331 w 379"/>
                <a:gd name="T75" fmla="*/ 302 h 1232"/>
                <a:gd name="T76" fmla="*/ 346 w 379"/>
                <a:gd name="T77" fmla="*/ 391 h 1232"/>
                <a:gd name="T78" fmla="*/ 331 w 379"/>
                <a:gd name="T79" fmla="*/ 510 h 1232"/>
                <a:gd name="T80" fmla="*/ 334 w 379"/>
                <a:gd name="T81" fmla="*/ 562 h 1232"/>
                <a:gd name="T82" fmla="*/ 323 w 379"/>
                <a:gd name="T83" fmla="*/ 692 h 1232"/>
                <a:gd name="T84" fmla="*/ 319 w 379"/>
                <a:gd name="T85" fmla="*/ 756 h 1232"/>
                <a:gd name="T86" fmla="*/ 323 w 379"/>
                <a:gd name="T87" fmla="*/ 789 h 1232"/>
                <a:gd name="T88" fmla="*/ 334 w 379"/>
                <a:gd name="T89" fmla="*/ 837 h 1232"/>
                <a:gd name="T90" fmla="*/ 346 w 379"/>
                <a:gd name="T91" fmla="*/ 945 h 1232"/>
                <a:gd name="T92" fmla="*/ 357 w 379"/>
                <a:gd name="T93" fmla="*/ 1087 h 1232"/>
                <a:gd name="T94" fmla="*/ 342 w 379"/>
                <a:gd name="T95" fmla="*/ 1143 h 1232"/>
                <a:gd name="T96" fmla="*/ 357 w 379"/>
                <a:gd name="T97" fmla="*/ 1217 h 1232"/>
                <a:gd name="T98" fmla="*/ 282 w 379"/>
                <a:gd name="T99" fmla="*/ 1228 h 1232"/>
                <a:gd name="T100" fmla="*/ 275 w 379"/>
                <a:gd name="T101" fmla="*/ 1202 h 1232"/>
                <a:gd name="T102" fmla="*/ 267 w 379"/>
                <a:gd name="T103" fmla="*/ 1124 h 1232"/>
                <a:gd name="T104" fmla="*/ 260 w 379"/>
                <a:gd name="T105" fmla="*/ 1068 h 1232"/>
                <a:gd name="T106" fmla="*/ 252 w 379"/>
                <a:gd name="T107" fmla="*/ 1020 h 1232"/>
                <a:gd name="T108" fmla="*/ 234 w 379"/>
                <a:gd name="T109" fmla="*/ 893 h 1232"/>
                <a:gd name="T110" fmla="*/ 226 w 379"/>
                <a:gd name="T111" fmla="*/ 815 h 1232"/>
                <a:gd name="T112" fmla="*/ 215 w 379"/>
                <a:gd name="T113" fmla="*/ 711 h 1232"/>
                <a:gd name="T114" fmla="*/ 212 w 379"/>
                <a:gd name="T115" fmla="*/ 674 h 1232"/>
                <a:gd name="T116" fmla="*/ 212 w 379"/>
                <a:gd name="T117" fmla="*/ 670 h 1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79" h="1232">
                  <a:moveTo>
                    <a:pt x="212" y="678"/>
                  </a:moveTo>
                  <a:lnTo>
                    <a:pt x="212" y="678"/>
                  </a:lnTo>
                  <a:lnTo>
                    <a:pt x="212" y="685"/>
                  </a:lnTo>
                  <a:lnTo>
                    <a:pt x="212" y="704"/>
                  </a:lnTo>
                  <a:lnTo>
                    <a:pt x="208" y="722"/>
                  </a:lnTo>
                  <a:lnTo>
                    <a:pt x="208" y="737"/>
                  </a:lnTo>
                  <a:lnTo>
                    <a:pt x="208" y="759"/>
                  </a:lnTo>
                  <a:lnTo>
                    <a:pt x="208" y="800"/>
                  </a:lnTo>
                  <a:lnTo>
                    <a:pt x="208" y="811"/>
                  </a:lnTo>
                  <a:lnTo>
                    <a:pt x="208" y="845"/>
                  </a:lnTo>
                  <a:lnTo>
                    <a:pt x="208" y="867"/>
                  </a:lnTo>
                  <a:lnTo>
                    <a:pt x="208" y="901"/>
                  </a:lnTo>
                  <a:lnTo>
                    <a:pt x="204" y="923"/>
                  </a:lnTo>
                  <a:lnTo>
                    <a:pt x="204" y="942"/>
                  </a:lnTo>
                  <a:lnTo>
                    <a:pt x="208" y="971"/>
                  </a:lnTo>
                  <a:lnTo>
                    <a:pt x="208" y="986"/>
                  </a:lnTo>
                  <a:lnTo>
                    <a:pt x="212" y="1001"/>
                  </a:lnTo>
                  <a:lnTo>
                    <a:pt x="208" y="1020"/>
                  </a:lnTo>
                  <a:lnTo>
                    <a:pt x="208" y="1042"/>
                  </a:lnTo>
                  <a:lnTo>
                    <a:pt x="208" y="1046"/>
                  </a:lnTo>
                  <a:lnTo>
                    <a:pt x="204" y="1050"/>
                  </a:lnTo>
                  <a:lnTo>
                    <a:pt x="200" y="1050"/>
                  </a:lnTo>
                  <a:lnTo>
                    <a:pt x="200" y="1053"/>
                  </a:lnTo>
                  <a:lnTo>
                    <a:pt x="200" y="1061"/>
                  </a:lnTo>
                  <a:lnTo>
                    <a:pt x="200" y="1079"/>
                  </a:lnTo>
                  <a:lnTo>
                    <a:pt x="204" y="1079"/>
                  </a:lnTo>
                  <a:lnTo>
                    <a:pt x="204" y="1087"/>
                  </a:lnTo>
                  <a:lnTo>
                    <a:pt x="204" y="1094"/>
                  </a:lnTo>
                  <a:lnTo>
                    <a:pt x="204" y="1098"/>
                  </a:lnTo>
                  <a:lnTo>
                    <a:pt x="204" y="1120"/>
                  </a:lnTo>
                  <a:lnTo>
                    <a:pt x="204" y="1128"/>
                  </a:lnTo>
                  <a:lnTo>
                    <a:pt x="204" y="1131"/>
                  </a:lnTo>
                  <a:lnTo>
                    <a:pt x="193" y="1131"/>
                  </a:lnTo>
                  <a:lnTo>
                    <a:pt x="163" y="1139"/>
                  </a:lnTo>
                  <a:lnTo>
                    <a:pt x="156" y="1139"/>
                  </a:lnTo>
                  <a:lnTo>
                    <a:pt x="156" y="1124"/>
                  </a:lnTo>
                  <a:lnTo>
                    <a:pt x="145" y="1128"/>
                  </a:lnTo>
                  <a:lnTo>
                    <a:pt x="122" y="1143"/>
                  </a:lnTo>
                  <a:lnTo>
                    <a:pt x="107" y="1150"/>
                  </a:lnTo>
                  <a:lnTo>
                    <a:pt x="89" y="1154"/>
                  </a:lnTo>
                  <a:lnTo>
                    <a:pt x="55" y="1157"/>
                  </a:lnTo>
                  <a:lnTo>
                    <a:pt x="37" y="1154"/>
                  </a:lnTo>
                  <a:lnTo>
                    <a:pt x="18" y="1150"/>
                  </a:lnTo>
                  <a:lnTo>
                    <a:pt x="11" y="1146"/>
                  </a:lnTo>
                  <a:lnTo>
                    <a:pt x="3" y="1139"/>
                  </a:lnTo>
                  <a:lnTo>
                    <a:pt x="3" y="1135"/>
                  </a:lnTo>
                  <a:lnTo>
                    <a:pt x="7" y="1131"/>
                  </a:lnTo>
                  <a:lnTo>
                    <a:pt x="11" y="1124"/>
                  </a:lnTo>
                  <a:lnTo>
                    <a:pt x="18" y="1120"/>
                  </a:lnTo>
                  <a:lnTo>
                    <a:pt x="37" y="1116"/>
                  </a:lnTo>
                  <a:lnTo>
                    <a:pt x="52" y="1113"/>
                  </a:lnTo>
                  <a:lnTo>
                    <a:pt x="63" y="1109"/>
                  </a:lnTo>
                  <a:lnTo>
                    <a:pt x="78" y="1105"/>
                  </a:lnTo>
                  <a:lnTo>
                    <a:pt x="81" y="1102"/>
                  </a:lnTo>
                  <a:lnTo>
                    <a:pt x="89" y="1098"/>
                  </a:lnTo>
                  <a:lnTo>
                    <a:pt x="100" y="1083"/>
                  </a:lnTo>
                  <a:lnTo>
                    <a:pt x="107" y="1076"/>
                  </a:lnTo>
                  <a:lnTo>
                    <a:pt x="111" y="1072"/>
                  </a:lnTo>
                  <a:lnTo>
                    <a:pt x="111" y="1068"/>
                  </a:lnTo>
                  <a:lnTo>
                    <a:pt x="111" y="1064"/>
                  </a:lnTo>
                  <a:lnTo>
                    <a:pt x="126" y="1042"/>
                  </a:lnTo>
                  <a:lnTo>
                    <a:pt x="126" y="1038"/>
                  </a:lnTo>
                  <a:lnTo>
                    <a:pt x="115" y="1031"/>
                  </a:lnTo>
                  <a:lnTo>
                    <a:pt x="111" y="1023"/>
                  </a:lnTo>
                  <a:lnTo>
                    <a:pt x="115" y="1012"/>
                  </a:lnTo>
                  <a:lnTo>
                    <a:pt x="119" y="1005"/>
                  </a:lnTo>
                  <a:lnTo>
                    <a:pt x="119" y="1001"/>
                  </a:lnTo>
                  <a:lnTo>
                    <a:pt x="119" y="997"/>
                  </a:lnTo>
                  <a:lnTo>
                    <a:pt x="115" y="994"/>
                  </a:lnTo>
                  <a:lnTo>
                    <a:pt x="111" y="986"/>
                  </a:lnTo>
                  <a:lnTo>
                    <a:pt x="107" y="979"/>
                  </a:lnTo>
                  <a:lnTo>
                    <a:pt x="107" y="964"/>
                  </a:lnTo>
                  <a:lnTo>
                    <a:pt x="111" y="942"/>
                  </a:lnTo>
                  <a:lnTo>
                    <a:pt x="107" y="919"/>
                  </a:lnTo>
                  <a:lnTo>
                    <a:pt x="107" y="897"/>
                  </a:lnTo>
                  <a:lnTo>
                    <a:pt x="107" y="882"/>
                  </a:lnTo>
                  <a:lnTo>
                    <a:pt x="104" y="849"/>
                  </a:lnTo>
                  <a:lnTo>
                    <a:pt x="104" y="845"/>
                  </a:lnTo>
                  <a:lnTo>
                    <a:pt x="104" y="815"/>
                  </a:lnTo>
                  <a:lnTo>
                    <a:pt x="100" y="785"/>
                  </a:lnTo>
                  <a:lnTo>
                    <a:pt x="96" y="752"/>
                  </a:lnTo>
                  <a:lnTo>
                    <a:pt x="93" y="711"/>
                  </a:lnTo>
                  <a:lnTo>
                    <a:pt x="89" y="685"/>
                  </a:lnTo>
                  <a:lnTo>
                    <a:pt x="85" y="670"/>
                  </a:lnTo>
                  <a:lnTo>
                    <a:pt x="81" y="644"/>
                  </a:lnTo>
                  <a:lnTo>
                    <a:pt x="81" y="629"/>
                  </a:lnTo>
                  <a:lnTo>
                    <a:pt x="78" y="614"/>
                  </a:lnTo>
                  <a:lnTo>
                    <a:pt x="74" y="592"/>
                  </a:lnTo>
                  <a:lnTo>
                    <a:pt x="74" y="573"/>
                  </a:lnTo>
                  <a:lnTo>
                    <a:pt x="74" y="547"/>
                  </a:lnTo>
                  <a:lnTo>
                    <a:pt x="74" y="529"/>
                  </a:lnTo>
                  <a:lnTo>
                    <a:pt x="74" y="506"/>
                  </a:lnTo>
                  <a:lnTo>
                    <a:pt x="70" y="503"/>
                  </a:lnTo>
                  <a:lnTo>
                    <a:pt x="70" y="495"/>
                  </a:lnTo>
                  <a:lnTo>
                    <a:pt x="70" y="469"/>
                  </a:lnTo>
                  <a:lnTo>
                    <a:pt x="70" y="451"/>
                  </a:lnTo>
                  <a:lnTo>
                    <a:pt x="70" y="439"/>
                  </a:lnTo>
                  <a:lnTo>
                    <a:pt x="78" y="395"/>
                  </a:lnTo>
                  <a:lnTo>
                    <a:pt x="78" y="380"/>
                  </a:lnTo>
                  <a:lnTo>
                    <a:pt x="81" y="369"/>
                  </a:lnTo>
                  <a:lnTo>
                    <a:pt x="81" y="358"/>
                  </a:lnTo>
                  <a:lnTo>
                    <a:pt x="81" y="343"/>
                  </a:lnTo>
                  <a:lnTo>
                    <a:pt x="85" y="339"/>
                  </a:lnTo>
                  <a:lnTo>
                    <a:pt x="85" y="332"/>
                  </a:lnTo>
                  <a:lnTo>
                    <a:pt x="85" y="309"/>
                  </a:lnTo>
                  <a:lnTo>
                    <a:pt x="85" y="298"/>
                  </a:lnTo>
                  <a:lnTo>
                    <a:pt x="63" y="302"/>
                  </a:lnTo>
                  <a:lnTo>
                    <a:pt x="40" y="302"/>
                  </a:lnTo>
                  <a:lnTo>
                    <a:pt x="22" y="298"/>
                  </a:lnTo>
                  <a:lnTo>
                    <a:pt x="11" y="291"/>
                  </a:lnTo>
                  <a:lnTo>
                    <a:pt x="3" y="279"/>
                  </a:lnTo>
                  <a:lnTo>
                    <a:pt x="0" y="268"/>
                  </a:lnTo>
                  <a:lnTo>
                    <a:pt x="0" y="265"/>
                  </a:lnTo>
                  <a:lnTo>
                    <a:pt x="0" y="246"/>
                  </a:lnTo>
                  <a:lnTo>
                    <a:pt x="0" y="242"/>
                  </a:lnTo>
                  <a:lnTo>
                    <a:pt x="0" y="235"/>
                  </a:lnTo>
                  <a:lnTo>
                    <a:pt x="0" y="231"/>
                  </a:lnTo>
                  <a:lnTo>
                    <a:pt x="7" y="216"/>
                  </a:lnTo>
                  <a:lnTo>
                    <a:pt x="11" y="205"/>
                  </a:lnTo>
                  <a:lnTo>
                    <a:pt x="22" y="190"/>
                  </a:lnTo>
                  <a:lnTo>
                    <a:pt x="29" y="175"/>
                  </a:lnTo>
                  <a:lnTo>
                    <a:pt x="33" y="172"/>
                  </a:lnTo>
                  <a:lnTo>
                    <a:pt x="37" y="164"/>
                  </a:lnTo>
                  <a:lnTo>
                    <a:pt x="40" y="157"/>
                  </a:lnTo>
                  <a:lnTo>
                    <a:pt x="40" y="146"/>
                  </a:lnTo>
                  <a:lnTo>
                    <a:pt x="44" y="131"/>
                  </a:lnTo>
                  <a:lnTo>
                    <a:pt x="52" y="112"/>
                  </a:lnTo>
                  <a:lnTo>
                    <a:pt x="55" y="105"/>
                  </a:lnTo>
                  <a:lnTo>
                    <a:pt x="55" y="97"/>
                  </a:lnTo>
                  <a:lnTo>
                    <a:pt x="59" y="82"/>
                  </a:lnTo>
                  <a:lnTo>
                    <a:pt x="63" y="79"/>
                  </a:lnTo>
                  <a:lnTo>
                    <a:pt x="74" y="75"/>
                  </a:lnTo>
                  <a:lnTo>
                    <a:pt x="85" y="71"/>
                  </a:lnTo>
                  <a:lnTo>
                    <a:pt x="96" y="64"/>
                  </a:lnTo>
                  <a:lnTo>
                    <a:pt x="107" y="60"/>
                  </a:lnTo>
                  <a:lnTo>
                    <a:pt x="122" y="53"/>
                  </a:lnTo>
                  <a:lnTo>
                    <a:pt x="130" y="53"/>
                  </a:lnTo>
                  <a:lnTo>
                    <a:pt x="137" y="45"/>
                  </a:lnTo>
                  <a:lnTo>
                    <a:pt x="145" y="41"/>
                  </a:lnTo>
                  <a:lnTo>
                    <a:pt x="156" y="30"/>
                  </a:lnTo>
                  <a:lnTo>
                    <a:pt x="152" y="45"/>
                  </a:lnTo>
                  <a:lnTo>
                    <a:pt x="152" y="64"/>
                  </a:lnTo>
                  <a:lnTo>
                    <a:pt x="156" y="97"/>
                  </a:lnTo>
                  <a:lnTo>
                    <a:pt x="156" y="93"/>
                  </a:lnTo>
                  <a:lnTo>
                    <a:pt x="159" y="67"/>
                  </a:lnTo>
                  <a:lnTo>
                    <a:pt x="163" y="41"/>
                  </a:lnTo>
                  <a:lnTo>
                    <a:pt x="167" y="34"/>
                  </a:lnTo>
                  <a:lnTo>
                    <a:pt x="171" y="30"/>
                  </a:lnTo>
                  <a:lnTo>
                    <a:pt x="178" y="30"/>
                  </a:lnTo>
                  <a:lnTo>
                    <a:pt x="197" y="34"/>
                  </a:lnTo>
                  <a:lnTo>
                    <a:pt x="200" y="38"/>
                  </a:lnTo>
                  <a:lnTo>
                    <a:pt x="197" y="41"/>
                  </a:lnTo>
                  <a:lnTo>
                    <a:pt x="189" y="49"/>
                  </a:lnTo>
                  <a:lnTo>
                    <a:pt x="186" y="53"/>
                  </a:lnTo>
                  <a:lnTo>
                    <a:pt x="186" y="67"/>
                  </a:lnTo>
                  <a:lnTo>
                    <a:pt x="186" y="97"/>
                  </a:lnTo>
                  <a:lnTo>
                    <a:pt x="189" y="101"/>
                  </a:lnTo>
                  <a:lnTo>
                    <a:pt x="189" y="97"/>
                  </a:lnTo>
                  <a:lnTo>
                    <a:pt x="212" y="56"/>
                  </a:lnTo>
                  <a:lnTo>
                    <a:pt x="226" y="30"/>
                  </a:lnTo>
                  <a:lnTo>
                    <a:pt x="234" y="19"/>
                  </a:lnTo>
                  <a:lnTo>
                    <a:pt x="245" y="8"/>
                  </a:lnTo>
                  <a:lnTo>
                    <a:pt x="260" y="0"/>
                  </a:lnTo>
                  <a:lnTo>
                    <a:pt x="264" y="0"/>
                  </a:lnTo>
                  <a:lnTo>
                    <a:pt x="279" y="12"/>
                  </a:lnTo>
                  <a:lnTo>
                    <a:pt x="286" y="19"/>
                  </a:lnTo>
                  <a:lnTo>
                    <a:pt x="308" y="26"/>
                  </a:lnTo>
                  <a:lnTo>
                    <a:pt x="327" y="30"/>
                  </a:lnTo>
                  <a:lnTo>
                    <a:pt x="346" y="38"/>
                  </a:lnTo>
                  <a:lnTo>
                    <a:pt x="353" y="41"/>
                  </a:lnTo>
                  <a:lnTo>
                    <a:pt x="353" y="38"/>
                  </a:lnTo>
                  <a:lnTo>
                    <a:pt x="357" y="41"/>
                  </a:lnTo>
                  <a:lnTo>
                    <a:pt x="364" y="45"/>
                  </a:lnTo>
                  <a:lnTo>
                    <a:pt x="372" y="56"/>
                  </a:lnTo>
                  <a:lnTo>
                    <a:pt x="375" y="71"/>
                  </a:lnTo>
                  <a:lnTo>
                    <a:pt x="379" y="90"/>
                  </a:lnTo>
                  <a:lnTo>
                    <a:pt x="375" y="108"/>
                  </a:lnTo>
                  <a:lnTo>
                    <a:pt x="375" y="127"/>
                  </a:lnTo>
                  <a:lnTo>
                    <a:pt x="372" y="149"/>
                  </a:lnTo>
                  <a:lnTo>
                    <a:pt x="368" y="172"/>
                  </a:lnTo>
                  <a:lnTo>
                    <a:pt x="364" y="194"/>
                  </a:lnTo>
                  <a:lnTo>
                    <a:pt x="357" y="216"/>
                  </a:lnTo>
                  <a:lnTo>
                    <a:pt x="346" y="242"/>
                  </a:lnTo>
                  <a:lnTo>
                    <a:pt x="334" y="265"/>
                  </a:lnTo>
                  <a:lnTo>
                    <a:pt x="327" y="279"/>
                  </a:lnTo>
                  <a:lnTo>
                    <a:pt x="327" y="283"/>
                  </a:lnTo>
                  <a:lnTo>
                    <a:pt x="331" y="302"/>
                  </a:lnTo>
                  <a:lnTo>
                    <a:pt x="334" y="309"/>
                  </a:lnTo>
                  <a:lnTo>
                    <a:pt x="334" y="332"/>
                  </a:lnTo>
                  <a:lnTo>
                    <a:pt x="338" y="350"/>
                  </a:lnTo>
                  <a:lnTo>
                    <a:pt x="342" y="372"/>
                  </a:lnTo>
                  <a:lnTo>
                    <a:pt x="346" y="391"/>
                  </a:lnTo>
                  <a:lnTo>
                    <a:pt x="349" y="425"/>
                  </a:lnTo>
                  <a:lnTo>
                    <a:pt x="353" y="462"/>
                  </a:lnTo>
                  <a:lnTo>
                    <a:pt x="357" y="488"/>
                  </a:lnTo>
                  <a:lnTo>
                    <a:pt x="331" y="491"/>
                  </a:lnTo>
                  <a:lnTo>
                    <a:pt x="331" y="510"/>
                  </a:lnTo>
                  <a:lnTo>
                    <a:pt x="334" y="525"/>
                  </a:lnTo>
                  <a:lnTo>
                    <a:pt x="331" y="536"/>
                  </a:lnTo>
                  <a:lnTo>
                    <a:pt x="334" y="558"/>
                  </a:lnTo>
                  <a:lnTo>
                    <a:pt x="334" y="562"/>
                  </a:lnTo>
                  <a:lnTo>
                    <a:pt x="334" y="588"/>
                  </a:lnTo>
                  <a:lnTo>
                    <a:pt x="331" y="618"/>
                  </a:lnTo>
                  <a:lnTo>
                    <a:pt x="327" y="648"/>
                  </a:lnTo>
                  <a:lnTo>
                    <a:pt x="327" y="670"/>
                  </a:lnTo>
                  <a:lnTo>
                    <a:pt x="323" y="692"/>
                  </a:lnTo>
                  <a:lnTo>
                    <a:pt x="323" y="704"/>
                  </a:lnTo>
                  <a:lnTo>
                    <a:pt x="323" y="726"/>
                  </a:lnTo>
                  <a:lnTo>
                    <a:pt x="319" y="744"/>
                  </a:lnTo>
                  <a:lnTo>
                    <a:pt x="319" y="756"/>
                  </a:lnTo>
                  <a:lnTo>
                    <a:pt x="319" y="759"/>
                  </a:lnTo>
                  <a:lnTo>
                    <a:pt x="323" y="767"/>
                  </a:lnTo>
                  <a:lnTo>
                    <a:pt x="323" y="774"/>
                  </a:lnTo>
                  <a:lnTo>
                    <a:pt x="323" y="782"/>
                  </a:lnTo>
                  <a:lnTo>
                    <a:pt x="323" y="789"/>
                  </a:lnTo>
                  <a:lnTo>
                    <a:pt x="327" y="797"/>
                  </a:lnTo>
                  <a:lnTo>
                    <a:pt x="323" y="804"/>
                  </a:lnTo>
                  <a:lnTo>
                    <a:pt x="323" y="808"/>
                  </a:lnTo>
                  <a:lnTo>
                    <a:pt x="327" y="819"/>
                  </a:lnTo>
                  <a:lnTo>
                    <a:pt x="331" y="830"/>
                  </a:lnTo>
                  <a:lnTo>
                    <a:pt x="334" y="837"/>
                  </a:lnTo>
                  <a:lnTo>
                    <a:pt x="338" y="864"/>
                  </a:lnTo>
                  <a:lnTo>
                    <a:pt x="342" y="886"/>
                  </a:lnTo>
                  <a:lnTo>
                    <a:pt x="342" y="923"/>
                  </a:lnTo>
                  <a:lnTo>
                    <a:pt x="346" y="945"/>
                  </a:lnTo>
                  <a:lnTo>
                    <a:pt x="349" y="968"/>
                  </a:lnTo>
                  <a:lnTo>
                    <a:pt x="349" y="994"/>
                  </a:lnTo>
                  <a:lnTo>
                    <a:pt x="353" y="1031"/>
                  </a:lnTo>
                  <a:lnTo>
                    <a:pt x="353" y="1068"/>
                  </a:lnTo>
                  <a:lnTo>
                    <a:pt x="357" y="1087"/>
                  </a:lnTo>
                  <a:lnTo>
                    <a:pt x="353" y="1102"/>
                  </a:lnTo>
                  <a:lnTo>
                    <a:pt x="349" y="1116"/>
                  </a:lnTo>
                  <a:lnTo>
                    <a:pt x="346" y="1131"/>
                  </a:lnTo>
                  <a:lnTo>
                    <a:pt x="342" y="1131"/>
                  </a:lnTo>
                  <a:lnTo>
                    <a:pt x="342" y="1143"/>
                  </a:lnTo>
                  <a:lnTo>
                    <a:pt x="346" y="1157"/>
                  </a:lnTo>
                  <a:lnTo>
                    <a:pt x="353" y="1183"/>
                  </a:lnTo>
                  <a:lnTo>
                    <a:pt x="360" y="1198"/>
                  </a:lnTo>
                  <a:lnTo>
                    <a:pt x="360" y="1209"/>
                  </a:lnTo>
                  <a:lnTo>
                    <a:pt x="357" y="1217"/>
                  </a:lnTo>
                  <a:lnTo>
                    <a:pt x="349" y="1224"/>
                  </a:lnTo>
                  <a:lnTo>
                    <a:pt x="342" y="1228"/>
                  </a:lnTo>
                  <a:lnTo>
                    <a:pt x="327" y="1232"/>
                  </a:lnTo>
                  <a:lnTo>
                    <a:pt x="305" y="1232"/>
                  </a:lnTo>
                  <a:lnTo>
                    <a:pt x="282" y="1228"/>
                  </a:lnTo>
                  <a:lnTo>
                    <a:pt x="279" y="1224"/>
                  </a:lnTo>
                  <a:lnTo>
                    <a:pt x="275" y="1221"/>
                  </a:lnTo>
                  <a:lnTo>
                    <a:pt x="275" y="1213"/>
                  </a:lnTo>
                  <a:lnTo>
                    <a:pt x="271" y="1206"/>
                  </a:lnTo>
                  <a:lnTo>
                    <a:pt x="275" y="1202"/>
                  </a:lnTo>
                  <a:lnTo>
                    <a:pt x="275" y="1157"/>
                  </a:lnTo>
                  <a:lnTo>
                    <a:pt x="275" y="1146"/>
                  </a:lnTo>
                  <a:lnTo>
                    <a:pt x="275" y="1143"/>
                  </a:lnTo>
                  <a:lnTo>
                    <a:pt x="275" y="1139"/>
                  </a:lnTo>
                  <a:lnTo>
                    <a:pt x="271" y="1131"/>
                  </a:lnTo>
                  <a:lnTo>
                    <a:pt x="267" y="1124"/>
                  </a:lnTo>
                  <a:lnTo>
                    <a:pt x="252" y="1098"/>
                  </a:lnTo>
                  <a:lnTo>
                    <a:pt x="252" y="1083"/>
                  </a:lnTo>
                  <a:lnTo>
                    <a:pt x="252" y="1076"/>
                  </a:lnTo>
                  <a:lnTo>
                    <a:pt x="260" y="1072"/>
                  </a:lnTo>
                  <a:lnTo>
                    <a:pt x="260" y="1068"/>
                  </a:lnTo>
                  <a:lnTo>
                    <a:pt x="256" y="1057"/>
                  </a:lnTo>
                  <a:lnTo>
                    <a:pt x="256" y="1046"/>
                  </a:lnTo>
                  <a:lnTo>
                    <a:pt x="252" y="1035"/>
                  </a:lnTo>
                  <a:lnTo>
                    <a:pt x="252" y="1020"/>
                  </a:lnTo>
                  <a:lnTo>
                    <a:pt x="245" y="994"/>
                  </a:lnTo>
                  <a:lnTo>
                    <a:pt x="241" y="968"/>
                  </a:lnTo>
                  <a:lnTo>
                    <a:pt x="238" y="942"/>
                  </a:lnTo>
                  <a:lnTo>
                    <a:pt x="238" y="919"/>
                  </a:lnTo>
                  <a:lnTo>
                    <a:pt x="234" y="893"/>
                  </a:lnTo>
                  <a:lnTo>
                    <a:pt x="230" y="875"/>
                  </a:lnTo>
                  <a:lnTo>
                    <a:pt x="230" y="849"/>
                  </a:lnTo>
                  <a:lnTo>
                    <a:pt x="226" y="815"/>
                  </a:lnTo>
                  <a:lnTo>
                    <a:pt x="226" y="793"/>
                  </a:lnTo>
                  <a:lnTo>
                    <a:pt x="226" y="774"/>
                  </a:lnTo>
                  <a:lnTo>
                    <a:pt x="223" y="744"/>
                  </a:lnTo>
                  <a:lnTo>
                    <a:pt x="219" y="718"/>
                  </a:lnTo>
                  <a:lnTo>
                    <a:pt x="215" y="711"/>
                  </a:lnTo>
                  <a:lnTo>
                    <a:pt x="215" y="689"/>
                  </a:lnTo>
                  <a:lnTo>
                    <a:pt x="212" y="678"/>
                  </a:lnTo>
                  <a:lnTo>
                    <a:pt x="212" y="674"/>
                  </a:lnTo>
                  <a:lnTo>
                    <a:pt x="208" y="655"/>
                  </a:lnTo>
                  <a:lnTo>
                    <a:pt x="208" y="644"/>
                  </a:lnTo>
                  <a:lnTo>
                    <a:pt x="204" y="644"/>
                  </a:lnTo>
                  <a:lnTo>
                    <a:pt x="204" y="651"/>
                  </a:lnTo>
                  <a:lnTo>
                    <a:pt x="212" y="670"/>
                  </a:lnTo>
                  <a:lnTo>
                    <a:pt x="212" y="6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Freeform 27"/>
            <p:cNvSpPr>
              <a:spLocks/>
            </p:cNvSpPr>
            <p:nvPr/>
          </p:nvSpPr>
          <p:spPr bwMode="auto">
            <a:xfrm>
              <a:off x="147637" y="0"/>
              <a:ext cx="252413" cy="371475"/>
            </a:xfrm>
            <a:custGeom>
              <a:avLst/>
              <a:gdLst>
                <a:gd name="T0" fmla="*/ 156 w 159"/>
                <a:gd name="T1" fmla="*/ 93 h 234"/>
                <a:gd name="T2" fmla="*/ 156 w 159"/>
                <a:gd name="T3" fmla="*/ 74 h 234"/>
                <a:gd name="T4" fmla="*/ 152 w 159"/>
                <a:gd name="T5" fmla="*/ 67 h 234"/>
                <a:gd name="T6" fmla="*/ 152 w 159"/>
                <a:gd name="T7" fmla="*/ 52 h 234"/>
                <a:gd name="T8" fmla="*/ 152 w 159"/>
                <a:gd name="T9" fmla="*/ 48 h 234"/>
                <a:gd name="T10" fmla="*/ 148 w 159"/>
                <a:gd name="T11" fmla="*/ 48 h 234"/>
                <a:gd name="T12" fmla="*/ 148 w 159"/>
                <a:gd name="T13" fmla="*/ 41 h 234"/>
                <a:gd name="T14" fmla="*/ 148 w 159"/>
                <a:gd name="T15" fmla="*/ 37 h 234"/>
                <a:gd name="T16" fmla="*/ 141 w 159"/>
                <a:gd name="T17" fmla="*/ 33 h 234"/>
                <a:gd name="T18" fmla="*/ 130 w 159"/>
                <a:gd name="T19" fmla="*/ 26 h 234"/>
                <a:gd name="T20" fmla="*/ 122 w 159"/>
                <a:gd name="T21" fmla="*/ 26 h 234"/>
                <a:gd name="T22" fmla="*/ 115 w 159"/>
                <a:gd name="T23" fmla="*/ 15 h 234"/>
                <a:gd name="T24" fmla="*/ 111 w 159"/>
                <a:gd name="T25" fmla="*/ 11 h 234"/>
                <a:gd name="T26" fmla="*/ 100 w 159"/>
                <a:gd name="T27" fmla="*/ 11 h 234"/>
                <a:gd name="T28" fmla="*/ 85 w 159"/>
                <a:gd name="T29" fmla="*/ 7 h 234"/>
                <a:gd name="T30" fmla="*/ 81 w 159"/>
                <a:gd name="T31" fmla="*/ 7 h 234"/>
                <a:gd name="T32" fmla="*/ 66 w 159"/>
                <a:gd name="T33" fmla="*/ 7 h 234"/>
                <a:gd name="T34" fmla="*/ 59 w 159"/>
                <a:gd name="T35" fmla="*/ 7 h 234"/>
                <a:gd name="T36" fmla="*/ 48 w 159"/>
                <a:gd name="T37" fmla="*/ 0 h 234"/>
                <a:gd name="T38" fmla="*/ 44 w 159"/>
                <a:gd name="T39" fmla="*/ 4 h 234"/>
                <a:gd name="T40" fmla="*/ 40 w 159"/>
                <a:gd name="T41" fmla="*/ 4 h 234"/>
                <a:gd name="T42" fmla="*/ 40 w 159"/>
                <a:gd name="T43" fmla="*/ 11 h 234"/>
                <a:gd name="T44" fmla="*/ 33 w 159"/>
                <a:gd name="T45" fmla="*/ 11 h 234"/>
                <a:gd name="T46" fmla="*/ 33 w 159"/>
                <a:gd name="T47" fmla="*/ 7 h 234"/>
                <a:gd name="T48" fmla="*/ 29 w 159"/>
                <a:gd name="T49" fmla="*/ 11 h 234"/>
                <a:gd name="T50" fmla="*/ 29 w 159"/>
                <a:gd name="T51" fmla="*/ 15 h 234"/>
                <a:gd name="T52" fmla="*/ 26 w 159"/>
                <a:gd name="T53" fmla="*/ 15 h 234"/>
                <a:gd name="T54" fmla="*/ 26 w 159"/>
                <a:gd name="T55" fmla="*/ 18 h 234"/>
                <a:gd name="T56" fmla="*/ 18 w 159"/>
                <a:gd name="T57" fmla="*/ 26 h 234"/>
                <a:gd name="T58" fmla="*/ 14 w 159"/>
                <a:gd name="T59" fmla="*/ 30 h 234"/>
                <a:gd name="T60" fmla="*/ 11 w 159"/>
                <a:gd name="T61" fmla="*/ 30 h 234"/>
                <a:gd name="T62" fmla="*/ 7 w 159"/>
                <a:gd name="T63" fmla="*/ 41 h 234"/>
                <a:gd name="T64" fmla="*/ 3 w 159"/>
                <a:gd name="T65" fmla="*/ 56 h 234"/>
                <a:gd name="T66" fmla="*/ 0 w 159"/>
                <a:gd name="T67" fmla="*/ 63 h 234"/>
                <a:gd name="T68" fmla="*/ 7 w 159"/>
                <a:gd name="T69" fmla="*/ 67 h 234"/>
                <a:gd name="T70" fmla="*/ 0 w 159"/>
                <a:gd name="T71" fmla="*/ 67 h 234"/>
                <a:gd name="T72" fmla="*/ 3 w 159"/>
                <a:gd name="T73" fmla="*/ 78 h 234"/>
                <a:gd name="T74" fmla="*/ 7 w 159"/>
                <a:gd name="T75" fmla="*/ 74 h 234"/>
                <a:gd name="T76" fmla="*/ 7 w 159"/>
                <a:gd name="T77" fmla="*/ 82 h 234"/>
                <a:gd name="T78" fmla="*/ 11 w 159"/>
                <a:gd name="T79" fmla="*/ 89 h 234"/>
                <a:gd name="T80" fmla="*/ 18 w 159"/>
                <a:gd name="T81" fmla="*/ 119 h 234"/>
                <a:gd name="T82" fmla="*/ 29 w 159"/>
                <a:gd name="T83" fmla="*/ 156 h 234"/>
                <a:gd name="T84" fmla="*/ 48 w 159"/>
                <a:gd name="T85" fmla="*/ 186 h 234"/>
                <a:gd name="T86" fmla="*/ 66 w 159"/>
                <a:gd name="T87" fmla="*/ 201 h 234"/>
                <a:gd name="T88" fmla="*/ 74 w 159"/>
                <a:gd name="T89" fmla="*/ 216 h 234"/>
                <a:gd name="T90" fmla="*/ 96 w 159"/>
                <a:gd name="T91" fmla="*/ 230 h 234"/>
                <a:gd name="T92" fmla="*/ 152 w 159"/>
                <a:gd name="T93" fmla="*/ 182 h 234"/>
                <a:gd name="T94" fmla="*/ 145 w 159"/>
                <a:gd name="T95" fmla="*/ 152 h 234"/>
                <a:gd name="T96" fmla="*/ 148 w 159"/>
                <a:gd name="T97" fmla="*/ 141 h 234"/>
                <a:gd name="T98" fmla="*/ 152 w 159"/>
                <a:gd name="T99" fmla="*/ 123 h 234"/>
                <a:gd name="T100" fmla="*/ 159 w 159"/>
                <a:gd name="T101" fmla="*/ 115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9" h="234">
                  <a:moveTo>
                    <a:pt x="159" y="108"/>
                  </a:moveTo>
                  <a:lnTo>
                    <a:pt x="159" y="108"/>
                  </a:lnTo>
                  <a:lnTo>
                    <a:pt x="159" y="100"/>
                  </a:lnTo>
                  <a:lnTo>
                    <a:pt x="156" y="93"/>
                  </a:lnTo>
                  <a:lnTo>
                    <a:pt x="156" y="89"/>
                  </a:lnTo>
                  <a:lnTo>
                    <a:pt x="156" y="74"/>
                  </a:lnTo>
                  <a:lnTo>
                    <a:pt x="148" y="63"/>
                  </a:lnTo>
                  <a:lnTo>
                    <a:pt x="152" y="67"/>
                  </a:lnTo>
                  <a:lnTo>
                    <a:pt x="152" y="63"/>
                  </a:lnTo>
                  <a:lnTo>
                    <a:pt x="152" y="52"/>
                  </a:lnTo>
                  <a:lnTo>
                    <a:pt x="152" y="48"/>
                  </a:lnTo>
                  <a:lnTo>
                    <a:pt x="152" y="44"/>
                  </a:lnTo>
                  <a:lnTo>
                    <a:pt x="148" y="48"/>
                  </a:lnTo>
                  <a:lnTo>
                    <a:pt x="145" y="44"/>
                  </a:lnTo>
                  <a:lnTo>
                    <a:pt x="145" y="37"/>
                  </a:lnTo>
                  <a:lnTo>
                    <a:pt x="148" y="41"/>
                  </a:lnTo>
                  <a:lnTo>
                    <a:pt x="152" y="44"/>
                  </a:lnTo>
                  <a:lnTo>
                    <a:pt x="148" y="37"/>
                  </a:lnTo>
                  <a:lnTo>
                    <a:pt x="145" y="37"/>
                  </a:lnTo>
                  <a:lnTo>
                    <a:pt x="141" y="33"/>
                  </a:lnTo>
                  <a:lnTo>
                    <a:pt x="133" y="30"/>
                  </a:lnTo>
                  <a:lnTo>
                    <a:pt x="130" y="26"/>
                  </a:lnTo>
                  <a:lnTo>
                    <a:pt x="126" y="22"/>
                  </a:lnTo>
                  <a:lnTo>
                    <a:pt x="122" y="26"/>
                  </a:lnTo>
                  <a:lnTo>
                    <a:pt x="119" y="18"/>
                  </a:lnTo>
                  <a:lnTo>
                    <a:pt x="115" y="15"/>
                  </a:lnTo>
                  <a:lnTo>
                    <a:pt x="111" y="11"/>
                  </a:lnTo>
                  <a:lnTo>
                    <a:pt x="111" y="15"/>
                  </a:lnTo>
                  <a:lnTo>
                    <a:pt x="104" y="15"/>
                  </a:lnTo>
                  <a:lnTo>
                    <a:pt x="100" y="11"/>
                  </a:lnTo>
                  <a:lnTo>
                    <a:pt x="93" y="11"/>
                  </a:lnTo>
                  <a:lnTo>
                    <a:pt x="85" y="7"/>
                  </a:lnTo>
                  <a:lnTo>
                    <a:pt x="81" y="7"/>
                  </a:lnTo>
                  <a:lnTo>
                    <a:pt x="70" y="7"/>
                  </a:lnTo>
                  <a:lnTo>
                    <a:pt x="66" y="7"/>
                  </a:lnTo>
                  <a:lnTo>
                    <a:pt x="63" y="7"/>
                  </a:lnTo>
                  <a:lnTo>
                    <a:pt x="59" y="7"/>
                  </a:lnTo>
                  <a:lnTo>
                    <a:pt x="52" y="4"/>
                  </a:lnTo>
                  <a:lnTo>
                    <a:pt x="48" y="0"/>
                  </a:lnTo>
                  <a:lnTo>
                    <a:pt x="44" y="0"/>
                  </a:lnTo>
                  <a:lnTo>
                    <a:pt x="44" y="4"/>
                  </a:lnTo>
                  <a:lnTo>
                    <a:pt x="40" y="4"/>
                  </a:lnTo>
                  <a:lnTo>
                    <a:pt x="44" y="7"/>
                  </a:lnTo>
                  <a:lnTo>
                    <a:pt x="40" y="11"/>
                  </a:lnTo>
                  <a:lnTo>
                    <a:pt x="33" y="11"/>
                  </a:lnTo>
                  <a:lnTo>
                    <a:pt x="37" y="11"/>
                  </a:lnTo>
                  <a:lnTo>
                    <a:pt x="33" y="11"/>
                  </a:lnTo>
                  <a:lnTo>
                    <a:pt x="33" y="7"/>
                  </a:lnTo>
                  <a:lnTo>
                    <a:pt x="29" y="7"/>
                  </a:lnTo>
                  <a:lnTo>
                    <a:pt x="29" y="11"/>
                  </a:lnTo>
                  <a:lnTo>
                    <a:pt x="29" y="7"/>
                  </a:lnTo>
                  <a:lnTo>
                    <a:pt x="29" y="15"/>
                  </a:lnTo>
                  <a:lnTo>
                    <a:pt x="26" y="15"/>
                  </a:lnTo>
                  <a:lnTo>
                    <a:pt x="22" y="15"/>
                  </a:lnTo>
                  <a:lnTo>
                    <a:pt x="26" y="18"/>
                  </a:lnTo>
                  <a:lnTo>
                    <a:pt x="18" y="26"/>
                  </a:lnTo>
                  <a:lnTo>
                    <a:pt x="14" y="30"/>
                  </a:lnTo>
                  <a:lnTo>
                    <a:pt x="11" y="22"/>
                  </a:lnTo>
                  <a:lnTo>
                    <a:pt x="11" y="30"/>
                  </a:lnTo>
                  <a:lnTo>
                    <a:pt x="11" y="37"/>
                  </a:lnTo>
                  <a:lnTo>
                    <a:pt x="7" y="41"/>
                  </a:lnTo>
                  <a:lnTo>
                    <a:pt x="7" y="52"/>
                  </a:lnTo>
                  <a:lnTo>
                    <a:pt x="3" y="56"/>
                  </a:lnTo>
                  <a:lnTo>
                    <a:pt x="0" y="56"/>
                  </a:lnTo>
                  <a:lnTo>
                    <a:pt x="0" y="63"/>
                  </a:lnTo>
                  <a:lnTo>
                    <a:pt x="3" y="63"/>
                  </a:lnTo>
                  <a:lnTo>
                    <a:pt x="7" y="67"/>
                  </a:lnTo>
                  <a:lnTo>
                    <a:pt x="0" y="67"/>
                  </a:lnTo>
                  <a:lnTo>
                    <a:pt x="7" y="71"/>
                  </a:lnTo>
                  <a:lnTo>
                    <a:pt x="3" y="78"/>
                  </a:lnTo>
                  <a:lnTo>
                    <a:pt x="7" y="74"/>
                  </a:lnTo>
                  <a:lnTo>
                    <a:pt x="7" y="82"/>
                  </a:lnTo>
                  <a:lnTo>
                    <a:pt x="11" y="74"/>
                  </a:lnTo>
                  <a:lnTo>
                    <a:pt x="11" y="89"/>
                  </a:lnTo>
                  <a:lnTo>
                    <a:pt x="18" y="115"/>
                  </a:lnTo>
                  <a:lnTo>
                    <a:pt x="18" y="119"/>
                  </a:lnTo>
                  <a:lnTo>
                    <a:pt x="22" y="137"/>
                  </a:lnTo>
                  <a:lnTo>
                    <a:pt x="29" y="156"/>
                  </a:lnTo>
                  <a:lnTo>
                    <a:pt x="37" y="167"/>
                  </a:lnTo>
                  <a:lnTo>
                    <a:pt x="48" y="186"/>
                  </a:lnTo>
                  <a:lnTo>
                    <a:pt x="52" y="193"/>
                  </a:lnTo>
                  <a:lnTo>
                    <a:pt x="59" y="197"/>
                  </a:lnTo>
                  <a:lnTo>
                    <a:pt x="66" y="201"/>
                  </a:lnTo>
                  <a:lnTo>
                    <a:pt x="66" y="204"/>
                  </a:lnTo>
                  <a:lnTo>
                    <a:pt x="74" y="216"/>
                  </a:lnTo>
                  <a:lnTo>
                    <a:pt x="85" y="230"/>
                  </a:lnTo>
                  <a:lnTo>
                    <a:pt x="89" y="234"/>
                  </a:lnTo>
                  <a:lnTo>
                    <a:pt x="96" y="230"/>
                  </a:lnTo>
                  <a:lnTo>
                    <a:pt x="148" y="186"/>
                  </a:lnTo>
                  <a:lnTo>
                    <a:pt x="152" y="182"/>
                  </a:lnTo>
                  <a:lnTo>
                    <a:pt x="152" y="178"/>
                  </a:lnTo>
                  <a:lnTo>
                    <a:pt x="145" y="160"/>
                  </a:lnTo>
                  <a:lnTo>
                    <a:pt x="145" y="152"/>
                  </a:lnTo>
                  <a:lnTo>
                    <a:pt x="148" y="145"/>
                  </a:lnTo>
                  <a:lnTo>
                    <a:pt x="148" y="141"/>
                  </a:lnTo>
                  <a:lnTo>
                    <a:pt x="148" y="134"/>
                  </a:lnTo>
                  <a:lnTo>
                    <a:pt x="152" y="130"/>
                  </a:lnTo>
                  <a:lnTo>
                    <a:pt x="152" y="123"/>
                  </a:lnTo>
                  <a:lnTo>
                    <a:pt x="159" y="115"/>
                  </a:lnTo>
                  <a:lnTo>
                    <a:pt x="159" y="10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Freeform 28"/>
            <p:cNvSpPr>
              <a:spLocks/>
            </p:cNvSpPr>
            <p:nvPr/>
          </p:nvSpPr>
          <p:spPr bwMode="auto">
            <a:xfrm>
              <a:off x="317500" y="642938"/>
              <a:ext cx="23813" cy="106363"/>
            </a:xfrm>
            <a:custGeom>
              <a:avLst/>
              <a:gdLst>
                <a:gd name="T0" fmla="*/ 15 w 15"/>
                <a:gd name="T1" fmla="*/ 0 h 67"/>
                <a:gd name="T2" fmla="*/ 15 w 15"/>
                <a:gd name="T3" fmla="*/ 0 h 67"/>
                <a:gd name="T4" fmla="*/ 12 w 15"/>
                <a:gd name="T5" fmla="*/ 8 h 67"/>
                <a:gd name="T6" fmla="*/ 12 w 15"/>
                <a:gd name="T7" fmla="*/ 30 h 67"/>
                <a:gd name="T8" fmla="*/ 12 w 15"/>
                <a:gd name="T9" fmla="*/ 30 h 67"/>
                <a:gd name="T10" fmla="*/ 12 w 15"/>
                <a:gd name="T11" fmla="*/ 67 h 67"/>
                <a:gd name="T12" fmla="*/ 4 w 15"/>
                <a:gd name="T13" fmla="*/ 67 h 67"/>
                <a:gd name="T14" fmla="*/ 4 w 15"/>
                <a:gd name="T15" fmla="*/ 67 h 67"/>
                <a:gd name="T16" fmla="*/ 0 w 15"/>
                <a:gd name="T17" fmla="*/ 56 h 67"/>
                <a:gd name="T18" fmla="*/ 0 w 15"/>
                <a:gd name="T19" fmla="*/ 30 h 67"/>
                <a:gd name="T20" fmla="*/ 0 w 15"/>
                <a:gd name="T21" fmla="*/ 30 h 67"/>
                <a:gd name="T22" fmla="*/ 4 w 15"/>
                <a:gd name="T23" fmla="*/ 0 h 67"/>
                <a:gd name="T24" fmla="*/ 15 w 15"/>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67">
                  <a:moveTo>
                    <a:pt x="15" y="0"/>
                  </a:moveTo>
                  <a:lnTo>
                    <a:pt x="15" y="0"/>
                  </a:lnTo>
                  <a:lnTo>
                    <a:pt x="12" y="8"/>
                  </a:lnTo>
                  <a:lnTo>
                    <a:pt x="12" y="30"/>
                  </a:lnTo>
                  <a:lnTo>
                    <a:pt x="12" y="67"/>
                  </a:lnTo>
                  <a:lnTo>
                    <a:pt x="4" y="67"/>
                  </a:lnTo>
                  <a:lnTo>
                    <a:pt x="0" y="56"/>
                  </a:lnTo>
                  <a:lnTo>
                    <a:pt x="0" y="30"/>
                  </a:lnTo>
                  <a:lnTo>
                    <a:pt x="4" y="0"/>
                  </a:ln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 name="Freeform 29"/>
            <p:cNvSpPr>
              <a:spLocks/>
            </p:cNvSpPr>
            <p:nvPr/>
          </p:nvSpPr>
          <p:spPr bwMode="auto">
            <a:xfrm>
              <a:off x="206375" y="779463"/>
              <a:ext cx="17463" cy="34925"/>
            </a:xfrm>
            <a:custGeom>
              <a:avLst/>
              <a:gdLst>
                <a:gd name="T0" fmla="*/ 0 w 11"/>
                <a:gd name="T1" fmla="*/ 0 h 22"/>
                <a:gd name="T2" fmla="*/ 0 w 11"/>
                <a:gd name="T3" fmla="*/ 0 h 22"/>
                <a:gd name="T4" fmla="*/ 0 w 11"/>
                <a:gd name="T5" fmla="*/ 18 h 22"/>
                <a:gd name="T6" fmla="*/ 7 w 11"/>
                <a:gd name="T7" fmla="*/ 22 h 22"/>
                <a:gd name="T8" fmla="*/ 7 w 11"/>
                <a:gd name="T9" fmla="*/ 22 h 22"/>
                <a:gd name="T10" fmla="*/ 11 w 11"/>
                <a:gd name="T11" fmla="*/ 15 h 22"/>
                <a:gd name="T12" fmla="*/ 11 w 11"/>
                <a:gd name="T13" fmla="*/ 0 h 22"/>
                <a:gd name="T14" fmla="*/ 11 w 11"/>
                <a:gd name="T15" fmla="*/ 0 h 22"/>
                <a:gd name="T16" fmla="*/ 0 w 11"/>
                <a:gd name="T17" fmla="*/ 0 h 22"/>
                <a:gd name="T18" fmla="*/ 0 w 1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2">
                  <a:moveTo>
                    <a:pt x="0" y="0"/>
                  </a:moveTo>
                  <a:lnTo>
                    <a:pt x="0" y="0"/>
                  </a:lnTo>
                  <a:lnTo>
                    <a:pt x="0" y="18"/>
                  </a:lnTo>
                  <a:lnTo>
                    <a:pt x="7" y="22"/>
                  </a:lnTo>
                  <a:lnTo>
                    <a:pt x="11" y="15"/>
                  </a:lnTo>
                  <a:lnTo>
                    <a:pt x="1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39" name="Group 36"/>
          <p:cNvGrpSpPr>
            <a:grpSpLocks/>
          </p:cNvGrpSpPr>
          <p:nvPr/>
        </p:nvGrpSpPr>
        <p:grpSpPr bwMode="auto">
          <a:xfrm>
            <a:off x="914400" y="1979613"/>
            <a:ext cx="727075" cy="2320925"/>
            <a:chOff x="0" y="0"/>
            <a:chExt cx="727076" cy="2320925"/>
          </a:xfrm>
        </p:grpSpPr>
        <p:sp>
          <p:nvSpPr>
            <p:cNvPr id="40" name="Freeform 36"/>
            <p:cNvSpPr>
              <a:spLocks/>
            </p:cNvSpPr>
            <p:nvPr/>
          </p:nvSpPr>
          <p:spPr bwMode="auto">
            <a:xfrm>
              <a:off x="377825" y="312737"/>
              <a:ext cx="288925" cy="703263"/>
            </a:xfrm>
            <a:custGeom>
              <a:avLst/>
              <a:gdLst>
                <a:gd name="T0" fmla="*/ 11 w 182"/>
                <a:gd name="T1" fmla="*/ 0 h 443"/>
                <a:gd name="T2" fmla="*/ 0 w 182"/>
                <a:gd name="T3" fmla="*/ 26 h 443"/>
                <a:gd name="T4" fmla="*/ 108 w 182"/>
                <a:gd name="T5" fmla="*/ 443 h 443"/>
                <a:gd name="T6" fmla="*/ 182 w 182"/>
                <a:gd name="T7" fmla="*/ 436 h 443"/>
                <a:gd name="T8" fmla="*/ 153 w 182"/>
                <a:gd name="T9" fmla="*/ 112 h 443"/>
                <a:gd name="T10" fmla="*/ 153 w 182"/>
                <a:gd name="T11" fmla="*/ 112 h 443"/>
                <a:gd name="T12" fmla="*/ 112 w 182"/>
                <a:gd name="T13" fmla="*/ 60 h 443"/>
                <a:gd name="T14" fmla="*/ 112 w 182"/>
                <a:gd name="T15" fmla="*/ 60 h 443"/>
                <a:gd name="T16" fmla="*/ 101 w 182"/>
                <a:gd name="T17" fmla="*/ 30 h 443"/>
                <a:gd name="T18" fmla="*/ 101 w 182"/>
                <a:gd name="T19" fmla="*/ 30 h 443"/>
                <a:gd name="T20" fmla="*/ 89 w 182"/>
                <a:gd name="T21" fmla="*/ 34 h 443"/>
                <a:gd name="T22" fmla="*/ 78 w 182"/>
                <a:gd name="T23" fmla="*/ 38 h 443"/>
                <a:gd name="T24" fmla="*/ 78 w 182"/>
                <a:gd name="T25" fmla="*/ 38 h 443"/>
                <a:gd name="T26" fmla="*/ 67 w 182"/>
                <a:gd name="T27" fmla="*/ 30 h 443"/>
                <a:gd name="T28" fmla="*/ 48 w 182"/>
                <a:gd name="T29" fmla="*/ 15 h 443"/>
                <a:gd name="T30" fmla="*/ 15 w 182"/>
                <a:gd name="T31" fmla="*/ 0 h 443"/>
                <a:gd name="T32" fmla="*/ 15 w 182"/>
                <a:gd name="T33" fmla="*/ 0 h 443"/>
                <a:gd name="T34" fmla="*/ 11 w 182"/>
                <a:gd name="T35" fmla="*/ 0 h 443"/>
                <a:gd name="T36" fmla="*/ 11 w 182"/>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2" h="443">
                  <a:moveTo>
                    <a:pt x="11" y="0"/>
                  </a:moveTo>
                  <a:lnTo>
                    <a:pt x="0" y="26"/>
                  </a:lnTo>
                  <a:lnTo>
                    <a:pt x="108" y="443"/>
                  </a:lnTo>
                  <a:lnTo>
                    <a:pt x="182" y="436"/>
                  </a:lnTo>
                  <a:lnTo>
                    <a:pt x="153" y="112"/>
                  </a:lnTo>
                  <a:lnTo>
                    <a:pt x="112" y="60"/>
                  </a:lnTo>
                  <a:lnTo>
                    <a:pt x="101" y="30"/>
                  </a:lnTo>
                  <a:lnTo>
                    <a:pt x="89" y="34"/>
                  </a:lnTo>
                  <a:lnTo>
                    <a:pt x="78" y="38"/>
                  </a:lnTo>
                  <a:lnTo>
                    <a:pt x="67" y="30"/>
                  </a:lnTo>
                  <a:lnTo>
                    <a:pt x="48" y="15"/>
                  </a:lnTo>
                  <a:lnTo>
                    <a:pt x="15" y="0"/>
                  </a:ln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 name="Freeform 37"/>
            <p:cNvSpPr>
              <a:spLocks/>
            </p:cNvSpPr>
            <p:nvPr/>
          </p:nvSpPr>
          <p:spPr bwMode="auto">
            <a:xfrm>
              <a:off x="0" y="950912"/>
              <a:ext cx="514350" cy="288925"/>
            </a:xfrm>
            <a:custGeom>
              <a:avLst/>
              <a:gdLst>
                <a:gd name="T0" fmla="*/ 324 w 324"/>
                <a:gd name="T1" fmla="*/ 0 h 182"/>
                <a:gd name="T2" fmla="*/ 279 w 324"/>
                <a:gd name="T3" fmla="*/ 182 h 182"/>
                <a:gd name="T4" fmla="*/ 7 w 324"/>
                <a:gd name="T5" fmla="*/ 168 h 182"/>
                <a:gd name="T6" fmla="*/ 7 w 324"/>
                <a:gd name="T7" fmla="*/ 168 h 182"/>
                <a:gd name="T8" fmla="*/ 0 w 324"/>
                <a:gd name="T9" fmla="*/ 164 h 182"/>
                <a:gd name="T10" fmla="*/ 0 w 324"/>
                <a:gd name="T11" fmla="*/ 160 h 182"/>
                <a:gd name="T12" fmla="*/ 48 w 324"/>
                <a:gd name="T13" fmla="*/ 8 h 182"/>
                <a:gd name="T14" fmla="*/ 48 w 324"/>
                <a:gd name="T15" fmla="*/ 8 h 182"/>
                <a:gd name="T16" fmla="*/ 52 w 324"/>
                <a:gd name="T17" fmla="*/ 0 h 182"/>
                <a:gd name="T18" fmla="*/ 60 w 324"/>
                <a:gd name="T19" fmla="*/ 0 h 182"/>
                <a:gd name="T20" fmla="*/ 324 w 324"/>
                <a:gd name="T21"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4" h="182">
                  <a:moveTo>
                    <a:pt x="324" y="0"/>
                  </a:moveTo>
                  <a:lnTo>
                    <a:pt x="279" y="182"/>
                  </a:lnTo>
                  <a:lnTo>
                    <a:pt x="7" y="168"/>
                  </a:lnTo>
                  <a:lnTo>
                    <a:pt x="0" y="164"/>
                  </a:lnTo>
                  <a:lnTo>
                    <a:pt x="0" y="160"/>
                  </a:lnTo>
                  <a:lnTo>
                    <a:pt x="48" y="8"/>
                  </a:lnTo>
                  <a:lnTo>
                    <a:pt x="52" y="0"/>
                  </a:lnTo>
                  <a:lnTo>
                    <a:pt x="60" y="0"/>
                  </a:lnTo>
                  <a:lnTo>
                    <a:pt x="32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Freeform 38"/>
            <p:cNvSpPr>
              <a:spLocks noEditPoints="1"/>
            </p:cNvSpPr>
            <p:nvPr/>
          </p:nvSpPr>
          <p:spPr bwMode="auto">
            <a:xfrm>
              <a:off x="112713" y="0"/>
              <a:ext cx="614363" cy="2320925"/>
            </a:xfrm>
            <a:custGeom>
              <a:avLst/>
              <a:gdLst>
                <a:gd name="T0" fmla="*/ 18 w 387"/>
                <a:gd name="T1" fmla="*/ 770 h 1462"/>
                <a:gd name="T2" fmla="*/ 67 w 387"/>
                <a:gd name="T3" fmla="*/ 785 h 1462"/>
                <a:gd name="T4" fmla="*/ 89 w 387"/>
                <a:gd name="T5" fmla="*/ 874 h 1462"/>
                <a:gd name="T6" fmla="*/ 93 w 387"/>
                <a:gd name="T7" fmla="*/ 979 h 1462"/>
                <a:gd name="T8" fmla="*/ 70 w 387"/>
                <a:gd name="T9" fmla="*/ 1075 h 1462"/>
                <a:gd name="T10" fmla="*/ 55 w 387"/>
                <a:gd name="T11" fmla="*/ 1209 h 1462"/>
                <a:gd name="T12" fmla="*/ 41 w 387"/>
                <a:gd name="T13" fmla="*/ 1328 h 1462"/>
                <a:gd name="T14" fmla="*/ 41 w 387"/>
                <a:gd name="T15" fmla="*/ 1395 h 1462"/>
                <a:gd name="T16" fmla="*/ 100 w 387"/>
                <a:gd name="T17" fmla="*/ 1462 h 1462"/>
                <a:gd name="T18" fmla="*/ 115 w 387"/>
                <a:gd name="T19" fmla="*/ 1351 h 1462"/>
                <a:gd name="T20" fmla="*/ 137 w 387"/>
                <a:gd name="T21" fmla="*/ 1280 h 1462"/>
                <a:gd name="T22" fmla="*/ 167 w 387"/>
                <a:gd name="T23" fmla="*/ 1105 h 1462"/>
                <a:gd name="T24" fmla="*/ 201 w 387"/>
                <a:gd name="T25" fmla="*/ 945 h 1462"/>
                <a:gd name="T26" fmla="*/ 197 w 387"/>
                <a:gd name="T27" fmla="*/ 1027 h 1462"/>
                <a:gd name="T28" fmla="*/ 197 w 387"/>
                <a:gd name="T29" fmla="*/ 1124 h 1462"/>
                <a:gd name="T30" fmla="*/ 182 w 387"/>
                <a:gd name="T31" fmla="*/ 1239 h 1462"/>
                <a:gd name="T32" fmla="*/ 186 w 387"/>
                <a:gd name="T33" fmla="*/ 1310 h 1462"/>
                <a:gd name="T34" fmla="*/ 234 w 387"/>
                <a:gd name="T35" fmla="*/ 1343 h 1462"/>
                <a:gd name="T36" fmla="*/ 375 w 387"/>
                <a:gd name="T37" fmla="*/ 1373 h 1462"/>
                <a:gd name="T38" fmla="*/ 335 w 387"/>
                <a:gd name="T39" fmla="*/ 1332 h 1462"/>
                <a:gd name="T40" fmla="*/ 271 w 387"/>
                <a:gd name="T41" fmla="*/ 1246 h 1462"/>
                <a:gd name="T42" fmla="*/ 290 w 387"/>
                <a:gd name="T43" fmla="*/ 1165 h 1462"/>
                <a:gd name="T44" fmla="*/ 312 w 387"/>
                <a:gd name="T45" fmla="*/ 1012 h 1462"/>
                <a:gd name="T46" fmla="*/ 335 w 387"/>
                <a:gd name="T47" fmla="*/ 856 h 1462"/>
                <a:gd name="T48" fmla="*/ 383 w 387"/>
                <a:gd name="T49" fmla="*/ 759 h 1462"/>
                <a:gd name="T50" fmla="*/ 364 w 387"/>
                <a:gd name="T51" fmla="*/ 640 h 1462"/>
                <a:gd name="T52" fmla="*/ 346 w 387"/>
                <a:gd name="T53" fmla="*/ 495 h 1462"/>
                <a:gd name="T54" fmla="*/ 349 w 387"/>
                <a:gd name="T55" fmla="*/ 328 h 1462"/>
                <a:gd name="T56" fmla="*/ 282 w 387"/>
                <a:gd name="T57" fmla="*/ 257 h 1462"/>
                <a:gd name="T58" fmla="*/ 331 w 387"/>
                <a:gd name="T59" fmla="*/ 562 h 1462"/>
                <a:gd name="T60" fmla="*/ 286 w 387"/>
                <a:gd name="T61" fmla="*/ 614 h 1462"/>
                <a:gd name="T62" fmla="*/ 323 w 387"/>
                <a:gd name="T63" fmla="*/ 562 h 1462"/>
                <a:gd name="T64" fmla="*/ 282 w 387"/>
                <a:gd name="T65" fmla="*/ 302 h 1462"/>
                <a:gd name="T66" fmla="*/ 268 w 387"/>
                <a:gd name="T67" fmla="*/ 220 h 1462"/>
                <a:gd name="T68" fmla="*/ 301 w 387"/>
                <a:gd name="T69" fmla="*/ 134 h 1462"/>
                <a:gd name="T70" fmla="*/ 305 w 387"/>
                <a:gd name="T71" fmla="*/ 78 h 1462"/>
                <a:gd name="T72" fmla="*/ 308 w 387"/>
                <a:gd name="T73" fmla="*/ 67 h 1462"/>
                <a:gd name="T74" fmla="*/ 301 w 387"/>
                <a:gd name="T75" fmla="*/ 45 h 1462"/>
                <a:gd name="T76" fmla="*/ 290 w 387"/>
                <a:gd name="T77" fmla="*/ 26 h 1462"/>
                <a:gd name="T78" fmla="*/ 279 w 387"/>
                <a:gd name="T79" fmla="*/ 23 h 1462"/>
                <a:gd name="T80" fmla="*/ 260 w 387"/>
                <a:gd name="T81" fmla="*/ 4 h 1462"/>
                <a:gd name="T82" fmla="*/ 249 w 387"/>
                <a:gd name="T83" fmla="*/ 4 h 1462"/>
                <a:gd name="T84" fmla="*/ 241 w 387"/>
                <a:gd name="T85" fmla="*/ 4 h 1462"/>
                <a:gd name="T86" fmla="*/ 230 w 387"/>
                <a:gd name="T87" fmla="*/ 8 h 1462"/>
                <a:gd name="T88" fmla="*/ 215 w 387"/>
                <a:gd name="T89" fmla="*/ 15 h 1462"/>
                <a:gd name="T90" fmla="*/ 186 w 387"/>
                <a:gd name="T91" fmla="*/ 30 h 1462"/>
                <a:gd name="T92" fmla="*/ 178 w 387"/>
                <a:gd name="T93" fmla="*/ 49 h 1462"/>
                <a:gd name="T94" fmla="*/ 160 w 387"/>
                <a:gd name="T95" fmla="*/ 82 h 1462"/>
                <a:gd name="T96" fmla="*/ 163 w 387"/>
                <a:gd name="T97" fmla="*/ 130 h 1462"/>
                <a:gd name="T98" fmla="*/ 204 w 387"/>
                <a:gd name="T99" fmla="*/ 212 h 1462"/>
                <a:gd name="T100" fmla="*/ 253 w 387"/>
                <a:gd name="T101" fmla="*/ 275 h 1462"/>
                <a:gd name="T102" fmla="*/ 175 w 387"/>
                <a:gd name="T103" fmla="*/ 227 h 1462"/>
                <a:gd name="T104" fmla="*/ 85 w 387"/>
                <a:gd name="T105" fmla="*/ 253 h 1462"/>
                <a:gd name="T106" fmla="*/ 29 w 387"/>
                <a:gd name="T107" fmla="*/ 324 h 1462"/>
                <a:gd name="T108" fmla="*/ 33 w 387"/>
                <a:gd name="T109" fmla="*/ 432 h 1462"/>
                <a:gd name="T110" fmla="*/ 22 w 387"/>
                <a:gd name="T111" fmla="*/ 528 h 1462"/>
                <a:gd name="T112" fmla="*/ 0 w 387"/>
                <a:gd name="T113" fmla="*/ 726 h 1462"/>
                <a:gd name="T114" fmla="*/ 82 w 387"/>
                <a:gd name="T115" fmla="*/ 767 h 1462"/>
                <a:gd name="T116" fmla="*/ 238 w 387"/>
                <a:gd name="T117" fmla="*/ 599 h 1462"/>
                <a:gd name="T118" fmla="*/ 156 w 387"/>
                <a:gd name="T119" fmla="*/ 778 h 1462"/>
                <a:gd name="T120" fmla="*/ 89 w 387"/>
                <a:gd name="T121" fmla="*/ 722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7" h="1462">
                  <a:moveTo>
                    <a:pt x="0" y="726"/>
                  </a:moveTo>
                  <a:lnTo>
                    <a:pt x="0" y="726"/>
                  </a:lnTo>
                  <a:lnTo>
                    <a:pt x="7" y="722"/>
                  </a:lnTo>
                  <a:lnTo>
                    <a:pt x="7" y="726"/>
                  </a:lnTo>
                  <a:lnTo>
                    <a:pt x="11" y="729"/>
                  </a:lnTo>
                  <a:lnTo>
                    <a:pt x="15" y="733"/>
                  </a:lnTo>
                  <a:lnTo>
                    <a:pt x="15" y="755"/>
                  </a:lnTo>
                  <a:lnTo>
                    <a:pt x="18" y="770"/>
                  </a:lnTo>
                  <a:lnTo>
                    <a:pt x="22" y="778"/>
                  </a:lnTo>
                  <a:lnTo>
                    <a:pt x="41" y="785"/>
                  </a:lnTo>
                  <a:lnTo>
                    <a:pt x="44" y="785"/>
                  </a:lnTo>
                  <a:lnTo>
                    <a:pt x="48" y="785"/>
                  </a:lnTo>
                  <a:lnTo>
                    <a:pt x="55" y="789"/>
                  </a:lnTo>
                  <a:lnTo>
                    <a:pt x="63" y="785"/>
                  </a:lnTo>
                  <a:lnTo>
                    <a:pt x="67" y="785"/>
                  </a:lnTo>
                  <a:lnTo>
                    <a:pt x="70" y="789"/>
                  </a:lnTo>
                  <a:lnTo>
                    <a:pt x="85" y="789"/>
                  </a:lnTo>
                  <a:lnTo>
                    <a:pt x="89" y="789"/>
                  </a:lnTo>
                  <a:lnTo>
                    <a:pt x="89" y="796"/>
                  </a:lnTo>
                  <a:lnTo>
                    <a:pt x="89" y="819"/>
                  </a:lnTo>
                  <a:lnTo>
                    <a:pt x="89" y="848"/>
                  </a:lnTo>
                  <a:lnTo>
                    <a:pt x="89" y="874"/>
                  </a:lnTo>
                  <a:lnTo>
                    <a:pt x="93" y="908"/>
                  </a:lnTo>
                  <a:lnTo>
                    <a:pt x="93" y="927"/>
                  </a:lnTo>
                  <a:lnTo>
                    <a:pt x="93" y="938"/>
                  </a:lnTo>
                  <a:lnTo>
                    <a:pt x="93" y="949"/>
                  </a:lnTo>
                  <a:lnTo>
                    <a:pt x="93" y="956"/>
                  </a:lnTo>
                  <a:lnTo>
                    <a:pt x="93" y="960"/>
                  </a:lnTo>
                  <a:lnTo>
                    <a:pt x="93" y="979"/>
                  </a:lnTo>
                  <a:lnTo>
                    <a:pt x="93" y="986"/>
                  </a:lnTo>
                  <a:lnTo>
                    <a:pt x="89" y="993"/>
                  </a:lnTo>
                  <a:lnTo>
                    <a:pt x="89" y="1020"/>
                  </a:lnTo>
                  <a:lnTo>
                    <a:pt x="82" y="1027"/>
                  </a:lnTo>
                  <a:lnTo>
                    <a:pt x="78" y="1034"/>
                  </a:lnTo>
                  <a:lnTo>
                    <a:pt x="74" y="1046"/>
                  </a:lnTo>
                  <a:lnTo>
                    <a:pt x="70" y="1075"/>
                  </a:lnTo>
                  <a:lnTo>
                    <a:pt x="63" y="1094"/>
                  </a:lnTo>
                  <a:lnTo>
                    <a:pt x="59" y="1116"/>
                  </a:lnTo>
                  <a:lnTo>
                    <a:pt x="55" y="1150"/>
                  </a:lnTo>
                  <a:lnTo>
                    <a:pt x="55" y="1176"/>
                  </a:lnTo>
                  <a:lnTo>
                    <a:pt x="55" y="1198"/>
                  </a:lnTo>
                  <a:lnTo>
                    <a:pt x="55" y="1209"/>
                  </a:lnTo>
                  <a:lnTo>
                    <a:pt x="55" y="1220"/>
                  </a:lnTo>
                  <a:lnTo>
                    <a:pt x="52" y="1232"/>
                  </a:lnTo>
                  <a:lnTo>
                    <a:pt x="44" y="1254"/>
                  </a:lnTo>
                  <a:lnTo>
                    <a:pt x="41" y="1272"/>
                  </a:lnTo>
                  <a:lnTo>
                    <a:pt x="37" y="1291"/>
                  </a:lnTo>
                  <a:lnTo>
                    <a:pt x="37" y="1306"/>
                  </a:lnTo>
                  <a:lnTo>
                    <a:pt x="37" y="1317"/>
                  </a:lnTo>
                  <a:lnTo>
                    <a:pt x="41" y="1328"/>
                  </a:lnTo>
                  <a:lnTo>
                    <a:pt x="44" y="1339"/>
                  </a:lnTo>
                  <a:lnTo>
                    <a:pt x="48" y="1343"/>
                  </a:lnTo>
                  <a:lnTo>
                    <a:pt x="48" y="1347"/>
                  </a:lnTo>
                  <a:lnTo>
                    <a:pt x="44" y="1358"/>
                  </a:lnTo>
                  <a:lnTo>
                    <a:pt x="44" y="1365"/>
                  </a:lnTo>
                  <a:lnTo>
                    <a:pt x="44" y="1380"/>
                  </a:lnTo>
                  <a:lnTo>
                    <a:pt x="41" y="1395"/>
                  </a:lnTo>
                  <a:lnTo>
                    <a:pt x="37" y="1421"/>
                  </a:lnTo>
                  <a:lnTo>
                    <a:pt x="37" y="1429"/>
                  </a:lnTo>
                  <a:lnTo>
                    <a:pt x="41" y="1436"/>
                  </a:lnTo>
                  <a:lnTo>
                    <a:pt x="48" y="1451"/>
                  </a:lnTo>
                  <a:lnTo>
                    <a:pt x="63" y="1458"/>
                  </a:lnTo>
                  <a:lnTo>
                    <a:pt x="74" y="1458"/>
                  </a:lnTo>
                  <a:lnTo>
                    <a:pt x="100" y="1462"/>
                  </a:lnTo>
                  <a:lnTo>
                    <a:pt x="111" y="1458"/>
                  </a:lnTo>
                  <a:lnTo>
                    <a:pt x="119" y="1455"/>
                  </a:lnTo>
                  <a:lnTo>
                    <a:pt x="126" y="1451"/>
                  </a:lnTo>
                  <a:lnTo>
                    <a:pt x="126" y="1447"/>
                  </a:lnTo>
                  <a:lnTo>
                    <a:pt x="126" y="1429"/>
                  </a:lnTo>
                  <a:lnTo>
                    <a:pt x="122" y="1403"/>
                  </a:lnTo>
                  <a:lnTo>
                    <a:pt x="119" y="1373"/>
                  </a:lnTo>
                  <a:lnTo>
                    <a:pt x="115" y="1351"/>
                  </a:lnTo>
                  <a:lnTo>
                    <a:pt x="119" y="1347"/>
                  </a:lnTo>
                  <a:lnTo>
                    <a:pt x="122" y="1343"/>
                  </a:lnTo>
                  <a:lnTo>
                    <a:pt x="126" y="1336"/>
                  </a:lnTo>
                  <a:lnTo>
                    <a:pt x="130" y="1325"/>
                  </a:lnTo>
                  <a:lnTo>
                    <a:pt x="137" y="1310"/>
                  </a:lnTo>
                  <a:lnTo>
                    <a:pt x="145" y="1291"/>
                  </a:lnTo>
                  <a:lnTo>
                    <a:pt x="141" y="1287"/>
                  </a:lnTo>
                  <a:lnTo>
                    <a:pt x="137" y="1280"/>
                  </a:lnTo>
                  <a:lnTo>
                    <a:pt x="145" y="1243"/>
                  </a:lnTo>
                  <a:lnTo>
                    <a:pt x="148" y="1209"/>
                  </a:lnTo>
                  <a:lnTo>
                    <a:pt x="152" y="1191"/>
                  </a:lnTo>
                  <a:lnTo>
                    <a:pt x="156" y="1161"/>
                  </a:lnTo>
                  <a:lnTo>
                    <a:pt x="160" y="1135"/>
                  </a:lnTo>
                  <a:lnTo>
                    <a:pt x="167" y="1105"/>
                  </a:lnTo>
                  <a:lnTo>
                    <a:pt x="175" y="1072"/>
                  </a:lnTo>
                  <a:lnTo>
                    <a:pt x="178" y="1049"/>
                  </a:lnTo>
                  <a:lnTo>
                    <a:pt x="178" y="1031"/>
                  </a:lnTo>
                  <a:lnTo>
                    <a:pt x="186" y="1001"/>
                  </a:lnTo>
                  <a:lnTo>
                    <a:pt x="189" y="982"/>
                  </a:lnTo>
                  <a:lnTo>
                    <a:pt x="193" y="964"/>
                  </a:lnTo>
                  <a:lnTo>
                    <a:pt x="201" y="945"/>
                  </a:lnTo>
                  <a:lnTo>
                    <a:pt x="204" y="915"/>
                  </a:lnTo>
                  <a:lnTo>
                    <a:pt x="204" y="930"/>
                  </a:lnTo>
                  <a:lnTo>
                    <a:pt x="204" y="941"/>
                  </a:lnTo>
                  <a:lnTo>
                    <a:pt x="201" y="960"/>
                  </a:lnTo>
                  <a:lnTo>
                    <a:pt x="201" y="979"/>
                  </a:lnTo>
                  <a:lnTo>
                    <a:pt x="201" y="997"/>
                  </a:lnTo>
                  <a:lnTo>
                    <a:pt x="201" y="1005"/>
                  </a:lnTo>
                  <a:lnTo>
                    <a:pt x="197" y="1027"/>
                  </a:lnTo>
                  <a:lnTo>
                    <a:pt x="197" y="1038"/>
                  </a:lnTo>
                  <a:lnTo>
                    <a:pt x="197" y="1053"/>
                  </a:lnTo>
                  <a:lnTo>
                    <a:pt x="193" y="1072"/>
                  </a:lnTo>
                  <a:lnTo>
                    <a:pt x="193" y="1079"/>
                  </a:lnTo>
                  <a:lnTo>
                    <a:pt x="193" y="1105"/>
                  </a:lnTo>
                  <a:lnTo>
                    <a:pt x="197" y="1124"/>
                  </a:lnTo>
                  <a:lnTo>
                    <a:pt x="197" y="1135"/>
                  </a:lnTo>
                  <a:lnTo>
                    <a:pt x="193" y="1153"/>
                  </a:lnTo>
                  <a:lnTo>
                    <a:pt x="193" y="1172"/>
                  </a:lnTo>
                  <a:lnTo>
                    <a:pt x="193" y="1187"/>
                  </a:lnTo>
                  <a:lnTo>
                    <a:pt x="193" y="1209"/>
                  </a:lnTo>
                  <a:lnTo>
                    <a:pt x="189" y="1224"/>
                  </a:lnTo>
                  <a:lnTo>
                    <a:pt x="182" y="1239"/>
                  </a:lnTo>
                  <a:lnTo>
                    <a:pt x="182" y="1246"/>
                  </a:lnTo>
                  <a:lnTo>
                    <a:pt x="186" y="1250"/>
                  </a:lnTo>
                  <a:lnTo>
                    <a:pt x="193" y="1258"/>
                  </a:lnTo>
                  <a:lnTo>
                    <a:pt x="197" y="1265"/>
                  </a:lnTo>
                  <a:lnTo>
                    <a:pt x="193" y="1272"/>
                  </a:lnTo>
                  <a:lnTo>
                    <a:pt x="189" y="1291"/>
                  </a:lnTo>
                  <a:lnTo>
                    <a:pt x="186" y="1310"/>
                  </a:lnTo>
                  <a:lnTo>
                    <a:pt x="186" y="1328"/>
                  </a:lnTo>
                  <a:lnTo>
                    <a:pt x="186" y="1339"/>
                  </a:lnTo>
                  <a:lnTo>
                    <a:pt x="189" y="1343"/>
                  </a:lnTo>
                  <a:lnTo>
                    <a:pt x="212" y="1351"/>
                  </a:lnTo>
                  <a:lnTo>
                    <a:pt x="230" y="1354"/>
                  </a:lnTo>
                  <a:lnTo>
                    <a:pt x="234" y="1354"/>
                  </a:lnTo>
                  <a:lnTo>
                    <a:pt x="234" y="1343"/>
                  </a:lnTo>
                  <a:lnTo>
                    <a:pt x="260" y="1358"/>
                  </a:lnTo>
                  <a:lnTo>
                    <a:pt x="275" y="1365"/>
                  </a:lnTo>
                  <a:lnTo>
                    <a:pt x="290" y="1373"/>
                  </a:lnTo>
                  <a:lnTo>
                    <a:pt x="316" y="1380"/>
                  </a:lnTo>
                  <a:lnTo>
                    <a:pt x="342" y="1380"/>
                  </a:lnTo>
                  <a:lnTo>
                    <a:pt x="364" y="1377"/>
                  </a:lnTo>
                  <a:lnTo>
                    <a:pt x="375" y="1373"/>
                  </a:lnTo>
                  <a:lnTo>
                    <a:pt x="387" y="1365"/>
                  </a:lnTo>
                  <a:lnTo>
                    <a:pt x="387" y="1358"/>
                  </a:lnTo>
                  <a:lnTo>
                    <a:pt x="383" y="1354"/>
                  </a:lnTo>
                  <a:lnTo>
                    <a:pt x="383" y="1347"/>
                  </a:lnTo>
                  <a:lnTo>
                    <a:pt x="375" y="1343"/>
                  </a:lnTo>
                  <a:lnTo>
                    <a:pt x="361" y="1339"/>
                  </a:lnTo>
                  <a:lnTo>
                    <a:pt x="349" y="1336"/>
                  </a:lnTo>
                  <a:lnTo>
                    <a:pt x="335" y="1332"/>
                  </a:lnTo>
                  <a:lnTo>
                    <a:pt x="312" y="1321"/>
                  </a:lnTo>
                  <a:lnTo>
                    <a:pt x="297" y="1310"/>
                  </a:lnTo>
                  <a:lnTo>
                    <a:pt x="286" y="1295"/>
                  </a:lnTo>
                  <a:lnTo>
                    <a:pt x="282" y="1291"/>
                  </a:lnTo>
                  <a:lnTo>
                    <a:pt x="282" y="1287"/>
                  </a:lnTo>
                  <a:lnTo>
                    <a:pt x="279" y="1276"/>
                  </a:lnTo>
                  <a:lnTo>
                    <a:pt x="275" y="1258"/>
                  </a:lnTo>
                  <a:lnTo>
                    <a:pt x="271" y="1246"/>
                  </a:lnTo>
                  <a:lnTo>
                    <a:pt x="275" y="1243"/>
                  </a:lnTo>
                  <a:lnTo>
                    <a:pt x="279" y="1239"/>
                  </a:lnTo>
                  <a:lnTo>
                    <a:pt x="279" y="1232"/>
                  </a:lnTo>
                  <a:lnTo>
                    <a:pt x="268" y="1217"/>
                  </a:lnTo>
                  <a:lnTo>
                    <a:pt x="268" y="1213"/>
                  </a:lnTo>
                  <a:lnTo>
                    <a:pt x="279" y="1187"/>
                  </a:lnTo>
                  <a:lnTo>
                    <a:pt x="290" y="1165"/>
                  </a:lnTo>
                  <a:lnTo>
                    <a:pt x="297" y="1135"/>
                  </a:lnTo>
                  <a:lnTo>
                    <a:pt x="297" y="1124"/>
                  </a:lnTo>
                  <a:lnTo>
                    <a:pt x="301" y="1101"/>
                  </a:lnTo>
                  <a:lnTo>
                    <a:pt x="305" y="1075"/>
                  </a:lnTo>
                  <a:lnTo>
                    <a:pt x="305" y="1057"/>
                  </a:lnTo>
                  <a:lnTo>
                    <a:pt x="308" y="1046"/>
                  </a:lnTo>
                  <a:lnTo>
                    <a:pt x="312" y="1012"/>
                  </a:lnTo>
                  <a:lnTo>
                    <a:pt x="312" y="1001"/>
                  </a:lnTo>
                  <a:lnTo>
                    <a:pt x="316" y="967"/>
                  </a:lnTo>
                  <a:lnTo>
                    <a:pt x="320" y="934"/>
                  </a:lnTo>
                  <a:lnTo>
                    <a:pt x="327" y="908"/>
                  </a:lnTo>
                  <a:lnTo>
                    <a:pt x="331" y="886"/>
                  </a:lnTo>
                  <a:lnTo>
                    <a:pt x="335" y="856"/>
                  </a:lnTo>
                  <a:lnTo>
                    <a:pt x="338" y="834"/>
                  </a:lnTo>
                  <a:lnTo>
                    <a:pt x="346" y="807"/>
                  </a:lnTo>
                  <a:lnTo>
                    <a:pt x="346" y="789"/>
                  </a:lnTo>
                  <a:lnTo>
                    <a:pt x="349" y="778"/>
                  </a:lnTo>
                  <a:lnTo>
                    <a:pt x="357" y="778"/>
                  </a:lnTo>
                  <a:lnTo>
                    <a:pt x="364" y="774"/>
                  </a:lnTo>
                  <a:lnTo>
                    <a:pt x="383" y="759"/>
                  </a:lnTo>
                  <a:lnTo>
                    <a:pt x="387" y="755"/>
                  </a:lnTo>
                  <a:lnTo>
                    <a:pt x="387" y="748"/>
                  </a:lnTo>
                  <a:lnTo>
                    <a:pt x="379" y="726"/>
                  </a:lnTo>
                  <a:lnTo>
                    <a:pt x="379" y="714"/>
                  </a:lnTo>
                  <a:lnTo>
                    <a:pt x="379" y="707"/>
                  </a:lnTo>
                  <a:lnTo>
                    <a:pt x="372" y="670"/>
                  </a:lnTo>
                  <a:lnTo>
                    <a:pt x="364" y="640"/>
                  </a:lnTo>
                  <a:lnTo>
                    <a:pt x="361" y="618"/>
                  </a:lnTo>
                  <a:lnTo>
                    <a:pt x="361" y="607"/>
                  </a:lnTo>
                  <a:lnTo>
                    <a:pt x="361" y="581"/>
                  </a:lnTo>
                  <a:lnTo>
                    <a:pt x="357" y="562"/>
                  </a:lnTo>
                  <a:lnTo>
                    <a:pt x="353" y="543"/>
                  </a:lnTo>
                  <a:lnTo>
                    <a:pt x="349" y="521"/>
                  </a:lnTo>
                  <a:lnTo>
                    <a:pt x="346" y="495"/>
                  </a:lnTo>
                  <a:lnTo>
                    <a:pt x="342" y="458"/>
                  </a:lnTo>
                  <a:lnTo>
                    <a:pt x="346" y="435"/>
                  </a:lnTo>
                  <a:lnTo>
                    <a:pt x="346" y="413"/>
                  </a:lnTo>
                  <a:lnTo>
                    <a:pt x="349" y="376"/>
                  </a:lnTo>
                  <a:lnTo>
                    <a:pt x="349" y="346"/>
                  </a:lnTo>
                  <a:lnTo>
                    <a:pt x="349" y="328"/>
                  </a:lnTo>
                  <a:lnTo>
                    <a:pt x="349" y="316"/>
                  </a:lnTo>
                  <a:lnTo>
                    <a:pt x="346" y="309"/>
                  </a:lnTo>
                  <a:lnTo>
                    <a:pt x="342" y="305"/>
                  </a:lnTo>
                  <a:lnTo>
                    <a:pt x="331" y="298"/>
                  </a:lnTo>
                  <a:lnTo>
                    <a:pt x="320" y="290"/>
                  </a:lnTo>
                  <a:lnTo>
                    <a:pt x="305" y="279"/>
                  </a:lnTo>
                  <a:lnTo>
                    <a:pt x="290" y="268"/>
                  </a:lnTo>
                  <a:lnTo>
                    <a:pt x="282" y="257"/>
                  </a:lnTo>
                  <a:lnTo>
                    <a:pt x="279" y="257"/>
                  </a:lnTo>
                  <a:lnTo>
                    <a:pt x="282" y="261"/>
                  </a:lnTo>
                  <a:lnTo>
                    <a:pt x="294" y="298"/>
                  </a:lnTo>
                  <a:lnTo>
                    <a:pt x="305" y="339"/>
                  </a:lnTo>
                  <a:lnTo>
                    <a:pt x="312" y="376"/>
                  </a:lnTo>
                  <a:lnTo>
                    <a:pt x="316" y="413"/>
                  </a:lnTo>
                  <a:lnTo>
                    <a:pt x="327" y="525"/>
                  </a:lnTo>
                  <a:lnTo>
                    <a:pt x="331" y="562"/>
                  </a:lnTo>
                  <a:lnTo>
                    <a:pt x="338" y="603"/>
                  </a:lnTo>
                  <a:lnTo>
                    <a:pt x="338" y="610"/>
                  </a:lnTo>
                  <a:lnTo>
                    <a:pt x="338" y="618"/>
                  </a:lnTo>
                  <a:lnTo>
                    <a:pt x="335" y="621"/>
                  </a:lnTo>
                  <a:lnTo>
                    <a:pt x="305" y="618"/>
                  </a:lnTo>
                  <a:lnTo>
                    <a:pt x="290" y="618"/>
                  </a:lnTo>
                  <a:lnTo>
                    <a:pt x="286" y="614"/>
                  </a:lnTo>
                  <a:lnTo>
                    <a:pt x="286" y="577"/>
                  </a:lnTo>
                  <a:lnTo>
                    <a:pt x="290" y="577"/>
                  </a:lnTo>
                  <a:lnTo>
                    <a:pt x="301" y="592"/>
                  </a:lnTo>
                  <a:lnTo>
                    <a:pt x="305" y="588"/>
                  </a:lnTo>
                  <a:lnTo>
                    <a:pt x="323" y="562"/>
                  </a:lnTo>
                  <a:lnTo>
                    <a:pt x="323" y="558"/>
                  </a:lnTo>
                  <a:lnTo>
                    <a:pt x="308" y="499"/>
                  </a:lnTo>
                  <a:lnTo>
                    <a:pt x="305" y="469"/>
                  </a:lnTo>
                  <a:lnTo>
                    <a:pt x="305" y="443"/>
                  </a:lnTo>
                  <a:lnTo>
                    <a:pt x="297" y="354"/>
                  </a:lnTo>
                  <a:lnTo>
                    <a:pt x="297" y="342"/>
                  </a:lnTo>
                  <a:lnTo>
                    <a:pt x="282" y="302"/>
                  </a:lnTo>
                  <a:lnTo>
                    <a:pt x="275" y="279"/>
                  </a:lnTo>
                  <a:lnTo>
                    <a:pt x="271" y="261"/>
                  </a:lnTo>
                  <a:lnTo>
                    <a:pt x="271" y="253"/>
                  </a:lnTo>
                  <a:lnTo>
                    <a:pt x="268" y="249"/>
                  </a:lnTo>
                  <a:lnTo>
                    <a:pt x="256" y="242"/>
                  </a:lnTo>
                  <a:lnTo>
                    <a:pt x="264" y="227"/>
                  </a:lnTo>
                  <a:lnTo>
                    <a:pt x="268" y="220"/>
                  </a:lnTo>
                  <a:lnTo>
                    <a:pt x="271" y="201"/>
                  </a:lnTo>
                  <a:lnTo>
                    <a:pt x="279" y="190"/>
                  </a:lnTo>
                  <a:lnTo>
                    <a:pt x="286" y="175"/>
                  </a:lnTo>
                  <a:lnTo>
                    <a:pt x="294" y="160"/>
                  </a:lnTo>
                  <a:lnTo>
                    <a:pt x="294" y="156"/>
                  </a:lnTo>
                  <a:lnTo>
                    <a:pt x="297" y="153"/>
                  </a:lnTo>
                  <a:lnTo>
                    <a:pt x="297" y="145"/>
                  </a:lnTo>
                  <a:lnTo>
                    <a:pt x="301" y="134"/>
                  </a:lnTo>
                  <a:lnTo>
                    <a:pt x="305" y="119"/>
                  </a:lnTo>
                  <a:lnTo>
                    <a:pt x="305" y="112"/>
                  </a:lnTo>
                  <a:lnTo>
                    <a:pt x="305" y="97"/>
                  </a:lnTo>
                  <a:lnTo>
                    <a:pt x="305" y="86"/>
                  </a:lnTo>
                  <a:lnTo>
                    <a:pt x="305" y="82"/>
                  </a:lnTo>
                  <a:lnTo>
                    <a:pt x="308" y="82"/>
                  </a:lnTo>
                  <a:lnTo>
                    <a:pt x="305" y="78"/>
                  </a:lnTo>
                  <a:lnTo>
                    <a:pt x="305" y="75"/>
                  </a:lnTo>
                  <a:lnTo>
                    <a:pt x="308" y="71"/>
                  </a:lnTo>
                  <a:lnTo>
                    <a:pt x="305" y="67"/>
                  </a:lnTo>
                  <a:lnTo>
                    <a:pt x="308" y="67"/>
                  </a:lnTo>
                  <a:lnTo>
                    <a:pt x="305" y="60"/>
                  </a:lnTo>
                  <a:lnTo>
                    <a:pt x="308" y="60"/>
                  </a:lnTo>
                  <a:lnTo>
                    <a:pt x="301" y="56"/>
                  </a:lnTo>
                  <a:lnTo>
                    <a:pt x="305" y="52"/>
                  </a:lnTo>
                  <a:lnTo>
                    <a:pt x="308" y="52"/>
                  </a:lnTo>
                  <a:lnTo>
                    <a:pt x="305" y="49"/>
                  </a:lnTo>
                  <a:lnTo>
                    <a:pt x="301" y="45"/>
                  </a:lnTo>
                  <a:lnTo>
                    <a:pt x="297" y="45"/>
                  </a:lnTo>
                  <a:lnTo>
                    <a:pt x="297" y="41"/>
                  </a:lnTo>
                  <a:lnTo>
                    <a:pt x="297" y="34"/>
                  </a:lnTo>
                  <a:lnTo>
                    <a:pt x="294" y="34"/>
                  </a:lnTo>
                  <a:lnTo>
                    <a:pt x="290" y="26"/>
                  </a:lnTo>
                  <a:lnTo>
                    <a:pt x="290" y="30"/>
                  </a:lnTo>
                  <a:lnTo>
                    <a:pt x="282" y="11"/>
                  </a:lnTo>
                  <a:lnTo>
                    <a:pt x="282" y="15"/>
                  </a:lnTo>
                  <a:lnTo>
                    <a:pt x="279" y="19"/>
                  </a:lnTo>
                  <a:lnTo>
                    <a:pt x="282" y="23"/>
                  </a:lnTo>
                  <a:lnTo>
                    <a:pt x="279" y="23"/>
                  </a:lnTo>
                  <a:lnTo>
                    <a:pt x="271" y="15"/>
                  </a:lnTo>
                  <a:lnTo>
                    <a:pt x="268" y="11"/>
                  </a:lnTo>
                  <a:lnTo>
                    <a:pt x="268" y="8"/>
                  </a:lnTo>
                  <a:lnTo>
                    <a:pt x="260" y="8"/>
                  </a:lnTo>
                  <a:lnTo>
                    <a:pt x="260" y="4"/>
                  </a:lnTo>
                  <a:lnTo>
                    <a:pt x="256" y="4"/>
                  </a:lnTo>
                  <a:lnTo>
                    <a:pt x="256" y="8"/>
                  </a:lnTo>
                  <a:lnTo>
                    <a:pt x="249" y="8"/>
                  </a:lnTo>
                  <a:lnTo>
                    <a:pt x="249" y="4"/>
                  </a:lnTo>
                  <a:lnTo>
                    <a:pt x="249" y="0"/>
                  </a:lnTo>
                  <a:lnTo>
                    <a:pt x="245" y="8"/>
                  </a:lnTo>
                  <a:lnTo>
                    <a:pt x="241" y="4"/>
                  </a:lnTo>
                  <a:lnTo>
                    <a:pt x="245" y="0"/>
                  </a:lnTo>
                  <a:lnTo>
                    <a:pt x="241" y="0"/>
                  </a:lnTo>
                  <a:lnTo>
                    <a:pt x="238" y="4"/>
                  </a:lnTo>
                  <a:lnTo>
                    <a:pt x="234" y="8"/>
                  </a:lnTo>
                  <a:lnTo>
                    <a:pt x="230" y="8"/>
                  </a:lnTo>
                  <a:lnTo>
                    <a:pt x="227" y="4"/>
                  </a:lnTo>
                  <a:lnTo>
                    <a:pt x="230" y="0"/>
                  </a:lnTo>
                  <a:lnTo>
                    <a:pt x="227" y="4"/>
                  </a:lnTo>
                  <a:lnTo>
                    <a:pt x="223" y="11"/>
                  </a:lnTo>
                  <a:lnTo>
                    <a:pt x="215" y="15"/>
                  </a:lnTo>
                  <a:lnTo>
                    <a:pt x="212" y="15"/>
                  </a:lnTo>
                  <a:lnTo>
                    <a:pt x="212" y="19"/>
                  </a:lnTo>
                  <a:lnTo>
                    <a:pt x="208" y="19"/>
                  </a:lnTo>
                  <a:lnTo>
                    <a:pt x="197" y="26"/>
                  </a:lnTo>
                  <a:lnTo>
                    <a:pt x="189" y="30"/>
                  </a:lnTo>
                  <a:lnTo>
                    <a:pt x="186" y="30"/>
                  </a:lnTo>
                  <a:lnTo>
                    <a:pt x="189" y="34"/>
                  </a:lnTo>
                  <a:lnTo>
                    <a:pt x="182" y="41"/>
                  </a:lnTo>
                  <a:lnTo>
                    <a:pt x="178" y="41"/>
                  </a:lnTo>
                  <a:lnTo>
                    <a:pt x="178" y="45"/>
                  </a:lnTo>
                  <a:lnTo>
                    <a:pt x="178" y="49"/>
                  </a:lnTo>
                  <a:lnTo>
                    <a:pt x="171" y="52"/>
                  </a:lnTo>
                  <a:lnTo>
                    <a:pt x="167" y="60"/>
                  </a:lnTo>
                  <a:lnTo>
                    <a:pt x="160" y="75"/>
                  </a:lnTo>
                  <a:lnTo>
                    <a:pt x="167" y="67"/>
                  </a:lnTo>
                  <a:lnTo>
                    <a:pt x="160" y="82"/>
                  </a:lnTo>
                  <a:lnTo>
                    <a:pt x="163" y="89"/>
                  </a:lnTo>
                  <a:lnTo>
                    <a:pt x="163" y="93"/>
                  </a:lnTo>
                  <a:lnTo>
                    <a:pt x="160" y="101"/>
                  </a:lnTo>
                  <a:lnTo>
                    <a:pt x="163" y="104"/>
                  </a:lnTo>
                  <a:lnTo>
                    <a:pt x="163" y="108"/>
                  </a:lnTo>
                  <a:lnTo>
                    <a:pt x="163" y="116"/>
                  </a:lnTo>
                  <a:lnTo>
                    <a:pt x="160" y="123"/>
                  </a:lnTo>
                  <a:lnTo>
                    <a:pt x="163" y="130"/>
                  </a:lnTo>
                  <a:lnTo>
                    <a:pt x="171" y="145"/>
                  </a:lnTo>
                  <a:lnTo>
                    <a:pt x="178" y="153"/>
                  </a:lnTo>
                  <a:lnTo>
                    <a:pt x="182" y="164"/>
                  </a:lnTo>
                  <a:lnTo>
                    <a:pt x="182" y="175"/>
                  </a:lnTo>
                  <a:lnTo>
                    <a:pt x="182" y="197"/>
                  </a:lnTo>
                  <a:lnTo>
                    <a:pt x="186" y="201"/>
                  </a:lnTo>
                  <a:lnTo>
                    <a:pt x="204" y="212"/>
                  </a:lnTo>
                  <a:lnTo>
                    <a:pt x="219" y="220"/>
                  </a:lnTo>
                  <a:lnTo>
                    <a:pt x="230" y="231"/>
                  </a:lnTo>
                  <a:lnTo>
                    <a:pt x="245" y="246"/>
                  </a:lnTo>
                  <a:lnTo>
                    <a:pt x="238" y="253"/>
                  </a:lnTo>
                  <a:lnTo>
                    <a:pt x="238" y="261"/>
                  </a:lnTo>
                  <a:lnTo>
                    <a:pt x="245" y="264"/>
                  </a:lnTo>
                  <a:lnTo>
                    <a:pt x="253" y="275"/>
                  </a:lnTo>
                  <a:lnTo>
                    <a:pt x="256" y="290"/>
                  </a:lnTo>
                  <a:lnTo>
                    <a:pt x="260" y="402"/>
                  </a:lnTo>
                  <a:lnTo>
                    <a:pt x="260" y="409"/>
                  </a:lnTo>
                  <a:lnTo>
                    <a:pt x="260" y="406"/>
                  </a:lnTo>
                  <a:lnTo>
                    <a:pt x="241" y="357"/>
                  </a:lnTo>
                  <a:lnTo>
                    <a:pt x="223" y="313"/>
                  </a:lnTo>
                  <a:lnTo>
                    <a:pt x="175" y="227"/>
                  </a:lnTo>
                  <a:lnTo>
                    <a:pt x="171" y="223"/>
                  </a:lnTo>
                  <a:lnTo>
                    <a:pt x="167" y="220"/>
                  </a:lnTo>
                  <a:lnTo>
                    <a:pt x="163" y="223"/>
                  </a:lnTo>
                  <a:lnTo>
                    <a:pt x="156" y="231"/>
                  </a:lnTo>
                  <a:lnTo>
                    <a:pt x="148" y="235"/>
                  </a:lnTo>
                  <a:lnTo>
                    <a:pt x="126" y="242"/>
                  </a:lnTo>
                  <a:lnTo>
                    <a:pt x="115" y="246"/>
                  </a:lnTo>
                  <a:lnTo>
                    <a:pt x="85" y="253"/>
                  </a:lnTo>
                  <a:lnTo>
                    <a:pt x="67" y="261"/>
                  </a:lnTo>
                  <a:lnTo>
                    <a:pt x="59" y="264"/>
                  </a:lnTo>
                  <a:lnTo>
                    <a:pt x="48" y="268"/>
                  </a:lnTo>
                  <a:lnTo>
                    <a:pt x="41" y="279"/>
                  </a:lnTo>
                  <a:lnTo>
                    <a:pt x="37" y="294"/>
                  </a:lnTo>
                  <a:lnTo>
                    <a:pt x="33" y="309"/>
                  </a:lnTo>
                  <a:lnTo>
                    <a:pt x="29" y="324"/>
                  </a:lnTo>
                  <a:lnTo>
                    <a:pt x="33" y="354"/>
                  </a:lnTo>
                  <a:lnTo>
                    <a:pt x="33" y="372"/>
                  </a:lnTo>
                  <a:lnTo>
                    <a:pt x="33" y="391"/>
                  </a:lnTo>
                  <a:lnTo>
                    <a:pt x="33" y="395"/>
                  </a:lnTo>
                  <a:lnTo>
                    <a:pt x="29" y="406"/>
                  </a:lnTo>
                  <a:lnTo>
                    <a:pt x="29" y="421"/>
                  </a:lnTo>
                  <a:lnTo>
                    <a:pt x="33" y="432"/>
                  </a:lnTo>
                  <a:lnTo>
                    <a:pt x="29" y="439"/>
                  </a:lnTo>
                  <a:lnTo>
                    <a:pt x="26" y="465"/>
                  </a:lnTo>
                  <a:lnTo>
                    <a:pt x="26" y="480"/>
                  </a:lnTo>
                  <a:lnTo>
                    <a:pt x="26" y="495"/>
                  </a:lnTo>
                  <a:lnTo>
                    <a:pt x="26" y="499"/>
                  </a:lnTo>
                  <a:lnTo>
                    <a:pt x="22" y="514"/>
                  </a:lnTo>
                  <a:lnTo>
                    <a:pt x="22" y="528"/>
                  </a:lnTo>
                  <a:lnTo>
                    <a:pt x="18" y="547"/>
                  </a:lnTo>
                  <a:lnTo>
                    <a:pt x="11" y="566"/>
                  </a:lnTo>
                  <a:lnTo>
                    <a:pt x="11" y="584"/>
                  </a:lnTo>
                  <a:lnTo>
                    <a:pt x="11" y="603"/>
                  </a:lnTo>
                  <a:lnTo>
                    <a:pt x="11" y="647"/>
                  </a:lnTo>
                  <a:lnTo>
                    <a:pt x="7" y="666"/>
                  </a:lnTo>
                  <a:lnTo>
                    <a:pt x="0" y="726"/>
                  </a:lnTo>
                  <a:close/>
                  <a:moveTo>
                    <a:pt x="230" y="8"/>
                  </a:moveTo>
                  <a:lnTo>
                    <a:pt x="230" y="8"/>
                  </a:lnTo>
                  <a:lnTo>
                    <a:pt x="227" y="11"/>
                  </a:lnTo>
                  <a:lnTo>
                    <a:pt x="227" y="8"/>
                  </a:lnTo>
                  <a:lnTo>
                    <a:pt x="230" y="8"/>
                  </a:lnTo>
                  <a:close/>
                  <a:moveTo>
                    <a:pt x="82" y="755"/>
                  </a:moveTo>
                  <a:lnTo>
                    <a:pt x="82" y="755"/>
                  </a:lnTo>
                  <a:lnTo>
                    <a:pt x="89" y="774"/>
                  </a:lnTo>
                  <a:lnTo>
                    <a:pt x="85" y="770"/>
                  </a:lnTo>
                  <a:lnTo>
                    <a:pt x="82" y="767"/>
                  </a:lnTo>
                  <a:lnTo>
                    <a:pt x="82" y="759"/>
                  </a:lnTo>
                  <a:lnTo>
                    <a:pt x="82" y="755"/>
                  </a:lnTo>
                  <a:close/>
                  <a:moveTo>
                    <a:pt x="78" y="655"/>
                  </a:moveTo>
                  <a:lnTo>
                    <a:pt x="78" y="655"/>
                  </a:lnTo>
                  <a:lnTo>
                    <a:pt x="82" y="640"/>
                  </a:lnTo>
                  <a:lnTo>
                    <a:pt x="85" y="603"/>
                  </a:lnTo>
                  <a:lnTo>
                    <a:pt x="85" y="599"/>
                  </a:lnTo>
                  <a:lnTo>
                    <a:pt x="89" y="599"/>
                  </a:lnTo>
                  <a:lnTo>
                    <a:pt x="238" y="599"/>
                  </a:lnTo>
                  <a:lnTo>
                    <a:pt x="245" y="603"/>
                  </a:lnTo>
                  <a:lnTo>
                    <a:pt x="245" y="614"/>
                  </a:lnTo>
                  <a:lnTo>
                    <a:pt x="223" y="711"/>
                  </a:lnTo>
                  <a:lnTo>
                    <a:pt x="212" y="770"/>
                  </a:lnTo>
                  <a:lnTo>
                    <a:pt x="204" y="778"/>
                  </a:lnTo>
                  <a:lnTo>
                    <a:pt x="197" y="781"/>
                  </a:lnTo>
                  <a:lnTo>
                    <a:pt x="156" y="778"/>
                  </a:lnTo>
                  <a:lnTo>
                    <a:pt x="111" y="774"/>
                  </a:lnTo>
                  <a:lnTo>
                    <a:pt x="108" y="774"/>
                  </a:lnTo>
                  <a:lnTo>
                    <a:pt x="108" y="770"/>
                  </a:lnTo>
                  <a:lnTo>
                    <a:pt x="104" y="759"/>
                  </a:lnTo>
                  <a:lnTo>
                    <a:pt x="100" y="752"/>
                  </a:lnTo>
                  <a:lnTo>
                    <a:pt x="96" y="737"/>
                  </a:lnTo>
                  <a:lnTo>
                    <a:pt x="89" y="722"/>
                  </a:lnTo>
                  <a:lnTo>
                    <a:pt x="85" y="711"/>
                  </a:lnTo>
                  <a:lnTo>
                    <a:pt x="78" y="670"/>
                  </a:lnTo>
                  <a:lnTo>
                    <a:pt x="78" y="6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43" name="TextBox 42"/>
          <p:cNvSpPr txBox="1"/>
          <p:nvPr/>
        </p:nvSpPr>
        <p:spPr>
          <a:xfrm>
            <a:off x="5427662" y="4676503"/>
            <a:ext cx="1074737"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三年发展规划</a:t>
            </a:r>
          </a:p>
        </p:txBody>
      </p:sp>
      <p:sp>
        <p:nvSpPr>
          <p:cNvPr id="44" name="TextBox 43"/>
          <p:cNvSpPr txBox="1"/>
          <p:nvPr/>
        </p:nvSpPr>
        <p:spPr>
          <a:xfrm>
            <a:off x="3773986" y="2518559"/>
            <a:ext cx="133141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请在此处输入您的文本请在此处输入您的文本请在此处</a:t>
            </a:r>
            <a:endParaRPr kumimoji="0" lang="zh-CN" altLang="en-US" sz="1400" b="0" i="0" u="none" strike="noStrike" kern="0" cap="none" spc="0" normalizeH="0" baseline="0" noProof="0" dirty="0">
              <a:ln>
                <a:noFill/>
              </a:ln>
              <a:solidFill>
                <a:sysClr val="window" lastClr="FFFFFF"/>
              </a:solidFill>
              <a:effectLst/>
              <a:uLnTx/>
              <a:uFillTx/>
            </a:endParaRPr>
          </a:p>
        </p:txBody>
      </p:sp>
      <p:sp>
        <p:nvSpPr>
          <p:cNvPr id="45" name="TextBox 44"/>
          <p:cNvSpPr txBox="1"/>
          <p:nvPr/>
        </p:nvSpPr>
        <p:spPr>
          <a:xfrm>
            <a:off x="2143668" y="2545681"/>
            <a:ext cx="156500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请在此处输入您的文本请在此处输入您的文本请在此处输入您的</a:t>
            </a:r>
            <a:endParaRPr kumimoji="0" lang="zh-CN" altLang="en-US" sz="1400" b="0" i="0" u="none" strike="noStrike" kern="0" cap="none" spc="0" normalizeH="0" baseline="0" noProof="0" dirty="0">
              <a:ln>
                <a:noFill/>
              </a:ln>
              <a:solidFill>
                <a:sysClr val="window" lastClr="FFFFFF"/>
              </a:solidFill>
              <a:effectLst/>
              <a:uLnTx/>
              <a:uFillTx/>
            </a:endParaRPr>
          </a:p>
        </p:txBody>
      </p:sp>
      <p:sp>
        <p:nvSpPr>
          <p:cNvPr id="46" name="TextBox 45"/>
          <p:cNvSpPr txBox="1"/>
          <p:nvPr/>
        </p:nvSpPr>
        <p:spPr>
          <a:xfrm>
            <a:off x="5220516" y="2523843"/>
            <a:ext cx="133141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请在此处输入您的文本请在此处输入您的文本请在此处</a:t>
            </a:r>
            <a:endParaRPr kumimoji="0" lang="zh-CN" altLang="en-US" sz="1400" b="0" i="0" u="none" strike="noStrike" kern="0" cap="none" spc="0" normalizeH="0" baseline="0" noProof="0" dirty="0">
              <a:ln>
                <a:noFill/>
              </a:ln>
              <a:solidFill>
                <a:sysClr val="window" lastClr="FFFFFF"/>
              </a:solidFill>
              <a:effectLst/>
              <a:uLnTx/>
              <a:uFillTx/>
            </a:endParaRPr>
          </a:p>
        </p:txBody>
      </p:sp>
      <p:sp>
        <p:nvSpPr>
          <p:cNvPr id="47" name="TextBox 46"/>
          <p:cNvSpPr txBox="1"/>
          <p:nvPr/>
        </p:nvSpPr>
        <p:spPr>
          <a:xfrm>
            <a:off x="6629900" y="2597933"/>
            <a:ext cx="133141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请在此处输入您的文本请在此处输入您的文本请在此处</a:t>
            </a:r>
            <a:endParaRPr kumimoji="0" lang="zh-CN" altLang="en-US" sz="1400" b="0" i="0" u="none" strike="noStrike" kern="0" cap="none" spc="0" normalizeH="0" baseline="0" noProof="0" dirty="0">
              <a:ln>
                <a:noFill/>
              </a:ln>
              <a:solidFill>
                <a:sysClr val="window" lastClr="FFFFFF"/>
              </a:solidFill>
              <a:effectLst/>
              <a:uLnTx/>
              <a:uFillTx/>
            </a:endParaRPr>
          </a:p>
        </p:txBody>
      </p:sp>
      <p:sp>
        <p:nvSpPr>
          <p:cNvPr id="48" name="TextBox 47"/>
          <p:cNvSpPr txBox="1"/>
          <p:nvPr/>
        </p:nvSpPr>
        <p:spPr>
          <a:xfrm>
            <a:off x="8126685" y="2545681"/>
            <a:ext cx="156500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请在此处输入您的文本请在此处输入您的文本请在此处输入您的</a:t>
            </a:r>
            <a:endParaRPr kumimoji="0" lang="zh-CN" altLang="en-US" sz="1400" b="0" i="0" u="none" strike="noStrike" kern="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120192729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500" fill="hold"/>
                                        <p:tgtEl>
                                          <p:spTgt spid="43"/>
                                        </p:tgtEl>
                                        <p:attrNameLst>
                                          <p:attrName>ppt_x</p:attrName>
                                        </p:attrNameLst>
                                      </p:cBhvr>
                                      <p:tavLst>
                                        <p:tav tm="0">
                                          <p:val>
                                            <p:strVal val="#ppt_x"/>
                                          </p:val>
                                        </p:tav>
                                        <p:tav tm="100000">
                                          <p:val>
                                            <p:strVal val="#ppt_x"/>
                                          </p:val>
                                        </p:tav>
                                      </p:tavLst>
                                    </p:anim>
                                    <p:anim calcmode="lin" valueType="num">
                                      <p:cBhvr additive="base">
                                        <p:cTn id="14" dur="500" fill="hold"/>
                                        <p:tgtEl>
                                          <p:spTgt spid="43"/>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down)">
                                      <p:cBhvr>
                                        <p:cTn id="18" dur="500"/>
                                        <p:tgtEl>
                                          <p:spTgt spid="12"/>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ppt_x</p:attrName>
                                        </p:attrNameLst>
                                      </p:cBhvr>
                                      <p:tavLst>
                                        <p:tav tm="0">
                                          <p:val>
                                            <p:strVal val="#ppt_x"/>
                                          </p:val>
                                        </p:tav>
                                        <p:tav tm="100000">
                                          <p:val>
                                            <p:strVal val="#ppt_x"/>
                                          </p:val>
                                        </p:tav>
                                      </p:tavLst>
                                    </p:anim>
                                    <p:anim calcmode="lin" valueType="num">
                                      <p:cBhvr>
                                        <p:cTn id="28" dur="500" fill="hold"/>
                                        <p:tgtEl>
                                          <p:spTgt spid="21"/>
                                        </p:tgtEl>
                                        <p:attrNameLst>
                                          <p:attrName>ppt_y</p:attrName>
                                        </p:attrNameLst>
                                      </p:cBhvr>
                                      <p:tavLst>
                                        <p:tav tm="0">
                                          <p:val>
                                            <p:strVal val="#ppt_y+.1"/>
                                          </p:val>
                                        </p:tav>
                                        <p:tav tm="100000">
                                          <p:val>
                                            <p:strVal val="#ppt_y"/>
                                          </p:val>
                                        </p:tav>
                                      </p:tavLst>
                                    </p:anim>
                                  </p:childTnLst>
                                </p:cTn>
                              </p:par>
                              <p:par>
                                <p:cTn id="29" presetID="10" presetClass="entr" presetSubtype="0"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childTnLst>
                                </p:cTn>
                              </p:par>
                            </p:childTnLst>
                          </p:cTn>
                        </p:par>
                        <p:par>
                          <p:cTn id="32" fill="hold">
                            <p:stCondLst>
                              <p:cond delay="2500"/>
                            </p:stCondLst>
                            <p:childTnLst>
                              <p:par>
                                <p:cTn id="33" presetID="22" presetClass="entr" presetSubtype="4"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anim calcmode="lin" valueType="num">
                                      <p:cBhvr>
                                        <p:cTn id="39" dur="500" fill="hold"/>
                                        <p:tgtEl>
                                          <p:spTgt spid="19"/>
                                        </p:tgtEl>
                                        <p:attrNameLst>
                                          <p:attrName>ppt_x</p:attrName>
                                        </p:attrNameLst>
                                      </p:cBhvr>
                                      <p:tavLst>
                                        <p:tav tm="0">
                                          <p:val>
                                            <p:strVal val="#ppt_x"/>
                                          </p:val>
                                        </p:tav>
                                        <p:tav tm="100000">
                                          <p:val>
                                            <p:strVal val="#ppt_x"/>
                                          </p:val>
                                        </p:tav>
                                      </p:tavLst>
                                    </p:anim>
                                    <p:anim calcmode="lin" valueType="num">
                                      <p:cBhvr>
                                        <p:cTn id="40" dur="500" fill="hold"/>
                                        <p:tgtEl>
                                          <p:spTgt spid="19"/>
                                        </p:tgtEl>
                                        <p:attrNameLst>
                                          <p:attrName>ppt_y</p:attrName>
                                        </p:attrNameLst>
                                      </p:cBhvr>
                                      <p:tavLst>
                                        <p:tav tm="0">
                                          <p:val>
                                            <p:strVal val="#ppt_y+.1"/>
                                          </p:val>
                                        </p:tav>
                                        <p:tav tm="100000">
                                          <p:val>
                                            <p:strVal val="#ppt_y"/>
                                          </p:val>
                                        </p:tav>
                                      </p:tavLst>
                                    </p:anim>
                                  </p:childTnLst>
                                </p:cTn>
                              </p:par>
                              <p:par>
                                <p:cTn id="41" presetID="10" presetClass="entr" presetSubtype="0"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childTnLst>
                          </p:cTn>
                        </p:par>
                        <p:par>
                          <p:cTn id="44" fill="hold">
                            <p:stCondLst>
                              <p:cond delay="3000"/>
                            </p:stCondLst>
                            <p:childTnLst>
                              <p:par>
                                <p:cTn id="45" presetID="22" presetClass="entr" presetSubtype="4"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500"/>
                                        <p:tgtEl>
                                          <p:spTgt spid="15"/>
                                        </p:tgtEl>
                                      </p:cBhvr>
                                    </p:animEffect>
                                  </p:childTnLst>
                                </p:cTn>
                              </p:par>
                            </p:childTnLst>
                          </p:cTn>
                        </p:par>
                        <p:par>
                          <p:cTn id="48" fill="hold">
                            <p:stCondLst>
                              <p:cond delay="350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anim calcmode="lin" valueType="num">
                                      <p:cBhvr>
                                        <p:cTn id="52" dur="500" fill="hold"/>
                                        <p:tgtEl>
                                          <p:spTgt spid="20"/>
                                        </p:tgtEl>
                                        <p:attrNameLst>
                                          <p:attrName>ppt_x</p:attrName>
                                        </p:attrNameLst>
                                      </p:cBhvr>
                                      <p:tavLst>
                                        <p:tav tm="0">
                                          <p:val>
                                            <p:strVal val="#ppt_x"/>
                                          </p:val>
                                        </p:tav>
                                        <p:tav tm="100000">
                                          <p:val>
                                            <p:strVal val="#ppt_x"/>
                                          </p:val>
                                        </p:tav>
                                      </p:tavLst>
                                    </p:anim>
                                    <p:anim calcmode="lin" valueType="num">
                                      <p:cBhvr>
                                        <p:cTn id="53" dur="500" fill="hold"/>
                                        <p:tgtEl>
                                          <p:spTgt spid="20"/>
                                        </p:tgtEl>
                                        <p:attrNameLst>
                                          <p:attrName>ppt_y</p:attrName>
                                        </p:attrNameLst>
                                      </p:cBhvr>
                                      <p:tavLst>
                                        <p:tav tm="0">
                                          <p:val>
                                            <p:strVal val="#ppt_y+.1"/>
                                          </p:val>
                                        </p:tav>
                                        <p:tav tm="100000">
                                          <p:val>
                                            <p:strVal val="#ppt_y"/>
                                          </p:val>
                                        </p:tav>
                                      </p:tavLst>
                                    </p:anim>
                                  </p:childTnLst>
                                </p:cTn>
                              </p:par>
                              <p:par>
                                <p:cTn id="54" presetID="10" presetClass="entr" presetSubtype="0" fill="hold" grpId="0" nodeType="with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childTnLst>
                          </p:cTn>
                        </p:par>
                        <p:par>
                          <p:cTn id="57" fill="hold">
                            <p:stCondLst>
                              <p:cond delay="4000"/>
                            </p:stCondLst>
                            <p:childTnLst>
                              <p:par>
                                <p:cTn id="58" presetID="22" presetClass="entr" presetSubtype="4"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down)">
                                      <p:cBhvr>
                                        <p:cTn id="60" dur="500"/>
                                        <p:tgtEl>
                                          <p:spTgt spid="16"/>
                                        </p:tgtEl>
                                      </p:cBhvr>
                                    </p:animEffect>
                                  </p:childTnLst>
                                </p:cTn>
                              </p:par>
                            </p:childTnLst>
                          </p:cTn>
                        </p:par>
                        <p:par>
                          <p:cTn id="61" fill="hold">
                            <p:stCondLst>
                              <p:cond delay="4500"/>
                            </p:stCondLst>
                            <p:childTnLst>
                              <p:par>
                                <p:cTn id="62" presetID="42"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anim calcmode="lin" valueType="num">
                                      <p:cBhvr>
                                        <p:cTn id="65" dur="500" fill="hold"/>
                                        <p:tgtEl>
                                          <p:spTgt spid="22"/>
                                        </p:tgtEl>
                                        <p:attrNameLst>
                                          <p:attrName>ppt_x</p:attrName>
                                        </p:attrNameLst>
                                      </p:cBhvr>
                                      <p:tavLst>
                                        <p:tav tm="0">
                                          <p:val>
                                            <p:strVal val="#ppt_x"/>
                                          </p:val>
                                        </p:tav>
                                        <p:tav tm="100000">
                                          <p:val>
                                            <p:strVal val="#ppt_x"/>
                                          </p:val>
                                        </p:tav>
                                      </p:tavLst>
                                    </p:anim>
                                    <p:anim calcmode="lin" valueType="num">
                                      <p:cBhvr>
                                        <p:cTn id="66" dur="500" fill="hold"/>
                                        <p:tgtEl>
                                          <p:spTgt spid="22"/>
                                        </p:tgtEl>
                                        <p:attrNameLst>
                                          <p:attrName>ppt_y</p:attrName>
                                        </p:attrNameLst>
                                      </p:cBhvr>
                                      <p:tavLst>
                                        <p:tav tm="0">
                                          <p:val>
                                            <p:strVal val="#ppt_y+.1"/>
                                          </p:val>
                                        </p:tav>
                                        <p:tav tm="100000">
                                          <p:val>
                                            <p:strVal val="#ppt_y"/>
                                          </p:val>
                                        </p:tav>
                                      </p:tavLst>
                                    </p:anim>
                                  </p:childTnLst>
                                </p:cTn>
                              </p:par>
                              <p:par>
                                <p:cTn id="67" presetID="10" presetClass="entr" presetSubtype="0" fill="hold" grpId="0" nodeType="with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fade">
                                      <p:cBhvr>
                                        <p:cTn id="69" dur="500"/>
                                        <p:tgtEl>
                                          <p:spTgt spid="47"/>
                                        </p:tgtEl>
                                      </p:cBhvr>
                                    </p:animEffect>
                                  </p:childTnLst>
                                </p:cTn>
                              </p:par>
                            </p:childTnLst>
                          </p:cTn>
                        </p:par>
                        <p:par>
                          <p:cTn id="70" fill="hold">
                            <p:stCondLst>
                              <p:cond delay="5000"/>
                            </p:stCondLst>
                            <p:childTnLst>
                              <p:par>
                                <p:cTn id="71" presetID="22" presetClass="entr" presetSubtype="8"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wipe(left)">
                                      <p:cBhvr>
                                        <p:cTn id="73" dur="500"/>
                                        <p:tgtEl>
                                          <p:spTgt spid="17"/>
                                        </p:tgtEl>
                                      </p:cBhvr>
                                    </p:animEffect>
                                  </p:childTnLst>
                                </p:cTn>
                              </p:par>
                            </p:childTnLst>
                          </p:cTn>
                        </p:par>
                        <p:par>
                          <p:cTn id="74" fill="hold">
                            <p:stCondLst>
                              <p:cond delay="5500"/>
                            </p:stCondLst>
                            <p:childTnLst>
                              <p:par>
                                <p:cTn id="75" presetID="42" presetClass="entr" presetSubtype="0"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500"/>
                                        <p:tgtEl>
                                          <p:spTgt spid="23"/>
                                        </p:tgtEl>
                                      </p:cBhvr>
                                    </p:animEffect>
                                    <p:anim calcmode="lin" valueType="num">
                                      <p:cBhvr>
                                        <p:cTn id="78" dur="500" fill="hold"/>
                                        <p:tgtEl>
                                          <p:spTgt spid="23"/>
                                        </p:tgtEl>
                                        <p:attrNameLst>
                                          <p:attrName>ppt_x</p:attrName>
                                        </p:attrNameLst>
                                      </p:cBhvr>
                                      <p:tavLst>
                                        <p:tav tm="0">
                                          <p:val>
                                            <p:strVal val="#ppt_x"/>
                                          </p:val>
                                        </p:tav>
                                        <p:tav tm="100000">
                                          <p:val>
                                            <p:strVal val="#ppt_x"/>
                                          </p:val>
                                        </p:tav>
                                      </p:tavLst>
                                    </p:anim>
                                    <p:anim calcmode="lin" valueType="num">
                                      <p:cBhvr>
                                        <p:cTn id="79" dur="500" fill="hold"/>
                                        <p:tgtEl>
                                          <p:spTgt spid="23"/>
                                        </p:tgtEl>
                                        <p:attrNameLst>
                                          <p:attrName>ppt_y</p:attrName>
                                        </p:attrNameLst>
                                      </p:cBhvr>
                                      <p:tavLst>
                                        <p:tav tm="0">
                                          <p:val>
                                            <p:strVal val="#ppt_y+.1"/>
                                          </p:val>
                                        </p:tav>
                                        <p:tav tm="100000">
                                          <p:val>
                                            <p:strVal val="#ppt_y"/>
                                          </p:val>
                                        </p:tav>
                                      </p:tavLst>
                                    </p:anim>
                                  </p:childTnLst>
                                </p:cTn>
                              </p:par>
                              <p:par>
                                <p:cTn id="80" presetID="10" presetClass="entr" presetSubtype="0" fill="hold" grpId="0" nodeType="with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fade">
                                      <p:cBhvr>
                                        <p:cTn id="82" dur="500"/>
                                        <p:tgtEl>
                                          <p:spTgt spid="48"/>
                                        </p:tgtEl>
                                      </p:cBhvr>
                                    </p:animEffect>
                                  </p:childTnLst>
                                </p:cTn>
                              </p:par>
                            </p:childTnLst>
                          </p:cTn>
                        </p:par>
                        <p:par>
                          <p:cTn id="83" fill="hold">
                            <p:stCondLst>
                              <p:cond delay="6000"/>
                            </p:stCondLst>
                            <p:childTnLst>
                              <p:par>
                                <p:cTn id="84" presetID="42" presetClass="entr" presetSubtype="0" fill="hold" nodeType="after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fade">
                                      <p:cBhvr>
                                        <p:cTn id="86" dur="500"/>
                                        <p:tgtEl>
                                          <p:spTgt spid="39"/>
                                        </p:tgtEl>
                                      </p:cBhvr>
                                    </p:animEffect>
                                    <p:anim calcmode="lin" valueType="num">
                                      <p:cBhvr>
                                        <p:cTn id="87" dur="500" fill="hold"/>
                                        <p:tgtEl>
                                          <p:spTgt spid="39"/>
                                        </p:tgtEl>
                                        <p:attrNameLst>
                                          <p:attrName>ppt_x</p:attrName>
                                        </p:attrNameLst>
                                      </p:cBhvr>
                                      <p:tavLst>
                                        <p:tav tm="0">
                                          <p:val>
                                            <p:strVal val="#ppt_x"/>
                                          </p:val>
                                        </p:tav>
                                        <p:tav tm="100000">
                                          <p:val>
                                            <p:strVal val="#ppt_x"/>
                                          </p:val>
                                        </p:tav>
                                      </p:tavLst>
                                    </p:anim>
                                    <p:anim calcmode="lin" valueType="num">
                                      <p:cBhvr>
                                        <p:cTn id="88" dur="500" fill="hold"/>
                                        <p:tgtEl>
                                          <p:spTgt spid="39"/>
                                        </p:tgtEl>
                                        <p:attrNameLst>
                                          <p:attrName>ppt_y</p:attrName>
                                        </p:attrNameLst>
                                      </p:cBhvr>
                                      <p:tavLst>
                                        <p:tav tm="0">
                                          <p:val>
                                            <p:strVal val="#ppt_y+.1"/>
                                          </p:val>
                                        </p:tav>
                                        <p:tav tm="100000">
                                          <p:val>
                                            <p:strVal val="#ppt_y"/>
                                          </p:val>
                                        </p:tav>
                                      </p:tavLst>
                                    </p:anim>
                                  </p:childTnLst>
                                </p:cTn>
                              </p:par>
                              <p:par>
                                <p:cTn id="89" presetID="42" presetClass="entr" presetSubtype="0" fill="hold" nodeType="with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500"/>
                                        <p:tgtEl>
                                          <p:spTgt spid="24"/>
                                        </p:tgtEl>
                                      </p:cBhvr>
                                    </p:animEffect>
                                    <p:anim calcmode="lin" valueType="num">
                                      <p:cBhvr>
                                        <p:cTn id="92" dur="500" fill="hold"/>
                                        <p:tgtEl>
                                          <p:spTgt spid="24"/>
                                        </p:tgtEl>
                                        <p:attrNameLst>
                                          <p:attrName>ppt_x</p:attrName>
                                        </p:attrNameLst>
                                      </p:cBhvr>
                                      <p:tavLst>
                                        <p:tav tm="0">
                                          <p:val>
                                            <p:strVal val="#ppt_x"/>
                                          </p:val>
                                        </p:tav>
                                        <p:tav tm="100000">
                                          <p:val>
                                            <p:strVal val="#ppt_x"/>
                                          </p:val>
                                        </p:tav>
                                      </p:tavLst>
                                    </p:anim>
                                    <p:anim calcmode="lin" valueType="num">
                                      <p:cBhvr>
                                        <p:cTn id="93"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autoUpdateAnimBg="0"/>
      <p:bldP spid="19" grpId="0" animBg="1"/>
      <p:bldP spid="20" grpId="0" animBg="1"/>
      <p:bldP spid="21" grpId="0" animBg="1"/>
      <p:bldP spid="22" grpId="0" animBg="1"/>
      <p:bldP spid="23" grpId="0" animBg="1"/>
      <p:bldP spid="43" grpId="0"/>
      <p:bldP spid="44" grpId="0"/>
      <p:bldP spid="45" grpId="0"/>
      <p:bldP spid="46" grpId="0"/>
      <p:bldP spid="47" grpId="0"/>
      <p:bldP spid="4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3</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盈利计划</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l="58043"/>
          <a:stretch/>
        </p:blipFill>
        <p:spPr>
          <a:xfrm flipH="1">
            <a:off x="2" y="901131"/>
            <a:ext cx="4406575" cy="5627712"/>
          </a:xfrm>
          <a:prstGeom prst="rect">
            <a:avLst/>
          </a:prstGeom>
        </p:spPr>
      </p:pic>
      <p:grpSp>
        <p:nvGrpSpPr>
          <p:cNvPr id="13" name="组合 12"/>
          <p:cNvGrpSpPr/>
          <p:nvPr/>
        </p:nvGrpSpPr>
        <p:grpSpPr>
          <a:xfrm>
            <a:off x="4494871" y="1688137"/>
            <a:ext cx="7104789" cy="684432"/>
            <a:chOff x="857249" y="1714500"/>
            <a:chExt cx="5328592" cy="513324"/>
          </a:xfrm>
        </p:grpSpPr>
        <p:sp>
          <p:nvSpPr>
            <p:cNvPr id="14" name="五边形 13"/>
            <p:cNvSpPr/>
            <p:nvPr/>
          </p:nvSpPr>
          <p:spPr>
            <a:xfrm>
              <a:off x="857249" y="1714500"/>
              <a:ext cx="1903856" cy="500063"/>
            </a:xfrm>
            <a:prstGeom prst="homePlate">
              <a:avLst/>
            </a:prstGeom>
            <a:solidFill>
              <a:srgbClr val="E3BF42"/>
            </a:solidFill>
            <a:ln w="25400" cap="flat" cmpd="sng" algn="ctr">
              <a:noFill/>
              <a:prstDash val="solid"/>
            </a:ln>
            <a:effectLst/>
          </p:spPr>
          <p:txBody>
            <a:bodyPr lIns="68580" tIns="34290" rIns="68580" bIns="34290"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5" name="矩形 14"/>
            <p:cNvSpPr/>
            <p:nvPr/>
          </p:nvSpPr>
          <p:spPr>
            <a:xfrm>
              <a:off x="2928567" y="1743076"/>
              <a:ext cx="3257274" cy="484748"/>
            </a:xfrm>
            <a:prstGeom prst="rect">
              <a:avLst/>
            </a:prstGeom>
          </p:spPr>
          <p:txBody>
            <a:bodyPr wrap="square" lIns="68580" tIns="34290" rIns="68580" bIns="34290">
              <a:spAutoFit/>
            </a:bodyPr>
            <a:lstStyle/>
            <a:p>
              <a:pPr marL="0" marR="0" lvl="0" indent="0" defTabSz="1219140" eaLnBrk="1" fontAlgn="auto" latinLnBrk="0" hangingPunct="1">
                <a:lnSpc>
                  <a:spcPct val="100000"/>
                </a:lnSpc>
                <a:spcBef>
                  <a:spcPts val="1117"/>
                </a:spcBef>
                <a:spcAft>
                  <a:spcPts val="1117"/>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p:txBody>
        </p:sp>
        <p:sp>
          <p:nvSpPr>
            <p:cNvPr id="16" name="矩形 15"/>
            <p:cNvSpPr/>
            <p:nvPr/>
          </p:nvSpPr>
          <p:spPr>
            <a:xfrm>
              <a:off x="1215025" y="1831108"/>
              <a:ext cx="1149834" cy="259687"/>
            </a:xfrm>
            <a:prstGeom prst="rect">
              <a:avLst/>
            </a:prstGeom>
          </p:spPr>
          <p:txBody>
            <a:bodyPr wrap="none" lIns="68580" tIns="34290" rIns="68580" bIns="34290">
              <a:sp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输入文本内容</a:t>
              </a:r>
              <a:endParaRPr kumimoji="0" lang="en-US" altLang="zh-CN" sz="18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nvGrpSpPr>
          <p:cNvPr id="17" name="组合 16"/>
          <p:cNvGrpSpPr/>
          <p:nvPr/>
        </p:nvGrpSpPr>
        <p:grpSpPr>
          <a:xfrm>
            <a:off x="4494871" y="2711102"/>
            <a:ext cx="7104789" cy="686575"/>
            <a:chOff x="857249" y="2481722"/>
            <a:chExt cx="5328592" cy="514931"/>
          </a:xfrm>
        </p:grpSpPr>
        <p:sp>
          <p:nvSpPr>
            <p:cNvPr id="18" name="五边形 17"/>
            <p:cNvSpPr/>
            <p:nvPr/>
          </p:nvSpPr>
          <p:spPr>
            <a:xfrm>
              <a:off x="857249" y="2481722"/>
              <a:ext cx="1903856" cy="500063"/>
            </a:xfrm>
            <a:prstGeom prst="homePlate">
              <a:avLst/>
            </a:prstGeom>
            <a:solidFill>
              <a:srgbClr val="262626"/>
            </a:solidFill>
            <a:ln w="25400" cap="flat" cmpd="sng" algn="ctr">
              <a:noFill/>
              <a:prstDash val="solid"/>
            </a:ln>
            <a:effectLst/>
          </p:spPr>
          <p:txBody>
            <a:bodyPr lIns="68580" tIns="34290" rIns="68580" bIns="34290"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9" name="矩形 18"/>
            <p:cNvSpPr/>
            <p:nvPr/>
          </p:nvSpPr>
          <p:spPr>
            <a:xfrm>
              <a:off x="2928567" y="2511905"/>
              <a:ext cx="3257274" cy="484748"/>
            </a:xfrm>
            <a:prstGeom prst="rect">
              <a:avLst/>
            </a:prstGeom>
          </p:spPr>
          <p:txBody>
            <a:bodyPr wrap="square" lIns="68580" tIns="34290" rIns="68580" bIns="34290">
              <a:spAutoFit/>
            </a:bodyPr>
            <a:lstStyle/>
            <a:p>
              <a:pPr marL="0" marR="0" lvl="0" indent="0" defTabSz="1219140" eaLnBrk="1" fontAlgn="auto" latinLnBrk="0" hangingPunct="1">
                <a:lnSpc>
                  <a:spcPct val="100000"/>
                </a:lnSpc>
                <a:spcBef>
                  <a:spcPts val="1117"/>
                </a:spcBef>
                <a:spcAft>
                  <a:spcPts val="1117"/>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p:txBody>
        </p:sp>
        <p:sp>
          <p:nvSpPr>
            <p:cNvPr id="20" name="矩形 19"/>
            <p:cNvSpPr/>
            <p:nvPr/>
          </p:nvSpPr>
          <p:spPr>
            <a:xfrm>
              <a:off x="1234261" y="2593254"/>
              <a:ext cx="1149834" cy="259687"/>
            </a:xfrm>
            <a:prstGeom prst="rect">
              <a:avLst/>
            </a:prstGeom>
          </p:spPr>
          <p:txBody>
            <a:bodyPr wrap="none" lIns="68580" tIns="34290" rIns="68580" bIns="34290">
              <a:sp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输入文本内容</a:t>
              </a:r>
              <a:endParaRPr kumimoji="0" lang="en-US" altLang="zh-CN" sz="18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nvGrpSpPr>
          <p:cNvPr id="21" name="组合 20"/>
          <p:cNvGrpSpPr/>
          <p:nvPr/>
        </p:nvGrpSpPr>
        <p:grpSpPr>
          <a:xfrm>
            <a:off x="4494871" y="3734065"/>
            <a:ext cx="7104789" cy="688719"/>
            <a:chOff x="857249" y="3248944"/>
            <a:chExt cx="5328592" cy="516539"/>
          </a:xfrm>
        </p:grpSpPr>
        <p:sp>
          <p:nvSpPr>
            <p:cNvPr id="22" name="五边形 21"/>
            <p:cNvSpPr/>
            <p:nvPr/>
          </p:nvSpPr>
          <p:spPr>
            <a:xfrm>
              <a:off x="857249" y="3248944"/>
              <a:ext cx="1903856" cy="500063"/>
            </a:xfrm>
            <a:prstGeom prst="homePlate">
              <a:avLst/>
            </a:prstGeom>
            <a:solidFill>
              <a:srgbClr val="E3BF42"/>
            </a:solidFill>
            <a:ln w="25400" cap="flat" cmpd="sng" algn="ctr">
              <a:noFill/>
              <a:prstDash val="solid"/>
            </a:ln>
            <a:effectLst/>
          </p:spPr>
          <p:txBody>
            <a:bodyPr lIns="68580" tIns="34290" rIns="68580" bIns="34290"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23" name="矩形 22"/>
            <p:cNvSpPr/>
            <p:nvPr/>
          </p:nvSpPr>
          <p:spPr>
            <a:xfrm>
              <a:off x="2928567" y="3280735"/>
              <a:ext cx="3257274" cy="484748"/>
            </a:xfrm>
            <a:prstGeom prst="rect">
              <a:avLst/>
            </a:prstGeom>
          </p:spPr>
          <p:txBody>
            <a:bodyPr wrap="square" lIns="68580" tIns="34290" rIns="68580" bIns="34290">
              <a:spAutoFit/>
            </a:bodyPr>
            <a:lstStyle/>
            <a:p>
              <a:pPr marL="0" marR="0" lvl="0" indent="0" defTabSz="1219140" eaLnBrk="1" fontAlgn="auto" latinLnBrk="0" hangingPunct="1">
                <a:lnSpc>
                  <a:spcPct val="100000"/>
                </a:lnSpc>
                <a:spcBef>
                  <a:spcPts val="1117"/>
                </a:spcBef>
                <a:spcAft>
                  <a:spcPts val="1117"/>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p:txBody>
        </p:sp>
        <p:sp>
          <p:nvSpPr>
            <p:cNvPr id="24" name="矩形 23"/>
            <p:cNvSpPr/>
            <p:nvPr/>
          </p:nvSpPr>
          <p:spPr>
            <a:xfrm>
              <a:off x="1234261" y="3360476"/>
              <a:ext cx="1149834" cy="259687"/>
            </a:xfrm>
            <a:prstGeom prst="rect">
              <a:avLst/>
            </a:prstGeom>
          </p:spPr>
          <p:txBody>
            <a:bodyPr wrap="none" lIns="68580" tIns="34290" rIns="68580" bIns="34290">
              <a:sp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输入文本内容</a:t>
              </a:r>
              <a:endParaRPr kumimoji="0" lang="en-US" altLang="zh-CN" sz="18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nvGrpSpPr>
          <p:cNvPr id="25" name="组合 24"/>
          <p:cNvGrpSpPr/>
          <p:nvPr/>
        </p:nvGrpSpPr>
        <p:grpSpPr>
          <a:xfrm>
            <a:off x="4494869" y="4757027"/>
            <a:ext cx="7200800" cy="690861"/>
            <a:chOff x="857249" y="4016166"/>
            <a:chExt cx="5400600" cy="518146"/>
          </a:xfrm>
        </p:grpSpPr>
        <p:sp>
          <p:nvSpPr>
            <p:cNvPr id="26" name="五边形 25"/>
            <p:cNvSpPr/>
            <p:nvPr/>
          </p:nvSpPr>
          <p:spPr>
            <a:xfrm>
              <a:off x="857249" y="4016166"/>
              <a:ext cx="1903856" cy="500063"/>
            </a:xfrm>
            <a:prstGeom prst="homePlate">
              <a:avLst/>
            </a:prstGeom>
            <a:solidFill>
              <a:srgbClr val="262626"/>
            </a:solidFill>
            <a:ln w="25400" cap="flat" cmpd="sng" algn="ctr">
              <a:noFill/>
              <a:prstDash val="solid"/>
            </a:ln>
            <a:effectLst/>
          </p:spPr>
          <p:txBody>
            <a:bodyPr lIns="68580" tIns="34290" rIns="68580" bIns="34290"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27" name="矩形 26"/>
            <p:cNvSpPr/>
            <p:nvPr/>
          </p:nvSpPr>
          <p:spPr>
            <a:xfrm>
              <a:off x="2928567" y="4049564"/>
              <a:ext cx="3329282" cy="484748"/>
            </a:xfrm>
            <a:prstGeom prst="rect">
              <a:avLst/>
            </a:prstGeom>
          </p:spPr>
          <p:txBody>
            <a:bodyPr wrap="square" lIns="68580" tIns="34290" rIns="68580" bIns="34290">
              <a:spAutoFit/>
            </a:bodyPr>
            <a:lstStyle/>
            <a:p>
              <a:pPr marL="0" marR="0" lvl="0" indent="0" defTabSz="1219140" eaLnBrk="1" fontAlgn="auto" latinLnBrk="0" hangingPunct="1">
                <a:lnSpc>
                  <a:spcPct val="100000"/>
                </a:lnSpc>
                <a:spcBef>
                  <a:spcPts val="1117"/>
                </a:spcBef>
                <a:spcAft>
                  <a:spcPts val="1117"/>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p:txBody>
        </p:sp>
        <p:sp>
          <p:nvSpPr>
            <p:cNvPr id="37" name="矩形 36"/>
            <p:cNvSpPr/>
            <p:nvPr/>
          </p:nvSpPr>
          <p:spPr>
            <a:xfrm>
              <a:off x="1234260" y="4127698"/>
              <a:ext cx="1149834" cy="259687"/>
            </a:xfrm>
            <a:prstGeom prst="rect">
              <a:avLst/>
            </a:prstGeom>
          </p:spPr>
          <p:txBody>
            <a:bodyPr wrap="none" lIns="68580" tIns="34290" rIns="68580" bIns="34290">
              <a:sp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输入文本内容</a:t>
              </a:r>
              <a:endParaRPr kumimoji="0" lang="en-US" altLang="zh-CN" sz="18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cxnSp>
        <p:nvCxnSpPr>
          <p:cNvPr id="38" name="直接连接符 37"/>
          <p:cNvCxnSpPr/>
          <p:nvPr/>
        </p:nvCxnSpPr>
        <p:spPr>
          <a:xfrm>
            <a:off x="4494871" y="2526337"/>
            <a:ext cx="7104789" cy="0"/>
          </a:xfrm>
          <a:prstGeom prst="line">
            <a:avLst/>
          </a:prstGeom>
          <a:noFill/>
          <a:ln w="9525" cap="flat" cmpd="sng" algn="ctr">
            <a:solidFill>
              <a:srgbClr val="262626"/>
            </a:solidFill>
            <a:prstDash val="solid"/>
          </a:ln>
          <a:effectLst/>
        </p:spPr>
      </p:cxnSp>
      <p:cxnSp>
        <p:nvCxnSpPr>
          <p:cNvPr id="39" name="直接连接符 38"/>
          <p:cNvCxnSpPr/>
          <p:nvPr/>
        </p:nvCxnSpPr>
        <p:spPr>
          <a:xfrm>
            <a:off x="4494871" y="3555037"/>
            <a:ext cx="7104789" cy="0"/>
          </a:xfrm>
          <a:prstGeom prst="line">
            <a:avLst/>
          </a:prstGeom>
          <a:noFill/>
          <a:ln w="9525" cap="flat" cmpd="sng" algn="ctr">
            <a:solidFill>
              <a:srgbClr val="262626"/>
            </a:solidFill>
            <a:prstDash val="solid"/>
          </a:ln>
          <a:effectLst/>
        </p:spPr>
      </p:cxnSp>
      <p:cxnSp>
        <p:nvCxnSpPr>
          <p:cNvPr id="40" name="直接连接符 39"/>
          <p:cNvCxnSpPr/>
          <p:nvPr/>
        </p:nvCxnSpPr>
        <p:spPr>
          <a:xfrm>
            <a:off x="4494871" y="4583737"/>
            <a:ext cx="7104789" cy="0"/>
          </a:xfrm>
          <a:prstGeom prst="line">
            <a:avLst/>
          </a:prstGeom>
          <a:noFill/>
          <a:ln w="9525" cap="flat" cmpd="sng" algn="ctr">
            <a:solidFill>
              <a:srgbClr val="262626"/>
            </a:solidFill>
            <a:prstDash val="solid"/>
          </a:ln>
          <a:effectLst/>
        </p:spPr>
      </p:cxnSp>
    </p:spTree>
    <p:extLst>
      <p:ext uri="{BB962C8B-B14F-4D97-AF65-F5344CB8AC3E}">
        <p14:creationId xmlns:p14="http://schemas.microsoft.com/office/powerpoint/2010/main" val="162694739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1+#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1+#ppt_w/2"/>
                                          </p:val>
                                        </p:tav>
                                        <p:tav tm="100000">
                                          <p:val>
                                            <p:strVal val="#ppt_x"/>
                                          </p:val>
                                        </p:tav>
                                      </p:tavLst>
                                    </p:anim>
                                    <p:anim calcmode="lin" valueType="num">
                                      <p:cBhvr additive="base">
                                        <p:cTn id="19" dur="500" fill="hold"/>
                                        <p:tgtEl>
                                          <p:spTgt spid="17"/>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1+#ppt_w/2"/>
                                          </p:val>
                                        </p:tav>
                                        <p:tav tm="100000">
                                          <p:val>
                                            <p:strVal val="#ppt_x"/>
                                          </p:val>
                                        </p:tav>
                                      </p:tavLst>
                                    </p:anim>
                                    <p:anim calcmode="lin" valueType="num">
                                      <p:cBhvr additive="base">
                                        <p:cTn id="24" dur="500" fill="hold"/>
                                        <p:tgtEl>
                                          <p:spTgt spid="21"/>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fill="hold"/>
                                        <p:tgtEl>
                                          <p:spTgt spid="25"/>
                                        </p:tgtEl>
                                        <p:attrNameLst>
                                          <p:attrName>ppt_x</p:attrName>
                                        </p:attrNameLst>
                                      </p:cBhvr>
                                      <p:tavLst>
                                        <p:tav tm="0">
                                          <p:val>
                                            <p:strVal val="1+#ppt_w/2"/>
                                          </p:val>
                                        </p:tav>
                                        <p:tav tm="100000">
                                          <p:val>
                                            <p:strVal val="#ppt_x"/>
                                          </p:val>
                                        </p:tav>
                                      </p:tavLst>
                                    </p:anim>
                                    <p:anim calcmode="lin" valueType="num">
                                      <p:cBhvr additive="base">
                                        <p:cTn id="29" dur="500" fill="hold"/>
                                        <p:tgtEl>
                                          <p:spTgt spid="25"/>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wipe(left)">
                                      <p:cBhvr>
                                        <p:cTn id="33" dur="500"/>
                                        <p:tgtEl>
                                          <p:spTgt spid="38"/>
                                        </p:tgtEl>
                                      </p:cBhvr>
                                    </p:animEffect>
                                  </p:childTnLst>
                                </p:cTn>
                              </p:par>
                              <p:par>
                                <p:cTn id="34" presetID="22" presetClass="entr" presetSubtype="8" fill="hold" nodeType="with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left)">
                                      <p:cBhvr>
                                        <p:cTn id="36" dur="500"/>
                                        <p:tgtEl>
                                          <p:spTgt spid="39"/>
                                        </p:tgtEl>
                                      </p:cBhvr>
                                    </p:animEffect>
                                  </p:childTnLst>
                                </p:cTn>
                              </p:par>
                              <p:par>
                                <p:cTn id="37" presetID="22" presetClass="entr" presetSubtype="8" fill="hold"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left)">
                                      <p:cBhvr>
                                        <p:cTn id="3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38100" y="-76200"/>
            <a:ext cx="12268200" cy="7010400"/>
          </a:xfrm>
          <a:custGeom>
            <a:avLst/>
            <a:gdLst>
              <a:gd name="connsiteX0" fmla="*/ 8401050 w 12134850"/>
              <a:gd name="connsiteY0" fmla="*/ 0 h 6934200"/>
              <a:gd name="connsiteX1" fmla="*/ 12134850 w 12134850"/>
              <a:gd name="connsiteY1" fmla="*/ 3390900 h 6934200"/>
              <a:gd name="connsiteX2" fmla="*/ 12096750 w 12134850"/>
              <a:gd name="connsiteY2" fmla="*/ 6934200 h 6934200"/>
              <a:gd name="connsiteX3" fmla="*/ 7010400 w 12134850"/>
              <a:gd name="connsiteY3" fmla="*/ 6896100 h 6934200"/>
              <a:gd name="connsiteX4" fmla="*/ 0 w 12134850"/>
              <a:gd name="connsiteY4" fmla="*/ 38100 h 6934200"/>
              <a:gd name="connsiteX5" fmla="*/ 8401050 w 12134850"/>
              <a:gd name="connsiteY5" fmla="*/ 0 h 6934200"/>
              <a:gd name="connsiteX0" fmla="*/ 8439150 w 12172950"/>
              <a:gd name="connsiteY0" fmla="*/ 0 h 6934200"/>
              <a:gd name="connsiteX1" fmla="*/ 12172950 w 12172950"/>
              <a:gd name="connsiteY1" fmla="*/ 3390900 h 6934200"/>
              <a:gd name="connsiteX2" fmla="*/ 12134850 w 12172950"/>
              <a:gd name="connsiteY2" fmla="*/ 6934200 h 6934200"/>
              <a:gd name="connsiteX3" fmla="*/ 7048500 w 12172950"/>
              <a:gd name="connsiteY3" fmla="*/ 6896100 h 6934200"/>
              <a:gd name="connsiteX4" fmla="*/ 0 w 12172950"/>
              <a:gd name="connsiteY4" fmla="*/ 19050 h 6934200"/>
              <a:gd name="connsiteX5" fmla="*/ 8439150 w 12172950"/>
              <a:gd name="connsiteY5" fmla="*/ 0 h 6934200"/>
              <a:gd name="connsiteX0" fmla="*/ 8439150 w 12211050"/>
              <a:gd name="connsiteY0" fmla="*/ 0 h 6934200"/>
              <a:gd name="connsiteX1" fmla="*/ 12172950 w 12211050"/>
              <a:gd name="connsiteY1" fmla="*/ 3390900 h 6934200"/>
              <a:gd name="connsiteX2" fmla="*/ 12211050 w 12211050"/>
              <a:gd name="connsiteY2" fmla="*/ 6934200 h 6934200"/>
              <a:gd name="connsiteX3" fmla="*/ 7048500 w 12211050"/>
              <a:gd name="connsiteY3" fmla="*/ 6896100 h 6934200"/>
              <a:gd name="connsiteX4" fmla="*/ 0 w 12211050"/>
              <a:gd name="connsiteY4" fmla="*/ 19050 h 6934200"/>
              <a:gd name="connsiteX5" fmla="*/ 8439150 w 12211050"/>
              <a:gd name="connsiteY5" fmla="*/ 0 h 6934200"/>
              <a:gd name="connsiteX0" fmla="*/ 8496300 w 12268200"/>
              <a:gd name="connsiteY0" fmla="*/ 76200 h 7010400"/>
              <a:gd name="connsiteX1" fmla="*/ 12230100 w 12268200"/>
              <a:gd name="connsiteY1" fmla="*/ 3467100 h 7010400"/>
              <a:gd name="connsiteX2" fmla="*/ 12268200 w 12268200"/>
              <a:gd name="connsiteY2" fmla="*/ 7010400 h 7010400"/>
              <a:gd name="connsiteX3" fmla="*/ 7105650 w 12268200"/>
              <a:gd name="connsiteY3" fmla="*/ 6972300 h 7010400"/>
              <a:gd name="connsiteX4" fmla="*/ 0 w 12268200"/>
              <a:gd name="connsiteY4" fmla="*/ 0 h 7010400"/>
              <a:gd name="connsiteX5" fmla="*/ 8496300 w 12268200"/>
              <a:gd name="connsiteY5" fmla="*/ 76200 h 701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68200" h="7010400">
                <a:moveTo>
                  <a:pt x="8496300" y="76200"/>
                </a:moveTo>
                <a:lnTo>
                  <a:pt x="12230100" y="3467100"/>
                </a:lnTo>
                <a:lnTo>
                  <a:pt x="12268200" y="7010400"/>
                </a:lnTo>
                <a:lnTo>
                  <a:pt x="7105650" y="6972300"/>
                </a:lnTo>
                <a:lnTo>
                  <a:pt x="0" y="0"/>
                </a:lnTo>
                <a:lnTo>
                  <a:pt x="8496300" y="762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99378" y="4165440"/>
            <a:ext cx="3786188" cy="1862048"/>
          </a:xfrm>
          <a:prstGeom prst="rect">
            <a:avLst/>
          </a:prstGeom>
        </p:spPr>
        <p:txBody>
          <a:bodyPr wrap="square">
            <a:spAutoFit/>
          </a:bodyPr>
          <a:lstStyle/>
          <a:p>
            <a:pPr algn="ctr"/>
            <a:r>
              <a:rPr lang="zh-CN" altLang="en-US" sz="11500" b="1" dirty="0">
                <a:solidFill>
                  <a:schemeClr val="bg1"/>
                </a:solidFill>
                <a:latin typeface="微软雅黑" panose="020B0503020204020204" pitchFamily="34" charset="-122"/>
                <a:ea typeface="微软雅黑" panose="020B0503020204020204" pitchFamily="34" charset="-122"/>
              </a:rPr>
              <a:t>目录</a:t>
            </a:r>
          </a:p>
        </p:txBody>
      </p:sp>
      <p:sp>
        <p:nvSpPr>
          <p:cNvPr id="5" name="矩形 4"/>
          <p:cNvSpPr/>
          <p:nvPr/>
        </p:nvSpPr>
        <p:spPr>
          <a:xfrm>
            <a:off x="698896" y="5646035"/>
            <a:ext cx="2706767" cy="923330"/>
          </a:xfrm>
          <a:prstGeom prst="rect">
            <a:avLst/>
          </a:prstGeom>
        </p:spPr>
        <p:txBody>
          <a:bodyPr wrap="none">
            <a:spAutoFit/>
          </a:bodyPr>
          <a:lstStyle/>
          <a:p>
            <a:r>
              <a:rPr lang="en-US" altLang="zh-CN" sz="5400" dirty="0">
                <a:solidFill>
                  <a:schemeClr val="bg1"/>
                </a:solidFill>
              </a:rPr>
              <a:t>Contents</a:t>
            </a:r>
          </a:p>
        </p:txBody>
      </p:sp>
      <p:grpSp>
        <p:nvGrpSpPr>
          <p:cNvPr id="6" name="组合 5"/>
          <p:cNvGrpSpPr>
            <a:grpSpLocks noChangeAspect="1"/>
          </p:cNvGrpSpPr>
          <p:nvPr/>
        </p:nvGrpSpPr>
        <p:grpSpPr>
          <a:xfrm>
            <a:off x="449289" y="400096"/>
            <a:ext cx="936000" cy="936000"/>
            <a:chOff x="3028062" y="1547460"/>
            <a:chExt cx="1803167" cy="1803167"/>
          </a:xfrm>
        </p:grpSpPr>
        <p:grpSp>
          <p:nvGrpSpPr>
            <p:cNvPr id="7" name="组合 6"/>
            <p:cNvGrpSpPr/>
            <p:nvPr/>
          </p:nvGrpSpPr>
          <p:grpSpPr>
            <a:xfrm>
              <a:off x="3028062" y="1547460"/>
              <a:ext cx="1803167" cy="1803167"/>
              <a:chOff x="552261" y="1848682"/>
              <a:chExt cx="842337" cy="842337"/>
            </a:xfrm>
          </p:grpSpPr>
          <p:sp>
            <p:nvSpPr>
              <p:cNvPr id="9" name="椭圆 8"/>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椭圆 9"/>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1" name="椭圆 10"/>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8" name="文本框 7"/>
            <p:cNvSpPr txBox="1"/>
            <p:nvPr/>
          </p:nvSpPr>
          <p:spPr>
            <a:xfrm>
              <a:off x="3568923" y="1894941"/>
              <a:ext cx="757207" cy="1126546"/>
            </a:xfrm>
            <a:prstGeom prst="rect">
              <a:avLst/>
            </a:prstGeom>
            <a:noFill/>
          </p:spPr>
          <p:txBody>
            <a:bodyPr wrap="none" rtlCol="0">
              <a:spAutoFit/>
            </a:bodyPr>
            <a:lstStyle/>
            <a:p>
              <a:r>
                <a:rPr lang="en-US" altLang="zh-CN" sz="3200" b="1" dirty="0">
                  <a:solidFill>
                    <a:schemeClr val="bg1"/>
                  </a:solidFill>
                </a:rPr>
                <a:t>1</a:t>
              </a:r>
              <a:endParaRPr lang="zh-CN" altLang="en-US" sz="3200" b="1" dirty="0">
                <a:solidFill>
                  <a:schemeClr val="bg1"/>
                </a:solidFill>
              </a:endParaRPr>
            </a:p>
          </p:txBody>
        </p:sp>
      </p:grpSp>
      <p:sp>
        <p:nvSpPr>
          <p:cNvPr id="12" name="文本框 11"/>
          <p:cNvSpPr txBox="1"/>
          <p:nvPr/>
        </p:nvSpPr>
        <p:spPr>
          <a:xfrm>
            <a:off x="1688502" y="400096"/>
            <a:ext cx="3661580" cy="584775"/>
          </a:xfrm>
          <a:prstGeom prst="rect">
            <a:avLst/>
          </a:prstGeom>
          <a:solidFill>
            <a:srgbClr val="FFFFFF"/>
          </a:solidFill>
          <a:ln>
            <a:solidFill>
              <a:srgbClr val="FFFFFF"/>
            </a:solidFill>
          </a:ln>
        </p:spPr>
        <p:txBody>
          <a:bodyPr wrap="none" rtlCol="0">
            <a:spAutoFit/>
          </a:bodyPr>
          <a:lstStyle/>
          <a:p>
            <a:r>
              <a:rPr lang="zh-CN" altLang="en-US" sz="3200" b="1" dirty="0">
                <a:solidFill>
                  <a:srgbClr val="404040"/>
                </a:solidFill>
                <a:latin typeface="微软雅黑" panose="020B0503020204020204" pitchFamily="34" charset="-122"/>
                <a:ea typeface="微软雅黑" panose="020B0503020204020204" pitchFamily="34" charset="-122"/>
              </a:rPr>
              <a:t>公司</a:t>
            </a:r>
            <a:r>
              <a:rPr lang="en-US" altLang="zh-CN" sz="3200" b="1" dirty="0">
                <a:solidFill>
                  <a:srgbClr val="404040"/>
                </a:solidFill>
                <a:latin typeface="微软雅黑" panose="020B0503020204020204" pitchFamily="34" charset="-122"/>
                <a:ea typeface="微软雅黑" panose="020B0503020204020204" pitchFamily="34" charset="-122"/>
              </a:rPr>
              <a:t>/</a:t>
            </a:r>
            <a:r>
              <a:rPr lang="zh-CN" altLang="en-US" sz="3200" b="1" dirty="0">
                <a:solidFill>
                  <a:srgbClr val="404040"/>
                </a:solidFill>
                <a:latin typeface="微软雅黑" panose="020B0503020204020204" pitchFamily="34" charset="-122"/>
                <a:ea typeface="微软雅黑" panose="020B0503020204020204" pitchFamily="34" charset="-122"/>
              </a:rPr>
              <a:t>团队介绍项目</a:t>
            </a:r>
          </a:p>
        </p:txBody>
      </p:sp>
      <p:grpSp>
        <p:nvGrpSpPr>
          <p:cNvPr id="13" name="组合 12"/>
          <p:cNvGrpSpPr>
            <a:grpSpLocks noChangeAspect="1"/>
          </p:cNvGrpSpPr>
          <p:nvPr/>
        </p:nvGrpSpPr>
        <p:grpSpPr>
          <a:xfrm>
            <a:off x="1185820" y="1298306"/>
            <a:ext cx="936000" cy="936000"/>
            <a:chOff x="3028062" y="1547460"/>
            <a:chExt cx="1803167" cy="1803167"/>
          </a:xfrm>
        </p:grpSpPr>
        <p:grpSp>
          <p:nvGrpSpPr>
            <p:cNvPr id="14" name="组合 13"/>
            <p:cNvGrpSpPr/>
            <p:nvPr/>
          </p:nvGrpSpPr>
          <p:grpSpPr>
            <a:xfrm>
              <a:off x="3028062" y="1547460"/>
              <a:ext cx="1803167" cy="1803167"/>
              <a:chOff x="552261" y="1848682"/>
              <a:chExt cx="842337" cy="842337"/>
            </a:xfrm>
          </p:grpSpPr>
          <p:sp>
            <p:nvSpPr>
              <p:cNvPr id="16" name="椭圆 15"/>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7" name="椭圆 16"/>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椭圆 17"/>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15" name="文本框 14"/>
            <p:cNvSpPr txBox="1"/>
            <p:nvPr/>
          </p:nvSpPr>
          <p:spPr>
            <a:xfrm>
              <a:off x="3568923" y="1894941"/>
              <a:ext cx="757207" cy="1126546"/>
            </a:xfrm>
            <a:prstGeom prst="rect">
              <a:avLst/>
            </a:prstGeom>
            <a:noFill/>
          </p:spPr>
          <p:txBody>
            <a:bodyPr wrap="none" rtlCol="0">
              <a:spAutoFit/>
            </a:bodyPr>
            <a:lstStyle/>
            <a:p>
              <a:r>
                <a:rPr lang="en-US" altLang="zh-CN" sz="3200" b="1" dirty="0">
                  <a:solidFill>
                    <a:schemeClr val="bg1"/>
                  </a:solidFill>
                </a:rPr>
                <a:t>2</a:t>
              </a:r>
              <a:endParaRPr lang="zh-CN" altLang="en-US" sz="3200" b="1" dirty="0">
                <a:solidFill>
                  <a:schemeClr val="bg1"/>
                </a:solidFill>
              </a:endParaRPr>
            </a:p>
          </p:txBody>
        </p:sp>
      </p:grpSp>
      <p:sp>
        <p:nvSpPr>
          <p:cNvPr id="19" name="文本框 18"/>
          <p:cNvSpPr txBox="1"/>
          <p:nvPr/>
        </p:nvSpPr>
        <p:spPr>
          <a:xfrm>
            <a:off x="2530901" y="1215687"/>
            <a:ext cx="1826141" cy="584775"/>
          </a:xfrm>
          <a:prstGeom prst="rect">
            <a:avLst/>
          </a:prstGeom>
          <a:solidFill>
            <a:srgbClr val="FFFFFF"/>
          </a:solidFill>
          <a:ln>
            <a:solidFill>
              <a:srgbClr val="FFFFFF"/>
            </a:solidFill>
          </a:ln>
        </p:spPr>
        <p:txBody>
          <a:bodyPr wrap="none" rtlCol="0">
            <a:spAutoFit/>
          </a:bodyPr>
          <a:lstStyle/>
          <a:p>
            <a:r>
              <a:rPr lang="zh-CN" altLang="en-US" sz="3200" b="1" dirty="0">
                <a:solidFill>
                  <a:srgbClr val="404040"/>
                </a:solidFill>
                <a:latin typeface="微软雅黑" panose="020B0503020204020204" pitchFamily="34" charset="-122"/>
                <a:ea typeface="微软雅黑" panose="020B0503020204020204" pitchFamily="34" charset="-122"/>
              </a:rPr>
              <a:t>项目介绍</a:t>
            </a:r>
          </a:p>
        </p:txBody>
      </p:sp>
      <p:grpSp>
        <p:nvGrpSpPr>
          <p:cNvPr id="20" name="组合 19"/>
          <p:cNvGrpSpPr>
            <a:grpSpLocks noChangeAspect="1"/>
          </p:cNvGrpSpPr>
          <p:nvPr/>
        </p:nvGrpSpPr>
        <p:grpSpPr>
          <a:xfrm>
            <a:off x="2090379" y="2122750"/>
            <a:ext cx="936000" cy="936000"/>
            <a:chOff x="3028062" y="1547460"/>
            <a:chExt cx="1803167" cy="1803167"/>
          </a:xfrm>
        </p:grpSpPr>
        <p:grpSp>
          <p:nvGrpSpPr>
            <p:cNvPr id="21" name="组合 20"/>
            <p:cNvGrpSpPr/>
            <p:nvPr/>
          </p:nvGrpSpPr>
          <p:grpSpPr>
            <a:xfrm>
              <a:off x="3028062" y="1547460"/>
              <a:ext cx="1803167" cy="1803167"/>
              <a:chOff x="552261" y="1848682"/>
              <a:chExt cx="842337" cy="842337"/>
            </a:xfrm>
          </p:grpSpPr>
          <p:sp>
            <p:nvSpPr>
              <p:cNvPr id="23" name="椭圆 22"/>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4" name="椭圆 23"/>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5" name="椭圆 24"/>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22" name="文本框 21"/>
            <p:cNvSpPr txBox="1"/>
            <p:nvPr/>
          </p:nvSpPr>
          <p:spPr>
            <a:xfrm>
              <a:off x="3568923" y="1894941"/>
              <a:ext cx="757207" cy="1126546"/>
            </a:xfrm>
            <a:prstGeom prst="rect">
              <a:avLst/>
            </a:prstGeom>
            <a:noFill/>
          </p:spPr>
          <p:txBody>
            <a:bodyPr wrap="none" rtlCol="0">
              <a:spAutoFit/>
            </a:bodyPr>
            <a:lstStyle/>
            <a:p>
              <a:r>
                <a:rPr lang="en-US" altLang="zh-CN" sz="3200" b="1" dirty="0">
                  <a:solidFill>
                    <a:schemeClr val="bg1"/>
                  </a:solidFill>
                </a:rPr>
                <a:t>3</a:t>
              </a:r>
              <a:endParaRPr lang="zh-CN" altLang="en-US" sz="3200" b="1" dirty="0">
                <a:solidFill>
                  <a:schemeClr val="bg1"/>
                </a:solidFill>
              </a:endParaRPr>
            </a:p>
          </p:txBody>
        </p:sp>
      </p:grpSp>
      <p:sp>
        <p:nvSpPr>
          <p:cNvPr id="26" name="文本框 25"/>
          <p:cNvSpPr txBox="1"/>
          <p:nvPr/>
        </p:nvSpPr>
        <p:spPr>
          <a:xfrm>
            <a:off x="3405663" y="2018050"/>
            <a:ext cx="3877985" cy="584775"/>
          </a:xfrm>
          <a:prstGeom prst="rect">
            <a:avLst/>
          </a:prstGeom>
          <a:solidFill>
            <a:srgbClr val="FFFFFF"/>
          </a:solidFill>
          <a:ln>
            <a:solidFill>
              <a:srgbClr val="FFFFFF"/>
            </a:solidFill>
          </a:ln>
        </p:spPr>
        <p:txBody>
          <a:bodyPr wrap="none" rtlCol="0">
            <a:spAutoFit/>
          </a:bodyPr>
          <a:lstStyle/>
          <a:p>
            <a:r>
              <a:rPr lang="zh-CN" altLang="en-US" sz="3200" b="1" dirty="0">
                <a:solidFill>
                  <a:srgbClr val="404040"/>
                </a:solidFill>
                <a:latin typeface="微软雅黑" panose="020B0503020204020204" pitchFamily="34" charset="-122"/>
                <a:ea typeface="微软雅黑" panose="020B0503020204020204" pitchFamily="34" charset="-122"/>
              </a:rPr>
              <a:t>发展目标与建设方向</a:t>
            </a:r>
          </a:p>
        </p:txBody>
      </p:sp>
      <p:grpSp>
        <p:nvGrpSpPr>
          <p:cNvPr id="27" name="组合 26"/>
          <p:cNvGrpSpPr>
            <a:grpSpLocks noChangeAspect="1"/>
          </p:cNvGrpSpPr>
          <p:nvPr/>
        </p:nvGrpSpPr>
        <p:grpSpPr>
          <a:xfrm>
            <a:off x="2988279" y="2911407"/>
            <a:ext cx="936000" cy="936000"/>
            <a:chOff x="3028062" y="1547460"/>
            <a:chExt cx="1803167" cy="1803167"/>
          </a:xfrm>
        </p:grpSpPr>
        <p:grpSp>
          <p:nvGrpSpPr>
            <p:cNvPr id="28" name="组合 27"/>
            <p:cNvGrpSpPr/>
            <p:nvPr/>
          </p:nvGrpSpPr>
          <p:grpSpPr>
            <a:xfrm>
              <a:off x="3028062" y="1547460"/>
              <a:ext cx="1803167" cy="1803167"/>
              <a:chOff x="552261" y="1848682"/>
              <a:chExt cx="842337" cy="842337"/>
            </a:xfrm>
          </p:grpSpPr>
          <p:sp>
            <p:nvSpPr>
              <p:cNvPr id="30" name="椭圆 29"/>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1" name="椭圆 30"/>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2" name="椭圆 31"/>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29" name="文本框 28"/>
            <p:cNvSpPr txBox="1"/>
            <p:nvPr/>
          </p:nvSpPr>
          <p:spPr>
            <a:xfrm>
              <a:off x="3568923" y="1894941"/>
              <a:ext cx="757207" cy="1126546"/>
            </a:xfrm>
            <a:prstGeom prst="rect">
              <a:avLst/>
            </a:prstGeom>
            <a:noFill/>
          </p:spPr>
          <p:txBody>
            <a:bodyPr wrap="none" rtlCol="0">
              <a:spAutoFit/>
            </a:bodyPr>
            <a:lstStyle/>
            <a:p>
              <a:r>
                <a:rPr lang="en-US" altLang="zh-CN" sz="3200" b="1" dirty="0">
                  <a:solidFill>
                    <a:schemeClr val="bg1"/>
                  </a:solidFill>
                </a:rPr>
                <a:t>4</a:t>
              </a:r>
              <a:endParaRPr lang="zh-CN" altLang="en-US" sz="3200" b="1" dirty="0">
                <a:solidFill>
                  <a:schemeClr val="bg1"/>
                </a:solidFill>
              </a:endParaRPr>
            </a:p>
          </p:txBody>
        </p:sp>
      </p:grpSp>
      <p:sp>
        <p:nvSpPr>
          <p:cNvPr id="33" name="文本框 32"/>
          <p:cNvSpPr txBox="1"/>
          <p:nvPr/>
        </p:nvSpPr>
        <p:spPr>
          <a:xfrm>
            <a:off x="4357042" y="2942877"/>
            <a:ext cx="3877985" cy="584775"/>
          </a:xfrm>
          <a:prstGeom prst="rect">
            <a:avLst/>
          </a:prstGeom>
          <a:solidFill>
            <a:srgbClr val="FFFFFF"/>
          </a:solidFill>
          <a:ln>
            <a:solidFill>
              <a:srgbClr val="FFFFFF"/>
            </a:solidFill>
          </a:ln>
        </p:spPr>
        <p:txBody>
          <a:bodyPr wrap="none" rtlCol="0">
            <a:spAutoFit/>
          </a:bodyPr>
          <a:lstStyle/>
          <a:p>
            <a:r>
              <a:rPr lang="zh-CN" altLang="en-US" sz="3200" b="1" dirty="0">
                <a:solidFill>
                  <a:srgbClr val="404040"/>
                </a:solidFill>
                <a:latin typeface="微软雅黑" panose="020B0503020204020204" pitchFamily="34" charset="-122"/>
                <a:ea typeface="微软雅黑" panose="020B0503020204020204" pitchFamily="34" charset="-122"/>
              </a:rPr>
              <a:t>市场与竞争对手分析</a:t>
            </a:r>
          </a:p>
        </p:txBody>
      </p:sp>
      <p:grpSp>
        <p:nvGrpSpPr>
          <p:cNvPr id="34" name="组合 33"/>
          <p:cNvGrpSpPr>
            <a:grpSpLocks noChangeAspect="1"/>
          </p:cNvGrpSpPr>
          <p:nvPr/>
        </p:nvGrpSpPr>
        <p:grpSpPr>
          <a:xfrm>
            <a:off x="5865166" y="5717033"/>
            <a:ext cx="936000" cy="936000"/>
            <a:chOff x="3028062" y="1547460"/>
            <a:chExt cx="1803167" cy="1803167"/>
          </a:xfrm>
        </p:grpSpPr>
        <p:grpSp>
          <p:nvGrpSpPr>
            <p:cNvPr id="35" name="组合 34"/>
            <p:cNvGrpSpPr/>
            <p:nvPr/>
          </p:nvGrpSpPr>
          <p:grpSpPr>
            <a:xfrm>
              <a:off x="3028062" y="1547460"/>
              <a:ext cx="1803167" cy="1803167"/>
              <a:chOff x="552261" y="1848682"/>
              <a:chExt cx="842337" cy="842337"/>
            </a:xfrm>
          </p:grpSpPr>
          <p:sp>
            <p:nvSpPr>
              <p:cNvPr id="37" name="椭圆 36"/>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8" name="椭圆 37"/>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9" name="椭圆 38"/>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36" name="文本框 28"/>
            <p:cNvSpPr txBox="1"/>
            <p:nvPr/>
          </p:nvSpPr>
          <p:spPr>
            <a:xfrm>
              <a:off x="3568923" y="1894941"/>
              <a:ext cx="757207" cy="1126546"/>
            </a:xfrm>
            <a:prstGeom prst="rect">
              <a:avLst/>
            </a:prstGeom>
            <a:noFill/>
          </p:spPr>
          <p:txBody>
            <a:bodyPr wrap="none" rtlCol="0">
              <a:spAutoFit/>
            </a:bodyPr>
            <a:lstStyle/>
            <a:p>
              <a:r>
                <a:rPr lang="en-US" altLang="zh-CN" sz="3200" b="1" dirty="0">
                  <a:solidFill>
                    <a:schemeClr val="bg1"/>
                  </a:solidFill>
                </a:rPr>
                <a:t>7</a:t>
              </a:r>
              <a:endParaRPr lang="zh-CN" altLang="en-US" sz="3200" b="1" dirty="0">
                <a:solidFill>
                  <a:schemeClr val="bg1"/>
                </a:solidFill>
              </a:endParaRPr>
            </a:p>
          </p:txBody>
        </p:sp>
      </p:grpSp>
      <p:sp>
        <p:nvSpPr>
          <p:cNvPr id="40" name="文本框 32"/>
          <p:cNvSpPr txBox="1"/>
          <p:nvPr/>
        </p:nvSpPr>
        <p:spPr>
          <a:xfrm>
            <a:off x="5157409" y="3847407"/>
            <a:ext cx="3877985" cy="584775"/>
          </a:xfrm>
          <a:prstGeom prst="rect">
            <a:avLst/>
          </a:prstGeom>
          <a:solidFill>
            <a:srgbClr val="FFFFFF"/>
          </a:solidFill>
          <a:ln>
            <a:solidFill>
              <a:srgbClr val="FFFFFF"/>
            </a:solidFill>
          </a:ln>
        </p:spPr>
        <p:txBody>
          <a:bodyPr wrap="none" rtlCol="0">
            <a:spAutoFit/>
          </a:bodyPr>
          <a:lstStyle/>
          <a:p>
            <a:r>
              <a:rPr lang="zh-CN" altLang="en-US" sz="3200" b="1" dirty="0">
                <a:solidFill>
                  <a:srgbClr val="404040"/>
                </a:solidFill>
                <a:latin typeface="微软雅黑" panose="020B0503020204020204" pitchFamily="34" charset="-122"/>
                <a:ea typeface="微软雅黑" panose="020B0503020204020204" pitchFamily="34" charset="-122"/>
              </a:rPr>
              <a:t>实施计划与利润预测</a:t>
            </a:r>
          </a:p>
        </p:txBody>
      </p:sp>
      <p:grpSp>
        <p:nvGrpSpPr>
          <p:cNvPr id="41" name="组合 40"/>
          <p:cNvGrpSpPr>
            <a:grpSpLocks noChangeAspect="1"/>
          </p:cNvGrpSpPr>
          <p:nvPr/>
        </p:nvGrpSpPr>
        <p:grpSpPr>
          <a:xfrm>
            <a:off x="4818336" y="4774586"/>
            <a:ext cx="936000" cy="936000"/>
            <a:chOff x="3028062" y="1547460"/>
            <a:chExt cx="1803167" cy="1803167"/>
          </a:xfrm>
        </p:grpSpPr>
        <p:grpSp>
          <p:nvGrpSpPr>
            <p:cNvPr id="42" name="组合 41"/>
            <p:cNvGrpSpPr/>
            <p:nvPr/>
          </p:nvGrpSpPr>
          <p:grpSpPr>
            <a:xfrm>
              <a:off x="3028062" y="1547460"/>
              <a:ext cx="1803167" cy="1803167"/>
              <a:chOff x="552261" y="1848682"/>
              <a:chExt cx="842337" cy="842337"/>
            </a:xfrm>
          </p:grpSpPr>
          <p:sp>
            <p:nvSpPr>
              <p:cNvPr id="44" name="椭圆 4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5" name="椭圆 4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6" name="椭圆 4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43" name="文本框 28"/>
            <p:cNvSpPr txBox="1"/>
            <p:nvPr/>
          </p:nvSpPr>
          <p:spPr>
            <a:xfrm>
              <a:off x="3568923" y="1894941"/>
              <a:ext cx="757207" cy="1126546"/>
            </a:xfrm>
            <a:prstGeom prst="rect">
              <a:avLst/>
            </a:prstGeom>
            <a:noFill/>
          </p:spPr>
          <p:txBody>
            <a:bodyPr wrap="none" rtlCol="0">
              <a:spAutoFit/>
            </a:bodyPr>
            <a:lstStyle/>
            <a:p>
              <a:r>
                <a:rPr lang="en-US" altLang="zh-CN" sz="3200" b="1" dirty="0">
                  <a:solidFill>
                    <a:schemeClr val="bg1"/>
                  </a:solidFill>
                </a:rPr>
                <a:t>6</a:t>
              </a:r>
              <a:endParaRPr lang="zh-CN" altLang="en-US" sz="3200" b="1" dirty="0">
                <a:solidFill>
                  <a:schemeClr val="bg1"/>
                </a:solidFill>
              </a:endParaRPr>
            </a:p>
          </p:txBody>
        </p:sp>
      </p:grpSp>
      <p:grpSp>
        <p:nvGrpSpPr>
          <p:cNvPr id="47" name="组合 46"/>
          <p:cNvGrpSpPr>
            <a:grpSpLocks noChangeAspect="1"/>
          </p:cNvGrpSpPr>
          <p:nvPr/>
        </p:nvGrpSpPr>
        <p:grpSpPr>
          <a:xfrm>
            <a:off x="3889042" y="3854796"/>
            <a:ext cx="936000" cy="936000"/>
            <a:chOff x="3028062" y="1547460"/>
            <a:chExt cx="1803167" cy="1803167"/>
          </a:xfrm>
        </p:grpSpPr>
        <p:grpSp>
          <p:nvGrpSpPr>
            <p:cNvPr id="48" name="组合 47"/>
            <p:cNvGrpSpPr/>
            <p:nvPr/>
          </p:nvGrpSpPr>
          <p:grpSpPr>
            <a:xfrm>
              <a:off x="3028062" y="1547460"/>
              <a:ext cx="1803167" cy="1803167"/>
              <a:chOff x="552261" y="1848682"/>
              <a:chExt cx="842337" cy="842337"/>
            </a:xfrm>
          </p:grpSpPr>
          <p:sp>
            <p:nvSpPr>
              <p:cNvPr id="50" name="椭圆 49"/>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51" name="椭圆 50"/>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52" name="椭圆 51"/>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49" name="文本框 28"/>
            <p:cNvSpPr txBox="1"/>
            <p:nvPr/>
          </p:nvSpPr>
          <p:spPr>
            <a:xfrm>
              <a:off x="3568923" y="1894941"/>
              <a:ext cx="757207" cy="1126546"/>
            </a:xfrm>
            <a:prstGeom prst="rect">
              <a:avLst/>
            </a:prstGeom>
            <a:noFill/>
          </p:spPr>
          <p:txBody>
            <a:bodyPr wrap="none" rtlCol="0">
              <a:spAutoFit/>
            </a:bodyPr>
            <a:lstStyle/>
            <a:p>
              <a:r>
                <a:rPr lang="en-US" altLang="zh-CN" sz="3200" b="1" dirty="0">
                  <a:solidFill>
                    <a:schemeClr val="bg1"/>
                  </a:solidFill>
                </a:rPr>
                <a:t>5</a:t>
              </a:r>
              <a:endParaRPr lang="zh-CN" altLang="en-US" sz="3200" b="1" dirty="0">
                <a:solidFill>
                  <a:schemeClr val="bg1"/>
                </a:solidFill>
              </a:endParaRPr>
            </a:p>
          </p:txBody>
        </p:sp>
      </p:grpSp>
      <p:sp>
        <p:nvSpPr>
          <p:cNvPr id="53" name="文本框 32"/>
          <p:cNvSpPr txBox="1"/>
          <p:nvPr/>
        </p:nvSpPr>
        <p:spPr>
          <a:xfrm>
            <a:off x="6127185" y="4774586"/>
            <a:ext cx="3877985" cy="584775"/>
          </a:xfrm>
          <a:prstGeom prst="rect">
            <a:avLst/>
          </a:prstGeom>
          <a:solidFill>
            <a:srgbClr val="FFFFFF"/>
          </a:solidFill>
          <a:ln>
            <a:solidFill>
              <a:srgbClr val="FFFFFF"/>
            </a:solidFill>
          </a:ln>
        </p:spPr>
        <p:txBody>
          <a:bodyPr wrap="none" rtlCol="0">
            <a:spAutoFit/>
          </a:bodyPr>
          <a:lstStyle/>
          <a:p>
            <a:r>
              <a:rPr lang="zh-CN" altLang="en-US" sz="3200" b="1" dirty="0">
                <a:solidFill>
                  <a:srgbClr val="404040"/>
                </a:solidFill>
                <a:latin typeface="微软雅黑" panose="020B0503020204020204" pitchFamily="34" charset="-122"/>
                <a:ea typeface="微软雅黑" panose="020B0503020204020204" pitchFamily="34" charset="-122"/>
              </a:rPr>
              <a:t>资本运本与投资建议</a:t>
            </a:r>
          </a:p>
        </p:txBody>
      </p:sp>
      <p:sp>
        <p:nvSpPr>
          <p:cNvPr id="54" name="文本框 32"/>
          <p:cNvSpPr txBox="1"/>
          <p:nvPr/>
        </p:nvSpPr>
        <p:spPr>
          <a:xfrm>
            <a:off x="7077036" y="5744064"/>
            <a:ext cx="3057247" cy="584775"/>
          </a:xfrm>
          <a:prstGeom prst="rect">
            <a:avLst/>
          </a:prstGeom>
          <a:solidFill>
            <a:srgbClr val="FFFFFF"/>
          </a:solidFill>
          <a:ln>
            <a:solidFill>
              <a:srgbClr val="FFFFFF"/>
            </a:solidFill>
          </a:ln>
        </p:spPr>
        <p:txBody>
          <a:bodyPr wrap="none" rtlCol="0">
            <a:spAutoFit/>
          </a:bodyPr>
          <a:lstStyle/>
          <a:p>
            <a:r>
              <a:rPr lang="zh-CN" altLang="en-US" sz="3200" b="1" dirty="0">
                <a:solidFill>
                  <a:srgbClr val="404040"/>
                </a:solidFill>
                <a:latin typeface="微软雅黑" panose="020B0503020204020204" pitchFamily="34" charset="-122"/>
                <a:ea typeface="微软雅黑" panose="020B0503020204020204" pitchFamily="34" charset="-122"/>
              </a:rPr>
              <a:t>风险因素与对策</a:t>
            </a:r>
          </a:p>
        </p:txBody>
      </p:sp>
    </p:spTree>
    <p:extLst>
      <p:ext uri="{BB962C8B-B14F-4D97-AF65-F5344CB8AC3E}">
        <p14:creationId xmlns:p14="http://schemas.microsoft.com/office/powerpoint/2010/main" val="914627093"/>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par>
                          <p:cTn id="24" fill="hold">
                            <p:stCondLst>
                              <p:cond delay="2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2"/>
                                        </p:tgtEl>
                                        <p:attrNameLst>
                                          <p:attrName>ppt_y</p:attrName>
                                        </p:attrNameLst>
                                      </p:cBhvr>
                                      <p:tavLst>
                                        <p:tav tm="0">
                                          <p:val>
                                            <p:strVal val="#ppt_y"/>
                                          </p:val>
                                        </p:tav>
                                        <p:tav tm="100000">
                                          <p:val>
                                            <p:strVal val="#ppt_y"/>
                                          </p:val>
                                        </p:tav>
                                      </p:tavLst>
                                    </p:anim>
                                    <p:anim calcmode="lin" valueType="num">
                                      <p:cBhvr>
                                        <p:cTn id="2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2"/>
                                        </p:tgtEl>
                                      </p:cBhvr>
                                    </p:animEffect>
                                  </p:childTnLst>
                                </p:cTn>
                              </p:par>
                            </p:childTnLst>
                          </p:cTn>
                        </p:par>
                        <p:par>
                          <p:cTn id="32" fill="hold">
                            <p:stCondLst>
                              <p:cond delay="2900"/>
                            </p:stCondLst>
                            <p:childTnLst>
                              <p:par>
                                <p:cTn id="33" presetID="53" presetClass="entr" presetSubtype="16"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childTnLst>
                          </p:cTn>
                        </p:par>
                        <p:par>
                          <p:cTn id="38" fill="hold">
                            <p:stCondLst>
                              <p:cond delay="34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9"/>
                                        </p:tgtEl>
                                        <p:attrNameLst>
                                          <p:attrName>ppt_y</p:attrName>
                                        </p:attrNameLst>
                                      </p:cBhvr>
                                      <p:tavLst>
                                        <p:tav tm="0">
                                          <p:val>
                                            <p:strVal val="#ppt_y"/>
                                          </p:val>
                                        </p:tav>
                                        <p:tav tm="100000">
                                          <p:val>
                                            <p:strVal val="#ppt_y"/>
                                          </p:val>
                                        </p:tav>
                                      </p:tavLst>
                                    </p:anim>
                                    <p:anim calcmode="lin" valueType="num">
                                      <p:cBhvr>
                                        <p:cTn id="43"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9"/>
                                        </p:tgtEl>
                                      </p:cBhvr>
                                    </p:animEffect>
                                  </p:childTnLst>
                                </p:cTn>
                              </p:par>
                            </p:childTnLst>
                          </p:cTn>
                        </p:par>
                        <p:par>
                          <p:cTn id="46" fill="hold">
                            <p:stCondLst>
                              <p:cond delay="4050"/>
                            </p:stCondLst>
                            <p:childTnLst>
                              <p:par>
                                <p:cTn id="47" presetID="53" presetClass="entr" presetSubtype="16"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ppt_w</p:attrName>
                                        </p:attrNameLst>
                                      </p:cBhvr>
                                      <p:tavLst>
                                        <p:tav tm="0">
                                          <p:val>
                                            <p:fltVal val="0"/>
                                          </p:val>
                                        </p:tav>
                                        <p:tav tm="100000">
                                          <p:val>
                                            <p:strVal val="#ppt_w"/>
                                          </p:val>
                                        </p:tav>
                                      </p:tavLst>
                                    </p:anim>
                                    <p:anim calcmode="lin" valueType="num">
                                      <p:cBhvr>
                                        <p:cTn id="50" dur="500" fill="hold"/>
                                        <p:tgtEl>
                                          <p:spTgt spid="20"/>
                                        </p:tgtEl>
                                        <p:attrNameLst>
                                          <p:attrName>ppt_h</p:attrName>
                                        </p:attrNameLst>
                                      </p:cBhvr>
                                      <p:tavLst>
                                        <p:tav tm="0">
                                          <p:val>
                                            <p:fltVal val="0"/>
                                          </p:val>
                                        </p:tav>
                                        <p:tav tm="100000">
                                          <p:val>
                                            <p:strVal val="#ppt_h"/>
                                          </p:val>
                                        </p:tav>
                                      </p:tavLst>
                                    </p:anim>
                                    <p:animEffect transition="in" filter="fade">
                                      <p:cBhvr>
                                        <p:cTn id="51" dur="500"/>
                                        <p:tgtEl>
                                          <p:spTgt spid="20"/>
                                        </p:tgtEl>
                                      </p:cBhvr>
                                    </p:animEffect>
                                  </p:childTnLst>
                                </p:cTn>
                              </p:par>
                            </p:childTnLst>
                          </p:cTn>
                        </p:par>
                        <p:par>
                          <p:cTn id="52" fill="hold">
                            <p:stCondLst>
                              <p:cond delay="455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26"/>
                                        </p:tgtEl>
                                        <p:attrNameLst>
                                          <p:attrName>style.visibility</p:attrName>
                                        </p:attrNameLst>
                                      </p:cBhvr>
                                      <p:to>
                                        <p:strVal val="visible"/>
                                      </p:to>
                                    </p:set>
                                    <p:anim calcmode="lin" valueType="num">
                                      <p:cBhvr>
                                        <p:cTn id="55"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26"/>
                                        </p:tgtEl>
                                        <p:attrNameLst>
                                          <p:attrName>ppt_y</p:attrName>
                                        </p:attrNameLst>
                                      </p:cBhvr>
                                      <p:tavLst>
                                        <p:tav tm="0">
                                          <p:val>
                                            <p:strVal val="#ppt_y"/>
                                          </p:val>
                                        </p:tav>
                                        <p:tav tm="100000">
                                          <p:val>
                                            <p:strVal val="#ppt_y"/>
                                          </p:val>
                                        </p:tav>
                                      </p:tavLst>
                                    </p:anim>
                                    <p:anim calcmode="lin" valueType="num">
                                      <p:cBhvr>
                                        <p:cTn id="57"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26"/>
                                        </p:tgtEl>
                                      </p:cBhvr>
                                    </p:animEffect>
                                  </p:childTnLst>
                                </p:cTn>
                              </p:par>
                            </p:childTnLst>
                          </p:cTn>
                        </p:par>
                        <p:par>
                          <p:cTn id="60" fill="hold">
                            <p:stCondLst>
                              <p:cond delay="5450"/>
                            </p:stCondLst>
                            <p:childTnLst>
                              <p:par>
                                <p:cTn id="61" presetID="53" presetClass="entr" presetSubtype="16" fill="hold" nodeType="afterEffect">
                                  <p:stCondLst>
                                    <p:cond delay="0"/>
                                  </p:stCondLst>
                                  <p:childTnLst>
                                    <p:set>
                                      <p:cBhvr>
                                        <p:cTn id="62" dur="1" fill="hold">
                                          <p:stCondLst>
                                            <p:cond delay="0"/>
                                          </p:stCondLst>
                                        </p:cTn>
                                        <p:tgtEl>
                                          <p:spTgt spid="27"/>
                                        </p:tgtEl>
                                        <p:attrNameLst>
                                          <p:attrName>style.visibility</p:attrName>
                                        </p:attrNameLst>
                                      </p:cBhvr>
                                      <p:to>
                                        <p:strVal val="visible"/>
                                      </p:to>
                                    </p:set>
                                    <p:anim calcmode="lin" valueType="num">
                                      <p:cBhvr>
                                        <p:cTn id="63" dur="500" fill="hold"/>
                                        <p:tgtEl>
                                          <p:spTgt spid="27"/>
                                        </p:tgtEl>
                                        <p:attrNameLst>
                                          <p:attrName>ppt_w</p:attrName>
                                        </p:attrNameLst>
                                      </p:cBhvr>
                                      <p:tavLst>
                                        <p:tav tm="0">
                                          <p:val>
                                            <p:fltVal val="0"/>
                                          </p:val>
                                        </p:tav>
                                        <p:tav tm="100000">
                                          <p:val>
                                            <p:strVal val="#ppt_w"/>
                                          </p:val>
                                        </p:tav>
                                      </p:tavLst>
                                    </p:anim>
                                    <p:anim calcmode="lin" valueType="num">
                                      <p:cBhvr>
                                        <p:cTn id="64" dur="500" fill="hold"/>
                                        <p:tgtEl>
                                          <p:spTgt spid="27"/>
                                        </p:tgtEl>
                                        <p:attrNameLst>
                                          <p:attrName>ppt_h</p:attrName>
                                        </p:attrNameLst>
                                      </p:cBhvr>
                                      <p:tavLst>
                                        <p:tav tm="0">
                                          <p:val>
                                            <p:fltVal val="0"/>
                                          </p:val>
                                        </p:tav>
                                        <p:tav tm="100000">
                                          <p:val>
                                            <p:strVal val="#ppt_h"/>
                                          </p:val>
                                        </p:tav>
                                      </p:tavLst>
                                    </p:anim>
                                    <p:animEffect transition="in" filter="fade">
                                      <p:cBhvr>
                                        <p:cTn id="65" dur="500"/>
                                        <p:tgtEl>
                                          <p:spTgt spid="27"/>
                                        </p:tgtEl>
                                      </p:cBhvr>
                                    </p:animEffect>
                                  </p:childTnLst>
                                </p:cTn>
                              </p:par>
                            </p:childTnLst>
                          </p:cTn>
                        </p:par>
                        <p:par>
                          <p:cTn id="66" fill="hold">
                            <p:stCondLst>
                              <p:cond delay="595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33"/>
                                        </p:tgtEl>
                                        <p:attrNameLst>
                                          <p:attrName>style.visibility</p:attrName>
                                        </p:attrNameLst>
                                      </p:cBhvr>
                                      <p:to>
                                        <p:strVal val="visible"/>
                                      </p:to>
                                    </p:set>
                                    <p:anim calcmode="lin" valueType="num">
                                      <p:cBhvr>
                                        <p:cTn id="69"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33"/>
                                        </p:tgtEl>
                                        <p:attrNameLst>
                                          <p:attrName>ppt_y</p:attrName>
                                        </p:attrNameLst>
                                      </p:cBhvr>
                                      <p:tavLst>
                                        <p:tav tm="0">
                                          <p:val>
                                            <p:strVal val="#ppt_y"/>
                                          </p:val>
                                        </p:tav>
                                        <p:tav tm="100000">
                                          <p:val>
                                            <p:strVal val="#ppt_y"/>
                                          </p:val>
                                        </p:tav>
                                      </p:tavLst>
                                    </p:anim>
                                    <p:anim calcmode="lin" valueType="num">
                                      <p:cBhvr>
                                        <p:cTn id="71"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33"/>
                                        </p:tgtEl>
                                      </p:cBhvr>
                                    </p:animEffect>
                                  </p:childTnLst>
                                </p:cTn>
                              </p:par>
                            </p:childTnLst>
                          </p:cTn>
                        </p:par>
                        <p:par>
                          <p:cTn id="74" fill="hold">
                            <p:stCondLst>
                              <p:cond delay="6850"/>
                            </p:stCondLst>
                            <p:childTnLst>
                              <p:par>
                                <p:cTn id="75" presetID="53" presetClass="entr" presetSubtype="16" fill="hold" nodeType="afterEffect">
                                  <p:stCondLst>
                                    <p:cond delay="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Effect transition="in" filter="fade">
                                      <p:cBhvr>
                                        <p:cTn id="79" dur="500"/>
                                        <p:tgtEl>
                                          <p:spTgt spid="47"/>
                                        </p:tgtEl>
                                      </p:cBhvr>
                                    </p:animEffect>
                                  </p:childTnLst>
                                </p:cTn>
                              </p:par>
                            </p:childTnLst>
                          </p:cTn>
                        </p:par>
                        <p:par>
                          <p:cTn id="80" fill="hold">
                            <p:stCondLst>
                              <p:cond delay="735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40"/>
                                        </p:tgtEl>
                                        <p:attrNameLst>
                                          <p:attrName>style.visibility</p:attrName>
                                        </p:attrNameLst>
                                      </p:cBhvr>
                                      <p:to>
                                        <p:strVal val="visible"/>
                                      </p:to>
                                    </p:set>
                                    <p:anim calcmode="lin" valueType="num">
                                      <p:cBhvr>
                                        <p:cTn id="83"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40"/>
                                        </p:tgtEl>
                                        <p:attrNameLst>
                                          <p:attrName>ppt_y</p:attrName>
                                        </p:attrNameLst>
                                      </p:cBhvr>
                                      <p:tavLst>
                                        <p:tav tm="0">
                                          <p:val>
                                            <p:strVal val="#ppt_y"/>
                                          </p:val>
                                        </p:tav>
                                        <p:tav tm="100000">
                                          <p:val>
                                            <p:strVal val="#ppt_y"/>
                                          </p:val>
                                        </p:tav>
                                      </p:tavLst>
                                    </p:anim>
                                    <p:anim calcmode="lin" valueType="num">
                                      <p:cBhvr>
                                        <p:cTn id="85"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40"/>
                                        </p:tgtEl>
                                      </p:cBhvr>
                                    </p:animEffect>
                                  </p:childTnLst>
                                </p:cTn>
                              </p:par>
                            </p:childTnLst>
                          </p:cTn>
                        </p:par>
                        <p:par>
                          <p:cTn id="88" fill="hold">
                            <p:stCondLst>
                              <p:cond delay="8250"/>
                            </p:stCondLst>
                            <p:childTnLst>
                              <p:par>
                                <p:cTn id="89" presetID="53" presetClass="entr" presetSubtype="16" fill="hold" nodeType="afterEffect">
                                  <p:stCondLst>
                                    <p:cond delay="0"/>
                                  </p:stCondLst>
                                  <p:childTnLst>
                                    <p:set>
                                      <p:cBhvr>
                                        <p:cTn id="90" dur="1" fill="hold">
                                          <p:stCondLst>
                                            <p:cond delay="0"/>
                                          </p:stCondLst>
                                        </p:cTn>
                                        <p:tgtEl>
                                          <p:spTgt spid="41"/>
                                        </p:tgtEl>
                                        <p:attrNameLst>
                                          <p:attrName>style.visibility</p:attrName>
                                        </p:attrNameLst>
                                      </p:cBhvr>
                                      <p:to>
                                        <p:strVal val="visible"/>
                                      </p:to>
                                    </p:set>
                                    <p:anim calcmode="lin" valueType="num">
                                      <p:cBhvr>
                                        <p:cTn id="91" dur="500" fill="hold"/>
                                        <p:tgtEl>
                                          <p:spTgt spid="41"/>
                                        </p:tgtEl>
                                        <p:attrNameLst>
                                          <p:attrName>ppt_w</p:attrName>
                                        </p:attrNameLst>
                                      </p:cBhvr>
                                      <p:tavLst>
                                        <p:tav tm="0">
                                          <p:val>
                                            <p:fltVal val="0"/>
                                          </p:val>
                                        </p:tav>
                                        <p:tav tm="100000">
                                          <p:val>
                                            <p:strVal val="#ppt_w"/>
                                          </p:val>
                                        </p:tav>
                                      </p:tavLst>
                                    </p:anim>
                                    <p:anim calcmode="lin" valueType="num">
                                      <p:cBhvr>
                                        <p:cTn id="92" dur="500" fill="hold"/>
                                        <p:tgtEl>
                                          <p:spTgt spid="41"/>
                                        </p:tgtEl>
                                        <p:attrNameLst>
                                          <p:attrName>ppt_h</p:attrName>
                                        </p:attrNameLst>
                                      </p:cBhvr>
                                      <p:tavLst>
                                        <p:tav tm="0">
                                          <p:val>
                                            <p:fltVal val="0"/>
                                          </p:val>
                                        </p:tav>
                                        <p:tav tm="100000">
                                          <p:val>
                                            <p:strVal val="#ppt_h"/>
                                          </p:val>
                                        </p:tav>
                                      </p:tavLst>
                                    </p:anim>
                                    <p:animEffect transition="in" filter="fade">
                                      <p:cBhvr>
                                        <p:cTn id="93" dur="500"/>
                                        <p:tgtEl>
                                          <p:spTgt spid="41"/>
                                        </p:tgtEl>
                                      </p:cBhvr>
                                    </p:animEffect>
                                  </p:childTnLst>
                                </p:cTn>
                              </p:par>
                            </p:childTnLst>
                          </p:cTn>
                        </p:par>
                        <p:par>
                          <p:cTn id="94" fill="hold">
                            <p:stCondLst>
                              <p:cond delay="875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53"/>
                                        </p:tgtEl>
                                        <p:attrNameLst>
                                          <p:attrName>ppt_y</p:attrName>
                                        </p:attrNameLst>
                                      </p:cBhvr>
                                      <p:tavLst>
                                        <p:tav tm="0">
                                          <p:val>
                                            <p:strVal val="#ppt_y"/>
                                          </p:val>
                                        </p:tav>
                                        <p:tav tm="100000">
                                          <p:val>
                                            <p:strVal val="#ppt_y"/>
                                          </p:val>
                                        </p:tav>
                                      </p:tavLst>
                                    </p:anim>
                                    <p:anim calcmode="lin" valueType="num">
                                      <p:cBhvr>
                                        <p:cTn id="9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53"/>
                                        </p:tgtEl>
                                      </p:cBhvr>
                                    </p:animEffect>
                                  </p:childTnLst>
                                </p:cTn>
                              </p:par>
                            </p:childTnLst>
                          </p:cTn>
                        </p:par>
                        <p:par>
                          <p:cTn id="102" fill="hold">
                            <p:stCondLst>
                              <p:cond delay="9650"/>
                            </p:stCondLst>
                            <p:childTnLst>
                              <p:par>
                                <p:cTn id="103" presetID="53" presetClass="entr" presetSubtype="16" fill="hold" nodeType="afterEffect">
                                  <p:stCondLst>
                                    <p:cond delay="0"/>
                                  </p:stCondLst>
                                  <p:childTnLst>
                                    <p:set>
                                      <p:cBhvr>
                                        <p:cTn id="104" dur="1" fill="hold">
                                          <p:stCondLst>
                                            <p:cond delay="0"/>
                                          </p:stCondLst>
                                        </p:cTn>
                                        <p:tgtEl>
                                          <p:spTgt spid="34"/>
                                        </p:tgtEl>
                                        <p:attrNameLst>
                                          <p:attrName>style.visibility</p:attrName>
                                        </p:attrNameLst>
                                      </p:cBhvr>
                                      <p:to>
                                        <p:strVal val="visible"/>
                                      </p:to>
                                    </p:set>
                                    <p:anim calcmode="lin" valueType="num">
                                      <p:cBhvr>
                                        <p:cTn id="105" dur="500" fill="hold"/>
                                        <p:tgtEl>
                                          <p:spTgt spid="34"/>
                                        </p:tgtEl>
                                        <p:attrNameLst>
                                          <p:attrName>ppt_w</p:attrName>
                                        </p:attrNameLst>
                                      </p:cBhvr>
                                      <p:tavLst>
                                        <p:tav tm="0">
                                          <p:val>
                                            <p:fltVal val="0"/>
                                          </p:val>
                                        </p:tav>
                                        <p:tav tm="100000">
                                          <p:val>
                                            <p:strVal val="#ppt_w"/>
                                          </p:val>
                                        </p:tav>
                                      </p:tavLst>
                                    </p:anim>
                                    <p:anim calcmode="lin" valueType="num">
                                      <p:cBhvr>
                                        <p:cTn id="106" dur="500" fill="hold"/>
                                        <p:tgtEl>
                                          <p:spTgt spid="34"/>
                                        </p:tgtEl>
                                        <p:attrNameLst>
                                          <p:attrName>ppt_h</p:attrName>
                                        </p:attrNameLst>
                                      </p:cBhvr>
                                      <p:tavLst>
                                        <p:tav tm="0">
                                          <p:val>
                                            <p:fltVal val="0"/>
                                          </p:val>
                                        </p:tav>
                                        <p:tav tm="100000">
                                          <p:val>
                                            <p:strVal val="#ppt_h"/>
                                          </p:val>
                                        </p:tav>
                                      </p:tavLst>
                                    </p:anim>
                                    <p:animEffect transition="in" filter="fade">
                                      <p:cBhvr>
                                        <p:cTn id="107" dur="500"/>
                                        <p:tgtEl>
                                          <p:spTgt spid="34"/>
                                        </p:tgtEl>
                                      </p:cBhvr>
                                    </p:animEffect>
                                  </p:childTnLst>
                                </p:cTn>
                              </p:par>
                            </p:childTnLst>
                          </p:cTn>
                        </p:par>
                        <p:par>
                          <p:cTn id="108" fill="hold">
                            <p:stCondLst>
                              <p:cond delay="10150"/>
                            </p:stCondLst>
                            <p:childTnLst>
                              <p:par>
                                <p:cTn id="109" presetID="41" presetClass="entr" presetSubtype="0" fill="hold" grpId="0" nodeType="afterEffect">
                                  <p:stCondLst>
                                    <p:cond delay="0"/>
                                  </p:stCondLst>
                                  <p:iterate type="lt">
                                    <p:tmPct val="10000"/>
                                  </p:iterate>
                                  <p:childTnLst>
                                    <p:set>
                                      <p:cBhvr>
                                        <p:cTn id="110" dur="1" fill="hold">
                                          <p:stCondLst>
                                            <p:cond delay="0"/>
                                          </p:stCondLst>
                                        </p:cTn>
                                        <p:tgtEl>
                                          <p:spTgt spid="54"/>
                                        </p:tgtEl>
                                        <p:attrNameLst>
                                          <p:attrName>style.visibility</p:attrName>
                                        </p:attrNameLst>
                                      </p:cBhvr>
                                      <p:to>
                                        <p:strVal val="visible"/>
                                      </p:to>
                                    </p:set>
                                    <p:anim calcmode="lin" valueType="num">
                                      <p:cBhvr>
                                        <p:cTn id="111"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54"/>
                                        </p:tgtEl>
                                        <p:attrNameLst>
                                          <p:attrName>ppt_y</p:attrName>
                                        </p:attrNameLst>
                                      </p:cBhvr>
                                      <p:tavLst>
                                        <p:tav tm="0">
                                          <p:val>
                                            <p:strVal val="#ppt_y"/>
                                          </p:val>
                                        </p:tav>
                                        <p:tav tm="100000">
                                          <p:val>
                                            <p:strVal val="#ppt_y"/>
                                          </p:val>
                                        </p:tav>
                                      </p:tavLst>
                                    </p:anim>
                                    <p:anim calcmode="lin" valueType="num">
                                      <p:cBhvr>
                                        <p:cTn id="113"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12" grpId="0" animBg="1"/>
      <p:bldP spid="19" grpId="0" animBg="1"/>
      <p:bldP spid="26" grpId="0" animBg="1"/>
      <p:bldP spid="33" grpId="0" animBg="1"/>
      <p:bldP spid="40" grpId="0" animBg="1"/>
      <p:bldP spid="53" grpId="0" animBg="1"/>
      <p:bldP spid="5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4</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开发计划</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Oval 4"/>
          <p:cNvSpPr>
            <a:spLocks noChangeArrowheads="1"/>
          </p:cNvSpPr>
          <p:nvPr/>
        </p:nvSpPr>
        <p:spPr bwMode="auto">
          <a:xfrm>
            <a:off x="1779588" y="1595438"/>
            <a:ext cx="3355975" cy="3355975"/>
          </a:xfrm>
          <a:prstGeom prst="ellipse">
            <a:avLst/>
          </a:prstGeom>
          <a:noFill/>
          <a:ln w="12700" cmpd="sng">
            <a:solidFill>
              <a:srgbClr val="2B2E3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000000"/>
              </a:solidFill>
              <a:latin typeface="Impact" pitchFamily="34" charset="0"/>
              <a:ea typeface="微软雅黑" pitchFamily="34" charset="-122"/>
            </a:endParaRPr>
          </a:p>
        </p:txBody>
      </p:sp>
      <p:sp>
        <p:nvSpPr>
          <p:cNvPr id="13" name="Oval 5"/>
          <p:cNvSpPr>
            <a:spLocks noChangeArrowheads="1"/>
          </p:cNvSpPr>
          <p:nvPr/>
        </p:nvSpPr>
        <p:spPr bwMode="auto">
          <a:xfrm>
            <a:off x="1466850" y="1843088"/>
            <a:ext cx="1143000" cy="1143000"/>
          </a:xfrm>
          <a:prstGeom prst="ellipse">
            <a:avLst/>
          </a:prstGeom>
          <a:solidFill>
            <a:srgbClr val="2F76B7"/>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8F8F8"/>
                </a:solidFill>
                <a:effectLst/>
                <a:uLnTx/>
                <a:uFillTx/>
                <a:ea typeface="微软雅黑" pitchFamily="34" charset="-122"/>
              </a:rPr>
              <a:t>添加文本</a:t>
            </a:r>
            <a:r>
              <a:rPr kumimoji="0" lang="en-US" sz="1800" b="0" i="0" u="none" strike="noStrike" kern="0" cap="none" spc="0" normalizeH="0" baseline="0" noProof="0">
                <a:ln>
                  <a:noFill/>
                </a:ln>
                <a:solidFill>
                  <a:srgbClr val="F8F8F8"/>
                </a:solidFill>
                <a:effectLst/>
                <a:uLnTx/>
                <a:uFillTx/>
                <a:ea typeface="微软雅黑" pitchFamily="34" charset="-122"/>
              </a:rPr>
              <a:t>3</a:t>
            </a:r>
            <a:endParaRPr kumimoji="0" lang="zh-CN" altLang="en-US" sz="1800" b="0" i="0" u="none" strike="noStrike" kern="0" cap="none" spc="0" normalizeH="0" baseline="0" noProof="0">
              <a:ln>
                <a:noFill/>
              </a:ln>
              <a:solidFill>
                <a:srgbClr val="F8F8F8"/>
              </a:solidFill>
              <a:effectLst/>
              <a:uLnTx/>
              <a:uFillTx/>
              <a:ea typeface="微软雅黑" pitchFamily="34" charset="-122"/>
            </a:endParaRPr>
          </a:p>
        </p:txBody>
      </p:sp>
      <p:sp>
        <p:nvSpPr>
          <p:cNvPr id="14" name="Oval 6"/>
          <p:cNvSpPr>
            <a:spLocks noChangeArrowheads="1"/>
          </p:cNvSpPr>
          <p:nvPr/>
        </p:nvSpPr>
        <p:spPr bwMode="auto">
          <a:xfrm>
            <a:off x="4262438" y="1843088"/>
            <a:ext cx="1143000" cy="1143000"/>
          </a:xfrm>
          <a:prstGeom prst="ellipse">
            <a:avLst/>
          </a:pr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8F8F8"/>
                </a:solidFill>
                <a:effectLst/>
                <a:uLnTx/>
                <a:uFillTx/>
                <a:ea typeface="微软雅黑" pitchFamily="34" charset="-122"/>
              </a:rPr>
              <a:t>添加文本</a:t>
            </a:r>
            <a:r>
              <a:rPr kumimoji="0" lang="en-US" sz="1800" b="0" i="0" u="none" strike="noStrike" kern="0" cap="none" spc="0" normalizeH="0" baseline="0" noProof="0">
                <a:ln>
                  <a:noFill/>
                </a:ln>
                <a:solidFill>
                  <a:srgbClr val="F8F8F8"/>
                </a:solidFill>
                <a:effectLst/>
                <a:uLnTx/>
                <a:uFillTx/>
                <a:ea typeface="微软雅黑" pitchFamily="34" charset="-122"/>
              </a:rPr>
              <a:t>1</a:t>
            </a:r>
            <a:endParaRPr kumimoji="0" lang="zh-CN" altLang="en-US" sz="1800" b="0" i="0" u="none" strike="noStrike" kern="0" cap="none" spc="0" normalizeH="0" baseline="0" noProof="0">
              <a:ln>
                <a:noFill/>
              </a:ln>
              <a:solidFill>
                <a:srgbClr val="F8F8F8"/>
              </a:solidFill>
              <a:effectLst/>
              <a:uLnTx/>
              <a:uFillTx/>
              <a:ea typeface="微软雅黑" pitchFamily="34" charset="-122"/>
            </a:endParaRPr>
          </a:p>
        </p:txBody>
      </p:sp>
      <p:sp>
        <p:nvSpPr>
          <p:cNvPr id="15" name="Oval 7"/>
          <p:cNvSpPr>
            <a:spLocks noChangeArrowheads="1"/>
          </p:cNvSpPr>
          <p:nvPr/>
        </p:nvSpPr>
        <p:spPr bwMode="auto">
          <a:xfrm>
            <a:off x="2916238" y="4356100"/>
            <a:ext cx="1143000" cy="1143000"/>
          </a:xfrm>
          <a:prstGeom prst="ellipse">
            <a:avLst/>
          </a:prstGeom>
          <a:solidFill>
            <a:srgbClr val="262626"/>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8F8F8"/>
                </a:solidFill>
                <a:effectLst/>
                <a:uLnTx/>
                <a:uFillTx/>
                <a:ea typeface="微软雅黑" pitchFamily="34" charset="-122"/>
              </a:rPr>
              <a:t>添加文本</a:t>
            </a:r>
            <a:r>
              <a:rPr kumimoji="0" lang="en-US" sz="1800" b="0" i="0" u="none" strike="noStrike" kern="0" cap="none" spc="0" normalizeH="0" baseline="0" noProof="0">
                <a:ln>
                  <a:noFill/>
                </a:ln>
                <a:solidFill>
                  <a:srgbClr val="F8F8F8"/>
                </a:solidFill>
                <a:effectLst/>
                <a:uLnTx/>
                <a:uFillTx/>
                <a:ea typeface="微软雅黑" pitchFamily="34" charset="-122"/>
              </a:rPr>
              <a:t>2</a:t>
            </a:r>
            <a:endParaRPr kumimoji="0" lang="zh-CN" altLang="en-US" sz="1800" b="0" i="0" u="none" strike="noStrike" kern="0" cap="none" spc="0" normalizeH="0" baseline="0" noProof="0">
              <a:ln>
                <a:noFill/>
              </a:ln>
              <a:solidFill>
                <a:srgbClr val="F8F8F8"/>
              </a:solidFill>
              <a:effectLst/>
              <a:uLnTx/>
              <a:uFillTx/>
              <a:ea typeface="微软雅黑" pitchFamily="34" charset="-122"/>
            </a:endParaRPr>
          </a:p>
        </p:txBody>
      </p:sp>
      <p:sp>
        <p:nvSpPr>
          <p:cNvPr id="16" name="Oval 8"/>
          <p:cNvSpPr>
            <a:spLocks noChangeArrowheads="1"/>
          </p:cNvSpPr>
          <p:nvPr/>
        </p:nvSpPr>
        <p:spPr bwMode="auto">
          <a:xfrm>
            <a:off x="3049588" y="1254125"/>
            <a:ext cx="777875" cy="777875"/>
          </a:xfrm>
          <a:prstGeom prst="ellipse">
            <a:avLst/>
          </a:prstGeom>
          <a:solidFill>
            <a:srgbClr val="609ED6"/>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rPr>
              <a:t>文本</a:t>
            </a:r>
            <a:r>
              <a:rPr kumimoji="0" 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rPr>
              <a:t>1</a:t>
            </a:r>
            <a:endParaRPr kumimoji="0" lang="zh-CN" alt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7" name="Oval 9"/>
          <p:cNvSpPr>
            <a:spLocks noChangeArrowheads="1"/>
          </p:cNvSpPr>
          <p:nvPr/>
        </p:nvSpPr>
        <p:spPr bwMode="auto">
          <a:xfrm>
            <a:off x="4506913" y="3625850"/>
            <a:ext cx="777875" cy="777875"/>
          </a:xfrm>
          <a:prstGeom prst="ellipse">
            <a:avLst/>
          </a:prstGeom>
          <a:solidFill>
            <a:srgbClr val="2F76B7"/>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rPr>
              <a:t>文本</a:t>
            </a:r>
            <a:r>
              <a:rPr kumimoji="0" 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rPr>
              <a:t>2</a:t>
            </a:r>
            <a:endParaRPr kumimoji="0" lang="zh-CN" alt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8" name="Oval 10"/>
          <p:cNvSpPr>
            <a:spLocks noChangeArrowheads="1"/>
          </p:cNvSpPr>
          <p:nvPr/>
        </p:nvSpPr>
        <p:spPr bwMode="auto">
          <a:xfrm>
            <a:off x="1584325" y="3663950"/>
            <a:ext cx="777875" cy="777875"/>
          </a:xfrm>
          <a:prstGeom prst="ellipse">
            <a:avLst/>
          </a:prstGeom>
          <a:solidFill>
            <a:srgbClr val="609ED6"/>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rPr>
              <a:t>文本</a:t>
            </a:r>
            <a:r>
              <a:rPr kumimoji="0" 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rPr>
              <a:t>3</a:t>
            </a:r>
            <a:endParaRPr kumimoji="0" lang="zh-CN" alt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cxnSp>
        <p:nvCxnSpPr>
          <p:cNvPr id="19" name="AutoShape 11"/>
          <p:cNvCxnSpPr>
            <a:cxnSpLocks noChangeShapeType="1"/>
            <a:stCxn id="15" idx="0"/>
          </p:cNvCxnSpPr>
          <p:nvPr/>
        </p:nvCxnSpPr>
        <p:spPr bwMode="auto">
          <a:xfrm flipH="1" flipV="1">
            <a:off x="3478213" y="3884613"/>
            <a:ext cx="9525" cy="452437"/>
          </a:xfrm>
          <a:prstGeom prst="straightConnector1">
            <a:avLst/>
          </a:prstGeom>
          <a:noFill/>
          <a:ln w="9525" cmpd="sng">
            <a:solidFill>
              <a:srgbClr val="2B2E30"/>
            </a:solidFill>
            <a:round/>
            <a:headEnd/>
            <a:tailEnd/>
          </a:ln>
          <a:extLst>
            <a:ext uri="{909E8E84-426E-40DD-AFC4-6F175D3DCCD1}">
              <a14:hiddenFill xmlns:a14="http://schemas.microsoft.com/office/drawing/2010/main">
                <a:noFill/>
              </a14:hiddenFill>
            </a:ext>
          </a:extLst>
        </p:spPr>
      </p:cxnSp>
      <p:cxnSp>
        <p:nvCxnSpPr>
          <p:cNvPr id="20" name="AutoShape 12"/>
          <p:cNvCxnSpPr>
            <a:cxnSpLocks noChangeShapeType="1"/>
          </p:cNvCxnSpPr>
          <p:nvPr/>
        </p:nvCxnSpPr>
        <p:spPr bwMode="auto">
          <a:xfrm flipH="1">
            <a:off x="4017963" y="2705100"/>
            <a:ext cx="355600" cy="242888"/>
          </a:xfrm>
          <a:prstGeom prst="straightConnector1">
            <a:avLst/>
          </a:prstGeom>
          <a:noFill/>
          <a:ln w="9525" cmpd="sng">
            <a:solidFill>
              <a:srgbClr val="2B2E30"/>
            </a:solidFill>
            <a:round/>
            <a:headEnd/>
            <a:tailEnd/>
          </a:ln>
          <a:extLst>
            <a:ext uri="{909E8E84-426E-40DD-AFC4-6F175D3DCCD1}">
              <a14:hiddenFill xmlns:a14="http://schemas.microsoft.com/office/drawing/2010/main">
                <a:noFill/>
              </a14:hiddenFill>
            </a:ext>
          </a:extLst>
        </p:spPr>
      </p:cxnSp>
      <p:cxnSp>
        <p:nvCxnSpPr>
          <p:cNvPr id="21" name="AutoShape 13"/>
          <p:cNvCxnSpPr>
            <a:cxnSpLocks noChangeShapeType="1"/>
          </p:cNvCxnSpPr>
          <p:nvPr/>
        </p:nvCxnSpPr>
        <p:spPr bwMode="auto">
          <a:xfrm>
            <a:off x="2524125" y="2705100"/>
            <a:ext cx="414338" cy="242888"/>
          </a:xfrm>
          <a:prstGeom prst="straightConnector1">
            <a:avLst/>
          </a:prstGeom>
          <a:noFill/>
          <a:ln w="9525" cmpd="sng">
            <a:solidFill>
              <a:srgbClr val="2B2E30"/>
            </a:solidFill>
            <a:round/>
            <a:headEnd/>
            <a:tailEnd/>
          </a:ln>
          <a:extLst>
            <a:ext uri="{909E8E84-426E-40DD-AFC4-6F175D3DCCD1}">
              <a14:hiddenFill xmlns:a14="http://schemas.microsoft.com/office/drawing/2010/main">
                <a:noFill/>
              </a14:hiddenFill>
            </a:ext>
          </a:extLst>
        </p:spPr>
      </p:cxnSp>
      <p:sp>
        <p:nvSpPr>
          <p:cNvPr id="22" name="AutoShape 22"/>
          <p:cNvSpPr>
            <a:spLocks noChangeArrowheads="1"/>
          </p:cNvSpPr>
          <p:nvPr/>
        </p:nvSpPr>
        <p:spPr bwMode="auto">
          <a:xfrm>
            <a:off x="6229350" y="1427163"/>
            <a:ext cx="4098925" cy="501650"/>
          </a:xfrm>
          <a:prstGeom prst="roundRect">
            <a:avLst>
              <a:gd name="adj" fmla="val 0"/>
            </a:avLst>
          </a:prstGeom>
          <a:solidFill>
            <a:srgbClr val="E3BF42"/>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8F8F8"/>
                </a:solidFill>
                <a:effectLst/>
                <a:uLnTx/>
                <a:uFillTx/>
                <a:ea typeface="微软雅黑" pitchFamily="34" charset="-122"/>
              </a:rPr>
              <a:t>单击此处添加文本</a:t>
            </a:r>
          </a:p>
        </p:txBody>
      </p:sp>
      <p:sp>
        <p:nvSpPr>
          <p:cNvPr id="23" name="Oval 16"/>
          <p:cNvSpPr>
            <a:spLocks noChangeArrowheads="1"/>
          </p:cNvSpPr>
          <p:nvPr/>
        </p:nvSpPr>
        <p:spPr bwMode="auto">
          <a:xfrm>
            <a:off x="2720975" y="2462213"/>
            <a:ext cx="1473200" cy="1439862"/>
          </a:xfrm>
          <a:prstGeom prst="ellipse">
            <a:avLst/>
          </a:prstGeom>
          <a:solidFill>
            <a:srgbClr val="E3BF42"/>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a:ln>
                  <a:noFill/>
                </a:ln>
                <a:solidFill>
                  <a:srgbClr val="FFFFFF"/>
                </a:solidFill>
                <a:effectLst/>
                <a:uLnTx/>
                <a:uFillTx/>
                <a:ea typeface="微软雅黑" pitchFamily="34" charset="-122"/>
              </a:rPr>
              <a:t>标题</a:t>
            </a:r>
          </a:p>
        </p:txBody>
      </p:sp>
      <p:sp>
        <p:nvSpPr>
          <p:cNvPr id="24" name="矩形 23"/>
          <p:cNvSpPr/>
          <p:nvPr/>
        </p:nvSpPr>
        <p:spPr bwMode="auto">
          <a:xfrm>
            <a:off x="6229350" y="1947727"/>
            <a:ext cx="4098925" cy="4031873"/>
          </a:xfrm>
          <a:prstGeom prst="rect">
            <a:avLst/>
          </a:prstGeom>
          <a:solidFill>
            <a:srgbClr val="262626"/>
          </a:solidFill>
          <a:ln w="9525" cap="flat" cmpd="sng" algn="ctr">
            <a:solidFill>
              <a:sysClr val="windowText" lastClr="0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pitchFamily="2" charset="-122"/>
            </a:endParaRPr>
          </a:p>
        </p:txBody>
      </p:sp>
      <p:sp>
        <p:nvSpPr>
          <p:cNvPr id="25" name="TextBox 84"/>
          <p:cNvSpPr txBox="1">
            <a:spLocks noChangeArrowheads="1"/>
          </p:cNvSpPr>
          <p:nvPr/>
        </p:nvSpPr>
        <p:spPr bwMode="auto">
          <a:xfrm>
            <a:off x="6229350" y="1998850"/>
            <a:ext cx="4098925" cy="4031873"/>
          </a:xfrm>
          <a:prstGeom prst="rect">
            <a:avLst/>
          </a:prstGeom>
          <a:noFill/>
          <a:ln>
            <a:noFill/>
          </a:ln>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just" defTabSz="914400" eaLnBrk="0"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sym typeface="微软雅黑" pitchFamily="34" charset="-122"/>
              </a:rPr>
              <a:t>      这里输入产品形式的简介，这里输入产品形式的简介，这里输入产品形式的简介，这里输入产品形式的简介，这里输入产品形式的简介，里输入产品形式的简介，这里输入产品形式的简介，这里输入产品形式的简介，这里输入产品形式的简介，这里输入产品形式的简介，这里输入产品形式的简介，里输入产品形式的简介。</a:t>
            </a:r>
          </a:p>
          <a:p>
            <a:pPr marL="0" marR="0" lvl="0" indent="0" algn="just" defTabSz="914400" eaLnBrk="0"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sym typeface="微软雅黑" pitchFamily="34" charset="-122"/>
              </a:rPr>
              <a:t>      这里输入产品形式的简介，这里输入产品形式的简介，这里输入产品形式的简介，这里输入产品形式的简介，这里输入产品形式的简介，里输入产品形式的简介。</a:t>
            </a:r>
            <a:endParaRPr kumimoji="0" lang="en-US" altLang="zh-CN"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sym typeface="微软雅黑" pitchFamily="34" charset="-122"/>
            </a:endParaRPr>
          </a:p>
          <a:p>
            <a:pPr marL="0" marR="0" lvl="0" indent="0" algn="just" defTabSz="914400" eaLnBrk="0"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sym typeface="微软雅黑" pitchFamily="34" charset="-122"/>
              </a:rPr>
              <a:t>         这里输入产品形式的简介，这里输入产品形式的简介，这里输入产品形式的简介，这里输入产品形式的简介，这里输入产品形式的简介，里输入产品形式的简介。</a:t>
            </a:r>
          </a:p>
        </p:txBody>
      </p:sp>
    </p:spTree>
    <p:extLst>
      <p:ext uri="{BB962C8B-B14F-4D97-AF65-F5344CB8AC3E}">
        <p14:creationId xmlns:p14="http://schemas.microsoft.com/office/powerpoint/2010/main" val="1313066495"/>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000"/>
                                        <p:tgtEl>
                                          <p:spTgt spid="12"/>
                                        </p:tgtEl>
                                      </p:cBhvr>
                                    </p:animEffect>
                                  </p:childTnLst>
                                </p:cTn>
                              </p:par>
                            </p:childTnLst>
                          </p:cTn>
                        </p:par>
                        <p:par>
                          <p:cTn id="8" fill="hold">
                            <p:stCondLst>
                              <p:cond delay="1000"/>
                            </p:stCondLst>
                            <p:childTnLst>
                              <p:par>
                                <p:cTn id="9" presetID="1" presetClass="entr" presetSubtype="0" fill="hold" grpId="1" nodeType="after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56" presetClass="path" presetSubtype="0" accel="50000" decel="50000" fill="hold" grpId="0" nodeType="withEffect">
                                  <p:stCondLst>
                                    <p:cond delay="0"/>
                                  </p:stCondLst>
                                  <p:childTnLst>
                                    <p:animMotion origin="layout" path="M 1.5873E-6 3.395E-6 L 0.34088 0.44889 " pathEditMode="relative" rAng="0" ptsTypes="AA">
                                      <p:cBhvr>
                                        <p:cTn id="12" dur="500" spd="-99800" fill="hold"/>
                                        <p:tgtEl>
                                          <p:spTgt spid="17"/>
                                        </p:tgtEl>
                                        <p:attrNameLst>
                                          <p:attrName>ppt_x,ppt_y</p:attrName>
                                        </p:attrNameLst>
                                      </p:cBhvr>
                                      <p:rCtr x="17000" y="22400"/>
                                    </p:animMotion>
                                  </p:childTnLst>
                                </p:cTn>
                              </p:par>
                              <p:par>
                                <p:cTn id="13" presetID="1" presetClass="entr" presetSubtype="0" fill="hold" grpId="1"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73588E-7 -0.39871 L -4.73588E-7 2.01665E-6 " pathEditMode="relative" rAng="0" ptsTypes="AA">
                                      <p:cBhvr>
                                        <p:cTn id="16" dur="500" fill="hold"/>
                                        <p:tgtEl>
                                          <p:spTgt spid="16"/>
                                        </p:tgtEl>
                                        <p:attrNameLst>
                                          <p:attrName>ppt_x,ppt_y</p:attrName>
                                        </p:attrNameLst>
                                      </p:cBhvr>
                                      <p:rCtr x="0" y="19900"/>
                                    </p:animMotion>
                                  </p:childTnLst>
                                </p:cTn>
                              </p:par>
                              <p:par>
                                <p:cTn id="17" presetID="1" presetClass="entr" presetSubtype="0" fill="hold" grpId="1"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42" presetClass="path" presetSubtype="0" accel="50000" decel="50000" fill="hold" grpId="0" nodeType="withEffect">
                                  <p:stCondLst>
                                    <p:cond delay="0"/>
                                  </p:stCondLst>
                                  <p:childTnLst>
                                    <p:animMotion origin="layout" path="M -0.24577 0.40703 L -2.00104E-6 2.97872E-6 " pathEditMode="relative" rAng="0" ptsTypes="AA">
                                      <p:cBhvr>
                                        <p:cTn id="20" dur="500" fill="hold"/>
                                        <p:tgtEl>
                                          <p:spTgt spid="18"/>
                                        </p:tgtEl>
                                        <p:attrNameLst>
                                          <p:attrName>ppt_x,ppt_y</p:attrName>
                                        </p:attrNameLst>
                                      </p:cBhvr>
                                      <p:rCtr x="12300" y="-20200"/>
                                    </p:animMotion>
                                  </p:childTnLst>
                                </p:cTn>
                              </p:par>
                            </p:childTnLst>
                          </p:cTn>
                        </p:par>
                        <p:par>
                          <p:cTn id="21" fill="hold">
                            <p:stCondLst>
                              <p:cond delay="1500"/>
                            </p:stCondLst>
                            <p:childTnLst>
                              <p:par>
                                <p:cTn id="22" presetID="31" presetClass="entr" presetSubtype="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1000" fill="hold"/>
                                        <p:tgtEl>
                                          <p:spTgt spid="23"/>
                                        </p:tgtEl>
                                        <p:attrNameLst>
                                          <p:attrName>ppt_w</p:attrName>
                                        </p:attrNameLst>
                                      </p:cBhvr>
                                      <p:tavLst>
                                        <p:tav tm="0">
                                          <p:val>
                                            <p:fltVal val="0"/>
                                          </p:val>
                                        </p:tav>
                                        <p:tav tm="100000">
                                          <p:val>
                                            <p:strVal val="#ppt_w"/>
                                          </p:val>
                                        </p:tav>
                                      </p:tavLst>
                                    </p:anim>
                                    <p:anim calcmode="lin" valueType="num">
                                      <p:cBhvr>
                                        <p:cTn id="25" dur="1000" fill="hold"/>
                                        <p:tgtEl>
                                          <p:spTgt spid="23"/>
                                        </p:tgtEl>
                                        <p:attrNameLst>
                                          <p:attrName>ppt_h</p:attrName>
                                        </p:attrNameLst>
                                      </p:cBhvr>
                                      <p:tavLst>
                                        <p:tav tm="0">
                                          <p:val>
                                            <p:fltVal val="0"/>
                                          </p:val>
                                        </p:tav>
                                        <p:tav tm="100000">
                                          <p:val>
                                            <p:strVal val="#ppt_h"/>
                                          </p:val>
                                        </p:tav>
                                      </p:tavLst>
                                    </p:anim>
                                    <p:anim calcmode="lin" valueType="num">
                                      <p:cBhvr>
                                        <p:cTn id="26" dur="1000" fill="hold"/>
                                        <p:tgtEl>
                                          <p:spTgt spid="23"/>
                                        </p:tgtEl>
                                        <p:attrNameLst>
                                          <p:attrName>style.rotation</p:attrName>
                                        </p:attrNameLst>
                                      </p:cBhvr>
                                      <p:tavLst>
                                        <p:tav tm="0">
                                          <p:val>
                                            <p:fltVal val="90"/>
                                          </p:val>
                                        </p:tav>
                                        <p:tav tm="100000">
                                          <p:val>
                                            <p:fltVal val="0"/>
                                          </p:val>
                                        </p:tav>
                                      </p:tavLst>
                                    </p:anim>
                                    <p:animEffect transition="in" filter="fade">
                                      <p:cBhvr>
                                        <p:cTn id="27" dur="1000"/>
                                        <p:tgtEl>
                                          <p:spTgt spid="23"/>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childTnLst>
                          </p:cTn>
                        </p:par>
                        <p:par>
                          <p:cTn id="32" fill="hold">
                            <p:stCondLst>
                              <p:cond delay="3000"/>
                            </p:stCondLst>
                            <p:childTnLst>
                              <p:par>
                                <p:cTn id="33" presetID="21" presetClass="entr" presetSubtype="1"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heel(1)">
                                      <p:cBhvr>
                                        <p:cTn id="35" dur="500"/>
                                        <p:tgtEl>
                                          <p:spTgt spid="13"/>
                                        </p:tgtEl>
                                      </p:cBhvr>
                                    </p:animEffect>
                                  </p:childTnLst>
                                </p:cTn>
                              </p:par>
                            </p:childTnLst>
                          </p:cTn>
                        </p:par>
                        <p:par>
                          <p:cTn id="36" fill="hold">
                            <p:stCondLst>
                              <p:cond delay="3500"/>
                            </p:stCondLst>
                            <p:childTnLst>
                              <p:par>
                                <p:cTn id="37" presetID="22" presetClass="entr" presetSubtype="4"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down)">
                                      <p:cBhvr>
                                        <p:cTn id="39" dur="500"/>
                                        <p:tgtEl>
                                          <p:spTgt spid="20"/>
                                        </p:tgtEl>
                                      </p:cBhvr>
                                    </p:animEffect>
                                  </p:childTnLst>
                                </p:cTn>
                              </p:par>
                            </p:childTnLst>
                          </p:cTn>
                        </p:par>
                        <p:par>
                          <p:cTn id="40" fill="hold">
                            <p:stCondLst>
                              <p:cond delay="4000"/>
                            </p:stCondLst>
                            <p:childTnLst>
                              <p:par>
                                <p:cTn id="41" presetID="21" presetClass="entr" presetSubtype="1"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heel(1)">
                                      <p:cBhvr>
                                        <p:cTn id="43" dur="500"/>
                                        <p:tgtEl>
                                          <p:spTgt spid="14"/>
                                        </p:tgtEl>
                                      </p:cBhvr>
                                    </p:animEffect>
                                  </p:childTnLst>
                                </p:cTn>
                              </p:par>
                            </p:childTnLst>
                          </p:cTn>
                        </p:par>
                        <p:par>
                          <p:cTn id="44" fill="hold">
                            <p:stCondLst>
                              <p:cond delay="4500"/>
                            </p:stCondLst>
                            <p:childTnLst>
                              <p:par>
                                <p:cTn id="45" presetID="22" presetClass="entr" presetSubtype="1"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par>
                          <p:cTn id="48" fill="hold">
                            <p:stCondLst>
                              <p:cond delay="5000"/>
                            </p:stCondLst>
                            <p:childTnLst>
                              <p:par>
                                <p:cTn id="49" presetID="21"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heel(1)">
                                      <p:cBhvr>
                                        <p:cTn id="51" dur="500"/>
                                        <p:tgtEl>
                                          <p:spTgt spid="15"/>
                                        </p:tgtEl>
                                      </p:cBhvr>
                                    </p:animEffect>
                                  </p:childTnLst>
                                </p:cTn>
                              </p:par>
                            </p:childTnLst>
                          </p:cTn>
                        </p:par>
                        <p:par>
                          <p:cTn id="52" fill="hold">
                            <p:stCondLst>
                              <p:cond delay="5500"/>
                            </p:stCondLst>
                            <p:childTnLst>
                              <p:par>
                                <p:cTn id="53" presetID="22" presetClass="entr" presetSubtype="1"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up)">
                                      <p:cBhvr>
                                        <p:cTn id="55" dur="500"/>
                                        <p:tgtEl>
                                          <p:spTgt spid="22"/>
                                        </p:tgtEl>
                                      </p:cBhvr>
                                    </p:animEffect>
                                  </p:childTnLst>
                                </p:cTn>
                              </p:par>
                            </p:childTnLst>
                          </p:cTn>
                        </p:par>
                        <p:par>
                          <p:cTn id="56" fill="hold">
                            <p:stCondLst>
                              <p:cond delay="6000"/>
                            </p:stCondLst>
                            <p:childTnLst>
                              <p:par>
                                <p:cTn id="57" presetID="22" presetClass="entr" presetSubtype="1"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up)">
                                      <p:cBhvr>
                                        <p:cTn id="59" dur="500"/>
                                        <p:tgtEl>
                                          <p:spTgt spid="24"/>
                                        </p:tgtEl>
                                      </p:cBhvr>
                                    </p:animEffect>
                                  </p:childTnLst>
                                </p:cTn>
                              </p:par>
                            </p:childTnLst>
                          </p:cTn>
                        </p:par>
                        <p:par>
                          <p:cTn id="60" fill="hold">
                            <p:stCondLst>
                              <p:cond delay="6500"/>
                            </p:stCondLst>
                            <p:childTnLst>
                              <p:par>
                                <p:cTn id="61" presetID="22" presetClass="entr" presetSubtype="1" fill="hold" nodeType="afterEffect">
                                  <p:stCondLst>
                                    <p:cond delay="0"/>
                                  </p:stCondLst>
                                  <p:childTnLst>
                                    <p:set>
                                      <p:cBhvr>
                                        <p:cTn id="62" dur="1" fill="hold">
                                          <p:stCondLst>
                                            <p:cond delay="0"/>
                                          </p:stCondLst>
                                        </p:cTn>
                                        <p:tgtEl>
                                          <p:spTgt spid="25">
                                            <p:txEl>
                                              <p:pRg st="0" end="0"/>
                                            </p:txEl>
                                          </p:spTgt>
                                        </p:tgtEl>
                                        <p:attrNameLst>
                                          <p:attrName>style.visibility</p:attrName>
                                        </p:attrNameLst>
                                      </p:cBhvr>
                                      <p:to>
                                        <p:strVal val="visible"/>
                                      </p:to>
                                    </p:set>
                                    <p:animEffect transition="in" filter="wipe(up)">
                                      <p:cBhvr>
                                        <p:cTn id="63" dur="500"/>
                                        <p:tgtEl>
                                          <p:spTgt spid="25">
                                            <p:txEl>
                                              <p:pRg st="0" end="0"/>
                                            </p:txEl>
                                          </p:spTgt>
                                        </p:tgtEl>
                                      </p:cBhvr>
                                    </p:animEffect>
                                  </p:childTnLst>
                                </p:cTn>
                              </p:par>
                            </p:childTnLst>
                          </p:cTn>
                        </p:par>
                        <p:par>
                          <p:cTn id="64" fill="hold">
                            <p:stCondLst>
                              <p:cond delay="7000"/>
                            </p:stCondLst>
                            <p:childTnLst>
                              <p:par>
                                <p:cTn id="65" presetID="22" presetClass="entr" presetSubtype="1" fill="hold" nodeType="afterEffect">
                                  <p:stCondLst>
                                    <p:cond delay="0"/>
                                  </p:stCondLst>
                                  <p:childTnLst>
                                    <p:set>
                                      <p:cBhvr>
                                        <p:cTn id="66" dur="1" fill="hold">
                                          <p:stCondLst>
                                            <p:cond delay="0"/>
                                          </p:stCondLst>
                                        </p:cTn>
                                        <p:tgtEl>
                                          <p:spTgt spid="25">
                                            <p:txEl>
                                              <p:pRg st="1" end="1"/>
                                            </p:txEl>
                                          </p:spTgt>
                                        </p:tgtEl>
                                        <p:attrNameLst>
                                          <p:attrName>style.visibility</p:attrName>
                                        </p:attrNameLst>
                                      </p:cBhvr>
                                      <p:to>
                                        <p:strVal val="visible"/>
                                      </p:to>
                                    </p:set>
                                    <p:animEffect transition="in" filter="wipe(up)">
                                      <p:cBhvr>
                                        <p:cTn id="67" dur="500"/>
                                        <p:tgtEl>
                                          <p:spTgt spid="25">
                                            <p:txEl>
                                              <p:pRg st="1" end="1"/>
                                            </p:txEl>
                                          </p:spTgt>
                                        </p:tgtEl>
                                      </p:cBhvr>
                                    </p:animEffect>
                                  </p:childTnLst>
                                </p:cTn>
                              </p:par>
                            </p:childTnLst>
                          </p:cTn>
                        </p:par>
                        <p:par>
                          <p:cTn id="68" fill="hold">
                            <p:stCondLst>
                              <p:cond delay="7500"/>
                            </p:stCondLst>
                            <p:childTnLst>
                              <p:par>
                                <p:cTn id="69" presetID="22" presetClass="entr" presetSubtype="1" fill="hold" nodeType="afterEffect">
                                  <p:stCondLst>
                                    <p:cond delay="0"/>
                                  </p:stCondLst>
                                  <p:childTnLst>
                                    <p:set>
                                      <p:cBhvr>
                                        <p:cTn id="70" dur="1" fill="hold">
                                          <p:stCondLst>
                                            <p:cond delay="0"/>
                                          </p:stCondLst>
                                        </p:cTn>
                                        <p:tgtEl>
                                          <p:spTgt spid="25">
                                            <p:txEl>
                                              <p:pRg st="2" end="2"/>
                                            </p:txEl>
                                          </p:spTgt>
                                        </p:tgtEl>
                                        <p:attrNameLst>
                                          <p:attrName>style.visibility</p:attrName>
                                        </p:attrNameLst>
                                      </p:cBhvr>
                                      <p:to>
                                        <p:strVal val="visible"/>
                                      </p:to>
                                    </p:set>
                                    <p:animEffect transition="in" filter="wipe(up)">
                                      <p:cBhvr>
                                        <p:cTn id="71" dur="500"/>
                                        <p:tgtEl>
                                          <p:spTgt spid="2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P spid="13" grpId="0" animBg="1" autoUpdateAnimBg="0"/>
      <p:bldP spid="14" grpId="0" animBg="1" autoUpdateAnimBg="0"/>
      <p:bldP spid="15" grpId="0" animBg="1" autoUpdateAnimBg="0"/>
      <p:bldP spid="16" grpId="0" animBg="1" autoUpdateAnimBg="0"/>
      <p:bldP spid="16" grpId="1" animBg="1" autoUpdateAnimBg="0"/>
      <p:bldP spid="17" grpId="0" animBg="1" autoUpdateAnimBg="0"/>
      <p:bldP spid="17" grpId="1" animBg="1" autoUpdateAnimBg="0"/>
      <p:bldP spid="18" grpId="0" animBg="1" autoUpdateAnimBg="0"/>
      <p:bldP spid="18" grpId="1" animBg="1" autoUpdateAnimBg="0"/>
      <p:bldP spid="22" grpId="0" animBg="1" autoUpdateAnimBg="0"/>
      <p:bldP spid="23" grpId="0" animBg="1" autoUpdateAnimBg="0"/>
      <p:bldP spid="2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5</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市场开拓</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Freeform 6"/>
          <p:cNvSpPr>
            <a:spLocks/>
          </p:cNvSpPr>
          <p:nvPr/>
        </p:nvSpPr>
        <p:spPr bwMode="auto">
          <a:xfrm>
            <a:off x="1077913" y="1535113"/>
            <a:ext cx="10115550" cy="685800"/>
          </a:xfrm>
          <a:custGeom>
            <a:avLst/>
            <a:gdLst>
              <a:gd name="T0" fmla="*/ 60069 w 12630"/>
              <a:gd name="T1" fmla="*/ 0 h 856"/>
              <a:gd name="T2" fmla="*/ 10055481 w 12630"/>
              <a:gd name="T3" fmla="*/ 0 h 856"/>
              <a:gd name="T4" fmla="*/ 10115550 w 12630"/>
              <a:gd name="T5" fmla="*/ 75310 h 856"/>
              <a:gd name="T6" fmla="*/ 10115550 w 12630"/>
              <a:gd name="T7" fmla="*/ 611291 h 856"/>
              <a:gd name="T8" fmla="*/ 10055481 w 12630"/>
              <a:gd name="T9" fmla="*/ 685800 h 856"/>
              <a:gd name="T10" fmla="*/ 60069 w 12630"/>
              <a:gd name="T11" fmla="*/ 685800 h 856"/>
              <a:gd name="T12" fmla="*/ 0 w 12630"/>
              <a:gd name="T13" fmla="*/ 611291 h 856"/>
              <a:gd name="T14" fmla="*/ 0 w 12630"/>
              <a:gd name="T15" fmla="*/ 75310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DADADB"/>
          </a:solidFill>
          <a:ln w="10" cap="flat" cmpd="sng">
            <a:solidFill>
              <a:srgbClr val="B5B5B7"/>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7"/>
          <p:cNvSpPr>
            <a:spLocks/>
          </p:cNvSpPr>
          <p:nvPr/>
        </p:nvSpPr>
        <p:spPr bwMode="auto">
          <a:xfrm>
            <a:off x="1077913" y="2843213"/>
            <a:ext cx="10115550" cy="685800"/>
          </a:xfrm>
          <a:custGeom>
            <a:avLst/>
            <a:gdLst>
              <a:gd name="T0" fmla="*/ 60069 w 12630"/>
              <a:gd name="T1" fmla="*/ 0 h 856"/>
              <a:gd name="T2" fmla="*/ 10055481 w 12630"/>
              <a:gd name="T3" fmla="*/ 0 h 856"/>
              <a:gd name="T4" fmla="*/ 10115550 w 12630"/>
              <a:gd name="T5" fmla="*/ 75310 h 856"/>
              <a:gd name="T6" fmla="*/ 10115550 w 12630"/>
              <a:gd name="T7" fmla="*/ 611291 h 856"/>
              <a:gd name="T8" fmla="*/ 10055481 w 12630"/>
              <a:gd name="T9" fmla="*/ 685800 h 856"/>
              <a:gd name="T10" fmla="*/ 60069 w 12630"/>
              <a:gd name="T11" fmla="*/ 685800 h 856"/>
              <a:gd name="T12" fmla="*/ 0 w 12630"/>
              <a:gd name="T13" fmla="*/ 611291 h 856"/>
              <a:gd name="T14" fmla="*/ 0 w 12630"/>
              <a:gd name="T15" fmla="*/ 75310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rgbClr val="DADADB"/>
          </a:solidFill>
          <a:ln w="10" cap="flat" cmpd="sng">
            <a:solidFill>
              <a:srgbClr val="B5B5B7"/>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Freeform 8"/>
          <p:cNvSpPr>
            <a:spLocks/>
          </p:cNvSpPr>
          <p:nvPr/>
        </p:nvSpPr>
        <p:spPr bwMode="auto">
          <a:xfrm>
            <a:off x="1077913" y="4095750"/>
            <a:ext cx="10115550" cy="685800"/>
          </a:xfrm>
          <a:custGeom>
            <a:avLst/>
            <a:gdLst>
              <a:gd name="T0" fmla="*/ 60069 w 12630"/>
              <a:gd name="T1" fmla="*/ 0 h 856"/>
              <a:gd name="T2" fmla="*/ 10055481 w 12630"/>
              <a:gd name="T3" fmla="*/ 0 h 856"/>
              <a:gd name="T4" fmla="*/ 10115550 w 12630"/>
              <a:gd name="T5" fmla="*/ 74509 h 856"/>
              <a:gd name="T6" fmla="*/ 10115550 w 12630"/>
              <a:gd name="T7" fmla="*/ 610490 h 856"/>
              <a:gd name="T8" fmla="*/ 10055481 w 12630"/>
              <a:gd name="T9" fmla="*/ 685800 h 856"/>
              <a:gd name="T10" fmla="*/ 60069 w 12630"/>
              <a:gd name="T11" fmla="*/ 685800 h 856"/>
              <a:gd name="T12" fmla="*/ 0 w 12630"/>
              <a:gd name="T13" fmla="*/ 610490 h 856"/>
              <a:gd name="T14" fmla="*/ 0 w 12630"/>
              <a:gd name="T15" fmla="*/ 74509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DADADB"/>
          </a:solidFill>
          <a:ln w="10" cap="flat" cmpd="sng">
            <a:solidFill>
              <a:srgbClr val="B5B5B7"/>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Freeform 9"/>
          <p:cNvSpPr>
            <a:spLocks/>
          </p:cNvSpPr>
          <p:nvPr/>
        </p:nvSpPr>
        <p:spPr bwMode="auto">
          <a:xfrm>
            <a:off x="1077913" y="5318125"/>
            <a:ext cx="10115550" cy="685800"/>
          </a:xfrm>
          <a:custGeom>
            <a:avLst/>
            <a:gdLst>
              <a:gd name="T0" fmla="*/ 60069 w 12630"/>
              <a:gd name="T1" fmla="*/ 0 h 856"/>
              <a:gd name="T2" fmla="*/ 10055481 w 12630"/>
              <a:gd name="T3" fmla="*/ 0 h 856"/>
              <a:gd name="T4" fmla="*/ 10115550 w 12630"/>
              <a:gd name="T5" fmla="*/ 74509 h 856"/>
              <a:gd name="T6" fmla="*/ 10115550 w 12630"/>
              <a:gd name="T7" fmla="*/ 610490 h 856"/>
              <a:gd name="T8" fmla="*/ 10055481 w 12630"/>
              <a:gd name="T9" fmla="*/ 685800 h 856"/>
              <a:gd name="T10" fmla="*/ 60069 w 12630"/>
              <a:gd name="T11" fmla="*/ 685800 h 856"/>
              <a:gd name="T12" fmla="*/ 0 w 12630"/>
              <a:gd name="T13" fmla="*/ 610490 h 856"/>
              <a:gd name="T14" fmla="*/ 0 w 12630"/>
              <a:gd name="T15" fmla="*/ 74509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DADADB"/>
          </a:solidFill>
          <a:ln w="10" cap="flat" cmpd="sng">
            <a:solidFill>
              <a:srgbClr val="B5B5B7"/>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Freeform 10"/>
          <p:cNvSpPr>
            <a:spLocks noEditPoints="1"/>
          </p:cNvSpPr>
          <p:nvPr/>
        </p:nvSpPr>
        <p:spPr bwMode="auto">
          <a:xfrm>
            <a:off x="1789113" y="1179513"/>
            <a:ext cx="1868487" cy="1455737"/>
          </a:xfrm>
          <a:custGeom>
            <a:avLst/>
            <a:gdLst>
              <a:gd name="T0" fmla="*/ 1868487 w 2333"/>
              <a:gd name="T1" fmla="*/ 0 h 1818"/>
              <a:gd name="T2" fmla="*/ 1868487 w 2333"/>
              <a:gd name="T3" fmla="*/ 1092203 h 1818"/>
              <a:gd name="T4" fmla="*/ 933843 w 2333"/>
              <a:gd name="T5" fmla="*/ 1455737 h 1818"/>
              <a:gd name="T6" fmla="*/ 0 w 2333"/>
              <a:gd name="T7" fmla="*/ 1092203 h 1818"/>
              <a:gd name="T8" fmla="*/ 0 w 2333"/>
              <a:gd name="T9" fmla="*/ 0 h 1818"/>
              <a:gd name="T10" fmla="*/ 1868487 w 2333"/>
              <a:gd name="T11" fmla="*/ 0 h 1818"/>
              <a:gd name="T12" fmla="*/ 933843 w 2333"/>
              <a:gd name="T13" fmla="*/ 0 h 18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Freeform 11"/>
          <p:cNvSpPr>
            <a:spLocks noEditPoints="1"/>
          </p:cNvSpPr>
          <p:nvPr/>
        </p:nvSpPr>
        <p:spPr bwMode="auto">
          <a:xfrm>
            <a:off x="1789113" y="2476500"/>
            <a:ext cx="1868487" cy="1420813"/>
          </a:xfrm>
          <a:custGeom>
            <a:avLst/>
            <a:gdLst>
              <a:gd name="T0" fmla="*/ 1868487 w 2333"/>
              <a:gd name="T1" fmla="*/ 0 h 1775"/>
              <a:gd name="T2" fmla="*/ 1868487 w 2333"/>
              <a:gd name="T3" fmla="*/ 1065410 h 1775"/>
              <a:gd name="T4" fmla="*/ 933843 w 2333"/>
              <a:gd name="T5" fmla="*/ 1420813 h 1775"/>
              <a:gd name="T6" fmla="*/ 0 w 2333"/>
              <a:gd name="T7" fmla="*/ 1065410 h 1775"/>
              <a:gd name="T8" fmla="*/ 0 w 2333"/>
              <a:gd name="T9" fmla="*/ 0 h 1775"/>
              <a:gd name="T10" fmla="*/ 933843 w 2333"/>
              <a:gd name="T11" fmla="*/ 355403 h 1775"/>
              <a:gd name="T12" fmla="*/ 1868487 w 2333"/>
              <a:gd name="T13" fmla="*/ 0 h 1775"/>
              <a:gd name="T14" fmla="*/ 1401565 w 2333"/>
              <a:gd name="T15" fmla="*/ 177702 h 1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Freeform 12"/>
          <p:cNvSpPr>
            <a:spLocks noEditPoints="1"/>
          </p:cNvSpPr>
          <p:nvPr/>
        </p:nvSpPr>
        <p:spPr bwMode="auto">
          <a:xfrm>
            <a:off x="1789113" y="3717925"/>
            <a:ext cx="1868487" cy="1420813"/>
          </a:xfrm>
          <a:custGeom>
            <a:avLst/>
            <a:gdLst>
              <a:gd name="T0" fmla="*/ 1868487 w 2333"/>
              <a:gd name="T1" fmla="*/ 0 h 1775"/>
              <a:gd name="T2" fmla="*/ 1868487 w 2333"/>
              <a:gd name="T3" fmla="*/ 1065410 h 1775"/>
              <a:gd name="T4" fmla="*/ 933843 w 2333"/>
              <a:gd name="T5" fmla="*/ 1420813 h 1775"/>
              <a:gd name="T6" fmla="*/ 0 w 2333"/>
              <a:gd name="T7" fmla="*/ 1065410 h 1775"/>
              <a:gd name="T8" fmla="*/ 0 w 2333"/>
              <a:gd name="T9" fmla="*/ 0 h 1775"/>
              <a:gd name="T10" fmla="*/ 933843 w 2333"/>
              <a:gd name="T11" fmla="*/ 355403 h 1775"/>
              <a:gd name="T12" fmla="*/ 1868487 w 2333"/>
              <a:gd name="T13" fmla="*/ 0 h 1775"/>
              <a:gd name="T14" fmla="*/ 1401565 w 2333"/>
              <a:gd name="T15" fmla="*/ 177702 h 1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Freeform 13"/>
          <p:cNvSpPr>
            <a:spLocks noEditPoints="1"/>
          </p:cNvSpPr>
          <p:nvPr/>
        </p:nvSpPr>
        <p:spPr bwMode="auto">
          <a:xfrm>
            <a:off x="1789113" y="4943475"/>
            <a:ext cx="1868487" cy="1419225"/>
          </a:xfrm>
          <a:custGeom>
            <a:avLst/>
            <a:gdLst>
              <a:gd name="T0" fmla="*/ 1868487 w 2333"/>
              <a:gd name="T1" fmla="*/ 0 h 1774"/>
              <a:gd name="T2" fmla="*/ 1868487 w 2333"/>
              <a:gd name="T3" fmla="*/ 1064819 h 1774"/>
              <a:gd name="T4" fmla="*/ 933843 w 2333"/>
              <a:gd name="T5" fmla="*/ 1419225 h 1774"/>
              <a:gd name="T6" fmla="*/ 0 w 2333"/>
              <a:gd name="T7" fmla="*/ 1064819 h 1774"/>
              <a:gd name="T8" fmla="*/ 0 w 2333"/>
              <a:gd name="T9" fmla="*/ 0 h 1774"/>
              <a:gd name="T10" fmla="*/ 933843 w 2333"/>
              <a:gd name="T11" fmla="*/ 354406 h 1774"/>
              <a:gd name="T12" fmla="*/ 1868487 w 2333"/>
              <a:gd name="T13" fmla="*/ 0 h 1774"/>
              <a:gd name="T14" fmla="*/ 1401565 w 2333"/>
              <a:gd name="T15" fmla="*/ 176803 h 17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TextBox 11"/>
          <p:cNvSpPr txBox="1">
            <a:spLocks noChangeArrowheads="1"/>
          </p:cNvSpPr>
          <p:nvPr/>
        </p:nvSpPr>
        <p:spPr bwMode="auto">
          <a:xfrm>
            <a:off x="4081463" y="1555750"/>
            <a:ext cx="69135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484849"/>
                </a:solidFill>
                <a:effectLst/>
                <a:uLnTx/>
                <a:uFillTx/>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21" name="TextBox 12"/>
          <p:cNvSpPr txBox="1">
            <a:spLocks noChangeArrowheads="1"/>
          </p:cNvSpPr>
          <p:nvPr/>
        </p:nvSpPr>
        <p:spPr bwMode="auto">
          <a:xfrm>
            <a:off x="1939925" y="1663700"/>
            <a:ext cx="156686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rPr>
              <a:t>本地市场</a:t>
            </a:r>
            <a:endParaRPr kumimoji="0" 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2" name="TextBox 13"/>
          <p:cNvSpPr txBox="1">
            <a:spLocks noChangeArrowheads="1"/>
          </p:cNvSpPr>
          <p:nvPr/>
        </p:nvSpPr>
        <p:spPr bwMode="auto">
          <a:xfrm>
            <a:off x="1939925" y="3014663"/>
            <a:ext cx="1566863"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rPr>
              <a:t>周边市场</a:t>
            </a:r>
            <a:endParaRPr kumimoji="0" 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3" name="TextBox 14"/>
          <p:cNvSpPr txBox="1">
            <a:spLocks noChangeArrowheads="1"/>
          </p:cNvSpPr>
          <p:nvPr/>
        </p:nvSpPr>
        <p:spPr bwMode="auto">
          <a:xfrm>
            <a:off x="1939925" y="4270375"/>
            <a:ext cx="156686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rPr>
              <a:t>细分市场</a:t>
            </a:r>
            <a:endParaRPr kumimoji="0" 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4" name="TextBox 15"/>
          <p:cNvSpPr txBox="1">
            <a:spLocks noChangeArrowheads="1"/>
          </p:cNvSpPr>
          <p:nvPr/>
        </p:nvSpPr>
        <p:spPr bwMode="auto">
          <a:xfrm>
            <a:off x="1939925" y="5457825"/>
            <a:ext cx="156686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rPr>
              <a:t>高端市场</a:t>
            </a:r>
            <a:endParaRPr kumimoji="0" 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5" name="TextBox 16"/>
          <p:cNvSpPr txBox="1">
            <a:spLocks noChangeArrowheads="1"/>
          </p:cNvSpPr>
          <p:nvPr/>
        </p:nvSpPr>
        <p:spPr bwMode="auto">
          <a:xfrm>
            <a:off x="4081463" y="2879725"/>
            <a:ext cx="69135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484849"/>
                </a:solidFill>
                <a:effectLst/>
                <a:uLnTx/>
                <a:uFillTx/>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26" name="TextBox 17"/>
          <p:cNvSpPr txBox="1">
            <a:spLocks noChangeArrowheads="1"/>
          </p:cNvSpPr>
          <p:nvPr/>
        </p:nvSpPr>
        <p:spPr bwMode="auto">
          <a:xfrm>
            <a:off x="4081463" y="4135438"/>
            <a:ext cx="69135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484849"/>
                </a:solidFill>
                <a:effectLst/>
                <a:uLnTx/>
                <a:uFillTx/>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27" name="TextBox 18"/>
          <p:cNvSpPr txBox="1">
            <a:spLocks noChangeArrowheads="1"/>
          </p:cNvSpPr>
          <p:nvPr/>
        </p:nvSpPr>
        <p:spPr bwMode="auto">
          <a:xfrm>
            <a:off x="4081463" y="5335588"/>
            <a:ext cx="69135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484849"/>
                </a:solidFill>
                <a:effectLst/>
                <a:uLnTx/>
                <a:uFillTx/>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37" name="TextBox 19"/>
          <p:cNvSpPr txBox="1">
            <a:spLocks noChangeArrowheads="1"/>
          </p:cNvSpPr>
          <p:nvPr/>
        </p:nvSpPr>
        <p:spPr bwMode="auto">
          <a:xfrm>
            <a:off x="1130300" y="1539875"/>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a:ln>
                  <a:noFill/>
                </a:ln>
                <a:solidFill>
                  <a:srgbClr val="484849"/>
                </a:solidFill>
                <a:effectLst/>
                <a:uLnTx/>
                <a:uFillTx/>
                <a:latin typeface="微软雅黑" pitchFamily="34" charset="-122"/>
                <a:ea typeface="微软雅黑" pitchFamily="34" charset="-122"/>
              </a:rPr>
              <a:t>1</a:t>
            </a:r>
          </a:p>
        </p:txBody>
      </p:sp>
      <p:sp>
        <p:nvSpPr>
          <p:cNvPr id="38" name="TextBox 20"/>
          <p:cNvSpPr txBox="1">
            <a:spLocks noChangeArrowheads="1"/>
          </p:cNvSpPr>
          <p:nvPr/>
        </p:nvSpPr>
        <p:spPr bwMode="auto">
          <a:xfrm>
            <a:off x="1130300" y="2863850"/>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a:ln>
                  <a:noFill/>
                </a:ln>
                <a:solidFill>
                  <a:srgbClr val="484849"/>
                </a:solidFill>
                <a:effectLst/>
                <a:uLnTx/>
                <a:uFillTx/>
                <a:latin typeface="微软雅黑" pitchFamily="34" charset="-122"/>
                <a:ea typeface="微软雅黑" pitchFamily="34" charset="-122"/>
              </a:rPr>
              <a:t>2</a:t>
            </a:r>
          </a:p>
        </p:txBody>
      </p:sp>
      <p:sp>
        <p:nvSpPr>
          <p:cNvPr id="39" name="TextBox 21"/>
          <p:cNvSpPr txBox="1">
            <a:spLocks noChangeArrowheads="1"/>
          </p:cNvSpPr>
          <p:nvPr/>
        </p:nvSpPr>
        <p:spPr bwMode="auto">
          <a:xfrm>
            <a:off x="1130300" y="4119563"/>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a:ln>
                  <a:noFill/>
                </a:ln>
                <a:solidFill>
                  <a:srgbClr val="484849"/>
                </a:solidFill>
                <a:effectLst/>
                <a:uLnTx/>
                <a:uFillTx/>
                <a:latin typeface="微软雅黑" pitchFamily="34" charset="-122"/>
                <a:ea typeface="微软雅黑" pitchFamily="34" charset="-122"/>
              </a:rPr>
              <a:t>3</a:t>
            </a:r>
          </a:p>
        </p:txBody>
      </p:sp>
      <p:sp>
        <p:nvSpPr>
          <p:cNvPr id="40" name="TextBox 22"/>
          <p:cNvSpPr txBox="1">
            <a:spLocks noChangeArrowheads="1"/>
          </p:cNvSpPr>
          <p:nvPr/>
        </p:nvSpPr>
        <p:spPr bwMode="auto">
          <a:xfrm>
            <a:off x="1130300" y="5307013"/>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a:ln>
                  <a:noFill/>
                </a:ln>
                <a:solidFill>
                  <a:srgbClr val="484849"/>
                </a:solidFill>
                <a:effectLst/>
                <a:uLnTx/>
                <a:uFillTx/>
                <a:latin typeface="微软雅黑" pitchFamily="34" charset="-122"/>
                <a:ea typeface="微软雅黑" pitchFamily="34" charset="-122"/>
              </a:rPr>
              <a:t>4</a:t>
            </a:r>
          </a:p>
        </p:txBody>
      </p:sp>
    </p:spTree>
    <p:extLst>
      <p:ext uri="{BB962C8B-B14F-4D97-AF65-F5344CB8AC3E}">
        <p14:creationId xmlns:p14="http://schemas.microsoft.com/office/powerpoint/2010/main" val="2203649807"/>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8" fill="hold" grpId="0" nodeType="withEffect">
                                  <p:stCondLst>
                                    <p:cond delay="10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grpId="0" nodeType="withEffect">
                                  <p:stCondLst>
                                    <p:cond delay="20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par>
                                <p:cTn id="14" presetID="22" presetClass="entr" presetSubtype="8" fill="hold" grpId="0" nodeType="withEffect">
                                  <p:stCondLst>
                                    <p:cond delay="30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800"/>
                            </p:stCondLst>
                            <p:childTnLst>
                              <p:par>
                                <p:cTn id="18" presetID="47"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60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60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40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1000"/>
                                        <p:tgtEl>
                                          <p:spTgt spid="23"/>
                                        </p:tgtEl>
                                      </p:cBhvr>
                                    </p:animEffect>
                                    <p:anim calcmode="lin" valueType="num">
                                      <p:cBhvr>
                                        <p:cTn id="41" dur="1000" fill="hold"/>
                                        <p:tgtEl>
                                          <p:spTgt spid="23"/>
                                        </p:tgtEl>
                                        <p:attrNameLst>
                                          <p:attrName>ppt_x</p:attrName>
                                        </p:attrNameLst>
                                      </p:cBhvr>
                                      <p:tavLst>
                                        <p:tav tm="0">
                                          <p:val>
                                            <p:strVal val="#ppt_x"/>
                                          </p:val>
                                        </p:tav>
                                        <p:tav tm="100000">
                                          <p:val>
                                            <p:strVal val="#ppt_x"/>
                                          </p:val>
                                        </p:tav>
                                      </p:tavLst>
                                    </p:anim>
                                    <p:anim calcmode="lin" valueType="num">
                                      <p:cBhvr>
                                        <p:cTn id="42" dur="1000" fill="hold"/>
                                        <p:tgtEl>
                                          <p:spTgt spid="23"/>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40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20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1000"/>
                                        <p:tgtEl>
                                          <p:spTgt spid="24"/>
                                        </p:tgtEl>
                                      </p:cBhvr>
                                    </p:animEffect>
                                    <p:anim calcmode="lin" valueType="num">
                                      <p:cBhvr>
                                        <p:cTn id="51" dur="1000" fill="hold"/>
                                        <p:tgtEl>
                                          <p:spTgt spid="24"/>
                                        </p:tgtEl>
                                        <p:attrNameLst>
                                          <p:attrName>ppt_x</p:attrName>
                                        </p:attrNameLst>
                                      </p:cBhvr>
                                      <p:tavLst>
                                        <p:tav tm="0">
                                          <p:val>
                                            <p:strVal val="#ppt_x"/>
                                          </p:val>
                                        </p:tav>
                                        <p:tav tm="100000">
                                          <p:val>
                                            <p:strVal val="#ppt_x"/>
                                          </p:val>
                                        </p:tav>
                                      </p:tavLst>
                                    </p:anim>
                                    <p:anim calcmode="lin" valueType="num">
                                      <p:cBhvr>
                                        <p:cTn id="52" dur="1000" fill="hold"/>
                                        <p:tgtEl>
                                          <p:spTgt spid="24"/>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20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400"/>
                            </p:stCondLst>
                            <p:childTnLst>
                              <p:par>
                                <p:cTn id="59" presetID="31" presetClass="entr" presetSubtype="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p:cTn id="61" dur="400" fill="hold"/>
                                        <p:tgtEl>
                                          <p:spTgt spid="37"/>
                                        </p:tgtEl>
                                        <p:attrNameLst>
                                          <p:attrName>ppt_w</p:attrName>
                                        </p:attrNameLst>
                                      </p:cBhvr>
                                      <p:tavLst>
                                        <p:tav tm="0">
                                          <p:val>
                                            <p:fltVal val="0"/>
                                          </p:val>
                                        </p:tav>
                                        <p:tav tm="100000">
                                          <p:val>
                                            <p:strVal val="#ppt_w"/>
                                          </p:val>
                                        </p:tav>
                                      </p:tavLst>
                                    </p:anim>
                                    <p:anim calcmode="lin" valueType="num">
                                      <p:cBhvr>
                                        <p:cTn id="62" dur="400" fill="hold"/>
                                        <p:tgtEl>
                                          <p:spTgt spid="37"/>
                                        </p:tgtEl>
                                        <p:attrNameLst>
                                          <p:attrName>ppt_h</p:attrName>
                                        </p:attrNameLst>
                                      </p:cBhvr>
                                      <p:tavLst>
                                        <p:tav tm="0">
                                          <p:val>
                                            <p:fltVal val="0"/>
                                          </p:val>
                                        </p:tav>
                                        <p:tav tm="100000">
                                          <p:val>
                                            <p:strVal val="#ppt_h"/>
                                          </p:val>
                                        </p:tav>
                                      </p:tavLst>
                                    </p:anim>
                                    <p:anim calcmode="lin" valueType="num">
                                      <p:cBhvr>
                                        <p:cTn id="63" dur="400" fill="hold"/>
                                        <p:tgtEl>
                                          <p:spTgt spid="37"/>
                                        </p:tgtEl>
                                        <p:attrNameLst>
                                          <p:attrName>style.rotation</p:attrName>
                                        </p:attrNameLst>
                                      </p:cBhvr>
                                      <p:tavLst>
                                        <p:tav tm="0">
                                          <p:val>
                                            <p:fltVal val="90"/>
                                          </p:val>
                                        </p:tav>
                                        <p:tav tm="100000">
                                          <p:val>
                                            <p:fltVal val="0"/>
                                          </p:val>
                                        </p:tav>
                                      </p:tavLst>
                                    </p:anim>
                                    <p:animEffect transition="in" filter="fade">
                                      <p:cBhvr>
                                        <p:cTn id="64" dur="400"/>
                                        <p:tgtEl>
                                          <p:spTgt spid="37"/>
                                        </p:tgtEl>
                                      </p:cBhvr>
                                    </p:animEffect>
                                  </p:childTnLst>
                                </p:cTn>
                              </p:par>
                            </p:childTnLst>
                          </p:cTn>
                        </p:par>
                        <p:par>
                          <p:cTn id="65" fill="hold">
                            <p:stCondLst>
                              <p:cond delay="2800"/>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par>
                          <p:cTn id="69" fill="hold">
                            <p:stCondLst>
                              <p:cond delay="3300"/>
                            </p:stCondLst>
                            <p:childTnLst>
                              <p:par>
                                <p:cTn id="70" presetID="31" presetClass="entr" presetSubtype="0" fill="hold" grpId="0" nodeType="afterEffect">
                                  <p:stCondLst>
                                    <p:cond delay="0"/>
                                  </p:stCondLst>
                                  <p:childTnLst>
                                    <p:set>
                                      <p:cBhvr>
                                        <p:cTn id="71" dur="1" fill="hold">
                                          <p:stCondLst>
                                            <p:cond delay="0"/>
                                          </p:stCondLst>
                                        </p:cTn>
                                        <p:tgtEl>
                                          <p:spTgt spid="38"/>
                                        </p:tgtEl>
                                        <p:attrNameLst>
                                          <p:attrName>style.visibility</p:attrName>
                                        </p:attrNameLst>
                                      </p:cBhvr>
                                      <p:to>
                                        <p:strVal val="visible"/>
                                      </p:to>
                                    </p:set>
                                    <p:anim calcmode="lin" valueType="num">
                                      <p:cBhvr>
                                        <p:cTn id="72" dur="400" fill="hold"/>
                                        <p:tgtEl>
                                          <p:spTgt spid="38"/>
                                        </p:tgtEl>
                                        <p:attrNameLst>
                                          <p:attrName>ppt_w</p:attrName>
                                        </p:attrNameLst>
                                      </p:cBhvr>
                                      <p:tavLst>
                                        <p:tav tm="0">
                                          <p:val>
                                            <p:fltVal val="0"/>
                                          </p:val>
                                        </p:tav>
                                        <p:tav tm="100000">
                                          <p:val>
                                            <p:strVal val="#ppt_w"/>
                                          </p:val>
                                        </p:tav>
                                      </p:tavLst>
                                    </p:anim>
                                    <p:anim calcmode="lin" valueType="num">
                                      <p:cBhvr>
                                        <p:cTn id="73" dur="400" fill="hold"/>
                                        <p:tgtEl>
                                          <p:spTgt spid="38"/>
                                        </p:tgtEl>
                                        <p:attrNameLst>
                                          <p:attrName>ppt_h</p:attrName>
                                        </p:attrNameLst>
                                      </p:cBhvr>
                                      <p:tavLst>
                                        <p:tav tm="0">
                                          <p:val>
                                            <p:fltVal val="0"/>
                                          </p:val>
                                        </p:tav>
                                        <p:tav tm="100000">
                                          <p:val>
                                            <p:strVal val="#ppt_h"/>
                                          </p:val>
                                        </p:tav>
                                      </p:tavLst>
                                    </p:anim>
                                    <p:anim calcmode="lin" valueType="num">
                                      <p:cBhvr>
                                        <p:cTn id="74" dur="400" fill="hold"/>
                                        <p:tgtEl>
                                          <p:spTgt spid="38"/>
                                        </p:tgtEl>
                                        <p:attrNameLst>
                                          <p:attrName>style.rotation</p:attrName>
                                        </p:attrNameLst>
                                      </p:cBhvr>
                                      <p:tavLst>
                                        <p:tav tm="0">
                                          <p:val>
                                            <p:fltVal val="90"/>
                                          </p:val>
                                        </p:tav>
                                        <p:tav tm="100000">
                                          <p:val>
                                            <p:fltVal val="0"/>
                                          </p:val>
                                        </p:tav>
                                      </p:tavLst>
                                    </p:anim>
                                    <p:animEffect transition="in" filter="fade">
                                      <p:cBhvr>
                                        <p:cTn id="75" dur="400"/>
                                        <p:tgtEl>
                                          <p:spTgt spid="38"/>
                                        </p:tgtEl>
                                      </p:cBhvr>
                                    </p:animEffect>
                                  </p:childTnLst>
                                </p:cTn>
                              </p:par>
                            </p:childTnLst>
                          </p:cTn>
                        </p:par>
                        <p:par>
                          <p:cTn id="76" fill="hold">
                            <p:stCondLst>
                              <p:cond delay="3700"/>
                            </p:stCondLst>
                            <p:childTnLst>
                              <p:par>
                                <p:cTn id="77" presetID="22" presetClass="entr" presetSubtype="8"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left)">
                                      <p:cBhvr>
                                        <p:cTn id="79" dur="500"/>
                                        <p:tgtEl>
                                          <p:spTgt spid="25"/>
                                        </p:tgtEl>
                                      </p:cBhvr>
                                    </p:animEffect>
                                  </p:childTnLst>
                                </p:cTn>
                              </p:par>
                            </p:childTnLst>
                          </p:cTn>
                        </p:par>
                        <p:par>
                          <p:cTn id="80" fill="hold">
                            <p:stCondLst>
                              <p:cond delay="4200"/>
                            </p:stCondLst>
                            <p:childTnLst>
                              <p:par>
                                <p:cTn id="81" presetID="31" presetClass="entr" presetSubtype="0" fill="hold" grpId="0" nodeType="afterEffect">
                                  <p:stCondLst>
                                    <p:cond delay="0"/>
                                  </p:stCondLst>
                                  <p:childTnLst>
                                    <p:set>
                                      <p:cBhvr>
                                        <p:cTn id="82" dur="1" fill="hold">
                                          <p:stCondLst>
                                            <p:cond delay="0"/>
                                          </p:stCondLst>
                                        </p:cTn>
                                        <p:tgtEl>
                                          <p:spTgt spid="39"/>
                                        </p:tgtEl>
                                        <p:attrNameLst>
                                          <p:attrName>style.visibility</p:attrName>
                                        </p:attrNameLst>
                                      </p:cBhvr>
                                      <p:to>
                                        <p:strVal val="visible"/>
                                      </p:to>
                                    </p:set>
                                    <p:anim calcmode="lin" valueType="num">
                                      <p:cBhvr>
                                        <p:cTn id="83" dur="400" fill="hold"/>
                                        <p:tgtEl>
                                          <p:spTgt spid="39"/>
                                        </p:tgtEl>
                                        <p:attrNameLst>
                                          <p:attrName>ppt_w</p:attrName>
                                        </p:attrNameLst>
                                      </p:cBhvr>
                                      <p:tavLst>
                                        <p:tav tm="0">
                                          <p:val>
                                            <p:fltVal val="0"/>
                                          </p:val>
                                        </p:tav>
                                        <p:tav tm="100000">
                                          <p:val>
                                            <p:strVal val="#ppt_w"/>
                                          </p:val>
                                        </p:tav>
                                      </p:tavLst>
                                    </p:anim>
                                    <p:anim calcmode="lin" valueType="num">
                                      <p:cBhvr>
                                        <p:cTn id="84" dur="400" fill="hold"/>
                                        <p:tgtEl>
                                          <p:spTgt spid="39"/>
                                        </p:tgtEl>
                                        <p:attrNameLst>
                                          <p:attrName>ppt_h</p:attrName>
                                        </p:attrNameLst>
                                      </p:cBhvr>
                                      <p:tavLst>
                                        <p:tav tm="0">
                                          <p:val>
                                            <p:fltVal val="0"/>
                                          </p:val>
                                        </p:tav>
                                        <p:tav tm="100000">
                                          <p:val>
                                            <p:strVal val="#ppt_h"/>
                                          </p:val>
                                        </p:tav>
                                      </p:tavLst>
                                    </p:anim>
                                    <p:anim calcmode="lin" valueType="num">
                                      <p:cBhvr>
                                        <p:cTn id="85" dur="400" fill="hold"/>
                                        <p:tgtEl>
                                          <p:spTgt spid="39"/>
                                        </p:tgtEl>
                                        <p:attrNameLst>
                                          <p:attrName>style.rotation</p:attrName>
                                        </p:attrNameLst>
                                      </p:cBhvr>
                                      <p:tavLst>
                                        <p:tav tm="0">
                                          <p:val>
                                            <p:fltVal val="90"/>
                                          </p:val>
                                        </p:tav>
                                        <p:tav tm="100000">
                                          <p:val>
                                            <p:fltVal val="0"/>
                                          </p:val>
                                        </p:tav>
                                      </p:tavLst>
                                    </p:anim>
                                    <p:animEffect transition="in" filter="fade">
                                      <p:cBhvr>
                                        <p:cTn id="86" dur="400"/>
                                        <p:tgtEl>
                                          <p:spTgt spid="39"/>
                                        </p:tgtEl>
                                      </p:cBhvr>
                                    </p:animEffect>
                                  </p:childTnLst>
                                </p:cTn>
                              </p:par>
                            </p:childTnLst>
                          </p:cTn>
                        </p:par>
                        <p:par>
                          <p:cTn id="87" fill="hold">
                            <p:stCondLst>
                              <p:cond delay="4600"/>
                            </p:stCondLst>
                            <p:childTnLst>
                              <p:par>
                                <p:cTn id="88" presetID="22" presetClass="entr" presetSubtype="8" fill="hold" grpId="0" nodeType="after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left)">
                                      <p:cBhvr>
                                        <p:cTn id="90" dur="500"/>
                                        <p:tgtEl>
                                          <p:spTgt spid="26"/>
                                        </p:tgtEl>
                                      </p:cBhvr>
                                    </p:animEffect>
                                  </p:childTnLst>
                                </p:cTn>
                              </p:par>
                            </p:childTnLst>
                          </p:cTn>
                        </p:par>
                        <p:par>
                          <p:cTn id="91" fill="hold">
                            <p:stCondLst>
                              <p:cond delay="5100"/>
                            </p:stCondLst>
                            <p:childTnLst>
                              <p:par>
                                <p:cTn id="92" presetID="31" presetClass="entr" presetSubtype="0" fill="hold" grpId="0" nodeType="afterEffect">
                                  <p:stCondLst>
                                    <p:cond delay="0"/>
                                  </p:stCondLst>
                                  <p:childTnLst>
                                    <p:set>
                                      <p:cBhvr>
                                        <p:cTn id="93" dur="1" fill="hold">
                                          <p:stCondLst>
                                            <p:cond delay="0"/>
                                          </p:stCondLst>
                                        </p:cTn>
                                        <p:tgtEl>
                                          <p:spTgt spid="40"/>
                                        </p:tgtEl>
                                        <p:attrNameLst>
                                          <p:attrName>style.visibility</p:attrName>
                                        </p:attrNameLst>
                                      </p:cBhvr>
                                      <p:to>
                                        <p:strVal val="visible"/>
                                      </p:to>
                                    </p:set>
                                    <p:anim calcmode="lin" valueType="num">
                                      <p:cBhvr>
                                        <p:cTn id="94" dur="400" fill="hold"/>
                                        <p:tgtEl>
                                          <p:spTgt spid="40"/>
                                        </p:tgtEl>
                                        <p:attrNameLst>
                                          <p:attrName>ppt_w</p:attrName>
                                        </p:attrNameLst>
                                      </p:cBhvr>
                                      <p:tavLst>
                                        <p:tav tm="0">
                                          <p:val>
                                            <p:fltVal val="0"/>
                                          </p:val>
                                        </p:tav>
                                        <p:tav tm="100000">
                                          <p:val>
                                            <p:strVal val="#ppt_w"/>
                                          </p:val>
                                        </p:tav>
                                      </p:tavLst>
                                    </p:anim>
                                    <p:anim calcmode="lin" valueType="num">
                                      <p:cBhvr>
                                        <p:cTn id="95" dur="400" fill="hold"/>
                                        <p:tgtEl>
                                          <p:spTgt spid="40"/>
                                        </p:tgtEl>
                                        <p:attrNameLst>
                                          <p:attrName>ppt_h</p:attrName>
                                        </p:attrNameLst>
                                      </p:cBhvr>
                                      <p:tavLst>
                                        <p:tav tm="0">
                                          <p:val>
                                            <p:fltVal val="0"/>
                                          </p:val>
                                        </p:tav>
                                        <p:tav tm="100000">
                                          <p:val>
                                            <p:strVal val="#ppt_h"/>
                                          </p:val>
                                        </p:tav>
                                      </p:tavLst>
                                    </p:anim>
                                    <p:anim calcmode="lin" valueType="num">
                                      <p:cBhvr>
                                        <p:cTn id="96" dur="400" fill="hold"/>
                                        <p:tgtEl>
                                          <p:spTgt spid="40"/>
                                        </p:tgtEl>
                                        <p:attrNameLst>
                                          <p:attrName>style.rotation</p:attrName>
                                        </p:attrNameLst>
                                      </p:cBhvr>
                                      <p:tavLst>
                                        <p:tav tm="0">
                                          <p:val>
                                            <p:fltVal val="90"/>
                                          </p:val>
                                        </p:tav>
                                        <p:tav tm="100000">
                                          <p:val>
                                            <p:fltVal val="0"/>
                                          </p:val>
                                        </p:tav>
                                      </p:tavLst>
                                    </p:anim>
                                    <p:animEffect transition="in" filter="fade">
                                      <p:cBhvr>
                                        <p:cTn id="97" dur="400"/>
                                        <p:tgtEl>
                                          <p:spTgt spid="40"/>
                                        </p:tgtEl>
                                      </p:cBhvr>
                                    </p:animEffect>
                                  </p:childTnLst>
                                </p:cTn>
                              </p:par>
                            </p:childTnLst>
                          </p:cTn>
                        </p:par>
                        <p:par>
                          <p:cTn id="98" fill="hold">
                            <p:stCondLst>
                              <p:cond delay="5500"/>
                            </p:stCondLst>
                            <p:childTnLst>
                              <p:par>
                                <p:cTn id="99" presetID="22" presetClass="entr" presetSubtype="8" fill="hold" grpId="0" nodeType="afterEffect">
                                  <p:stCondLst>
                                    <p:cond delay="0"/>
                                  </p:stCondLst>
                                  <p:childTnLst>
                                    <p:set>
                                      <p:cBhvr>
                                        <p:cTn id="100" dur="1" fill="hold">
                                          <p:stCondLst>
                                            <p:cond delay="0"/>
                                          </p:stCondLst>
                                        </p:cTn>
                                        <p:tgtEl>
                                          <p:spTgt spid="27"/>
                                        </p:tgtEl>
                                        <p:attrNameLst>
                                          <p:attrName>style.visibility</p:attrName>
                                        </p:attrNameLst>
                                      </p:cBhvr>
                                      <p:to>
                                        <p:strVal val="visible"/>
                                      </p:to>
                                    </p:set>
                                    <p:animEffect transition="in" filter="wipe(left)">
                                      <p:cBhvr>
                                        <p:cTn id="10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utoUpdateAnimBg="0"/>
      <p:bldP spid="21" grpId="0" autoUpdateAnimBg="0"/>
      <p:bldP spid="22" grpId="0" autoUpdateAnimBg="0"/>
      <p:bldP spid="23" grpId="0" autoUpdateAnimBg="0"/>
      <p:bldP spid="24" grpId="0" autoUpdateAnimBg="0"/>
      <p:bldP spid="25" grpId="0" autoUpdateAnimBg="0"/>
      <p:bldP spid="26" grpId="0" autoUpdateAnimBg="0"/>
      <p:bldP spid="27" grpId="0" autoUpdateAnimBg="0"/>
      <p:bldP spid="37" grpId="0" autoUpdateAnimBg="0"/>
      <p:bldP spid="38" grpId="0" autoUpdateAnimBg="0"/>
      <p:bldP spid="39" grpId="0" autoUpdateAnimBg="0"/>
      <p:bldP spid="40"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hlinkClick r:id="rId3"/>
          </p:cNvPr>
          <p:cNvSpPr/>
          <p:nvPr/>
        </p:nvSpPr>
        <p:spPr>
          <a:xfrm>
            <a:off x="0" y="1706906"/>
            <a:ext cx="12192000" cy="2496793"/>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t="18956" b="52297"/>
          <a:stretch/>
        </p:blipFill>
        <p:spPr>
          <a:xfrm>
            <a:off x="0" y="1853993"/>
            <a:ext cx="12192000" cy="2202618"/>
          </a:xfrm>
          <a:prstGeom prst="rect">
            <a:avLst/>
          </a:prstGeom>
        </p:spPr>
      </p:pic>
      <p:sp>
        <p:nvSpPr>
          <p:cNvPr id="22" name="正五边形 21"/>
          <p:cNvSpPr/>
          <p:nvPr/>
        </p:nvSpPr>
        <p:spPr>
          <a:xfrm>
            <a:off x="2447653" y="4275879"/>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1</a:t>
            </a:r>
            <a:endParaRPr lang="zh-CN" altLang="en-US" dirty="0">
              <a:solidFill>
                <a:prstClr val="white"/>
              </a:solidFill>
            </a:endParaRPr>
          </a:p>
        </p:txBody>
      </p:sp>
      <p:sp>
        <p:nvSpPr>
          <p:cNvPr id="23" name="矩形 91">
            <a:hlinkClick r:id="rId3"/>
          </p:cNvPr>
          <p:cNvSpPr>
            <a:spLocks noChangeArrowheads="1"/>
          </p:cNvSpPr>
          <p:nvPr/>
        </p:nvSpPr>
        <p:spPr bwMode="auto">
          <a:xfrm>
            <a:off x="3117431" y="4391976"/>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市场分析</a:t>
            </a:r>
          </a:p>
        </p:txBody>
      </p:sp>
      <p:sp>
        <p:nvSpPr>
          <p:cNvPr id="24" name="正五边形 23"/>
          <p:cNvSpPr/>
          <p:nvPr/>
        </p:nvSpPr>
        <p:spPr>
          <a:xfrm>
            <a:off x="6204849" y="4289307"/>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2</a:t>
            </a:r>
            <a:endParaRPr lang="zh-CN" altLang="en-US" dirty="0">
              <a:solidFill>
                <a:prstClr val="white"/>
              </a:solidFill>
            </a:endParaRPr>
          </a:p>
        </p:txBody>
      </p:sp>
      <p:sp>
        <p:nvSpPr>
          <p:cNvPr id="25" name="矩形 91">
            <a:hlinkClick r:id="rId3"/>
          </p:cNvPr>
          <p:cNvSpPr>
            <a:spLocks noChangeArrowheads="1"/>
          </p:cNvSpPr>
          <p:nvPr/>
        </p:nvSpPr>
        <p:spPr bwMode="auto">
          <a:xfrm>
            <a:off x="6912727" y="4324655"/>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竞争对手分析</a:t>
            </a:r>
          </a:p>
        </p:txBody>
      </p:sp>
      <p:grpSp>
        <p:nvGrpSpPr>
          <p:cNvPr id="17" name="组合 16"/>
          <p:cNvGrpSpPr/>
          <p:nvPr/>
        </p:nvGrpSpPr>
        <p:grpSpPr>
          <a:xfrm>
            <a:off x="398975" y="209550"/>
            <a:ext cx="6386270" cy="1302744"/>
            <a:chOff x="398975" y="209550"/>
            <a:chExt cx="6386270" cy="1302744"/>
          </a:xfrm>
        </p:grpSpPr>
        <p:grpSp>
          <p:nvGrpSpPr>
            <p:cNvPr id="18" name="组合 17"/>
            <p:cNvGrpSpPr/>
            <p:nvPr/>
          </p:nvGrpSpPr>
          <p:grpSpPr>
            <a:xfrm>
              <a:off x="398975" y="209550"/>
              <a:ext cx="1302744" cy="1302744"/>
              <a:chOff x="3028062" y="1547460"/>
              <a:chExt cx="1803167" cy="1803167"/>
            </a:xfrm>
          </p:grpSpPr>
          <p:grpSp>
            <p:nvGrpSpPr>
              <p:cNvPr id="27" name="组合 26"/>
              <p:cNvGrpSpPr/>
              <p:nvPr/>
            </p:nvGrpSpPr>
            <p:grpSpPr>
              <a:xfrm>
                <a:off x="3028062" y="1547460"/>
                <a:ext cx="1803167" cy="1803167"/>
                <a:chOff x="552261" y="1848682"/>
                <a:chExt cx="842337" cy="842337"/>
              </a:xfrm>
            </p:grpSpPr>
            <p:sp>
              <p:nvSpPr>
                <p:cNvPr id="29" name="椭圆 28"/>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 name="文本框 27"/>
              <p:cNvSpPr txBox="1"/>
              <p:nvPr/>
            </p:nvSpPr>
            <p:spPr>
              <a:xfrm>
                <a:off x="3617856" y="1894942"/>
                <a:ext cx="650541" cy="1065006"/>
              </a:xfrm>
              <a:prstGeom prst="rect">
                <a:avLst/>
              </a:prstGeom>
              <a:noFill/>
            </p:spPr>
            <p:txBody>
              <a:bodyPr wrap="none" rtlCol="0">
                <a:spAutoFit/>
              </a:bodyPr>
              <a:lstStyle/>
              <a:p>
                <a:r>
                  <a:rPr lang="en-US" altLang="zh-CN" sz="4400" b="1" dirty="0">
                    <a:solidFill>
                      <a:prstClr val="white"/>
                    </a:solidFill>
                  </a:rPr>
                  <a:t>4</a:t>
                </a:r>
                <a:endParaRPr lang="zh-CN" altLang="en-US" sz="4400" b="1" dirty="0">
                  <a:solidFill>
                    <a:prstClr val="white"/>
                  </a:solidFill>
                </a:endParaRPr>
              </a:p>
            </p:txBody>
          </p:sp>
        </p:grpSp>
        <p:sp>
          <p:nvSpPr>
            <p:cNvPr id="19" name="文本框 18"/>
            <p:cNvSpPr txBox="1"/>
            <p:nvPr/>
          </p:nvSpPr>
          <p:spPr>
            <a:xfrm>
              <a:off x="1983931" y="532947"/>
              <a:ext cx="4801314" cy="707886"/>
            </a:xfrm>
            <a:prstGeom prst="rect">
              <a:avLst/>
            </a:prstGeom>
            <a:noFill/>
          </p:spPr>
          <p:txBody>
            <a:bodyPr wrap="none" rtlCol="0">
              <a:spAutoFit/>
            </a:bodyPr>
            <a:lstStyle/>
            <a:p>
              <a:r>
                <a:rPr lang="zh-CN" altLang="en-US" sz="4000" b="1" dirty="0">
                  <a:solidFill>
                    <a:srgbClr val="1F4E79"/>
                  </a:solidFill>
                  <a:latin typeface="微软雅黑" panose="020B0503020204020204" pitchFamily="34" charset="-122"/>
                  <a:ea typeface="微软雅黑" panose="020B0503020204020204" pitchFamily="34" charset="-122"/>
                </a:rPr>
                <a:t>市场与竞争对手分析</a:t>
              </a:r>
              <a:endParaRPr lang="zh-CN" altLang="en-US" sz="24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6" name="矩形 25"/>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425655598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37" fill="hold" nodeType="withEffect">
                                  <p:stCondLst>
                                    <p:cond delay="20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childTnLst>
                          </p:cTn>
                        </p:par>
                        <p:par>
                          <p:cTn id="11" fill="hold">
                            <p:stCondLst>
                              <p:cond delay="700"/>
                            </p:stCondLst>
                            <p:childTnLst>
                              <p:par>
                                <p:cTn id="12" presetID="53" presetClass="entr" presetSubtype="16"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par>
                          <p:cTn id="17" fill="hold">
                            <p:stCondLst>
                              <p:cond delay="1200"/>
                            </p:stCondLst>
                            <p:childTnLst>
                              <p:par>
                                <p:cTn id="18" presetID="22" presetClass="entr" presetSubtype="8"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1700"/>
                            </p:stCondLst>
                            <p:childTnLst>
                              <p:par>
                                <p:cTn id="22" presetID="53" presetClass="entr" presetSubtype="16"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200"/>
                            </p:stCondLst>
                            <p:childTnLst>
                              <p:par>
                                <p:cTn id="28" presetID="22" presetClass="entr" presetSubtype="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p:bldP spid="24" grpId="0" animBg="1"/>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5526727" cy="720000"/>
            <a:chOff x="398975" y="209550"/>
            <a:chExt cx="9999874"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1</a:t>
                </a:r>
                <a:endParaRPr lang="zh-CN" altLang="en-US" sz="2800" b="1" dirty="0">
                  <a:solidFill>
                    <a:prstClr val="white"/>
                  </a:solidFill>
                </a:endParaRPr>
              </a:p>
            </p:txBody>
          </p:sp>
        </p:grpSp>
        <p:sp>
          <p:nvSpPr>
            <p:cNvPr id="30" name="文本框 29"/>
            <p:cNvSpPr txBox="1"/>
            <p:nvPr/>
          </p:nvSpPr>
          <p:spPr>
            <a:xfrm>
              <a:off x="1984152" y="397918"/>
              <a:ext cx="8414697"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市场分析</a:t>
              </a:r>
              <a:r>
                <a:rPr lang="en-US" altLang="zh-CN" sz="2800" b="1" dirty="0">
                  <a:solidFill>
                    <a:srgbClr val="A65300"/>
                  </a:solidFill>
                  <a:latin typeface="微软雅黑" panose="020B0503020204020204" pitchFamily="34" charset="-122"/>
                  <a:ea typeface="微软雅黑" panose="020B0503020204020204" pitchFamily="34" charset="-122"/>
                </a:rPr>
                <a:t>-</a:t>
              </a:r>
              <a:r>
                <a:rPr lang="zh-CN" altLang="en-US" sz="2800" b="1" dirty="0">
                  <a:solidFill>
                    <a:srgbClr val="A65300"/>
                  </a:solidFill>
                  <a:latin typeface="微软雅黑" panose="020B0503020204020204" pitchFamily="34" charset="-122"/>
                  <a:ea typeface="微软雅黑" panose="020B0503020204020204" pitchFamily="34" charset="-122"/>
                </a:rPr>
                <a:t>中国农业产业环境</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1" name="Oval 6"/>
          <p:cNvSpPr>
            <a:spLocks noChangeArrowheads="1"/>
          </p:cNvSpPr>
          <p:nvPr/>
        </p:nvSpPr>
        <p:spPr bwMode="auto">
          <a:xfrm>
            <a:off x="716057" y="1060450"/>
            <a:ext cx="2249780" cy="2249488"/>
          </a:xfrm>
          <a:prstGeom prst="ellipse">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Line 7"/>
          <p:cNvSpPr>
            <a:spLocks noChangeShapeType="1"/>
          </p:cNvSpPr>
          <p:nvPr/>
        </p:nvSpPr>
        <p:spPr bwMode="auto">
          <a:xfrm>
            <a:off x="2965836" y="2185988"/>
            <a:ext cx="2634006" cy="0"/>
          </a:xfrm>
          <a:prstGeom prst="line">
            <a:avLst/>
          </a:prstGeom>
          <a:noFill/>
          <a:ln w="11">
            <a:solidFill>
              <a:srgbClr val="6F6F6F"/>
            </a:solidFill>
            <a:prstDash val="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 name="Line 8"/>
          <p:cNvSpPr>
            <a:spLocks noChangeShapeType="1"/>
          </p:cNvSpPr>
          <p:nvPr/>
        </p:nvSpPr>
        <p:spPr bwMode="auto">
          <a:xfrm>
            <a:off x="2694339" y="2917825"/>
            <a:ext cx="1749653" cy="1225550"/>
          </a:xfrm>
          <a:prstGeom prst="line">
            <a:avLst/>
          </a:prstGeom>
          <a:noFill/>
          <a:ln w="11">
            <a:solidFill>
              <a:srgbClr val="6F6F6F"/>
            </a:solidFill>
            <a:prstDash val="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 name="Line 9"/>
          <p:cNvSpPr>
            <a:spLocks noChangeShapeType="1"/>
          </p:cNvSpPr>
          <p:nvPr/>
        </p:nvSpPr>
        <p:spPr bwMode="auto">
          <a:xfrm>
            <a:off x="1841740" y="3309938"/>
            <a:ext cx="0" cy="1600200"/>
          </a:xfrm>
          <a:prstGeom prst="line">
            <a:avLst/>
          </a:prstGeom>
          <a:noFill/>
          <a:ln w="11">
            <a:solidFill>
              <a:srgbClr val="6F6F6F"/>
            </a:solidFill>
            <a:prstDash val="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Oval 10"/>
          <p:cNvSpPr>
            <a:spLocks noChangeArrowheads="1"/>
          </p:cNvSpPr>
          <p:nvPr/>
        </p:nvSpPr>
        <p:spPr bwMode="auto">
          <a:xfrm>
            <a:off x="5658587" y="1581151"/>
            <a:ext cx="1236824" cy="1236663"/>
          </a:xfrm>
          <a:prstGeom prst="ellipse">
            <a:avLst/>
          </a:pr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Oval 11"/>
          <p:cNvSpPr>
            <a:spLocks noChangeArrowheads="1"/>
          </p:cNvSpPr>
          <p:nvPr/>
        </p:nvSpPr>
        <p:spPr bwMode="auto">
          <a:xfrm>
            <a:off x="5757024" y="1679575"/>
            <a:ext cx="1011370" cy="1011238"/>
          </a:xfrm>
          <a:prstGeom prst="ellipse">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Oval 12"/>
          <p:cNvSpPr>
            <a:spLocks noChangeArrowheads="1"/>
          </p:cNvSpPr>
          <p:nvPr/>
        </p:nvSpPr>
        <p:spPr bwMode="auto">
          <a:xfrm>
            <a:off x="4390009" y="3789363"/>
            <a:ext cx="1236823" cy="1238250"/>
          </a:xfrm>
          <a:prstGeom prst="ellipse">
            <a:avLst/>
          </a:pr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Oval 13"/>
          <p:cNvSpPr>
            <a:spLocks noChangeArrowheads="1"/>
          </p:cNvSpPr>
          <p:nvPr/>
        </p:nvSpPr>
        <p:spPr bwMode="auto">
          <a:xfrm>
            <a:off x="4502736" y="3903664"/>
            <a:ext cx="1011370" cy="1011237"/>
          </a:xfrm>
          <a:prstGeom prst="ellipse">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Oval 14"/>
          <p:cNvSpPr>
            <a:spLocks noChangeArrowheads="1"/>
          </p:cNvSpPr>
          <p:nvPr/>
        </p:nvSpPr>
        <p:spPr bwMode="auto">
          <a:xfrm>
            <a:off x="1222535" y="4905375"/>
            <a:ext cx="1236824" cy="1238250"/>
          </a:xfrm>
          <a:prstGeom prst="ellipse">
            <a:avLst/>
          </a:pr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Oval 15"/>
          <p:cNvSpPr>
            <a:spLocks noChangeArrowheads="1"/>
          </p:cNvSpPr>
          <p:nvPr/>
        </p:nvSpPr>
        <p:spPr bwMode="auto">
          <a:xfrm>
            <a:off x="1335262" y="5018089"/>
            <a:ext cx="1011369" cy="1011237"/>
          </a:xfrm>
          <a:prstGeom prst="ellipse">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Oval 16"/>
          <p:cNvSpPr>
            <a:spLocks noChangeArrowheads="1"/>
          </p:cNvSpPr>
          <p:nvPr/>
        </p:nvSpPr>
        <p:spPr bwMode="auto">
          <a:xfrm>
            <a:off x="843073" y="1187451"/>
            <a:ext cx="1995747" cy="1997075"/>
          </a:xfrm>
          <a:prstGeom prst="ellipse">
            <a:avLst/>
          </a:pr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TextBox 18"/>
          <p:cNvSpPr txBox="1">
            <a:spLocks noChangeArrowheads="1"/>
          </p:cNvSpPr>
          <p:nvPr/>
        </p:nvSpPr>
        <p:spPr bwMode="auto">
          <a:xfrm>
            <a:off x="970090" y="1697627"/>
            <a:ext cx="172424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sz="2800" b="1" dirty="0">
                <a:latin typeface="微软雅黑" pitchFamily="34" charset="-122"/>
                <a:ea typeface="微软雅黑" pitchFamily="34" charset="-122"/>
              </a:rPr>
              <a:t>中国农业产业环境</a:t>
            </a:r>
          </a:p>
        </p:txBody>
      </p:sp>
      <p:sp>
        <p:nvSpPr>
          <p:cNvPr id="53" name="TextBox 19"/>
          <p:cNvSpPr txBox="1">
            <a:spLocks noChangeArrowheads="1"/>
          </p:cNvSpPr>
          <p:nvPr/>
        </p:nvSpPr>
        <p:spPr bwMode="auto">
          <a:xfrm>
            <a:off x="1401945" y="5200651"/>
            <a:ext cx="8684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3</a:t>
            </a:r>
            <a:endParaRPr kumimoji="0" lang="zh-CN" altLang="en-US" sz="3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4" name="TextBox 20"/>
          <p:cNvSpPr txBox="1">
            <a:spLocks noChangeArrowheads="1"/>
          </p:cNvSpPr>
          <p:nvPr/>
        </p:nvSpPr>
        <p:spPr bwMode="auto">
          <a:xfrm>
            <a:off x="4555131" y="4108451"/>
            <a:ext cx="8684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2</a:t>
            </a:r>
            <a:endParaRPr kumimoji="0" lang="zh-CN" altLang="en-US" sz="3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55" name="TextBox 21"/>
          <p:cNvSpPr txBox="1">
            <a:spLocks noChangeArrowheads="1"/>
          </p:cNvSpPr>
          <p:nvPr/>
        </p:nvSpPr>
        <p:spPr bwMode="auto">
          <a:xfrm>
            <a:off x="5823708" y="1845174"/>
            <a:ext cx="86847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1</a:t>
            </a:r>
            <a:endParaRPr kumimoji="0" lang="zh-CN" altLang="en-US" sz="40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56" name="TextBox 23"/>
          <p:cNvSpPr txBox="1">
            <a:spLocks noChangeArrowheads="1"/>
          </p:cNvSpPr>
          <p:nvPr/>
        </p:nvSpPr>
        <p:spPr bwMode="auto">
          <a:xfrm>
            <a:off x="7166908" y="1724025"/>
            <a:ext cx="396132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dirty="0">
                <a:latin typeface="微软雅黑" pitchFamily="34" charset="-122"/>
                <a:ea typeface="微软雅黑" pitchFamily="34" charset="-122"/>
              </a:rPr>
              <a:t>庞大的农业产业环境，会使我国</a:t>
            </a:r>
            <a:r>
              <a:rPr lang="en-US" altLang="zh-CN" dirty="0">
                <a:latin typeface="微软雅黑" pitchFamily="34" charset="-122"/>
                <a:ea typeface="微软雅黑" pitchFamily="34" charset="-122"/>
              </a:rPr>
              <a:t>70-80%</a:t>
            </a:r>
            <a:r>
              <a:rPr lang="zh-CN" altLang="en-US" dirty="0">
                <a:latin typeface="微软雅黑" pitchFamily="34" charset="-122"/>
                <a:ea typeface="微软雅黑" pitchFamily="34" charset="-122"/>
              </a:rPr>
              <a:t>的人口迅速卷入项目市场，并提供丰富的项目资源</a:t>
            </a:r>
          </a:p>
        </p:txBody>
      </p:sp>
      <p:sp>
        <p:nvSpPr>
          <p:cNvPr id="57" name="TextBox 24"/>
          <p:cNvSpPr txBox="1">
            <a:spLocks noChangeArrowheads="1"/>
          </p:cNvSpPr>
          <p:nvPr/>
        </p:nvSpPr>
        <p:spPr bwMode="auto">
          <a:xfrm>
            <a:off x="5828471" y="3933826"/>
            <a:ext cx="4088344"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dirty="0">
                <a:latin typeface="微软雅黑" pitchFamily="34" charset="-122"/>
                <a:ea typeface="微软雅黑" pitchFamily="34" charset="-122"/>
              </a:rPr>
              <a:t>农产品加工工业如果按近年来的增长速度，十年以后产值是</a:t>
            </a:r>
            <a:r>
              <a:rPr lang="en-US" altLang="zh-CN" dirty="0">
                <a:latin typeface="微软雅黑" pitchFamily="34" charset="-122"/>
                <a:ea typeface="微软雅黑" pitchFamily="34" charset="-122"/>
              </a:rPr>
              <a:t>7.06</a:t>
            </a:r>
            <a:r>
              <a:rPr lang="zh-CN" altLang="en-US" dirty="0">
                <a:latin typeface="微软雅黑" pitchFamily="34" charset="-122"/>
                <a:ea typeface="微软雅黑" pitchFamily="34" charset="-122"/>
              </a:rPr>
              <a:t>万亿，几乎等于现在的国民经济总值</a:t>
            </a:r>
          </a:p>
        </p:txBody>
      </p:sp>
      <p:sp>
        <p:nvSpPr>
          <p:cNvPr id="58" name="TextBox 26"/>
          <p:cNvSpPr txBox="1">
            <a:spLocks noChangeArrowheads="1"/>
          </p:cNvSpPr>
          <p:nvPr/>
        </p:nvSpPr>
        <p:spPr bwMode="auto">
          <a:xfrm>
            <a:off x="2567322" y="5383213"/>
            <a:ext cx="6123784"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dirty="0">
                <a:latin typeface="微软雅黑" pitchFamily="34" charset="-122"/>
                <a:ea typeface="微软雅黑" pitchFamily="34" charset="-122"/>
              </a:rPr>
              <a:t>健康发展的加工业，将会给本项目的发展预备最有力的社会资源。</a:t>
            </a:r>
          </a:p>
        </p:txBody>
      </p:sp>
    </p:spTree>
    <p:extLst>
      <p:ext uri="{BB962C8B-B14F-4D97-AF65-F5344CB8AC3E}">
        <p14:creationId xmlns:p14="http://schemas.microsoft.com/office/powerpoint/2010/main" val="4075362741"/>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heel(1)">
                                      <p:cBhvr>
                                        <p:cTn id="7" dur="2000"/>
                                        <p:tgtEl>
                                          <p:spTgt spid="51"/>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heel(1)">
                                      <p:cBhvr>
                                        <p:cTn id="10" dur="2000"/>
                                        <p:tgtEl>
                                          <p:spTgt spid="41"/>
                                        </p:tgtEl>
                                      </p:cBhvr>
                                    </p:animEffect>
                                  </p:childTnLst>
                                </p:cTn>
                              </p:par>
                            </p:childTnLst>
                          </p:cTn>
                        </p:par>
                        <p:par>
                          <p:cTn id="11" fill="hold">
                            <p:stCondLst>
                              <p:cond delay="2000"/>
                            </p:stCondLst>
                            <p:childTnLst>
                              <p:par>
                                <p:cTn id="12" presetID="31" presetClass="entr" presetSubtype="0" fill="hold" grpId="0" nodeType="after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p:cTn id="14" dur="500" fill="hold"/>
                                        <p:tgtEl>
                                          <p:spTgt spid="52"/>
                                        </p:tgtEl>
                                        <p:attrNameLst>
                                          <p:attrName>ppt_w</p:attrName>
                                        </p:attrNameLst>
                                      </p:cBhvr>
                                      <p:tavLst>
                                        <p:tav tm="0">
                                          <p:val>
                                            <p:fltVal val="0"/>
                                          </p:val>
                                        </p:tav>
                                        <p:tav tm="100000">
                                          <p:val>
                                            <p:strVal val="#ppt_w"/>
                                          </p:val>
                                        </p:tav>
                                      </p:tavLst>
                                    </p:anim>
                                    <p:anim calcmode="lin" valueType="num">
                                      <p:cBhvr>
                                        <p:cTn id="15" dur="500" fill="hold"/>
                                        <p:tgtEl>
                                          <p:spTgt spid="52"/>
                                        </p:tgtEl>
                                        <p:attrNameLst>
                                          <p:attrName>ppt_h</p:attrName>
                                        </p:attrNameLst>
                                      </p:cBhvr>
                                      <p:tavLst>
                                        <p:tav tm="0">
                                          <p:val>
                                            <p:fltVal val="0"/>
                                          </p:val>
                                        </p:tav>
                                        <p:tav tm="100000">
                                          <p:val>
                                            <p:strVal val="#ppt_h"/>
                                          </p:val>
                                        </p:tav>
                                      </p:tavLst>
                                    </p:anim>
                                    <p:anim calcmode="lin" valueType="num">
                                      <p:cBhvr>
                                        <p:cTn id="16" dur="500" fill="hold"/>
                                        <p:tgtEl>
                                          <p:spTgt spid="52"/>
                                        </p:tgtEl>
                                        <p:attrNameLst>
                                          <p:attrName>style.rotation</p:attrName>
                                        </p:attrNameLst>
                                      </p:cBhvr>
                                      <p:tavLst>
                                        <p:tav tm="0">
                                          <p:val>
                                            <p:fltVal val="90"/>
                                          </p:val>
                                        </p:tav>
                                        <p:tav tm="100000">
                                          <p:val>
                                            <p:fltVal val="0"/>
                                          </p:val>
                                        </p:tav>
                                      </p:tavLst>
                                    </p:anim>
                                    <p:animEffect transition="in" filter="fade">
                                      <p:cBhvr>
                                        <p:cTn id="17" dur="500"/>
                                        <p:tgtEl>
                                          <p:spTgt spid="52"/>
                                        </p:tgtEl>
                                      </p:cBhvr>
                                    </p:animEffect>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wipe(left)">
                                      <p:cBhvr>
                                        <p:cTn id="21" dur="500"/>
                                        <p:tgtEl>
                                          <p:spTgt spid="4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left)">
                                      <p:cBhvr>
                                        <p:cTn id="24" dur="500"/>
                                        <p:tgtEl>
                                          <p:spTgt spid="43"/>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up)">
                                      <p:cBhvr>
                                        <p:cTn id="27" dur="500"/>
                                        <p:tgtEl>
                                          <p:spTgt spid="4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p:cTn id="31" dur="500" fill="hold"/>
                                        <p:tgtEl>
                                          <p:spTgt spid="46"/>
                                        </p:tgtEl>
                                        <p:attrNameLst>
                                          <p:attrName>ppt_w</p:attrName>
                                        </p:attrNameLst>
                                      </p:cBhvr>
                                      <p:tavLst>
                                        <p:tav tm="0">
                                          <p:val>
                                            <p:fltVal val="0"/>
                                          </p:val>
                                        </p:tav>
                                        <p:tav tm="100000">
                                          <p:val>
                                            <p:strVal val="#ppt_w"/>
                                          </p:val>
                                        </p:tav>
                                      </p:tavLst>
                                    </p:anim>
                                    <p:anim calcmode="lin" valueType="num">
                                      <p:cBhvr>
                                        <p:cTn id="32" dur="500" fill="hold"/>
                                        <p:tgtEl>
                                          <p:spTgt spid="46"/>
                                        </p:tgtEl>
                                        <p:attrNameLst>
                                          <p:attrName>ppt_h</p:attrName>
                                        </p:attrNameLst>
                                      </p:cBhvr>
                                      <p:tavLst>
                                        <p:tav tm="0">
                                          <p:val>
                                            <p:fltVal val="0"/>
                                          </p:val>
                                        </p:tav>
                                        <p:tav tm="100000">
                                          <p:val>
                                            <p:strVal val="#ppt_h"/>
                                          </p:val>
                                        </p:tav>
                                      </p:tavLst>
                                    </p:anim>
                                    <p:animEffect transition="in" filter="fade">
                                      <p:cBhvr>
                                        <p:cTn id="33" dur="500"/>
                                        <p:tgtEl>
                                          <p:spTgt spid="4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p:cTn id="36" dur="500" fill="hold"/>
                                        <p:tgtEl>
                                          <p:spTgt spid="45"/>
                                        </p:tgtEl>
                                        <p:attrNameLst>
                                          <p:attrName>ppt_w</p:attrName>
                                        </p:attrNameLst>
                                      </p:cBhvr>
                                      <p:tavLst>
                                        <p:tav tm="0">
                                          <p:val>
                                            <p:fltVal val="0"/>
                                          </p:val>
                                        </p:tav>
                                        <p:tav tm="100000">
                                          <p:val>
                                            <p:strVal val="#ppt_w"/>
                                          </p:val>
                                        </p:tav>
                                      </p:tavLst>
                                    </p:anim>
                                    <p:anim calcmode="lin" valueType="num">
                                      <p:cBhvr>
                                        <p:cTn id="37" dur="500" fill="hold"/>
                                        <p:tgtEl>
                                          <p:spTgt spid="45"/>
                                        </p:tgtEl>
                                        <p:attrNameLst>
                                          <p:attrName>ppt_h</p:attrName>
                                        </p:attrNameLst>
                                      </p:cBhvr>
                                      <p:tavLst>
                                        <p:tav tm="0">
                                          <p:val>
                                            <p:fltVal val="0"/>
                                          </p:val>
                                        </p:tav>
                                        <p:tav tm="100000">
                                          <p:val>
                                            <p:strVal val="#ppt_h"/>
                                          </p:val>
                                        </p:tav>
                                      </p:tavLst>
                                    </p:anim>
                                    <p:animEffect transition="in" filter="fade">
                                      <p:cBhvr>
                                        <p:cTn id="38" dur="500"/>
                                        <p:tgtEl>
                                          <p:spTgt spid="4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p:cTn id="41" dur="500" fill="hold"/>
                                        <p:tgtEl>
                                          <p:spTgt spid="48"/>
                                        </p:tgtEl>
                                        <p:attrNameLst>
                                          <p:attrName>ppt_w</p:attrName>
                                        </p:attrNameLst>
                                      </p:cBhvr>
                                      <p:tavLst>
                                        <p:tav tm="0">
                                          <p:val>
                                            <p:fltVal val="0"/>
                                          </p:val>
                                        </p:tav>
                                        <p:tav tm="100000">
                                          <p:val>
                                            <p:strVal val="#ppt_w"/>
                                          </p:val>
                                        </p:tav>
                                      </p:tavLst>
                                    </p:anim>
                                    <p:anim calcmode="lin" valueType="num">
                                      <p:cBhvr>
                                        <p:cTn id="42" dur="500" fill="hold"/>
                                        <p:tgtEl>
                                          <p:spTgt spid="48"/>
                                        </p:tgtEl>
                                        <p:attrNameLst>
                                          <p:attrName>ppt_h</p:attrName>
                                        </p:attrNameLst>
                                      </p:cBhvr>
                                      <p:tavLst>
                                        <p:tav tm="0">
                                          <p:val>
                                            <p:fltVal val="0"/>
                                          </p:val>
                                        </p:tav>
                                        <p:tav tm="100000">
                                          <p:val>
                                            <p:strVal val="#ppt_h"/>
                                          </p:val>
                                        </p:tav>
                                      </p:tavLst>
                                    </p:anim>
                                    <p:animEffect transition="in" filter="fade">
                                      <p:cBhvr>
                                        <p:cTn id="43" dur="500"/>
                                        <p:tgtEl>
                                          <p:spTgt spid="4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p:cTn id="46" dur="500" fill="hold"/>
                                        <p:tgtEl>
                                          <p:spTgt spid="47"/>
                                        </p:tgtEl>
                                        <p:attrNameLst>
                                          <p:attrName>ppt_w</p:attrName>
                                        </p:attrNameLst>
                                      </p:cBhvr>
                                      <p:tavLst>
                                        <p:tav tm="0">
                                          <p:val>
                                            <p:fltVal val="0"/>
                                          </p:val>
                                        </p:tav>
                                        <p:tav tm="100000">
                                          <p:val>
                                            <p:strVal val="#ppt_w"/>
                                          </p:val>
                                        </p:tav>
                                      </p:tavLst>
                                    </p:anim>
                                    <p:anim calcmode="lin" valueType="num">
                                      <p:cBhvr>
                                        <p:cTn id="47" dur="500" fill="hold"/>
                                        <p:tgtEl>
                                          <p:spTgt spid="47"/>
                                        </p:tgtEl>
                                        <p:attrNameLst>
                                          <p:attrName>ppt_h</p:attrName>
                                        </p:attrNameLst>
                                      </p:cBhvr>
                                      <p:tavLst>
                                        <p:tav tm="0">
                                          <p:val>
                                            <p:fltVal val="0"/>
                                          </p:val>
                                        </p:tav>
                                        <p:tav tm="100000">
                                          <p:val>
                                            <p:strVal val="#ppt_h"/>
                                          </p:val>
                                        </p:tav>
                                      </p:tavLst>
                                    </p:anim>
                                    <p:animEffect transition="in" filter="fade">
                                      <p:cBhvr>
                                        <p:cTn id="48" dur="500"/>
                                        <p:tgtEl>
                                          <p:spTgt spid="4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p:cTn id="51" dur="500" fill="hold"/>
                                        <p:tgtEl>
                                          <p:spTgt spid="50"/>
                                        </p:tgtEl>
                                        <p:attrNameLst>
                                          <p:attrName>ppt_w</p:attrName>
                                        </p:attrNameLst>
                                      </p:cBhvr>
                                      <p:tavLst>
                                        <p:tav tm="0">
                                          <p:val>
                                            <p:fltVal val="0"/>
                                          </p:val>
                                        </p:tav>
                                        <p:tav tm="100000">
                                          <p:val>
                                            <p:strVal val="#ppt_w"/>
                                          </p:val>
                                        </p:tav>
                                      </p:tavLst>
                                    </p:anim>
                                    <p:anim calcmode="lin" valueType="num">
                                      <p:cBhvr>
                                        <p:cTn id="52" dur="500" fill="hold"/>
                                        <p:tgtEl>
                                          <p:spTgt spid="50"/>
                                        </p:tgtEl>
                                        <p:attrNameLst>
                                          <p:attrName>ppt_h</p:attrName>
                                        </p:attrNameLst>
                                      </p:cBhvr>
                                      <p:tavLst>
                                        <p:tav tm="0">
                                          <p:val>
                                            <p:fltVal val="0"/>
                                          </p:val>
                                        </p:tav>
                                        <p:tav tm="100000">
                                          <p:val>
                                            <p:strVal val="#ppt_h"/>
                                          </p:val>
                                        </p:tav>
                                      </p:tavLst>
                                    </p:anim>
                                    <p:animEffect transition="in" filter="fade">
                                      <p:cBhvr>
                                        <p:cTn id="53" dur="500"/>
                                        <p:tgtEl>
                                          <p:spTgt spid="5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Effect transition="in" filter="fade">
                                      <p:cBhvr>
                                        <p:cTn id="58" dur="500"/>
                                        <p:tgtEl>
                                          <p:spTgt spid="49"/>
                                        </p:tgtEl>
                                      </p:cBhvr>
                                    </p:animEffect>
                                  </p:childTnLst>
                                </p:cTn>
                              </p:par>
                            </p:childTnLst>
                          </p:cTn>
                        </p:par>
                        <p:par>
                          <p:cTn id="59" fill="hold">
                            <p:stCondLst>
                              <p:cond delay="3500"/>
                            </p:stCondLst>
                            <p:childTnLst>
                              <p:par>
                                <p:cTn id="60" presetID="31" presetClass="entr" presetSubtype="0" fill="hold" grpId="0" nodeType="afterEffect">
                                  <p:stCondLst>
                                    <p:cond delay="0"/>
                                  </p:stCondLst>
                                  <p:childTnLst>
                                    <p:set>
                                      <p:cBhvr>
                                        <p:cTn id="61" dur="1" fill="hold">
                                          <p:stCondLst>
                                            <p:cond delay="0"/>
                                          </p:stCondLst>
                                        </p:cTn>
                                        <p:tgtEl>
                                          <p:spTgt spid="55"/>
                                        </p:tgtEl>
                                        <p:attrNameLst>
                                          <p:attrName>style.visibility</p:attrName>
                                        </p:attrNameLst>
                                      </p:cBhvr>
                                      <p:to>
                                        <p:strVal val="visible"/>
                                      </p:to>
                                    </p:set>
                                    <p:anim calcmode="lin" valueType="num">
                                      <p:cBhvr>
                                        <p:cTn id="62" dur="500" fill="hold"/>
                                        <p:tgtEl>
                                          <p:spTgt spid="55"/>
                                        </p:tgtEl>
                                        <p:attrNameLst>
                                          <p:attrName>ppt_w</p:attrName>
                                        </p:attrNameLst>
                                      </p:cBhvr>
                                      <p:tavLst>
                                        <p:tav tm="0">
                                          <p:val>
                                            <p:fltVal val="0"/>
                                          </p:val>
                                        </p:tav>
                                        <p:tav tm="100000">
                                          <p:val>
                                            <p:strVal val="#ppt_w"/>
                                          </p:val>
                                        </p:tav>
                                      </p:tavLst>
                                    </p:anim>
                                    <p:anim calcmode="lin" valueType="num">
                                      <p:cBhvr>
                                        <p:cTn id="63" dur="500" fill="hold"/>
                                        <p:tgtEl>
                                          <p:spTgt spid="55"/>
                                        </p:tgtEl>
                                        <p:attrNameLst>
                                          <p:attrName>ppt_h</p:attrName>
                                        </p:attrNameLst>
                                      </p:cBhvr>
                                      <p:tavLst>
                                        <p:tav tm="0">
                                          <p:val>
                                            <p:fltVal val="0"/>
                                          </p:val>
                                        </p:tav>
                                        <p:tav tm="100000">
                                          <p:val>
                                            <p:strVal val="#ppt_h"/>
                                          </p:val>
                                        </p:tav>
                                      </p:tavLst>
                                    </p:anim>
                                    <p:anim calcmode="lin" valueType="num">
                                      <p:cBhvr>
                                        <p:cTn id="64" dur="500" fill="hold"/>
                                        <p:tgtEl>
                                          <p:spTgt spid="55"/>
                                        </p:tgtEl>
                                        <p:attrNameLst>
                                          <p:attrName>style.rotation</p:attrName>
                                        </p:attrNameLst>
                                      </p:cBhvr>
                                      <p:tavLst>
                                        <p:tav tm="0">
                                          <p:val>
                                            <p:fltVal val="90"/>
                                          </p:val>
                                        </p:tav>
                                        <p:tav tm="100000">
                                          <p:val>
                                            <p:fltVal val="0"/>
                                          </p:val>
                                        </p:tav>
                                      </p:tavLst>
                                    </p:anim>
                                    <p:animEffect transition="in" filter="fade">
                                      <p:cBhvr>
                                        <p:cTn id="65" dur="500"/>
                                        <p:tgtEl>
                                          <p:spTgt spid="55"/>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wipe(left)">
                                      <p:cBhvr>
                                        <p:cTn id="69" dur="500"/>
                                        <p:tgtEl>
                                          <p:spTgt spid="56"/>
                                        </p:tgtEl>
                                      </p:cBhvr>
                                    </p:animEffect>
                                  </p:childTnLst>
                                </p:cTn>
                              </p:par>
                            </p:childTnLst>
                          </p:cTn>
                        </p:par>
                        <p:par>
                          <p:cTn id="70" fill="hold">
                            <p:stCondLst>
                              <p:cond delay="4500"/>
                            </p:stCondLst>
                            <p:childTnLst>
                              <p:par>
                                <p:cTn id="71" presetID="31" presetClass="entr" presetSubtype="0" fill="hold" grpId="0" nodeType="afterEffect">
                                  <p:stCondLst>
                                    <p:cond delay="0"/>
                                  </p:stCondLst>
                                  <p:childTnLst>
                                    <p:set>
                                      <p:cBhvr>
                                        <p:cTn id="72" dur="1" fill="hold">
                                          <p:stCondLst>
                                            <p:cond delay="0"/>
                                          </p:stCondLst>
                                        </p:cTn>
                                        <p:tgtEl>
                                          <p:spTgt spid="54"/>
                                        </p:tgtEl>
                                        <p:attrNameLst>
                                          <p:attrName>style.visibility</p:attrName>
                                        </p:attrNameLst>
                                      </p:cBhvr>
                                      <p:to>
                                        <p:strVal val="visible"/>
                                      </p:to>
                                    </p:set>
                                    <p:anim calcmode="lin" valueType="num">
                                      <p:cBhvr>
                                        <p:cTn id="73" dur="500" fill="hold"/>
                                        <p:tgtEl>
                                          <p:spTgt spid="54"/>
                                        </p:tgtEl>
                                        <p:attrNameLst>
                                          <p:attrName>ppt_w</p:attrName>
                                        </p:attrNameLst>
                                      </p:cBhvr>
                                      <p:tavLst>
                                        <p:tav tm="0">
                                          <p:val>
                                            <p:fltVal val="0"/>
                                          </p:val>
                                        </p:tav>
                                        <p:tav tm="100000">
                                          <p:val>
                                            <p:strVal val="#ppt_w"/>
                                          </p:val>
                                        </p:tav>
                                      </p:tavLst>
                                    </p:anim>
                                    <p:anim calcmode="lin" valueType="num">
                                      <p:cBhvr>
                                        <p:cTn id="74" dur="500" fill="hold"/>
                                        <p:tgtEl>
                                          <p:spTgt spid="54"/>
                                        </p:tgtEl>
                                        <p:attrNameLst>
                                          <p:attrName>ppt_h</p:attrName>
                                        </p:attrNameLst>
                                      </p:cBhvr>
                                      <p:tavLst>
                                        <p:tav tm="0">
                                          <p:val>
                                            <p:fltVal val="0"/>
                                          </p:val>
                                        </p:tav>
                                        <p:tav tm="100000">
                                          <p:val>
                                            <p:strVal val="#ppt_h"/>
                                          </p:val>
                                        </p:tav>
                                      </p:tavLst>
                                    </p:anim>
                                    <p:anim calcmode="lin" valueType="num">
                                      <p:cBhvr>
                                        <p:cTn id="75" dur="500" fill="hold"/>
                                        <p:tgtEl>
                                          <p:spTgt spid="54"/>
                                        </p:tgtEl>
                                        <p:attrNameLst>
                                          <p:attrName>style.rotation</p:attrName>
                                        </p:attrNameLst>
                                      </p:cBhvr>
                                      <p:tavLst>
                                        <p:tav tm="0">
                                          <p:val>
                                            <p:fltVal val="90"/>
                                          </p:val>
                                        </p:tav>
                                        <p:tav tm="100000">
                                          <p:val>
                                            <p:fltVal val="0"/>
                                          </p:val>
                                        </p:tav>
                                      </p:tavLst>
                                    </p:anim>
                                    <p:animEffect transition="in" filter="fade">
                                      <p:cBhvr>
                                        <p:cTn id="76" dur="500"/>
                                        <p:tgtEl>
                                          <p:spTgt spid="54"/>
                                        </p:tgtEl>
                                      </p:cBhvr>
                                    </p:animEffect>
                                  </p:childTnLst>
                                </p:cTn>
                              </p:par>
                            </p:childTnLst>
                          </p:cTn>
                        </p:par>
                        <p:par>
                          <p:cTn id="77" fill="hold">
                            <p:stCondLst>
                              <p:cond delay="5000"/>
                            </p:stCondLst>
                            <p:childTnLst>
                              <p:par>
                                <p:cTn id="78" presetID="22" presetClass="entr" presetSubtype="8"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wipe(left)">
                                      <p:cBhvr>
                                        <p:cTn id="80" dur="500"/>
                                        <p:tgtEl>
                                          <p:spTgt spid="57"/>
                                        </p:tgtEl>
                                      </p:cBhvr>
                                    </p:animEffect>
                                  </p:childTnLst>
                                </p:cTn>
                              </p:par>
                            </p:childTnLst>
                          </p:cTn>
                        </p:par>
                        <p:par>
                          <p:cTn id="81" fill="hold">
                            <p:stCondLst>
                              <p:cond delay="5500"/>
                            </p:stCondLst>
                            <p:childTnLst>
                              <p:par>
                                <p:cTn id="82" presetID="31" presetClass="entr" presetSubtype="0" fill="hold" grpId="0" nodeType="afterEffect">
                                  <p:stCondLst>
                                    <p:cond delay="0"/>
                                  </p:stCondLst>
                                  <p:childTnLst>
                                    <p:set>
                                      <p:cBhvr>
                                        <p:cTn id="83" dur="1" fill="hold">
                                          <p:stCondLst>
                                            <p:cond delay="0"/>
                                          </p:stCondLst>
                                        </p:cTn>
                                        <p:tgtEl>
                                          <p:spTgt spid="53"/>
                                        </p:tgtEl>
                                        <p:attrNameLst>
                                          <p:attrName>style.visibility</p:attrName>
                                        </p:attrNameLst>
                                      </p:cBhvr>
                                      <p:to>
                                        <p:strVal val="visible"/>
                                      </p:to>
                                    </p:set>
                                    <p:anim calcmode="lin" valueType="num">
                                      <p:cBhvr>
                                        <p:cTn id="84" dur="500" fill="hold"/>
                                        <p:tgtEl>
                                          <p:spTgt spid="53"/>
                                        </p:tgtEl>
                                        <p:attrNameLst>
                                          <p:attrName>ppt_w</p:attrName>
                                        </p:attrNameLst>
                                      </p:cBhvr>
                                      <p:tavLst>
                                        <p:tav tm="0">
                                          <p:val>
                                            <p:fltVal val="0"/>
                                          </p:val>
                                        </p:tav>
                                        <p:tav tm="100000">
                                          <p:val>
                                            <p:strVal val="#ppt_w"/>
                                          </p:val>
                                        </p:tav>
                                      </p:tavLst>
                                    </p:anim>
                                    <p:anim calcmode="lin" valueType="num">
                                      <p:cBhvr>
                                        <p:cTn id="85" dur="500" fill="hold"/>
                                        <p:tgtEl>
                                          <p:spTgt spid="53"/>
                                        </p:tgtEl>
                                        <p:attrNameLst>
                                          <p:attrName>ppt_h</p:attrName>
                                        </p:attrNameLst>
                                      </p:cBhvr>
                                      <p:tavLst>
                                        <p:tav tm="0">
                                          <p:val>
                                            <p:fltVal val="0"/>
                                          </p:val>
                                        </p:tav>
                                        <p:tav tm="100000">
                                          <p:val>
                                            <p:strVal val="#ppt_h"/>
                                          </p:val>
                                        </p:tav>
                                      </p:tavLst>
                                    </p:anim>
                                    <p:anim calcmode="lin" valueType="num">
                                      <p:cBhvr>
                                        <p:cTn id="86" dur="500" fill="hold"/>
                                        <p:tgtEl>
                                          <p:spTgt spid="53"/>
                                        </p:tgtEl>
                                        <p:attrNameLst>
                                          <p:attrName>style.rotation</p:attrName>
                                        </p:attrNameLst>
                                      </p:cBhvr>
                                      <p:tavLst>
                                        <p:tav tm="0">
                                          <p:val>
                                            <p:fltVal val="90"/>
                                          </p:val>
                                        </p:tav>
                                        <p:tav tm="100000">
                                          <p:val>
                                            <p:fltVal val="0"/>
                                          </p:val>
                                        </p:tav>
                                      </p:tavLst>
                                    </p:anim>
                                    <p:animEffect transition="in" filter="fade">
                                      <p:cBhvr>
                                        <p:cTn id="87" dur="500"/>
                                        <p:tgtEl>
                                          <p:spTgt spid="53"/>
                                        </p:tgtEl>
                                      </p:cBhvr>
                                    </p:animEffect>
                                  </p:childTnLst>
                                </p:cTn>
                              </p:par>
                            </p:childTnLst>
                          </p:cTn>
                        </p:par>
                        <p:par>
                          <p:cTn id="88" fill="hold">
                            <p:stCondLst>
                              <p:cond delay="6000"/>
                            </p:stCondLst>
                            <p:childTnLst>
                              <p:par>
                                <p:cTn id="89" presetID="22" presetClass="entr" presetSubtype="8"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wipe(left)">
                                      <p:cBhvr>
                                        <p:cTn id="91"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autoUpdateAnimBg="0"/>
      <p:bldP spid="42" grpId="0" animBg="1"/>
      <p:bldP spid="43" grpId="0" animBg="1"/>
      <p:bldP spid="44" grpId="0" animBg="1"/>
      <p:bldP spid="45" grpId="0" animBg="1" autoUpdateAnimBg="0"/>
      <p:bldP spid="46" grpId="0" animBg="1" autoUpdateAnimBg="0"/>
      <p:bldP spid="47" grpId="0" animBg="1" autoUpdateAnimBg="0"/>
      <p:bldP spid="48" grpId="0" animBg="1" autoUpdateAnimBg="0"/>
      <p:bldP spid="49" grpId="0" animBg="1" autoUpdateAnimBg="0"/>
      <p:bldP spid="50" grpId="0" animBg="1" autoUpdateAnimBg="0"/>
      <p:bldP spid="51" grpId="0" animBg="1" autoUpdateAnimBg="0"/>
      <p:bldP spid="52" grpId="0" autoUpdateAnimBg="0"/>
      <p:bldP spid="53" grpId="0" autoUpdateAnimBg="0"/>
      <p:bldP spid="54" grpId="0" autoUpdateAnimBg="0"/>
      <p:bldP spid="55" grpId="0" autoUpdateAnimBg="0"/>
      <p:bldP spid="56" grpId="0" autoUpdateAnimBg="0"/>
      <p:bldP spid="57" grpId="0" autoUpdateAnimBg="0"/>
      <p:bldP spid="58"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4808582" cy="720000"/>
            <a:chOff x="398975" y="209550"/>
            <a:chExt cx="8700487"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2</a:t>
                </a:r>
                <a:endParaRPr lang="zh-CN" altLang="en-US" sz="2800" b="1" dirty="0">
                  <a:solidFill>
                    <a:prstClr val="white"/>
                  </a:solidFill>
                </a:endParaRPr>
              </a:p>
            </p:txBody>
          </p:sp>
        </p:grpSp>
        <p:sp>
          <p:nvSpPr>
            <p:cNvPr id="30" name="文本框 29"/>
            <p:cNvSpPr txBox="1"/>
            <p:nvPr/>
          </p:nvSpPr>
          <p:spPr>
            <a:xfrm>
              <a:off x="1984152" y="397918"/>
              <a:ext cx="7115310"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市场分析</a:t>
              </a:r>
              <a:r>
                <a:rPr lang="en-US" altLang="zh-CN" sz="2800" b="1" dirty="0">
                  <a:solidFill>
                    <a:srgbClr val="A65300"/>
                  </a:solidFill>
                  <a:latin typeface="微软雅黑" panose="020B0503020204020204" pitchFamily="34" charset="-122"/>
                  <a:ea typeface="微软雅黑" panose="020B0503020204020204" pitchFamily="34" charset="-122"/>
                </a:rPr>
                <a:t>-</a:t>
              </a:r>
              <a:r>
                <a:rPr lang="zh-CN" altLang="en-US" sz="2800" b="1" dirty="0">
                  <a:solidFill>
                    <a:srgbClr val="A65300"/>
                  </a:solidFill>
                  <a:latin typeface="微软雅黑" panose="020B0503020204020204" pitchFamily="34" charset="-122"/>
                  <a:ea typeface="微软雅黑" panose="020B0503020204020204" pitchFamily="34" charset="-122"/>
                </a:rPr>
                <a:t>目标用户分析</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12" name="Picture 2" descr="C:\Documents and Settings\Administrator\My Documents\商务图片\Nipic_2457331_201101132249089340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4718" y="606425"/>
            <a:ext cx="4731366"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Freeform 7"/>
          <p:cNvSpPr>
            <a:spLocks/>
          </p:cNvSpPr>
          <p:nvPr/>
        </p:nvSpPr>
        <p:spPr bwMode="auto">
          <a:xfrm>
            <a:off x="3716822" y="2381251"/>
            <a:ext cx="3107141" cy="2836863"/>
          </a:xfrm>
          <a:custGeom>
            <a:avLst/>
            <a:gdLst>
              <a:gd name="T0" fmla="*/ 2017840 w 4137"/>
              <a:gd name="T1" fmla="*/ 111191 h 3776"/>
              <a:gd name="T2" fmla="*/ 2725247 w 4137"/>
              <a:gd name="T3" fmla="*/ 1730216 h 3776"/>
              <a:gd name="T4" fmla="*/ 1100913 w 4137"/>
              <a:gd name="T5" fmla="*/ 2452955 h 3776"/>
              <a:gd name="T6" fmla="*/ 372478 w 4137"/>
              <a:gd name="T7" fmla="*/ 843696 h 3776"/>
              <a:gd name="T8" fmla="*/ 261335 w 4137"/>
              <a:gd name="T9" fmla="*/ 800873 h 3776"/>
              <a:gd name="T10" fmla="*/ 1058108 w 4137"/>
              <a:gd name="T11" fmla="*/ 2564146 h 3776"/>
              <a:gd name="T12" fmla="*/ 2836390 w 4137"/>
              <a:gd name="T13" fmla="*/ 1773039 h 3776"/>
              <a:gd name="T14" fmla="*/ 2060645 w 4137"/>
              <a:gd name="T15" fmla="*/ 0 h 3776"/>
              <a:gd name="T16" fmla="*/ 2017840 w 4137"/>
              <a:gd name="T17" fmla="*/ 111191 h 37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137" h="3776">
                <a:moveTo>
                  <a:pt x="2687" y="148"/>
                </a:moveTo>
                <a:cubicBezTo>
                  <a:pt x="3536" y="487"/>
                  <a:pt x="3958" y="1447"/>
                  <a:pt x="3629" y="2303"/>
                </a:cubicBezTo>
                <a:cubicBezTo>
                  <a:pt x="3297" y="3166"/>
                  <a:pt x="2328" y="3597"/>
                  <a:pt x="1466" y="3265"/>
                </a:cubicBezTo>
                <a:cubicBezTo>
                  <a:pt x="610" y="2936"/>
                  <a:pt x="179" y="1980"/>
                  <a:pt x="496" y="1123"/>
                </a:cubicBezTo>
                <a:lnTo>
                  <a:pt x="348" y="1066"/>
                </a:lnTo>
                <a:cubicBezTo>
                  <a:pt x="0" y="2005"/>
                  <a:pt x="471" y="3053"/>
                  <a:pt x="1409" y="3413"/>
                </a:cubicBezTo>
                <a:cubicBezTo>
                  <a:pt x="2353" y="3776"/>
                  <a:pt x="3414" y="3305"/>
                  <a:pt x="3777" y="2360"/>
                </a:cubicBezTo>
                <a:cubicBezTo>
                  <a:pt x="4137" y="1422"/>
                  <a:pt x="3675" y="371"/>
                  <a:pt x="2744" y="0"/>
                </a:cubicBezTo>
                <a:lnTo>
                  <a:pt x="2687" y="148"/>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Freeform 8"/>
          <p:cNvSpPr>
            <a:spLocks/>
          </p:cNvSpPr>
          <p:nvPr/>
        </p:nvSpPr>
        <p:spPr bwMode="auto">
          <a:xfrm>
            <a:off x="1100282" y="3557589"/>
            <a:ext cx="3096028" cy="2619375"/>
          </a:xfrm>
          <a:custGeom>
            <a:avLst/>
            <a:gdLst>
              <a:gd name="T0" fmla="*/ 2342371 w 4122"/>
              <a:gd name="T1" fmla="*/ 93898 h 3487"/>
              <a:gd name="T2" fmla="*/ 2533876 w 4122"/>
              <a:gd name="T3" fmla="*/ 1850164 h 3487"/>
              <a:gd name="T4" fmla="*/ 767523 w 4122"/>
              <a:gd name="T5" fmla="*/ 2053734 h 3487"/>
              <a:gd name="T6" fmla="*/ 553488 w 4122"/>
              <a:gd name="T7" fmla="*/ 299722 h 3487"/>
              <a:gd name="T8" fmla="*/ 460363 w 4122"/>
              <a:gd name="T9" fmla="*/ 226106 h 3487"/>
              <a:gd name="T10" fmla="*/ 693174 w 4122"/>
              <a:gd name="T11" fmla="*/ 2146881 h 3487"/>
              <a:gd name="T12" fmla="*/ 2627001 w 4122"/>
              <a:gd name="T13" fmla="*/ 1923780 h 3487"/>
              <a:gd name="T14" fmla="*/ 2416720 w 4122"/>
              <a:gd name="T15" fmla="*/ 0 h 3487"/>
              <a:gd name="T16" fmla="*/ 2342371 w 4122"/>
              <a:gd name="T17" fmla="*/ 93898 h 34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122" h="3487">
                <a:moveTo>
                  <a:pt x="3119" y="125"/>
                </a:moveTo>
                <a:cubicBezTo>
                  <a:pt x="3828" y="702"/>
                  <a:pt x="3944" y="1744"/>
                  <a:pt x="3374" y="2463"/>
                </a:cubicBezTo>
                <a:cubicBezTo>
                  <a:pt x="2799" y="3187"/>
                  <a:pt x="1746" y="3308"/>
                  <a:pt x="1022" y="2734"/>
                </a:cubicBezTo>
                <a:cubicBezTo>
                  <a:pt x="303" y="2164"/>
                  <a:pt x="178" y="1123"/>
                  <a:pt x="737" y="399"/>
                </a:cubicBezTo>
                <a:lnTo>
                  <a:pt x="613" y="301"/>
                </a:lnTo>
                <a:cubicBezTo>
                  <a:pt x="0" y="1093"/>
                  <a:pt x="136" y="2234"/>
                  <a:pt x="923" y="2858"/>
                </a:cubicBezTo>
                <a:cubicBezTo>
                  <a:pt x="1716" y="3487"/>
                  <a:pt x="2869" y="3354"/>
                  <a:pt x="3498" y="2561"/>
                </a:cubicBezTo>
                <a:cubicBezTo>
                  <a:pt x="4122" y="1774"/>
                  <a:pt x="3996" y="632"/>
                  <a:pt x="3218" y="0"/>
                </a:cubicBezTo>
                <a:lnTo>
                  <a:pt x="3119" y="125"/>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Freeform 9"/>
          <p:cNvSpPr>
            <a:spLocks/>
          </p:cNvSpPr>
          <p:nvPr/>
        </p:nvSpPr>
        <p:spPr bwMode="auto">
          <a:xfrm>
            <a:off x="1536900" y="800100"/>
            <a:ext cx="2943608" cy="2833688"/>
          </a:xfrm>
          <a:custGeom>
            <a:avLst/>
            <a:gdLst>
              <a:gd name="T0" fmla="*/ 1266961 w 3919"/>
              <a:gd name="T1" fmla="*/ 2716525 h 3773"/>
              <a:gd name="T2" fmla="*/ 232063 w 3919"/>
              <a:gd name="T3" fmla="*/ 1285036 h 3773"/>
              <a:gd name="T4" fmla="*/ 1666501 w 3919"/>
              <a:gd name="T5" fmla="*/ 233575 h 3773"/>
              <a:gd name="T6" fmla="*/ 2720174 w 3919"/>
              <a:gd name="T7" fmla="*/ 1651545 h 3773"/>
              <a:gd name="T8" fmla="*/ 2837332 w 3919"/>
              <a:gd name="T9" fmla="*/ 1669570 h 3773"/>
              <a:gd name="T10" fmla="*/ 1684525 w 3919"/>
              <a:gd name="T11" fmla="*/ 116412 h 3773"/>
              <a:gd name="T12" fmla="*/ 114905 w 3919"/>
              <a:gd name="T13" fmla="*/ 1267011 h 3773"/>
              <a:gd name="T14" fmla="*/ 1248937 w 3919"/>
              <a:gd name="T15" fmla="*/ 2833688 h 3773"/>
              <a:gd name="T16" fmla="*/ 1266961 w 3919"/>
              <a:gd name="T17" fmla="*/ 2716525 h 37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919" h="3773">
                <a:moveTo>
                  <a:pt x="1687" y="3617"/>
                </a:moveTo>
                <a:cubicBezTo>
                  <a:pt x="785" y="3466"/>
                  <a:pt x="170" y="2617"/>
                  <a:pt x="309" y="1711"/>
                </a:cubicBezTo>
                <a:cubicBezTo>
                  <a:pt x="450" y="797"/>
                  <a:pt x="1305" y="171"/>
                  <a:pt x="2219" y="311"/>
                </a:cubicBezTo>
                <a:cubicBezTo>
                  <a:pt x="3125" y="451"/>
                  <a:pt x="3749" y="1294"/>
                  <a:pt x="3622" y="2199"/>
                </a:cubicBezTo>
                <a:lnTo>
                  <a:pt x="3778" y="2223"/>
                </a:lnTo>
                <a:cubicBezTo>
                  <a:pt x="3919" y="1231"/>
                  <a:pt x="3236" y="308"/>
                  <a:pt x="2243" y="155"/>
                </a:cubicBezTo>
                <a:cubicBezTo>
                  <a:pt x="1243" y="0"/>
                  <a:pt x="307" y="687"/>
                  <a:pt x="153" y="1687"/>
                </a:cubicBezTo>
                <a:cubicBezTo>
                  <a:pt x="0" y="2680"/>
                  <a:pt x="675" y="3609"/>
                  <a:pt x="1663" y="3773"/>
                </a:cubicBezTo>
                <a:lnTo>
                  <a:pt x="1687" y="3617"/>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Oval 10"/>
          <p:cNvSpPr>
            <a:spLocks noChangeArrowheads="1"/>
          </p:cNvSpPr>
          <p:nvPr/>
        </p:nvSpPr>
        <p:spPr bwMode="auto">
          <a:xfrm>
            <a:off x="1416235" y="1231900"/>
            <a:ext cx="873239" cy="871538"/>
          </a:xfrm>
          <a:prstGeom prst="ellipse">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Oval 11"/>
          <p:cNvSpPr>
            <a:spLocks noChangeArrowheads="1"/>
          </p:cNvSpPr>
          <p:nvPr/>
        </p:nvSpPr>
        <p:spPr bwMode="auto">
          <a:xfrm>
            <a:off x="2419665" y="5538789"/>
            <a:ext cx="871651" cy="871537"/>
          </a:xfrm>
          <a:prstGeom prst="ellipse">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Oval 12"/>
          <p:cNvSpPr>
            <a:spLocks noChangeArrowheads="1"/>
          </p:cNvSpPr>
          <p:nvPr/>
        </p:nvSpPr>
        <p:spPr bwMode="auto">
          <a:xfrm>
            <a:off x="6111084" y="3773489"/>
            <a:ext cx="871650" cy="871537"/>
          </a:xfrm>
          <a:prstGeom prst="ellipse">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TextBox 18"/>
          <p:cNvSpPr txBox="1">
            <a:spLocks noChangeArrowheads="1"/>
          </p:cNvSpPr>
          <p:nvPr/>
        </p:nvSpPr>
        <p:spPr bwMode="auto">
          <a:xfrm>
            <a:off x="1440051" y="1293814"/>
            <a:ext cx="7763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1</a:t>
            </a:r>
            <a:endParaRPr kumimoji="0" lang="en-US" sz="3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0" name="TextBox 19"/>
          <p:cNvSpPr txBox="1">
            <a:spLocks noChangeArrowheads="1"/>
          </p:cNvSpPr>
          <p:nvPr/>
        </p:nvSpPr>
        <p:spPr bwMode="auto">
          <a:xfrm>
            <a:off x="1632389" y="3795170"/>
            <a:ext cx="2083071"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just" eaLnBrk="1" hangingPunct="1"/>
            <a:r>
              <a:rPr lang="zh-CN" altLang="en-US" sz="1600" dirty="0">
                <a:latin typeface="微软雅黑" pitchFamily="34" charset="-122"/>
                <a:ea typeface="微软雅黑" pitchFamily="34" charset="-122"/>
              </a:rPr>
              <a:t>     能准确将农副产品产供环节暴露给买方，让购买方完全了解产品的来路与质量情况，就会在一定程度上打消购买方选购产品时的忧虑。</a:t>
            </a:r>
          </a:p>
        </p:txBody>
      </p:sp>
      <p:sp>
        <p:nvSpPr>
          <p:cNvPr id="21" name="TextBox 18"/>
          <p:cNvSpPr txBox="1">
            <a:spLocks noChangeArrowheads="1"/>
          </p:cNvSpPr>
          <p:nvPr/>
        </p:nvSpPr>
        <p:spPr bwMode="auto">
          <a:xfrm>
            <a:off x="2074983" y="1502154"/>
            <a:ext cx="202909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just" eaLnBrk="1" hangingPunct="1"/>
            <a:r>
              <a:rPr lang="zh-CN" altLang="en-US" sz="1600" dirty="0">
                <a:latin typeface="微软雅黑" pitchFamily="34" charset="-122"/>
                <a:ea typeface="微软雅黑" pitchFamily="34" charset="-122"/>
              </a:rPr>
              <a:t>      当前生产群体急  需的是来自消费市场的信息，如果利用互联网的优势解决这一困境，这一群体将会迅速被吸纳进来。</a:t>
            </a:r>
          </a:p>
        </p:txBody>
      </p:sp>
      <p:sp>
        <p:nvSpPr>
          <p:cNvPr id="22" name="TextBox 19"/>
          <p:cNvSpPr txBox="1">
            <a:spLocks noChangeArrowheads="1"/>
          </p:cNvSpPr>
          <p:nvPr/>
        </p:nvSpPr>
        <p:spPr bwMode="auto">
          <a:xfrm>
            <a:off x="4336028" y="3071814"/>
            <a:ext cx="1800459"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just" eaLnBrk="1" hangingPunct="1"/>
            <a:r>
              <a:rPr lang="zh-CN" altLang="en-US" sz="1600" dirty="0">
                <a:latin typeface="微软雅黑" pitchFamily="34" charset="-122"/>
                <a:ea typeface="微软雅黑" pitchFamily="34" charset="-122"/>
              </a:rPr>
              <a:t>避免很多中间环节，有效地将买、卖双方市场的直接当事人连接起来。</a:t>
            </a:r>
          </a:p>
        </p:txBody>
      </p:sp>
      <p:sp>
        <p:nvSpPr>
          <p:cNvPr id="23" name="TextBox 20"/>
          <p:cNvSpPr txBox="1">
            <a:spLocks noChangeArrowheads="1"/>
          </p:cNvSpPr>
          <p:nvPr/>
        </p:nvSpPr>
        <p:spPr bwMode="auto">
          <a:xfrm>
            <a:off x="2451419" y="5648326"/>
            <a:ext cx="7748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2</a:t>
            </a:r>
            <a:endParaRPr kumimoji="0" lang="en-US" sz="3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4" name="TextBox 21"/>
          <p:cNvSpPr txBox="1">
            <a:spLocks noChangeArrowheads="1"/>
          </p:cNvSpPr>
          <p:nvPr/>
        </p:nvSpPr>
        <p:spPr bwMode="auto">
          <a:xfrm>
            <a:off x="6177767" y="3900489"/>
            <a:ext cx="7748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3</a:t>
            </a:r>
            <a:endParaRPr kumimoji="0" lang="en-US" sz="3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4151251089"/>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 calcmode="lin" valueType="num">
                                      <p:cBhvr>
                                        <p:cTn id="9" dur="500" fill="hold"/>
                                        <p:tgtEl>
                                          <p:spTgt spid="15"/>
                                        </p:tgtEl>
                                        <p:attrNameLst>
                                          <p:attrName>style.rotation</p:attrName>
                                        </p:attrNameLst>
                                      </p:cBhvr>
                                      <p:tavLst>
                                        <p:tav tm="0">
                                          <p:val>
                                            <p:fltVal val="90"/>
                                          </p:val>
                                        </p:tav>
                                        <p:tav tm="100000">
                                          <p:val>
                                            <p:fltVal val="0"/>
                                          </p:val>
                                        </p:tav>
                                      </p:tavLst>
                                    </p:anim>
                                    <p:animEffect transition="in" filter="fade">
                                      <p:cBhvr>
                                        <p:cTn id="10" dur="500"/>
                                        <p:tgtEl>
                                          <p:spTgt spid="1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 calcmode="lin" valueType="num">
                                      <p:cBhvr>
                                        <p:cTn id="15" dur="500" fill="hold"/>
                                        <p:tgtEl>
                                          <p:spTgt spid="13"/>
                                        </p:tgtEl>
                                        <p:attrNameLst>
                                          <p:attrName>style.rotation</p:attrName>
                                        </p:attrNameLst>
                                      </p:cBhvr>
                                      <p:tavLst>
                                        <p:tav tm="0">
                                          <p:val>
                                            <p:fltVal val="90"/>
                                          </p:val>
                                        </p:tav>
                                        <p:tav tm="100000">
                                          <p:val>
                                            <p:fltVal val="0"/>
                                          </p:val>
                                        </p:tav>
                                      </p:tavLst>
                                    </p:anim>
                                    <p:animEffect transition="in" filter="fade">
                                      <p:cBhvr>
                                        <p:cTn id="16" dur="500"/>
                                        <p:tgtEl>
                                          <p:spTgt spid="1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 calcmode="lin" valueType="num">
                                      <p:cBhvr>
                                        <p:cTn id="21" dur="500" fill="hold"/>
                                        <p:tgtEl>
                                          <p:spTgt spid="14"/>
                                        </p:tgtEl>
                                        <p:attrNameLst>
                                          <p:attrName>style.rotation</p:attrName>
                                        </p:attrNameLst>
                                      </p:cBhvr>
                                      <p:tavLst>
                                        <p:tav tm="0">
                                          <p:val>
                                            <p:fltVal val="90"/>
                                          </p:val>
                                        </p:tav>
                                        <p:tav tm="100000">
                                          <p:val>
                                            <p:fltVal val="0"/>
                                          </p:val>
                                        </p:tav>
                                      </p:tavLst>
                                    </p:anim>
                                    <p:animEffect transition="in" filter="fade">
                                      <p:cBhvr>
                                        <p:cTn id="22" dur="500"/>
                                        <p:tgtEl>
                                          <p:spTgt spid="14"/>
                                        </p:tgtEl>
                                      </p:cBhvr>
                                    </p:animEffect>
                                  </p:childTnLst>
                                </p:cTn>
                              </p:par>
                            </p:childTnLst>
                          </p:cTn>
                        </p:par>
                        <p:par>
                          <p:cTn id="23" fill="hold">
                            <p:stCondLst>
                              <p:cond delay="500"/>
                            </p:stCondLst>
                            <p:childTnLst>
                              <p:par>
                                <p:cTn id="24" presetID="52"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Scale>
                                      <p:cBhvr>
                                        <p:cTn id="26"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7" dur="1000" decel="50000" fill="hold">
                                          <p:stCondLst>
                                            <p:cond delay="0"/>
                                          </p:stCondLst>
                                        </p:cTn>
                                        <p:tgtEl>
                                          <p:spTgt spid="16"/>
                                        </p:tgtEl>
                                        <p:attrNameLst>
                                          <p:attrName>ppt_x,ppt_y</p:attrName>
                                        </p:attrNameLst>
                                      </p:cBhvr>
                                      <p:rCtr x="0" y="0"/>
                                    </p:animMotion>
                                    <p:animEffect transition="in" filter="fade">
                                      <p:cBhvr>
                                        <p:cTn id="28" dur="1000"/>
                                        <p:tgtEl>
                                          <p:spTgt spid="16"/>
                                        </p:tgtEl>
                                      </p:cBhvr>
                                    </p:animEffect>
                                  </p:childTnLst>
                                </p:cTn>
                              </p:par>
                              <p:par>
                                <p:cTn id="29" presetID="52"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Scale>
                                      <p:cBhvr>
                                        <p:cTn id="31"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19"/>
                                        </p:tgtEl>
                                        <p:attrNameLst>
                                          <p:attrName>ppt_x,ppt_y</p:attrName>
                                        </p:attrNameLst>
                                      </p:cBhvr>
                                      <p:rCtr x="0" y="0"/>
                                    </p:animMotion>
                                    <p:animEffect transition="in" filter="fade">
                                      <p:cBhvr>
                                        <p:cTn id="33" dur="1000"/>
                                        <p:tgtEl>
                                          <p:spTgt spid="19"/>
                                        </p:tgtEl>
                                      </p:cBhvr>
                                    </p:animEffect>
                                  </p:childTnLst>
                                </p:cTn>
                              </p:par>
                              <p:par>
                                <p:cTn id="34" presetID="52" presetClass="entr" presetSubtype="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Scale>
                                      <p:cBhvr>
                                        <p:cTn id="3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7" dur="1000" decel="50000" fill="hold">
                                          <p:stCondLst>
                                            <p:cond delay="0"/>
                                          </p:stCondLst>
                                        </p:cTn>
                                        <p:tgtEl>
                                          <p:spTgt spid="18"/>
                                        </p:tgtEl>
                                        <p:attrNameLst>
                                          <p:attrName>ppt_x,ppt_y</p:attrName>
                                        </p:attrNameLst>
                                      </p:cBhvr>
                                      <p:rCtr x="0" y="0"/>
                                    </p:animMotion>
                                    <p:animEffect transition="in" filter="fade">
                                      <p:cBhvr>
                                        <p:cTn id="38" dur="1000"/>
                                        <p:tgtEl>
                                          <p:spTgt spid="18"/>
                                        </p:tgtEl>
                                      </p:cBhvr>
                                    </p:animEffect>
                                  </p:childTnLst>
                                </p:cTn>
                              </p:par>
                              <p:par>
                                <p:cTn id="39" presetID="52"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Scale>
                                      <p:cBhvr>
                                        <p:cTn id="41"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24"/>
                                        </p:tgtEl>
                                        <p:attrNameLst>
                                          <p:attrName>ppt_x,ppt_y</p:attrName>
                                        </p:attrNameLst>
                                      </p:cBhvr>
                                      <p:rCtr x="0" y="0"/>
                                    </p:animMotion>
                                    <p:animEffect transition="in" filter="fade">
                                      <p:cBhvr>
                                        <p:cTn id="43" dur="1000"/>
                                        <p:tgtEl>
                                          <p:spTgt spid="24"/>
                                        </p:tgtEl>
                                      </p:cBhvr>
                                    </p:animEffect>
                                  </p:childTnLst>
                                </p:cTn>
                              </p:par>
                              <p:par>
                                <p:cTn id="44" presetID="52"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Scale>
                                      <p:cBhvr>
                                        <p:cTn id="46"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7" dur="1000" decel="50000" fill="hold">
                                          <p:stCondLst>
                                            <p:cond delay="0"/>
                                          </p:stCondLst>
                                        </p:cTn>
                                        <p:tgtEl>
                                          <p:spTgt spid="17"/>
                                        </p:tgtEl>
                                        <p:attrNameLst>
                                          <p:attrName>ppt_x,ppt_y</p:attrName>
                                        </p:attrNameLst>
                                      </p:cBhvr>
                                      <p:rCtr x="0" y="0"/>
                                    </p:animMotion>
                                    <p:animEffect transition="in" filter="fade">
                                      <p:cBhvr>
                                        <p:cTn id="48" dur="1000"/>
                                        <p:tgtEl>
                                          <p:spTgt spid="17"/>
                                        </p:tgtEl>
                                      </p:cBhvr>
                                    </p:animEffect>
                                  </p:childTnLst>
                                </p:cTn>
                              </p:par>
                              <p:par>
                                <p:cTn id="49" presetID="52" presetClass="entr" presetSubtype="0"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Scale>
                                      <p:cBhvr>
                                        <p:cTn id="51"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2" dur="1000" decel="50000" fill="hold">
                                          <p:stCondLst>
                                            <p:cond delay="0"/>
                                          </p:stCondLst>
                                        </p:cTn>
                                        <p:tgtEl>
                                          <p:spTgt spid="23"/>
                                        </p:tgtEl>
                                        <p:attrNameLst>
                                          <p:attrName>ppt_x,ppt_y</p:attrName>
                                        </p:attrNameLst>
                                      </p:cBhvr>
                                      <p:rCtr x="0" y="0"/>
                                    </p:animMotion>
                                    <p:animEffect transition="in" filter="fade">
                                      <p:cBhvr>
                                        <p:cTn id="53" dur="1000"/>
                                        <p:tgtEl>
                                          <p:spTgt spid="23"/>
                                        </p:tgtEl>
                                      </p:cBhvr>
                                    </p:animEffect>
                                  </p:childTnLst>
                                </p:cTn>
                              </p:par>
                            </p:childTnLst>
                          </p:cTn>
                        </p:par>
                        <p:par>
                          <p:cTn id="54" fill="hold">
                            <p:stCondLst>
                              <p:cond delay="1500"/>
                            </p:stCondLst>
                            <p:childTnLst>
                              <p:par>
                                <p:cTn id="55" presetID="22" presetClass="entr" presetSubtype="8"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left)">
                                      <p:cBhvr>
                                        <p:cTn id="57" dur="500"/>
                                        <p:tgtEl>
                                          <p:spTgt spid="21"/>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down)">
                                      <p:cBhvr>
                                        <p:cTn id="60" dur="500"/>
                                        <p:tgtEl>
                                          <p:spTgt spid="20"/>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right)">
                                      <p:cBhvr>
                                        <p:cTn id="63" dur="500"/>
                                        <p:tgtEl>
                                          <p:spTgt spid="22"/>
                                        </p:tgtEl>
                                      </p:cBhvr>
                                    </p:animEffect>
                                  </p:childTnLst>
                                </p:cTn>
                              </p:par>
                            </p:childTnLst>
                          </p:cTn>
                        </p:par>
                        <p:par>
                          <p:cTn id="64" fill="hold">
                            <p:stCondLst>
                              <p:cond delay="2000"/>
                            </p:stCondLst>
                            <p:childTnLst>
                              <p:par>
                                <p:cTn id="65" presetID="42" presetClass="entr" presetSubtype="0" fill="hold"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1000"/>
                                        <p:tgtEl>
                                          <p:spTgt spid="12"/>
                                        </p:tgtEl>
                                      </p:cBhvr>
                                    </p:animEffect>
                                    <p:anim calcmode="lin" valueType="num">
                                      <p:cBhvr>
                                        <p:cTn id="68" dur="1000" fill="hold"/>
                                        <p:tgtEl>
                                          <p:spTgt spid="12"/>
                                        </p:tgtEl>
                                        <p:attrNameLst>
                                          <p:attrName>ppt_x</p:attrName>
                                        </p:attrNameLst>
                                      </p:cBhvr>
                                      <p:tavLst>
                                        <p:tav tm="0">
                                          <p:val>
                                            <p:strVal val="#ppt_x"/>
                                          </p:val>
                                        </p:tav>
                                        <p:tav tm="100000">
                                          <p:val>
                                            <p:strVal val="#ppt_x"/>
                                          </p:val>
                                        </p:tav>
                                      </p:tavLst>
                                    </p:anim>
                                    <p:anim calcmode="lin" valueType="num">
                                      <p:cBhvr>
                                        <p:cTn id="6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autoUpdateAnimBg="0"/>
      <p:bldP spid="17" grpId="0" animBg="1" autoUpdateAnimBg="0"/>
      <p:bldP spid="18" grpId="0" animBg="1" autoUpdateAnimBg="0"/>
      <p:bldP spid="19" grpId="0" autoUpdateAnimBg="0"/>
      <p:bldP spid="20" grpId="0" autoUpdateAnimBg="0"/>
      <p:bldP spid="21" grpId="0" autoUpdateAnimBg="0"/>
      <p:bldP spid="22" grpId="0" autoUpdateAnimBg="0"/>
      <p:bldP spid="23" grpId="0" autoUpdateAnimBg="0"/>
      <p:bldP spid="24"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7681163" cy="720000"/>
            <a:chOff x="398975" y="209550"/>
            <a:chExt cx="13898039"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3</a:t>
                </a:r>
                <a:endParaRPr lang="zh-CN" altLang="en-US" sz="2800" b="1" dirty="0">
                  <a:solidFill>
                    <a:prstClr val="white"/>
                  </a:solidFill>
                </a:endParaRPr>
              </a:p>
            </p:txBody>
          </p:sp>
        </p:grpSp>
        <p:sp>
          <p:nvSpPr>
            <p:cNvPr id="30" name="文本框 29"/>
            <p:cNvSpPr txBox="1"/>
            <p:nvPr/>
          </p:nvSpPr>
          <p:spPr>
            <a:xfrm>
              <a:off x="1984152" y="397918"/>
              <a:ext cx="12312862"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市场分析</a:t>
              </a:r>
              <a:r>
                <a:rPr lang="en-US" altLang="zh-CN" sz="2800" b="1" dirty="0">
                  <a:solidFill>
                    <a:srgbClr val="A65300"/>
                  </a:solidFill>
                  <a:latin typeface="微软雅黑" panose="020B0503020204020204" pitchFamily="34" charset="-122"/>
                  <a:ea typeface="微软雅黑" panose="020B0503020204020204" pitchFamily="34" charset="-122"/>
                </a:rPr>
                <a:t>-</a:t>
              </a:r>
              <a:r>
                <a:rPr lang="zh-CN" altLang="en-US" sz="2800" b="1" dirty="0">
                  <a:solidFill>
                    <a:srgbClr val="A65300"/>
                  </a:solidFill>
                  <a:latin typeface="微软雅黑" panose="020B0503020204020204" pitchFamily="34" charset="-122"/>
                  <a:ea typeface="微软雅黑" panose="020B0503020204020204" pitchFamily="34" charset="-122"/>
                </a:rPr>
                <a:t>当前农副产品市场流通体系分析</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Freeform 24"/>
          <p:cNvSpPr>
            <a:spLocks/>
          </p:cNvSpPr>
          <p:nvPr/>
        </p:nvSpPr>
        <p:spPr bwMode="auto">
          <a:xfrm>
            <a:off x="3507248" y="3722690"/>
            <a:ext cx="2441893" cy="2441575"/>
          </a:xfrm>
          <a:custGeom>
            <a:avLst/>
            <a:gdLst>
              <a:gd name="T0" fmla="*/ 1947497053 w 3061"/>
              <a:gd name="T1" fmla="*/ 1947497053 h 3061"/>
              <a:gd name="T2" fmla="*/ 0 w 3061"/>
              <a:gd name="T3" fmla="*/ 0 h 3061"/>
              <a:gd name="T4" fmla="*/ 168601083 w 3061"/>
              <a:gd name="T5" fmla="*/ 0 h 3061"/>
              <a:gd name="T6" fmla="*/ 1947497053 w 3061"/>
              <a:gd name="T7" fmla="*/ 1778895970 h 3061"/>
              <a:gd name="T8" fmla="*/ 1947497053 w 3061"/>
              <a:gd name="T9" fmla="*/ 1947497053 h 30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61" h="3061">
                <a:moveTo>
                  <a:pt x="3061" y="3061"/>
                </a:moveTo>
                <a:cubicBezTo>
                  <a:pt x="1404" y="2988"/>
                  <a:pt x="73" y="1657"/>
                  <a:pt x="0" y="0"/>
                </a:cubicBezTo>
                <a:lnTo>
                  <a:pt x="265" y="0"/>
                </a:lnTo>
                <a:cubicBezTo>
                  <a:pt x="337" y="1511"/>
                  <a:pt x="1550" y="2724"/>
                  <a:pt x="3061" y="2796"/>
                </a:cubicBezTo>
                <a:lnTo>
                  <a:pt x="3061" y="3061"/>
                </a:lnTo>
                <a:close/>
              </a:path>
            </a:pathLst>
          </a:custGeom>
          <a:solidFill>
            <a:srgbClr val="262626"/>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3" name="Freeform 25"/>
          <p:cNvSpPr>
            <a:spLocks/>
          </p:cNvSpPr>
          <p:nvPr/>
        </p:nvSpPr>
        <p:spPr bwMode="auto">
          <a:xfrm>
            <a:off x="6176182" y="3722690"/>
            <a:ext cx="2443481" cy="2441575"/>
          </a:xfrm>
          <a:custGeom>
            <a:avLst/>
            <a:gdLst>
              <a:gd name="T0" fmla="*/ 1950031181 w 3061"/>
              <a:gd name="T1" fmla="*/ 0 h 3061"/>
              <a:gd name="T2" fmla="*/ 0 w 3061"/>
              <a:gd name="T3" fmla="*/ 1947497053 h 3061"/>
              <a:gd name="T4" fmla="*/ 0 w 3061"/>
              <a:gd name="T5" fmla="*/ 1778895970 h 3061"/>
              <a:gd name="T6" fmla="*/ 1781211092 w 3061"/>
              <a:gd name="T7" fmla="*/ 0 h 3061"/>
              <a:gd name="T8" fmla="*/ 1950031181 w 3061"/>
              <a:gd name="T9" fmla="*/ 0 h 30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61" h="3061">
                <a:moveTo>
                  <a:pt x="3061" y="0"/>
                </a:moveTo>
                <a:cubicBezTo>
                  <a:pt x="2988" y="1657"/>
                  <a:pt x="1657" y="2988"/>
                  <a:pt x="0" y="3061"/>
                </a:cubicBezTo>
                <a:lnTo>
                  <a:pt x="0" y="2796"/>
                </a:lnTo>
                <a:cubicBezTo>
                  <a:pt x="1511" y="2724"/>
                  <a:pt x="2724" y="1511"/>
                  <a:pt x="2796" y="0"/>
                </a:cubicBezTo>
                <a:lnTo>
                  <a:pt x="3061" y="0"/>
                </a:lnTo>
                <a:close/>
              </a:path>
            </a:pathLst>
          </a:custGeom>
          <a:solidFill>
            <a:srgbClr val="262626"/>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4" name="Freeform 26"/>
          <p:cNvSpPr>
            <a:spLocks/>
          </p:cNvSpPr>
          <p:nvPr/>
        </p:nvSpPr>
        <p:spPr bwMode="auto">
          <a:xfrm>
            <a:off x="3507248" y="1052513"/>
            <a:ext cx="2441893" cy="2443162"/>
          </a:xfrm>
          <a:custGeom>
            <a:avLst/>
            <a:gdLst>
              <a:gd name="T0" fmla="*/ 1947497053 w 3061"/>
              <a:gd name="T1" fmla="*/ 168820020 h 3061"/>
              <a:gd name="T2" fmla="*/ 168601083 w 3061"/>
              <a:gd name="T3" fmla="*/ 1950029585 h 3061"/>
              <a:gd name="T4" fmla="*/ 0 w 3061"/>
              <a:gd name="T5" fmla="*/ 1950029585 h 3061"/>
              <a:gd name="T6" fmla="*/ 1947497053 w 3061"/>
              <a:gd name="T7" fmla="*/ 0 h 3061"/>
              <a:gd name="T8" fmla="*/ 1947497053 w 3061"/>
              <a:gd name="T9" fmla="*/ 168820020 h 30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61" h="3061">
                <a:moveTo>
                  <a:pt x="3061" y="265"/>
                </a:moveTo>
                <a:cubicBezTo>
                  <a:pt x="1550" y="337"/>
                  <a:pt x="337" y="1550"/>
                  <a:pt x="265" y="3061"/>
                </a:cubicBezTo>
                <a:lnTo>
                  <a:pt x="0" y="3061"/>
                </a:lnTo>
                <a:cubicBezTo>
                  <a:pt x="73" y="1404"/>
                  <a:pt x="1404" y="73"/>
                  <a:pt x="3061" y="0"/>
                </a:cubicBezTo>
                <a:lnTo>
                  <a:pt x="3061" y="265"/>
                </a:lnTo>
                <a:close/>
              </a:path>
            </a:pathLst>
          </a:custGeom>
          <a:solidFill>
            <a:srgbClr val="262626"/>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5" name="Freeform 27"/>
          <p:cNvSpPr>
            <a:spLocks/>
          </p:cNvSpPr>
          <p:nvPr/>
        </p:nvSpPr>
        <p:spPr bwMode="auto">
          <a:xfrm>
            <a:off x="6176182" y="1052513"/>
            <a:ext cx="2443481" cy="2443162"/>
          </a:xfrm>
          <a:custGeom>
            <a:avLst/>
            <a:gdLst>
              <a:gd name="T0" fmla="*/ 0 w 3061"/>
              <a:gd name="T1" fmla="*/ 0 h 3061"/>
              <a:gd name="T2" fmla="*/ 1950031181 w 3061"/>
              <a:gd name="T3" fmla="*/ 1950029585 h 3061"/>
              <a:gd name="T4" fmla="*/ 1781211092 w 3061"/>
              <a:gd name="T5" fmla="*/ 1950029585 h 3061"/>
              <a:gd name="T6" fmla="*/ 0 w 3061"/>
              <a:gd name="T7" fmla="*/ 168820020 h 3061"/>
              <a:gd name="T8" fmla="*/ 0 w 3061"/>
              <a:gd name="T9" fmla="*/ 0 h 30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61" h="3061">
                <a:moveTo>
                  <a:pt x="0" y="0"/>
                </a:moveTo>
                <a:cubicBezTo>
                  <a:pt x="1657" y="73"/>
                  <a:pt x="2988" y="1404"/>
                  <a:pt x="3061" y="3061"/>
                </a:cubicBezTo>
                <a:lnTo>
                  <a:pt x="2796" y="3061"/>
                </a:lnTo>
                <a:cubicBezTo>
                  <a:pt x="2724" y="1550"/>
                  <a:pt x="1511" y="337"/>
                  <a:pt x="0" y="265"/>
                </a:cubicBezTo>
                <a:lnTo>
                  <a:pt x="0" y="0"/>
                </a:lnTo>
                <a:close/>
              </a:path>
            </a:pathLst>
          </a:custGeom>
          <a:solidFill>
            <a:srgbClr val="262626"/>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grpSp>
        <p:nvGrpSpPr>
          <p:cNvPr id="16" name="组合 20"/>
          <p:cNvGrpSpPr>
            <a:grpSpLocks/>
          </p:cNvGrpSpPr>
          <p:nvPr/>
        </p:nvGrpSpPr>
        <p:grpSpPr bwMode="auto">
          <a:xfrm>
            <a:off x="7305038" y="1416054"/>
            <a:ext cx="862124" cy="860425"/>
            <a:chOff x="0" y="0"/>
            <a:chExt cx="862012" cy="860425"/>
          </a:xfrm>
        </p:grpSpPr>
        <p:sp>
          <p:nvSpPr>
            <p:cNvPr id="17" name="Oval 28"/>
            <p:cNvSpPr>
              <a:spLocks noChangeArrowheads="1"/>
            </p:cNvSpPr>
            <p:nvPr/>
          </p:nvSpPr>
          <p:spPr bwMode="auto">
            <a:xfrm>
              <a:off x="0" y="0"/>
              <a:ext cx="862012" cy="860425"/>
            </a:xfrm>
            <a:prstGeom prst="ellipse">
              <a:avLst/>
            </a:prstGeom>
            <a:solidFill>
              <a:srgbClr val="E3BF42"/>
            </a:solidFill>
            <a:ln w="28575">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8" name="TextBox 22"/>
            <p:cNvSpPr txBox="1">
              <a:spLocks noChangeArrowheads="1"/>
            </p:cNvSpPr>
            <p:nvPr/>
          </p:nvSpPr>
          <p:spPr bwMode="auto">
            <a:xfrm>
              <a:off x="92868" y="137824"/>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en-US" altLang="zh-CN" sz="3200" b="1" i="0" u="none" strike="noStrike" kern="0" cap="none" spc="0" normalizeH="0" baseline="0" noProof="0">
                  <a:ln>
                    <a:noFill/>
                  </a:ln>
                  <a:solidFill>
                    <a:srgbClr val="FFFFFF"/>
                  </a:solidFill>
                  <a:effectLst/>
                  <a:uLnTx/>
                  <a:uFillTx/>
                  <a:latin typeface="微软雅黑" pitchFamily="34" charset="-122"/>
                  <a:ea typeface="微软雅黑" pitchFamily="34" charset="-122"/>
                </a:rPr>
                <a:t>02</a:t>
              </a:r>
              <a:endParaRPr kumimoji="0" lang="zh-CN" altLang="en-US" sz="3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grpSp>
      <p:grpSp>
        <p:nvGrpSpPr>
          <p:cNvPr id="19" name="组合 23"/>
          <p:cNvGrpSpPr>
            <a:grpSpLocks/>
          </p:cNvGrpSpPr>
          <p:nvPr/>
        </p:nvGrpSpPr>
        <p:grpSpPr bwMode="auto">
          <a:xfrm>
            <a:off x="3862894" y="1416054"/>
            <a:ext cx="860537" cy="860425"/>
            <a:chOff x="0" y="0"/>
            <a:chExt cx="860425" cy="860425"/>
          </a:xfrm>
        </p:grpSpPr>
        <p:sp>
          <p:nvSpPr>
            <p:cNvPr id="20" name="Oval 30"/>
            <p:cNvSpPr>
              <a:spLocks noChangeArrowheads="1"/>
            </p:cNvSpPr>
            <p:nvPr/>
          </p:nvSpPr>
          <p:spPr bwMode="auto">
            <a:xfrm>
              <a:off x="0" y="0"/>
              <a:ext cx="860425" cy="860425"/>
            </a:xfrm>
            <a:prstGeom prst="ellipse">
              <a:avLst/>
            </a:prstGeom>
            <a:solidFill>
              <a:srgbClr val="E3BF42"/>
            </a:solidFill>
            <a:ln w="28575">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21" name="TextBox 25"/>
            <p:cNvSpPr txBox="1">
              <a:spLocks noChangeArrowheads="1"/>
            </p:cNvSpPr>
            <p:nvPr/>
          </p:nvSpPr>
          <p:spPr bwMode="auto">
            <a:xfrm>
              <a:off x="81684" y="137824"/>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en-US" altLang="zh-CN" sz="3200" b="1" i="0" u="none" strike="noStrike" kern="0" cap="none" spc="0" normalizeH="0" baseline="0" noProof="0">
                  <a:ln>
                    <a:noFill/>
                  </a:ln>
                  <a:solidFill>
                    <a:srgbClr val="FFFFFF"/>
                  </a:solidFill>
                  <a:effectLst/>
                  <a:uLnTx/>
                  <a:uFillTx/>
                  <a:latin typeface="微软雅黑" pitchFamily="34" charset="-122"/>
                  <a:ea typeface="微软雅黑" pitchFamily="34" charset="-122"/>
                </a:rPr>
                <a:t>01</a:t>
              </a:r>
              <a:endParaRPr kumimoji="0" lang="zh-CN" altLang="en-US" sz="3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grpSp>
      <p:grpSp>
        <p:nvGrpSpPr>
          <p:cNvPr id="22" name="组合 26"/>
          <p:cNvGrpSpPr>
            <a:grpSpLocks/>
          </p:cNvGrpSpPr>
          <p:nvPr/>
        </p:nvGrpSpPr>
        <p:grpSpPr bwMode="auto">
          <a:xfrm>
            <a:off x="7409827" y="4841882"/>
            <a:ext cx="862124" cy="860425"/>
            <a:chOff x="0" y="0"/>
            <a:chExt cx="862012" cy="860425"/>
          </a:xfrm>
        </p:grpSpPr>
        <p:sp>
          <p:nvSpPr>
            <p:cNvPr id="23" name="Oval 29"/>
            <p:cNvSpPr>
              <a:spLocks noChangeArrowheads="1"/>
            </p:cNvSpPr>
            <p:nvPr/>
          </p:nvSpPr>
          <p:spPr bwMode="auto">
            <a:xfrm>
              <a:off x="0" y="0"/>
              <a:ext cx="862012" cy="860425"/>
            </a:xfrm>
            <a:prstGeom prst="ellipse">
              <a:avLst/>
            </a:prstGeom>
            <a:solidFill>
              <a:srgbClr val="E3BF42"/>
            </a:solidFill>
            <a:ln w="28575">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24" name="TextBox 28"/>
            <p:cNvSpPr txBox="1">
              <a:spLocks noChangeArrowheads="1"/>
            </p:cNvSpPr>
            <p:nvPr/>
          </p:nvSpPr>
          <p:spPr bwMode="auto">
            <a:xfrm>
              <a:off x="65229" y="165002"/>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en-US" altLang="zh-CN" sz="3200" b="1" i="0" u="none" strike="noStrike" kern="0" cap="none" spc="0" normalizeH="0" baseline="0" noProof="0">
                  <a:ln>
                    <a:noFill/>
                  </a:ln>
                  <a:solidFill>
                    <a:srgbClr val="FFFFFF"/>
                  </a:solidFill>
                  <a:effectLst/>
                  <a:uLnTx/>
                  <a:uFillTx/>
                  <a:latin typeface="微软雅黑" pitchFamily="34" charset="-122"/>
                  <a:ea typeface="微软雅黑" pitchFamily="34" charset="-122"/>
                </a:rPr>
                <a:t>04</a:t>
              </a:r>
              <a:endParaRPr kumimoji="0" lang="zh-CN" altLang="en-US" sz="3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grpSp>
      <p:grpSp>
        <p:nvGrpSpPr>
          <p:cNvPr id="25" name="组合 29"/>
          <p:cNvGrpSpPr>
            <a:grpSpLocks/>
          </p:cNvGrpSpPr>
          <p:nvPr/>
        </p:nvGrpSpPr>
        <p:grpSpPr bwMode="auto">
          <a:xfrm>
            <a:off x="3829552" y="4841882"/>
            <a:ext cx="860537" cy="860425"/>
            <a:chOff x="0" y="0"/>
            <a:chExt cx="860425" cy="860425"/>
          </a:xfrm>
        </p:grpSpPr>
        <p:sp>
          <p:nvSpPr>
            <p:cNvPr id="26" name="Oval 31"/>
            <p:cNvSpPr>
              <a:spLocks noChangeArrowheads="1"/>
            </p:cNvSpPr>
            <p:nvPr/>
          </p:nvSpPr>
          <p:spPr bwMode="auto">
            <a:xfrm>
              <a:off x="0" y="0"/>
              <a:ext cx="860425" cy="860425"/>
            </a:xfrm>
            <a:prstGeom prst="ellipse">
              <a:avLst/>
            </a:prstGeom>
            <a:solidFill>
              <a:srgbClr val="E3BF42"/>
            </a:solidFill>
            <a:ln w="28575">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27" name="TextBox 31"/>
            <p:cNvSpPr txBox="1">
              <a:spLocks noChangeArrowheads="1"/>
            </p:cNvSpPr>
            <p:nvPr/>
          </p:nvSpPr>
          <p:spPr bwMode="auto">
            <a:xfrm>
              <a:off x="84604" y="165003"/>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en-US" altLang="zh-CN" sz="3200" b="1" i="0" u="none" strike="noStrike" kern="0" cap="none" spc="0" normalizeH="0" baseline="0" noProof="0">
                  <a:ln>
                    <a:noFill/>
                  </a:ln>
                  <a:solidFill>
                    <a:srgbClr val="FFFFFF"/>
                  </a:solidFill>
                  <a:effectLst/>
                  <a:uLnTx/>
                  <a:uFillTx/>
                  <a:latin typeface="微软雅黑" pitchFamily="34" charset="-122"/>
                  <a:ea typeface="微软雅黑" pitchFamily="34" charset="-122"/>
                </a:rPr>
                <a:t>03</a:t>
              </a:r>
              <a:endParaRPr kumimoji="0" lang="zh-CN" altLang="en-US" sz="3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grpSp>
      <p:sp>
        <p:nvSpPr>
          <p:cNvPr id="37" name="矩形 32"/>
          <p:cNvSpPr>
            <a:spLocks noChangeArrowheads="1"/>
          </p:cNvSpPr>
          <p:nvPr/>
        </p:nvSpPr>
        <p:spPr bwMode="auto">
          <a:xfrm>
            <a:off x="770038" y="1438275"/>
            <a:ext cx="2951546"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charset="0"/>
              <a:buNone/>
            </a:pPr>
            <a:r>
              <a:rPr lang="zh-CN" altLang="en-US" dirty="0">
                <a:latin typeface="微软雅黑" pitchFamily="34" charset="-122"/>
                <a:ea typeface="微软雅黑" pitchFamily="34" charset="-122"/>
                <a:sym typeface="微软雅黑" pitchFamily="34" charset="-122"/>
              </a:rPr>
              <a:t>所有操作均有据可查，一旦发生恶意修改账务，随时可根据操作记录查清原因。</a:t>
            </a:r>
          </a:p>
        </p:txBody>
      </p:sp>
      <p:sp>
        <p:nvSpPr>
          <p:cNvPr id="38" name="矩形 33"/>
          <p:cNvSpPr>
            <a:spLocks noChangeArrowheads="1"/>
          </p:cNvSpPr>
          <p:nvPr/>
        </p:nvSpPr>
        <p:spPr bwMode="auto">
          <a:xfrm>
            <a:off x="8413258" y="1438275"/>
            <a:ext cx="2951546"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charset="0"/>
              <a:buNone/>
            </a:pPr>
            <a:r>
              <a:rPr lang="zh-CN" altLang="en-US">
                <a:latin typeface="微软雅黑" pitchFamily="34" charset="-122"/>
                <a:ea typeface="微软雅黑" pitchFamily="34" charset="-122"/>
                <a:sym typeface="微软雅黑" pitchFamily="34" charset="-122"/>
              </a:rPr>
              <a:t>通过与门锁对接，可杜绝发卡不登记、退房不清卡带来的漏洞隐患</a:t>
            </a:r>
          </a:p>
        </p:txBody>
      </p:sp>
      <p:sp>
        <p:nvSpPr>
          <p:cNvPr id="39" name="矩形 34"/>
          <p:cNvSpPr>
            <a:spLocks noChangeArrowheads="1"/>
          </p:cNvSpPr>
          <p:nvPr/>
        </p:nvSpPr>
        <p:spPr bwMode="auto">
          <a:xfrm>
            <a:off x="770038" y="4876800"/>
            <a:ext cx="2951546"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charset="0"/>
              <a:buNone/>
            </a:pPr>
            <a:r>
              <a:rPr lang="zh-CN" altLang="en-US">
                <a:latin typeface="微软雅黑" pitchFamily="34" charset="-122"/>
                <a:ea typeface="微软雅黑" pitchFamily="34" charset="-122"/>
                <a:sym typeface="微软雅黑" pitchFamily="34" charset="-122"/>
              </a:rPr>
              <a:t>通过客控系统对接可控制非入住房间空闲时，电视、空调等电器无法打开，避免服务卡开房入住的发生。</a:t>
            </a:r>
          </a:p>
        </p:txBody>
      </p:sp>
      <p:sp>
        <p:nvSpPr>
          <p:cNvPr id="40" name="矩形 35"/>
          <p:cNvSpPr>
            <a:spLocks noChangeArrowheads="1"/>
          </p:cNvSpPr>
          <p:nvPr/>
        </p:nvSpPr>
        <p:spPr bwMode="auto">
          <a:xfrm>
            <a:off x="8413258" y="5016507"/>
            <a:ext cx="2951546"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charset="0"/>
              <a:buNone/>
            </a:pPr>
            <a:r>
              <a:rPr lang="zh-CN" altLang="en-US">
                <a:latin typeface="微软雅黑" pitchFamily="34" charset="-122"/>
                <a:ea typeface="微软雅黑" pitchFamily="34" charset="-122"/>
                <a:sym typeface="微软雅黑" pitchFamily="34" charset="-122"/>
              </a:rPr>
              <a:t>对于不同等级的工号可设置不同权限，权责分明。</a:t>
            </a:r>
          </a:p>
        </p:txBody>
      </p:sp>
      <p:sp>
        <p:nvSpPr>
          <p:cNvPr id="41" name="Freeform 21"/>
          <p:cNvSpPr>
            <a:spLocks noEditPoints="1"/>
          </p:cNvSpPr>
          <p:nvPr/>
        </p:nvSpPr>
        <p:spPr bwMode="auto">
          <a:xfrm>
            <a:off x="4407477" y="2154238"/>
            <a:ext cx="3434210" cy="2862262"/>
          </a:xfrm>
          <a:custGeom>
            <a:avLst/>
            <a:gdLst>
              <a:gd name="T0" fmla="*/ 697912130 w 4305"/>
              <a:gd name="T1" fmla="*/ 1779663066 h 3587"/>
              <a:gd name="T2" fmla="*/ 2040296510 w 4305"/>
              <a:gd name="T3" fmla="*/ 1779663066 h 3587"/>
              <a:gd name="T4" fmla="*/ 1771819315 w 4305"/>
              <a:gd name="T5" fmla="*/ 1714716769 h 3587"/>
              <a:gd name="T6" fmla="*/ 967025828 w 4305"/>
              <a:gd name="T7" fmla="*/ 1714716769 h 3587"/>
              <a:gd name="T8" fmla="*/ 2147483647 w 4305"/>
              <a:gd name="T9" fmla="*/ 1052516058 h 3587"/>
              <a:gd name="T10" fmla="*/ 2147483647 w 4305"/>
              <a:gd name="T11" fmla="*/ 1321216788 h 3587"/>
              <a:gd name="T12" fmla="*/ 2147483647 w 4305"/>
              <a:gd name="T13" fmla="*/ 1137838117 h 3587"/>
              <a:gd name="T14" fmla="*/ 2147483647 w 4305"/>
              <a:gd name="T15" fmla="*/ 1052516058 h 3587"/>
              <a:gd name="T16" fmla="*/ 2147483647 w 4305"/>
              <a:gd name="T17" fmla="*/ 977382279 h 3587"/>
              <a:gd name="T18" fmla="*/ 2147483647 w 4305"/>
              <a:gd name="T19" fmla="*/ 927716806 h 3587"/>
              <a:gd name="T20" fmla="*/ 2147483647 w 4305"/>
              <a:gd name="T21" fmla="*/ 1342866085 h 3587"/>
              <a:gd name="T22" fmla="*/ 2147483647 w 4305"/>
              <a:gd name="T23" fmla="*/ 1300205056 h 3587"/>
              <a:gd name="T24" fmla="*/ 2147483647 w 4305"/>
              <a:gd name="T25" fmla="*/ 1342866085 h 3587"/>
              <a:gd name="T26" fmla="*/ 260842357 w 4305"/>
              <a:gd name="T27" fmla="*/ 1060157268 h 3587"/>
              <a:gd name="T28" fmla="*/ 52168471 w 4305"/>
              <a:gd name="T29" fmla="*/ 1232710891 h 3587"/>
              <a:gd name="T30" fmla="*/ 52168471 w 4305"/>
              <a:gd name="T31" fmla="*/ 951276406 h 3587"/>
              <a:gd name="T32" fmla="*/ 0 w 4305"/>
              <a:gd name="T33" fmla="*/ 874868294 h 3587"/>
              <a:gd name="T34" fmla="*/ 390627431 w 4305"/>
              <a:gd name="T35" fmla="*/ 1037235233 h 3587"/>
              <a:gd name="T36" fmla="*/ 0 w 4305"/>
              <a:gd name="T37" fmla="*/ 874868294 h 3587"/>
              <a:gd name="T38" fmla="*/ 260842357 w 4305"/>
              <a:gd name="T39" fmla="*/ 1392530760 h 3587"/>
              <a:gd name="T40" fmla="*/ 43897928 w 4305"/>
              <a:gd name="T41" fmla="*/ 1253086653 h 3587"/>
              <a:gd name="T42" fmla="*/ 2147483647 w 4305"/>
              <a:gd name="T43" fmla="*/ 1118099920 h 3587"/>
              <a:gd name="T44" fmla="*/ 285018281 w 4305"/>
              <a:gd name="T45" fmla="*/ 1403355009 h 3587"/>
              <a:gd name="T46" fmla="*/ 2147483647 w 4305"/>
              <a:gd name="T47" fmla="*/ 1118099920 h 3587"/>
              <a:gd name="T48" fmla="*/ 2082285729 w 4305"/>
              <a:gd name="T49" fmla="*/ 1113005780 h 3587"/>
              <a:gd name="T50" fmla="*/ 2147483647 w 4305"/>
              <a:gd name="T51" fmla="*/ 611898472 h 3587"/>
              <a:gd name="T52" fmla="*/ 550313762 w 4305"/>
              <a:gd name="T53" fmla="*/ 611898472 h 3587"/>
              <a:gd name="T54" fmla="*/ 656559414 w 4305"/>
              <a:gd name="T55" fmla="*/ 1113005780 h 3587"/>
              <a:gd name="T56" fmla="*/ 509596751 w 4305"/>
              <a:gd name="T57" fmla="*/ 608077867 h 3587"/>
              <a:gd name="T58" fmla="*/ 2147483647 w 4305"/>
              <a:gd name="T59" fmla="*/ 608077867 h 3587"/>
              <a:gd name="T60" fmla="*/ 504507124 w 4305"/>
              <a:gd name="T61" fmla="*/ 997120476 h 3587"/>
              <a:gd name="T62" fmla="*/ 2147483647 w 4305"/>
              <a:gd name="T63" fmla="*/ 1074165355 h 3587"/>
              <a:gd name="T64" fmla="*/ 2147483647 w 4305"/>
              <a:gd name="T65" fmla="*/ 998394011 h 3587"/>
              <a:gd name="T66" fmla="*/ 1369104719 w 4305"/>
              <a:gd name="T67" fmla="*/ 0 h 3587"/>
              <a:gd name="T68" fmla="*/ 505143627 w 4305"/>
              <a:gd name="T69" fmla="*/ 999030778 h 3587"/>
              <a:gd name="T70" fmla="*/ 283109572 w 4305"/>
              <a:gd name="T71" fmla="*/ 1454294017 h 3587"/>
              <a:gd name="T72" fmla="*/ 283109572 w 4305"/>
              <a:gd name="T73" fmla="*/ 1454294017 h 3587"/>
              <a:gd name="T74" fmla="*/ 1369104719 w 4305"/>
              <a:gd name="T75" fmla="*/ 2147483647 h 3587"/>
              <a:gd name="T76" fmla="*/ 561129517 w 4305"/>
              <a:gd name="T77" fmla="*/ 1661231490 h 3587"/>
              <a:gd name="T78" fmla="*/ 654650705 w 4305"/>
              <a:gd name="T79" fmla="*/ 1679059384 h 3587"/>
              <a:gd name="T80" fmla="*/ 1369104719 w 4305"/>
              <a:gd name="T81" fmla="*/ 2147483647 h 3587"/>
              <a:gd name="T82" fmla="*/ 2084194438 w 4305"/>
              <a:gd name="T83" fmla="*/ 1679059384 h 3587"/>
              <a:gd name="T84" fmla="*/ 2147483647 w 4305"/>
              <a:gd name="T85" fmla="*/ 1661231490 h 358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305" h="3587">
                <a:moveTo>
                  <a:pt x="1084" y="2646"/>
                </a:moveTo>
                <a:cubicBezTo>
                  <a:pt x="1088" y="2695"/>
                  <a:pt x="1092" y="2745"/>
                  <a:pt x="1097" y="2795"/>
                </a:cubicBezTo>
                <a:lnTo>
                  <a:pt x="2152" y="3358"/>
                </a:lnTo>
                <a:lnTo>
                  <a:pt x="3207" y="2795"/>
                </a:lnTo>
                <a:cubicBezTo>
                  <a:pt x="3213" y="2745"/>
                  <a:pt x="3217" y="2695"/>
                  <a:pt x="3221" y="2646"/>
                </a:cubicBezTo>
                <a:cubicBezTo>
                  <a:pt x="3077" y="2667"/>
                  <a:pt x="2930" y="2682"/>
                  <a:pt x="2785" y="2693"/>
                </a:cubicBezTo>
                <a:cubicBezTo>
                  <a:pt x="2575" y="2708"/>
                  <a:pt x="2363" y="2715"/>
                  <a:pt x="2152" y="2715"/>
                </a:cubicBezTo>
                <a:cubicBezTo>
                  <a:pt x="1942" y="2715"/>
                  <a:pt x="1730" y="2708"/>
                  <a:pt x="1520" y="2693"/>
                </a:cubicBezTo>
                <a:cubicBezTo>
                  <a:pt x="1375" y="2682"/>
                  <a:pt x="1228" y="2667"/>
                  <a:pt x="1084" y="2646"/>
                </a:cubicBezTo>
                <a:close/>
                <a:moveTo>
                  <a:pt x="3757" y="1653"/>
                </a:moveTo>
                <a:cubicBezTo>
                  <a:pt x="3803" y="1670"/>
                  <a:pt x="3849" y="1648"/>
                  <a:pt x="3894" y="1665"/>
                </a:cubicBezTo>
                <a:cubicBezTo>
                  <a:pt x="3856" y="1726"/>
                  <a:pt x="3925" y="1829"/>
                  <a:pt x="3894" y="2075"/>
                </a:cubicBezTo>
                <a:cubicBezTo>
                  <a:pt x="4030" y="2054"/>
                  <a:pt x="4023" y="1958"/>
                  <a:pt x="4222" y="1936"/>
                </a:cubicBezTo>
                <a:cubicBezTo>
                  <a:pt x="4190" y="1852"/>
                  <a:pt x="4152" y="1866"/>
                  <a:pt x="4128" y="1787"/>
                </a:cubicBezTo>
                <a:cubicBezTo>
                  <a:pt x="4231" y="1634"/>
                  <a:pt x="4191" y="1579"/>
                  <a:pt x="4222" y="1494"/>
                </a:cubicBezTo>
                <a:cubicBezTo>
                  <a:pt x="3896" y="1509"/>
                  <a:pt x="3938" y="1625"/>
                  <a:pt x="3757" y="1653"/>
                </a:cubicBezTo>
                <a:close/>
                <a:moveTo>
                  <a:pt x="4305" y="1374"/>
                </a:moveTo>
                <a:cubicBezTo>
                  <a:pt x="3933" y="1341"/>
                  <a:pt x="3817" y="1489"/>
                  <a:pt x="3540" y="1535"/>
                </a:cubicBezTo>
                <a:cubicBezTo>
                  <a:pt x="3602" y="1602"/>
                  <a:pt x="3648" y="1624"/>
                  <a:pt x="3691" y="1629"/>
                </a:cubicBezTo>
                <a:cubicBezTo>
                  <a:pt x="3899" y="1597"/>
                  <a:pt x="3869" y="1474"/>
                  <a:pt x="4236" y="1457"/>
                </a:cubicBezTo>
                <a:cubicBezTo>
                  <a:pt x="4246" y="1430"/>
                  <a:pt x="4256" y="1398"/>
                  <a:pt x="4305" y="1374"/>
                </a:cubicBezTo>
                <a:close/>
                <a:moveTo>
                  <a:pt x="3894" y="2109"/>
                </a:moveTo>
                <a:cubicBezTo>
                  <a:pt x="3894" y="2124"/>
                  <a:pt x="3892" y="2157"/>
                  <a:pt x="3894" y="2187"/>
                </a:cubicBezTo>
                <a:cubicBezTo>
                  <a:pt x="4088" y="2173"/>
                  <a:pt x="4112" y="2023"/>
                  <a:pt x="4267" y="2042"/>
                </a:cubicBezTo>
                <a:cubicBezTo>
                  <a:pt x="4256" y="2018"/>
                  <a:pt x="4246" y="1993"/>
                  <a:pt x="4236" y="1968"/>
                </a:cubicBezTo>
                <a:cubicBezTo>
                  <a:pt x="4040" y="1979"/>
                  <a:pt x="4064" y="2087"/>
                  <a:pt x="3894" y="2109"/>
                </a:cubicBezTo>
                <a:close/>
                <a:moveTo>
                  <a:pt x="548" y="1653"/>
                </a:moveTo>
                <a:cubicBezTo>
                  <a:pt x="502" y="1670"/>
                  <a:pt x="456" y="1648"/>
                  <a:pt x="410" y="1665"/>
                </a:cubicBezTo>
                <a:cubicBezTo>
                  <a:pt x="449" y="1726"/>
                  <a:pt x="380" y="1829"/>
                  <a:pt x="410" y="2075"/>
                </a:cubicBezTo>
                <a:cubicBezTo>
                  <a:pt x="275" y="2054"/>
                  <a:pt x="282" y="1958"/>
                  <a:pt x="82" y="1936"/>
                </a:cubicBezTo>
                <a:cubicBezTo>
                  <a:pt x="115" y="1852"/>
                  <a:pt x="153" y="1866"/>
                  <a:pt x="177" y="1787"/>
                </a:cubicBezTo>
                <a:cubicBezTo>
                  <a:pt x="74" y="1634"/>
                  <a:pt x="114" y="1579"/>
                  <a:pt x="82" y="1494"/>
                </a:cubicBezTo>
                <a:cubicBezTo>
                  <a:pt x="409" y="1509"/>
                  <a:pt x="367" y="1625"/>
                  <a:pt x="548" y="1653"/>
                </a:cubicBezTo>
                <a:close/>
                <a:moveTo>
                  <a:pt x="0" y="1374"/>
                </a:moveTo>
                <a:cubicBezTo>
                  <a:pt x="372" y="1341"/>
                  <a:pt x="487" y="1489"/>
                  <a:pt x="765" y="1535"/>
                </a:cubicBezTo>
                <a:cubicBezTo>
                  <a:pt x="703" y="1602"/>
                  <a:pt x="657" y="1624"/>
                  <a:pt x="614" y="1629"/>
                </a:cubicBezTo>
                <a:cubicBezTo>
                  <a:pt x="406" y="1597"/>
                  <a:pt x="436" y="1474"/>
                  <a:pt x="69" y="1457"/>
                </a:cubicBezTo>
                <a:cubicBezTo>
                  <a:pt x="59" y="1430"/>
                  <a:pt x="49" y="1398"/>
                  <a:pt x="0" y="1374"/>
                </a:cubicBezTo>
                <a:close/>
                <a:moveTo>
                  <a:pt x="410" y="2109"/>
                </a:moveTo>
                <a:cubicBezTo>
                  <a:pt x="411" y="2124"/>
                  <a:pt x="413" y="2157"/>
                  <a:pt x="410" y="2187"/>
                </a:cubicBezTo>
                <a:cubicBezTo>
                  <a:pt x="217" y="2173"/>
                  <a:pt x="193" y="2023"/>
                  <a:pt x="38" y="2042"/>
                </a:cubicBezTo>
                <a:cubicBezTo>
                  <a:pt x="48" y="2018"/>
                  <a:pt x="59" y="1993"/>
                  <a:pt x="69" y="1968"/>
                </a:cubicBezTo>
                <a:cubicBezTo>
                  <a:pt x="264" y="1979"/>
                  <a:pt x="241" y="2087"/>
                  <a:pt x="410" y="2109"/>
                </a:cubicBezTo>
                <a:close/>
                <a:moveTo>
                  <a:pt x="3850" y="1756"/>
                </a:moveTo>
                <a:cubicBezTo>
                  <a:pt x="3878" y="1912"/>
                  <a:pt x="3855" y="2044"/>
                  <a:pt x="3857" y="2204"/>
                </a:cubicBezTo>
                <a:cubicBezTo>
                  <a:pt x="3863" y="2570"/>
                  <a:pt x="442" y="2570"/>
                  <a:pt x="448" y="2204"/>
                </a:cubicBezTo>
                <a:cubicBezTo>
                  <a:pt x="450" y="2044"/>
                  <a:pt x="427" y="1912"/>
                  <a:pt x="455" y="1756"/>
                </a:cubicBezTo>
                <a:cubicBezTo>
                  <a:pt x="686" y="1989"/>
                  <a:pt x="3618" y="1989"/>
                  <a:pt x="3850" y="1756"/>
                </a:cubicBezTo>
                <a:close/>
                <a:moveTo>
                  <a:pt x="3327" y="1746"/>
                </a:moveTo>
                <a:cubicBezTo>
                  <a:pt x="3310" y="1747"/>
                  <a:pt x="3291" y="1747"/>
                  <a:pt x="3273" y="1748"/>
                </a:cubicBezTo>
                <a:cubicBezTo>
                  <a:pt x="3288" y="1602"/>
                  <a:pt x="3306" y="1456"/>
                  <a:pt x="3335" y="1311"/>
                </a:cubicBezTo>
                <a:cubicBezTo>
                  <a:pt x="3358" y="1196"/>
                  <a:pt x="3389" y="1069"/>
                  <a:pt x="3440" y="961"/>
                </a:cubicBezTo>
                <a:cubicBezTo>
                  <a:pt x="3146" y="574"/>
                  <a:pt x="2621" y="301"/>
                  <a:pt x="2152" y="205"/>
                </a:cubicBezTo>
                <a:cubicBezTo>
                  <a:pt x="1683" y="301"/>
                  <a:pt x="1159" y="574"/>
                  <a:pt x="865" y="961"/>
                </a:cubicBezTo>
                <a:cubicBezTo>
                  <a:pt x="915" y="1069"/>
                  <a:pt x="947" y="1196"/>
                  <a:pt x="970" y="1311"/>
                </a:cubicBezTo>
                <a:cubicBezTo>
                  <a:pt x="999" y="1456"/>
                  <a:pt x="1017" y="1602"/>
                  <a:pt x="1032" y="1748"/>
                </a:cubicBezTo>
                <a:cubicBezTo>
                  <a:pt x="1013" y="1747"/>
                  <a:pt x="995" y="1747"/>
                  <a:pt x="977" y="1746"/>
                </a:cubicBezTo>
                <a:cubicBezTo>
                  <a:pt x="955" y="1535"/>
                  <a:pt x="913" y="1169"/>
                  <a:pt x="801" y="955"/>
                </a:cubicBezTo>
                <a:cubicBezTo>
                  <a:pt x="1103" y="538"/>
                  <a:pt x="1659" y="248"/>
                  <a:pt x="2152" y="150"/>
                </a:cubicBezTo>
                <a:cubicBezTo>
                  <a:pt x="2646" y="248"/>
                  <a:pt x="3202" y="538"/>
                  <a:pt x="3503" y="955"/>
                </a:cubicBezTo>
                <a:cubicBezTo>
                  <a:pt x="3392" y="1169"/>
                  <a:pt x="3350" y="1535"/>
                  <a:pt x="3327" y="1746"/>
                </a:cubicBezTo>
                <a:close/>
                <a:moveTo>
                  <a:pt x="793" y="1566"/>
                </a:moveTo>
                <a:cubicBezTo>
                  <a:pt x="758" y="1620"/>
                  <a:pt x="684" y="1690"/>
                  <a:pt x="445" y="1687"/>
                </a:cubicBezTo>
                <a:cubicBezTo>
                  <a:pt x="474" y="1880"/>
                  <a:pt x="3831" y="1880"/>
                  <a:pt x="3860" y="1687"/>
                </a:cubicBezTo>
                <a:cubicBezTo>
                  <a:pt x="3621" y="1690"/>
                  <a:pt x="3546" y="1620"/>
                  <a:pt x="3511" y="1566"/>
                </a:cubicBezTo>
                <a:lnTo>
                  <a:pt x="3511" y="1568"/>
                </a:lnTo>
                <a:cubicBezTo>
                  <a:pt x="3549" y="1279"/>
                  <a:pt x="3601" y="1038"/>
                  <a:pt x="3680" y="955"/>
                </a:cubicBezTo>
                <a:cubicBezTo>
                  <a:pt x="3369" y="456"/>
                  <a:pt x="2729" y="107"/>
                  <a:pt x="2152" y="0"/>
                </a:cubicBezTo>
                <a:cubicBezTo>
                  <a:pt x="1576" y="107"/>
                  <a:pt x="935" y="456"/>
                  <a:pt x="625" y="955"/>
                </a:cubicBezTo>
                <a:cubicBezTo>
                  <a:pt x="704" y="1038"/>
                  <a:pt x="756" y="1280"/>
                  <a:pt x="794" y="1569"/>
                </a:cubicBezTo>
                <a:lnTo>
                  <a:pt x="793" y="1566"/>
                </a:lnTo>
                <a:close/>
                <a:moveTo>
                  <a:pt x="445" y="2284"/>
                </a:moveTo>
                <a:cubicBezTo>
                  <a:pt x="445" y="2754"/>
                  <a:pt x="3860" y="2754"/>
                  <a:pt x="3860" y="2284"/>
                </a:cubicBezTo>
                <a:cubicBezTo>
                  <a:pt x="3654" y="2664"/>
                  <a:pt x="651" y="2664"/>
                  <a:pt x="445" y="2284"/>
                </a:cubicBezTo>
                <a:close/>
                <a:moveTo>
                  <a:pt x="3393" y="2924"/>
                </a:moveTo>
                <a:lnTo>
                  <a:pt x="2152" y="3587"/>
                </a:lnTo>
                <a:lnTo>
                  <a:pt x="912" y="2924"/>
                </a:lnTo>
                <a:cubicBezTo>
                  <a:pt x="901" y="2861"/>
                  <a:pt x="892" y="2749"/>
                  <a:pt x="882" y="2609"/>
                </a:cubicBezTo>
                <a:cubicBezTo>
                  <a:pt x="910" y="2615"/>
                  <a:pt x="937" y="2621"/>
                  <a:pt x="964" y="2625"/>
                </a:cubicBezTo>
                <a:cubicBezTo>
                  <a:pt x="986" y="2629"/>
                  <a:pt x="1007" y="2633"/>
                  <a:pt x="1029" y="2637"/>
                </a:cubicBezTo>
                <a:cubicBezTo>
                  <a:pt x="1034" y="2700"/>
                  <a:pt x="1039" y="2766"/>
                  <a:pt x="1047" y="2829"/>
                </a:cubicBezTo>
                <a:lnTo>
                  <a:pt x="2152" y="3420"/>
                </a:lnTo>
                <a:lnTo>
                  <a:pt x="3258" y="2829"/>
                </a:lnTo>
                <a:cubicBezTo>
                  <a:pt x="3266" y="2766"/>
                  <a:pt x="3271" y="2700"/>
                  <a:pt x="3276" y="2637"/>
                </a:cubicBezTo>
                <a:cubicBezTo>
                  <a:pt x="3298" y="2633"/>
                  <a:pt x="3319" y="2629"/>
                  <a:pt x="3341" y="2625"/>
                </a:cubicBezTo>
                <a:cubicBezTo>
                  <a:pt x="3368" y="2621"/>
                  <a:pt x="3395" y="2615"/>
                  <a:pt x="3423" y="2609"/>
                </a:cubicBezTo>
                <a:cubicBezTo>
                  <a:pt x="3413" y="2749"/>
                  <a:pt x="3404" y="2861"/>
                  <a:pt x="3393" y="2924"/>
                </a:cubicBezTo>
                <a:close/>
              </a:path>
            </a:pathLst>
          </a:custGeom>
          <a:solidFill>
            <a:srgbClr val="E3BF42"/>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42" name="Freeform 22"/>
          <p:cNvSpPr>
            <a:spLocks noEditPoints="1"/>
          </p:cNvSpPr>
          <p:nvPr/>
        </p:nvSpPr>
        <p:spPr bwMode="auto">
          <a:xfrm>
            <a:off x="5453776" y="2771782"/>
            <a:ext cx="1355901" cy="714375"/>
          </a:xfrm>
          <a:custGeom>
            <a:avLst/>
            <a:gdLst>
              <a:gd name="T0" fmla="*/ 1060842459 w 1701"/>
              <a:gd name="T1" fmla="*/ 106633654 h 894"/>
              <a:gd name="T2" fmla="*/ 977626767 w 1701"/>
              <a:gd name="T3" fmla="*/ 104079803 h 894"/>
              <a:gd name="T4" fmla="*/ 977626767 w 1701"/>
              <a:gd name="T5" fmla="*/ 17878553 h 894"/>
              <a:gd name="T6" fmla="*/ 1063384144 w 1701"/>
              <a:gd name="T7" fmla="*/ 18517016 h 894"/>
              <a:gd name="T8" fmla="*/ 1018281780 w 1701"/>
              <a:gd name="T9" fmla="*/ 95778989 h 894"/>
              <a:gd name="T10" fmla="*/ 1053219793 w 1701"/>
              <a:gd name="T11" fmla="*/ 60659547 h 894"/>
              <a:gd name="T12" fmla="*/ 1017646558 w 1701"/>
              <a:gd name="T13" fmla="*/ 26179367 h 894"/>
              <a:gd name="T14" fmla="*/ 986520674 w 1701"/>
              <a:gd name="T15" fmla="*/ 63214197 h 894"/>
              <a:gd name="T16" fmla="*/ 1018281780 w 1701"/>
              <a:gd name="T17" fmla="*/ 95778989 h 894"/>
              <a:gd name="T18" fmla="*/ 224873412 w 1701"/>
              <a:gd name="T19" fmla="*/ 534445193 h 894"/>
              <a:gd name="T20" fmla="*/ 119424149 w 1701"/>
              <a:gd name="T21" fmla="*/ 569563836 h 894"/>
              <a:gd name="T22" fmla="*/ 0 w 1701"/>
              <a:gd name="T23" fmla="*/ 449520868 h 894"/>
              <a:gd name="T24" fmla="*/ 79404359 w 1701"/>
              <a:gd name="T25" fmla="*/ 406739874 h 894"/>
              <a:gd name="T26" fmla="*/ 131493370 w 1701"/>
              <a:gd name="T27" fmla="*/ 498687288 h 894"/>
              <a:gd name="T28" fmla="*/ 181042289 w 1701"/>
              <a:gd name="T29" fmla="*/ 429726927 h 894"/>
              <a:gd name="T30" fmla="*/ 97191375 w 1701"/>
              <a:gd name="T31" fmla="*/ 339056439 h 894"/>
              <a:gd name="T32" fmla="*/ 162620051 w 1701"/>
              <a:gd name="T33" fmla="*/ 251578263 h 894"/>
              <a:gd name="T34" fmla="*/ 132128592 w 1701"/>
              <a:gd name="T35" fmla="*/ 123873744 h 894"/>
              <a:gd name="T36" fmla="*/ 79404359 w 1701"/>
              <a:gd name="T37" fmla="*/ 215182695 h 894"/>
              <a:gd name="T38" fmla="*/ 0 w 1701"/>
              <a:gd name="T39" fmla="*/ 172401701 h 894"/>
              <a:gd name="T40" fmla="*/ 119424149 w 1701"/>
              <a:gd name="T41" fmla="*/ 52358733 h 894"/>
              <a:gd name="T42" fmla="*/ 224873412 w 1701"/>
              <a:gd name="T43" fmla="*/ 87478175 h 894"/>
              <a:gd name="T44" fmla="*/ 259811426 w 1701"/>
              <a:gd name="T45" fmla="*/ 214544232 h 894"/>
              <a:gd name="T46" fmla="*/ 207086396 w 1701"/>
              <a:gd name="T47" fmla="*/ 298829295 h 894"/>
              <a:gd name="T48" fmla="*/ 259811426 w 1701"/>
              <a:gd name="T49" fmla="*/ 383752821 h 894"/>
              <a:gd name="T50" fmla="*/ 598391989 w 1701"/>
              <a:gd name="T51" fmla="*/ 201773381 h 894"/>
              <a:gd name="T52" fmla="*/ 466897822 w 1701"/>
              <a:gd name="T53" fmla="*/ 127066057 h 894"/>
              <a:gd name="T54" fmla="*/ 418620144 w 1701"/>
              <a:gd name="T55" fmla="*/ 194111030 h 894"/>
              <a:gd name="T56" fmla="*/ 464992156 w 1701"/>
              <a:gd name="T57" fmla="*/ 240085136 h 894"/>
              <a:gd name="T58" fmla="*/ 598391989 w 1701"/>
              <a:gd name="T59" fmla="*/ 360128104 h 894"/>
              <a:gd name="T60" fmla="*/ 563453975 w 1701"/>
              <a:gd name="T61" fmla="*/ 535083656 h 894"/>
              <a:gd name="T62" fmla="*/ 458004712 w 1701"/>
              <a:gd name="T63" fmla="*/ 570840761 h 894"/>
              <a:gd name="T64" fmla="*/ 338580563 w 1701"/>
              <a:gd name="T65" fmla="*/ 450159331 h 894"/>
              <a:gd name="T66" fmla="*/ 374153798 w 1701"/>
              <a:gd name="T67" fmla="*/ 90670489 h 894"/>
              <a:gd name="T68" fmla="*/ 478967042 w 1701"/>
              <a:gd name="T69" fmla="*/ 55551846 h 894"/>
              <a:gd name="T70" fmla="*/ 598391989 w 1701"/>
              <a:gd name="T71" fmla="*/ 175594014 h 894"/>
              <a:gd name="T72" fmla="*/ 518986833 w 1701"/>
              <a:gd name="T73" fmla="*/ 428450002 h 894"/>
              <a:gd name="T74" fmla="*/ 466897822 w 1701"/>
              <a:gd name="T75" fmla="*/ 311600147 h 894"/>
              <a:gd name="T76" fmla="*/ 420525810 w 1701"/>
              <a:gd name="T77" fmla="*/ 361405029 h 894"/>
              <a:gd name="T78" fmla="*/ 418620144 w 1701"/>
              <a:gd name="T79" fmla="*/ 428450002 h 894"/>
              <a:gd name="T80" fmla="*/ 518986833 w 1701"/>
              <a:gd name="T81" fmla="*/ 428450002 h 894"/>
              <a:gd name="T82" fmla="*/ 904574629 w 1701"/>
              <a:gd name="T83" fmla="*/ 535083656 h 894"/>
              <a:gd name="T84" fmla="*/ 799126163 w 1701"/>
              <a:gd name="T85" fmla="*/ 570840761 h 894"/>
              <a:gd name="T86" fmla="*/ 679702014 w 1701"/>
              <a:gd name="T87" fmla="*/ 450159331 h 894"/>
              <a:gd name="T88" fmla="*/ 714640028 w 1701"/>
              <a:gd name="T89" fmla="*/ 90670489 h 894"/>
              <a:gd name="T90" fmla="*/ 820088493 w 1701"/>
              <a:gd name="T91" fmla="*/ 55551846 h 894"/>
              <a:gd name="T92" fmla="*/ 939512643 w 1701"/>
              <a:gd name="T93" fmla="*/ 175594014 h 894"/>
              <a:gd name="T94" fmla="*/ 860108284 w 1701"/>
              <a:gd name="T95" fmla="*/ 428450002 h 894"/>
              <a:gd name="T96" fmla="*/ 853756063 w 1701"/>
              <a:gd name="T97" fmla="*/ 148776185 h 894"/>
              <a:gd name="T98" fmla="*/ 759741595 w 1701"/>
              <a:gd name="T99" fmla="*/ 194111030 h 894"/>
              <a:gd name="T100" fmla="*/ 811195384 w 1701"/>
              <a:gd name="T101" fmla="*/ 496133438 h 8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701" h="894">
                <a:moveTo>
                  <a:pt x="1700" y="98"/>
                </a:moveTo>
                <a:cubicBezTo>
                  <a:pt x="1699" y="128"/>
                  <a:pt x="1689" y="151"/>
                  <a:pt x="1670" y="167"/>
                </a:cubicBezTo>
                <a:cubicBezTo>
                  <a:pt x="1651" y="183"/>
                  <a:pt x="1629" y="190"/>
                  <a:pt x="1604" y="189"/>
                </a:cubicBezTo>
                <a:cubicBezTo>
                  <a:pt x="1578" y="188"/>
                  <a:pt x="1556" y="179"/>
                  <a:pt x="1539" y="163"/>
                </a:cubicBezTo>
                <a:cubicBezTo>
                  <a:pt x="1523" y="146"/>
                  <a:pt x="1514" y="124"/>
                  <a:pt x="1513" y="96"/>
                </a:cubicBezTo>
                <a:cubicBezTo>
                  <a:pt x="1513" y="69"/>
                  <a:pt x="1522" y="46"/>
                  <a:pt x="1539" y="28"/>
                </a:cubicBezTo>
                <a:cubicBezTo>
                  <a:pt x="1557" y="10"/>
                  <a:pt x="1579" y="1"/>
                  <a:pt x="1606" y="1"/>
                </a:cubicBezTo>
                <a:cubicBezTo>
                  <a:pt x="1633" y="0"/>
                  <a:pt x="1655" y="10"/>
                  <a:pt x="1674" y="29"/>
                </a:cubicBezTo>
                <a:cubicBezTo>
                  <a:pt x="1692" y="49"/>
                  <a:pt x="1701" y="72"/>
                  <a:pt x="1700" y="98"/>
                </a:cubicBezTo>
                <a:close/>
                <a:moveTo>
                  <a:pt x="1603" y="150"/>
                </a:moveTo>
                <a:cubicBezTo>
                  <a:pt x="1617" y="151"/>
                  <a:pt x="1629" y="146"/>
                  <a:pt x="1641" y="137"/>
                </a:cubicBezTo>
                <a:cubicBezTo>
                  <a:pt x="1652" y="127"/>
                  <a:pt x="1658" y="113"/>
                  <a:pt x="1658" y="95"/>
                </a:cubicBezTo>
                <a:cubicBezTo>
                  <a:pt x="1657" y="76"/>
                  <a:pt x="1651" y="63"/>
                  <a:pt x="1640" y="54"/>
                </a:cubicBezTo>
                <a:cubicBezTo>
                  <a:pt x="1629" y="45"/>
                  <a:pt x="1616" y="41"/>
                  <a:pt x="1602" y="41"/>
                </a:cubicBezTo>
                <a:cubicBezTo>
                  <a:pt x="1588" y="42"/>
                  <a:pt x="1576" y="47"/>
                  <a:pt x="1566" y="57"/>
                </a:cubicBezTo>
                <a:cubicBezTo>
                  <a:pt x="1556" y="67"/>
                  <a:pt x="1552" y="81"/>
                  <a:pt x="1553" y="99"/>
                </a:cubicBezTo>
                <a:cubicBezTo>
                  <a:pt x="1554" y="116"/>
                  <a:pt x="1560" y="129"/>
                  <a:pt x="1571" y="137"/>
                </a:cubicBezTo>
                <a:cubicBezTo>
                  <a:pt x="1581" y="146"/>
                  <a:pt x="1592" y="150"/>
                  <a:pt x="1603" y="150"/>
                </a:cubicBezTo>
                <a:close/>
                <a:moveTo>
                  <a:pt x="409" y="704"/>
                </a:moveTo>
                <a:cubicBezTo>
                  <a:pt x="409" y="756"/>
                  <a:pt x="391" y="800"/>
                  <a:pt x="354" y="837"/>
                </a:cubicBezTo>
                <a:cubicBezTo>
                  <a:pt x="317" y="874"/>
                  <a:pt x="273" y="892"/>
                  <a:pt x="221" y="892"/>
                </a:cubicBezTo>
                <a:lnTo>
                  <a:pt x="188" y="892"/>
                </a:lnTo>
                <a:cubicBezTo>
                  <a:pt x="137" y="892"/>
                  <a:pt x="93" y="874"/>
                  <a:pt x="56" y="837"/>
                </a:cubicBezTo>
                <a:cubicBezTo>
                  <a:pt x="18" y="800"/>
                  <a:pt x="0" y="756"/>
                  <a:pt x="0" y="704"/>
                </a:cubicBezTo>
                <a:lnTo>
                  <a:pt x="0" y="637"/>
                </a:lnTo>
                <a:lnTo>
                  <a:pt x="125" y="637"/>
                </a:lnTo>
                <a:cubicBezTo>
                  <a:pt x="125" y="683"/>
                  <a:pt x="129" y="714"/>
                  <a:pt x="135" y="732"/>
                </a:cubicBezTo>
                <a:cubicBezTo>
                  <a:pt x="147" y="764"/>
                  <a:pt x="171" y="781"/>
                  <a:pt x="207" y="781"/>
                </a:cubicBezTo>
                <a:cubicBezTo>
                  <a:pt x="239" y="781"/>
                  <a:pt x="261" y="770"/>
                  <a:pt x="272" y="748"/>
                </a:cubicBezTo>
                <a:cubicBezTo>
                  <a:pt x="281" y="732"/>
                  <a:pt x="285" y="707"/>
                  <a:pt x="285" y="673"/>
                </a:cubicBezTo>
                <a:cubicBezTo>
                  <a:pt x="285" y="607"/>
                  <a:pt x="279" y="567"/>
                  <a:pt x="266" y="553"/>
                </a:cubicBezTo>
                <a:cubicBezTo>
                  <a:pt x="253" y="538"/>
                  <a:pt x="216" y="531"/>
                  <a:pt x="153" y="531"/>
                </a:cubicBezTo>
                <a:lnTo>
                  <a:pt x="153" y="406"/>
                </a:lnTo>
                <a:cubicBezTo>
                  <a:pt x="208" y="406"/>
                  <a:pt x="242" y="402"/>
                  <a:pt x="256" y="394"/>
                </a:cubicBezTo>
                <a:cubicBezTo>
                  <a:pt x="275" y="381"/>
                  <a:pt x="285" y="350"/>
                  <a:pt x="285" y="299"/>
                </a:cubicBezTo>
                <a:cubicBezTo>
                  <a:pt x="285" y="229"/>
                  <a:pt x="259" y="194"/>
                  <a:pt x="208" y="194"/>
                </a:cubicBezTo>
                <a:cubicBezTo>
                  <a:pt x="171" y="194"/>
                  <a:pt x="147" y="210"/>
                  <a:pt x="135" y="243"/>
                </a:cubicBezTo>
                <a:cubicBezTo>
                  <a:pt x="129" y="260"/>
                  <a:pt x="125" y="292"/>
                  <a:pt x="125" y="337"/>
                </a:cubicBezTo>
                <a:lnTo>
                  <a:pt x="0" y="337"/>
                </a:lnTo>
                <a:lnTo>
                  <a:pt x="0" y="270"/>
                </a:lnTo>
                <a:cubicBezTo>
                  <a:pt x="0" y="218"/>
                  <a:pt x="18" y="174"/>
                  <a:pt x="56" y="137"/>
                </a:cubicBezTo>
                <a:cubicBezTo>
                  <a:pt x="93" y="100"/>
                  <a:pt x="137" y="82"/>
                  <a:pt x="188" y="82"/>
                </a:cubicBezTo>
                <a:lnTo>
                  <a:pt x="221" y="82"/>
                </a:lnTo>
                <a:cubicBezTo>
                  <a:pt x="273" y="82"/>
                  <a:pt x="317" y="100"/>
                  <a:pt x="354" y="137"/>
                </a:cubicBezTo>
                <a:cubicBezTo>
                  <a:pt x="391" y="174"/>
                  <a:pt x="409" y="218"/>
                  <a:pt x="409" y="270"/>
                </a:cubicBezTo>
                <a:lnTo>
                  <a:pt x="409" y="336"/>
                </a:lnTo>
                <a:cubicBezTo>
                  <a:pt x="409" y="360"/>
                  <a:pt x="401" y="386"/>
                  <a:pt x="384" y="414"/>
                </a:cubicBezTo>
                <a:cubicBezTo>
                  <a:pt x="368" y="441"/>
                  <a:pt x="349" y="459"/>
                  <a:pt x="326" y="468"/>
                </a:cubicBezTo>
                <a:cubicBezTo>
                  <a:pt x="349" y="482"/>
                  <a:pt x="368" y="502"/>
                  <a:pt x="385" y="527"/>
                </a:cubicBezTo>
                <a:cubicBezTo>
                  <a:pt x="401" y="552"/>
                  <a:pt x="409" y="577"/>
                  <a:pt x="409" y="601"/>
                </a:cubicBezTo>
                <a:lnTo>
                  <a:pt x="409" y="704"/>
                </a:lnTo>
                <a:close/>
                <a:moveTo>
                  <a:pt x="942" y="316"/>
                </a:moveTo>
                <a:lnTo>
                  <a:pt x="817" y="316"/>
                </a:lnTo>
                <a:cubicBezTo>
                  <a:pt x="819" y="238"/>
                  <a:pt x="791" y="199"/>
                  <a:pt x="735" y="199"/>
                </a:cubicBezTo>
                <a:cubicBezTo>
                  <a:pt x="704" y="199"/>
                  <a:pt x="683" y="210"/>
                  <a:pt x="671" y="231"/>
                </a:cubicBezTo>
                <a:cubicBezTo>
                  <a:pt x="663" y="247"/>
                  <a:pt x="659" y="271"/>
                  <a:pt x="659" y="304"/>
                </a:cubicBezTo>
                <a:lnTo>
                  <a:pt x="660" y="399"/>
                </a:lnTo>
                <a:cubicBezTo>
                  <a:pt x="675" y="384"/>
                  <a:pt x="699" y="376"/>
                  <a:pt x="732" y="376"/>
                </a:cubicBezTo>
                <a:cubicBezTo>
                  <a:pt x="792" y="376"/>
                  <a:pt x="842" y="393"/>
                  <a:pt x="882" y="426"/>
                </a:cubicBezTo>
                <a:cubicBezTo>
                  <a:pt x="922" y="460"/>
                  <a:pt x="942" y="506"/>
                  <a:pt x="942" y="564"/>
                </a:cubicBezTo>
                <a:lnTo>
                  <a:pt x="942" y="705"/>
                </a:lnTo>
                <a:cubicBezTo>
                  <a:pt x="942" y="757"/>
                  <a:pt x="924" y="801"/>
                  <a:pt x="887" y="838"/>
                </a:cubicBezTo>
                <a:cubicBezTo>
                  <a:pt x="850" y="875"/>
                  <a:pt x="806" y="894"/>
                  <a:pt x="754" y="894"/>
                </a:cubicBezTo>
                <a:lnTo>
                  <a:pt x="721" y="894"/>
                </a:lnTo>
                <a:cubicBezTo>
                  <a:pt x="670" y="894"/>
                  <a:pt x="626" y="875"/>
                  <a:pt x="589" y="838"/>
                </a:cubicBezTo>
                <a:cubicBezTo>
                  <a:pt x="552" y="801"/>
                  <a:pt x="533" y="757"/>
                  <a:pt x="533" y="705"/>
                </a:cubicBezTo>
                <a:lnTo>
                  <a:pt x="533" y="275"/>
                </a:lnTo>
                <a:cubicBezTo>
                  <a:pt x="534" y="224"/>
                  <a:pt x="553" y="179"/>
                  <a:pt x="589" y="142"/>
                </a:cubicBezTo>
                <a:cubicBezTo>
                  <a:pt x="626" y="105"/>
                  <a:pt x="670" y="87"/>
                  <a:pt x="721" y="87"/>
                </a:cubicBezTo>
                <a:lnTo>
                  <a:pt x="754" y="87"/>
                </a:lnTo>
                <a:cubicBezTo>
                  <a:pt x="806" y="87"/>
                  <a:pt x="850" y="105"/>
                  <a:pt x="887" y="142"/>
                </a:cubicBezTo>
                <a:cubicBezTo>
                  <a:pt x="924" y="179"/>
                  <a:pt x="942" y="224"/>
                  <a:pt x="942" y="275"/>
                </a:cubicBezTo>
                <a:lnTo>
                  <a:pt x="942" y="316"/>
                </a:lnTo>
                <a:close/>
                <a:moveTo>
                  <a:pt x="817" y="671"/>
                </a:moveTo>
                <a:lnTo>
                  <a:pt x="817" y="593"/>
                </a:lnTo>
                <a:cubicBezTo>
                  <a:pt x="817" y="523"/>
                  <a:pt x="790" y="488"/>
                  <a:pt x="735" y="488"/>
                </a:cubicBezTo>
                <a:cubicBezTo>
                  <a:pt x="682" y="488"/>
                  <a:pt x="658" y="514"/>
                  <a:pt x="662" y="566"/>
                </a:cubicBezTo>
                <a:cubicBezTo>
                  <a:pt x="660" y="574"/>
                  <a:pt x="659" y="583"/>
                  <a:pt x="659" y="593"/>
                </a:cubicBezTo>
                <a:lnTo>
                  <a:pt x="659" y="671"/>
                </a:lnTo>
                <a:cubicBezTo>
                  <a:pt x="659" y="742"/>
                  <a:pt x="686" y="777"/>
                  <a:pt x="740" y="777"/>
                </a:cubicBezTo>
                <a:cubicBezTo>
                  <a:pt x="791" y="777"/>
                  <a:pt x="817" y="742"/>
                  <a:pt x="817" y="671"/>
                </a:cubicBezTo>
                <a:close/>
                <a:moveTo>
                  <a:pt x="1479" y="705"/>
                </a:moveTo>
                <a:cubicBezTo>
                  <a:pt x="1479" y="757"/>
                  <a:pt x="1461" y="801"/>
                  <a:pt x="1424" y="838"/>
                </a:cubicBezTo>
                <a:cubicBezTo>
                  <a:pt x="1386" y="875"/>
                  <a:pt x="1342" y="894"/>
                  <a:pt x="1291" y="894"/>
                </a:cubicBezTo>
                <a:lnTo>
                  <a:pt x="1258" y="894"/>
                </a:lnTo>
                <a:cubicBezTo>
                  <a:pt x="1206" y="894"/>
                  <a:pt x="1162" y="875"/>
                  <a:pt x="1125" y="838"/>
                </a:cubicBezTo>
                <a:cubicBezTo>
                  <a:pt x="1088" y="801"/>
                  <a:pt x="1070" y="757"/>
                  <a:pt x="1070" y="705"/>
                </a:cubicBezTo>
                <a:lnTo>
                  <a:pt x="1070" y="275"/>
                </a:lnTo>
                <a:cubicBezTo>
                  <a:pt x="1070" y="224"/>
                  <a:pt x="1088" y="179"/>
                  <a:pt x="1125" y="142"/>
                </a:cubicBezTo>
                <a:cubicBezTo>
                  <a:pt x="1162" y="105"/>
                  <a:pt x="1206" y="87"/>
                  <a:pt x="1258" y="87"/>
                </a:cubicBezTo>
                <a:lnTo>
                  <a:pt x="1291" y="87"/>
                </a:lnTo>
                <a:cubicBezTo>
                  <a:pt x="1342" y="87"/>
                  <a:pt x="1386" y="105"/>
                  <a:pt x="1424" y="142"/>
                </a:cubicBezTo>
                <a:cubicBezTo>
                  <a:pt x="1461" y="179"/>
                  <a:pt x="1479" y="224"/>
                  <a:pt x="1479" y="275"/>
                </a:cubicBezTo>
                <a:lnTo>
                  <a:pt x="1479" y="705"/>
                </a:lnTo>
                <a:close/>
                <a:moveTo>
                  <a:pt x="1354" y="671"/>
                </a:moveTo>
                <a:lnTo>
                  <a:pt x="1354" y="304"/>
                </a:lnTo>
                <a:cubicBezTo>
                  <a:pt x="1354" y="271"/>
                  <a:pt x="1351" y="247"/>
                  <a:pt x="1344" y="233"/>
                </a:cubicBezTo>
                <a:cubicBezTo>
                  <a:pt x="1334" y="210"/>
                  <a:pt x="1314" y="199"/>
                  <a:pt x="1285" y="199"/>
                </a:cubicBezTo>
                <a:cubicBezTo>
                  <a:pt x="1225" y="199"/>
                  <a:pt x="1196" y="234"/>
                  <a:pt x="1196" y="304"/>
                </a:cubicBezTo>
                <a:lnTo>
                  <a:pt x="1196" y="671"/>
                </a:lnTo>
                <a:cubicBezTo>
                  <a:pt x="1196" y="742"/>
                  <a:pt x="1223" y="777"/>
                  <a:pt x="1277" y="777"/>
                </a:cubicBezTo>
                <a:cubicBezTo>
                  <a:pt x="1328" y="777"/>
                  <a:pt x="1354" y="742"/>
                  <a:pt x="1354" y="6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charset="0"/>
              <a:buNone/>
            </a:pPr>
            <a:endParaRPr lang="zh-CN" altLang="en-US">
              <a:solidFill>
                <a:srgbClr val="005E5E"/>
              </a:solidFill>
              <a:ea typeface="宋体" charset="-122"/>
            </a:endParaRPr>
          </a:p>
        </p:txBody>
      </p:sp>
      <p:sp>
        <p:nvSpPr>
          <p:cNvPr id="43" name="Freeform 23"/>
          <p:cNvSpPr>
            <a:spLocks noEditPoints="1"/>
          </p:cNvSpPr>
          <p:nvPr/>
        </p:nvSpPr>
        <p:spPr bwMode="auto">
          <a:xfrm>
            <a:off x="5009215" y="3681413"/>
            <a:ext cx="2216438" cy="393700"/>
          </a:xfrm>
          <a:custGeom>
            <a:avLst/>
            <a:gdLst>
              <a:gd name="T0" fmla="*/ 102387884 w 2779"/>
              <a:gd name="T1" fmla="*/ 115130606 h 495"/>
              <a:gd name="T2" fmla="*/ 230848825 w 2779"/>
              <a:gd name="T3" fmla="*/ 133476230 h 495"/>
              <a:gd name="T4" fmla="*/ 171705771 w 2779"/>
              <a:gd name="T5" fmla="*/ 206856343 h 495"/>
              <a:gd name="T6" fmla="*/ 13990693 w 2779"/>
              <a:gd name="T7" fmla="*/ 253034569 h 495"/>
              <a:gd name="T8" fmla="*/ 72498169 w 2779"/>
              <a:gd name="T9" fmla="*/ 182185272 h 495"/>
              <a:gd name="T10" fmla="*/ 146903870 w 2779"/>
              <a:gd name="T11" fmla="*/ 192306145 h 495"/>
              <a:gd name="T12" fmla="*/ 144359963 w 2779"/>
              <a:gd name="T13" fmla="*/ 11386281 h 495"/>
              <a:gd name="T14" fmla="*/ 270277794 w 2779"/>
              <a:gd name="T15" fmla="*/ 69584685 h 495"/>
              <a:gd name="T16" fmla="*/ 241024455 w 2779"/>
              <a:gd name="T17" fmla="*/ 84134088 h 495"/>
              <a:gd name="T18" fmla="*/ 30525293 w 2779"/>
              <a:gd name="T19" fmla="*/ 75277826 h 495"/>
              <a:gd name="T20" fmla="*/ 408277989 w 2779"/>
              <a:gd name="T21" fmla="*/ 139169371 h 495"/>
              <a:gd name="T22" fmla="*/ 538647259 w 2779"/>
              <a:gd name="T23" fmla="*/ 52504468 h 495"/>
              <a:gd name="T24" fmla="*/ 628316404 w 2779"/>
              <a:gd name="T25" fmla="*/ 170165889 h 495"/>
              <a:gd name="T26" fmla="*/ 539283635 w 2779"/>
              <a:gd name="T27" fmla="*/ 159411914 h 495"/>
              <a:gd name="T28" fmla="*/ 599062268 w 2779"/>
              <a:gd name="T29" fmla="*/ 227098886 h 495"/>
              <a:gd name="T30" fmla="*/ 621320261 w 2779"/>
              <a:gd name="T31" fmla="*/ 304906731 h 495"/>
              <a:gd name="T32" fmla="*/ 436895750 w 2779"/>
              <a:gd name="T33" fmla="*/ 271380194 h 495"/>
              <a:gd name="T34" fmla="*/ 417817243 w 2779"/>
              <a:gd name="T35" fmla="*/ 192306145 h 495"/>
              <a:gd name="T36" fmla="*/ 453430351 w 2779"/>
              <a:gd name="T37" fmla="*/ 146127919 h 495"/>
              <a:gd name="T38" fmla="*/ 459790119 w 2779"/>
              <a:gd name="T39" fmla="*/ 132210823 h 495"/>
              <a:gd name="T40" fmla="*/ 747874467 w 2779"/>
              <a:gd name="T41" fmla="*/ 285929596 h 495"/>
              <a:gd name="T42" fmla="*/ 759956831 w 2779"/>
              <a:gd name="T43" fmla="*/ 163840442 h 495"/>
              <a:gd name="T44" fmla="*/ 782215621 w 2779"/>
              <a:gd name="T45" fmla="*/ 94888063 h 495"/>
              <a:gd name="T46" fmla="*/ 986990593 w 2779"/>
              <a:gd name="T47" fmla="*/ 76543234 h 495"/>
              <a:gd name="T48" fmla="*/ 1013700025 w 2779"/>
              <a:gd name="T49" fmla="*/ 148025633 h 495"/>
              <a:gd name="T50" fmla="*/ 923395302 w 2779"/>
              <a:gd name="T51" fmla="*/ 278338742 h 495"/>
              <a:gd name="T52" fmla="*/ 1014971979 w 2779"/>
              <a:gd name="T53" fmla="*/ 264421646 h 495"/>
              <a:gd name="T54" fmla="*/ 896050291 w 2779"/>
              <a:gd name="T55" fmla="*/ 278971048 h 495"/>
              <a:gd name="T56" fmla="*/ 747874467 w 2779"/>
              <a:gd name="T57" fmla="*/ 285929596 h 495"/>
              <a:gd name="T58" fmla="*/ 1124990788 w 2779"/>
              <a:gd name="T59" fmla="*/ 145494818 h 495"/>
              <a:gd name="T60" fmla="*/ 1162512225 w 2779"/>
              <a:gd name="T61" fmla="*/ 196734674 h 495"/>
              <a:gd name="T62" fmla="*/ 1156152456 w 2779"/>
              <a:gd name="T63" fmla="*/ 297948979 h 495"/>
              <a:gd name="T64" fmla="*/ 1151064642 w 2779"/>
              <a:gd name="T65" fmla="*/ 87297209 h 495"/>
              <a:gd name="T66" fmla="*/ 1200668442 w 2779"/>
              <a:gd name="T67" fmla="*/ 221405745 h 495"/>
              <a:gd name="T68" fmla="*/ 1346936735 w 2779"/>
              <a:gd name="T69" fmla="*/ 51239856 h 495"/>
              <a:gd name="T70" fmla="*/ 1350116220 w 2779"/>
              <a:gd name="T71" fmla="*/ 111335179 h 495"/>
              <a:gd name="T72" fmla="*/ 1203212350 w 2779"/>
              <a:gd name="T73" fmla="*/ 308069852 h 495"/>
              <a:gd name="T74" fmla="*/ 1220383326 w 2779"/>
              <a:gd name="T75" fmla="*/ 77175540 h 495"/>
              <a:gd name="T76" fmla="*/ 1259811497 w 2779"/>
              <a:gd name="T77" fmla="*/ 133476230 h 495"/>
              <a:gd name="T78" fmla="*/ 1357747942 w 2779"/>
              <a:gd name="T79" fmla="*/ 149923346 h 495"/>
              <a:gd name="T80" fmla="*/ 1388908814 w 2779"/>
              <a:gd name="T81" fmla="*/ 283398781 h 495"/>
              <a:gd name="T82" fmla="*/ 1356475989 w 2779"/>
              <a:gd name="T83" fmla="*/ 280868761 h 495"/>
              <a:gd name="T84" fmla="*/ 1302419951 w 2779"/>
              <a:gd name="T85" fmla="*/ 299846692 h 495"/>
              <a:gd name="T86" fmla="*/ 1266807641 w 2779"/>
              <a:gd name="T87" fmla="*/ 304906731 h 495"/>
              <a:gd name="T88" fmla="*/ 1236917926 w 2779"/>
              <a:gd name="T89" fmla="*/ 173961316 h 495"/>
              <a:gd name="T90" fmla="*/ 1276982473 w 2779"/>
              <a:gd name="T91" fmla="*/ 206223241 h 495"/>
              <a:gd name="T92" fmla="*/ 1265535687 w 2779"/>
              <a:gd name="T93" fmla="*/ 213814096 h 495"/>
              <a:gd name="T94" fmla="*/ 1276982473 w 2779"/>
              <a:gd name="T95" fmla="*/ 263788544 h 495"/>
              <a:gd name="T96" fmla="*/ 1341213342 w 2779"/>
              <a:gd name="T97" fmla="*/ 268217073 h 495"/>
              <a:gd name="T98" fmla="*/ 1357747942 w 2779"/>
              <a:gd name="T99" fmla="*/ 220140338 h 495"/>
              <a:gd name="T100" fmla="*/ 1600043553 w 2779"/>
              <a:gd name="T101" fmla="*/ 233424332 h 495"/>
              <a:gd name="T102" fmla="*/ 1738044546 w 2779"/>
              <a:gd name="T103" fmla="*/ 14549402 h 495"/>
              <a:gd name="T104" fmla="*/ 1718329662 w 2779"/>
              <a:gd name="T105" fmla="*/ 242280594 h 495"/>
              <a:gd name="T106" fmla="*/ 1625481829 w 2779"/>
              <a:gd name="T107" fmla="*/ 229628905 h 495"/>
              <a:gd name="T108" fmla="*/ 1636928615 w 2779"/>
              <a:gd name="T109" fmla="*/ 66421564 h 495"/>
              <a:gd name="T110" fmla="*/ 1640108100 w 2779"/>
              <a:gd name="T111" fmla="*/ 87297209 h 495"/>
              <a:gd name="T112" fmla="*/ 1681444601 w 2779"/>
              <a:gd name="T113" fmla="*/ 110070566 h 495"/>
              <a:gd name="T114" fmla="*/ 1693527762 w 2779"/>
              <a:gd name="T115" fmla="*/ 198000081 h 495"/>
              <a:gd name="T116" fmla="*/ 1628661315 w 2779"/>
              <a:gd name="T117" fmla="*/ 115763707 h 495"/>
              <a:gd name="T118" fmla="*/ 1519914459 w 2779"/>
              <a:gd name="T119" fmla="*/ 24037970 h 495"/>
              <a:gd name="T120" fmla="*/ 1510375206 w 2779"/>
              <a:gd name="T121" fmla="*/ 94888063 h 495"/>
              <a:gd name="T122" fmla="*/ 1523730320 w 2779"/>
              <a:gd name="T123" fmla="*/ 261258525 h 495"/>
              <a:gd name="T124" fmla="*/ 1561250960 w 2779"/>
              <a:gd name="T125" fmla="*/ 222038051 h 49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79" h="495">
                <a:moveTo>
                  <a:pt x="14" y="203"/>
                </a:moveTo>
                <a:cubicBezTo>
                  <a:pt x="15" y="197"/>
                  <a:pt x="16" y="193"/>
                  <a:pt x="17" y="189"/>
                </a:cubicBezTo>
                <a:cubicBezTo>
                  <a:pt x="18" y="186"/>
                  <a:pt x="18" y="184"/>
                  <a:pt x="19" y="182"/>
                </a:cubicBezTo>
                <a:lnTo>
                  <a:pt x="19" y="175"/>
                </a:lnTo>
                <a:lnTo>
                  <a:pt x="20" y="159"/>
                </a:lnTo>
                <a:cubicBezTo>
                  <a:pt x="46" y="165"/>
                  <a:pt x="69" y="170"/>
                  <a:pt x="90" y="172"/>
                </a:cubicBezTo>
                <a:lnTo>
                  <a:pt x="161" y="182"/>
                </a:lnTo>
                <a:cubicBezTo>
                  <a:pt x="168" y="172"/>
                  <a:pt x="176" y="160"/>
                  <a:pt x="184" y="147"/>
                </a:cubicBezTo>
                <a:cubicBezTo>
                  <a:pt x="192" y="133"/>
                  <a:pt x="197" y="123"/>
                  <a:pt x="200" y="118"/>
                </a:cubicBezTo>
                <a:lnTo>
                  <a:pt x="207" y="104"/>
                </a:lnTo>
                <a:cubicBezTo>
                  <a:pt x="221" y="114"/>
                  <a:pt x="236" y="123"/>
                  <a:pt x="252" y="129"/>
                </a:cubicBezTo>
                <a:lnTo>
                  <a:pt x="240" y="145"/>
                </a:lnTo>
                <a:cubicBezTo>
                  <a:pt x="228" y="159"/>
                  <a:pt x="217" y="173"/>
                  <a:pt x="206" y="189"/>
                </a:cubicBezTo>
                <a:lnTo>
                  <a:pt x="363" y="211"/>
                </a:lnTo>
                <a:cubicBezTo>
                  <a:pt x="385" y="214"/>
                  <a:pt x="409" y="216"/>
                  <a:pt x="433" y="217"/>
                </a:cubicBezTo>
                <a:cubicBezTo>
                  <a:pt x="431" y="224"/>
                  <a:pt x="430" y="228"/>
                  <a:pt x="429" y="231"/>
                </a:cubicBezTo>
                <a:cubicBezTo>
                  <a:pt x="429" y="234"/>
                  <a:pt x="428" y="237"/>
                  <a:pt x="428" y="240"/>
                </a:cubicBezTo>
                <a:cubicBezTo>
                  <a:pt x="428" y="243"/>
                  <a:pt x="427" y="250"/>
                  <a:pt x="427" y="261"/>
                </a:cubicBezTo>
                <a:cubicBezTo>
                  <a:pt x="392" y="254"/>
                  <a:pt x="368" y="249"/>
                  <a:pt x="357" y="248"/>
                </a:cubicBezTo>
                <a:lnTo>
                  <a:pt x="328" y="244"/>
                </a:lnTo>
                <a:cubicBezTo>
                  <a:pt x="310" y="278"/>
                  <a:pt x="290" y="305"/>
                  <a:pt x="270" y="327"/>
                </a:cubicBezTo>
                <a:cubicBezTo>
                  <a:pt x="312" y="353"/>
                  <a:pt x="352" y="380"/>
                  <a:pt x="391" y="409"/>
                </a:cubicBezTo>
                <a:cubicBezTo>
                  <a:pt x="374" y="418"/>
                  <a:pt x="358" y="430"/>
                  <a:pt x="345" y="443"/>
                </a:cubicBezTo>
                <a:lnTo>
                  <a:pt x="338" y="434"/>
                </a:lnTo>
                <a:cubicBezTo>
                  <a:pt x="317" y="410"/>
                  <a:pt x="284" y="383"/>
                  <a:pt x="238" y="354"/>
                </a:cubicBezTo>
                <a:cubicBezTo>
                  <a:pt x="213" y="365"/>
                  <a:pt x="190" y="374"/>
                  <a:pt x="169" y="380"/>
                </a:cubicBezTo>
                <a:cubicBezTo>
                  <a:pt x="147" y="387"/>
                  <a:pt x="105" y="393"/>
                  <a:pt x="43" y="398"/>
                </a:cubicBezTo>
                <a:lnTo>
                  <a:pt x="22" y="400"/>
                </a:lnTo>
                <a:cubicBezTo>
                  <a:pt x="18" y="382"/>
                  <a:pt x="15" y="372"/>
                  <a:pt x="13" y="370"/>
                </a:cubicBezTo>
                <a:lnTo>
                  <a:pt x="0" y="350"/>
                </a:lnTo>
                <a:lnTo>
                  <a:pt x="25" y="351"/>
                </a:lnTo>
                <a:cubicBezTo>
                  <a:pt x="57" y="354"/>
                  <a:pt x="89" y="353"/>
                  <a:pt x="120" y="348"/>
                </a:cubicBezTo>
                <a:cubicBezTo>
                  <a:pt x="152" y="344"/>
                  <a:pt x="177" y="337"/>
                  <a:pt x="196" y="328"/>
                </a:cubicBezTo>
                <a:cubicBezTo>
                  <a:pt x="175" y="316"/>
                  <a:pt x="161" y="309"/>
                  <a:pt x="154" y="306"/>
                </a:cubicBezTo>
                <a:cubicBezTo>
                  <a:pt x="148" y="303"/>
                  <a:pt x="134" y="297"/>
                  <a:pt x="114" y="288"/>
                </a:cubicBezTo>
                <a:lnTo>
                  <a:pt x="81" y="274"/>
                </a:lnTo>
                <a:lnTo>
                  <a:pt x="106" y="251"/>
                </a:lnTo>
                <a:cubicBezTo>
                  <a:pt x="112" y="245"/>
                  <a:pt x="122" y="234"/>
                  <a:pt x="135" y="216"/>
                </a:cubicBezTo>
                <a:lnTo>
                  <a:pt x="87" y="210"/>
                </a:lnTo>
                <a:cubicBezTo>
                  <a:pt x="75" y="208"/>
                  <a:pt x="51" y="206"/>
                  <a:pt x="14" y="203"/>
                </a:cubicBezTo>
                <a:close/>
                <a:moveTo>
                  <a:pt x="150" y="262"/>
                </a:moveTo>
                <a:lnTo>
                  <a:pt x="231" y="304"/>
                </a:lnTo>
                <a:cubicBezTo>
                  <a:pt x="252" y="282"/>
                  <a:pt x="268" y="259"/>
                  <a:pt x="279" y="237"/>
                </a:cubicBezTo>
                <a:lnTo>
                  <a:pt x="180" y="223"/>
                </a:lnTo>
                <a:lnTo>
                  <a:pt x="150" y="262"/>
                </a:lnTo>
                <a:close/>
                <a:moveTo>
                  <a:pt x="61" y="28"/>
                </a:moveTo>
                <a:cubicBezTo>
                  <a:pt x="74" y="31"/>
                  <a:pt x="86" y="33"/>
                  <a:pt x="98" y="35"/>
                </a:cubicBezTo>
                <a:lnTo>
                  <a:pt x="235" y="54"/>
                </a:lnTo>
                <a:cubicBezTo>
                  <a:pt x="231" y="36"/>
                  <a:pt x="229" y="24"/>
                  <a:pt x="227" y="18"/>
                </a:cubicBezTo>
                <a:lnTo>
                  <a:pt x="223" y="3"/>
                </a:lnTo>
                <a:cubicBezTo>
                  <a:pt x="239" y="4"/>
                  <a:pt x="256" y="3"/>
                  <a:pt x="272" y="0"/>
                </a:cubicBezTo>
                <a:lnTo>
                  <a:pt x="279" y="61"/>
                </a:lnTo>
                <a:lnTo>
                  <a:pt x="395" y="77"/>
                </a:lnTo>
                <a:cubicBezTo>
                  <a:pt x="406" y="78"/>
                  <a:pt x="418" y="79"/>
                  <a:pt x="431" y="80"/>
                </a:cubicBezTo>
                <a:cubicBezTo>
                  <a:pt x="429" y="87"/>
                  <a:pt x="428" y="93"/>
                  <a:pt x="427" y="97"/>
                </a:cubicBezTo>
                <a:cubicBezTo>
                  <a:pt x="426" y="101"/>
                  <a:pt x="426" y="105"/>
                  <a:pt x="425" y="110"/>
                </a:cubicBezTo>
                <a:lnTo>
                  <a:pt x="421" y="137"/>
                </a:lnTo>
                <a:cubicBezTo>
                  <a:pt x="420" y="147"/>
                  <a:pt x="419" y="154"/>
                  <a:pt x="419" y="156"/>
                </a:cubicBezTo>
                <a:lnTo>
                  <a:pt x="418" y="173"/>
                </a:lnTo>
                <a:cubicBezTo>
                  <a:pt x="405" y="171"/>
                  <a:pt x="397" y="169"/>
                  <a:pt x="394" y="168"/>
                </a:cubicBezTo>
                <a:cubicBezTo>
                  <a:pt x="392" y="168"/>
                  <a:pt x="384" y="167"/>
                  <a:pt x="372" y="167"/>
                </a:cubicBezTo>
                <a:cubicBezTo>
                  <a:pt x="374" y="160"/>
                  <a:pt x="375" y="154"/>
                  <a:pt x="376" y="150"/>
                </a:cubicBezTo>
                <a:cubicBezTo>
                  <a:pt x="377" y="146"/>
                  <a:pt x="378" y="140"/>
                  <a:pt x="379" y="133"/>
                </a:cubicBezTo>
                <a:lnTo>
                  <a:pt x="382" y="113"/>
                </a:lnTo>
                <a:lnTo>
                  <a:pt x="99" y="73"/>
                </a:lnTo>
                <a:lnTo>
                  <a:pt x="96" y="92"/>
                </a:lnTo>
                <a:cubicBezTo>
                  <a:pt x="95" y="102"/>
                  <a:pt x="94" y="108"/>
                  <a:pt x="94" y="110"/>
                </a:cubicBezTo>
                <a:lnTo>
                  <a:pt x="94" y="126"/>
                </a:lnTo>
                <a:cubicBezTo>
                  <a:pt x="84" y="123"/>
                  <a:pt x="76" y="121"/>
                  <a:pt x="72" y="120"/>
                </a:cubicBezTo>
                <a:cubicBezTo>
                  <a:pt x="68" y="120"/>
                  <a:pt x="60" y="120"/>
                  <a:pt x="48" y="119"/>
                </a:cubicBezTo>
                <a:cubicBezTo>
                  <a:pt x="50" y="112"/>
                  <a:pt x="52" y="106"/>
                  <a:pt x="52" y="102"/>
                </a:cubicBezTo>
                <a:cubicBezTo>
                  <a:pt x="53" y="98"/>
                  <a:pt x="54" y="93"/>
                  <a:pt x="55" y="86"/>
                </a:cubicBezTo>
                <a:lnTo>
                  <a:pt x="59" y="56"/>
                </a:lnTo>
                <a:cubicBezTo>
                  <a:pt x="60" y="51"/>
                  <a:pt x="61" y="47"/>
                  <a:pt x="61" y="44"/>
                </a:cubicBezTo>
                <a:lnTo>
                  <a:pt x="61" y="28"/>
                </a:lnTo>
                <a:close/>
                <a:moveTo>
                  <a:pt x="593" y="233"/>
                </a:moveTo>
                <a:cubicBezTo>
                  <a:pt x="604" y="231"/>
                  <a:pt x="621" y="227"/>
                  <a:pt x="642" y="220"/>
                </a:cubicBezTo>
                <a:cubicBezTo>
                  <a:pt x="663" y="213"/>
                  <a:pt x="687" y="196"/>
                  <a:pt x="713" y="170"/>
                </a:cubicBezTo>
                <a:cubicBezTo>
                  <a:pt x="740" y="143"/>
                  <a:pt x="758" y="122"/>
                  <a:pt x="769" y="106"/>
                </a:cubicBezTo>
                <a:cubicBezTo>
                  <a:pt x="780" y="89"/>
                  <a:pt x="787" y="79"/>
                  <a:pt x="788" y="76"/>
                </a:cubicBezTo>
                <a:lnTo>
                  <a:pt x="794" y="62"/>
                </a:lnTo>
                <a:cubicBezTo>
                  <a:pt x="801" y="66"/>
                  <a:pt x="807" y="69"/>
                  <a:pt x="810" y="70"/>
                </a:cubicBezTo>
                <a:lnTo>
                  <a:pt x="830" y="77"/>
                </a:lnTo>
                <a:lnTo>
                  <a:pt x="847" y="83"/>
                </a:lnTo>
                <a:lnTo>
                  <a:pt x="841" y="93"/>
                </a:lnTo>
                <a:cubicBezTo>
                  <a:pt x="850" y="117"/>
                  <a:pt x="864" y="140"/>
                  <a:pt x="880" y="163"/>
                </a:cubicBezTo>
                <a:cubicBezTo>
                  <a:pt x="897" y="186"/>
                  <a:pt x="918" y="203"/>
                  <a:pt x="943" y="213"/>
                </a:cubicBezTo>
                <a:cubicBezTo>
                  <a:pt x="968" y="224"/>
                  <a:pt x="984" y="230"/>
                  <a:pt x="992" y="232"/>
                </a:cubicBezTo>
                <a:lnTo>
                  <a:pt x="1010" y="236"/>
                </a:lnTo>
                <a:lnTo>
                  <a:pt x="1023" y="239"/>
                </a:lnTo>
                <a:cubicBezTo>
                  <a:pt x="1004" y="252"/>
                  <a:pt x="992" y="262"/>
                  <a:pt x="988" y="269"/>
                </a:cubicBezTo>
                <a:lnTo>
                  <a:pt x="978" y="283"/>
                </a:lnTo>
                <a:cubicBezTo>
                  <a:pt x="947" y="264"/>
                  <a:pt x="921" y="246"/>
                  <a:pt x="899" y="228"/>
                </a:cubicBezTo>
                <a:cubicBezTo>
                  <a:pt x="898" y="231"/>
                  <a:pt x="898" y="233"/>
                  <a:pt x="898" y="235"/>
                </a:cubicBezTo>
                <a:cubicBezTo>
                  <a:pt x="897" y="236"/>
                  <a:pt x="897" y="237"/>
                  <a:pt x="898" y="238"/>
                </a:cubicBezTo>
                <a:lnTo>
                  <a:pt x="897" y="243"/>
                </a:lnTo>
                <a:lnTo>
                  <a:pt x="898" y="257"/>
                </a:lnTo>
                <a:cubicBezTo>
                  <a:pt x="874" y="254"/>
                  <a:pt x="857" y="252"/>
                  <a:pt x="848" y="252"/>
                </a:cubicBezTo>
                <a:lnTo>
                  <a:pt x="822" y="250"/>
                </a:lnTo>
                <a:lnTo>
                  <a:pt x="819" y="315"/>
                </a:lnTo>
                <a:lnTo>
                  <a:pt x="873" y="318"/>
                </a:lnTo>
                <a:cubicBezTo>
                  <a:pt x="892" y="319"/>
                  <a:pt x="916" y="320"/>
                  <a:pt x="945" y="319"/>
                </a:cubicBezTo>
                <a:cubicBezTo>
                  <a:pt x="943" y="325"/>
                  <a:pt x="943" y="329"/>
                  <a:pt x="942" y="332"/>
                </a:cubicBezTo>
                <a:cubicBezTo>
                  <a:pt x="942" y="335"/>
                  <a:pt x="942" y="337"/>
                  <a:pt x="941" y="339"/>
                </a:cubicBezTo>
                <a:cubicBezTo>
                  <a:pt x="941" y="341"/>
                  <a:pt x="942" y="348"/>
                  <a:pt x="942" y="359"/>
                </a:cubicBezTo>
                <a:cubicBezTo>
                  <a:pt x="909" y="355"/>
                  <a:pt x="885" y="352"/>
                  <a:pt x="871" y="351"/>
                </a:cubicBezTo>
                <a:lnTo>
                  <a:pt x="817" y="349"/>
                </a:lnTo>
                <a:lnTo>
                  <a:pt x="813" y="436"/>
                </a:lnTo>
                <a:lnTo>
                  <a:pt x="897" y="440"/>
                </a:lnTo>
                <a:cubicBezTo>
                  <a:pt x="918" y="441"/>
                  <a:pt x="945" y="441"/>
                  <a:pt x="979" y="441"/>
                </a:cubicBezTo>
                <a:cubicBezTo>
                  <a:pt x="977" y="448"/>
                  <a:pt x="976" y="453"/>
                  <a:pt x="976" y="458"/>
                </a:cubicBezTo>
                <a:cubicBezTo>
                  <a:pt x="976" y="462"/>
                  <a:pt x="976" y="471"/>
                  <a:pt x="977" y="482"/>
                </a:cubicBezTo>
                <a:cubicBezTo>
                  <a:pt x="943" y="478"/>
                  <a:pt x="916" y="476"/>
                  <a:pt x="895" y="475"/>
                </a:cubicBezTo>
                <a:lnTo>
                  <a:pt x="686" y="464"/>
                </a:lnTo>
                <a:cubicBezTo>
                  <a:pt x="667" y="463"/>
                  <a:pt x="640" y="463"/>
                  <a:pt x="607" y="463"/>
                </a:cubicBezTo>
                <a:cubicBezTo>
                  <a:pt x="608" y="457"/>
                  <a:pt x="609" y="453"/>
                  <a:pt x="609" y="449"/>
                </a:cubicBezTo>
                <a:cubicBezTo>
                  <a:pt x="610" y="446"/>
                  <a:pt x="610" y="443"/>
                  <a:pt x="610" y="441"/>
                </a:cubicBezTo>
                <a:cubicBezTo>
                  <a:pt x="610" y="439"/>
                  <a:pt x="610" y="432"/>
                  <a:pt x="609" y="422"/>
                </a:cubicBezTo>
                <a:cubicBezTo>
                  <a:pt x="642" y="425"/>
                  <a:pt x="668" y="428"/>
                  <a:pt x="687" y="429"/>
                </a:cubicBezTo>
                <a:lnTo>
                  <a:pt x="774" y="434"/>
                </a:lnTo>
                <a:lnTo>
                  <a:pt x="779" y="347"/>
                </a:lnTo>
                <a:lnTo>
                  <a:pt x="721" y="344"/>
                </a:lnTo>
                <a:cubicBezTo>
                  <a:pt x="710" y="343"/>
                  <a:pt x="688" y="343"/>
                  <a:pt x="655" y="344"/>
                </a:cubicBezTo>
                <a:cubicBezTo>
                  <a:pt x="656" y="338"/>
                  <a:pt x="657" y="334"/>
                  <a:pt x="657" y="331"/>
                </a:cubicBezTo>
                <a:cubicBezTo>
                  <a:pt x="657" y="328"/>
                  <a:pt x="658" y="326"/>
                  <a:pt x="658" y="324"/>
                </a:cubicBezTo>
                <a:cubicBezTo>
                  <a:pt x="658" y="322"/>
                  <a:pt x="657" y="315"/>
                  <a:pt x="657" y="304"/>
                </a:cubicBezTo>
                <a:cubicBezTo>
                  <a:pt x="684" y="307"/>
                  <a:pt x="706" y="310"/>
                  <a:pt x="723" y="310"/>
                </a:cubicBezTo>
                <a:lnTo>
                  <a:pt x="780" y="313"/>
                </a:lnTo>
                <a:lnTo>
                  <a:pt x="784" y="248"/>
                </a:lnTo>
                <a:lnTo>
                  <a:pt x="750" y="246"/>
                </a:lnTo>
                <a:cubicBezTo>
                  <a:pt x="743" y="246"/>
                  <a:pt x="730" y="246"/>
                  <a:pt x="711" y="247"/>
                </a:cubicBezTo>
                <a:cubicBezTo>
                  <a:pt x="712" y="242"/>
                  <a:pt x="712" y="238"/>
                  <a:pt x="713" y="235"/>
                </a:cubicBezTo>
                <a:lnTo>
                  <a:pt x="713" y="231"/>
                </a:lnTo>
                <a:cubicBezTo>
                  <a:pt x="713" y="229"/>
                  <a:pt x="713" y="229"/>
                  <a:pt x="713" y="228"/>
                </a:cubicBezTo>
                <a:lnTo>
                  <a:pt x="712" y="218"/>
                </a:lnTo>
                <a:cubicBezTo>
                  <a:pt x="675" y="245"/>
                  <a:pt x="650" y="262"/>
                  <a:pt x="639" y="268"/>
                </a:cubicBezTo>
                <a:cubicBezTo>
                  <a:pt x="635" y="264"/>
                  <a:pt x="631" y="260"/>
                  <a:pt x="628" y="257"/>
                </a:cubicBezTo>
                <a:cubicBezTo>
                  <a:pt x="625" y="253"/>
                  <a:pt x="619" y="249"/>
                  <a:pt x="610" y="244"/>
                </a:cubicBezTo>
                <a:cubicBezTo>
                  <a:pt x="601" y="238"/>
                  <a:pt x="595" y="235"/>
                  <a:pt x="593" y="233"/>
                </a:cubicBezTo>
                <a:close/>
                <a:moveTo>
                  <a:pt x="723" y="209"/>
                </a:moveTo>
                <a:cubicBezTo>
                  <a:pt x="730" y="211"/>
                  <a:pt x="740" y="212"/>
                  <a:pt x="752" y="212"/>
                </a:cubicBezTo>
                <a:lnTo>
                  <a:pt x="850" y="217"/>
                </a:lnTo>
                <a:cubicBezTo>
                  <a:pt x="863" y="218"/>
                  <a:pt x="875" y="218"/>
                  <a:pt x="884" y="218"/>
                </a:cubicBezTo>
                <a:cubicBezTo>
                  <a:pt x="864" y="198"/>
                  <a:pt x="850" y="181"/>
                  <a:pt x="840" y="165"/>
                </a:cubicBezTo>
                <a:cubicBezTo>
                  <a:pt x="830" y="150"/>
                  <a:pt x="821" y="133"/>
                  <a:pt x="813" y="114"/>
                </a:cubicBezTo>
                <a:cubicBezTo>
                  <a:pt x="788" y="146"/>
                  <a:pt x="758" y="178"/>
                  <a:pt x="723" y="209"/>
                </a:cubicBezTo>
                <a:close/>
                <a:moveTo>
                  <a:pt x="1176" y="452"/>
                </a:moveTo>
                <a:cubicBezTo>
                  <a:pt x="1220" y="440"/>
                  <a:pt x="1252" y="424"/>
                  <a:pt x="1271" y="405"/>
                </a:cubicBezTo>
                <a:cubicBezTo>
                  <a:pt x="1290" y="385"/>
                  <a:pt x="1305" y="367"/>
                  <a:pt x="1315" y="349"/>
                </a:cubicBezTo>
                <a:cubicBezTo>
                  <a:pt x="1325" y="331"/>
                  <a:pt x="1334" y="307"/>
                  <a:pt x="1344" y="277"/>
                </a:cubicBezTo>
                <a:lnTo>
                  <a:pt x="1278" y="277"/>
                </a:lnTo>
                <a:cubicBezTo>
                  <a:pt x="1264" y="277"/>
                  <a:pt x="1236" y="278"/>
                  <a:pt x="1193" y="281"/>
                </a:cubicBezTo>
                <a:cubicBezTo>
                  <a:pt x="1194" y="275"/>
                  <a:pt x="1194" y="270"/>
                  <a:pt x="1194" y="267"/>
                </a:cubicBezTo>
                <a:cubicBezTo>
                  <a:pt x="1195" y="263"/>
                  <a:pt x="1195" y="260"/>
                  <a:pt x="1195" y="259"/>
                </a:cubicBezTo>
                <a:cubicBezTo>
                  <a:pt x="1194" y="257"/>
                  <a:pt x="1194" y="249"/>
                  <a:pt x="1193" y="234"/>
                </a:cubicBezTo>
                <a:cubicBezTo>
                  <a:pt x="1235" y="237"/>
                  <a:pt x="1264" y="238"/>
                  <a:pt x="1279" y="238"/>
                </a:cubicBezTo>
                <a:lnTo>
                  <a:pt x="1350" y="238"/>
                </a:lnTo>
                <a:cubicBezTo>
                  <a:pt x="1351" y="228"/>
                  <a:pt x="1352" y="222"/>
                  <a:pt x="1352" y="221"/>
                </a:cubicBezTo>
                <a:lnTo>
                  <a:pt x="1359" y="147"/>
                </a:lnTo>
                <a:lnTo>
                  <a:pt x="1296" y="147"/>
                </a:lnTo>
                <a:cubicBezTo>
                  <a:pt x="1281" y="147"/>
                  <a:pt x="1259" y="148"/>
                  <a:pt x="1230" y="150"/>
                </a:cubicBezTo>
                <a:cubicBezTo>
                  <a:pt x="1230" y="145"/>
                  <a:pt x="1231" y="140"/>
                  <a:pt x="1231" y="137"/>
                </a:cubicBezTo>
                <a:cubicBezTo>
                  <a:pt x="1231" y="134"/>
                  <a:pt x="1232" y="131"/>
                  <a:pt x="1231" y="129"/>
                </a:cubicBezTo>
                <a:cubicBezTo>
                  <a:pt x="1231" y="127"/>
                  <a:pt x="1231" y="120"/>
                  <a:pt x="1230" y="108"/>
                </a:cubicBezTo>
                <a:cubicBezTo>
                  <a:pt x="1261" y="109"/>
                  <a:pt x="1283" y="110"/>
                  <a:pt x="1296" y="110"/>
                </a:cubicBezTo>
                <a:lnTo>
                  <a:pt x="1479" y="110"/>
                </a:lnTo>
                <a:cubicBezTo>
                  <a:pt x="1494" y="110"/>
                  <a:pt x="1519" y="109"/>
                  <a:pt x="1554" y="108"/>
                </a:cubicBezTo>
                <a:cubicBezTo>
                  <a:pt x="1553" y="114"/>
                  <a:pt x="1553" y="119"/>
                  <a:pt x="1552" y="121"/>
                </a:cubicBezTo>
                <a:cubicBezTo>
                  <a:pt x="1552" y="124"/>
                  <a:pt x="1552" y="127"/>
                  <a:pt x="1552" y="130"/>
                </a:cubicBezTo>
                <a:cubicBezTo>
                  <a:pt x="1553" y="132"/>
                  <a:pt x="1553" y="139"/>
                  <a:pt x="1554" y="150"/>
                </a:cubicBezTo>
                <a:cubicBezTo>
                  <a:pt x="1523" y="148"/>
                  <a:pt x="1498" y="147"/>
                  <a:pt x="1479" y="147"/>
                </a:cubicBezTo>
                <a:lnTo>
                  <a:pt x="1399" y="147"/>
                </a:lnTo>
                <a:lnTo>
                  <a:pt x="1391" y="238"/>
                </a:lnTo>
                <a:lnTo>
                  <a:pt x="1514" y="238"/>
                </a:lnTo>
                <a:cubicBezTo>
                  <a:pt x="1528" y="238"/>
                  <a:pt x="1554" y="237"/>
                  <a:pt x="1594" y="234"/>
                </a:cubicBezTo>
                <a:cubicBezTo>
                  <a:pt x="1593" y="242"/>
                  <a:pt x="1592" y="247"/>
                  <a:pt x="1592" y="250"/>
                </a:cubicBezTo>
                <a:cubicBezTo>
                  <a:pt x="1592" y="254"/>
                  <a:pt x="1592" y="257"/>
                  <a:pt x="1592" y="259"/>
                </a:cubicBezTo>
                <a:cubicBezTo>
                  <a:pt x="1592" y="261"/>
                  <a:pt x="1592" y="268"/>
                  <a:pt x="1594" y="281"/>
                </a:cubicBezTo>
                <a:cubicBezTo>
                  <a:pt x="1551" y="278"/>
                  <a:pt x="1525" y="277"/>
                  <a:pt x="1514" y="277"/>
                </a:cubicBezTo>
                <a:lnTo>
                  <a:pt x="1448" y="277"/>
                </a:lnTo>
                <a:lnTo>
                  <a:pt x="1448" y="416"/>
                </a:lnTo>
                <a:cubicBezTo>
                  <a:pt x="1448" y="427"/>
                  <a:pt x="1449" y="435"/>
                  <a:pt x="1452" y="440"/>
                </a:cubicBezTo>
                <a:cubicBezTo>
                  <a:pt x="1454" y="445"/>
                  <a:pt x="1464" y="447"/>
                  <a:pt x="1480" y="447"/>
                </a:cubicBezTo>
                <a:lnTo>
                  <a:pt x="1511" y="447"/>
                </a:lnTo>
                <a:cubicBezTo>
                  <a:pt x="1520" y="447"/>
                  <a:pt x="1527" y="445"/>
                  <a:pt x="1531" y="442"/>
                </a:cubicBezTo>
                <a:cubicBezTo>
                  <a:pt x="1535" y="438"/>
                  <a:pt x="1539" y="434"/>
                  <a:pt x="1541" y="428"/>
                </a:cubicBezTo>
                <a:cubicBezTo>
                  <a:pt x="1543" y="421"/>
                  <a:pt x="1547" y="409"/>
                  <a:pt x="1551" y="390"/>
                </a:cubicBezTo>
                <a:cubicBezTo>
                  <a:pt x="1560" y="398"/>
                  <a:pt x="1567" y="403"/>
                  <a:pt x="1572" y="406"/>
                </a:cubicBezTo>
                <a:cubicBezTo>
                  <a:pt x="1577" y="410"/>
                  <a:pt x="1585" y="413"/>
                  <a:pt x="1596" y="418"/>
                </a:cubicBezTo>
                <a:cubicBezTo>
                  <a:pt x="1584" y="448"/>
                  <a:pt x="1575" y="466"/>
                  <a:pt x="1571" y="470"/>
                </a:cubicBezTo>
                <a:cubicBezTo>
                  <a:pt x="1567" y="475"/>
                  <a:pt x="1561" y="479"/>
                  <a:pt x="1555" y="482"/>
                </a:cubicBezTo>
                <a:cubicBezTo>
                  <a:pt x="1548" y="485"/>
                  <a:pt x="1536" y="486"/>
                  <a:pt x="1517" y="486"/>
                </a:cubicBezTo>
                <a:cubicBezTo>
                  <a:pt x="1499" y="486"/>
                  <a:pt x="1482" y="486"/>
                  <a:pt x="1466" y="486"/>
                </a:cubicBezTo>
                <a:cubicBezTo>
                  <a:pt x="1445" y="486"/>
                  <a:pt x="1432" y="484"/>
                  <a:pt x="1424" y="480"/>
                </a:cubicBezTo>
                <a:cubicBezTo>
                  <a:pt x="1417" y="475"/>
                  <a:pt x="1413" y="471"/>
                  <a:pt x="1411" y="466"/>
                </a:cubicBezTo>
                <a:cubicBezTo>
                  <a:pt x="1410" y="462"/>
                  <a:pt x="1409" y="453"/>
                  <a:pt x="1409" y="441"/>
                </a:cubicBezTo>
                <a:lnTo>
                  <a:pt x="1409" y="277"/>
                </a:lnTo>
                <a:lnTo>
                  <a:pt x="1384" y="277"/>
                </a:lnTo>
                <a:cubicBezTo>
                  <a:pt x="1373" y="314"/>
                  <a:pt x="1362" y="344"/>
                  <a:pt x="1350" y="369"/>
                </a:cubicBezTo>
                <a:cubicBezTo>
                  <a:pt x="1337" y="393"/>
                  <a:pt x="1320" y="416"/>
                  <a:pt x="1297" y="436"/>
                </a:cubicBezTo>
                <a:cubicBezTo>
                  <a:pt x="1274" y="456"/>
                  <a:pt x="1247" y="474"/>
                  <a:pt x="1216" y="490"/>
                </a:cubicBezTo>
                <a:cubicBezTo>
                  <a:pt x="1212" y="484"/>
                  <a:pt x="1208" y="479"/>
                  <a:pt x="1204" y="474"/>
                </a:cubicBezTo>
                <a:cubicBezTo>
                  <a:pt x="1200" y="470"/>
                  <a:pt x="1190" y="462"/>
                  <a:pt x="1176" y="452"/>
                </a:cubicBezTo>
                <a:close/>
                <a:moveTo>
                  <a:pt x="1769" y="230"/>
                </a:moveTo>
                <a:cubicBezTo>
                  <a:pt x="1777" y="222"/>
                  <a:pt x="1784" y="210"/>
                  <a:pt x="1790" y="194"/>
                </a:cubicBezTo>
                <a:lnTo>
                  <a:pt x="1862" y="235"/>
                </a:lnTo>
                <a:cubicBezTo>
                  <a:pt x="1852" y="245"/>
                  <a:pt x="1845" y="257"/>
                  <a:pt x="1838" y="271"/>
                </a:cubicBezTo>
                <a:lnTo>
                  <a:pt x="1828" y="262"/>
                </a:lnTo>
                <a:cubicBezTo>
                  <a:pt x="1815" y="251"/>
                  <a:pt x="1799" y="242"/>
                  <a:pt x="1779" y="234"/>
                </a:cubicBezTo>
                <a:lnTo>
                  <a:pt x="1769" y="230"/>
                </a:lnTo>
                <a:close/>
                <a:moveTo>
                  <a:pt x="1785" y="460"/>
                </a:moveTo>
                <a:lnTo>
                  <a:pt x="1790" y="451"/>
                </a:lnTo>
                <a:cubicBezTo>
                  <a:pt x="1792" y="446"/>
                  <a:pt x="1795" y="438"/>
                  <a:pt x="1798" y="426"/>
                </a:cubicBezTo>
                <a:cubicBezTo>
                  <a:pt x="1801" y="414"/>
                  <a:pt x="1805" y="400"/>
                  <a:pt x="1808" y="384"/>
                </a:cubicBezTo>
                <a:cubicBezTo>
                  <a:pt x="1811" y="367"/>
                  <a:pt x="1814" y="344"/>
                  <a:pt x="1816" y="315"/>
                </a:cubicBezTo>
                <a:lnTo>
                  <a:pt x="1817" y="301"/>
                </a:lnTo>
                <a:cubicBezTo>
                  <a:pt x="1821" y="305"/>
                  <a:pt x="1825" y="309"/>
                  <a:pt x="1828" y="311"/>
                </a:cubicBezTo>
                <a:cubicBezTo>
                  <a:pt x="1831" y="313"/>
                  <a:pt x="1841" y="317"/>
                  <a:pt x="1856" y="322"/>
                </a:cubicBezTo>
                <a:lnTo>
                  <a:pt x="1853" y="337"/>
                </a:lnTo>
                <a:cubicBezTo>
                  <a:pt x="1851" y="350"/>
                  <a:pt x="1848" y="372"/>
                  <a:pt x="1844" y="401"/>
                </a:cubicBezTo>
                <a:lnTo>
                  <a:pt x="1838" y="444"/>
                </a:lnTo>
                <a:cubicBezTo>
                  <a:pt x="1836" y="454"/>
                  <a:pt x="1836" y="462"/>
                  <a:pt x="1836" y="467"/>
                </a:cubicBezTo>
                <a:lnTo>
                  <a:pt x="1835" y="480"/>
                </a:lnTo>
                <a:cubicBezTo>
                  <a:pt x="1829" y="476"/>
                  <a:pt x="1823" y="473"/>
                  <a:pt x="1818" y="471"/>
                </a:cubicBezTo>
                <a:cubicBezTo>
                  <a:pt x="1813" y="468"/>
                  <a:pt x="1802" y="465"/>
                  <a:pt x="1785" y="460"/>
                </a:cubicBezTo>
                <a:close/>
                <a:moveTo>
                  <a:pt x="1778" y="116"/>
                </a:moveTo>
                <a:cubicBezTo>
                  <a:pt x="1789" y="107"/>
                  <a:pt x="1798" y="96"/>
                  <a:pt x="1804" y="83"/>
                </a:cubicBezTo>
                <a:lnTo>
                  <a:pt x="1869" y="136"/>
                </a:lnTo>
                <a:cubicBezTo>
                  <a:pt x="1861" y="142"/>
                  <a:pt x="1851" y="153"/>
                  <a:pt x="1839" y="168"/>
                </a:cubicBezTo>
                <a:lnTo>
                  <a:pt x="1831" y="159"/>
                </a:lnTo>
                <a:cubicBezTo>
                  <a:pt x="1826" y="153"/>
                  <a:pt x="1819" y="146"/>
                  <a:pt x="1810" y="138"/>
                </a:cubicBezTo>
                <a:cubicBezTo>
                  <a:pt x="1800" y="130"/>
                  <a:pt x="1793" y="125"/>
                  <a:pt x="1788" y="122"/>
                </a:cubicBezTo>
                <a:lnTo>
                  <a:pt x="1778" y="116"/>
                </a:lnTo>
                <a:close/>
                <a:moveTo>
                  <a:pt x="1846" y="471"/>
                </a:moveTo>
                <a:lnTo>
                  <a:pt x="1852" y="463"/>
                </a:lnTo>
                <a:cubicBezTo>
                  <a:pt x="1856" y="458"/>
                  <a:pt x="1861" y="450"/>
                  <a:pt x="1866" y="439"/>
                </a:cubicBezTo>
                <a:cubicBezTo>
                  <a:pt x="1871" y="429"/>
                  <a:pt x="1876" y="417"/>
                  <a:pt x="1880" y="403"/>
                </a:cubicBezTo>
                <a:cubicBezTo>
                  <a:pt x="1884" y="389"/>
                  <a:pt x="1887" y="372"/>
                  <a:pt x="1888" y="350"/>
                </a:cubicBezTo>
                <a:cubicBezTo>
                  <a:pt x="1889" y="329"/>
                  <a:pt x="1889" y="304"/>
                  <a:pt x="1889" y="274"/>
                </a:cubicBezTo>
                <a:cubicBezTo>
                  <a:pt x="1889" y="244"/>
                  <a:pt x="1889" y="222"/>
                  <a:pt x="1888" y="209"/>
                </a:cubicBezTo>
                <a:lnTo>
                  <a:pt x="1885" y="170"/>
                </a:lnTo>
                <a:lnTo>
                  <a:pt x="1882" y="126"/>
                </a:lnTo>
                <a:lnTo>
                  <a:pt x="1878" y="91"/>
                </a:lnTo>
                <a:cubicBezTo>
                  <a:pt x="1906" y="91"/>
                  <a:pt x="1922" y="91"/>
                  <a:pt x="1928" y="91"/>
                </a:cubicBezTo>
                <a:lnTo>
                  <a:pt x="2118" y="81"/>
                </a:lnTo>
                <a:cubicBezTo>
                  <a:pt x="2124" y="80"/>
                  <a:pt x="2138" y="79"/>
                  <a:pt x="2160" y="76"/>
                </a:cubicBezTo>
                <a:cubicBezTo>
                  <a:pt x="2159" y="84"/>
                  <a:pt x="2159" y="90"/>
                  <a:pt x="2159" y="94"/>
                </a:cubicBezTo>
                <a:cubicBezTo>
                  <a:pt x="2159" y="98"/>
                  <a:pt x="2159" y="103"/>
                  <a:pt x="2159" y="109"/>
                </a:cubicBezTo>
                <a:lnTo>
                  <a:pt x="2161" y="143"/>
                </a:lnTo>
                <a:cubicBezTo>
                  <a:pt x="2162" y="152"/>
                  <a:pt x="2162" y="158"/>
                  <a:pt x="2163" y="160"/>
                </a:cubicBezTo>
                <a:lnTo>
                  <a:pt x="2165" y="176"/>
                </a:lnTo>
                <a:cubicBezTo>
                  <a:pt x="2150" y="176"/>
                  <a:pt x="2136" y="176"/>
                  <a:pt x="2123" y="176"/>
                </a:cubicBezTo>
                <a:lnTo>
                  <a:pt x="1923" y="187"/>
                </a:lnTo>
                <a:cubicBezTo>
                  <a:pt x="1924" y="201"/>
                  <a:pt x="1924" y="218"/>
                  <a:pt x="1925" y="238"/>
                </a:cubicBezTo>
                <a:cubicBezTo>
                  <a:pt x="1926" y="257"/>
                  <a:pt x="1926" y="274"/>
                  <a:pt x="1927" y="286"/>
                </a:cubicBezTo>
                <a:cubicBezTo>
                  <a:pt x="1927" y="299"/>
                  <a:pt x="1926" y="317"/>
                  <a:pt x="1925" y="339"/>
                </a:cubicBezTo>
                <a:cubicBezTo>
                  <a:pt x="1925" y="360"/>
                  <a:pt x="1923" y="381"/>
                  <a:pt x="1919" y="399"/>
                </a:cubicBezTo>
                <a:cubicBezTo>
                  <a:pt x="1916" y="418"/>
                  <a:pt x="1911" y="437"/>
                  <a:pt x="1904" y="457"/>
                </a:cubicBezTo>
                <a:lnTo>
                  <a:pt x="1892" y="487"/>
                </a:lnTo>
                <a:lnTo>
                  <a:pt x="1889" y="495"/>
                </a:lnTo>
                <a:cubicBezTo>
                  <a:pt x="1884" y="490"/>
                  <a:pt x="1880" y="486"/>
                  <a:pt x="1876" y="483"/>
                </a:cubicBezTo>
                <a:cubicBezTo>
                  <a:pt x="1872" y="480"/>
                  <a:pt x="1862" y="476"/>
                  <a:pt x="1846" y="471"/>
                </a:cubicBezTo>
                <a:close/>
                <a:moveTo>
                  <a:pt x="1922" y="155"/>
                </a:moveTo>
                <a:lnTo>
                  <a:pt x="2124" y="145"/>
                </a:lnTo>
                <a:lnTo>
                  <a:pt x="2123" y="111"/>
                </a:lnTo>
                <a:lnTo>
                  <a:pt x="1919" y="122"/>
                </a:lnTo>
                <a:lnTo>
                  <a:pt x="1922" y="155"/>
                </a:lnTo>
                <a:close/>
                <a:moveTo>
                  <a:pt x="1935" y="250"/>
                </a:moveTo>
                <a:cubicBezTo>
                  <a:pt x="1935" y="244"/>
                  <a:pt x="1936" y="240"/>
                  <a:pt x="1936" y="237"/>
                </a:cubicBezTo>
                <a:lnTo>
                  <a:pt x="1935" y="230"/>
                </a:lnTo>
                <a:cubicBezTo>
                  <a:pt x="1935" y="226"/>
                  <a:pt x="1935" y="223"/>
                  <a:pt x="1935" y="223"/>
                </a:cubicBezTo>
                <a:lnTo>
                  <a:pt x="1933" y="211"/>
                </a:lnTo>
                <a:cubicBezTo>
                  <a:pt x="1948" y="212"/>
                  <a:pt x="1964" y="212"/>
                  <a:pt x="1981" y="211"/>
                </a:cubicBezTo>
                <a:lnTo>
                  <a:pt x="2131" y="203"/>
                </a:lnTo>
                <a:cubicBezTo>
                  <a:pt x="2150" y="202"/>
                  <a:pt x="2168" y="201"/>
                  <a:pt x="2186" y="198"/>
                </a:cubicBezTo>
                <a:cubicBezTo>
                  <a:pt x="2185" y="203"/>
                  <a:pt x="2185" y="207"/>
                  <a:pt x="2185" y="210"/>
                </a:cubicBezTo>
                <a:cubicBezTo>
                  <a:pt x="2185" y="212"/>
                  <a:pt x="2185" y="215"/>
                  <a:pt x="2185" y="218"/>
                </a:cubicBezTo>
                <a:cubicBezTo>
                  <a:pt x="2185" y="221"/>
                  <a:pt x="2185" y="223"/>
                  <a:pt x="2185" y="224"/>
                </a:cubicBezTo>
                <a:lnTo>
                  <a:pt x="2188" y="237"/>
                </a:lnTo>
                <a:cubicBezTo>
                  <a:pt x="2165" y="236"/>
                  <a:pt x="2148" y="236"/>
                  <a:pt x="2135" y="237"/>
                </a:cubicBezTo>
                <a:lnTo>
                  <a:pt x="2071" y="240"/>
                </a:lnTo>
                <a:lnTo>
                  <a:pt x="2072" y="271"/>
                </a:lnTo>
                <a:lnTo>
                  <a:pt x="2133" y="268"/>
                </a:lnTo>
                <a:cubicBezTo>
                  <a:pt x="2147" y="267"/>
                  <a:pt x="2162" y="265"/>
                  <a:pt x="2177" y="263"/>
                </a:cubicBezTo>
                <a:cubicBezTo>
                  <a:pt x="2176" y="271"/>
                  <a:pt x="2176" y="277"/>
                  <a:pt x="2176" y="281"/>
                </a:cubicBezTo>
                <a:cubicBezTo>
                  <a:pt x="2176" y="285"/>
                  <a:pt x="2176" y="291"/>
                  <a:pt x="2177" y="298"/>
                </a:cubicBezTo>
                <a:lnTo>
                  <a:pt x="2184" y="448"/>
                </a:lnTo>
                <a:cubicBezTo>
                  <a:pt x="2184" y="455"/>
                  <a:pt x="2184" y="460"/>
                  <a:pt x="2183" y="464"/>
                </a:cubicBezTo>
                <a:cubicBezTo>
                  <a:pt x="2181" y="468"/>
                  <a:pt x="2177" y="472"/>
                  <a:pt x="2170" y="476"/>
                </a:cubicBezTo>
                <a:cubicBezTo>
                  <a:pt x="2164" y="480"/>
                  <a:pt x="2150" y="483"/>
                  <a:pt x="2128" y="486"/>
                </a:cubicBezTo>
                <a:cubicBezTo>
                  <a:pt x="2128" y="481"/>
                  <a:pt x="2127" y="476"/>
                  <a:pt x="2126" y="470"/>
                </a:cubicBezTo>
                <a:cubicBezTo>
                  <a:pt x="2124" y="464"/>
                  <a:pt x="2120" y="455"/>
                  <a:pt x="2112" y="442"/>
                </a:cubicBezTo>
                <a:cubicBezTo>
                  <a:pt x="2116" y="443"/>
                  <a:pt x="2119" y="443"/>
                  <a:pt x="2122" y="444"/>
                </a:cubicBezTo>
                <a:cubicBezTo>
                  <a:pt x="2125" y="444"/>
                  <a:pt x="2129" y="444"/>
                  <a:pt x="2133" y="444"/>
                </a:cubicBezTo>
                <a:cubicBezTo>
                  <a:pt x="2143" y="443"/>
                  <a:pt x="2148" y="439"/>
                  <a:pt x="2148" y="431"/>
                </a:cubicBezTo>
                <a:lnTo>
                  <a:pt x="2141" y="299"/>
                </a:lnTo>
                <a:lnTo>
                  <a:pt x="2074" y="302"/>
                </a:lnTo>
                <a:lnTo>
                  <a:pt x="2081" y="428"/>
                </a:lnTo>
                <a:cubicBezTo>
                  <a:pt x="2081" y="440"/>
                  <a:pt x="2082" y="447"/>
                  <a:pt x="2082" y="449"/>
                </a:cubicBezTo>
                <a:lnTo>
                  <a:pt x="2086" y="472"/>
                </a:lnTo>
                <a:cubicBezTo>
                  <a:pt x="2076" y="472"/>
                  <a:pt x="2064" y="472"/>
                  <a:pt x="2048" y="474"/>
                </a:cubicBezTo>
                <a:cubicBezTo>
                  <a:pt x="2048" y="465"/>
                  <a:pt x="2049" y="457"/>
                  <a:pt x="2049" y="452"/>
                </a:cubicBezTo>
                <a:cubicBezTo>
                  <a:pt x="2049" y="446"/>
                  <a:pt x="2049" y="439"/>
                  <a:pt x="2048" y="430"/>
                </a:cubicBezTo>
                <a:lnTo>
                  <a:pt x="2042" y="304"/>
                </a:lnTo>
                <a:lnTo>
                  <a:pt x="1981" y="307"/>
                </a:lnTo>
                <a:lnTo>
                  <a:pt x="1988" y="440"/>
                </a:lnTo>
                <a:cubicBezTo>
                  <a:pt x="1988" y="444"/>
                  <a:pt x="1988" y="451"/>
                  <a:pt x="1990" y="460"/>
                </a:cubicBezTo>
                <a:lnTo>
                  <a:pt x="1992" y="482"/>
                </a:lnTo>
                <a:cubicBezTo>
                  <a:pt x="1982" y="482"/>
                  <a:pt x="1976" y="481"/>
                  <a:pt x="1974" y="481"/>
                </a:cubicBezTo>
                <a:cubicBezTo>
                  <a:pt x="1971" y="481"/>
                  <a:pt x="1965" y="482"/>
                  <a:pt x="1955" y="484"/>
                </a:cubicBezTo>
                <a:cubicBezTo>
                  <a:pt x="1956" y="474"/>
                  <a:pt x="1956" y="467"/>
                  <a:pt x="1956" y="462"/>
                </a:cubicBezTo>
                <a:cubicBezTo>
                  <a:pt x="1956" y="456"/>
                  <a:pt x="1956" y="450"/>
                  <a:pt x="1956" y="442"/>
                </a:cubicBezTo>
                <a:lnTo>
                  <a:pt x="1949" y="310"/>
                </a:lnTo>
                <a:cubicBezTo>
                  <a:pt x="1948" y="301"/>
                  <a:pt x="1948" y="295"/>
                  <a:pt x="1947" y="292"/>
                </a:cubicBezTo>
                <a:lnTo>
                  <a:pt x="1945" y="275"/>
                </a:lnTo>
                <a:cubicBezTo>
                  <a:pt x="1958" y="276"/>
                  <a:pt x="1972" y="276"/>
                  <a:pt x="1984" y="275"/>
                </a:cubicBezTo>
                <a:lnTo>
                  <a:pt x="2040" y="272"/>
                </a:lnTo>
                <a:lnTo>
                  <a:pt x="2038" y="242"/>
                </a:lnTo>
                <a:lnTo>
                  <a:pt x="1982" y="244"/>
                </a:lnTo>
                <a:cubicBezTo>
                  <a:pt x="1973" y="245"/>
                  <a:pt x="1958" y="247"/>
                  <a:pt x="1935" y="250"/>
                </a:cubicBezTo>
                <a:close/>
                <a:moveTo>
                  <a:pt x="1990" y="338"/>
                </a:moveTo>
                <a:cubicBezTo>
                  <a:pt x="2000" y="334"/>
                  <a:pt x="2006" y="330"/>
                  <a:pt x="2008" y="326"/>
                </a:cubicBezTo>
                <a:lnTo>
                  <a:pt x="2013" y="319"/>
                </a:lnTo>
                <a:lnTo>
                  <a:pt x="2040" y="353"/>
                </a:lnTo>
                <a:cubicBezTo>
                  <a:pt x="2028" y="359"/>
                  <a:pt x="2020" y="366"/>
                  <a:pt x="2014" y="373"/>
                </a:cubicBezTo>
                <a:lnTo>
                  <a:pt x="2010" y="364"/>
                </a:lnTo>
                <a:cubicBezTo>
                  <a:pt x="2009" y="363"/>
                  <a:pt x="2007" y="360"/>
                  <a:pt x="2003" y="354"/>
                </a:cubicBezTo>
                <a:cubicBezTo>
                  <a:pt x="1999" y="348"/>
                  <a:pt x="1997" y="345"/>
                  <a:pt x="1996" y="344"/>
                </a:cubicBezTo>
                <a:lnTo>
                  <a:pt x="1990" y="338"/>
                </a:lnTo>
                <a:close/>
                <a:moveTo>
                  <a:pt x="1994" y="401"/>
                </a:moveTo>
                <a:cubicBezTo>
                  <a:pt x="2004" y="395"/>
                  <a:pt x="2012" y="388"/>
                  <a:pt x="2017" y="380"/>
                </a:cubicBezTo>
                <a:lnTo>
                  <a:pt x="2044" y="415"/>
                </a:lnTo>
                <a:cubicBezTo>
                  <a:pt x="2040" y="417"/>
                  <a:pt x="2036" y="419"/>
                  <a:pt x="2034" y="420"/>
                </a:cubicBezTo>
                <a:cubicBezTo>
                  <a:pt x="2031" y="422"/>
                  <a:pt x="2026" y="427"/>
                  <a:pt x="2019" y="436"/>
                </a:cubicBezTo>
                <a:lnTo>
                  <a:pt x="2016" y="429"/>
                </a:lnTo>
                <a:cubicBezTo>
                  <a:pt x="2015" y="426"/>
                  <a:pt x="2012" y="422"/>
                  <a:pt x="2008" y="417"/>
                </a:cubicBezTo>
                <a:cubicBezTo>
                  <a:pt x="2004" y="412"/>
                  <a:pt x="2001" y="408"/>
                  <a:pt x="1998" y="405"/>
                </a:cubicBezTo>
                <a:lnTo>
                  <a:pt x="1994" y="401"/>
                </a:lnTo>
                <a:close/>
                <a:moveTo>
                  <a:pt x="2087" y="396"/>
                </a:moveTo>
                <a:cubicBezTo>
                  <a:pt x="2098" y="390"/>
                  <a:pt x="2106" y="383"/>
                  <a:pt x="2111" y="376"/>
                </a:cubicBezTo>
                <a:lnTo>
                  <a:pt x="2138" y="410"/>
                </a:lnTo>
                <a:cubicBezTo>
                  <a:pt x="2130" y="414"/>
                  <a:pt x="2121" y="421"/>
                  <a:pt x="2112" y="431"/>
                </a:cubicBezTo>
                <a:lnTo>
                  <a:pt x="2109" y="424"/>
                </a:lnTo>
                <a:cubicBezTo>
                  <a:pt x="2108" y="423"/>
                  <a:pt x="2105" y="419"/>
                  <a:pt x="2100" y="412"/>
                </a:cubicBezTo>
                <a:cubicBezTo>
                  <a:pt x="2095" y="405"/>
                  <a:pt x="2092" y="402"/>
                  <a:pt x="2092" y="401"/>
                </a:cubicBezTo>
                <a:lnTo>
                  <a:pt x="2087" y="396"/>
                </a:lnTo>
                <a:close/>
                <a:moveTo>
                  <a:pt x="2085" y="334"/>
                </a:moveTo>
                <a:cubicBezTo>
                  <a:pt x="2094" y="329"/>
                  <a:pt x="2100" y="325"/>
                  <a:pt x="2101" y="324"/>
                </a:cubicBezTo>
                <a:lnTo>
                  <a:pt x="2110" y="315"/>
                </a:lnTo>
                <a:lnTo>
                  <a:pt x="2135" y="348"/>
                </a:lnTo>
                <a:cubicBezTo>
                  <a:pt x="2125" y="353"/>
                  <a:pt x="2116" y="360"/>
                  <a:pt x="2110" y="368"/>
                </a:cubicBezTo>
                <a:lnTo>
                  <a:pt x="2107" y="362"/>
                </a:lnTo>
                <a:cubicBezTo>
                  <a:pt x="2102" y="354"/>
                  <a:pt x="2097" y="347"/>
                  <a:pt x="2091" y="341"/>
                </a:cubicBezTo>
                <a:lnTo>
                  <a:pt x="2085" y="334"/>
                </a:lnTo>
                <a:close/>
                <a:moveTo>
                  <a:pt x="2521" y="431"/>
                </a:moveTo>
                <a:cubicBezTo>
                  <a:pt x="2520" y="419"/>
                  <a:pt x="2520" y="407"/>
                  <a:pt x="2519" y="398"/>
                </a:cubicBezTo>
                <a:cubicBezTo>
                  <a:pt x="2518" y="388"/>
                  <a:pt x="2518" y="378"/>
                  <a:pt x="2516" y="369"/>
                </a:cubicBezTo>
                <a:lnTo>
                  <a:pt x="2475" y="76"/>
                </a:lnTo>
                <a:cubicBezTo>
                  <a:pt x="2474" y="69"/>
                  <a:pt x="2473" y="61"/>
                  <a:pt x="2471" y="54"/>
                </a:cubicBezTo>
                <a:lnTo>
                  <a:pt x="2467" y="37"/>
                </a:lnTo>
                <a:cubicBezTo>
                  <a:pt x="2482" y="37"/>
                  <a:pt x="2496" y="35"/>
                  <a:pt x="2510" y="33"/>
                </a:cubicBezTo>
                <a:lnTo>
                  <a:pt x="2689" y="8"/>
                </a:lnTo>
                <a:cubicBezTo>
                  <a:pt x="2701" y="7"/>
                  <a:pt x="2716" y="4"/>
                  <a:pt x="2732" y="0"/>
                </a:cubicBezTo>
                <a:cubicBezTo>
                  <a:pt x="2732" y="10"/>
                  <a:pt x="2733" y="18"/>
                  <a:pt x="2733" y="23"/>
                </a:cubicBezTo>
                <a:cubicBezTo>
                  <a:pt x="2734" y="28"/>
                  <a:pt x="2734" y="34"/>
                  <a:pt x="2735" y="39"/>
                </a:cubicBezTo>
                <a:lnTo>
                  <a:pt x="2774" y="315"/>
                </a:lnTo>
                <a:cubicBezTo>
                  <a:pt x="2775" y="324"/>
                  <a:pt x="2776" y="334"/>
                  <a:pt x="2777" y="347"/>
                </a:cubicBezTo>
                <a:cubicBezTo>
                  <a:pt x="2779" y="359"/>
                  <a:pt x="2778" y="368"/>
                  <a:pt x="2777" y="372"/>
                </a:cubicBezTo>
                <a:cubicBezTo>
                  <a:pt x="2775" y="377"/>
                  <a:pt x="2771" y="382"/>
                  <a:pt x="2764" y="386"/>
                </a:cubicBezTo>
                <a:cubicBezTo>
                  <a:pt x="2758" y="390"/>
                  <a:pt x="2740" y="397"/>
                  <a:pt x="2710" y="406"/>
                </a:cubicBezTo>
                <a:cubicBezTo>
                  <a:pt x="2707" y="398"/>
                  <a:pt x="2705" y="390"/>
                  <a:pt x="2702" y="383"/>
                </a:cubicBezTo>
                <a:cubicBezTo>
                  <a:pt x="2700" y="376"/>
                  <a:pt x="2695" y="368"/>
                  <a:pt x="2689" y="358"/>
                </a:cubicBezTo>
                <a:cubicBezTo>
                  <a:pt x="2697" y="359"/>
                  <a:pt x="2707" y="358"/>
                  <a:pt x="2719" y="356"/>
                </a:cubicBezTo>
                <a:cubicBezTo>
                  <a:pt x="2728" y="355"/>
                  <a:pt x="2733" y="353"/>
                  <a:pt x="2734" y="349"/>
                </a:cubicBezTo>
                <a:cubicBezTo>
                  <a:pt x="2735" y="344"/>
                  <a:pt x="2735" y="336"/>
                  <a:pt x="2734" y="325"/>
                </a:cubicBezTo>
                <a:lnTo>
                  <a:pt x="2694" y="45"/>
                </a:lnTo>
                <a:lnTo>
                  <a:pt x="2514" y="70"/>
                </a:lnTo>
                <a:lnTo>
                  <a:pt x="2556" y="363"/>
                </a:lnTo>
                <a:cubicBezTo>
                  <a:pt x="2557" y="373"/>
                  <a:pt x="2559" y="385"/>
                  <a:pt x="2562" y="398"/>
                </a:cubicBezTo>
                <a:lnTo>
                  <a:pt x="2567" y="425"/>
                </a:lnTo>
                <a:cubicBezTo>
                  <a:pt x="2555" y="424"/>
                  <a:pt x="2547" y="424"/>
                  <a:pt x="2546" y="425"/>
                </a:cubicBezTo>
                <a:cubicBezTo>
                  <a:pt x="2544" y="425"/>
                  <a:pt x="2541" y="426"/>
                  <a:pt x="2537" y="427"/>
                </a:cubicBezTo>
                <a:lnTo>
                  <a:pt x="2521" y="431"/>
                </a:lnTo>
                <a:close/>
                <a:moveTo>
                  <a:pt x="2539" y="107"/>
                </a:moveTo>
                <a:cubicBezTo>
                  <a:pt x="2557" y="106"/>
                  <a:pt x="2569" y="105"/>
                  <a:pt x="2574" y="105"/>
                </a:cubicBezTo>
                <a:lnTo>
                  <a:pt x="2642" y="95"/>
                </a:lnTo>
                <a:cubicBezTo>
                  <a:pt x="2645" y="95"/>
                  <a:pt x="2658" y="92"/>
                  <a:pt x="2680" y="87"/>
                </a:cubicBezTo>
                <a:cubicBezTo>
                  <a:pt x="2680" y="93"/>
                  <a:pt x="2680" y="97"/>
                  <a:pt x="2681" y="100"/>
                </a:cubicBezTo>
                <a:cubicBezTo>
                  <a:pt x="2681" y="103"/>
                  <a:pt x="2681" y="105"/>
                  <a:pt x="2681" y="107"/>
                </a:cubicBezTo>
                <a:cubicBezTo>
                  <a:pt x="2681" y="109"/>
                  <a:pt x="2683" y="115"/>
                  <a:pt x="2686" y="126"/>
                </a:cubicBezTo>
                <a:cubicBezTo>
                  <a:pt x="2664" y="127"/>
                  <a:pt x="2651" y="128"/>
                  <a:pt x="2647" y="129"/>
                </a:cubicBezTo>
                <a:lnTo>
                  <a:pt x="2579" y="138"/>
                </a:lnTo>
                <a:cubicBezTo>
                  <a:pt x="2574" y="139"/>
                  <a:pt x="2563" y="141"/>
                  <a:pt x="2545" y="145"/>
                </a:cubicBezTo>
                <a:cubicBezTo>
                  <a:pt x="2544" y="141"/>
                  <a:pt x="2544" y="137"/>
                  <a:pt x="2544" y="134"/>
                </a:cubicBezTo>
                <a:cubicBezTo>
                  <a:pt x="2544" y="131"/>
                  <a:pt x="2544" y="129"/>
                  <a:pt x="2544" y="127"/>
                </a:cubicBezTo>
                <a:cubicBezTo>
                  <a:pt x="2543" y="126"/>
                  <a:pt x="2542" y="119"/>
                  <a:pt x="2539" y="107"/>
                </a:cubicBezTo>
                <a:close/>
                <a:moveTo>
                  <a:pt x="2561" y="183"/>
                </a:moveTo>
                <a:cubicBezTo>
                  <a:pt x="2578" y="183"/>
                  <a:pt x="2590" y="182"/>
                  <a:pt x="2597" y="181"/>
                </a:cubicBezTo>
                <a:lnTo>
                  <a:pt x="2644" y="174"/>
                </a:lnTo>
                <a:cubicBezTo>
                  <a:pt x="2653" y="173"/>
                  <a:pt x="2665" y="170"/>
                  <a:pt x="2679" y="167"/>
                </a:cubicBezTo>
                <a:cubicBezTo>
                  <a:pt x="2680" y="175"/>
                  <a:pt x="2680" y="182"/>
                  <a:pt x="2681" y="189"/>
                </a:cubicBezTo>
                <a:cubicBezTo>
                  <a:pt x="2681" y="195"/>
                  <a:pt x="2682" y="199"/>
                  <a:pt x="2682" y="203"/>
                </a:cubicBezTo>
                <a:lnTo>
                  <a:pt x="2692" y="274"/>
                </a:lnTo>
                <a:cubicBezTo>
                  <a:pt x="2693" y="279"/>
                  <a:pt x="2694" y="286"/>
                  <a:pt x="2696" y="293"/>
                </a:cubicBezTo>
                <a:lnTo>
                  <a:pt x="2700" y="311"/>
                </a:lnTo>
                <a:cubicBezTo>
                  <a:pt x="2682" y="312"/>
                  <a:pt x="2670" y="312"/>
                  <a:pt x="2663" y="313"/>
                </a:cubicBezTo>
                <a:lnTo>
                  <a:pt x="2617" y="320"/>
                </a:lnTo>
                <a:cubicBezTo>
                  <a:pt x="2610" y="321"/>
                  <a:pt x="2599" y="323"/>
                  <a:pt x="2581" y="328"/>
                </a:cubicBezTo>
                <a:cubicBezTo>
                  <a:pt x="2581" y="319"/>
                  <a:pt x="2580" y="312"/>
                  <a:pt x="2580" y="306"/>
                </a:cubicBezTo>
                <a:cubicBezTo>
                  <a:pt x="2579" y="299"/>
                  <a:pt x="2579" y="294"/>
                  <a:pt x="2578" y="290"/>
                </a:cubicBezTo>
                <a:lnTo>
                  <a:pt x="2568" y="219"/>
                </a:lnTo>
                <a:cubicBezTo>
                  <a:pt x="2568" y="215"/>
                  <a:pt x="2567" y="210"/>
                  <a:pt x="2565" y="201"/>
                </a:cubicBezTo>
                <a:lnTo>
                  <a:pt x="2561" y="183"/>
                </a:lnTo>
                <a:close/>
                <a:moveTo>
                  <a:pt x="2612" y="286"/>
                </a:moveTo>
                <a:lnTo>
                  <a:pt x="2658" y="279"/>
                </a:lnTo>
                <a:lnTo>
                  <a:pt x="2648" y="207"/>
                </a:lnTo>
                <a:lnTo>
                  <a:pt x="2602" y="214"/>
                </a:lnTo>
                <a:lnTo>
                  <a:pt x="2612" y="286"/>
                </a:lnTo>
                <a:close/>
                <a:moveTo>
                  <a:pt x="2365" y="72"/>
                </a:moveTo>
                <a:cubicBezTo>
                  <a:pt x="2374" y="62"/>
                  <a:pt x="2383" y="50"/>
                  <a:pt x="2390" y="38"/>
                </a:cubicBezTo>
                <a:cubicBezTo>
                  <a:pt x="2413" y="52"/>
                  <a:pt x="2437" y="66"/>
                  <a:pt x="2461" y="79"/>
                </a:cubicBezTo>
                <a:cubicBezTo>
                  <a:pt x="2452" y="92"/>
                  <a:pt x="2444" y="105"/>
                  <a:pt x="2437" y="118"/>
                </a:cubicBezTo>
                <a:lnTo>
                  <a:pt x="2427" y="109"/>
                </a:lnTo>
                <a:cubicBezTo>
                  <a:pt x="2419" y="102"/>
                  <a:pt x="2403" y="92"/>
                  <a:pt x="2381" y="80"/>
                </a:cubicBezTo>
                <a:lnTo>
                  <a:pt x="2365" y="72"/>
                </a:lnTo>
                <a:close/>
                <a:moveTo>
                  <a:pt x="2355" y="188"/>
                </a:moveTo>
                <a:cubicBezTo>
                  <a:pt x="2363" y="176"/>
                  <a:pt x="2370" y="163"/>
                  <a:pt x="2375" y="150"/>
                </a:cubicBezTo>
                <a:lnTo>
                  <a:pt x="2456" y="185"/>
                </a:lnTo>
                <a:cubicBezTo>
                  <a:pt x="2448" y="198"/>
                  <a:pt x="2441" y="211"/>
                  <a:pt x="2434" y="226"/>
                </a:cubicBezTo>
                <a:lnTo>
                  <a:pt x="2425" y="220"/>
                </a:lnTo>
                <a:cubicBezTo>
                  <a:pt x="2415" y="214"/>
                  <a:pt x="2407" y="209"/>
                  <a:pt x="2401" y="206"/>
                </a:cubicBezTo>
                <a:cubicBezTo>
                  <a:pt x="2395" y="204"/>
                  <a:pt x="2383" y="199"/>
                  <a:pt x="2365" y="192"/>
                </a:cubicBezTo>
                <a:lnTo>
                  <a:pt x="2355" y="188"/>
                </a:lnTo>
                <a:close/>
                <a:moveTo>
                  <a:pt x="2396" y="413"/>
                </a:moveTo>
                <a:lnTo>
                  <a:pt x="2402" y="399"/>
                </a:lnTo>
                <a:cubicBezTo>
                  <a:pt x="2407" y="387"/>
                  <a:pt x="2412" y="368"/>
                  <a:pt x="2418" y="339"/>
                </a:cubicBezTo>
                <a:cubicBezTo>
                  <a:pt x="2423" y="311"/>
                  <a:pt x="2427" y="287"/>
                  <a:pt x="2427" y="268"/>
                </a:cubicBezTo>
                <a:lnTo>
                  <a:pt x="2428" y="257"/>
                </a:lnTo>
                <a:cubicBezTo>
                  <a:pt x="2435" y="263"/>
                  <a:pt x="2441" y="267"/>
                  <a:pt x="2446" y="270"/>
                </a:cubicBezTo>
                <a:cubicBezTo>
                  <a:pt x="2450" y="273"/>
                  <a:pt x="2458" y="276"/>
                  <a:pt x="2469" y="278"/>
                </a:cubicBezTo>
                <a:cubicBezTo>
                  <a:pt x="2464" y="299"/>
                  <a:pt x="2460" y="323"/>
                  <a:pt x="2455" y="351"/>
                </a:cubicBezTo>
                <a:cubicBezTo>
                  <a:pt x="2450" y="379"/>
                  <a:pt x="2447" y="399"/>
                  <a:pt x="2445" y="411"/>
                </a:cubicBezTo>
                <a:cubicBezTo>
                  <a:pt x="2444" y="424"/>
                  <a:pt x="2443" y="431"/>
                  <a:pt x="2442" y="434"/>
                </a:cubicBezTo>
                <a:cubicBezTo>
                  <a:pt x="2428" y="425"/>
                  <a:pt x="2412" y="419"/>
                  <a:pt x="2396" y="4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charset="0"/>
              <a:buNone/>
            </a:pPr>
            <a:endParaRPr lang="zh-CN" altLang="en-US">
              <a:solidFill>
                <a:srgbClr val="005E5E"/>
              </a:solidFill>
              <a:ea typeface="宋体" charset="-122"/>
            </a:endParaRPr>
          </a:p>
        </p:txBody>
      </p:sp>
    </p:spTree>
    <p:extLst>
      <p:ext uri="{BB962C8B-B14F-4D97-AF65-F5344CB8AC3E}">
        <p14:creationId xmlns:p14="http://schemas.microsoft.com/office/powerpoint/2010/main" val="4135765523"/>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300" fill="hold"/>
                                        <p:tgtEl>
                                          <p:spTgt spid="42"/>
                                        </p:tgtEl>
                                        <p:attrNameLst>
                                          <p:attrName>ppt_w</p:attrName>
                                        </p:attrNameLst>
                                      </p:cBhvr>
                                      <p:tavLst>
                                        <p:tav tm="0">
                                          <p:val>
                                            <p:fltVal val="0"/>
                                          </p:val>
                                        </p:tav>
                                        <p:tav tm="100000">
                                          <p:val>
                                            <p:strVal val="#ppt_w"/>
                                          </p:val>
                                        </p:tav>
                                      </p:tavLst>
                                    </p:anim>
                                    <p:anim calcmode="lin" valueType="num">
                                      <p:cBhvr>
                                        <p:cTn id="13" dur="300" fill="hold"/>
                                        <p:tgtEl>
                                          <p:spTgt spid="42"/>
                                        </p:tgtEl>
                                        <p:attrNameLst>
                                          <p:attrName>ppt_h</p:attrName>
                                        </p:attrNameLst>
                                      </p:cBhvr>
                                      <p:tavLst>
                                        <p:tav tm="0">
                                          <p:val>
                                            <p:fltVal val="0"/>
                                          </p:val>
                                        </p:tav>
                                        <p:tav tm="100000">
                                          <p:val>
                                            <p:strVal val="#ppt_h"/>
                                          </p:val>
                                        </p:tav>
                                      </p:tavLst>
                                    </p:anim>
                                    <p:anim calcmode="lin" valueType="num">
                                      <p:cBhvr>
                                        <p:cTn id="14" dur="300" fill="hold"/>
                                        <p:tgtEl>
                                          <p:spTgt spid="42"/>
                                        </p:tgtEl>
                                        <p:attrNameLst>
                                          <p:attrName>style.rotation</p:attrName>
                                        </p:attrNameLst>
                                      </p:cBhvr>
                                      <p:tavLst>
                                        <p:tav tm="0">
                                          <p:val>
                                            <p:fltVal val="90"/>
                                          </p:val>
                                        </p:tav>
                                        <p:tav tm="100000">
                                          <p:val>
                                            <p:fltVal val="0"/>
                                          </p:val>
                                        </p:tav>
                                      </p:tavLst>
                                    </p:anim>
                                    <p:animEffect transition="in" filter="fade">
                                      <p:cBhvr>
                                        <p:cTn id="15" dur="300"/>
                                        <p:tgtEl>
                                          <p:spTgt spid="42"/>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300" fill="hold"/>
                                        <p:tgtEl>
                                          <p:spTgt spid="43"/>
                                        </p:tgtEl>
                                        <p:attrNameLst>
                                          <p:attrName>ppt_w</p:attrName>
                                        </p:attrNameLst>
                                      </p:cBhvr>
                                      <p:tavLst>
                                        <p:tav tm="0">
                                          <p:val>
                                            <p:fltVal val="0"/>
                                          </p:val>
                                        </p:tav>
                                        <p:tav tm="100000">
                                          <p:val>
                                            <p:strVal val="#ppt_w"/>
                                          </p:val>
                                        </p:tav>
                                      </p:tavLst>
                                    </p:anim>
                                    <p:anim calcmode="lin" valueType="num">
                                      <p:cBhvr>
                                        <p:cTn id="19" dur="300" fill="hold"/>
                                        <p:tgtEl>
                                          <p:spTgt spid="43"/>
                                        </p:tgtEl>
                                        <p:attrNameLst>
                                          <p:attrName>ppt_h</p:attrName>
                                        </p:attrNameLst>
                                      </p:cBhvr>
                                      <p:tavLst>
                                        <p:tav tm="0">
                                          <p:val>
                                            <p:fltVal val="0"/>
                                          </p:val>
                                        </p:tav>
                                        <p:tav tm="100000">
                                          <p:val>
                                            <p:strVal val="#ppt_h"/>
                                          </p:val>
                                        </p:tav>
                                      </p:tavLst>
                                    </p:anim>
                                    <p:anim calcmode="lin" valueType="num">
                                      <p:cBhvr>
                                        <p:cTn id="20" dur="300" fill="hold"/>
                                        <p:tgtEl>
                                          <p:spTgt spid="43"/>
                                        </p:tgtEl>
                                        <p:attrNameLst>
                                          <p:attrName>style.rotation</p:attrName>
                                        </p:attrNameLst>
                                      </p:cBhvr>
                                      <p:tavLst>
                                        <p:tav tm="0">
                                          <p:val>
                                            <p:fltVal val="90"/>
                                          </p:val>
                                        </p:tav>
                                        <p:tav tm="100000">
                                          <p:val>
                                            <p:fltVal val="0"/>
                                          </p:val>
                                        </p:tav>
                                      </p:tavLst>
                                    </p:anim>
                                    <p:animEffect transition="in" filter="fade">
                                      <p:cBhvr>
                                        <p:cTn id="21" dur="300"/>
                                        <p:tgtEl>
                                          <p:spTgt spid="43"/>
                                        </p:tgtEl>
                                      </p:cBhvr>
                                    </p:animEffect>
                                  </p:childTnLst>
                                </p:cTn>
                              </p:par>
                            </p:childTnLst>
                          </p:cTn>
                        </p:par>
                        <p:par>
                          <p:cTn id="22" fill="hold">
                            <p:stCondLst>
                              <p:cond delay="800"/>
                            </p:stCondLst>
                            <p:childTnLst>
                              <p:par>
                                <p:cTn id="23" presetID="2" presetClass="entr" presetSubtype="3"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1+#ppt_w/2"/>
                                          </p:val>
                                        </p:tav>
                                        <p:tav tm="100000">
                                          <p:val>
                                            <p:strVal val="#ppt_x"/>
                                          </p:val>
                                        </p:tav>
                                      </p:tavLst>
                                    </p:anim>
                                    <p:anim calcmode="lin" valueType="num">
                                      <p:cBhvr additive="base">
                                        <p:cTn id="26" dur="500" fill="hold"/>
                                        <p:tgtEl>
                                          <p:spTgt spid="15"/>
                                        </p:tgtEl>
                                        <p:attrNameLst>
                                          <p:attrName>ppt_y</p:attrName>
                                        </p:attrNameLst>
                                      </p:cBhvr>
                                      <p:tavLst>
                                        <p:tav tm="0">
                                          <p:val>
                                            <p:strVal val="0-#ppt_h/2"/>
                                          </p:val>
                                        </p:tav>
                                        <p:tav tm="100000">
                                          <p:val>
                                            <p:strVal val="#ppt_y"/>
                                          </p:val>
                                        </p:tav>
                                      </p:tavLst>
                                    </p:anim>
                                  </p:childTnLst>
                                </p:cTn>
                              </p:par>
                              <p:par>
                                <p:cTn id="27" presetID="2" presetClass="entr" presetSubtype="9"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0-#ppt_w/2"/>
                                          </p:val>
                                        </p:tav>
                                        <p:tav tm="100000">
                                          <p:val>
                                            <p:strVal val="#ppt_x"/>
                                          </p:val>
                                        </p:tav>
                                      </p:tavLst>
                                    </p:anim>
                                    <p:anim calcmode="lin" valueType="num">
                                      <p:cBhvr additive="base">
                                        <p:cTn id="30" dur="500" fill="hold"/>
                                        <p:tgtEl>
                                          <p:spTgt spid="14"/>
                                        </p:tgtEl>
                                        <p:attrNameLst>
                                          <p:attrName>ppt_y</p:attrName>
                                        </p:attrNameLst>
                                      </p:cBhvr>
                                      <p:tavLst>
                                        <p:tav tm="0">
                                          <p:val>
                                            <p:strVal val="0-#ppt_h/2"/>
                                          </p:val>
                                        </p:tav>
                                        <p:tav tm="100000">
                                          <p:val>
                                            <p:strVal val="#ppt_y"/>
                                          </p:val>
                                        </p:tav>
                                      </p:tavLst>
                                    </p:anim>
                                  </p:childTnLst>
                                </p:cTn>
                              </p:par>
                              <p:par>
                                <p:cTn id="31" presetID="2" presetClass="entr" presetSubtype="12"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par>
                                <p:cTn id="35" presetID="2" presetClass="entr" presetSubtype="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par>
                          <p:cTn id="39" fill="hold">
                            <p:stCondLst>
                              <p:cond delay="1300"/>
                            </p:stCondLst>
                            <p:childTnLst>
                              <p:par>
                                <p:cTn id="40" presetID="1" presetClass="entr" presetSubtype="0"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childTnLst>
                                </p:cTn>
                              </p:par>
                              <p:par>
                                <p:cTn id="42" presetID="42" presetClass="path" presetSubtype="0" accel="50000" fill="hold" nodeType="withEffect">
                                  <p:stCondLst>
                                    <p:cond delay="0"/>
                                  </p:stCondLst>
                                  <p:childTnLst>
                                    <p:animMotion origin="layout" path="M -2.71627E-6 -2.96296E-6 L 0.14804 0.25 " pathEditMode="relative" rAng="0" ptsTypes="AA">
                                      <p:cBhvr>
                                        <p:cTn id="43" dur="300" spd="-99900" fill="hold"/>
                                        <p:tgtEl>
                                          <p:spTgt spid="19"/>
                                        </p:tgtEl>
                                        <p:attrNameLst>
                                          <p:attrName>ppt_x,ppt_y</p:attrName>
                                        </p:attrNameLst>
                                      </p:cBhvr>
                                      <p:rCtr x="7400" y="12500"/>
                                    </p:animMotion>
                                  </p:childTnLst>
                                </p:cTn>
                              </p:par>
                              <p:par>
                                <p:cTn id="44" presetID="1"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childTnLst>
                                </p:cTn>
                              </p:par>
                              <p:par>
                                <p:cTn id="46" presetID="42" presetClass="path" presetSubtype="0" accel="50000" fill="hold" nodeType="withEffect">
                                  <p:stCondLst>
                                    <p:cond delay="0"/>
                                  </p:stCondLst>
                                  <p:childTnLst>
                                    <p:animMotion origin="layout" path="M 2.67985E-6 -2.96296E-6 L -0.134 0.25 " pathEditMode="relative" rAng="0" ptsTypes="AA">
                                      <p:cBhvr>
                                        <p:cTn id="47" dur="300" spd="-99900" fill="hold"/>
                                        <p:tgtEl>
                                          <p:spTgt spid="16"/>
                                        </p:tgtEl>
                                        <p:attrNameLst>
                                          <p:attrName>ppt_x,ppt_y</p:attrName>
                                        </p:attrNameLst>
                                      </p:cBhvr>
                                      <p:rCtr x="-6600" y="12500"/>
                                    </p:animMotion>
                                  </p:childTnLst>
                                </p:cTn>
                              </p:par>
                              <p:par>
                                <p:cTn id="48" presetID="1" presetClass="entr" presetSubtype="0" fill="hold" nodeType="withEffect">
                                  <p:stCondLst>
                                    <p:cond delay="0"/>
                                  </p:stCondLst>
                                  <p:childTnLst>
                                    <p:set>
                                      <p:cBhvr>
                                        <p:cTn id="49" dur="1" fill="hold">
                                          <p:stCondLst>
                                            <p:cond delay="0"/>
                                          </p:stCondLst>
                                        </p:cTn>
                                        <p:tgtEl>
                                          <p:spTgt spid="22"/>
                                        </p:tgtEl>
                                        <p:attrNameLst>
                                          <p:attrName>style.visibility</p:attrName>
                                        </p:attrNameLst>
                                      </p:cBhvr>
                                      <p:to>
                                        <p:strVal val="visible"/>
                                      </p:to>
                                    </p:set>
                                  </p:childTnLst>
                                </p:cTn>
                              </p:par>
                              <p:par>
                                <p:cTn id="50" presetID="42" presetClass="path" presetSubtype="0" accel="50000" fill="hold" nodeType="withEffect">
                                  <p:stCondLst>
                                    <p:cond delay="0"/>
                                  </p:stCondLst>
                                  <p:childTnLst>
                                    <p:animMotion origin="layout" path="M -3.24444E-6 1.11022E-16 L -0.14258 -0.24954 " pathEditMode="relative" rAng="0" ptsTypes="AA">
                                      <p:cBhvr>
                                        <p:cTn id="51" dur="300" spd="-99900" fill="hold"/>
                                        <p:tgtEl>
                                          <p:spTgt spid="22"/>
                                        </p:tgtEl>
                                        <p:attrNameLst>
                                          <p:attrName>ppt_x,ppt_y</p:attrName>
                                        </p:attrNameLst>
                                      </p:cBhvr>
                                      <p:rCtr x="-7000" y="-12400"/>
                                    </p:animMotion>
                                  </p:childTnLst>
                                </p:cTn>
                              </p:par>
                              <p:par>
                                <p:cTn id="52" presetID="1" presetClass="entr" presetSubtype="0" fill="hold" nodeType="withEffect">
                                  <p:stCondLst>
                                    <p:cond delay="0"/>
                                  </p:stCondLst>
                                  <p:childTnLst>
                                    <p:set>
                                      <p:cBhvr>
                                        <p:cTn id="53" dur="1" fill="hold">
                                          <p:stCondLst>
                                            <p:cond delay="0"/>
                                          </p:stCondLst>
                                        </p:cTn>
                                        <p:tgtEl>
                                          <p:spTgt spid="25"/>
                                        </p:tgtEl>
                                        <p:attrNameLst>
                                          <p:attrName>style.visibility</p:attrName>
                                        </p:attrNameLst>
                                      </p:cBhvr>
                                      <p:to>
                                        <p:strVal val="visible"/>
                                      </p:to>
                                    </p:set>
                                  </p:childTnLst>
                                </p:cTn>
                              </p:par>
                              <p:par>
                                <p:cTn id="54" presetID="42" presetClass="path" presetSubtype="0" accel="50000" fill="hold" nodeType="withEffect">
                                  <p:stCondLst>
                                    <p:cond delay="0"/>
                                  </p:stCondLst>
                                  <p:childTnLst>
                                    <p:animMotion origin="layout" path="M -8.31274E-7 1.11022E-16 L 0.15077 -0.24954 " pathEditMode="relative" rAng="0" ptsTypes="AA">
                                      <p:cBhvr>
                                        <p:cTn id="55" dur="300" spd="-99900" fill="hold"/>
                                        <p:tgtEl>
                                          <p:spTgt spid="25"/>
                                        </p:tgtEl>
                                        <p:attrNameLst>
                                          <p:attrName>ppt_x,ppt_y</p:attrName>
                                        </p:attrNameLst>
                                      </p:cBhvr>
                                      <p:rCtr x="7500" y="-12400"/>
                                    </p:animMotion>
                                  </p:childTnLst>
                                </p:cTn>
                              </p:par>
                            </p:childTnLst>
                          </p:cTn>
                        </p:par>
                        <p:par>
                          <p:cTn id="56" fill="hold">
                            <p:stCondLst>
                              <p:cond delay="1600"/>
                            </p:stCondLst>
                            <p:childTnLst>
                              <p:par>
                                <p:cTn id="57" presetID="22" presetClass="entr" presetSubtype="2"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wipe(right)">
                                      <p:cBhvr>
                                        <p:cTn id="59" dur="500"/>
                                        <p:tgtEl>
                                          <p:spTgt spid="39"/>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wipe(right)">
                                      <p:cBhvr>
                                        <p:cTn id="62" dur="500"/>
                                        <p:tgtEl>
                                          <p:spTgt spid="37"/>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wipe(left)">
                                      <p:cBhvr>
                                        <p:cTn id="65" dur="500"/>
                                        <p:tgtEl>
                                          <p:spTgt spid="3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wipe(left)">
                                      <p:cBhvr>
                                        <p:cTn id="6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37" grpId="0" autoUpdateAnimBg="0"/>
      <p:bldP spid="38" grpId="0" autoUpdateAnimBg="0"/>
      <p:bldP spid="39" grpId="0" autoUpdateAnimBg="0"/>
      <p:bldP spid="40" grpId="0" autoUpdateAnimBg="0"/>
      <p:bldP spid="41" grpId="0" animBg="1"/>
      <p:bldP spid="42" grpId="0" animBg="1"/>
      <p:bldP spid="4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7322090" cy="720000"/>
            <a:chOff x="398975" y="209550"/>
            <a:chExt cx="13248344"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4</a:t>
                </a:r>
                <a:endParaRPr lang="zh-CN" altLang="en-US" sz="2800" b="1" dirty="0">
                  <a:solidFill>
                    <a:prstClr val="white"/>
                  </a:solidFill>
                </a:endParaRPr>
              </a:p>
            </p:txBody>
          </p:sp>
        </p:grpSp>
        <p:sp>
          <p:nvSpPr>
            <p:cNvPr id="30" name="文本框 29"/>
            <p:cNvSpPr txBox="1"/>
            <p:nvPr/>
          </p:nvSpPr>
          <p:spPr>
            <a:xfrm>
              <a:off x="1984152" y="397918"/>
              <a:ext cx="11663167"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市场分析</a:t>
              </a:r>
              <a:r>
                <a:rPr lang="en-US" altLang="zh-CN" sz="2800" b="1" dirty="0">
                  <a:solidFill>
                    <a:srgbClr val="A65300"/>
                  </a:solidFill>
                  <a:latin typeface="微软雅黑" panose="020B0503020204020204" pitchFamily="34" charset="-122"/>
                  <a:ea typeface="微软雅黑" panose="020B0503020204020204" pitchFamily="34" charset="-122"/>
                </a:rPr>
                <a:t>-</a:t>
              </a:r>
              <a:r>
                <a:rPr lang="zh-CN" altLang="en-US" sz="2800" b="1" dirty="0">
                  <a:solidFill>
                    <a:srgbClr val="A65300"/>
                  </a:solidFill>
                  <a:latin typeface="微软雅黑" panose="020B0503020204020204" pitchFamily="34" charset="-122"/>
                  <a:ea typeface="微软雅黑" panose="020B0503020204020204" pitchFamily="34" charset="-122"/>
                </a:rPr>
                <a:t>目标用户的网络使用情况分析</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 name="组合 11"/>
          <p:cNvGrpSpPr/>
          <p:nvPr/>
        </p:nvGrpSpPr>
        <p:grpSpPr>
          <a:xfrm>
            <a:off x="541877" y="1831331"/>
            <a:ext cx="5518731" cy="4117009"/>
            <a:chOff x="479678" y="926570"/>
            <a:chExt cx="4667951" cy="3087757"/>
          </a:xfrm>
        </p:grpSpPr>
        <p:grpSp>
          <p:nvGrpSpPr>
            <p:cNvPr id="13" name="组合 12"/>
            <p:cNvGrpSpPr/>
            <p:nvPr/>
          </p:nvGrpSpPr>
          <p:grpSpPr>
            <a:xfrm>
              <a:off x="479678" y="3510271"/>
              <a:ext cx="4626006" cy="504056"/>
              <a:chOff x="967796" y="3813555"/>
              <a:chExt cx="7288502" cy="504056"/>
            </a:xfrm>
          </p:grpSpPr>
          <p:sp>
            <p:nvSpPr>
              <p:cNvPr id="15" name="任意多边形 14"/>
              <p:cNvSpPr/>
              <p:nvPr/>
            </p:nvSpPr>
            <p:spPr>
              <a:xfrm>
                <a:off x="967796" y="3813555"/>
                <a:ext cx="7288502" cy="164419"/>
              </a:xfrm>
              <a:custGeom>
                <a:avLst/>
                <a:gdLst>
                  <a:gd name="connsiteX0" fmla="*/ 0 w 7288502"/>
                  <a:gd name="connsiteY0" fmla="*/ 253629 h 253629"/>
                  <a:gd name="connsiteX1" fmla="*/ 6968128 w 7288502"/>
                  <a:gd name="connsiteY1" fmla="*/ 246954 h 253629"/>
                  <a:gd name="connsiteX2" fmla="*/ 7288502 w 7288502"/>
                  <a:gd name="connsiteY2" fmla="*/ 6674 h 253629"/>
                  <a:gd name="connsiteX3" fmla="*/ 307024 w 7288502"/>
                  <a:gd name="connsiteY3" fmla="*/ 0 h 253629"/>
                  <a:gd name="connsiteX4" fmla="*/ 0 w 7288502"/>
                  <a:gd name="connsiteY4" fmla="*/ 253629 h 253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8502" h="253629">
                    <a:moveTo>
                      <a:pt x="0" y="253629"/>
                    </a:moveTo>
                    <a:lnTo>
                      <a:pt x="6968128" y="246954"/>
                    </a:lnTo>
                    <a:lnTo>
                      <a:pt x="7288502" y="6674"/>
                    </a:lnTo>
                    <a:lnTo>
                      <a:pt x="307024" y="0"/>
                    </a:lnTo>
                    <a:lnTo>
                      <a:pt x="0" y="253629"/>
                    </a:lnTo>
                    <a:close/>
                  </a:path>
                </a:pathLst>
              </a:custGeom>
              <a:solidFill>
                <a:srgbClr val="ED6051"/>
              </a:solidFill>
              <a:ln w="12700" cap="flat" cmpd="sng" algn="ctr">
                <a:noFill/>
                <a:prstDash val="solid"/>
                <a:miter lim="800000"/>
              </a:ln>
              <a:effectLst/>
            </p:spPr>
            <p:txBody>
              <a:bodyPr rtlCol="0" anchor="ctr"/>
              <a:lstStyle/>
              <a:p>
                <a:pPr marL="0" marR="0" lvl="0" indent="0" algn="ctr" defTabSz="914322"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alibri"/>
                  <a:ea typeface="宋体"/>
                  <a:cs typeface="+mn-cs"/>
                </a:endParaRPr>
              </a:p>
            </p:txBody>
          </p:sp>
          <p:sp>
            <p:nvSpPr>
              <p:cNvPr id="16" name="矩形 15"/>
              <p:cNvSpPr/>
              <p:nvPr/>
            </p:nvSpPr>
            <p:spPr>
              <a:xfrm>
                <a:off x="967796" y="3977974"/>
                <a:ext cx="6988580" cy="339637"/>
              </a:xfrm>
              <a:prstGeom prst="rect">
                <a:avLst/>
              </a:prstGeom>
              <a:solidFill>
                <a:srgbClr val="C00000"/>
              </a:solidFill>
              <a:ln w="12700" cap="flat" cmpd="sng" algn="ctr">
                <a:noFill/>
                <a:prstDash val="solid"/>
                <a:miter lim="800000"/>
              </a:ln>
              <a:effectLst/>
            </p:spPr>
            <p:txBody>
              <a:bodyPr rtlCol="0" anchor="ctr"/>
              <a:lstStyle/>
              <a:p>
                <a:pPr marL="0" marR="0" lvl="0" indent="0" algn="ctr" defTabSz="914322"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alibri"/>
                  <a:ea typeface="宋体"/>
                  <a:cs typeface="+mn-cs"/>
                </a:endParaRPr>
              </a:p>
            </p:txBody>
          </p:sp>
        </p:grpSp>
        <p:graphicFrame>
          <p:nvGraphicFramePr>
            <p:cNvPr id="14" name="图表 13"/>
            <p:cNvGraphicFramePr/>
            <p:nvPr>
              <p:extLst>
                <p:ext uri="{D42A27DB-BD31-4B8C-83A1-F6EECF244321}">
                  <p14:modId xmlns:p14="http://schemas.microsoft.com/office/powerpoint/2010/main" val="3930136541"/>
                </p:ext>
              </p:extLst>
            </p:nvPr>
          </p:nvGraphicFramePr>
          <p:xfrm>
            <a:off x="479678" y="926570"/>
            <a:ext cx="4667951" cy="3087757"/>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17" name="组合 16"/>
          <p:cNvGrpSpPr/>
          <p:nvPr/>
        </p:nvGrpSpPr>
        <p:grpSpPr>
          <a:xfrm>
            <a:off x="6206507" y="1842781"/>
            <a:ext cx="5518732" cy="4117009"/>
            <a:chOff x="479677" y="926570"/>
            <a:chExt cx="4667951" cy="3087757"/>
          </a:xfrm>
        </p:grpSpPr>
        <p:grpSp>
          <p:nvGrpSpPr>
            <p:cNvPr id="18" name="组合 17"/>
            <p:cNvGrpSpPr/>
            <p:nvPr/>
          </p:nvGrpSpPr>
          <p:grpSpPr>
            <a:xfrm>
              <a:off x="479677" y="3510271"/>
              <a:ext cx="4626006" cy="504056"/>
              <a:chOff x="967796" y="3813555"/>
              <a:chExt cx="7288502" cy="504056"/>
            </a:xfrm>
          </p:grpSpPr>
          <p:sp>
            <p:nvSpPr>
              <p:cNvPr id="20" name="任意多边形 19"/>
              <p:cNvSpPr/>
              <p:nvPr/>
            </p:nvSpPr>
            <p:spPr>
              <a:xfrm>
                <a:off x="967796" y="3813555"/>
                <a:ext cx="7288502" cy="164419"/>
              </a:xfrm>
              <a:custGeom>
                <a:avLst/>
                <a:gdLst>
                  <a:gd name="connsiteX0" fmla="*/ 0 w 7288502"/>
                  <a:gd name="connsiteY0" fmla="*/ 253629 h 253629"/>
                  <a:gd name="connsiteX1" fmla="*/ 6968128 w 7288502"/>
                  <a:gd name="connsiteY1" fmla="*/ 246954 h 253629"/>
                  <a:gd name="connsiteX2" fmla="*/ 7288502 w 7288502"/>
                  <a:gd name="connsiteY2" fmla="*/ 6674 h 253629"/>
                  <a:gd name="connsiteX3" fmla="*/ 307024 w 7288502"/>
                  <a:gd name="connsiteY3" fmla="*/ 0 h 253629"/>
                  <a:gd name="connsiteX4" fmla="*/ 0 w 7288502"/>
                  <a:gd name="connsiteY4" fmla="*/ 253629 h 253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8502" h="253629">
                    <a:moveTo>
                      <a:pt x="0" y="253629"/>
                    </a:moveTo>
                    <a:lnTo>
                      <a:pt x="6968128" y="246954"/>
                    </a:lnTo>
                    <a:lnTo>
                      <a:pt x="7288502" y="6674"/>
                    </a:lnTo>
                    <a:lnTo>
                      <a:pt x="307024" y="0"/>
                    </a:lnTo>
                    <a:lnTo>
                      <a:pt x="0" y="253629"/>
                    </a:lnTo>
                    <a:close/>
                  </a:path>
                </a:pathLst>
              </a:custGeom>
              <a:solidFill>
                <a:srgbClr val="F07057"/>
              </a:solidFill>
              <a:ln w="12700" cap="flat" cmpd="sng" algn="ctr">
                <a:noFill/>
                <a:prstDash val="solid"/>
                <a:miter lim="800000"/>
              </a:ln>
              <a:effectLst/>
            </p:spPr>
            <p:txBody>
              <a:bodyPr rtlCol="0" anchor="ctr"/>
              <a:lstStyle/>
              <a:p>
                <a:pPr marL="0" marR="0" lvl="0" indent="0" algn="ctr" defTabSz="914322"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alibri"/>
                  <a:ea typeface="宋体"/>
                  <a:cs typeface="+mn-cs"/>
                </a:endParaRPr>
              </a:p>
            </p:txBody>
          </p:sp>
          <p:sp>
            <p:nvSpPr>
              <p:cNvPr id="21" name="矩形 20"/>
              <p:cNvSpPr/>
              <p:nvPr/>
            </p:nvSpPr>
            <p:spPr>
              <a:xfrm>
                <a:off x="967796" y="3977974"/>
                <a:ext cx="6988581" cy="339637"/>
              </a:xfrm>
              <a:prstGeom prst="rect">
                <a:avLst/>
              </a:prstGeom>
              <a:solidFill>
                <a:srgbClr val="C00000"/>
              </a:solidFill>
              <a:ln w="12700" cap="flat" cmpd="sng" algn="ctr">
                <a:noFill/>
                <a:prstDash val="solid"/>
                <a:miter lim="800000"/>
              </a:ln>
              <a:effectLst/>
            </p:spPr>
            <p:txBody>
              <a:bodyPr rtlCol="0" anchor="ctr"/>
              <a:lstStyle/>
              <a:p>
                <a:pPr marL="0" marR="0" lvl="0" indent="0" algn="ctr" defTabSz="914322"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alibri"/>
                  <a:ea typeface="宋体"/>
                  <a:cs typeface="+mn-cs"/>
                </a:endParaRPr>
              </a:p>
            </p:txBody>
          </p:sp>
        </p:grpSp>
        <p:graphicFrame>
          <p:nvGraphicFramePr>
            <p:cNvPr id="19" name="图表 18"/>
            <p:cNvGraphicFramePr/>
            <p:nvPr>
              <p:extLst>
                <p:ext uri="{D42A27DB-BD31-4B8C-83A1-F6EECF244321}">
                  <p14:modId xmlns:p14="http://schemas.microsoft.com/office/powerpoint/2010/main" val="1182901453"/>
                </p:ext>
              </p:extLst>
            </p:nvPr>
          </p:nvGraphicFramePr>
          <p:xfrm>
            <a:off x="479677" y="926570"/>
            <a:ext cx="4667951" cy="3087757"/>
          </p:xfrm>
          <a:graphic>
            <a:graphicData uri="http://schemas.openxmlformats.org/drawingml/2006/chart">
              <c:chart xmlns:c="http://schemas.openxmlformats.org/drawingml/2006/chart" xmlns:r="http://schemas.openxmlformats.org/officeDocument/2006/relationships" r:id="rId4"/>
            </a:graphicData>
          </a:graphic>
        </p:graphicFrame>
      </p:grpSp>
      <p:sp>
        <p:nvSpPr>
          <p:cNvPr id="22" name="TextBox 21"/>
          <p:cNvSpPr txBox="1"/>
          <p:nvPr/>
        </p:nvSpPr>
        <p:spPr>
          <a:xfrm>
            <a:off x="984870" y="1108096"/>
            <a:ext cx="10649260" cy="615547"/>
          </a:xfrm>
          <a:prstGeom prst="rect">
            <a:avLst/>
          </a:prstGeom>
          <a:noFill/>
        </p:spPr>
        <p:txBody>
          <a:bodyPr wrap="square" lIns="121914" tIns="60957" rIns="121914" bIns="60957" rtlCol="0">
            <a:spAutoFit/>
          </a:bodyPr>
          <a:lstStyle/>
          <a:p>
            <a:pPr defTabSz="914322" fontAlgn="auto">
              <a:spcBef>
                <a:spcPts val="0"/>
              </a:spcBef>
              <a:spcAft>
                <a:spcPts val="0"/>
              </a:spcAft>
            </a:pPr>
            <a:r>
              <a:rPr lang="zh-CN" altLang="en-US" sz="1600" b="1" dirty="0">
                <a:latin typeface="微软雅黑" pitchFamily="34" charset="-122"/>
                <a:ea typeface="微软雅黑" pitchFamily="34" charset="-122"/>
              </a:rPr>
              <a:t> 为能更为准确把握当前互联网用户中本项目目标用户的网络使用情况与发展潜力，现通过中国几次互联网用户调查的一些相关数据加以分析：</a:t>
            </a:r>
          </a:p>
        </p:txBody>
      </p:sp>
    </p:spTree>
    <p:extLst>
      <p:ext uri="{BB962C8B-B14F-4D97-AF65-F5344CB8AC3E}">
        <p14:creationId xmlns:p14="http://schemas.microsoft.com/office/powerpoint/2010/main" val="1624284325"/>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3215197" cy="720000"/>
            <a:chOff x="398975" y="209550"/>
            <a:chExt cx="5817470"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5</a:t>
                </a:r>
                <a:endParaRPr lang="zh-CN" altLang="en-US" sz="2800" b="1" dirty="0">
                  <a:solidFill>
                    <a:prstClr val="white"/>
                  </a:solidFill>
                </a:endParaRPr>
              </a:p>
            </p:txBody>
          </p:sp>
        </p:grpSp>
        <p:sp>
          <p:nvSpPr>
            <p:cNvPr id="30" name="文本框 29"/>
            <p:cNvSpPr txBox="1"/>
            <p:nvPr/>
          </p:nvSpPr>
          <p:spPr>
            <a:xfrm>
              <a:off x="1984152" y="397918"/>
              <a:ext cx="4232293"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竞争对手分析</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Freeform 6"/>
          <p:cNvSpPr>
            <a:spLocks noEditPoints="1"/>
          </p:cNvSpPr>
          <p:nvPr/>
        </p:nvSpPr>
        <p:spPr bwMode="auto">
          <a:xfrm>
            <a:off x="2724504" y="1787526"/>
            <a:ext cx="7252644" cy="4270375"/>
          </a:xfrm>
          <a:custGeom>
            <a:avLst/>
            <a:gdLst>
              <a:gd name="T0" fmla="*/ 142252 w 9227"/>
              <a:gd name="T1" fmla="*/ 4270375 h 5432"/>
              <a:gd name="T2" fmla="*/ 6637895 w 9227"/>
              <a:gd name="T3" fmla="*/ 518860 h 5432"/>
              <a:gd name="T4" fmla="*/ 6732206 w 9227"/>
              <a:gd name="T5" fmla="*/ 681593 h 5432"/>
              <a:gd name="T6" fmla="*/ 7251700 w 9227"/>
              <a:gd name="T7" fmla="*/ 0 h 5432"/>
              <a:gd name="T8" fmla="*/ 6401333 w 9227"/>
              <a:gd name="T9" fmla="*/ 109275 h 5432"/>
              <a:gd name="T10" fmla="*/ 6495643 w 9227"/>
              <a:gd name="T11" fmla="*/ 272795 h 5432"/>
              <a:gd name="T12" fmla="*/ 0 w 9227"/>
              <a:gd name="T13" fmla="*/ 4024310 h 5432"/>
              <a:gd name="T14" fmla="*/ 142252 w 9227"/>
              <a:gd name="T15" fmla="*/ 4270375 h 5432"/>
              <a:gd name="T16" fmla="*/ 70733 w 9227"/>
              <a:gd name="T17" fmla="*/ 4146949 h 54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227" h="5432">
                <a:moveTo>
                  <a:pt x="181" y="5432"/>
                </a:moveTo>
                <a:lnTo>
                  <a:pt x="8446" y="660"/>
                </a:lnTo>
                <a:lnTo>
                  <a:pt x="8566" y="867"/>
                </a:lnTo>
                <a:lnTo>
                  <a:pt x="9227" y="0"/>
                </a:lnTo>
                <a:lnTo>
                  <a:pt x="8145" y="139"/>
                </a:lnTo>
                <a:lnTo>
                  <a:pt x="8265" y="347"/>
                </a:lnTo>
                <a:lnTo>
                  <a:pt x="0" y="5119"/>
                </a:lnTo>
                <a:lnTo>
                  <a:pt x="181" y="5432"/>
                </a:lnTo>
                <a:close/>
                <a:moveTo>
                  <a:pt x="90" y="5275"/>
                </a:move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7"/>
          <p:cNvSpPr>
            <a:spLocks/>
          </p:cNvSpPr>
          <p:nvPr/>
        </p:nvSpPr>
        <p:spPr bwMode="auto">
          <a:xfrm>
            <a:off x="3886706" y="5121275"/>
            <a:ext cx="230218" cy="230188"/>
          </a:xfrm>
          <a:custGeom>
            <a:avLst/>
            <a:gdLst>
              <a:gd name="T0" fmla="*/ 64421 w 293"/>
              <a:gd name="T1" fmla="*/ 27497 h 293"/>
              <a:gd name="T2" fmla="*/ 201906 w 293"/>
              <a:gd name="T3" fmla="*/ 64421 h 293"/>
              <a:gd name="T4" fmla="*/ 164981 w 293"/>
              <a:gd name="T5" fmla="*/ 202691 h 293"/>
              <a:gd name="T6" fmla="*/ 27497 w 293"/>
              <a:gd name="T7" fmla="*/ 165767 h 293"/>
              <a:gd name="T8" fmla="*/ 64421 w 293"/>
              <a:gd name="T9" fmla="*/ 27497 h 2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3" h="293">
                <a:moveTo>
                  <a:pt x="82" y="35"/>
                </a:moveTo>
                <a:cubicBezTo>
                  <a:pt x="143" y="0"/>
                  <a:pt x="222" y="21"/>
                  <a:pt x="257" y="82"/>
                </a:cubicBezTo>
                <a:cubicBezTo>
                  <a:pt x="293" y="144"/>
                  <a:pt x="272" y="222"/>
                  <a:pt x="210" y="258"/>
                </a:cubicBezTo>
                <a:cubicBezTo>
                  <a:pt x="149" y="293"/>
                  <a:pt x="70" y="272"/>
                  <a:pt x="35" y="211"/>
                </a:cubicBezTo>
                <a:cubicBezTo>
                  <a:pt x="0" y="149"/>
                  <a:pt x="21" y="71"/>
                  <a:pt x="82" y="35"/>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Freeform 8"/>
          <p:cNvSpPr>
            <a:spLocks/>
          </p:cNvSpPr>
          <p:nvPr/>
        </p:nvSpPr>
        <p:spPr bwMode="auto">
          <a:xfrm>
            <a:off x="5310879" y="4302125"/>
            <a:ext cx="230217" cy="228600"/>
          </a:xfrm>
          <a:custGeom>
            <a:avLst/>
            <a:gdLst>
              <a:gd name="T0" fmla="*/ 65207 w 293"/>
              <a:gd name="T1" fmla="*/ 27401 h 292"/>
              <a:gd name="T2" fmla="*/ 202690 w 293"/>
              <a:gd name="T3" fmla="*/ 64196 h 292"/>
              <a:gd name="T4" fmla="*/ 165766 w 293"/>
              <a:gd name="T5" fmla="*/ 201199 h 292"/>
              <a:gd name="T6" fmla="*/ 28282 w 293"/>
              <a:gd name="T7" fmla="*/ 164404 h 292"/>
              <a:gd name="T8" fmla="*/ 65207 w 293"/>
              <a:gd name="T9" fmla="*/ 27401 h 2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3" h="292">
                <a:moveTo>
                  <a:pt x="83" y="35"/>
                </a:moveTo>
                <a:cubicBezTo>
                  <a:pt x="144" y="0"/>
                  <a:pt x="223" y="21"/>
                  <a:pt x="258" y="82"/>
                </a:cubicBezTo>
                <a:cubicBezTo>
                  <a:pt x="293" y="143"/>
                  <a:pt x="272" y="222"/>
                  <a:pt x="211" y="257"/>
                </a:cubicBezTo>
                <a:cubicBezTo>
                  <a:pt x="150" y="292"/>
                  <a:pt x="71" y="271"/>
                  <a:pt x="36" y="210"/>
                </a:cubicBezTo>
                <a:cubicBezTo>
                  <a:pt x="0" y="149"/>
                  <a:pt x="21" y="70"/>
                  <a:pt x="83" y="35"/>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Freeform 9"/>
          <p:cNvSpPr>
            <a:spLocks/>
          </p:cNvSpPr>
          <p:nvPr/>
        </p:nvSpPr>
        <p:spPr bwMode="auto">
          <a:xfrm>
            <a:off x="6819201" y="3436939"/>
            <a:ext cx="230217" cy="230187"/>
          </a:xfrm>
          <a:custGeom>
            <a:avLst/>
            <a:gdLst>
              <a:gd name="T0" fmla="*/ 64421 w 293"/>
              <a:gd name="T1" fmla="*/ 27497 h 293"/>
              <a:gd name="T2" fmla="*/ 202690 w 293"/>
              <a:gd name="T3" fmla="*/ 64421 h 293"/>
              <a:gd name="T4" fmla="*/ 165766 w 293"/>
              <a:gd name="T5" fmla="*/ 202690 h 293"/>
              <a:gd name="T6" fmla="*/ 27497 w 293"/>
              <a:gd name="T7" fmla="*/ 165766 h 293"/>
              <a:gd name="T8" fmla="*/ 64421 w 293"/>
              <a:gd name="T9" fmla="*/ 27497 h 2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3" h="293">
                <a:moveTo>
                  <a:pt x="82" y="35"/>
                </a:moveTo>
                <a:cubicBezTo>
                  <a:pt x="144" y="0"/>
                  <a:pt x="222" y="21"/>
                  <a:pt x="258" y="82"/>
                </a:cubicBezTo>
                <a:cubicBezTo>
                  <a:pt x="293" y="144"/>
                  <a:pt x="272" y="222"/>
                  <a:pt x="211" y="258"/>
                </a:cubicBezTo>
                <a:cubicBezTo>
                  <a:pt x="149" y="293"/>
                  <a:pt x="71" y="272"/>
                  <a:pt x="35" y="211"/>
                </a:cubicBezTo>
                <a:cubicBezTo>
                  <a:pt x="0" y="149"/>
                  <a:pt x="21" y="71"/>
                  <a:pt x="82" y="35"/>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Freeform 10"/>
          <p:cNvSpPr>
            <a:spLocks/>
          </p:cNvSpPr>
          <p:nvPr/>
        </p:nvSpPr>
        <p:spPr bwMode="auto">
          <a:xfrm>
            <a:off x="8252899" y="2608264"/>
            <a:ext cx="230218" cy="231775"/>
          </a:xfrm>
          <a:custGeom>
            <a:avLst/>
            <a:gdLst>
              <a:gd name="T0" fmla="*/ 64421 w 293"/>
              <a:gd name="T1" fmla="*/ 28477 h 293"/>
              <a:gd name="T2" fmla="*/ 201906 w 293"/>
              <a:gd name="T3" fmla="*/ 65656 h 293"/>
              <a:gd name="T4" fmla="*/ 165767 w 293"/>
              <a:gd name="T5" fmla="*/ 204089 h 293"/>
              <a:gd name="T6" fmla="*/ 27497 w 293"/>
              <a:gd name="T7" fmla="*/ 166910 h 293"/>
              <a:gd name="T8" fmla="*/ 64421 w 293"/>
              <a:gd name="T9" fmla="*/ 28477 h 2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3" h="293">
                <a:moveTo>
                  <a:pt x="82" y="36"/>
                </a:moveTo>
                <a:cubicBezTo>
                  <a:pt x="144" y="0"/>
                  <a:pt x="222" y="21"/>
                  <a:pt x="257" y="83"/>
                </a:cubicBezTo>
                <a:cubicBezTo>
                  <a:pt x="293" y="144"/>
                  <a:pt x="272" y="223"/>
                  <a:pt x="211" y="258"/>
                </a:cubicBezTo>
                <a:cubicBezTo>
                  <a:pt x="149" y="293"/>
                  <a:pt x="71" y="272"/>
                  <a:pt x="35" y="211"/>
                </a:cubicBezTo>
                <a:cubicBezTo>
                  <a:pt x="0" y="150"/>
                  <a:pt x="21" y="71"/>
                  <a:pt x="82" y="36"/>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Freeform 11"/>
          <p:cNvSpPr>
            <a:spLocks/>
          </p:cNvSpPr>
          <p:nvPr/>
        </p:nvSpPr>
        <p:spPr bwMode="auto">
          <a:xfrm>
            <a:off x="1587706" y="4540250"/>
            <a:ext cx="2325991" cy="673100"/>
          </a:xfrm>
          <a:custGeom>
            <a:avLst/>
            <a:gdLst>
              <a:gd name="T0" fmla="*/ 2325688 w 2959"/>
              <a:gd name="T1" fmla="*/ 673100 h 856"/>
              <a:gd name="T2" fmla="*/ 0 w 2959"/>
              <a:gd name="T3" fmla="*/ 673100 h 856"/>
              <a:gd name="T4" fmla="*/ 0 w 2959"/>
              <a:gd name="T5" fmla="*/ 0 h 856"/>
              <a:gd name="T6" fmla="*/ 0 60000 65536"/>
              <a:gd name="T7" fmla="*/ 0 60000 65536"/>
              <a:gd name="T8" fmla="*/ 0 60000 65536"/>
            </a:gdLst>
            <a:ahLst/>
            <a:cxnLst>
              <a:cxn ang="T6">
                <a:pos x="T0" y="T1"/>
              </a:cxn>
              <a:cxn ang="T7">
                <a:pos x="T2" y="T3"/>
              </a:cxn>
              <a:cxn ang="T8">
                <a:pos x="T4" y="T5"/>
              </a:cxn>
            </a:cxnLst>
            <a:rect l="0" t="0" r="r" b="b"/>
            <a:pathLst>
              <a:path w="2959" h="856">
                <a:moveTo>
                  <a:pt x="2959" y="856"/>
                </a:moveTo>
                <a:lnTo>
                  <a:pt x="0" y="856"/>
                </a:lnTo>
                <a:lnTo>
                  <a:pt x="0" y="0"/>
                </a:lnTo>
              </a:path>
            </a:pathLst>
          </a:custGeom>
          <a:noFill/>
          <a:ln w="10" cap="flat" cmpd="sng">
            <a:solidFill>
              <a:srgbClr val="2E2C2C"/>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Freeform 12"/>
          <p:cNvSpPr>
            <a:spLocks/>
          </p:cNvSpPr>
          <p:nvPr/>
        </p:nvSpPr>
        <p:spPr bwMode="auto">
          <a:xfrm>
            <a:off x="4493209" y="2876551"/>
            <a:ext cx="2325991" cy="671513"/>
          </a:xfrm>
          <a:custGeom>
            <a:avLst/>
            <a:gdLst>
              <a:gd name="T0" fmla="*/ 2325688 w 2959"/>
              <a:gd name="T1" fmla="*/ 671513 h 855"/>
              <a:gd name="T2" fmla="*/ 0 w 2959"/>
              <a:gd name="T3" fmla="*/ 671513 h 855"/>
              <a:gd name="T4" fmla="*/ 0 w 2959"/>
              <a:gd name="T5" fmla="*/ 0 h 855"/>
              <a:gd name="T6" fmla="*/ 0 60000 65536"/>
              <a:gd name="T7" fmla="*/ 0 60000 65536"/>
              <a:gd name="T8" fmla="*/ 0 60000 65536"/>
            </a:gdLst>
            <a:ahLst/>
            <a:cxnLst>
              <a:cxn ang="T6">
                <a:pos x="T0" y="T1"/>
              </a:cxn>
              <a:cxn ang="T7">
                <a:pos x="T2" y="T3"/>
              </a:cxn>
              <a:cxn ang="T8">
                <a:pos x="T4" y="T5"/>
              </a:cxn>
            </a:cxnLst>
            <a:rect l="0" t="0" r="r" b="b"/>
            <a:pathLst>
              <a:path w="2959" h="855">
                <a:moveTo>
                  <a:pt x="2959" y="855"/>
                </a:moveTo>
                <a:lnTo>
                  <a:pt x="0" y="855"/>
                </a:lnTo>
                <a:lnTo>
                  <a:pt x="0" y="0"/>
                </a:lnTo>
              </a:path>
            </a:pathLst>
          </a:custGeom>
          <a:noFill/>
          <a:ln w="10" cap="flat" cmpd="sng">
            <a:solidFill>
              <a:srgbClr val="2E2C2C"/>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Freeform 13"/>
          <p:cNvSpPr>
            <a:spLocks/>
          </p:cNvSpPr>
          <p:nvPr/>
        </p:nvSpPr>
        <p:spPr bwMode="auto">
          <a:xfrm>
            <a:off x="5561737" y="4416426"/>
            <a:ext cx="2325990" cy="671513"/>
          </a:xfrm>
          <a:custGeom>
            <a:avLst/>
            <a:gdLst>
              <a:gd name="T0" fmla="*/ 0 w 2959"/>
              <a:gd name="T1" fmla="*/ 0 h 855"/>
              <a:gd name="T2" fmla="*/ 2325687 w 2959"/>
              <a:gd name="T3" fmla="*/ 0 h 855"/>
              <a:gd name="T4" fmla="*/ 2325687 w 2959"/>
              <a:gd name="T5" fmla="*/ 671513 h 855"/>
              <a:gd name="T6" fmla="*/ 0 60000 65536"/>
              <a:gd name="T7" fmla="*/ 0 60000 65536"/>
              <a:gd name="T8" fmla="*/ 0 60000 65536"/>
            </a:gdLst>
            <a:ahLst/>
            <a:cxnLst>
              <a:cxn ang="T6">
                <a:pos x="T0" y="T1"/>
              </a:cxn>
              <a:cxn ang="T7">
                <a:pos x="T2" y="T3"/>
              </a:cxn>
              <a:cxn ang="T8">
                <a:pos x="T4" y="T5"/>
              </a:cxn>
            </a:cxnLst>
            <a:rect l="0" t="0" r="r" b="b"/>
            <a:pathLst>
              <a:path w="2959" h="855">
                <a:moveTo>
                  <a:pt x="0" y="0"/>
                </a:moveTo>
                <a:lnTo>
                  <a:pt x="2959" y="0"/>
                </a:lnTo>
                <a:lnTo>
                  <a:pt x="2959" y="855"/>
                </a:lnTo>
              </a:path>
            </a:pathLst>
          </a:custGeom>
          <a:noFill/>
          <a:ln w="10" cap="flat" cmpd="sng">
            <a:solidFill>
              <a:srgbClr val="2E2C2C"/>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Freeform 14"/>
          <p:cNvSpPr>
            <a:spLocks/>
          </p:cNvSpPr>
          <p:nvPr/>
        </p:nvSpPr>
        <p:spPr bwMode="auto">
          <a:xfrm>
            <a:off x="8368802" y="2724150"/>
            <a:ext cx="2325990" cy="673100"/>
          </a:xfrm>
          <a:custGeom>
            <a:avLst/>
            <a:gdLst>
              <a:gd name="T0" fmla="*/ 0 w 2959"/>
              <a:gd name="T1" fmla="*/ 0 h 855"/>
              <a:gd name="T2" fmla="*/ 2325687 w 2959"/>
              <a:gd name="T3" fmla="*/ 0 h 855"/>
              <a:gd name="T4" fmla="*/ 2325687 w 2959"/>
              <a:gd name="T5" fmla="*/ 673100 h 855"/>
              <a:gd name="T6" fmla="*/ 0 60000 65536"/>
              <a:gd name="T7" fmla="*/ 0 60000 65536"/>
              <a:gd name="T8" fmla="*/ 0 60000 65536"/>
            </a:gdLst>
            <a:ahLst/>
            <a:cxnLst>
              <a:cxn ang="T6">
                <a:pos x="T0" y="T1"/>
              </a:cxn>
              <a:cxn ang="T7">
                <a:pos x="T2" y="T3"/>
              </a:cxn>
              <a:cxn ang="T8">
                <a:pos x="T4" y="T5"/>
              </a:cxn>
            </a:cxnLst>
            <a:rect l="0" t="0" r="r" b="b"/>
            <a:pathLst>
              <a:path w="2959" h="855">
                <a:moveTo>
                  <a:pt x="0" y="0"/>
                </a:moveTo>
                <a:lnTo>
                  <a:pt x="2959" y="0"/>
                </a:lnTo>
                <a:lnTo>
                  <a:pt x="2959" y="855"/>
                </a:lnTo>
              </a:path>
            </a:pathLst>
          </a:custGeom>
          <a:noFill/>
          <a:ln w="10" cap="flat" cmpd="sng">
            <a:solidFill>
              <a:srgbClr val="2E2C2C"/>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圆角矩形 12"/>
          <p:cNvSpPr>
            <a:spLocks noChangeArrowheads="1"/>
          </p:cNvSpPr>
          <p:nvPr/>
        </p:nvSpPr>
        <p:spPr bwMode="auto">
          <a:xfrm>
            <a:off x="585865" y="4162425"/>
            <a:ext cx="2124351" cy="382588"/>
          </a:xfrm>
          <a:prstGeom prst="roundRect">
            <a:avLst>
              <a:gd name="adj" fmla="val 50000"/>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TextBox 18"/>
          <p:cNvSpPr txBox="1">
            <a:spLocks noChangeArrowheads="1"/>
          </p:cNvSpPr>
          <p:nvPr/>
        </p:nvSpPr>
        <p:spPr bwMode="auto">
          <a:xfrm>
            <a:off x="766863" y="4152900"/>
            <a:ext cx="1760766"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a:ln>
                  <a:noFill/>
                </a:ln>
                <a:solidFill>
                  <a:srgbClr val="FFFFFF"/>
                </a:solidFill>
                <a:effectLst/>
                <a:uLnTx/>
                <a:uFillTx/>
                <a:latin typeface="微软雅黑" pitchFamily="34" charset="-122"/>
                <a:ea typeface="微软雅黑" pitchFamily="34" charset="-122"/>
              </a:rPr>
              <a:t>添加标题</a:t>
            </a:r>
            <a:endParaRPr kumimoji="0" lang="en-US" sz="20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3" name="TextBox 19"/>
          <p:cNvSpPr txBox="1">
            <a:spLocks noChangeArrowheads="1"/>
          </p:cNvSpPr>
          <p:nvPr/>
        </p:nvSpPr>
        <p:spPr bwMode="auto">
          <a:xfrm>
            <a:off x="585865" y="3251200"/>
            <a:ext cx="235139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sz="1600">
                <a:latin typeface="微软雅黑" pitchFamily="34" charset="-122"/>
                <a:ea typeface="微软雅黑" pitchFamily="34" charset="-122"/>
              </a:rPr>
              <a:t>这里可以添加主要内容这里可以添加主要内容这里可以添加主要内容</a:t>
            </a:r>
          </a:p>
        </p:txBody>
      </p:sp>
      <p:sp>
        <p:nvSpPr>
          <p:cNvPr id="24" name="圆角矩形 20"/>
          <p:cNvSpPr>
            <a:spLocks noChangeArrowheads="1"/>
          </p:cNvSpPr>
          <p:nvPr/>
        </p:nvSpPr>
        <p:spPr bwMode="auto">
          <a:xfrm>
            <a:off x="3492955" y="2470150"/>
            <a:ext cx="2124351" cy="382588"/>
          </a:xfrm>
          <a:prstGeom prst="roundRect">
            <a:avLst>
              <a:gd name="adj" fmla="val 50000"/>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TextBox 21"/>
          <p:cNvSpPr txBox="1">
            <a:spLocks noChangeArrowheads="1"/>
          </p:cNvSpPr>
          <p:nvPr/>
        </p:nvSpPr>
        <p:spPr bwMode="auto">
          <a:xfrm>
            <a:off x="3673953" y="2460625"/>
            <a:ext cx="176076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a:ln>
                  <a:noFill/>
                </a:ln>
                <a:solidFill>
                  <a:srgbClr val="FFFFFF"/>
                </a:solidFill>
                <a:effectLst/>
                <a:uLnTx/>
                <a:uFillTx/>
                <a:latin typeface="微软雅黑" pitchFamily="34" charset="-122"/>
                <a:ea typeface="微软雅黑" pitchFamily="34" charset="-122"/>
              </a:rPr>
              <a:t>添加标题</a:t>
            </a:r>
            <a:endParaRPr kumimoji="0" lang="en-US" sz="20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6" name="TextBox 22"/>
          <p:cNvSpPr txBox="1">
            <a:spLocks noChangeArrowheads="1"/>
          </p:cNvSpPr>
          <p:nvPr/>
        </p:nvSpPr>
        <p:spPr bwMode="auto">
          <a:xfrm>
            <a:off x="3492954" y="1558925"/>
            <a:ext cx="2351394"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sz="1600">
                <a:latin typeface="微软雅黑" pitchFamily="34" charset="-122"/>
                <a:ea typeface="微软雅黑" pitchFamily="34" charset="-122"/>
              </a:rPr>
              <a:t>这里可以添加主要内容这里可以添加主要内容这里可以添加主要内容</a:t>
            </a:r>
          </a:p>
        </p:txBody>
      </p:sp>
      <p:sp>
        <p:nvSpPr>
          <p:cNvPr id="27" name="圆角矩形 23"/>
          <p:cNvSpPr>
            <a:spLocks noChangeArrowheads="1"/>
          </p:cNvSpPr>
          <p:nvPr/>
        </p:nvSpPr>
        <p:spPr bwMode="auto">
          <a:xfrm>
            <a:off x="9789799" y="3419475"/>
            <a:ext cx="2124351" cy="381000"/>
          </a:xfrm>
          <a:prstGeom prst="roundRect">
            <a:avLst>
              <a:gd name="adj" fmla="val 50000"/>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TextBox 24"/>
          <p:cNvSpPr txBox="1">
            <a:spLocks noChangeArrowheads="1"/>
          </p:cNvSpPr>
          <p:nvPr/>
        </p:nvSpPr>
        <p:spPr bwMode="auto">
          <a:xfrm>
            <a:off x="9972386" y="3409950"/>
            <a:ext cx="1760766"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a:ln>
                  <a:noFill/>
                </a:ln>
                <a:solidFill>
                  <a:srgbClr val="FFFFFF"/>
                </a:solidFill>
                <a:effectLst/>
                <a:uLnTx/>
                <a:uFillTx/>
                <a:latin typeface="微软雅黑" pitchFamily="34" charset="-122"/>
                <a:ea typeface="微软雅黑" pitchFamily="34" charset="-122"/>
              </a:rPr>
              <a:t>添加标题</a:t>
            </a:r>
            <a:endParaRPr kumimoji="0" lang="en-US" sz="20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38" name="TextBox 26"/>
          <p:cNvSpPr txBox="1">
            <a:spLocks noChangeArrowheads="1"/>
          </p:cNvSpPr>
          <p:nvPr/>
        </p:nvSpPr>
        <p:spPr bwMode="auto">
          <a:xfrm>
            <a:off x="6619150" y="5489575"/>
            <a:ext cx="235139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sz="1600">
                <a:latin typeface="微软雅黑" pitchFamily="34" charset="-122"/>
                <a:ea typeface="微软雅黑" pitchFamily="34" charset="-122"/>
              </a:rPr>
              <a:t>这里可以添加主要内容这里可以添加主要内容这里可以添加主要内容</a:t>
            </a:r>
          </a:p>
        </p:txBody>
      </p:sp>
      <p:sp>
        <p:nvSpPr>
          <p:cNvPr id="39" name="圆角矩形 27"/>
          <p:cNvSpPr>
            <a:spLocks noChangeArrowheads="1"/>
          </p:cNvSpPr>
          <p:nvPr/>
        </p:nvSpPr>
        <p:spPr bwMode="auto">
          <a:xfrm>
            <a:off x="6728700" y="5118100"/>
            <a:ext cx="2122764" cy="381000"/>
          </a:xfrm>
          <a:prstGeom prst="roundRect">
            <a:avLst>
              <a:gd name="adj" fmla="val 50000"/>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 name="TextBox 28"/>
          <p:cNvSpPr txBox="1">
            <a:spLocks noChangeArrowheads="1"/>
          </p:cNvSpPr>
          <p:nvPr/>
        </p:nvSpPr>
        <p:spPr bwMode="auto">
          <a:xfrm>
            <a:off x="6909699" y="5108575"/>
            <a:ext cx="176076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a:ln>
                  <a:noFill/>
                </a:ln>
                <a:solidFill>
                  <a:srgbClr val="FFFFFF"/>
                </a:solidFill>
                <a:effectLst/>
                <a:uLnTx/>
                <a:uFillTx/>
                <a:latin typeface="微软雅黑" pitchFamily="34" charset="-122"/>
                <a:ea typeface="微软雅黑" pitchFamily="34" charset="-122"/>
              </a:rPr>
              <a:t>添加标题</a:t>
            </a:r>
            <a:endParaRPr kumimoji="0" lang="en-US" sz="20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41" name="TextBox 29"/>
          <p:cNvSpPr txBox="1">
            <a:spLocks noChangeArrowheads="1"/>
          </p:cNvSpPr>
          <p:nvPr/>
        </p:nvSpPr>
        <p:spPr bwMode="auto">
          <a:xfrm>
            <a:off x="9648494" y="3811588"/>
            <a:ext cx="235139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sz="1600">
                <a:latin typeface="微软雅黑" pitchFamily="34" charset="-122"/>
                <a:ea typeface="微软雅黑" pitchFamily="34" charset="-122"/>
              </a:rPr>
              <a:t>这里可以添加主要内容这里可以添加主要内容这里可以添加主要内容</a:t>
            </a:r>
          </a:p>
        </p:txBody>
      </p:sp>
    </p:spTree>
    <p:extLst>
      <p:ext uri="{BB962C8B-B14F-4D97-AF65-F5344CB8AC3E}">
        <p14:creationId xmlns:p14="http://schemas.microsoft.com/office/powerpoint/2010/main" val="849630417"/>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1000"/>
                                        <p:tgtEl>
                                          <p:spTgt spid="12"/>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2"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right)">
                                      <p:cBhvr>
                                        <p:cTn id="28" dur="500"/>
                                        <p:tgtEl>
                                          <p:spTgt spid="17"/>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right)">
                                      <p:cBhvr>
                                        <p:cTn id="31" dur="500"/>
                                        <p:tgtEl>
                                          <p:spTgt spid="18"/>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childTnLst>
                          </p:cTn>
                        </p:par>
                        <p:par>
                          <p:cTn id="38" fill="hold">
                            <p:stCondLst>
                              <p:cond delay="2000"/>
                            </p:stCondLst>
                            <p:childTnLst>
                              <p:par>
                                <p:cTn id="39" presetID="47" presetClass="entr" presetSubtype="0"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1000"/>
                                        <p:tgtEl>
                                          <p:spTgt spid="22"/>
                                        </p:tgtEl>
                                      </p:cBhvr>
                                    </p:animEffect>
                                    <p:anim calcmode="lin" valueType="num">
                                      <p:cBhvr>
                                        <p:cTn id="42" dur="1000" fill="hold"/>
                                        <p:tgtEl>
                                          <p:spTgt spid="22"/>
                                        </p:tgtEl>
                                        <p:attrNameLst>
                                          <p:attrName>ppt_x</p:attrName>
                                        </p:attrNameLst>
                                      </p:cBhvr>
                                      <p:tavLst>
                                        <p:tav tm="0">
                                          <p:val>
                                            <p:strVal val="#ppt_x"/>
                                          </p:val>
                                        </p:tav>
                                        <p:tav tm="100000">
                                          <p:val>
                                            <p:strVal val="#ppt_x"/>
                                          </p:val>
                                        </p:tav>
                                      </p:tavLst>
                                    </p:anim>
                                    <p:anim calcmode="lin" valueType="num">
                                      <p:cBhvr>
                                        <p:cTn id="43" dur="1000" fill="hold"/>
                                        <p:tgtEl>
                                          <p:spTgt spid="22"/>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000"/>
                                        <p:tgtEl>
                                          <p:spTgt spid="21"/>
                                        </p:tgtEl>
                                      </p:cBhvr>
                                    </p:animEffect>
                                    <p:anim calcmode="lin" valueType="num">
                                      <p:cBhvr>
                                        <p:cTn id="47" dur="1000" fill="hold"/>
                                        <p:tgtEl>
                                          <p:spTgt spid="21"/>
                                        </p:tgtEl>
                                        <p:attrNameLst>
                                          <p:attrName>ppt_x</p:attrName>
                                        </p:attrNameLst>
                                      </p:cBhvr>
                                      <p:tavLst>
                                        <p:tav tm="0">
                                          <p:val>
                                            <p:strVal val="#ppt_x"/>
                                          </p:val>
                                        </p:tav>
                                        <p:tav tm="100000">
                                          <p:val>
                                            <p:strVal val="#ppt_x"/>
                                          </p:val>
                                        </p:tav>
                                      </p:tavLst>
                                    </p:anim>
                                    <p:anim calcmode="lin" valueType="num">
                                      <p:cBhvr>
                                        <p:cTn id="48" dur="1000" fill="hold"/>
                                        <p:tgtEl>
                                          <p:spTgt spid="21"/>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1000"/>
                                        <p:tgtEl>
                                          <p:spTgt spid="25"/>
                                        </p:tgtEl>
                                      </p:cBhvr>
                                    </p:animEffect>
                                    <p:anim calcmode="lin" valueType="num">
                                      <p:cBhvr>
                                        <p:cTn id="52" dur="1000" fill="hold"/>
                                        <p:tgtEl>
                                          <p:spTgt spid="25"/>
                                        </p:tgtEl>
                                        <p:attrNameLst>
                                          <p:attrName>ppt_x</p:attrName>
                                        </p:attrNameLst>
                                      </p:cBhvr>
                                      <p:tavLst>
                                        <p:tav tm="0">
                                          <p:val>
                                            <p:strVal val="#ppt_x"/>
                                          </p:val>
                                        </p:tav>
                                        <p:tav tm="100000">
                                          <p:val>
                                            <p:strVal val="#ppt_x"/>
                                          </p:val>
                                        </p:tav>
                                      </p:tavLst>
                                    </p:anim>
                                    <p:anim calcmode="lin" valueType="num">
                                      <p:cBhvr>
                                        <p:cTn id="53" dur="1000" fill="hold"/>
                                        <p:tgtEl>
                                          <p:spTgt spid="25"/>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1000"/>
                                        <p:tgtEl>
                                          <p:spTgt spid="24"/>
                                        </p:tgtEl>
                                      </p:cBhvr>
                                    </p:animEffect>
                                    <p:anim calcmode="lin" valueType="num">
                                      <p:cBhvr>
                                        <p:cTn id="57" dur="1000" fill="hold"/>
                                        <p:tgtEl>
                                          <p:spTgt spid="24"/>
                                        </p:tgtEl>
                                        <p:attrNameLst>
                                          <p:attrName>ppt_x</p:attrName>
                                        </p:attrNameLst>
                                      </p:cBhvr>
                                      <p:tavLst>
                                        <p:tav tm="0">
                                          <p:val>
                                            <p:strVal val="#ppt_x"/>
                                          </p:val>
                                        </p:tav>
                                        <p:tav tm="100000">
                                          <p:val>
                                            <p:strVal val="#ppt_x"/>
                                          </p:val>
                                        </p:tav>
                                      </p:tavLst>
                                    </p:anim>
                                    <p:anim calcmode="lin" valueType="num">
                                      <p:cBhvr>
                                        <p:cTn id="58" dur="1000" fill="hold"/>
                                        <p:tgtEl>
                                          <p:spTgt spid="2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1000"/>
                                        <p:tgtEl>
                                          <p:spTgt spid="40"/>
                                        </p:tgtEl>
                                      </p:cBhvr>
                                    </p:animEffect>
                                    <p:anim calcmode="lin" valueType="num">
                                      <p:cBhvr>
                                        <p:cTn id="62" dur="1000" fill="hold"/>
                                        <p:tgtEl>
                                          <p:spTgt spid="40"/>
                                        </p:tgtEl>
                                        <p:attrNameLst>
                                          <p:attrName>ppt_x</p:attrName>
                                        </p:attrNameLst>
                                      </p:cBhvr>
                                      <p:tavLst>
                                        <p:tav tm="0">
                                          <p:val>
                                            <p:strVal val="#ppt_x"/>
                                          </p:val>
                                        </p:tav>
                                        <p:tav tm="100000">
                                          <p:val>
                                            <p:strVal val="#ppt_x"/>
                                          </p:val>
                                        </p:tav>
                                      </p:tavLst>
                                    </p:anim>
                                    <p:anim calcmode="lin" valueType="num">
                                      <p:cBhvr>
                                        <p:cTn id="63" dur="1000" fill="hold"/>
                                        <p:tgtEl>
                                          <p:spTgt spid="4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1000"/>
                                        <p:tgtEl>
                                          <p:spTgt spid="39"/>
                                        </p:tgtEl>
                                      </p:cBhvr>
                                    </p:animEffect>
                                    <p:anim calcmode="lin" valueType="num">
                                      <p:cBhvr>
                                        <p:cTn id="67" dur="1000" fill="hold"/>
                                        <p:tgtEl>
                                          <p:spTgt spid="39"/>
                                        </p:tgtEl>
                                        <p:attrNameLst>
                                          <p:attrName>ppt_x</p:attrName>
                                        </p:attrNameLst>
                                      </p:cBhvr>
                                      <p:tavLst>
                                        <p:tav tm="0">
                                          <p:val>
                                            <p:strVal val="#ppt_x"/>
                                          </p:val>
                                        </p:tav>
                                        <p:tav tm="100000">
                                          <p:val>
                                            <p:strVal val="#ppt_x"/>
                                          </p:val>
                                        </p:tav>
                                      </p:tavLst>
                                    </p:anim>
                                    <p:anim calcmode="lin" valueType="num">
                                      <p:cBhvr>
                                        <p:cTn id="68" dur="1000" fill="hold"/>
                                        <p:tgtEl>
                                          <p:spTgt spid="3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fade">
                                      <p:cBhvr>
                                        <p:cTn id="71" dur="1000"/>
                                        <p:tgtEl>
                                          <p:spTgt spid="37"/>
                                        </p:tgtEl>
                                      </p:cBhvr>
                                    </p:animEffect>
                                    <p:anim calcmode="lin" valueType="num">
                                      <p:cBhvr>
                                        <p:cTn id="72" dur="1000" fill="hold"/>
                                        <p:tgtEl>
                                          <p:spTgt spid="37"/>
                                        </p:tgtEl>
                                        <p:attrNameLst>
                                          <p:attrName>ppt_x</p:attrName>
                                        </p:attrNameLst>
                                      </p:cBhvr>
                                      <p:tavLst>
                                        <p:tav tm="0">
                                          <p:val>
                                            <p:strVal val="#ppt_x"/>
                                          </p:val>
                                        </p:tav>
                                        <p:tav tm="100000">
                                          <p:val>
                                            <p:strVal val="#ppt_x"/>
                                          </p:val>
                                        </p:tav>
                                      </p:tavLst>
                                    </p:anim>
                                    <p:anim calcmode="lin" valueType="num">
                                      <p:cBhvr>
                                        <p:cTn id="73" dur="1000" fill="hold"/>
                                        <p:tgtEl>
                                          <p:spTgt spid="37"/>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1000"/>
                                        <p:tgtEl>
                                          <p:spTgt spid="27"/>
                                        </p:tgtEl>
                                      </p:cBhvr>
                                    </p:animEffect>
                                    <p:anim calcmode="lin" valueType="num">
                                      <p:cBhvr>
                                        <p:cTn id="77" dur="1000" fill="hold"/>
                                        <p:tgtEl>
                                          <p:spTgt spid="27"/>
                                        </p:tgtEl>
                                        <p:attrNameLst>
                                          <p:attrName>ppt_x</p:attrName>
                                        </p:attrNameLst>
                                      </p:cBhvr>
                                      <p:tavLst>
                                        <p:tav tm="0">
                                          <p:val>
                                            <p:strVal val="#ppt_x"/>
                                          </p:val>
                                        </p:tav>
                                        <p:tav tm="100000">
                                          <p:val>
                                            <p:strVal val="#ppt_x"/>
                                          </p:val>
                                        </p:tav>
                                      </p:tavLst>
                                    </p:anim>
                                    <p:anim calcmode="lin" valueType="num">
                                      <p:cBhvr>
                                        <p:cTn id="78" dur="1000" fill="hold"/>
                                        <p:tgtEl>
                                          <p:spTgt spid="27"/>
                                        </p:tgtEl>
                                        <p:attrNameLst>
                                          <p:attrName>ppt_y</p:attrName>
                                        </p:attrNameLst>
                                      </p:cBhvr>
                                      <p:tavLst>
                                        <p:tav tm="0">
                                          <p:val>
                                            <p:strVal val="#ppt_y+.1"/>
                                          </p:val>
                                        </p:tav>
                                        <p:tav tm="100000">
                                          <p:val>
                                            <p:strVal val="#ppt_y"/>
                                          </p:val>
                                        </p:tav>
                                      </p:tavLst>
                                    </p:anim>
                                  </p:childTnLst>
                                </p:cTn>
                              </p:par>
                            </p:childTnLst>
                          </p:cTn>
                        </p:par>
                        <p:par>
                          <p:cTn id="79" fill="hold">
                            <p:stCondLst>
                              <p:cond delay="3000"/>
                            </p:stCondLst>
                            <p:childTnLst>
                              <p:par>
                                <p:cTn id="80" presetID="22" presetClass="entr" presetSubtype="4"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wipe(down)">
                                      <p:cBhvr>
                                        <p:cTn id="82" dur="500"/>
                                        <p:tgtEl>
                                          <p:spTgt spid="23"/>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wipe(down)">
                                      <p:cBhvr>
                                        <p:cTn id="85" dur="500"/>
                                        <p:tgtEl>
                                          <p:spTgt spid="26"/>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wipe(up)">
                                      <p:cBhvr>
                                        <p:cTn id="88" dur="500"/>
                                        <p:tgtEl>
                                          <p:spTgt spid="38"/>
                                        </p:tgtEl>
                                      </p:cBhvr>
                                    </p:animEffect>
                                  </p:childTnLst>
                                </p:cTn>
                              </p:par>
                              <p:par>
                                <p:cTn id="89" presetID="22" presetClass="entr" presetSubtype="1" fill="hold" grpId="0" nodeType="withEffect">
                                  <p:stCondLst>
                                    <p:cond delay="0"/>
                                  </p:stCondLst>
                                  <p:childTnLst>
                                    <p:set>
                                      <p:cBhvr>
                                        <p:cTn id="90" dur="1" fill="hold">
                                          <p:stCondLst>
                                            <p:cond delay="0"/>
                                          </p:stCondLst>
                                        </p:cTn>
                                        <p:tgtEl>
                                          <p:spTgt spid="41"/>
                                        </p:tgtEl>
                                        <p:attrNameLst>
                                          <p:attrName>style.visibility</p:attrName>
                                        </p:attrNameLst>
                                      </p:cBhvr>
                                      <p:to>
                                        <p:strVal val="visible"/>
                                      </p:to>
                                    </p:set>
                                    <p:animEffect transition="in" filter="wipe(up)">
                                      <p:cBhvr>
                                        <p:cTn id="9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autoUpdateAnimBg="0"/>
      <p:bldP spid="22" grpId="0" autoUpdateAnimBg="0"/>
      <p:bldP spid="23" grpId="0" autoUpdateAnimBg="0"/>
      <p:bldP spid="24" grpId="0" animBg="1" autoUpdateAnimBg="0"/>
      <p:bldP spid="25" grpId="0" autoUpdateAnimBg="0"/>
      <p:bldP spid="26" grpId="0" autoUpdateAnimBg="0"/>
      <p:bldP spid="27" grpId="0" animBg="1" autoUpdateAnimBg="0"/>
      <p:bldP spid="37" grpId="0" autoUpdateAnimBg="0"/>
      <p:bldP spid="38" grpId="0" autoUpdateAnimBg="0"/>
      <p:bldP spid="39" grpId="0" animBg="1" autoUpdateAnimBg="0"/>
      <p:bldP spid="40" grpId="0" autoUpdateAnimBg="0"/>
      <p:bldP spid="41"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hlinkClick r:id="rId3"/>
          </p:cNvPr>
          <p:cNvSpPr/>
          <p:nvPr/>
        </p:nvSpPr>
        <p:spPr>
          <a:xfrm>
            <a:off x="0" y="1706906"/>
            <a:ext cx="12192000" cy="2496793"/>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t="18956" b="52297"/>
          <a:stretch/>
        </p:blipFill>
        <p:spPr>
          <a:xfrm>
            <a:off x="0" y="1853993"/>
            <a:ext cx="12192000" cy="2202618"/>
          </a:xfrm>
          <a:prstGeom prst="rect">
            <a:avLst/>
          </a:prstGeom>
        </p:spPr>
      </p:pic>
      <p:sp>
        <p:nvSpPr>
          <p:cNvPr id="22" name="正五边形 21"/>
          <p:cNvSpPr/>
          <p:nvPr/>
        </p:nvSpPr>
        <p:spPr>
          <a:xfrm>
            <a:off x="2447653" y="4275879"/>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1</a:t>
            </a:r>
            <a:endParaRPr lang="zh-CN" altLang="en-US" dirty="0">
              <a:solidFill>
                <a:prstClr val="white"/>
              </a:solidFill>
            </a:endParaRPr>
          </a:p>
        </p:txBody>
      </p:sp>
      <p:sp>
        <p:nvSpPr>
          <p:cNvPr id="23" name="矩形 91">
            <a:hlinkClick r:id="rId3"/>
          </p:cNvPr>
          <p:cNvSpPr>
            <a:spLocks noChangeArrowheads="1"/>
          </p:cNvSpPr>
          <p:nvPr/>
        </p:nvSpPr>
        <p:spPr bwMode="auto">
          <a:xfrm>
            <a:off x="3117431" y="4391976"/>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市场运作策划</a:t>
            </a:r>
          </a:p>
        </p:txBody>
      </p:sp>
      <p:sp>
        <p:nvSpPr>
          <p:cNvPr id="24" name="正五边形 23"/>
          <p:cNvSpPr/>
          <p:nvPr/>
        </p:nvSpPr>
        <p:spPr>
          <a:xfrm>
            <a:off x="6204849" y="4289307"/>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2</a:t>
            </a:r>
            <a:endParaRPr lang="zh-CN" altLang="en-US" dirty="0">
              <a:solidFill>
                <a:prstClr val="white"/>
              </a:solidFill>
            </a:endParaRPr>
          </a:p>
        </p:txBody>
      </p:sp>
      <p:sp>
        <p:nvSpPr>
          <p:cNvPr id="25" name="矩形 91">
            <a:hlinkClick r:id="rId3"/>
          </p:cNvPr>
          <p:cNvSpPr>
            <a:spLocks noChangeArrowheads="1"/>
          </p:cNvSpPr>
          <p:nvPr/>
        </p:nvSpPr>
        <p:spPr bwMode="auto">
          <a:xfrm>
            <a:off x="6912727" y="4324655"/>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实施方案</a:t>
            </a:r>
          </a:p>
        </p:txBody>
      </p:sp>
      <p:grpSp>
        <p:nvGrpSpPr>
          <p:cNvPr id="17" name="组合 16"/>
          <p:cNvGrpSpPr/>
          <p:nvPr/>
        </p:nvGrpSpPr>
        <p:grpSpPr>
          <a:xfrm>
            <a:off x="398975" y="209550"/>
            <a:ext cx="6386270" cy="1302744"/>
            <a:chOff x="398975" y="209550"/>
            <a:chExt cx="6386270" cy="1302744"/>
          </a:xfrm>
        </p:grpSpPr>
        <p:grpSp>
          <p:nvGrpSpPr>
            <p:cNvPr id="18" name="组合 17"/>
            <p:cNvGrpSpPr/>
            <p:nvPr/>
          </p:nvGrpSpPr>
          <p:grpSpPr>
            <a:xfrm>
              <a:off x="398975" y="209550"/>
              <a:ext cx="1302744" cy="1302744"/>
              <a:chOff x="3028062" y="1547460"/>
              <a:chExt cx="1803167" cy="1803167"/>
            </a:xfrm>
          </p:grpSpPr>
          <p:grpSp>
            <p:nvGrpSpPr>
              <p:cNvPr id="27" name="组合 26"/>
              <p:cNvGrpSpPr/>
              <p:nvPr/>
            </p:nvGrpSpPr>
            <p:grpSpPr>
              <a:xfrm>
                <a:off x="3028062" y="1547460"/>
                <a:ext cx="1803167" cy="1803167"/>
                <a:chOff x="552261" y="1848682"/>
                <a:chExt cx="842337" cy="842337"/>
              </a:xfrm>
            </p:grpSpPr>
            <p:sp>
              <p:nvSpPr>
                <p:cNvPr id="29" name="椭圆 28"/>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 name="文本框 27"/>
              <p:cNvSpPr txBox="1"/>
              <p:nvPr/>
            </p:nvSpPr>
            <p:spPr>
              <a:xfrm>
                <a:off x="3617856" y="1894942"/>
                <a:ext cx="650541" cy="1065006"/>
              </a:xfrm>
              <a:prstGeom prst="rect">
                <a:avLst/>
              </a:prstGeom>
              <a:noFill/>
            </p:spPr>
            <p:txBody>
              <a:bodyPr wrap="none" rtlCol="0">
                <a:spAutoFit/>
              </a:bodyPr>
              <a:lstStyle/>
              <a:p>
                <a:r>
                  <a:rPr lang="en-US" altLang="zh-CN" sz="4400" b="1" dirty="0">
                    <a:solidFill>
                      <a:prstClr val="white"/>
                    </a:solidFill>
                  </a:rPr>
                  <a:t>5</a:t>
                </a:r>
                <a:endParaRPr lang="zh-CN" altLang="en-US" sz="4400" b="1" dirty="0">
                  <a:solidFill>
                    <a:prstClr val="white"/>
                  </a:solidFill>
                </a:endParaRPr>
              </a:p>
            </p:txBody>
          </p:sp>
        </p:grpSp>
        <p:sp>
          <p:nvSpPr>
            <p:cNvPr id="19" name="文本框 18"/>
            <p:cNvSpPr txBox="1"/>
            <p:nvPr/>
          </p:nvSpPr>
          <p:spPr>
            <a:xfrm>
              <a:off x="1983931" y="532947"/>
              <a:ext cx="4801314" cy="707886"/>
            </a:xfrm>
            <a:prstGeom prst="rect">
              <a:avLst/>
            </a:prstGeom>
            <a:noFill/>
          </p:spPr>
          <p:txBody>
            <a:bodyPr wrap="none" rtlCol="0">
              <a:spAutoFit/>
            </a:bodyPr>
            <a:lstStyle/>
            <a:p>
              <a:r>
                <a:rPr lang="zh-CN" altLang="en-US" sz="4000" b="1" dirty="0">
                  <a:solidFill>
                    <a:srgbClr val="1F4E79"/>
                  </a:solidFill>
                  <a:latin typeface="微软雅黑" panose="020B0503020204020204" pitchFamily="34" charset="-122"/>
                  <a:ea typeface="微软雅黑" panose="020B0503020204020204" pitchFamily="34" charset="-122"/>
                </a:rPr>
                <a:t>实施计划与利润预测</a:t>
              </a:r>
              <a:endParaRPr lang="zh-CN" altLang="en-US" sz="24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6" name="矩形 25"/>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 name="正五边形 31"/>
          <p:cNvSpPr/>
          <p:nvPr/>
        </p:nvSpPr>
        <p:spPr>
          <a:xfrm>
            <a:off x="2447654" y="5008661"/>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3</a:t>
            </a:r>
            <a:endParaRPr lang="zh-CN" altLang="en-US" dirty="0">
              <a:solidFill>
                <a:prstClr val="white"/>
              </a:solidFill>
            </a:endParaRPr>
          </a:p>
        </p:txBody>
      </p:sp>
      <p:sp>
        <p:nvSpPr>
          <p:cNvPr id="33" name="矩形 91">
            <a:hlinkClick r:id="rId3"/>
          </p:cNvPr>
          <p:cNvSpPr>
            <a:spLocks noChangeArrowheads="1"/>
          </p:cNvSpPr>
          <p:nvPr/>
        </p:nvSpPr>
        <p:spPr bwMode="auto">
          <a:xfrm>
            <a:off x="3117431"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利润预测和分析</a:t>
            </a:r>
          </a:p>
        </p:txBody>
      </p:sp>
      <p:sp>
        <p:nvSpPr>
          <p:cNvPr id="34" name="正五边形 33"/>
          <p:cNvSpPr/>
          <p:nvPr/>
        </p:nvSpPr>
        <p:spPr>
          <a:xfrm>
            <a:off x="6242186" y="5009914"/>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4</a:t>
            </a:r>
            <a:endParaRPr lang="zh-CN" altLang="en-US" dirty="0">
              <a:solidFill>
                <a:prstClr val="white"/>
              </a:solidFill>
            </a:endParaRPr>
          </a:p>
        </p:txBody>
      </p:sp>
      <p:sp>
        <p:nvSpPr>
          <p:cNvPr id="35" name="矩形 91">
            <a:hlinkClick r:id="rId3"/>
          </p:cNvPr>
          <p:cNvSpPr>
            <a:spLocks noChangeArrowheads="1"/>
          </p:cNvSpPr>
          <p:nvPr/>
        </p:nvSpPr>
        <p:spPr bwMode="auto">
          <a:xfrm>
            <a:off x="6912727"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回报预算</a:t>
            </a:r>
          </a:p>
        </p:txBody>
      </p:sp>
    </p:spTree>
    <p:extLst>
      <p:ext uri="{BB962C8B-B14F-4D97-AF65-F5344CB8AC3E}">
        <p14:creationId xmlns:p14="http://schemas.microsoft.com/office/powerpoint/2010/main" val="4229342588"/>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37" fill="hold" nodeType="withEffect">
                                  <p:stCondLst>
                                    <p:cond delay="20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childTnLst>
                          </p:cTn>
                        </p:par>
                        <p:par>
                          <p:cTn id="11" fill="hold">
                            <p:stCondLst>
                              <p:cond delay="700"/>
                            </p:stCondLst>
                            <p:childTnLst>
                              <p:par>
                                <p:cTn id="12" presetID="53" presetClass="entr" presetSubtype="16"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par>
                          <p:cTn id="17" fill="hold">
                            <p:stCondLst>
                              <p:cond delay="1200"/>
                            </p:stCondLst>
                            <p:childTnLst>
                              <p:par>
                                <p:cTn id="18" presetID="22" presetClass="entr" presetSubtype="8"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1700"/>
                            </p:stCondLst>
                            <p:childTnLst>
                              <p:par>
                                <p:cTn id="22" presetID="53" presetClass="entr" presetSubtype="16"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200"/>
                            </p:stCondLst>
                            <p:childTnLst>
                              <p:par>
                                <p:cTn id="28" presetID="22" presetClass="entr" presetSubtype="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2700"/>
                            </p:stCondLst>
                            <p:childTnLst>
                              <p:par>
                                <p:cTn id="32" presetID="53" presetClass="entr" presetSubtype="16"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childTnLst>
                          </p:cTn>
                        </p:par>
                        <p:par>
                          <p:cTn id="37" fill="hold">
                            <p:stCondLst>
                              <p:cond delay="3200"/>
                            </p:stCondLst>
                            <p:childTnLst>
                              <p:par>
                                <p:cTn id="38" presetID="22" presetClass="entr" presetSubtype="8"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left)">
                                      <p:cBhvr>
                                        <p:cTn id="40" dur="500"/>
                                        <p:tgtEl>
                                          <p:spTgt spid="33"/>
                                        </p:tgtEl>
                                      </p:cBhvr>
                                    </p:animEffect>
                                  </p:childTnLst>
                                </p:cTn>
                              </p:par>
                            </p:childTnLst>
                          </p:cTn>
                        </p:par>
                        <p:par>
                          <p:cTn id="41" fill="hold">
                            <p:stCondLst>
                              <p:cond delay="3700"/>
                            </p:stCondLst>
                            <p:childTnLst>
                              <p:par>
                                <p:cTn id="42" presetID="5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par>
                          <p:cTn id="47" fill="hold">
                            <p:stCondLst>
                              <p:cond delay="4200"/>
                            </p:stCondLst>
                            <p:childTnLst>
                              <p:par>
                                <p:cTn id="48" presetID="22" presetClass="entr" presetSubtype="8"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left)">
                                      <p:cBhvr>
                                        <p:cTn id="5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p:bldP spid="24" grpId="0" animBg="1"/>
      <p:bldP spid="25" grpId="0"/>
      <p:bldP spid="32" grpId="0" animBg="1"/>
      <p:bldP spid="33" grpId="0"/>
      <p:bldP spid="34" grpId="0" animBg="1"/>
      <p:bldP spid="3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3215197" cy="720000"/>
            <a:chOff x="398975" y="209550"/>
            <a:chExt cx="5817470"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1</a:t>
                </a:r>
                <a:endParaRPr lang="zh-CN" altLang="en-US" sz="2800" b="1" dirty="0">
                  <a:solidFill>
                    <a:prstClr val="white"/>
                  </a:solidFill>
                </a:endParaRPr>
              </a:p>
            </p:txBody>
          </p:sp>
        </p:grpSp>
        <p:sp>
          <p:nvSpPr>
            <p:cNvPr id="30" name="文本框 29"/>
            <p:cNvSpPr txBox="1"/>
            <p:nvPr/>
          </p:nvSpPr>
          <p:spPr>
            <a:xfrm>
              <a:off x="1984152" y="397918"/>
              <a:ext cx="4232293"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市场运作策划</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2" name="椭圆 41"/>
          <p:cNvSpPr/>
          <p:nvPr/>
        </p:nvSpPr>
        <p:spPr>
          <a:xfrm>
            <a:off x="3506004" y="1508787"/>
            <a:ext cx="2252760" cy="2252760"/>
          </a:xfrm>
          <a:prstGeom prst="ellipse">
            <a:avLst/>
          </a:prstGeom>
          <a:solidFill>
            <a:srgbClr val="262626"/>
          </a:solidFill>
          <a:ln w="25400" cap="flat" cmpd="sng" algn="ctr">
            <a:solidFill>
              <a:sysClr val="window" lastClr="FFFFFF"/>
            </a:solidFill>
            <a:prstDash val="solid"/>
          </a:ln>
          <a:effectLst>
            <a:outerShdw blurRad="419100" dist="203200" dir="2700000" algn="tl" rotWithShape="0">
              <a:prstClr val="black">
                <a:alpha val="13000"/>
              </a:prstClr>
            </a:outerShdw>
          </a:effectLst>
        </p:spPr>
        <p:txBody>
          <a:bodyPr lIns="91436" tIns="45718" rIns="91436" bIns="45718"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alibri"/>
              <a:ea typeface="宋体"/>
              <a:cs typeface="+mn-cs"/>
            </a:endParaRPr>
          </a:p>
        </p:txBody>
      </p:sp>
      <p:sp>
        <p:nvSpPr>
          <p:cNvPr id="43" name="文本框 14"/>
          <p:cNvSpPr txBox="1"/>
          <p:nvPr/>
        </p:nvSpPr>
        <p:spPr>
          <a:xfrm>
            <a:off x="3659010" y="2044633"/>
            <a:ext cx="1946751" cy="984879"/>
          </a:xfrm>
          <a:prstGeom prst="rect">
            <a:avLst/>
          </a:prstGeom>
          <a:noFill/>
        </p:spPr>
        <p:txBody>
          <a:bodyPr wrap="square" lIns="121914" tIns="60957" rIns="121914" bIns="60957"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围绕买方市场运作</a:t>
            </a:r>
            <a:r>
              <a:rPr kumimoji="0" lang="en-US" altLang="zh-CN"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a:t>
            </a: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侧重发布产品未上市前与已售产品的市场流向信息</a:t>
            </a:r>
          </a:p>
        </p:txBody>
      </p:sp>
      <p:sp>
        <p:nvSpPr>
          <p:cNvPr id="44" name="椭圆 43"/>
          <p:cNvSpPr/>
          <p:nvPr/>
        </p:nvSpPr>
        <p:spPr>
          <a:xfrm>
            <a:off x="5257433" y="2563513"/>
            <a:ext cx="2252760" cy="2252760"/>
          </a:xfrm>
          <a:prstGeom prst="ellipse">
            <a:avLst/>
          </a:prstGeom>
          <a:solidFill>
            <a:srgbClr val="262626"/>
          </a:solidFill>
          <a:ln w="25400" cap="flat" cmpd="sng" algn="ctr">
            <a:solidFill>
              <a:sysClr val="window" lastClr="FFFFFF"/>
            </a:solidFill>
            <a:prstDash val="solid"/>
          </a:ln>
          <a:effectLst>
            <a:outerShdw blurRad="419100" dist="203200" dir="2700000" algn="tl" rotWithShape="0">
              <a:prstClr val="black">
                <a:alpha val="13000"/>
              </a:prstClr>
            </a:outerShdw>
          </a:effectLst>
        </p:spPr>
        <p:txBody>
          <a:bodyPr lIns="91436" tIns="45718" rIns="91436" bIns="45718"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alibri"/>
              <a:ea typeface="宋体"/>
              <a:cs typeface="+mn-cs"/>
            </a:endParaRPr>
          </a:p>
        </p:txBody>
      </p:sp>
      <p:sp>
        <p:nvSpPr>
          <p:cNvPr id="45" name="文本框 46"/>
          <p:cNvSpPr txBox="1"/>
          <p:nvPr/>
        </p:nvSpPr>
        <p:spPr>
          <a:xfrm>
            <a:off x="5372129" y="3150658"/>
            <a:ext cx="2150536" cy="1200323"/>
          </a:xfrm>
          <a:prstGeom prst="rect">
            <a:avLst/>
          </a:prstGeom>
          <a:noFill/>
        </p:spPr>
        <p:txBody>
          <a:bodyPr wrap="square" lIns="121914" tIns="60957" rIns="121914" bIns="60957"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围绕卖方市场运作</a:t>
            </a:r>
            <a:r>
              <a:rPr kumimoji="0" lang="en-US" altLang="zh-CN"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a:t>
            </a: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网站应从卖方市场出发，从一起步便与世界建立起紧密关系，实现网上农业国际信息的突破。</a:t>
            </a:r>
          </a:p>
        </p:txBody>
      </p:sp>
      <p:sp>
        <p:nvSpPr>
          <p:cNvPr id="46" name="椭圆 45"/>
          <p:cNvSpPr/>
          <p:nvPr/>
        </p:nvSpPr>
        <p:spPr>
          <a:xfrm>
            <a:off x="6841552" y="3753491"/>
            <a:ext cx="2252760" cy="2252760"/>
          </a:xfrm>
          <a:prstGeom prst="ellipse">
            <a:avLst/>
          </a:prstGeom>
          <a:solidFill>
            <a:srgbClr val="262626"/>
          </a:solidFill>
          <a:ln w="25400" cap="flat" cmpd="sng" algn="ctr">
            <a:solidFill>
              <a:sysClr val="window" lastClr="FFFFFF"/>
            </a:solidFill>
            <a:prstDash val="solid"/>
          </a:ln>
          <a:effectLst>
            <a:outerShdw blurRad="419100" dist="203200" dir="2700000" algn="tl" rotWithShape="0">
              <a:prstClr val="black">
                <a:alpha val="13000"/>
              </a:prstClr>
            </a:outerShdw>
          </a:effectLst>
        </p:spPr>
        <p:txBody>
          <a:bodyPr lIns="91436" tIns="45718" rIns="91436" bIns="45718"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alibri"/>
              <a:ea typeface="宋体"/>
              <a:cs typeface="+mn-cs"/>
            </a:endParaRPr>
          </a:p>
        </p:txBody>
      </p:sp>
      <p:sp>
        <p:nvSpPr>
          <p:cNvPr id="47" name="文本框 60"/>
          <p:cNvSpPr txBox="1"/>
          <p:nvPr/>
        </p:nvSpPr>
        <p:spPr>
          <a:xfrm>
            <a:off x="7123535" y="4123179"/>
            <a:ext cx="1688796" cy="1631210"/>
          </a:xfrm>
          <a:prstGeom prst="rect">
            <a:avLst/>
          </a:prstGeom>
          <a:noFill/>
        </p:spPr>
        <p:txBody>
          <a:bodyPr wrap="square" lIns="121914" tIns="60957" rIns="121914" bIns="60957"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适应市场经济，走政府牵动、资本运作双管之路</a:t>
            </a:r>
            <a:r>
              <a:rPr kumimoji="0" lang="en-US" altLang="zh-CN"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a:t>
            </a: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通过中央、省市各级政府部门的牵线搭桥，尽快与供销系统的物理网络挂钩</a:t>
            </a:r>
          </a:p>
        </p:txBody>
      </p:sp>
      <p:grpSp>
        <p:nvGrpSpPr>
          <p:cNvPr id="48" name="组合 47"/>
          <p:cNvGrpSpPr/>
          <p:nvPr/>
        </p:nvGrpSpPr>
        <p:grpSpPr>
          <a:xfrm>
            <a:off x="5173032" y="4715885"/>
            <a:ext cx="1950503" cy="1210403"/>
            <a:chOff x="3999966" y="3274342"/>
            <a:chExt cx="1746503" cy="1083809"/>
          </a:xfrm>
        </p:grpSpPr>
        <p:grpSp>
          <p:nvGrpSpPr>
            <p:cNvPr id="49" name="组合 48"/>
            <p:cNvGrpSpPr/>
            <p:nvPr/>
          </p:nvGrpSpPr>
          <p:grpSpPr>
            <a:xfrm>
              <a:off x="3999966" y="3444792"/>
              <a:ext cx="636815" cy="636815"/>
              <a:chOff x="5333290" y="4577179"/>
              <a:chExt cx="849086" cy="849086"/>
            </a:xfrm>
            <a:effectLst>
              <a:outerShdw blurRad="215900" dist="152400" dir="2400000" algn="tl" rotWithShape="0">
                <a:prstClr val="black">
                  <a:alpha val="13000"/>
                </a:prstClr>
              </a:outerShdw>
            </a:effectLst>
          </p:grpSpPr>
          <p:sp>
            <p:nvSpPr>
              <p:cNvPr id="57" name="椭圆 56"/>
              <p:cNvSpPr/>
              <p:nvPr/>
            </p:nvSpPr>
            <p:spPr>
              <a:xfrm>
                <a:off x="5333290" y="4577179"/>
                <a:ext cx="849086" cy="849086"/>
              </a:xfrm>
              <a:prstGeom prst="ellipse">
                <a:avLst/>
              </a:prstGeom>
              <a:solidFill>
                <a:srgbClr val="E3BF42"/>
              </a:solidFill>
              <a:ln w="101600" cap="flat" cmpd="sng" algn="ctr">
                <a:gradFill>
                  <a:gsLst>
                    <a:gs pos="9000">
                      <a:srgbClr val="FCFCFC"/>
                    </a:gs>
                    <a:gs pos="85000">
                      <a:srgbClr val="C8C8C8"/>
                    </a:gs>
                  </a:gsLst>
                  <a:lin ang="3600000" scaled="0"/>
                </a:gradFill>
                <a:prstDash val="solid"/>
              </a:ln>
              <a:effectLst>
                <a:innerShdw blurRad="63500" dist="50800" dir="13800000">
                  <a:prstClr val="black">
                    <a:alpha val="50000"/>
                  </a:prstClr>
                </a:inn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cs typeface="+mn-cs"/>
                </a:endParaRPr>
              </a:p>
            </p:txBody>
          </p:sp>
          <p:sp>
            <p:nvSpPr>
              <p:cNvPr id="58" name="文本框 58"/>
              <p:cNvSpPr txBox="1"/>
              <p:nvPr/>
            </p:nvSpPr>
            <p:spPr>
              <a:xfrm>
                <a:off x="5480835" y="4593382"/>
                <a:ext cx="520936" cy="790015"/>
              </a:xfrm>
              <a:prstGeom prst="rect">
                <a:avLst/>
              </a:prstGeom>
              <a:noFill/>
            </p:spPr>
            <p:txBody>
              <a:bodyPr wrap="none" rtlCol="0">
                <a:spAutoFit/>
              </a:bodyPr>
              <a:lstStyle/>
              <a:p>
                <a:pPr marL="0" marR="0" lvl="0" indent="0" defTabSz="1219140" eaLnBrk="1" fontAlgn="auto" latinLnBrk="0" hangingPunct="1">
                  <a:lnSpc>
                    <a:spcPct val="100000"/>
                  </a:lnSpc>
                  <a:spcBef>
                    <a:spcPts val="0"/>
                  </a:spcBef>
                  <a:spcAft>
                    <a:spcPts val="0"/>
                  </a:spcAft>
                  <a:buClrTx/>
                  <a:buSzTx/>
                  <a:buFontTx/>
                  <a:buNone/>
                  <a:tabLst/>
                  <a:defRPr/>
                </a:pPr>
                <a:r>
                  <a:rPr kumimoji="0" lang="en-US" altLang="zh-CN" sz="3700" b="0" i="0" u="none" strike="noStrike" kern="0" cap="none" spc="0" normalizeH="0" baseline="0" noProof="0" dirty="0">
                    <a:ln>
                      <a:noFill/>
                    </a:ln>
                    <a:solidFill>
                      <a:prstClr val="white"/>
                    </a:solidFill>
                    <a:effectLst/>
                    <a:uLnTx/>
                    <a:uFillTx/>
                    <a:latin typeface="Impact" pitchFamily="34" charset="0"/>
                    <a:ea typeface="宋体"/>
                  </a:rPr>
                  <a:t>3</a:t>
                </a:r>
                <a:endParaRPr kumimoji="0" lang="zh-CN" altLang="en-US" sz="3700" b="0" i="0" u="none" strike="noStrike" kern="0" cap="none" spc="0" normalizeH="0" baseline="0" noProof="0" dirty="0">
                  <a:ln>
                    <a:noFill/>
                  </a:ln>
                  <a:solidFill>
                    <a:prstClr val="white"/>
                  </a:solidFill>
                  <a:effectLst/>
                  <a:uLnTx/>
                  <a:uFillTx/>
                  <a:latin typeface="Impact" pitchFamily="34" charset="0"/>
                  <a:ea typeface="宋体"/>
                </a:endParaRPr>
              </a:p>
            </p:txBody>
          </p:sp>
        </p:grpSp>
        <p:grpSp>
          <p:nvGrpSpPr>
            <p:cNvPr id="50" name="组合 49"/>
            <p:cNvGrpSpPr/>
            <p:nvPr/>
          </p:nvGrpSpPr>
          <p:grpSpPr>
            <a:xfrm>
              <a:off x="4662660" y="3274342"/>
              <a:ext cx="1083809" cy="1083809"/>
              <a:chOff x="6216882" y="4349915"/>
              <a:chExt cx="1445078" cy="1445078"/>
            </a:xfrm>
            <a:effectLst>
              <a:outerShdw blurRad="215900" dist="152400" dir="2400000" algn="tl" rotWithShape="0">
                <a:prstClr val="black">
                  <a:alpha val="13000"/>
                </a:prstClr>
              </a:outerShdw>
            </a:effectLst>
          </p:grpSpPr>
          <p:sp>
            <p:nvSpPr>
              <p:cNvPr id="51" name="椭圆 50"/>
              <p:cNvSpPr/>
              <p:nvPr/>
            </p:nvSpPr>
            <p:spPr>
              <a:xfrm>
                <a:off x="6216882" y="4349915"/>
                <a:ext cx="1445078" cy="1445078"/>
              </a:xfrm>
              <a:prstGeom prst="ellipse">
                <a:avLst/>
              </a:prstGeom>
              <a:gradFill>
                <a:gsLst>
                  <a:gs pos="10000">
                    <a:srgbClr val="D0D0CD"/>
                  </a:gs>
                  <a:gs pos="86000">
                    <a:srgbClr val="FCFCFC"/>
                  </a:gs>
                </a:gsLst>
                <a:lin ang="13500000" scaled="1"/>
              </a:gradFill>
              <a:ln w="25400" cap="flat" cmpd="sng" algn="ctr">
                <a:no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cs typeface="+mn-cs"/>
                </a:endParaRPr>
              </a:p>
            </p:txBody>
          </p:sp>
          <p:sp>
            <p:nvSpPr>
              <p:cNvPr id="52" name="椭圆 51"/>
              <p:cNvSpPr/>
              <p:nvPr/>
            </p:nvSpPr>
            <p:spPr>
              <a:xfrm>
                <a:off x="6384249" y="4517282"/>
                <a:ext cx="1110344" cy="1110344"/>
              </a:xfrm>
              <a:prstGeom prst="ellipse">
                <a:avLst/>
              </a:prstGeom>
              <a:noFill/>
              <a:ln w="101600" cap="flat" cmpd="sng" algn="ctr">
                <a:solidFill>
                  <a:srgbClr val="E3BF42"/>
                </a:solidFill>
                <a:prstDash val="solid"/>
              </a:ln>
              <a:effectLst>
                <a:innerShdw blurRad="88900" dist="50800" dir="14400000">
                  <a:prstClr val="black">
                    <a:alpha val="39000"/>
                  </a:prstClr>
                </a:inn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cs typeface="+mn-cs"/>
                </a:endParaRPr>
              </a:p>
            </p:txBody>
          </p:sp>
          <p:sp>
            <p:nvSpPr>
              <p:cNvPr id="53" name="椭圆 52"/>
              <p:cNvSpPr/>
              <p:nvPr/>
            </p:nvSpPr>
            <p:spPr>
              <a:xfrm>
                <a:off x="6427227" y="4539563"/>
                <a:ext cx="1035448" cy="1035448"/>
              </a:xfrm>
              <a:prstGeom prst="ellipse">
                <a:avLst/>
              </a:prstGeom>
              <a:gradFill>
                <a:gsLst>
                  <a:gs pos="0">
                    <a:srgbClr val="C1CACF"/>
                  </a:gs>
                  <a:gs pos="76000">
                    <a:srgbClr val="FCFCFC"/>
                  </a:gs>
                </a:gsLst>
                <a:lin ang="13500000" scaled="1"/>
              </a:gradFill>
              <a:ln w="25400" cap="flat" cmpd="sng" algn="ctr">
                <a:noFill/>
                <a:prstDash val="solid"/>
              </a:ln>
              <a:effectLst>
                <a:outerShdw blurRad="76200" dist="38100" dir="2700000" algn="tl" rotWithShape="0">
                  <a:prstClr val="black">
                    <a:alpha val="23000"/>
                  </a:prstClr>
                </a:out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cs typeface="+mn-cs"/>
                </a:endParaRPr>
              </a:p>
            </p:txBody>
          </p:sp>
          <p:grpSp>
            <p:nvGrpSpPr>
              <p:cNvPr id="54" name="组合 53"/>
              <p:cNvGrpSpPr/>
              <p:nvPr/>
            </p:nvGrpSpPr>
            <p:grpSpPr>
              <a:xfrm>
                <a:off x="6723214" y="4796629"/>
                <a:ext cx="546751" cy="542790"/>
                <a:chOff x="5556251" y="815975"/>
                <a:chExt cx="219075" cy="217488"/>
              </a:xfrm>
              <a:solidFill>
                <a:srgbClr val="EA9912"/>
              </a:solidFill>
            </p:grpSpPr>
            <p:sp>
              <p:nvSpPr>
                <p:cNvPr id="55" name="Freeform 168"/>
                <p:cNvSpPr>
                  <a:spLocks noEditPoints="1"/>
                </p:cNvSpPr>
                <p:nvPr/>
              </p:nvSpPr>
              <p:spPr bwMode="auto">
                <a:xfrm>
                  <a:off x="5556251" y="827088"/>
                  <a:ext cx="65088" cy="206375"/>
                </a:xfrm>
                <a:custGeom>
                  <a:avLst/>
                  <a:gdLst>
                    <a:gd name="T0" fmla="*/ 15 w 17"/>
                    <a:gd name="T1" fmla="*/ 0 h 55"/>
                    <a:gd name="T2" fmla="*/ 2 w 17"/>
                    <a:gd name="T3" fmla="*/ 0 h 55"/>
                    <a:gd name="T4" fmla="*/ 0 w 17"/>
                    <a:gd name="T5" fmla="*/ 0 h 55"/>
                    <a:gd name="T6" fmla="*/ 0 w 17"/>
                    <a:gd name="T7" fmla="*/ 54 h 55"/>
                    <a:gd name="T8" fmla="*/ 2 w 17"/>
                    <a:gd name="T9" fmla="*/ 55 h 55"/>
                    <a:gd name="T10" fmla="*/ 15 w 17"/>
                    <a:gd name="T11" fmla="*/ 55 h 55"/>
                    <a:gd name="T12" fmla="*/ 17 w 17"/>
                    <a:gd name="T13" fmla="*/ 54 h 55"/>
                    <a:gd name="T14" fmla="*/ 17 w 17"/>
                    <a:gd name="T15" fmla="*/ 0 h 55"/>
                    <a:gd name="T16" fmla="*/ 15 w 17"/>
                    <a:gd name="T17" fmla="*/ 0 h 55"/>
                    <a:gd name="T18" fmla="*/ 16 w 17"/>
                    <a:gd name="T19" fmla="*/ 48 h 55"/>
                    <a:gd name="T20" fmla="*/ 16 w 17"/>
                    <a:gd name="T21" fmla="*/ 48 h 55"/>
                    <a:gd name="T22" fmla="*/ 2 w 17"/>
                    <a:gd name="T23" fmla="*/ 48 h 55"/>
                    <a:gd name="T24" fmla="*/ 2 w 17"/>
                    <a:gd name="T25" fmla="*/ 48 h 55"/>
                    <a:gd name="T26" fmla="*/ 2 w 17"/>
                    <a:gd name="T27" fmla="*/ 47 h 55"/>
                    <a:gd name="T28" fmla="*/ 2 w 17"/>
                    <a:gd name="T29" fmla="*/ 46 h 55"/>
                    <a:gd name="T30" fmla="*/ 16 w 17"/>
                    <a:gd name="T31" fmla="*/ 46 h 55"/>
                    <a:gd name="T32" fmla="*/ 16 w 17"/>
                    <a:gd name="T33" fmla="*/ 47 h 55"/>
                    <a:gd name="T34" fmla="*/ 16 w 17"/>
                    <a:gd name="T35" fmla="*/ 48 h 55"/>
                    <a:gd name="T36" fmla="*/ 16 w 17"/>
                    <a:gd name="T37" fmla="*/ 15 h 55"/>
                    <a:gd name="T38" fmla="*/ 16 w 17"/>
                    <a:gd name="T39" fmla="*/ 16 h 55"/>
                    <a:gd name="T40" fmla="*/ 2 w 17"/>
                    <a:gd name="T41" fmla="*/ 16 h 55"/>
                    <a:gd name="T42" fmla="*/ 2 w 17"/>
                    <a:gd name="T43" fmla="*/ 15 h 55"/>
                    <a:gd name="T44" fmla="*/ 2 w 17"/>
                    <a:gd name="T45" fmla="*/ 14 h 55"/>
                    <a:gd name="T46" fmla="*/ 2 w 17"/>
                    <a:gd name="T47" fmla="*/ 14 h 55"/>
                    <a:gd name="T48" fmla="*/ 16 w 17"/>
                    <a:gd name="T49" fmla="*/ 14 h 55"/>
                    <a:gd name="T50" fmla="*/ 16 w 17"/>
                    <a:gd name="T51" fmla="*/ 14 h 55"/>
                    <a:gd name="T52" fmla="*/ 16 w 17"/>
                    <a:gd name="T53" fmla="*/ 15 h 55"/>
                    <a:gd name="T54" fmla="*/ 16 w 17"/>
                    <a:gd name="T55" fmla="*/ 9 h 55"/>
                    <a:gd name="T56" fmla="*/ 16 w 17"/>
                    <a:gd name="T57" fmla="*/ 9 h 55"/>
                    <a:gd name="T58" fmla="*/ 2 w 17"/>
                    <a:gd name="T59" fmla="*/ 9 h 55"/>
                    <a:gd name="T60" fmla="*/ 2 w 17"/>
                    <a:gd name="T61" fmla="*/ 9 h 55"/>
                    <a:gd name="T62" fmla="*/ 2 w 17"/>
                    <a:gd name="T63" fmla="*/ 7 h 55"/>
                    <a:gd name="T64" fmla="*/ 2 w 17"/>
                    <a:gd name="T65" fmla="*/ 7 h 55"/>
                    <a:gd name="T66" fmla="*/ 16 w 17"/>
                    <a:gd name="T67" fmla="*/ 7 h 55"/>
                    <a:gd name="T68" fmla="*/ 16 w 17"/>
                    <a:gd name="T69" fmla="*/ 7 h 55"/>
                    <a:gd name="T70" fmla="*/ 16 w 17"/>
                    <a:gd name="T71" fmla="*/ 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 h="55">
                      <a:moveTo>
                        <a:pt x="15" y="0"/>
                      </a:moveTo>
                      <a:cubicBezTo>
                        <a:pt x="2" y="0"/>
                        <a:pt x="2" y="0"/>
                        <a:pt x="2" y="0"/>
                      </a:cubicBezTo>
                      <a:cubicBezTo>
                        <a:pt x="1" y="0"/>
                        <a:pt x="0" y="0"/>
                        <a:pt x="0" y="0"/>
                      </a:cubicBezTo>
                      <a:cubicBezTo>
                        <a:pt x="0" y="54"/>
                        <a:pt x="0" y="54"/>
                        <a:pt x="0" y="54"/>
                      </a:cubicBezTo>
                      <a:cubicBezTo>
                        <a:pt x="0" y="54"/>
                        <a:pt x="1" y="55"/>
                        <a:pt x="2" y="55"/>
                      </a:cubicBezTo>
                      <a:cubicBezTo>
                        <a:pt x="15" y="55"/>
                        <a:pt x="15" y="55"/>
                        <a:pt x="15" y="55"/>
                      </a:cubicBezTo>
                      <a:cubicBezTo>
                        <a:pt x="16" y="55"/>
                        <a:pt x="17" y="54"/>
                        <a:pt x="17" y="54"/>
                      </a:cubicBezTo>
                      <a:cubicBezTo>
                        <a:pt x="17" y="0"/>
                        <a:pt x="17" y="0"/>
                        <a:pt x="17" y="0"/>
                      </a:cubicBezTo>
                      <a:cubicBezTo>
                        <a:pt x="17" y="0"/>
                        <a:pt x="16" y="0"/>
                        <a:pt x="15" y="0"/>
                      </a:cubicBezTo>
                      <a:close/>
                      <a:moveTo>
                        <a:pt x="16" y="48"/>
                      </a:moveTo>
                      <a:cubicBezTo>
                        <a:pt x="16" y="48"/>
                        <a:pt x="16" y="48"/>
                        <a:pt x="16" y="48"/>
                      </a:cubicBezTo>
                      <a:cubicBezTo>
                        <a:pt x="2" y="48"/>
                        <a:pt x="2" y="48"/>
                        <a:pt x="2" y="48"/>
                      </a:cubicBezTo>
                      <a:cubicBezTo>
                        <a:pt x="2" y="48"/>
                        <a:pt x="2" y="48"/>
                        <a:pt x="2" y="48"/>
                      </a:cubicBezTo>
                      <a:cubicBezTo>
                        <a:pt x="2" y="47"/>
                        <a:pt x="2" y="47"/>
                        <a:pt x="2" y="47"/>
                      </a:cubicBezTo>
                      <a:cubicBezTo>
                        <a:pt x="2" y="46"/>
                        <a:pt x="2" y="46"/>
                        <a:pt x="2" y="46"/>
                      </a:cubicBezTo>
                      <a:cubicBezTo>
                        <a:pt x="16" y="46"/>
                        <a:pt x="16" y="46"/>
                        <a:pt x="16" y="46"/>
                      </a:cubicBezTo>
                      <a:cubicBezTo>
                        <a:pt x="16" y="47"/>
                        <a:pt x="16" y="47"/>
                        <a:pt x="16" y="47"/>
                      </a:cubicBezTo>
                      <a:lnTo>
                        <a:pt x="16" y="48"/>
                      </a:lnTo>
                      <a:close/>
                      <a:moveTo>
                        <a:pt x="16" y="15"/>
                      </a:moveTo>
                      <a:cubicBezTo>
                        <a:pt x="16" y="16"/>
                        <a:pt x="16" y="16"/>
                        <a:pt x="16" y="16"/>
                      </a:cubicBezTo>
                      <a:cubicBezTo>
                        <a:pt x="2" y="16"/>
                        <a:pt x="2" y="16"/>
                        <a:pt x="2" y="16"/>
                      </a:cubicBezTo>
                      <a:cubicBezTo>
                        <a:pt x="2" y="15"/>
                        <a:pt x="2" y="15"/>
                        <a:pt x="2" y="15"/>
                      </a:cubicBezTo>
                      <a:cubicBezTo>
                        <a:pt x="2" y="14"/>
                        <a:pt x="2" y="14"/>
                        <a:pt x="2" y="14"/>
                      </a:cubicBezTo>
                      <a:cubicBezTo>
                        <a:pt x="2" y="14"/>
                        <a:pt x="2" y="14"/>
                        <a:pt x="2" y="14"/>
                      </a:cubicBezTo>
                      <a:cubicBezTo>
                        <a:pt x="16" y="14"/>
                        <a:pt x="16" y="14"/>
                        <a:pt x="16" y="14"/>
                      </a:cubicBezTo>
                      <a:cubicBezTo>
                        <a:pt x="16" y="14"/>
                        <a:pt x="16" y="14"/>
                        <a:pt x="16" y="14"/>
                      </a:cubicBezTo>
                      <a:lnTo>
                        <a:pt x="16" y="15"/>
                      </a:lnTo>
                      <a:close/>
                      <a:moveTo>
                        <a:pt x="16" y="9"/>
                      </a:moveTo>
                      <a:cubicBezTo>
                        <a:pt x="16" y="9"/>
                        <a:pt x="16" y="9"/>
                        <a:pt x="16" y="9"/>
                      </a:cubicBezTo>
                      <a:cubicBezTo>
                        <a:pt x="2" y="9"/>
                        <a:pt x="2" y="9"/>
                        <a:pt x="2" y="9"/>
                      </a:cubicBezTo>
                      <a:cubicBezTo>
                        <a:pt x="2" y="9"/>
                        <a:pt x="2" y="9"/>
                        <a:pt x="2" y="9"/>
                      </a:cubicBezTo>
                      <a:cubicBezTo>
                        <a:pt x="2" y="7"/>
                        <a:pt x="2" y="7"/>
                        <a:pt x="2" y="7"/>
                      </a:cubicBezTo>
                      <a:cubicBezTo>
                        <a:pt x="2" y="7"/>
                        <a:pt x="2" y="7"/>
                        <a:pt x="2" y="7"/>
                      </a:cubicBezTo>
                      <a:cubicBezTo>
                        <a:pt x="16" y="7"/>
                        <a:pt x="16" y="7"/>
                        <a:pt x="16" y="7"/>
                      </a:cubicBezTo>
                      <a:cubicBezTo>
                        <a:pt x="16" y="7"/>
                        <a:pt x="16" y="7"/>
                        <a:pt x="16" y="7"/>
                      </a:cubicBezTo>
                      <a:lnTo>
                        <a:pt x="16" y="9"/>
                      </a:lnTo>
                      <a:close/>
                    </a:path>
                  </a:pathLst>
                </a:custGeom>
                <a:solidFill>
                  <a:srgbClr val="E3BF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endParaRPr>
                </a:p>
              </p:txBody>
            </p:sp>
            <p:sp>
              <p:nvSpPr>
                <p:cNvPr id="56" name="Freeform 169"/>
                <p:cNvSpPr>
                  <a:spLocks noEditPoints="1"/>
                </p:cNvSpPr>
                <p:nvPr/>
              </p:nvSpPr>
              <p:spPr bwMode="auto">
                <a:xfrm>
                  <a:off x="5632451" y="815975"/>
                  <a:ext cx="142875" cy="212725"/>
                </a:xfrm>
                <a:custGeom>
                  <a:avLst/>
                  <a:gdLst>
                    <a:gd name="T0" fmla="*/ 38 w 38"/>
                    <a:gd name="T1" fmla="*/ 50 h 57"/>
                    <a:gd name="T2" fmla="*/ 17 w 38"/>
                    <a:gd name="T3" fmla="*/ 1 h 57"/>
                    <a:gd name="T4" fmla="*/ 14 w 38"/>
                    <a:gd name="T5" fmla="*/ 1 h 57"/>
                    <a:gd name="T6" fmla="*/ 3 w 38"/>
                    <a:gd name="T7" fmla="*/ 6 h 57"/>
                    <a:gd name="T8" fmla="*/ 1 w 38"/>
                    <a:gd name="T9" fmla="*/ 7 h 57"/>
                    <a:gd name="T10" fmla="*/ 21 w 38"/>
                    <a:gd name="T11" fmla="*/ 57 h 57"/>
                    <a:gd name="T12" fmla="*/ 24 w 38"/>
                    <a:gd name="T13" fmla="*/ 56 h 57"/>
                    <a:gd name="T14" fmla="*/ 35 w 38"/>
                    <a:gd name="T15" fmla="*/ 52 h 57"/>
                    <a:gd name="T16" fmla="*/ 38 w 38"/>
                    <a:gd name="T17" fmla="*/ 50 h 57"/>
                    <a:gd name="T18" fmla="*/ 6 w 38"/>
                    <a:gd name="T19" fmla="*/ 14 h 57"/>
                    <a:gd name="T20" fmla="*/ 5 w 38"/>
                    <a:gd name="T21" fmla="*/ 13 h 57"/>
                    <a:gd name="T22" fmla="*/ 5 w 38"/>
                    <a:gd name="T23" fmla="*/ 13 h 57"/>
                    <a:gd name="T24" fmla="*/ 18 w 38"/>
                    <a:gd name="T25" fmla="*/ 7 h 57"/>
                    <a:gd name="T26" fmla="*/ 18 w 38"/>
                    <a:gd name="T27" fmla="*/ 8 h 57"/>
                    <a:gd name="T28" fmla="*/ 19 w 38"/>
                    <a:gd name="T29" fmla="*/ 9 h 57"/>
                    <a:gd name="T30" fmla="*/ 19 w 38"/>
                    <a:gd name="T31" fmla="*/ 9 h 57"/>
                    <a:gd name="T32" fmla="*/ 6 w 38"/>
                    <a:gd name="T33" fmla="*/ 15 h 57"/>
                    <a:gd name="T34" fmla="*/ 6 w 38"/>
                    <a:gd name="T35" fmla="*/ 14 h 57"/>
                    <a:gd name="T36" fmla="*/ 9 w 38"/>
                    <a:gd name="T37" fmla="*/ 20 h 57"/>
                    <a:gd name="T38" fmla="*/ 8 w 38"/>
                    <a:gd name="T39" fmla="*/ 19 h 57"/>
                    <a:gd name="T40" fmla="*/ 8 w 38"/>
                    <a:gd name="T41" fmla="*/ 19 h 57"/>
                    <a:gd name="T42" fmla="*/ 20 w 38"/>
                    <a:gd name="T43" fmla="*/ 13 h 57"/>
                    <a:gd name="T44" fmla="*/ 21 w 38"/>
                    <a:gd name="T45" fmla="*/ 14 h 57"/>
                    <a:gd name="T46" fmla="*/ 21 w 38"/>
                    <a:gd name="T47" fmla="*/ 15 h 57"/>
                    <a:gd name="T48" fmla="*/ 21 w 38"/>
                    <a:gd name="T49" fmla="*/ 15 h 57"/>
                    <a:gd name="T50" fmla="*/ 9 w 38"/>
                    <a:gd name="T51" fmla="*/ 21 h 57"/>
                    <a:gd name="T52" fmla="*/ 9 w 38"/>
                    <a:gd name="T53" fmla="*/ 20 h 57"/>
                    <a:gd name="T54" fmla="*/ 34 w 38"/>
                    <a:gd name="T55" fmla="*/ 46 h 57"/>
                    <a:gd name="T56" fmla="*/ 21 w 38"/>
                    <a:gd name="T57" fmla="*/ 51 h 57"/>
                    <a:gd name="T58" fmla="*/ 21 w 38"/>
                    <a:gd name="T59" fmla="*/ 51 h 57"/>
                    <a:gd name="T60" fmla="*/ 20 w 38"/>
                    <a:gd name="T61" fmla="*/ 49 h 57"/>
                    <a:gd name="T62" fmla="*/ 21 w 38"/>
                    <a:gd name="T63" fmla="*/ 49 h 57"/>
                    <a:gd name="T64" fmla="*/ 33 w 38"/>
                    <a:gd name="T65" fmla="*/ 44 h 57"/>
                    <a:gd name="T66" fmla="*/ 33 w 38"/>
                    <a:gd name="T67" fmla="*/ 44 h 57"/>
                    <a:gd name="T68" fmla="*/ 34 w 38"/>
                    <a:gd name="T69" fmla="*/ 45 h 57"/>
                    <a:gd name="T70" fmla="*/ 34 w 38"/>
                    <a:gd name="T71"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8" h="57">
                      <a:moveTo>
                        <a:pt x="38" y="50"/>
                      </a:moveTo>
                      <a:cubicBezTo>
                        <a:pt x="17" y="1"/>
                        <a:pt x="17" y="1"/>
                        <a:pt x="17" y="1"/>
                      </a:cubicBezTo>
                      <a:cubicBezTo>
                        <a:pt x="17" y="0"/>
                        <a:pt x="16" y="0"/>
                        <a:pt x="14" y="1"/>
                      </a:cubicBezTo>
                      <a:cubicBezTo>
                        <a:pt x="3" y="6"/>
                        <a:pt x="3" y="6"/>
                        <a:pt x="3" y="6"/>
                      </a:cubicBezTo>
                      <a:cubicBezTo>
                        <a:pt x="1" y="6"/>
                        <a:pt x="0" y="7"/>
                        <a:pt x="1" y="7"/>
                      </a:cubicBezTo>
                      <a:cubicBezTo>
                        <a:pt x="21" y="57"/>
                        <a:pt x="21" y="57"/>
                        <a:pt x="21" y="57"/>
                      </a:cubicBezTo>
                      <a:cubicBezTo>
                        <a:pt x="21" y="57"/>
                        <a:pt x="22" y="57"/>
                        <a:pt x="24" y="56"/>
                      </a:cubicBezTo>
                      <a:cubicBezTo>
                        <a:pt x="35" y="52"/>
                        <a:pt x="35" y="52"/>
                        <a:pt x="35" y="52"/>
                      </a:cubicBezTo>
                      <a:cubicBezTo>
                        <a:pt x="37" y="51"/>
                        <a:pt x="38" y="50"/>
                        <a:pt x="38" y="50"/>
                      </a:cubicBezTo>
                      <a:close/>
                      <a:moveTo>
                        <a:pt x="6" y="14"/>
                      </a:moveTo>
                      <a:cubicBezTo>
                        <a:pt x="5" y="13"/>
                        <a:pt x="5" y="13"/>
                        <a:pt x="5" y="13"/>
                      </a:cubicBezTo>
                      <a:cubicBezTo>
                        <a:pt x="5" y="13"/>
                        <a:pt x="5" y="13"/>
                        <a:pt x="5" y="13"/>
                      </a:cubicBezTo>
                      <a:cubicBezTo>
                        <a:pt x="18" y="7"/>
                        <a:pt x="18" y="7"/>
                        <a:pt x="18" y="7"/>
                      </a:cubicBezTo>
                      <a:cubicBezTo>
                        <a:pt x="18" y="8"/>
                        <a:pt x="18" y="8"/>
                        <a:pt x="18" y="8"/>
                      </a:cubicBezTo>
                      <a:cubicBezTo>
                        <a:pt x="19" y="9"/>
                        <a:pt x="19" y="9"/>
                        <a:pt x="19" y="9"/>
                      </a:cubicBezTo>
                      <a:cubicBezTo>
                        <a:pt x="19" y="9"/>
                        <a:pt x="19" y="9"/>
                        <a:pt x="19" y="9"/>
                      </a:cubicBezTo>
                      <a:cubicBezTo>
                        <a:pt x="6" y="15"/>
                        <a:pt x="6" y="15"/>
                        <a:pt x="6" y="15"/>
                      </a:cubicBezTo>
                      <a:lnTo>
                        <a:pt x="6" y="14"/>
                      </a:lnTo>
                      <a:close/>
                      <a:moveTo>
                        <a:pt x="9" y="20"/>
                      </a:moveTo>
                      <a:cubicBezTo>
                        <a:pt x="8" y="19"/>
                        <a:pt x="8" y="19"/>
                        <a:pt x="8" y="19"/>
                      </a:cubicBezTo>
                      <a:cubicBezTo>
                        <a:pt x="8" y="19"/>
                        <a:pt x="8" y="19"/>
                        <a:pt x="8" y="19"/>
                      </a:cubicBezTo>
                      <a:cubicBezTo>
                        <a:pt x="20" y="13"/>
                        <a:pt x="20" y="13"/>
                        <a:pt x="20" y="13"/>
                      </a:cubicBezTo>
                      <a:cubicBezTo>
                        <a:pt x="21" y="14"/>
                        <a:pt x="21" y="14"/>
                        <a:pt x="21" y="14"/>
                      </a:cubicBezTo>
                      <a:cubicBezTo>
                        <a:pt x="21" y="15"/>
                        <a:pt x="21" y="15"/>
                        <a:pt x="21" y="15"/>
                      </a:cubicBezTo>
                      <a:cubicBezTo>
                        <a:pt x="21" y="15"/>
                        <a:pt x="21" y="15"/>
                        <a:pt x="21" y="15"/>
                      </a:cubicBezTo>
                      <a:cubicBezTo>
                        <a:pt x="9" y="21"/>
                        <a:pt x="9" y="21"/>
                        <a:pt x="9" y="21"/>
                      </a:cubicBezTo>
                      <a:lnTo>
                        <a:pt x="9" y="20"/>
                      </a:lnTo>
                      <a:close/>
                      <a:moveTo>
                        <a:pt x="34" y="46"/>
                      </a:moveTo>
                      <a:cubicBezTo>
                        <a:pt x="21" y="51"/>
                        <a:pt x="21" y="51"/>
                        <a:pt x="21" y="51"/>
                      </a:cubicBezTo>
                      <a:cubicBezTo>
                        <a:pt x="21" y="51"/>
                        <a:pt x="21" y="51"/>
                        <a:pt x="21" y="51"/>
                      </a:cubicBezTo>
                      <a:cubicBezTo>
                        <a:pt x="20" y="49"/>
                        <a:pt x="20" y="49"/>
                        <a:pt x="20" y="49"/>
                      </a:cubicBezTo>
                      <a:cubicBezTo>
                        <a:pt x="21" y="49"/>
                        <a:pt x="21" y="49"/>
                        <a:pt x="21" y="49"/>
                      </a:cubicBezTo>
                      <a:cubicBezTo>
                        <a:pt x="33" y="44"/>
                        <a:pt x="33" y="44"/>
                        <a:pt x="33" y="44"/>
                      </a:cubicBezTo>
                      <a:cubicBezTo>
                        <a:pt x="33" y="44"/>
                        <a:pt x="33" y="44"/>
                        <a:pt x="33" y="44"/>
                      </a:cubicBezTo>
                      <a:cubicBezTo>
                        <a:pt x="34" y="45"/>
                        <a:pt x="34" y="45"/>
                        <a:pt x="34" y="45"/>
                      </a:cubicBezTo>
                      <a:lnTo>
                        <a:pt x="34" y="46"/>
                      </a:lnTo>
                      <a:close/>
                    </a:path>
                  </a:pathLst>
                </a:custGeom>
                <a:solidFill>
                  <a:srgbClr val="E3BF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endParaRPr>
                </a:p>
              </p:txBody>
            </p:sp>
          </p:grpSp>
        </p:grpSp>
      </p:grpSp>
      <p:grpSp>
        <p:nvGrpSpPr>
          <p:cNvPr id="59" name="组合 58"/>
          <p:cNvGrpSpPr/>
          <p:nvPr/>
        </p:nvGrpSpPr>
        <p:grpSpPr>
          <a:xfrm>
            <a:off x="1668987" y="1958141"/>
            <a:ext cx="1972319" cy="1210403"/>
            <a:chOff x="879218" y="1442216"/>
            <a:chExt cx="1766038" cy="1083809"/>
          </a:xfrm>
        </p:grpSpPr>
        <p:grpSp>
          <p:nvGrpSpPr>
            <p:cNvPr id="60" name="组合 59"/>
            <p:cNvGrpSpPr/>
            <p:nvPr/>
          </p:nvGrpSpPr>
          <p:grpSpPr>
            <a:xfrm>
              <a:off x="879218" y="1442216"/>
              <a:ext cx="1766038" cy="1083809"/>
              <a:chOff x="1375292" y="1014028"/>
              <a:chExt cx="1766038" cy="1083809"/>
            </a:xfrm>
          </p:grpSpPr>
          <p:grpSp>
            <p:nvGrpSpPr>
              <p:cNvPr id="62" name="组合 61"/>
              <p:cNvGrpSpPr/>
              <p:nvPr/>
            </p:nvGrpSpPr>
            <p:grpSpPr>
              <a:xfrm>
                <a:off x="1375292" y="1201709"/>
                <a:ext cx="636815" cy="672631"/>
                <a:chOff x="1833725" y="1586404"/>
                <a:chExt cx="849086" cy="896841"/>
              </a:xfrm>
              <a:effectLst>
                <a:outerShdw blurRad="215900" dist="152400" dir="2400000" algn="tl" rotWithShape="0">
                  <a:prstClr val="black">
                    <a:alpha val="13000"/>
                  </a:prstClr>
                </a:outerShdw>
              </a:effectLst>
            </p:grpSpPr>
            <p:sp>
              <p:nvSpPr>
                <p:cNvPr id="67" name="椭圆 66"/>
                <p:cNvSpPr/>
                <p:nvPr/>
              </p:nvSpPr>
              <p:spPr>
                <a:xfrm>
                  <a:off x="1833725" y="1634159"/>
                  <a:ext cx="849086" cy="849086"/>
                </a:xfrm>
                <a:prstGeom prst="ellipse">
                  <a:avLst/>
                </a:prstGeom>
                <a:solidFill>
                  <a:srgbClr val="E3BF42"/>
                </a:solidFill>
                <a:ln w="101600" cap="flat" cmpd="sng" algn="ctr">
                  <a:gradFill>
                    <a:gsLst>
                      <a:gs pos="9000">
                        <a:srgbClr val="FCFCFC"/>
                      </a:gs>
                      <a:gs pos="85000">
                        <a:srgbClr val="C8C8C8"/>
                      </a:gs>
                    </a:gsLst>
                    <a:lin ang="3600000" scaled="0"/>
                  </a:gradFill>
                  <a:prstDash val="solid"/>
                </a:ln>
                <a:effectLst>
                  <a:innerShdw blurRad="63500" dist="50800" dir="13800000">
                    <a:prstClr val="black">
                      <a:alpha val="50000"/>
                    </a:prstClr>
                  </a:inn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cs typeface="+mn-cs"/>
                  </a:endParaRPr>
                </a:p>
              </p:txBody>
            </p:sp>
            <p:sp>
              <p:nvSpPr>
                <p:cNvPr id="68" name="文本框 12"/>
                <p:cNvSpPr txBox="1"/>
                <p:nvPr/>
              </p:nvSpPr>
              <p:spPr>
                <a:xfrm>
                  <a:off x="1992983" y="1586404"/>
                  <a:ext cx="436729" cy="790016"/>
                </a:xfrm>
                <a:prstGeom prst="rect">
                  <a:avLst/>
                </a:prstGeom>
                <a:noFill/>
              </p:spPr>
              <p:txBody>
                <a:bodyPr wrap="none" rtlCol="0">
                  <a:spAutoFit/>
                </a:bodyPr>
                <a:lstStyle/>
                <a:p>
                  <a:pPr marL="0" marR="0" lvl="0" indent="0" defTabSz="1219140" eaLnBrk="1" fontAlgn="auto" latinLnBrk="0" hangingPunct="1">
                    <a:lnSpc>
                      <a:spcPct val="100000"/>
                    </a:lnSpc>
                    <a:spcBef>
                      <a:spcPts val="0"/>
                    </a:spcBef>
                    <a:spcAft>
                      <a:spcPts val="0"/>
                    </a:spcAft>
                    <a:buClrTx/>
                    <a:buSzTx/>
                    <a:buFontTx/>
                    <a:buNone/>
                    <a:tabLst/>
                    <a:defRPr/>
                  </a:pPr>
                  <a:r>
                    <a:rPr kumimoji="0" lang="en-US" altLang="zh-CN" sz="3700" b="0" i="0" u="none" strike="noStrike" kern="0" cap="none" spc="0" normalizeH="0" baseline="0" noProof="0" dirty="0">
                      <a:ln>
                        <a:noFill/>
                      </a:ln>
                      <a:solidFill>
                        <a:prstClr val="white"/>
                      </a:solidFill>
                      <a:effectLst/>
                      <a:uLnTx/>
                      <a:uFillTx/>
                      <a:latin typeface="Impact" pitchFamily="34" charset="0"/>
                      <a:ea typeface="宋体"/>
                    </a:rPr>
                    <a:t>1</a:t>
                  </a:r>
                  <a:endParaRPr kumimoji="0" lang="zh-CN" altLang="en-US" sz="3700" b="0" i="0" u="none" strike="noStrike" kern="0" cap="none" spc="0" normalizeH="0" baseline="0" noProof="0" dirty="0">
                    <a:ln>
                      <a:noFill/>
                    </a:ln>
                    <a:solidFill>
                      <a:prstClr val="white"/>
                    </a:solidFill>
                    <a:effectLst/>
                    <a:uLnTx/>
                    <a:uFillTx/>
                    <a:latin typeface="Impact" pitchFamily="34" charset="0"/>
                    <a:ea typeface="宋体"/>
                  </a:endParaRPr>
                </a:p>
              </p:txBody>
            </p:sp>
          </p:grpSp>
          <p:grpSp>
            <p:nvGrpSpPr>
              <p:cNvPr id="63" name="组合 62"/>
              <p:cNvGrpSpPr/>
              <p:nvPr/>
            </p:nvGrpSpPr>
            <p:grpSpPr>
              <a:xfrm>
                <a:off x="2057521" y="1014028"/>
                <a:ext cx="1083809" cy="1083809"/>
                <a:chOff x="2743364" y="1336163"/>
                <a:chExt cx="1445078" cy="1445078"/>
              </a:xfrm>
              <a:effectLst>
                <a:outerShdw blurRad="215900" dist="152400" dir="2400000" algn="tl" rotWithShape="0">
                  <a:prstClr val="black">
                    <a:alpha val="13000"/>
                  </a:prstClr>
                </a:outerShdw>
              </a:effectLst>
            </p:grpSpPr>
            <p:sp>
              <p:nvSpPr>
                <p:cNvPr id="64" name="椭圆 63"/>
                <p:cNvSpPr/>
                <p:nvPr/>
              </p:nvSpPr>
              <p:spPr>
                <a:xfrm>
                  <a:off x="2743364" y="1336163"/>
                  <a:ext cx="1445078" cy="1445078"/>
                </a:xfrm>
                <a:prstGeom prst="ellipse">
                  <a:avLst/>
                </a:prstGeom>
                <a:gradFill>
                  <a:gsLst>
                    <a:gs pos="10000">
                      <a:srgbClr val="D0D0CD"/>
                    </a:gs>
                    <a:gs pos="86000">
                      <a:srgbClr val="FCFCFC"/>
                    </a:gs>
                  </a:gsLst>
                  <a:lin ang="13500000" scaled="1"/>
                </a:gradFill>
                <a:ln w="25400" cap="flat" cmpd="sng" algn="ctr">
                  <a:no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cs typeface="+mn-cs"/>
                  </a:endParaRPr>
                </a:p>
              </p:txBody>
            </p:sp>
            <p:sp>
              <p:nvSpPr>
                <p:cNvPr id="65" name="椭圆 64"/>
                <p:cNvSpPr/>
                <p:nvPr/>
              </p:nvSpPr>
              <p:spPr>
                <a:xfrm>
                  <a:off x="2910731" y="1503530"/>
                  <a:ext cx="1110344" cy="1110344"/>
                </a:xfrm>
                <a:prstGeom prst="ellipse">
                  <a:avLst/>
                </a:prstGeom>
                <a:noFill/>
                <a:ln w="101600" cap="flat" cmpd="sng" algn="ctr">
                  <a:solidFill>
                    <a:srgbClr val="E3BF42"/>
                  </a:solidFill>
                  <a:prstDash val="solid"/>
                </a:ln>
                <a:effectLst>
                  <a:innerShdw blurRad="88900" dist="50800" dir="14400000">
                    <a:prstClr val="black">
                      <a:alpha val="39000"/>
                    </a:prstClr>
                  </a:inn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cs typeface="+mn-cs"/>
                  </a:endParaRPr>
                </a:p>
              </p:txBody>
            </p:sp>
            <p:sp>
              <p:nvSpPr>
                <p:cNvPr id="66" name="椭圆 65"/>
                <p:cNvSpPr/>
                <p:nvPr/>
              </p:nvSpPr>
              <p:spPr>
                <a:xfrm>
                  <a:off x="2948383" y="1541182"/>
                  <a:ext cx="1035448" cy="1035448"/>
                </a:xfrm>
                <a:prstGeom prst="ellipse">
                  <a:avLst/>
                </a:prstGeom>
                <a:gradFill>
                  <a:gsLst>
                    <a:gs pos="0">
                      <a:srgbClr val="C1CACF"/>
                    </a:gs>
                    <a:gs pos="76000">
                      <a:srgbClr val="FCFCFC"/>
                    </a:gs>
                  </a:gsLst>
                  <a:lin ang="13500000" scaled="1"/>
                </a:gradFill>
                <a:ln w="25400" cap="flat" cmpd="sng" algn="ctr">
                  <a:noFill/>
                  <a:prstDash val="solid"/>
                </a:ln>
                <a:effectLst>
                  <a:outerShdw blurRad="76200" dist="38100" dir="2700000" algn="tl" rotWithShape="0">
                    <a:prstClr val="black">
                      <a:alpha val="23000"/>
                    </a:prstClr>
                  </a:out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cs typeface="+mn-cs"/>
                  </a:endParaRPr>
                </a:p>
              </p:txBody>
            </p:sp>
          </p:grpSp>
        </p:grpSp>
        <p:sp>
          <p:nvSpPr>
            <p:cNvPr id="61" name="KSO_Shape"/>
            <p:cNvSpPr>
              <a:spLocks/>
            </p:cNvSpPr>
            <p:nvPr/>
          </p:nvSpPr>
          <p:spPr bwMode="auto">
            <a:xfrm>
              <a:off x="1819499" y="1827055"/>
              <a:ext cx="567703" cy="314129"/>
            </a:xfrm>
            <a:custGeom>
              <a:avLst/>
              <a:gdLst>
                <a:gd name="T0" fmla="*/ 1660776 w 2546350"/>
                <a:gd name="T1" fmla="*/ 783048 h 1409701"/>
                <a:gd name="T2" fmla="*/ 1769836 w 2546350"/>
                <a:gd name="T3" fmla="*/ 861918 h 1409701"/>
                <a:gd name="T4" fmla="*/ 921682 w 2546350"/>
                <a:gd name="T5" fmla="*/ 1409701 h 1409701"/>
                <a:gd name="T6" fmla="*/ 729797 w 2546350"/>
                <a:gd name="T7" fmla="*/ 859878 h 1409701"/>
                <a:gd name="T8" fmla="*/ 850647 w 2546350"/>
                <a:gd name="T9" fmla="*/ 778742 h 1409701"/>
                <a:gd name="T10" fmla="*/ 591880 w 2546350"/>
                <a:gd name="T11" fmla="*/ 727368 h 1409701"/>
                <a:gd name="T12" fmla="*/ 778102 w 2546350"/>
                <a:gd name="T13" fmla="*/ 739045 h 1409701"/>
                <a:gd name="T14" fmla="*/ 684667 w 2546350"/>
                <a:gd name="T15" fmla="*/ 817014 h 1409701"/>
                <a:gd name="T16" fmla="*/ 0 w 2546350"/>
                <a:gd name="T17" fmla="*/ 1339155 h 1409701"/>
                <a:gd name="T18" fmla="*/ 77074 w 2546350"/>
                <a:gd name="T19" fmla="*/ 740308 h 1409701"/>
                <a:gd name="T20" fmla="*/ 449520 w 2546350"/>
                <a:gd name="T21" fmla="*/ 727368 h 1409701"/>
                <a:gd name="T22" fmla="*/ 2425273 w 2546350"/>
                <a:gd name="T23" fmla="*/ 707077 h 1409701"/>
                <a:gd name="T24" fmla="*/ 2545217 w 2546350"/>
                <a:gd name="T25" fmla="*/ 788440 h 1409701"/>
                <a:gd name="T26" fmla="*/ 2353389 w 2546350"/>
                <a:gd name="T27" fmla="*/ 1338263 h 1409701"/>
                <a:gd name="T28" fmla="*/ 1748292 w 2546350"/>
                <a:gd name="T29" fmla="*/ 761030 h 1409701"/>
                <a:gd name="T30" fmla="*/ 1751639 w 2546350"/>
                <a:gd name="T31" fmla="*/ 672628 h 1409701"/>
                <a:gd name="T32" fmla="*/ 1318533 w 2546350"/>
                <a:gd name="T33" fmla="*/ 82101 h 1409701"/>
                <a:gd name="T34" fmla="*/ 1428751 w 2546350"/>
                <a:gd name="T35" fmla="*/ 162185 h 1409701"/>
                <a:gd name="T36" fmla="*/ 1493838 w 2546350"/>
                <a:gd name="T37" fmla="*/ 298986 h 1409701"/>
                <a:gd name="T38" fmla="*/ 1524257 w 2546350"/>
                <a:gd name="T39" fmla="*/ 372145 h 1409701"/>
                <a:gd name="T40" fmla="*/ 1505392 w 2546350"/>
                <a:gd name="T41" fmla="*/ 463325 h 1409701"/>
                <a:gd name="T42" fmla="*/ 1460047 w 2546350"/>
                <a:gd name="T43" fmla="*/ 561245 h 1409701"/>
                <a:gd name="T44" fmla="*/ 1364570 w 2546350"/>
                <a:gd name="T45" fmla="*/ 665831 h 1409701"/>
                <a:gd name="T46" fmla="*/ 1235529 w 2546350"/>
                <a:gd name="T47" fmla="*/ 699861 h 1409701"/>
                <a:gd name="T48" fmla="*/ 1111250 w 2546350"/>
                <a:gd name="T49" fmla="*/ 650631 h 1409701"/>
                <a:gd name="T50" fmla="*/ 1024391 w 2546350"/>
                <a:gd name="T51" fmla="*/ 535155 h 1409701"/>
                <a:gd name="T52" fmla="*/ 983737 w 2546350"/>
                <a:gd name="T53" fmla="*/ 456120 h 1409701"/>
                <a:gd name="T54" fmla="*/ 981706 w 2546350"/>
                <a:gd name="T55" fmla="*/ 350306 h 1409701"/>
                <a:gd name="T56" fmla="*/ 1016227 w 2546350"/>
                <a:gd name="T57" fmla="*/ 255428 h 1409701"/>
                <a:gd name="T58" fmla="*/ 1096056 w 2546350"/>
                <a:gd name="T59" fmla="*/ 132465 h 1409701"/>
                <a:gd name="T60" fmla="*/ 1216252 w 2546350"/>
                <a:gd name="T61" fmla="*/ 72346 h 1409701"/>
                <a:gd name="T62" fmla="*/ 607408 w 2546350"/>
                <a:gd name="T63" fmla="*/ 33571 h 1409701"/>
                <a:gd name="T64" fmla="*/ 712589 w 2546350"/>
                <a:gd name="T65" fmla="*/ 123183 h 1409701"/>
                <a:gd name="T66" fmla="*/ 769261 w 2546350"/>
                <a:gd name="T67" fmla="*/ 265656 h 1409701"/>
                <a:gd name="T68" fmla="*/ 798064 w 2546350"/>
                <a:gd name="T69" fmla="*/ 332602 h 1409701"/>
                <a:gd name="T70" fmla="*/ 773361 w 2546350"/>
                <a:gd name="T71" fmla="*/ 407758 h 1409701"/>
                <a:gd name="T72" fmla="*/ 720523 w 2546350"/>
                <a:gd name="T73" fmla="*/ 523831 h 1409701"/>
                <a:gd name="T74" fmla="*/ 618969 w 2546350"/>
                <a:gd name="T75" fmla="*/ 619796 h 1409701"/>
                <a:gd name="T76" fmla="*/ 487264 w 2546350"/>
                <a:gd name="T77" fmla="*/ 642029 h 1409701"/>
                <a:gd name="T78" fmla="*/ 367575 w 2546350"/>
                <a:gd name="T79" fmla="*/ 581909 h 1409701"/>
                <a:gd name="T80" fmla="*/ 287555 w 2546350"/>
                <a:gd name="T81" fmla="*/ 458947 h 1409701"/>
                <a:gd name="T82" fmla="*/ 251422 w 2546350"/>
                <a:gd name="T83" fmla="*/ 393595 h 1409701"/>
                <a:gd name="T84" fmla="*/ 256812 w 2546350"/>
                <a:gd name="T85" fmla="*/ 287371 h 1409701"/>
                <a:gd name="T86" fmla="*/ 290275 w 2546350"/>
                <a:gd name="T87" fmla="*/ 192832 h 1409701"/>
                <a:gd name="T88" fmla="*/ 372335 w 2546350"/>
                <a:gd name="T89" fmla="*/ 72365 h 1409701"/>
                <a:gd name="T90" fmla="*/ 493838 w 2546350"/>
                <a:gd name="T91" fmla="*/ 15875 h 1409701"/>
                <a:gd name="T92" fmla="*/ 2131399 w 2546350"/>
                <a:gd name="T93" fmla="*/ 28121 h 1409701"/>
                <a:gd name="T94" fmla="*/ 2230687 w 2546350"/>
                <a:gd name="T95" fmla="*/ 126773 h 1409701"/>
                <a:gd name="T96" fmla="*/ 2278638 w 2546350"/>
                <a:gd name="T97" fmla="*/ 268548 h 1409701"/>
                <a:gd name="T98" fmla="*/ 2303010 w 2546350"/>
                <a:gd name="T99" fmla="*/ 342808 h 1409701"/>
                <a:gd name="T100" fmla="*/ 2271717 w 2546350"/>
                <a:gd name="T101" fmla="*/ 401411 h 1409701"/>
                <a:gd name="T102" fmla="*/ 2206659 w 2546350"/>
                <a:gd name="T103" fmla="*/ 537936 h 1409701"/>
                <a:gd name="T104" fmla="*/ 2096263 w 2546350"/>
                <a:gd name="T105" fmla="*/ 618218 h 1409701"/>
                <a:gd name="T106" fmla="*/ 1962972 w 2546350"/>
                <a:gd name="T107" fmla="*/ 620259 h 1409701"/>
                <a:gd name="T108" fmla="*/ 1850763 w 2546350"/>
                <a:gd name="T109" fmla="*/ 543152 h 1409701"/>
                <a:gd name="T110" fmla="*/ 1783438 w 2546350"/>
                <a:gd name="T111" fmla="*/ 408895 h 1409701"/>
                <a:gd name="T112" fmla="*/ 1749644 w 2546350"/>
                <a:gd name="T113" fmla="*/ 354290 h 1409701"/>
                <a:gd name="T114" fmla="*/ 1770632 w 2546350"/>
                <a:gd name="T115" fmla="*/ 268288 h 1409701"/>
                <a:gd name="T116" fmla="*/ 1811774 w 2546350"/>
                <a:gd name="T117" fmla="*/ 145370 h 1409701"/>
                <a:gd name="T118" fmla="*/ 1905168 w 2546350"/>
                <a:gd name="T119" fmla="*/ 38100 h 1409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6350" h="1409701">
                  <a:moveTo>
                    <a:pt x="1205490" y="715963"/>
                  </a:moveTo>
                  <a:lnTo>
                    <a:pt x="1293463" y="715963"/>
                  </a:lnTo>
                  <a:lnTo>
                    <a:pt x="1320445" y="783954"/>
                  </a:lnTo>
                  <a:lnTo>
                    <a:pt x="1271470" y="813191"/>
                  </a:lnTo>
                  <a:lnTo>
                    <a:pt x="1310469" y="955292"/>
                  </a:lnTo>
                  <a:lnTo>
                    <a:pt x="1402297" y="721402"/>
                  </a:lnTo>
                  <a:lnTo>
                    <a:pt x="1433360" y="726162"/>
                  </a:lnTo>
                  <a:lnTo>
                    <a:pt x="1463969" y="731601"/>
                  </a:lnTo>
                  <a:lnTo>
                    <a:pt x="1494805" y="737494"/>
                  </a:lnTo>
                  <a:lnTo>
                    <a:pt x="1509997" y="740667"/>
                  </a:lnTo>
                  <a:lnTo>
                    <a:pt x="1525188" y="743840"/>
                  </a:lnTo>
                  <a:lnTo>
                    <a:pt x="1539699" y="747239"/>
                  </a:lnTo>
                  <a:lnTo>
                    <a:pt x="1554664" y="750639"/>
                  </a:lnTo>
                  <a:lnTo>
                    <a:pt x="1568948" y="754491"/>
                  </a:lnTo>
                  <a:lnTo>
                    <a:pt x="1583006" y="757891"/>
                  </a:lnTo>
                  <a:lnTo>
                    <a:pt x="1597063" y="761971"/>
                  </a:lnTo>
                  <a:lnTo>
                    <a:pt x="1610441" y="765823"/>
                  </a:lnTo>
                  <a:lnTo>
                    <a:pt x="1623818" y="770129"/>
                  </a:lnTo>
                  <a:lnTo>
                    <a:pt x="1636289" y="774209"/>
                  </a:lnTo>
                  <a:lnTo>
                    <a:pt x="1648759" y="778515"/>
                  </a:lnTo>
                  <a:lnTo>
                    <a:pt x="1660776" y="783048"/>
                  </a:lnTo>
                  <a:lnTo>
                    <a:pt x="1672113" y="787581"/>
                  </a:lnTo>
                  <a:lnTo>
                    <a:pt x="1683223" y="792113"/>
                  </a:lnTo>
                  <a:lnTo>
                    <a:pt x="1693653" y="796873"/>
                  </a:lnTo>
                  <a:lnTo>
                    <a:pt x="1703629" y="801632"/>
                  </a:lnTo>
                  <a:lnTo>
                    <a:pt x="1712699" y="806618"/>
                  </a:lnTo>
                  <a:lnTo>
                    <a:pt x="1721542" y="811604"/>
                  </a:lnTo>
                  <a:lnTo>
                    <a:pt x="1729704" y="817043"/>
                  </a:lnTo>
                  <a:lnTo>
                    <a:pt x="1736960" y="822256"/>
                  </a:lnTo>
                  <a:lnTo>
                    <a:pt x="1743762" y="827695"/>
                  </a:lnTo>
                  <a:lnTo>
                    <a:pt x="1749657" y="833135"/>
                  </a:lnTo>
                  <a:lnTo>
                    <a:pt x="1752378" y="835854"/>
                  </a:lnTo>
                  <a:lnTo>
                    <a:pt x="1754872" y="838801"/>
                  </a:lnTo>
                  <a:lnTo>
                    <a:pt x="1757139" y="841520"/>
                  </a:lnTo>
                  <a:lnTo>
                    <a:pt x="1759180" y="844240"/>
                  </a:lnTo>
                  <a:lnTo>
                    <a:pt x="1761221" y="847186"/>
                  </a:lnTo>
                  <a:lnTo>
                    <a:pt x="1762808" y="850133"/>
                  </a:lnTo>
                  <a:lnTo>
                    <a:pt x="1764168" y="853079"/>
                  </a:lnTo>
                  <a:lnTo>
                    <a:pt x="1765528" y="855799"/>
                  </a:lnTo>
                  <a:lnTo>
                    <a:pt x="1767569" y="857838"/>
                  </a:lnTo>
                  <a:lnTo>
                    <a:pt x="1768703" y="859878"/>
                  </a:lnTo>
                  <a:lnTo>
                    <a:pt x="1769836" y="861918"/>
                  </a:lnTo>
                  <a:lnTo>
                    <a:pt x="1770063" y="863278"/>
                  </a:lnTo>
                  <a:lnTo>
                    <a:pt x="1770063" y="864184"/>
                  </a:lnTo>
                  <a:lnTo>
                    <a:pt x="1770063" y="1395196"/>
                  </a:lnTo>
                  <a:lnTo>
                    <a:pt x="1770063" y="1396556"/>
                  </a:lnTo>
                  <a:lnTo>
                    <a:pt x="1769610" y="1398143"/>
                  </a:lnTo>
                  <a:lnTo>
                    <a:pt x="1768930" y="1399502"/>
                  </a:lnTo>
                  <a:lnTo>
                    <a:pt x="1768023" y="1400862"/>
                  </a:lnTo>
                  <a:lnTo>
                    <a:pt x="1767116" y="1402222"/>
                  </a:lnTo>
                  <a:lnTo>
                    <a:pt x="1765755" y="1403355"/>
                  </a:lnTo>
                  <a:lnTo>
                    <a:pt x="1764168" y="1404488"/>
                  </a:lnTo>
                  <a:lnTo>
                    <a:pt x="1762581" y="1405395"/>
                  </a:lnTo>
                  <a:lnTo>
                    <a:pt x="1760767" y="1406528"/>
                  </a:lnTo>
                  <a:lnTo>
                    <a:pt x="1758726" y="1407208"/>
                  </a:lnTo>
                  <a:lnTo>
                    <a:pt x="1754192" y="1408795"/>
                  </a:lnTo>
                  <a:lnTo>
                    <a:pt x="1749430" y="1409475"/>
                  </a:lnTo>
                  <a:lnTo>
                    <a:pt x="1746936" y="1409701"/>
                  </a:lnTo>
                  <a:lnTo>
                    <a:pt x="1743989" y="1409701"/>
                  </a:lnTo>
                  <a:lnTo>
                    <a:pt x="1604307" y="1409701"/>
                  </a:lnTo>
                  <a:lnTo>
                    <a:pt x="1590791" y="1027113"/>
                  </a:lnTo>
                  <a:lnTo>
                    <a:pt x="1577077" y="1409701"/>
                  </a:lnTo>
                  <a:lnTo>
                    <a:pt x="921682" y="1409701"/>
                  </a:lnTo>
                  <a:lnTo>
                    <a:pt x="908166" y="1027113"/>
                  </a:lnTo>
                  <a:lnTo>
                    <a:pt x="894451" y="1409701"/>
                  </a:lnTo>
                  <a:lnTo>
                    <a:pt x="754511" y="1409701"/>
                  </a:lnTo>
                  <a:lnTo>
                    <a:pt x="752017" y="1409701"/>
                  </a:lnTo>
                  <a:lnTo>
                    <a:pt x="749523" y="1409475"/>
                  </a:lnTo>
                  <a:lnTo>
                    <a:pt x="744535" y="1408795"/>
                  </a:lnTo>
                  <a:lnTo>
                    <a:pt x="740227" y="1407208"/>
                  </a:lnTo>
                  <a:lnTo>
                    <a:pt x="738186" y="1406528"/>
                  </a:lnTo>
                  <a:lnTo>
                    <a:pt x="736145" y="1405395"/>
                  </a:lnTo>
                  <a:lnTo>
                    <a:pt x="734785" y="1404488"/>
                  </a:lnTo>
                  <a:lnTo>
                    <a:pt x="733198" y="1403355"/>
                  </a:lnTo>
                  <a:lnTo>
                    <a:pt x="731837" y="1402222"/>
                  </a:lnTo>
                  <a:lnTo>
                    <a:pt x="730704" y="1400862"/>
                  </a:lnTo>
                  <a:lnTo>
                    <a:pt x="729797" y="1399502"/>
                  </a:lnTo>
                  <a:lnTo>
                    <a:pt x="729117" y="1398143"/>
                  </a:lnTo>
                  <a:lnTo>
                    <a:pt x="728890" y="1396556"/>
                  </a:lnTo>
                  <a:lnTo>
                    <a:pt x="728663" y="1395196"/>
                  </a:lnTo>
                  <a:lnTo>
                    <a:pt x="728663" y="864184"/>
                  </a:lnTo>
                  <a:lnTo>
                    <a:pt x="728663" y="863278"/>
                  </a:lnTo>
                  <a:lnTo>
                    <a:pt x="728890" y="861918"/>
                  </a:lnTo>
                  <a:lnTo>
                    <a:pt x="729797" y="859878"/>
                  </a:lnTo>
                  <a:lnTo>
                    <a:pt x="731384" y="857838"/>
                  </a:lnTo>
                  <a:lnTo>
                    <a:pt x="733198" y="855799"/>
                  </a:lnTo>
                  <a:lnTo>
                    <a:pt x="734332" y="853079"/>
                  </a:lnTo>
                  <a:lnTo>
                    <a:pt x="735919" y="850133"/>
                  </a:lnTo>
                  <a:lnTo>
                    <a:pt x="737733" y="847186"/>
                  </a:lnTo>
                  <a:lnTo>
                    <a:pt x="739546" y="844240"/>
                  </a:lnTo>
                  <a:lnTo>
                    <a:pt x="741814" y="841520"/>
                  </a:lnTo>
                  <a:lnTo>
                    <a:pt x="744081" y="838801"/>
                  </a:lnTo>
                  <a:lnTo>
                    <a:pt x="746575" y="835854"/>
                  </a:lnTo>
                  <a:lnTo>
                    <a:pt x="749296" y="833135"/>
                  </a:lnTo>
                  <a:lnTo>
                    <a:pt x="755191" y="827695"/>
                  </a:lnTo>
                  <a:lnTo>
                    <a:pt x="761993" y="822256"/>
                  </a:lnTo>
                  <a:lnTo>
                    <a:pt x="769249" y="817043"/>
                  </a:lnTo>
                  <a:lnTo>
                    <a:pt x="777638" y="811604"/>
                  </a:lnTo>
                  <a:lnTo>
                    <a:pt x="786254" y="806618"/>
                  </a:lnTo>
                  <a:lnTo>
                    <a:pt x="795777" y="801632"/>
                  </a:lnTo>
                  <a:lnTo>
                    <a:pt x="805527" y="796873"/>
                  </a:lnTo>
                  <a:lnTo>
                    <a:pt x="816183" y="792113"/>
                  </a:lnTo>
                  <a:lnTo>
                    <a:pt x="827293" y="787581"/>
                  </a:lnTo>
                  <a:lnTo>
                    <a:pt x="838630" y="783048"/>
                  </a:lnTo>
                  <a:lnTo>
                    <a:pt x="850647" y="778742"/>
                  </a:lnTo>
                  <a:lnTo>
                    <a:pt x="863345" y="774209"/>
                  </a:lnTo>
                  <a:lnTo>
                    <a:pt x="876268" y="770129"/>
                  </a:lnTo>
                  <a:lnTo>
                    <a:pt x="889419" y="766050"/>
                  </a:lnTo>
                  <a:lnTo>
                    <a:pt x="903023" y="761971"/>
                  </a:lnTo>
                  <a:lnTo>
                    <a:pt x="917081" y="758344"/>
                  </a:lnTo>
                  <a:lnTo>
                    <a:pt x="931139" y="754491"/>
                  </a:lnTo>
                  <a:lnTo>
                    <a:pt x="945650" y="750865"/>
                  </a:lnTo>
                  <a:lnTo>
                    <a:pt x="960388" y="747466"/>
                  </a:lnTo>
                  <a:lnTo>
                    <a:pt x="975352" y="743840"/>
                  </a:lnTo>
                  <a:lnTo>
                    <a:pt x="990544" y="740893"/>
                  </a:lnTo>
                  <a:lnTo>
                    <a:pt x="1005735" y="737494"/>
                  </a:lnTo>
                  <a:lnTo>
                    <a:pt x="1036344" y="731828"/>
                  </a:lnTo>
                  <a:lnTo>
                    <a:pt x="1067407" y="726388"/>
                  </a:lnTo>
                  <a:lnTo>
                    <a:pt x="1098470" y="721629"/>
                  </a:lnTo>
                  <a:lnTo>
                    <a:pt x="1188484" y="955292"/>
                  </a:lnTo>
                  <a:lnTo>
                    <a:pt x="1227483" y="813191"/>
                  </a:lnTo>
                  <a:lnTo>
                    <a:pt x="1178281" y="783954"/>
                  </a:lnTo>
                  <a:lnTo>
                    <a:pt x="1205490" y="715963"/>
                  </a:lnTo>
                  <a:close/>
                  <a:moveTo>
                    <a:pt x="476723" y="658812"/>
                  </a:moveTo>
                  <a:lnTo>
                    <a:pt x="564677" y="658812"/>
                  </a:lnTo>
                  <a:lnTo>
                    <a:pt x="591880" y="727368"/>
                  </a:lnTo>
                  <a:lnTo>
                    <a:pt x="542915" y="756425"/>
                  </a:lnTo>
                  <a:lnTo>
                    <a:pt x="581452" y="898986"/>
                  </a:lnTo>
                  <a:lnTo>
                    <a:pt x="673487" y="664487"/>
                  </a:lnTo>
                  <a:lnTo>
                    <a:pt x="704317" y="669481"/>
                  </a:lnTo>
                  <a:lnTo>
                    <a:pt x="735373" y="674703"/>
                  </a:lnTo>
                  <a:lnTo>
                    <a:pt x="766202" y="680605"/>
                  </a:lnTo>
                  <a:lnTo>
                    <a:pt x="781163" y="683783"/>
                  </a:lnTo>
                  <a:lnTo>
                    <a:pt x="796125" y="686961"/>
                  </a:lnTo>
                  <a:lnTo>
                    <a:pt x="811086" y="690366"/>
                  </a:lnTo>
                  <a:lnTo>
                    <a:pt x="825594" y="693998"/>
                  </a:lnTo>
                  <a:lnTo>
                    <a:pt x="840329" y="697630"/>
                  </a:lnTo>
                  <a:lnTo>
                    <a:pt x="854383" y="701263"/>
                  </a:lnTo>
                  <a:lnTo>
                    <a:pt x="868211" y="705122"/>
                  </a:lnTo>
                  <a:lnTo>
                    <a:pt x="870360" y="705778"/>
                  </a:lnTo>
                  <a:lnTo>
                    <a:pt x="856570" y="709807"/>
                  </a:lnTo>
                  <a:lnTo>
                    <a:pt x="842283" y="714340"/>
                  </a:lnTo>
                  <a:lnTo>
                    <a:pt x="828449" y="719099"/>
                  </a:lnTo>
                  <a:lnTo>
                    <a:pt x="815069" y="723859"/>
                  </a:lnTo>
                  <a:lnTo>
                    <a:pt x="802369" y="728846"/>
                  </a:lnTo>
                  <a:lnTo>
                    <a:pt x="789895" y="734059"/>
                  </a:lnTo>
                  <a:lnTo>
                    <a:pt x="778102" y="739045"/>
                  </a:lnTo>
                  <a:lnTo>
                    <a:pt x="766763" y="744258"/>
                  </a:lnTo>
                  <a:lnTo>
                    <a:pt x="755877" y="749924"/>
                  </a:lnTo>
                  <a:lnTo>
                    <a:pt x="746126" y="755364"/>
                  </a:lnTo>
                  <a:lnTo>
                    <a:pt x="736374" y="761030"/>
                  </a:lnTo>
                  <a:lnTo>
                    <a:pt x="727983" y="766697"/>
                  </a:lnTo>
                  <a:lnTo>
                    <a:pt x="719819" y="772590"/>
                  </a:lnTo>
                  <a:lnTo>
                    <a:pt x="712788" y="778709"/>
                  </a:lnTo>
                  <a:lnTo>
                    <a:pt x="709386" y="781656"/>
                  </a:lnTo>
                  <a:lnTo>
                    <a:pt x="706211" y="784602"/>
                  </a:lnTo>
                  <a:lnTo>
                    <a:pt x="703490" y="788002"/>
                  </a:lnTo>
                  <a:lnTo>
                    <a:pt x="700542" y="790948"/>
                  </a:lnTo>
                  <a:lnTo>
                    <a:pt x="698047" y="794122"/>
                  </a:lnTo>
                  <a:lnTo>
                    <a:pt x="696006" y="797295"/>
                  </a:lnTo>
                  <a:lnTo>
                    <a:pt x="693738" y="800695"/>
                  </a:lnTo>
                  <a:lnTo>
                    <a:pt x="692151" y="803868"/>
                  </a:lnTo>
                  <a:lnTo>
                    <a:pt x="690563" y="807041"/>
                  </a:lnTo>
                  <a:lnTo>
                    <a:pt x="689202" y="810441"/>
                  </a:lnTo>
                  <a:lnTo>
                    <a:pt x="686935" y="812481"/>
                  </a:lnTo>
                  <a:lnTo>
                    <a:pt x="685574" y="814747"/>
                  </a:lnTo>
                  <a:lnTo>
                    <a:pt x="684893" y="815654"/>
                  </a:lnTo>
                  <a:lnTo>
                    <a:pt x="684667" y="817014"/>
                  </a:lnTo>
                  <a:lnTo>
                    <a:pt x="684440" y="818147"/>
                  </a:lnTo>
                  <a:lnTo>
                    <a:pt x="684213" y="819507"/>
                  </a:lnTo>
                  <a:lnTo>
                    <a:pt x="684213" y="1354137"/>
                  </a:lnTo>
                  <a:lnTo>
                    <a:pt x="193036" y="1354137"/>
                  </a:lnTo>
                  <a:lnTo>
                    <a:pt x="179272" y="971549"/>
                  </a:lnTo>
                  <a:lnTo>
                    <a:pt x="165708" y="1354137"/>
                  </a:lnTo>
                  <a:lnTo>
                    <a:pt x="26069" y="1354137"/>
                  </a:lnTo>
                  <a:lnTo>
                    <a:pt x="23576" y="1353910"/>
                  </a:lnTo>
                  <a:lnTo>
                    <a:pt x="20855" y="1353683"/>
                  </a:lnTo>
                  <a:lnTo>
                    <a:pt x="16095" y="1352775"/>
                  </a:lnTo>
                  <a:lnTo>
                    <a:pt x="11561" y="1351640"/>
                  </a:lnTo>
                  <a:lnTo>
                    <a:pt x="9748" y="1350505"/>
                  </a:lnTo>
                  <a:lnTo>
                    <a:pt x="7707" y="1349824"/>
                  </a:lnTo>
                  <a:lnTo>
                    <a:pt x="6121" y="1348689"/>
                  </a:lnTo>
                  <a:lnTo>
                    <a:pt x="4761" y="1347554"/>
                  </a:lnTo>
                  <a:lnTo>
                    <a:pt x="3174" y="1346419"/>
                  </a:lnTo>
                  <a:lnTo>
                    <a:pt x="2040" y="1345057"/>
                  </a:lnTo>
                  <a:lnTo>
                    <a:pt x="1360" y="1343695"/>
                  </a:lnTo>
                  <a:lnTo>
                    <a:pt x="680" y="1342333"/>
                  </a:lnTo>
                  <a:lnTo>
                    <a:pt x="453" y="1340744"/>
                  </a:lnTo>
                  <a:lnTo>
                    <a:pt x="0" y="1339155"/>
                  </a:lnTo>
                  <a:lnTo>
                    <a:pt x="0" y="807729"/>
                  </a:lnTo>
                  <a:lnTo>
                    <a:pt x="0" y="806367"/>
                  </a:lnTo>
                  <a:lnTo>
                    <a:pt x="453" y="805459"/>
                  </a:lnTo>
                  <a:lnTo>
                    <a:pt x="1360" y="803189"/>
                  </a:lnTo>
                  <a:lnTo>
                    <a:pt x="2720" y="801146"/>
                  </a:lnTo>
                  <a:lnTo>
                    <a:pt x="4761" y="799330"/>
                  </a:lnTo>
                  <a:lnTo>
                    <a:pt x="5894" y="796379"/>
                  </a:lnTo>
                  <a:lnTo>
                    <a:pt x="7481" y="793201"/>
                  </a:lnTo>
                  <a:lnTo>
                    <a:pt x="9294" y="790477"/>
                  </a:lnTo>
                  <a:lnTo>
                    <a:pt x="10881" y="787753"/>
                  </a:lnTo>
                  <a:lnTo>
                    <a:pt x="13148" y="784801"/>
                  </a:lnTo>
                  <a:lnTo>
                    <a:pt x="15415" y="781850"/>
                  </a:lnTo>
                  <a:lnTo>
                    <a:pt x="17908" y="779126"/>
                  </a:lnTo>
                  <a:lnTo>
                    <a:pt x="20629" y="776402"/>
                  </a:lnTo>
                  <a:lnTo>
                    <a:pt x="26523" y="770727"/>
                  </a:lnTo>
                  <a:lnTo>
                    <a:pt x="33323" y="765506"/>
                  </a:lnTo>
                  <a:lnTo>
                    <a:pt x="40804" y="760285"/>
                  </a:lnTo>
                  <a:lnTo>
                    <a:pt x="48738" y="755063"/>
                  </a:lnTo>
                  <a:lnTo>
                    <a:pt x="57579" y="750069"/>
                  </a:lnTo>
                  <a:lnTo>
                    <a:pt x="66873" y="745075"/>
                  </a:lnTo>
                  <a:lnTo>
                    <a:pt x="77074" y="740308"/>
                  </a:lnTo>
                  <a:lnTo>
                    <a:pt x="87728" y="735541"/>
                  </a:lnTo>
                  <a:lnTo>
                    <a:pt x="98382" y="730547"/>
                  </a:lnTo>
                  <a:lnTo>
                    <a:pt x="110170" y="726006"/>
                  </a:lnTo>
                  <a:lnTo>
                    <a:pt x="122184" y="721693"/>
                  </a:lnTo>
                  <a:lnTo>
                    <a:pt x="134652" y="717380"/>
                  </a:lnTo>
                  <a:lnTo>
                    <a:pt x="147573" y="713294"/>
                  </a:lnTo>
                  <a:lnTo>
                    <a:pt x="160721" y="709208"/>
                  </a:lnTo>
                  <a:lnTo>
                    <a:pt x="174322" y="705122"/>
                  </a:lnTo>
                  <a:lnTo>
                    <a:pt x="188377" y="701263"/>
                  </a:lnTo>
                  <a:lnTo>
                    <a:pt x="202658" y="697630"/>
                  </a:lnTo>
                  <a:lnTo>
                    <a:pt x="216940" y="693998"/>
                  </a:lnTo>
                  <a:lnTo>
                    <a:pt x="231901" y="690366"/>
                  </a:lnTo>
                  <a:lnTo>
                    <a:pt x="246862" y="687188"/>
                  </a:lnTo>
                  <a:lnTo>
                    <a:pt x="261824" y="683783"/>
                  </a:lnTo>
                  <a:lnTo>
                    <a:pt x="277012" y="680832"/>
                  </a:lnTo>
                  <a:lnTo>
                    <a:pt x="307841" y="674703"/>
                  </a:lnTo>
                  <a:lnTo>
                    <a:pt x="338897" y="669481"/>
                  </a:lnTo>
                  <a:lnTo>
                    <a:pt x="369953" y="664714"/>
                  </a:lnTo>
                  <a:lnTo>
                    <a:pt x="459948" y="898986"/>
                  </a:lnTo>
                  <a:lnTo>
                    <a:pt x="498485" y="756425"/>
                  </a:lnTo>
                  <a:lnTo>
                    <a:pt x="449520" y="727368"/>
                  </a:lnTo>
                  <a:lnTo>
                    <a:pt x="476723" y="658812"/>
                  </a:lnTo>
                  <a:close/>
                  <a:moveTo>
                    <a:pt x="1981777" y="644525"/>
                  </a:moveTo>
                  <a:lnTo>
                    <a:pt x="2069750" y="644525"/>
                  </a:lnTo>
                  <a:lnTo>
                    <a:pt x="2096959" y="712516"/>
                  </a:lnTo>
                  <a:lnTo>
                    <a:pt x="2047757" y="741753"/>
                  </a:lnTo>
                  <a:lnTo>
                    <a:pt x="2086529" y="883854"/>
                  </a:lnTo>
                  <a:lnTo>
                    <a:pt x="2178357" y="649964"/>
                  </a:lnTo>
                  <a:lnTo>
                    <a:pt x="2209420" y="654724"/>
                  </a:lnTo>
                  <a:lnTo>
                    <a:pt x="2240256" y="660390"/>
                  </a:lnTo>
                  <a:lnTo>
                    <a:pt x="2271092" y="666056"/>
                  </a:lnTo>
                  <a:lnTo>
                    <a:pt x="2286284" y="669229"/>
                  </a:lnTo>
                  <a:lnTo>
                    <a:pt x="2301248" y="672402"/>
                  </a:lnTo>
                  <a:lnTo>
                    <a:pt x="2316213" y="675801"/>
                  </a:lnTo>
                  <a:lnTo>
                    <a:pt x="2330724" y="679201"/>
                  </a:lnTo>
                  <a:lnTo>
                    <a:pt x="2345235" y="683053"/>
                  </a:lnTo>
                  <a:lnTo>
                    <a:pt x="2359293" y="686680"/>
                  </a:lnTo>
                  <a:lnTo>
                    <a:pt x="2373124" y="690533"/>
                  </a:lnTo>
                  <a:lnTo>
                    <a:pt x="2386501" y="694385"/>
                  </a:lnTo>
                  <a:lnTo>
                    <a:pt x="2399879" y="698691"/>
                  </a:lnTo>
                  <a:lnTo>
                    <a:pt x="2412576" y="702771"/>
                  </a:lnTo>
                  <a:lnTo>
                    <a:pt x="2425273" y="707077"/>
                  </a:lnTo>
                  <a:lnTo>
                    <a:pt x="2437063" y="711610"/>
                  </a:lnTo>
                  <a:lnTo>
                    <a:pt x="2448400" y="716143"/>
                  </a:lnTo>
                  <a:lnTo>
                    <a:pt x="2459510" y="720675"/>
                  </a:lnTo>
                  <a:lnTo>
                    <a:pt x="2469940" y="725435"/>
                  </a:lnTo>
                  <a:lnTo>
                    <a:pt x="2479916" y="730194"/>
                  </a:lnTo>
                  <a:lnTo>
                    <a:pt x="2489213" y="735180"/>
                  </a:lnTo>
                  <a:lnTo>
                    <a:pt x="2497829" y="740393"/>
                  </a:lnTo>
                  <a:lnTo>
                    <a:pt x="2505991" y="745605"/>
                  </a:lnTo>
                  <a:lnTo>
                    <a:pt x="2513247" y="750818"/>
                  </a:lnTo>
                  <a:lnTo>
                    <a:pt x="2520049" y="756257"/>
                  </a:lnTo>
                  <a:lnTo>
                    <a:pt x="2525944" y="761697"/>
                  </a:lnTo>
                  <a:lnTo>
                    <a:pt x="2528665" y="764416"/>
                  </a:lnTo>
                  <a:lnTo>
                    <a:pt x="2531159" y="767363"/>
                  </a:lnTo>
                  <a:lnTo>
                    <a:pt x="2533426" y="770082"/>
                  </a:lnTo>
                  <a:lnTo>
                    <a:pt x="2535467" y="772802"/>
                  </a:lnTo>
                  <a:lnTo>
                    <a:pt x="2537508" y="775975"/>
                  </a:lnTo>
                  <a:lnTo>
                    <a:pt x="2538868" y="778695"/>
                  </a:lnTo>
                  <a:lnTo>
                    <a:pt x="2540455" y="781641"/>
                  </a:lnTo>
                  <a:lnTo>
                    <a:pt x="2541815" y="784361"/>
                  </a:lnTo>
                  <a:lnTo>
                    <a:pt x="2543856" y="786400"/>
                  </a:lnTo>
                  <a:lnTo>
                    <a:pt x="2545217" y="788440"/>
                  </a:lnTo>
                  <a:lnTo>
                    <a:pt x="2546123" y="790480"/>
                  </a:lnTo>
                  <a:lnTo>
                    <a:pt x="2546350" y="791840"/>
                  </a:lnTo>
                  <a:lnTo>
                    <a:pt x="2546350" y="792746"/>
                  </a:lnTo>
                  <a:lnTo>
                    <a:pt x="2546350" y="1323758"/>
                  </a:lnTo>
                  <a:lnTo>
                    <a:pt x="2546350" y="1325118"/>
                  </a:lnTo>
                  <a:lnTo>
                    <a:pt x="2545670" y="1326705"/>
                  </a:lnTo>
                  <a:lnTo>
                    <a:pt x="2545217" y="1328064"/>
                  </a:lnTo>
                  <a:lnTo>
                    <a:pt x="2544310" y="1329424"/>
                  </a:lnTo>
                  <a:lnTo>
                    <a:pt x="2543176" y="1330784"/>
                  </a:lnTo>
                  <a:lnTo>
                    <a:pt x="2542042" y="1332144"/>
                  </a:lnTo>
                  <a:lnTo>
                    <a:pt x="2540455" y="1333050"/>
                  </a:lnTo>
                  <a:lnTo>
                    <a:pt x="2538641" y="1333957"/>
                  </a:lnTo>
                  <a:lnTo>
                    <a:pt x="2537054" y="1335090"/>
                  </a:lnTo>
                  <a:lnTo>
                    <a:pt x="2535013" y="1335770"/>
                  </a:lnTo>
                  <a:lnTo>
                    <a:pt x="2530479" y="1337357"/>
                  </a:lnTo>
                  <a:lnTo>
                    <a:pt x="2525490" y="1338037"/>
                  </a:lnTo>
                  <a:lnTo>
                    <a:pt x="2522996" y="1338263"/>
                  </a:lnTo>
                  <a:lnTo>
                    <a:pt x="2520276" y="1338263"/>
                  </a:lnTo>
                  <a:lnTo>
                    <a:pt x="2380604" y="1338263"/>
                  </a:lnTo>
                  <a:lnTo>
                    <a:pt x="2367197" y="957263"/>
                  </a:lnTo>
                  <a:lnTo>
                    <a:pt x="2353389" y="1338263"/>
                  </a:lnTo>
                  <a:lnTo>
                    <a:pt x="1800226" y="1338263"/>
                  </a:lnTo>
                  <a:lnTo>
                    <a:pt x="1800226" y="819507"/>
                  </a:lnTo>
                  <a:lnTo>
                    <a:pt x="1799999" y="818147"/>
                  </a:lnTo>
                  <a:lnTo>
                    <a:pt x="1799773" y="817014"/>
                  </a:lnTo>
                  <a:lnTo>
                    <a:pt x="1799546" y="815654"/>
                  </a:lnTo>
                  <a:lnTo>
                    <a:pt x="1798865" y="814747"/>
                  </a:lnTo>
                  <a:lnTo>
                    <a:pt x="1797278" y="812481"/>
                  </a:lnTo>
                  <a:lnTo>
                    <a:pt x="1795237" y="810441"/>
                  </a:lnTo>
                  <a:lnTo>
                    <a:pt x="1794103" y="807041"/>
                  </a:lnTo>
                  <a:lnTo>
                    <a:pt x="1792515" y="803868"/>
                  </a:lnTo>
                  <a:lnTo>
                    <a:pt x="1790474" y="800695"/>
                  </a:lnTo>
                  <a:lnTo>
                    <a:pt x="1788433" y="797295"/>
                  </a:lnTo>
                  <a:lnTo>
                    <a:pt x="1786165" y="794122"/>
                  </a:lnTo>
                  <a:lnTo>
                    <a:pt x="1783898" y="790948"/>
                  </a:lnTo>
                  <a:lnTo>
                    <a:pt x="1781176" y="788002"/>
                  </a:lnTo>
                  <a:lnTo>
                    <a:pt x="1778455" y="784602"/>
                  </a:lnTo>
                  <a:lnTo>
                    <a:pt x="1775053" y="781656"/>
                  </a:lnTo>
                  <a:lnTo>
                    <a:pt x="1771878" y="778709"/>
                  </a:lnTo>
                  <a:lnTo>
                    <a:pt x="1764621" y="772590"/>
                  </a:lnTo>
                  <a:lnTo>
                    <a:pt x="1756910" y="766697"/>
                  </a:lnTo>
                  <a:lnTo>
                    <a:pt x="1748292" y="761030"/>
                  </a:lnTo>
                  <a:lnTo>
                    <a:pt x="1738994" y="755364"/>
                  </a:lnTo>
                  <a:lnTo>
                    <a:pt x="1728789" y="749924"/>
                  </a:lnTo>
                  <a:lnTo>
                    <a:pt x="1718357" y="744258"/>
                  </a:lnTo>
                  <a:lnTo>
                    <a:pt x="1707244" y="739045"/>
                  </a:lnTo>
                  <a:lnTo>
                    <a:pt x="1695224" y="733832"/>
                  </a:lnTo>
                  <a:lnTo>
                    <a:pt x="1682978" y="728619"/>
                  </a:lnTo>
                  <a:lnTo>
                    <a:pt x="1670278" y="723859"/>
                  </a:lnTo>
                  <a:lnTo>
                    <a:pt x="1656898" y="719099"/>
                  </a:lnTo>
                  <a:lnTo>
                    <a:pt x="1643290" y="714340"/>
                  </a:lnTo>
                  <a:lnTo>
                    <a:pt x="1629230" y="709807"/>
                  </a:lnTo>
                  <a:lnTo>
                    <a:pt x="1624147" y="708322"/>
                  </a:lnTo>
                  <a:lnTo>
                    <a:pt x="1626934" y="707304"/>
                  </a:lnTo>
                  <a:lnTo>
                    <a:pt x="1639632" y="702998"/>
                  </a:lnTo>
                  <a:lnTo>
                    <a:pt x="1652556" y="698691"/>
                  </a:lnTo>
                  <a:lnTo>
                    <a:pt x="1665480" y="694612"/>
                  </a:lnTo>
                  <a:lnTo>
                    <a:pt x="1679084" y="690533"/>
                  </a:lnTo>
                  <a:lnTo>
                    <a:pt x="1693368" y="686906"/>
                  </a:lnTo>
                  <a:lnTo>
                    <a:pt x="1707426" y="683053"/>
                  </a:lnTo>
                  <a:lnTo>
                    <a:pt x="1722164" y="679427"/>
                  </a:lnTo>
                  <a:lnTo>
                    <a:pt x="1736675" y="676028"/>
                  </a:lnTo>
                  <a:lnTo>
                    <a:pt x="1751639" y="672628"/>
                  </a:lnTo>
                  <a:lnTo>
                    <a:pt x="1766831" y="669455"/>
                  </a:lnTo>
                  <a:lnTo>
                    <a:pt x="1781795" y="666056"/>
                  </a:lnTo>
                  <a:lnTo>
                    <a:pt x="1812631" y="660390"/>
                  </a:lnTo>
                  <a:lnTo>
                    <a:pt x="1843694" y="654950"/>
                  </a:lnTo>
                  <a:lnTo>
                    <a:pt x="1874757" y="650191"/>
                  </a:lnTo>
                  <a:lnTo>
                    <a:pt x="1964772" y="883854"/>
                  </a:lnTo>
                  <a:lnTo>
                    <a:pt x="2003543" y="741753"/>
                  </a:lnTo>
                  <a:lnTo>
                    <a:pt x="1954342" y="712516"/>
                  </a:lnTo>
                  <a:lnTo>
                    <a:pt x="1981777" y="644525"/>
                  </a:lnTo>
                  <a:close/>
                  <a:moveTo>
                    <a:pt x="1248456" y="69850"/>
                  </a:moveTo>
                  <a:lnTo>
                    <a:pt x="1255033" y="70077"/>
                  </a:lnTo>
                  <a:lnTo>
                    <a:pt x="1261609" y="70304"/>
                  </a:lnTo>
                  <a:lnTo>
                    <a:pt x="1268186" y="70984"/>
                  </a:lnTo>
                  <a:lnTo>
                    <a:pt x="1274536" y="71665"/>
                  </a:lnTo>
                  <a:lnTo>
                    <a:pt x="1281113" y="72346"/>
                  </a:lnTo>
                  <a:lnTo>
                    <a:pt x="1287463" y="73707"/>
                  </a:lnTo>
                  <a:lnTo>
                    <a:pt x="1293813" y="74841"/>
                  </a:lnTo>
                  <a:lnTo>
                    <a:pt x="1299936" y="76429"/>
                  </a:lnTo>
                  <a:lnTo>
                    <a:pt x="1306059" y="78017"/>
                  </a:lnTo>
                  <a:lnTo>
                    <a:pt x="1312409" y="80059"/>
                  </a:lnTo>
                  <a:lnTo>
                    <a:pt x="1318533" y="82101"/>
                  </a:lnTo>
                  <a:lnTo>
                    <a:pt x="1324429" y="84369"/>
                  </a:lnTo>
                  <a:lnTo>
                    <a:pt x="1330325" y="86638"/>
                  </a:lnTo>
                  <a:lnTo>
                    <a:pt x="1335995" y="89134"/>
                  </a:lnTo>
                  <a:lnTo>
                    <a:pt x="1342118" y="91856"/>
                  </a:lnTo>
                  <a:lnTo>
                    <a:pt x="1347788" y="94579"/>
                  </a:lnTo>
                  <a:lnTo>
                    <a:pt x="1353458" y="97982"/>
                  </a:lnTo>
                  <a:lnTo>
                    <a:pt x="1359127" y="100931"/>
                  </a:lnTo>
                  <a:lnTo>
                    <a:pt x="1364570" y="104561"/>
                  </a:lnTo>
                  <a:lnTo>
                    <a:pt x="1370240" y="107964"/>
                  </a:lnTo>
                  <a:lnTo>
                    <a:pt x="1375456" y="111820"/>
                  </a:lnTo>
                  <a:lnTo>
                    <a:pt x="1380672" y="115677"/>
                  </a:lnTo>
                  <a:lnTo>
                    <a:pt x="1386115" y="119534"/>
                  </a:lnTo>
                  <a:lnTo>
                    <a:pt x="1391104" y="123844"/>
                  </a:lnTo>
                  <a:lnTo>
                    <a:pt x="1396093" y="128155"/>
                  </a:lnTo>
                  <a:lnTo>
                    <a:pt x="1400856" y="132465"/>
                  </a:lnTo>
                  <a:lnTo>
                    <a:pt x="1406072" y="137230"/>
                  </a:lnTo>
                  <a:lnTo>
                    <a:pt x="1410834" y="141767"/>
                  </a:lnTo>
                  <a:lnTo>
                    <a:pt x="1415370" y="146985"/>
                  </a:lnTo>
                  <a:lnTo>
                    <a:pt x="1419906" y="151976"/>
                  </a:lnTo>
                  <a:lnTo>
                    <a:pt x="1424442" y="156967"/>
                  </a:lnTo>
                  <a:lnTo>
                    <a:pt x="1428751" y="162185"/>
                  </a:lnTo>
                  <a:lnTo>
                    <a:pt x="1433060" y="167630"/>
                  </a:lnTo>
                  <a:lnTo>
                    <a:pt x="1437369" y="173075"/>
                  </a:lnTo>
                  <a:lnTo>
                    <a:pt x="1441224" y="178973"/>
                  </a:lnTo>
                  <a:lnTo>
                    <a:pt x="1445079" y="184645"/>
                  </a:lnTo>
                  <a:lnTo>
                    <a:pt x="1449161" y="190543"/>
                  </a:lnTo>
                  <a:lnTo>
                    <a:pt x="1452790" y="196669"/>
                  </a:lnTo>
                  <a:lnTo>
                    <a:pt x="1456419" y="202567"/>
                  </a:lnTo>
                  <a:lnTo>
                    <a:pt x="1460047" y="208920"/>
                  </a:lnTo>
                  <a:lnTo>
                    <a:pt x="1463222" y="215272"/>
                  </a:lnTo>
                  <a:lnTo>
                    <a:pt x="1466624" y="221624"/>
                  </a:lnTo>
                  <a:lnTo>
                    <a:pt x="1469572" y="228203"/>
                  </a:lnTo>
                  <a:lnTo>
                    <a:pt x="1472520" y="235010"/>
                  </a:lnTo>
                  <a:lnTo>
                    <a:pt x="1475695" y="241589"/>
                  </a:lnTo>
                  <a:lnTo>
                    <a:pt x="1478417" y="248395"/>
                  </a:lnTo>
                  <a:lnTo>
                    <a:pt x="1480911" y="255428"/>
                  </a:lnTo>
                  <a:lnTo>
                    <a:pt x="1483406" y="262460"/>
                  </a:lnTo>
                  <a:lnTo>
                    <a:pt x="1485674" y="269493"/>
                  </a:lnTo>
                  <a:lnTo>
                    <a:pt x="1487942" y="276753"/>
                  </a:lnTo>
                  <a:lnTo>
                    <a:pt x="1489983" y="284013"/>
                  </a:lnTo>
                  <a:lnTo>
                    <a:pt x="1492024" y="291273"/>
                  </a:lnTo>
                  <a:lnTo>
                    <a:pt x="1493838" y="298986"/>
                  </a:lnTo>
                  <a:lnTo>
                    <a:pt x="1495426" y="306473"/>
                  </a:lnTo>
                  <a:lnTo>
                    <a:pt x="1496786" y="313959"/>
                  </a:lnTo>
                  <a:lnTo>
                    <a:pt x="1498374" y="321673"/>
                  </a:lnTo>
                  <a:lnTo>
                    <a:pt x="1499281" y="329386"/>
                  </a:lnTo>
                  <a:lnTo>
                    <a:pt x="1500415" y="337100"/>
                  </a:lnTo>
                  <a:lnTo>
                    <a:pt x="1500809" y="340447"/>
                  </a:lnTo>
                  <a:lnTo>
                    <a:pt x="1501799" y="339950"/>
                  </a:lnTo>
                  <a:lnTo>
                    <a:pt x="1502922" y="339725"/>
                  </a:lnTo>
                  <a:lnTo>
                    <a:pt x="1504045" y="339725"/>
                  </a:lnTo>
                  <a:lnTo>
                    <a:pt x="1505392" y="339725"/>
                  </a:lnTo>
                  <a:lnTo>
                    <a:pt x="1506291" y="339950"/>
                  </a:lnTo>
                  <a:lnTo>
                    <a:pt x="1508761" y="341076"/>
                  </a:lnTo>
                  <a:lnTo>
                    <a:pt x="1510782" y="342427"/>
                  </a:lnTo>
                  <a:lnTo>
                    <a:pt x="1513028" y="344678"/>
                  </a:lnTo>
                  <a:lnTo>
                    <a:pt x="1515049" y="347380"/>
                  </a:lnTo>
                  <a:lnTo>
                    <a:pt x="1516846" y="350306"/>
                  </a:lnTo>
                  <a:lnTo>
                    <a:pt x="1518642" y="353909"/>
                  </a:lnTo>
                  <a:lnTo>
                    <a:pt x="1520214" y="357736"/>
                  </a:lnTo>
                  <a:lnTo>
                    <a:pt x="1521786" y="362239"/>
                  </a:lnTo>
                  <a:lnTo>
                    <a:pt x="1523134" y="367192"/>
                  </a:lnTo>
                  <a:lnTo>
                    <a:pt x="1524257" y="372145"/>
                  </a:lnTo>
                  <a:lnTo>
                    <a:pt x="1525380" y="377548"/>
                  </a:lnTo>
                  <a:lnTo>
                    <a:pt x="1526053" y="383176"/>
                  </a:lnTo>
                  <a:lnTo>
                    <a:pt x="1526503" y="389030"/>
                  </a:lnTo>
                  <a:lnTo>
                    <a:pt x="1526727" y="395334"/>
                  </a:lnTo>
                  <a:lnTo>
                    <a:pt x="1527176" y="401637"/>
                  </a:lnTo>
                  <a:lnTo>
                    <a:pt x="1526727" y="407941"/>
                  </a:lnTo>
                  <a:lnTo>
                    <a:pt x="1526503" y="414245"/>
                  </a:lnTo>
                  <a:lnTo>
                    <a:pt x="1526053" y="419873"/>
                  </a:lnTo>
                  <a:lnTo>
                    <a:pt x="1525380" y="425727"/>
                  </a:lnTo>
                  <a:lnTo>
                    <a:pt x="1524257" y="430905"/>
                  </a:lnTo>
                  <a:lnTo>
                    <a:pt x="1523134" y="436308"/>
                  </a:lnTo>
                  <a:lnTo>
                    <a:pt x="1521786" y="441036"/>
                  </a:lnTo>
                  <a:lnTo>
                    <a:pt x="1520214" y="445314"/>
                  </a:lnTo>
                  <a:lnTo>
                    <a:pt x="1518642" y="449366"/>
                  </a:lnTo>
                  <a:lnTo>
                    <a:pt x="1516846" y="452743"/>
                  </a:lnTo>
                  <a:lnTo>
                    <a:pt x="1515049" y="456120"/>
                  </a:lnTo>
                  <a:lnTo>
                    <a:pt x="1513028" y="458597"/>
                  </a:lnTo>
                  <a:lnTo>
                    <a:pt x="1510782" y="460623"/>
                  </a:lnTo>
                  <a:lnTo>
                    <a:pt x="1508761" y="462199"/>
                  </a:lnTo>
                  <a:lnTo>
                    <a:pt x="1506291" y="463100"/>
                  </a:lnTo>
                  <a:lnTo>
                    <a:pt x="1505392" y="463325"/>
                  </a:lnTo>
                  <a:lnTo>
                    <a:pt x="1504045" y="463550"/>
                  </a:lnTo>
                  <a:lnTo>
                    <a:pt x="1502922" y="463325"/>
                  </a:lnTo>
                  <a:lnTo>
                    <a:pt x="1501799" y="463100"/>
                  </a:lnTo>
                  <a:lnTo>
                    <a:pt x="1499553" y="462199"/>
                  </a:lnTo>
                  <a:lnTo>
                    <a:pt x="1497308" y="460623"/>
                  </a:lnTo>
                  <a:lnTo>
                    <a:pt x="1496170" y="459597"/>
                  </a:lnTo>
                  <a:lnTo>
                    <a:pt x="1495426" y="463692"/>
                  </a:lnTo>
                  <a:lnTo>
                    <a:pt x="1493838" y="471405"/>
                  </a:lnTo>
                  <a:lnTo>
                    <a:pt x="1492024" y="478892"/>
                  </a:lnTo>
                  <a:lnTo>
                    <a:pt x="1489983" y="486152"/>
                  </a:lnTo>
                  <a:lnTo>
                    <a:pt x="1487942" y="493638"/>
                  </a:lnTo>
                  <a:lnTo>
                    <a:pt x="1485674" y="500671"/>
                  </a:lnTo>
                  <a:lnTo>
                    <a:pt x="1483406" y="507704"/>
                  </a:lnTo>
                  <a:lnTo>
                    <a:pt x="1480911" y="514737"/>
                  </a:lnTo>
                  <a:lnTo>
                    <a:pt x="1478417" y="521770"/>
                  </a:lnTo>
                  <a:lnTo>
                    <a:pt x="1475695" y="528576"/>
                  </a:lnTo>
                  <a:lnTo>
                    <a:pt x="1472520" y="535155"/>
                  </a:lnTo>
                  <a:lnTo>
                    <a:pt x="1469572" y="541961"/>
                  </a:lnTo>
                  <a:lnTo>
                    <a:pt x="1466624" y="548540"/>
                  </a:lnTo>
                  <a:lnTo>
                    <a:pt x="1463222" y="554893"/>
                  </a:lnTo>
                  <a:lnTo>
                    <a:pt x="1460047" y="561245"/>
                  </a:lnTo>
                  <a:lnTo>
                    <a:pt x="1456419" y="567597"/>
                  </a:lnTo>
                  <a:lnTo>
                    <a:pt x="1452790" y="573496"/>
                  </a:lnTo>
                  <a:lnTo>
                    <a:pt x="1449161" y="579621"/>
                  </a:lnTo>
                  <a:lnTo>
                    <a:pt x="1445079" y="585520"/>
                  </a:lnTo>
                  <a:lnTo>
                    <a:pt x="1441224" y="591192"/>
                  </a:lnTo>
                  <a:lnTo>
                    <a:pt x="1437369" y="597090"/>
                  </a:lnTo>
                  <a:lnTo>
                    <a:pt x="1433060" y="602535"/>
                  </a:lnTo>
                  <a:lnTo>
                    <a:pt x="1428751" y="607980"/>
                  </a:lnTo>
                  <a:lnTo>
                    <a:pt x="1424442" y="613198"/>
                  </a:lnTo>
                  <a:lnTo>
                    <a:pt x="1419906" y="618189"/>
                  </a:lnTo>
                  <a:lnTo>
                    <a:pt x="1415370" y="623407"/>
                  </a:lnTo>
                  <a:lnTo>
                    <a:pt x="1410834" y="628171"/>
                  </a:lnTo>
                  <a:lnTo>
                    <a:pt x="1406072" y="632935"/>
                  </a:lnTo>
                  <a:lnTo>
                    <a:pt x="1400856" y="637699"/>
                  </a:lnTo>
                  <a:lnTo>
                    <a:pt x="1396093" y="642010"/>
                  </a:lnTo>
                  <a:lnTo>
                    <a:pt x="1391104" y="646320"/>
                  </a:lnTo>
                  <a:lnTo>
                    <a:pt x="1386115" y="650631"/>
                  </a:lnTo>
                  <a:lnTo>
                    <a:pt x="1380672" y="654714"/>
                  </a:lnTo>
                  <a:lnTo>
                    <a:pt x="1375456" y="658344"/>
                  </a:lnTo>
                  <a:lnTo>
                    <a:pt x="1370240" y="662201"/>
                  </a:lnTo>
                  <a:lnTo>
                    <a:pt x="1364570" y="665831"/>
                  </a:lnTo>
                  <a:lnTo>
                    <a:pt x="1359127" y="669007"/>
                  </a:lnTo>
                  <a:lnTo>
                    <a:pt x="1353458" y="672410"/>
                  </a:lnTo>
                  <a:lnTo>
                    <a:pt x="1347788" y="675359"/>
                  </a:lnTo>
                  <a:lnTo>
                    <a:pt x="1342118" y="678309"/>
                  </a:lnTo>
                  <a:lnTo>
                    <a:pt x="1335995" y="681031"/>
                  </a:lnTo>
                  <a:lnTo>
                    <a:pt x="1330325" y="683753"/>
                  </a:lnTo>
                  <a:lnTo>
                    <a:pt x="1324429" y="686022"/>
                  </a:lnTo>
                  <a:lnTo>
                    <a:pt x="1318533" y="688291"/>
                  </a:lnTo>
                  <a:lnTo>
                    <a:pt x="1312409" y="690333"/>
                  </a:lnTo>
                  <a:lnTo>
                    <a:pt x="1306059" y="692148"/>
                  </a:lnTo>
                  <a:lnTo>
                    <a:pt x="1299936" y="693736"/>
                  </a:lnTo>
                  <a:lnTo>
                    <a:pt x="1293813" y="695324"/>
                  </a:lnTo>
                  <a:lnTo>
                    <a:pt x="1287463" y="696458"/>
                  </a:lnTo>
                  <a:lnTo>
                    <a:pt x="1281113" y="697592"/>
                  </a:lnTo>
                  <a:lnTo>
                    <a:pt x="1274536" y="698500"/>
                  </a:lnTo>
                  <a:lnTo>
                    <a:pt x="1268186" y="699407"/>
                  </a:lnTo>
                  <a:lnTo>
                    <a:pt x="1261609" y="699861"/>
                  </a:lnTo>
                  <a:lnTo>
                    <a:pt x="1255033" y="700088"/>
                  </a:lnTo>
                  <a:lnTo>
                    <a:pt x="1248456" y="700088"/>
                  </a:lnTo>
                  <a:lnTo>
                    <a:pt x="1241879" y="700088"/>
                  </a:lnTo>
                  <a:lnTo>
                    <a:pt x="1235529" y="699861"/>
                  </a:lnTo>
                  <a:lnTo>
                    <a:pt x="1228952" y="699407"/>
                  </a:lnTo>
                  <a:lnTo>
                    <a:pt x="1222602" y="698500"/>
                  </a:lnTo>
                  <a:lnTo>
                    <a:pt x="1216252" y="697592"/>
                  </a:lnTo>
                  <a:lnTo>
                    <a:pt x="1209675" y="696458"/>
                  </a:lnTo>
                  <a:lnTo>
                    <a:pt x="1203325" y="695324"/>
                  </a:lnTo>
                  <a:lnTo>
                    <a:pt x="1197429" y="693736"/>
                  </a:lnTo>
                  <a:lnTo>
                    <a:pt x="1191079" y="692148"/>
                  </a:lnTo>
                  <a:lnTo>
                    <a:pt x="1184956" y="690333"/>
                  </a:lnTo>
                  <a:lnTo>
                    <a:pt x="1178832" y="688291"/>
                  </a:lnTo>
                  <a:lnTo>
                    <a:pt x="1172936" y="686022"/>
                  </a:lnTo>
                  <a:lnTo>
                    <a:pt x="1166813" y="683753"/>
                  </a:lnTo>
                  <a:lnTo>
                    <a:pt x="1160916" y="681031"/>
                  </a:lnTo>
                  <a:lnTo>
                    <a:pt x="1155247" y="678309"/>
                  </a:lnTo>
                  <a:lnTo>
                    <a:pt x="1149350" y="675359"/>
                  </a:lnTo>
                  <a:lnTo>
                    <a:pt x="1143907" y="672410"/>
                  </a:lnTo>
                  <a:lnTo>
                    <a:pt x="1138011" y="669007"/>
                  </a:lnTo>
                  <a:lnTo>
                    <a:pt x="1132568" y="665831"/>
                  </a:lnTo>
                  <a:lnTo>
                    <a:pt x="1127125" y="662201"/>
                  </a:lnTo>
                  <a:lnTo>
                    <a:pt x="1121682" y="658344"/>
                  </a:lnTo>
                  <a:lnTo>
                    <a:pt x="1116240" y="654714"/>
                  </a:lnTo>
                  <a:lnTo>
                    <a:pt x="1111250" y="650631"/>
                  </a:lnTo>
                  <a:lnTo>
                    <a:pt x="1106034" y="646320"/>
                  </a:lnTo>
                  <a:lnTo>
                    <a:pt x="1101272" y="642010"/>
                  </a:lnTo>
                  <a:lnTo>
                    <a:pt x="1096056" y="637699"/>
                  </a:lnTo>
                  <a:lnTo>
                    <a:pt x="1091293" y="632935"/>
                  </a:lnTo>
                  <a:lnTo>
                    <a:pt x="1086531" y="628171"/>
                  </a:lnTo>
                  <a:lnTo>
                    <a:pt x="1081768" y="623407"/>
                  </a:lnTo>
                  <a:lnTo>
                    <a:pt x="1077232" y="618189"/>
                  </a:lnTo>
                  <a:lnTo>
                    <a:pt x="1072697" y="613198"/>
                  </a:lnTo>
                  <a:lnTo>
                    <a:pt x="1068388" y="607980"/>
                  </a:lnTo>
                  <a:lnTo>
                    <a:pt x="1064079" y="602535"/>
                  </a:lnTo>
                  <a:lnTo>
                    <a:pt x="1059997" y="597090"/>
                  </a:lnTo>
                  <a:lnTo>
                    <a:pt x="1055688" y="591192"/>
                  </a:lnTo>
                  <a:lnTo>
                    <a:pt x="1052059" y="585520"/>
                  </a:lnTo>
                  <a:lnTo>
                    <a:pt x="1048204" y="579621"/>
                  </a:lnTo>
                  <a:lnTo>
                    <a:pt x="1044348" y="573496"/>
                  </a:lnTo>
                  <a:lnTo>
                    <a:pt x="1040947" y="567597"/>
                  </a:lnTo>
                  <a:lnTo>
                    <a:pt x="1037318" y="561245"/>
                  </a:lnTo>
                  <a:lnTo>
                    <a:pt x="1033916" y="554893"/>
                  </a:lnTo>
                  <a:lnTo>
                    <a:pt x="1030514" y="548540"/>
                  </a:lnTo>
                  <a:lnTo>
                    <a:pt x="1027566" y="541961"/>
                  </a:lnTo>
                  <a:lnTo>
                    <a:pt x="1024391" y="535155"/>
                  </a:lnTo>
                  <a:lnTo>
                    <a:pt x="1021670" y="528576"/>
                  </a:lnTo>
                  <a:lnTo>
                    <a:pt x="1018948" y="521770"/>
                  </a:lnTo>
                  <a:lnTo>
                    <a:pt x="1016227" y="514737"/>
                  </a:lnTo>
                  <a:lnTo>
                    <a:pt x="1013959" y="507704"/>
                  </a:lnTo>
                  <a:lnTo>
                    <a:pt x="1011238" y="500671"/>
                  </a:lnTo>
                  <a:lnTo>
                    <a:pt x="1008970" y="493638"/>
                  </a:lnTo>
                  <a:lnTo>
                    <a:pt x="1007155" y="486152"/>
                  </a:lnTo>
                  <a:lnTo>
                    <a:pt x="1005341" y="478892"/>
                  </a:lnTo>
                  <a:lnTo>
                    <a:pt x="1003527" y="471405"/>
                  </a:lnTo>
                  <a:lnTo>
                    <a:pt x="1001713" y="463692"/>
                  </a:lnTo>
                  <a:lnTo>
                    <a:pt x="1001178" y="460749"/>
                  </a:lnTo>
                  <a:lnTo>
                    <a:pt x="999308" y="462199"/>
                  </a:lnTo>
                  <a:lnTo>
                    <a:pt x="997052" y="463100"/>
                  </a:lnTo>
                  <a:lnTo>
                    <a:pt x="995698" y="463325"/>
                  </a:lnTo>
                  <a:lnTo>
                    <a:pt x="994569" y="463550"/>
                  </a:lnTo>
                  <a:lnTo>
                    <a:pt x="993215" y="463325"/>
                  </a:lnTo>
                  <a:lnTo>
                    <a:pt x="992312" y="463100"/>
                  </a:lnTo>
                  <a:lnTo>
                    <a:pt x="990056" y="462199"/>
                  </a:lnTo>
                  <a:lnTo>
                    <a:pt x="987799" y="460623"/>
                  </a:lnTo>
                  <a:lnTo>
                    <a:pt x="985768" y="458597"/>
                  </a:lnTo>
                  <a:lnTo>
                    <a:pt x="983737" y="456120"/>
                  </a:lnTo>
                  <a:lnTo>
                    <a:pt x="981706" y="452743"/>
                  </a:lnTo>
                  <a:lnTo>
                    <a:pt x="979900" y="449366"/>
                  </a:lnTo>
                  <a:lnTo>
                    <a:pt x="978095" y="445314"/>
                  </a:lnTo>
                  <a:lnTo>
                    <a:pt x="976741" y="441036"/>
                  </a:lnTo>
                  <a:lnTo>
                    <a:pt x="975387" y="436308"/>
                  </a:lnTo>
                  <a:lnTo>
                    <a:pt x="974484" y="430905"/>
                  </a:lnTo>
                  <a:lnTo>
                    <a:pt x="973356" y="425727"/>
                  </a:lnTo>
                  <a:lnTo>
                    <a:pt x="972679" y="419873"/>
                  </a:lnTo>
                  <a:lnTo>
                    <a:pt x="971776" y="414245"/>
                  </a:lnTo>
                  <a:lnTo>
                    <a:pt x="971550" y="407941"/>
                  </a:lnTo>
                  <a:lnTo>
                    <a:pt x="971550" y="401637"/>
                  </a:lnTo>
                  <a:lnTo>
                    <a:pt x="971550" y="395334"/>
                  </a:lnTo>
                  <a:lnTo>
                    <a:pt x="971776" y="389030"/>
                  </a:lnTo>
                  <a:lnTo>
                    <a:pt x="972679" y="383176"/>
                  </a:lnTo>
                  <a:lnTo>
                    <a:pt x="973356" y="377548"/>
                  </a:lnTo>
                  <a:lnTo>
                    <a:pt x="974484" y="372145"/>
                  </a:lnTo>
                  <a:lnTo>
                    <a:pt x="975387" y="367192"/>
                  </a:lnTo>
                  <a:lnTo>
                    <a:pt x="976741" y="362239"/>
                  </a:lnTo>
                  <a:lnTo>
                    <a:pt x="978095" y="357736"/>
                  </a:lnTo>
                  <a:lnTo>
                    <a:pt x="979900" y="353909"/>
                  </a:lnTo>
                  <a:lnTo>
                    <a:pt x="981706" y="350306"/>
                  </a:lnTo>
                  <a:lnTo>
                    <a:pt x="983737" y="347380"/>
                  </a:lnTo>
                  <a:lnTo>
                    <a:pt x="985768" y="344678"/>
                  </a:lnTo>
                  <a:lnTo>
                    <a:pt x="987799" y="342427"/>
                  </a:lnTo>
                  <a:lnTo>
                    <a:pt x="990056" y="341076"/>
                  </a:lnTo>
                  <a:lnTo>
                    <a:pt x="992312" y="339950"/>
                  </a:lnTo>
                  <a:lnTo>
                    <a:pt x="993215" y="339725"/>
                  </a:lnTo>
                  <a:lnTo>
                    <a:pt x="994569" y="339725"/>
                  </a:lnTo>
                  <a:lnTo>
                    <a:pt x="995698" y="339725"/>
                  </a:lnTo>
                  <a:lnTo>
                    <a:pt x="996322" y="339829"/>
                  </a:lnTo>
                  <a:lnTo>
                    <a:pt x="996723" y="337100"/>
                  </a:lnTo>
                  <a:lnTo>
                    <a:pt x="997630" y="329386"/>
                  </a:lnTo>
                  <a:lnTo>
                    <a:pt x="998991" y="321673"/>
                  </a:lnTo>
                  <a:lnTo>
                    <a:pt x="1000352" y="313959"/>
                  </a:lnTo>
                  <a:lnTo>
                    <a:pt x="1001713" y="306473"/>
                  </a:lnTo>
                  <a:lnTo>
                    <a:pt x="1003527" y="298986"/>
                  </a:lnTo>
                  <a:lnTo>
                    <a:pt x="1005341" y="291273"/>
                  </a:lnTo>
                  <a:lnTo>
                    <a:pt x="1007155" y="284013"/>
                  </a:lnTo>
                  <a:lnTo>
                    <a:pt x="1008970" y="276753"/>
                  </a:lnTo>
                  <a:lnTo>
                    <a:pt x="1011238" y="269493"/>
                  </a:lnTo>
                  <a:lnTo>
                    <a:pt x="1013959" y="262460"/>
                  </a:lnTo>
                  <a:lnTo>
                    <a:pt x="1016227" y="255428"/>
                  </a:lnTo>
                  <a:lnTo>
                    <a:pt x="1018948" y="248395"/>
                  </a:lnTo>
                  <a:lnTo>
                    <a:pt x="1021670" y="241589"/>
                  </a:lnTo>
                  <a:lnTo>
                    <a:pt x="1024391" y="235010"/>
                  </a:lnTo>
                  <a:lnTo>
                    <a:pt x="1027566" y="228203"/>
                  </a:lnTo>
                  <a:lnTo>
                    <a:pt x="1030514" y="221624"/>
                  </a:lnTo>
                  <a:lnTo>
                    <a:pt x="1033916" y="215272"/>
                  </a:lnTo>
                  <a:lnTo>
                    <a:pt x="1037318" y="208920"/>
                  </a:lnTo>
                  <a:lnTo>
                    <a:pt x="1040947" y="202567"/>
                  </a:lnTo>
                  <a:lnTo>
                    <a:pt x="1044348" y="196669"/>
                  </a:lnTo>
                  <a:lnTo>
                    <a:pt x="1048204" y="190543"/>
                  </a:lnTo>
                  <a:lnTo>
                    <a:pt x="1052059" y="184645"/>
                  </a:lnTo>
                  <a:lnTo>
                    <a:pt x="1055688" y="178973"/>
                  </a:lnTo>
                  <a:lnTo>
                    <a:pt x="1059997" y="173075"/>
                  </a:lnTo>
                  <a:lnTo>
                    <a:pt x="1064079" y="167630"/>
                  </a:lnTo>
                  <a:lnTo>
                    <a:pt x="1068388" y="162185"/>
                  </a:lnTo>
                  <a:lnTo>
                    <a:pt x="1072697" y="156967"/>
                  </a:lnTo>
                  <a:lnTo>
                    <a:pt x="1077232" y="151976"/>
                  </a:lnTo>
                  <a:lnTo>
                    <a:pt x="1081768" y="146985"/>
                  </a:lnTo>
                  <a:lnTo>
                    <a:pt x="1086531" y="141767"/>
                  </a:lnTo>
                  <a:lnTo>
                    <a:pt x="1091293" y="137230"/>
                  </a:lnTo>
                  <a:lnTo>
                    <a:pt x="1096056" y="132465"/>
                  </a:lnTo>
                  <a:lnTo>
                    <a:pt x="1101272" y="128155"/>
                  </a:lnTo>
                  <a:lnTo>
                    <a:pt x="1106034" y="123844"/>
                  </a:lnTo>
                  <a:lnTo>
                    <a:pt x="1111250" y="119534"/>
                  </a:lnTo>
                  <a:lnTo>
                    <a:pt x="1116240" y="115677"/>
                  </a:lnTo>
                  <a:lnTo>
                    <a:pt x="1121682" y="111820"/>
                  </a:lnTo>
                  <a:lnTo>
                    <a:pt x="1127125" y="107964"/>
                  </a:lnTo>
                  <a:lnTo>
                    <a:pt x="1132568" y="104561"/>
                  </a:lnTo>
                  <a:lnTo>
                    <a:pt x="1138011" y="100931"/>
                  </a:lnTo>
                  <a:lnTo>
                    <a:pt x="1143907" y="97982"/>
                  </a:lnTo>
                  <a:lnTo>
                    <a:pt x="1149350" y="94579"/>
                  </a:lnTo>
                  <a:lnTo>
                    <a:pt x="1155247" y="91856"/>
                  </a:lnTo>
                  <a:lnTo>
                    <a:pt x="1160916" y="89134"/>
                  </a:lnTo>
                  <a:lnTo>
                    <a:pt x="1166813" y="86638"/>
                  </a:lnTo>
                  <a:lnTo>
                    <a:pt x="1172936" y="84369"/>
                  </a:lnTo>
                  <a:lnTo>
                    <a:pt x="1178832" y="82101"/>
                  </a:lnTo>
                  <a:lnTo>
                    <a:pt x="1184956" y="80059"/>
                  </a:lnTo>
                  <a:lnTo>
                    <a:pt x="1191079" y="78017"/>
                  </a:lnTo>
                  <a:lnTo>
                    <a:pt x="1197429" y="76429"/>
                  </a:lnTo>
                  <a:lnTo>
                    <a:pt x="1203325" y="74841"/>
                  </a:lnTo>
                  <a:lnTo>
                    <a:pt x="1209675" y="73707"/>
                  </a:lnTo>
                  <a:lnTo>
                    <a:pt x="1216252" y="72346"/>
                  </a:lnTo>
                  <a:lnTo>
                    <a:pt x="1222602" y="71665"/>
                  </a:lnTo>
                  <a:lnTo>
                    <a:pt x="1228952" y="70984"/>
                  </a:lnTo>
                  <a:lnTo>
                    <a:pt x="1235529" y="70304"/>
                  </a:lnTo>
                  <a:lnTo>
                    <a:pt x="1241879" y="70077"/>
                  </a:lnTo>
                  <a:lnTo>
                    <a:pt x="1248456" y="69850"/>
                  </a:lnTo>
                  <a:close/>
                  <a:moveTo>
                    <a:pt x="513333" y="14287"/>
                  </a:moveTo>
                  <a:lnTo>
                    <a:pt x="519907" y="14287"/>
                  </a:lnTo>
                  <a:lnTo>
                    <a:pt x="526481" y="14287"/>
                  </a:lnTo>
                  <a:lnTo>
                    <a:pt x="533055" y="14514"/>
                  </a:lnTo>
                  <a:lnTo>
                    <a:pt x="539629" y="14968"/>
                  </a:lnTo>
                  <a:lnTo>
                    <a:pt x="545976" y="15875"/>
                  </a:lnTo>
                  <a:lnTo>
                    <a:pt x="552550" y="16783"/>
                  </a:lnTo>
                  <a:lnTo>
                    <a:pt x="558670" y="17917"/>
                  </a:lnTo>
                  <a:lnTo>
                    <a:pt x="565017" y="19051"/>
                  </a:lnTo>
                  <a:lnTo>
                    <a:pt x="571365" y="20639"/>
                  </a:lnTo>
                  <a:lnTo>
                    <a:pt x="577485" y="22454"/>
                  </a:lnTo>
                  <a:lnTo>
                    <a:pt x="583379" y="24042"/>
                  </a:lnTo>
                  <a:lnTo>
                    <a:pt x="589499" y="26084"/>
                  </a:lnTo>
                  <a:lnTo>
                    <a:pt x="595620" y="28353"/>
                  </a:lnTo>
                  <a:lnTo>
                    <a:pt x="601740" y="30621"/>
                  </a:lnTo>
                  <a:lnTo>
                    <a:pt x="607408" y="33571"/>
                  </a:lnTo>
                  <a:lnTo>
                    <a:pt x="613301" y="36066"/>
                  </a:lnTo>
                  <a:lnTo>
                    <a:pt x="618969" y="39016"/>
                  </a:lnTo>
                  <a:lnTo>
                    <a:pt x="624862" y="41965"/>
                  </a:lnTo>
                  <a:lnTo>
                    <a:pt x="630303" y="45368"/>
                  </a:lnTo>
                  <a:lnTo>
                    <a:pt x="635970" y="48544"/>
                  </a:lnTo>
                  <a:lnTo>
                    <a:pt x="641184" y="52174"/>
                  </a:lnTo>
                  <a:lnTo>
                    <a:pt x="646851" y="56031"/>
                  </a:lnTo>
                  <a:lnTo>
                    <a:pt x="652065" y="59887"/>
                  </a:lnTo>
                  <a:lnTo>
                    <a:pt x="657052" y="63744"/>
                  </a:lnTo>
                  <a:lnTo>
                    <a:pt x="662492" y="68055"/>
                  </a:lnTo>
                  <a:lnTo>
                    <a:pt x="667479" y="72365"/>
                  </a:lnTo>
                  <a:lnTo>
                    <a:pt x="672239" y="76902"/>
                  </a:lnTo>
                  <a:lnTo>
                    <a:pt x="677227" y="81440"/>
                  </a:lnTo>
                  <a:lnTo>
                    <a:pt x="681760" y="86204"/>
                  </a:lnTo>
                  <a:lnTo>
                    <a:pt x="686521" y="90968"/>
                  </a:lnTo>
                  <a:lnTo>
                    <a:pt x="691281" y="96186"/>
                  </a:lnTo>
                  <a:lnTo>
                    <a:pt x="695815" y="101177"/>
                  </a:lnTo>
                  <a:lnTo>
                    <a:pt x="699895" y="106395"/>
                  </a:lnTo>
                  <a:lnTo>
                    <a:pt x="704202" y="112067"/>
                  </a:lnTo>
                  <a:lnTo>
                    <a:pt x="708509" y="117512"/>
                  </a:lnTo>
                  <a:lnTo>
                    <a:pt x="712589" y="123183"/>
                  </a:lnTo>
                  <a:lnTo>
                    <a:pt x="716443" y="128855"/>
                  </a:lnTo>
                  <a:lnTo>
                    <a:pt x="720523" y="134754"/>
                  </a:lnTo>
                  <a:lnTo>
                    <a:pt x="723924" y="140652"/>
                  </a:lnTo>
                  <a:lnTo>
                    <a:pt x="727777" y="146778"/>
                  </a:lnTo>
                  <a:lnTo>
                    <a:pt x="730951" y="153130"/>
                  </a:lnTo>
                  <a:lnTo>
                    <a:pt x="734578" y="159482"/>
                  </a:lnTo>
                  <a:lnTo>
                    <a:pt x="737751" y="166061"/>
                  </a:lnTo>
                  <a:lnTo>
                    <a:pt x="740925" y="172640"/>
                  </a:lnTo>
                  <a:lnTo>
                    <a:pt x="743872" y="179220"/>
                  </a:lnTo>
                  <a:lnTo>
                    <a:pt x="746592" y="186026"/>
                  </a:lnTo>
                  <a:lnTo>
                    <a:pt x="749539" y="192832"/>
                  </a:lnTo>
                  <a:lnTo>
                    <a:pt x="752259" y="199638"/>
                  </a:lnTo>
                  <a:lnTo>
                    <a:pt x="754753" y="206671"/>
                  </a:lnTo>
                  <a:lnTo>
                    <a:pt x="757020" y="213704"/>
                  </a:lnTo>
                  <a:lnTo>
                    <a:pt x="759287" y="220963"/>
                  </a:lnTo>
                  <a:lnTo>
                    <a:pt x="761327" y="228450"/>
                  </a:lnTo>
                  <a:lnTo>
                    <a:pt x="763367" y="235710"/>
                  </a:lnTo>
                  <a:lnTo>
                    <a:pt x="765180" y="242969"/>
                  </a:lnTo>
                  <a:lnTo>
                    <a:pt x="766540" y="250683"/>
                  </a:lnTo>
                  <a:lnTo>
                    <a:pt x="768127" y="258170"/>
                  </a:lnTo>
                  <a:lnTo>
                    <a:pt x="769261" y="265656"/>
                  </a:lnTo>
                  <a:lnTo>
                    <a:pt x="770621" y="273597"/>
                  </a:lnTo>
                  <a:lnTo>
                    <a:pt x="771528" y="281310"/>
                  </a:lnTo>
                  <a:lnTo>
                    <a:pt x="771841" y="283505"/>
                  </a:lnTo>
                  <a:lnTo>
                    <a:pt x="773361" y="282802"/>
                  </a:lnTo>
                  <a:lnTo>
                    <a:pt x="774259" y="282574"/>
                  </a:lnTo>
                  <a:lnTo>
                    <a:pt x="775606" y="282574"/>
                  </a:lnTo>
                  <a:lnTo>
                    <a:pt x="776729" y="282574"/>
                  </a:lnTo>
                  <a:lnTo>
                    <a:pt x="777852" y="282802"/>
                  </a:lnTo>
                  <a:lnTo>
                    <a:pt x="780098" y="283945"/>
                  </a:lnTo>
                  <a:lnTo>
                    <a:pt x="782344" y="285315"/>
                  </a:lnTo>
                  <a:lnTo>
                    <a:pt x="784589" y="287371"/>
                  </a:lnTo>
                  <a:lnTo>
                    <a:pt x="786611" y="289884"/>
                  </a:lnTo>
                  <a:lnTo>
                    <a:pt x="788407" y="293311"/>
                  </a:lnTo>
                  <a:lnTo>
                    <a:pt x="789979" y="296737"/>
                  </a:lnTo>
                  <a:lnTo>
                    <a:pt x="791776" y="300849"/>
                  </a:lnTo>
                  <a:lnTo>
                    <a:pt x="793348" y="305189"/>
                  </a:lnTo>
                  <a:lnTo>
                    <a:pt x="794471" y="309987"/>
                  </a:lnTo>
                  <a:lnTo>
                    <a:pt x="795818" y="315469"/>
                  </a:lnTo>
                  <a:lnTo>
                    <a:pt x="796492" y="320723"/>
                  </a:lnTo>
                  <a:lnTo>
                    <a:pt x="797390" y="326663"/>
                  </a:lnTo>
                  <a:lnTo>
                    <a:pt x="798064" y="332602"/>
                  </a:lnTo>
                  <a:lnTo>
                    <a:pt x="798289" y="338770"/>
                  </a:lnTo>
                  <a:lnTo>
                    <a:pt x="798513" y="345166"/>
                  </a:lnTo>
                  <a:lnTo>
                    <a:pt x="798289" y="351563"/>
                  </a:lnTo>
                  <a:lnTo>
                    <a:pt x="798064" y="357730"/>
                  </a:lnTo>
                  <a:lnTo>
                    <a:pt x="797390" y="363898"/>
                  </a:lnTo>
                  <a:lnTo>
                    <a:pt x="796492" y="369609"/>
                  </a:lnTo>
                  <a:lnTo>
                    <a:pt x="795818" y="375092"/>
                  </a:lnTo>
                  <a:lnTo>
                    <a:pt x="794471" y="380117"/>
                  </a:lnTo>
                  <a:lnTo>
                    <a:pt x="793348" y="385143"/>
                  </a:lnTo>
                  <a:lnTo>
                    <a:pt x="791776" y="389712"/>
                  </a:lnTo>
                  <a:lnTo>
                    <a:pt x="789979" y="393595"/>
                  </a:lnTo>
                  <a:lnTo>
                    <a:pt x="788407" y="397250"/>
                  </a:lnTo>
                  <a:lnTo>
                    <a:pt x="786611" y="400220"/>
                  </a:lnTo>
                  <a:lnTo>
                    <a:pt x="784589" y="403190"/>
                  </a:lnTo>
                  <a:lnTo>
                    <a:pt x="782344" y="405017"/>
                  </a:lnTo>
                  <a:lnTo>
                    <a:pt x="780098" y="406616"/>
                  </a:lnTo>
                  <a:lnTo>
                    <a:pt x="777852" y="407758"/>
                  </a:lnTo>
                  <a:lnTo>
                    <a:pt x="776729" y="407987"/>
                  </a:lnTo>
                  <a:lnTo>
                    <a:pt x="775606" y="407987"/>
                  </a:lnTo>
                  <a:lnTo>
                    <a:pt x="774259" y="407987"/>
                  </a:lnTo>
                  <a:lnTo>
                    <a:pt x="773361" y="407758"/>
                  </a:lnTo>
                  <a:lnTo>
                    <a:pt x="770890" y="406616"/>
                  </a:lnTo>
                  <a:lnTo>
                    <a:pt x="768869" y="405017"/>
                  </a:lnTo>
                  <a:lnTo>
                    <a:pt x="767445" y="403859"/>
                  </a:lnTo>
                  <a:lnTo>
                    <a:pt x="766540" y="408129"/>
                  </a:lnTo>
                  <a:lnTo>
                    <a:pt x="765180" y="415616"/>
                  </a:lnTo>
                  <a:lnTo>
                    <a:pt x="763367" y="423102"/>
                  </a:lnTo>
                  <a:lnTo>
                    <a:pt x="761327" y="430362"/>
                  </a:lnTo>
                  <a:lnTo>
                    <a:pt x="759287" y="437622"/>
                  </a:lnTo>
                  <a:lnTo>
                    <a:pt x="757020" y="444655"/>
                  </a:lnTo>
                  <a:lnTo>
                    <a:pt x="754753" y="452141"/>
                  </a:lnTo>
                  <a:lnTo>
                    <a:pt x="752259" y="458947"/>
                  </a:lnTo>
                  <a:lnTo>
                    <a:pt x="749539" y="465980"/>
                  </a:lnTo>
                  <a:lnTo>
                    <a:pt x="746592" y="472786"/>
                  </a:lnTo>
                  <a:lnTo>
                    <a:pt x="743872" y="479592"/>
                  </a:lnTo>
                  <a:lnTo>
                    <a:pt x="740925" y="486171"/>
                  </a:lnTo>
                  <a:lnTo>
                    <a:pt x="737751" y="492751"/>
                  </a:lnTo>
                  <a:lnTo>
                    <a:pt x="734578" y="499330"/>
                  </a:lnTo>
                  <a:lnTo>
                    <a:pt x="730951" y="505682"/>
                  </a:lnTo>
                  <a:lnTo>
                    <a:pt x="727777" y="511581"/>
                  </a:lnTo>
                  <a:lnTo>
                    <a:pt x="723924" y="517933"/>
                  </a:lnTo>
                  <a:lnTo>
                    <a:pt x="720523" y="523831"/>
                  </a:lnTo>
                  <a:lnTo>
                    <a:pt x="716443" y="529730"/>
                  </a:lnTo>
                  <a:lnTo>
                    <a:pt x="712589" y="535629"/>
                  </a:lnTo>
                  <a:lnTo>
                    <a:pt x="708509" y="541300"/>
                  </a:lnTo>
                  <a:lnTo>
                    <a:pt x="704202" y="546745"/>
                  </a:lnTo>
                  <a:lnTo>
                    <a:pt x="699895" y="551963"/>
                  </a:lnTo>
                  <a:lnTo>
                    <a:pt x="695815" y="557408"/>
                  </a:lnTo>
                  <a:lnTo>
                    <a:pt x="691281" y="562626"/>
                  </a:lnTo>
                  <a:lnTo>
                    <a:pt x="686521" y="567617"/>
                  </a:lnTo>
                  <a:lnTo>
                    <a:pt x="681760" y="572608"/>
                  </a:lnTo>
                  <a:lnTo>
                    <a:pt x="677227" y="577372"/>
                  </a:lnTo>
                  <a:lnTo>
                    <a:pt x="672239" y="581909"/>
                  </a:lnTo>
                  <a:lnTo>
                    <a:pt x="667479" y="586447"/>
                  </a:lnTo>
                  <a:lnTo>
                    <a:pt x="662492" y="590757"/>
                  </a:lnTo>
                  <a:lnTo>
                    <a:pt x="657052" y="594841"/>
                  </a:lnTo>
                  <a:lnTo>
                    <a:pt x="652065" y="598698"/>
                  </a:lnTo>
                  <a:lnTo>
                    <a:pt x="646851" y="602781"/>
                  </a:lnTo>
                  <a:lnTo>
                    <a:pt x="641184" y="606411"/>
                  </a:lnTo>
                  <a:lnTo>
                    <a:pt x="635970" y="609814"/>
                  </a:lnTo>
                  <a:lnTo>
                    <a:pt x="630303" y="613444"/>
                  </a:lnTo>
                  <a:lnTo>
                    <a:pt x="624862" y="616620"/>
                  </a:lnTo>
                  <a:lnTo>
                    <a:pt x="618969" y="619796"/>
                  </a:lnTo>
                  <a:lnTo>
                    <a:pt x="613301" y="622519"/>
                  </a:lnTo>
                  <a:lnTo>
                    <a:pt x="607408" y="625241"/>
                  </a:lnTo>
                  <a:lnTo>
                    <a:pt x="601740" y="627737"/>
                  </a:lnTo>
                  <a:lnTo>
                    <a:pt x="595620" y="630232"/>
                  </a:lnTo>
                  <a:lnTo>
                    <a:pt x="589499" y="632501"/>
                  </a:lnTo>
                  <a:lnTo>
                    <a:pt x="583379" y="634543"/>
                  </a:lnTo>
                  <a:lnTo>
                    <a:pt x="577485" y="636358"/>
                  </a:lnTo>
                  <a:lnTo>
                    <a:pt x="571365" y="638173"/>
                  </a:lnTo>
                  <a:lnTo>
                    <a:pt x="565017" y="639307"/>
                  </a:lnTo>
                  <a:lnTo>
                    <a:pt x="558670" y="640895"/>
                  </a:lnTo>
                  <a:lnTo>
                    <a:pt x="552550" y="642029"/>
                  </a:lnTo>
                  <a:lnTo>
                    <a:pt x="545976" y="642710"/>
                  </a:lnTo>
                  <a:lnTo>
                    <a:pt x="539629" y="643391"/>
                  </a:lnTo>
                  <a:lnTo>
                    <a:pt x="533055" y="644071"/>
                  </a:lnTo>
                  <a:lnTo>
                    <a:pt x="526481" y="644525"/>
                  </a:lnTo>
                  <a:lnTo>
                    <a:pt x="519907" y="644525"/>
                  </a:lnTo>
                  <a:lnTo>
                    <a:pt x="513333" y="644525"/>
                  </a:lnTo>
                  <a:lnTo>
                    <a:pt x="506759" y="644071"/>
                  </a:lnTo>
                  <a:lnTo>
                    <a:pt x="500186" y="643391"/>
                  </a:lnTo>
                  <a:lnTo>
                    <a:pt x="493838" y="642710"/>
                  </a:lnTo>
                  <a:lnTo>
                    <a:pt x="487264" y="642029"/>
                  </a:lnTo>
                  <a:lnTo>
                    <a:pt x="481144" y="640895"/>
                  </a:lnTo>
                  <a:lnTo>
                    <a:pt x="474797" y="639307"/>
                  </a:lnTo>
                  <a:lnTo>
                    <a:pt x="468450" y="638173"/>
                  </a:lnTo>
                  <a:lnTo>
                    <a:pt x="462329" y="636358"/>
                  </a:lnTo>
                  <a:lnTo>
                    <a:pt x="456435" y="634543"/>
                  </a:lnTo>
                  <a:lnTo>
                    <a:pt x="450315" y="632501"/>
                  </a:lnTo>
                  <a:lnTo>
                    <a:pt x="444194" y="630232"/>
                  </a:lnTo>
                  <a:lnTo>
                    <a:pt x="438301" y="627737"/>
                  </a:lnTo>
                  <a:lnTo>
                    <a:pt x="432407" y="625241"/>
                  </a:lnTo>
                  <a:lnTo>
                    <a:pt x="426513" y="622519"/>
                  </a:lnTo>
                  <a:lnTo>
                    <a:pt x="420846" y="619796"/>
                  </a:lnTo>
                  <a:lnTo>
                    <a:pt x="414952" y="616620"/>
                  </a:lnTo>
                  <a:lnTo>
                    <a:pt x="409512" y="613444"/>
                  </a:lnTo>
                  <a:lnTo>
                    <a:pt x="403844" y="609814"/>
                  </a:lnTo>
                  <a:lnTo>
                    <a:pt x="398631" y="606411"/>
                  </a:lnTo>
                  <a:lnTo>
                    <a:pt x="392963" y="602781"/>
                  </a:lnTo>
                  <a:lnTo>
                    <a:pt x="387750" y="598698"/>
                  </a:lnTo>
                  <a:lnTo>
                    <a:pt x="382763" y="594841"/>
                  </a:lnTo>
                  <a:lnTo>
                    <a:pt x="377322" y="590757"/>
                  </a:lnTo>
                  <a:lnTo>
                    <a:pt x="372335" y="586447"/>
                  </a:lnTo>
                  <a:lnTo>
                    <a:pt x="367575" y="581909"/>
                  </a:lnTo>
                  <a:lnTo>
                    <a:pt x="362588" y="577372"/>
                  </a:lnTo>
                  <a:lnTo>
                    <a:pt x="358054" y="572608"/>
                  </a:lnTo>
                  <a:lnTo>
                    <a:pt x="353294" y="567617"/>
                  </a:lnTo>
                  <a:lnTo>
                    <a:pt x="348760" y="562626"/>
                  </a:lnTo>
                  <a:lnTo>
                    <a:pt x="344000" y="557408"/>
                  </a:lnTo>
                  <a:lnTo>
                    <a:pt x="339919" y="551963"/>
                  </a:lnTo>
                  <a:lnTo>
                    <a:pt x="335612" y="546745"/>
                  </a:lnTo>
                  <a:lnTo>
                    <a:pt x="331305" y="541300"/>
                  </a:lnTo>
                  <a:lnTo>
                    <a:pt x="327225" y="535629"/>
                  </a:lnTo>
                  <a:lnTo>
                    <a:pt x="323371" y="529730"/>
                  </a:lnTo>
                  <a:lnTo>
                    <a:pt x="319291" y="523831"/>
                  </a:lnTo>
                  <a:lnTo>
                    <a:pt x="315891" y="517933"/>
                  </a:lnTo>
                  <a:lnTo>
                    <a:pt x="312037" y="511581"/>
                  </a:lnTo>
                  <a:lnTo>
                    <a:pt x="308863" y="505682"/>
                  </a:lnTo>
                  <a:lnTo>
                    <a:pt x="305236" y="499330"/>
                  </a:lnTo>
                  <a:lnTo>
                    <a:pt x="302063" y="492751"/>
                  </a:lnTo>
                  <a:lnTo>
                    <a:pt x="298889" y="486171"/>
                  </a:lnTo>
                  <a:lnTo>
                    <a:pt x="295942" y="479592"/>
                  </a:lnTo>
                  <a:lnTo>
                    <a:pt x="293222" y="472786"/>
                  </a:lnTo>
                  <a:lnTo>
                    <a:pt x="290275" y="465980"/>
                  </a:lnTo>
                  <a:lnTo>
                    <a:pt x="287555" y="458947"/>
                  </a:lnTo>
                  <a:lnTo>
                    <a:pt x="285061" y="452141"/>
                  </a:lnTo>
                  <a:lnTo>
                    <a:pt x="282795" y="444655"/>
                  </a:lnTo>
                  <a:lnTo>
                    <a:pt x="280528" y="437622"/>
                  </a:lnTo>
                  <a:lnTo>
                    <a:pt x="278488" y="430362"/>
                  </a:lnTo>
                  <a:lnTo>
                    <a:pt x="276447" y="423102"/>
                  </a:lnTo>
                  <a:lnTo>
                    <a:pt x="274861" y="415616"/>
                  </a:lnTo>
                  <a:lnTo>
                    <a:pt x="273274" y="408129"/>
                  </a:lnTo>
                  <a:lnTo>
                    <a:pt x="272602" y="404960"/>
                  </a:lnTo>
                  <a:lnTo>
                    <a:pt x="272532" y="405017"/>
                  </a:lnTo>
                  <a:lnTo>
                    <a:pt x="270286" y="406616"/>
                  </a:lnTo>
                  <a:lnTo>
                    <a:pt x="268041" y="407758"/>
                  </a:lnTo>
                  <a:lnTo>
                    <a:pt x="267142" y="407987"/>
                  </a:lnTo>
                  <a:lnTo>
                    <a:pt x="265795" y="407987"/>
                  </a:lnTo>
                  <a:lnTo>
                    <a:pt x="264672" y="407987"/>
                  </a:lnTo>
                  <a:lnTo>
                    <a:pt x="263549" y="407758"/>
                  </a:lnTo>
                  <a:lnTo>
                    <a:pt x="261303" y="406616"/>
                  </a:lnTo>
                  <a:lnTo>
                    <a:pt x="259058" y="405017"/>
                  </a:lnTo>
                  <a:lnTo>
                    <a:pt x="256812" y="403190"/>
                  </a:lnTo>
                  <a:lnTo>
                    <a:pt x="254791" y="400220"/>
                  </a:lnTo>
                  <a:lnTo>
                    <a:pt x="252994" y="397250"/>
                  </a:lnTo>
                  <a:lnTo>
                    <a:pt x="251422" y="393595"/>
                  </a:lnTo>
                  <a:lnTo>
                    <a:pt x="249625" y="389712"/>
                  </a:lnTo>
                  <a:lnTo>
                    <a:pt x="248053" y="385143"/>
                  </a:lnTo>
                  <a:lnTo>
                    <a:pt x="246930" y="380117"/>
                  </a:lnTo>
                  <a:lnTo>
                    <a:pt x="245583" y="375092"/>
                  </a:lnTo>
                  <a:lnTo>
                    <a:pt x="244909" y="369609"/>
                  </a:lnTo>
                  <a:lnTo>
                    <a:pt x="243786" y="363898"/>
                  </a:lnTo>
                  <a:lnTo>
                    <a:pt x="243337" y="357730"/>
                  </a:lnTo>
                  <a:lnTo>
                    <a:pt x="243113" y="351563"/>
                  </a:lnTo>
                  <a:lnTo>
                    <a:pt x="242888" y="345166"/>
                  </a:lnTo>
                  <a:lnTo>
                    <a:pt x="243113" y="338770"/>
                  </a:lnTo>
                  <a:lnTo>
                    <a:pt x="243337" y="332602"/>
                  </a:lnTo>
                  <a:lnTo>
                    <a:pt x="243786" y="326663"/>
                  </a:lnTo>
                  <a:lnTo>
                    <a:pt x="244909" y="320723"/>
                  </a:lnTo>
                  <a:lnTo>
                    <a:pt x="245583" y="315469"/>
                  </a:lnTo>
                  <a:lnTo>
                    <a:pt x="246930" y="309987"/>
                  </a:lnTo>
                  <a:lnTo>
                    <a:pt x="248053" y="305189"/>
                  </a:lnTo>
                  <a:lnTo>
                    <a:pt x="249625" y="300849"/>
                  </a:lnTo>
                  <a:lnTo>
                    <a:pt x="251422" y="296737"/>
                  </a:lnTo>
                  <a:lnTo>
                    <a:pt x="252994" y="293311"/>
                  </a:lnTo>
                  <a:lnTo>
                    <a:pt x="254791" y="289884"/>
                  </a:lnTo>
                  <a:lnTo>
                    <a:pt x="256812" y="287371"/>
                  </a:lnTo>
                  <a:lnTo>
                    <a:pt x="259058" y="285315"/>
                  </a:lnTo>
                  <a:lnTo>
                    <a:pt x="261303" y="283945"/>
                  </a:lnTo>
                  <a:lnTo>
                    <a:pt x="263549" y="282802"/>
                  </a:lnTo>
                  <a:lnTo>
                    <a:pt x="264672" y="282574"/>
                  </a:lnTo>
                  <a:lnTo>
                    <a:pt x="265795" y="282574"/>
                  </a:lnTo>
                  <a:lnTo>
                    <a:pt x="267142" y="282574"/>
                  </a:lnTo>
                  <a:lnTo>
                    <a:pt x="268041" y="282802"/>
                  </a:lnTo>
                  <a:lnTo>
                    <a:pt x="268071" y="282818"/>
                  </a:lnTo>
                  <a:lnTo>
                    <a:pt x="268287" y="281310"/>
                  </a:lnTo>
                  <a:lnTo>
                    <a:pt x="269193" y="273597"/>
                  </a:lnTo>
                  <a:lnTo>
                    <a:pt x="270554" y="265656"/>
                  </a:lnTo>
                  <a:lnTo>
                    <a:pt x="271687" y="258170"/>
                  </a:lnTo>
                  <a:lnTo>
                    <a:pt x="273274" y="250683"/>
                  </a:lnTo>
                  <a:lnTo>
                    <a:pt x="274861" y="242969"/>
                  </a:lnTo>
                  <a:lnTo>
                    <a:pt x="276447" y="235710"/>
                  </a:lnTo>
                  <a:lnTo>
                    <a:pt x="278488" y="228450"/>
                  </a:lnTo>
                  <a:lnTo>
                    <a:pt x="280528" y="220963"/>
                  </a:lnTo>
                  <a:lnTo>
                    <a:pt x="282795" y="213704"/>
                  </a:lnTo>
                  <a:lnTo>
                    <a:pt x="285061" y="206671"/>
                  </a:lnTo>
                  <a:lnTo>
                    <a:pt x="287555" y="199638"/>
                  </a:lnTo>
                  <a:lnTo>
                    <a:pt x="290275" y="192832"/>
                  </a:lnTo>
                  <a:lnTo>
                    <a:pt x="293222" y="186026"/>
                  </a:lnTo>
                  <a:lnTo>
                    <a:pt x="295942" y="179220"/>
                  </a:lnTo>
                  <a:lnTo>
                    <a:pt x="298889" y="172640"/>
                  </a:lnTo>
                  <a:lnTo>
                    <a:pt x="302063" y="166061"/>
                  </a:lnTo>
                  <a:lnTo>
                    <a:pt x="305236" y="159482"/>
                  </a:lnTo>
                  <a:lnTo>
                    <a:pt x="308863" y="153130"/>
                  </a:lnTo>
                  <a:lnTo>
                    <a:pt x="312037" y="146778"/>
                  </a:lnTo>
                  <a:lnTo>
                    <a:pt x="315891" y="140652"/>
                  </a:lnTo>
                  <a:lnTo>
                    <a:pt x="319291" y="134754"/>
                  </a:lnTo>
                  <a:lnTo>
                    <a:pt x="323371" y="128855"/>
                  </a:lnTo>
                  <a:lnTo>
                    <a:pt x="327225" y="123183"/>
                  </a:lnTo>
                  <a:lnTo>
                    <a:pt x="331305" y="117512"/>
                  </a:lnTo>
                  <a:lnTo>
                    <a:pt x="335612" y="112067"/>
                  </a:lnTo>
                  <a:lnTo>
                    <a:pt x="339919" y="106395"/>
                  </a:lnTo>
                  <a:lnTo>
                    <a:pt x="344000" y="101177"/>
                  </a:lnTo>
                  <a:lnTo>
                    <a:pt x="348760" y="96186"/>
                  </a:lnTo>
                  <a:lnTo>
                    <a:pt x="353294" y="90968"/>
                  </a:lnTo>
                  <a:lnTo>
                    <a:pt x="358054" y="86204"/>
                  </a:lnTo>
                  <a:lnTo>
                    <a:pt x="362588" y="81440"/>
                  </a:lnTo>
                  <a:lnTo>
                    <a:pt x="367575" y="76902"/>
                  </a:lnTo>
                  <a:lnTo>
                    <a:pt x="372335" y="72365"/>
                  </a:lnTo>
                  <a:lnTo>
                    <a:pt x="377322" y="68055"/>
                  </a:lnTo>
                  <a:lnTo>
                    <a:pt x="382763" y="63744"/>
                  </a:lnTo>
                  <a:lnTo>
                    <a:pt x="387750" y="59887"/>
                  </a:lnTo>
                  <a:lnTo>
                    <a:pt x="392963" y="56031"/>
                  </a:lnTo>
                  <a:lnTo>
                    <a:pt x="398631" y="52174"/>
                  </a:lnTo>
                  <a:lnTo>
                    <a:pt x="403844" y="48544"/>
                  </a:lnTo>
                  <a:lnTo>
                    <a:pt x="409512" y="45368"/>
                  </a:lnTo>
                  <a:lnTo>
                    <a:pt x="414952" y="41965"/>
                  </a:lnTo>
                  <a:lnTo>
                    <a:pt x="420846" y="39016"/>
                  </a:lnTo>
                  <a:lnTo>
                    <a:pt x="426513" y="36066"/>
                  </a:lnTo>
                  <a:lnTo>
                    <a:pt x="432407" y="33571"/>
                  </a:lnTo>
                  <a:lnTo>
                    <a:pt x="438301" y="30621"/>
                  </a:lnTo>
                  <a:lnTo>
                    <a:pt x="444194" y="28353"/>
                  </a:lnTo>
                  <a:lnTo>
                    <a:pt x="450315" y="26084"/>
                  </a:lnTo>
                  <a:lnTo>
                    <a:pt x="456435" y="24042"/>
                  </a:lnTo>
                  <a:lnTo>
                    <a:pt x="462329" y="22454"/>
                  </a:lnTo>
                  <a:lnTo>
                    <a:pt x="468450" y="20639"/>
                  </a:lnTo>
                  <a:lnTo>
                    <a:pt x="474797" y="19051"/>
                  </a:lnTo>
                  <a:lnTo>
                    <a:pt x="481144" y="17917"/>
                  </a:lnTo>
                  <a:lnTo>
                    <a:pt x="487264" y="16783"/>
                  </a:lnTo>
                  <a:lnTo>
                    <a:pt x="493838" y="15875"/>
                  </a:lnTo>
                  <a:lnTo>
                    <a:pt x="500186" y="14968"/>
                  </a:lnTo>
                  <a:lnTo>
                    <a:pt x="506759" y="14514"/>
                  </a:lnTo>
                  <a:lnTo>
                    <a:pt x="513333" y="14287"/>
                  </a:lnTo>
                  <a:close/>
                  <a:moveTo>
                    <a:pt x="2026444" y="0"/>
                  </a:moveTo>
                  <a:lnTo>
                    <a:pt x="2033018" y="227"/>
                  </a:lnTo>
                  <a:lnTo>
                    <a:pt x="2039592" y="454"/>
                  </a:lnTo>
                  <a:lnTo>
                    <a:pt x="2046166" y="1134"/>
                  </a:lnTo>
                  <a:lnTo>
                    <a:pt x="2052740" y="1814"/>
                  </a:lnTo>
                  <a:lnTo>
                    <a:pt x="2059087" y="2948"/>
                  </a:lnTo>
                  <a:lnTo>
                    <a:pt x="2065434" y="3855"/>
                  </a:lnTo>
                  <a:lnTo>
                    <a:pt x="2071555" y="5216"/>
                  </a:lnTo>
                  <a:lnTo>
                    <a:pt x="2077902" y="6577"/>
                  </a:lnTo>
                  <a:lnTo>
                    <a:pt x="2084022" y="8164"/>
                  </a:lnTo>
                  <a:lnTo>
                    <a:pt x="2090369" y="10205"/>
                  </a:lnTo>
                  <a:lnTo>
                    <a:pt x="2096263" y="12246"/>
                  </a:lnTo>
                  <a:lnTo>
                    <a:pt x="2102384" y="14514"/>
                  </a:lnTo>
                  <a:lnTo>
                    <a:pt x="2108278" y="16782"/>
                  </a:lnTo>
                  <a:lnTo>
                    <a:pt x="2114171" y="19277"/>
                  </a:lnTo>
                  <a:lnTo>
                    <a:pt x="2120065" y="21998"/>
                  </a:lnTo>
                  <a:lnTo>
                    <a:pt x="2125506" y="24946"/>
                  </a:lnTo>
                  <a:lnTo>
                    <a:pt x="2131399" y="28121"/>
                  </a:lnTo>
                  <a:lnTo>
                    <a:pt x="2137067" y="31296"/>
                  </a:lnTo>
                  <a:lnTo>
                    <a:pt x="2142507" y="34698"/>
                  </a:lnTo>
                  <a:lnTo>
                    <a:pt x="2147947" y="38100"/>
                  </a:lnTo>
                  <a:lnTo>
                    <a:pt x="2153388" y="41955"/>
                  </a:lnTo>
                  <a:lnTo>
                    <a:pt x="2158602" y="45811"/>
                  </a:lnTo>
                  <a:lnTo>
                    <a:pt x="2164042" y="49893"/>
                  </a:lnTo>
                  <a:lnTo>
                    <a:pt x="2169029" y="53975"/>
                  </a:lnTo>
                  <a:lnTo>
                    <a:pt x="2174016" y="58284"/>
                  </a:lnTo>
                  <a:lnTo>
                    <a:pt x="2179003" y="62593"/>
                  </a:lnTo>
                  <a:lnTo>
                    <a:pt x="2183764" y="67355"/>
                  </a:lnTo>
                  <a:lnTo>
                    <a:pt x="2188751" y="71891"/>
                  </a:lnTo>
                  <a:lnTo>
                    <a:pt x="2193284" y="77107"/>
                  </a:lnTo>
                  <a:lnTo>
                    <a:pt x="2197818" y="82096"/>
                  </a:lnTo>
                  <a:lnTo>
                    <a:pt x="2202352" y="87086"/>
                  </a:lnTo>
                  <a:lnTo>
                    <a:pt x="2206659" y="92529"/>
                  </a:lnTo>
                  <a:lnTo>
                    <a:pt x="2210966" y="97745"/>
                  </a:lnTo>
                  <a:lnTo>
                    <a:pt x="2215046" y="103188"/>
                  </a:lnTo>
                  <a:lnTo>
                    <a:pt x="2219127" y="109084"/>
                  </a:lnTo>
                  <a:lnTo>
                    <a:pt x="2223207" y="114980"/>
                  </a:lnTo>
                  <a:lnTo>
                    <a:pt x="2227061" y="120650"/>
                  </a:lnTo>
                  <a:lnTo>
                    <a:pt x="2230687" y="126773"/>
                  </a:lnTo>
                  <a:lnTo>
                    <a:pt x="2234314" y="132896"/>
                  </a:lnTo>
                  <a:lnTo>
                    <a:pt x="2237941" y="139020"/>
                  </a:lnTo>
                  <a:lnTo>
                    <a:pt x="2241115" y="145370"/>
                  </a:lnTo>
                  <a:lnTo>
                    <a:pt x="2244515" y="151720"/>
                  </a:lnTo>
                  <a:lnTo>
                    <a:pt x="2247462" y="158297"/>
                  </a:lnTo>
                  <a:lnTo>
                    <a:pt x="2250409" y="165100"/>
                  </a:lnTo>
                  <a:lnTo>
                    <a:pt x="2253583" y="171677"/>
                  </a:lnTo>
                  <a:lnTo>
                    <a:pt x="2256303" y="178480"/>
                  </a:lnTo>
                  <a:lnTo>
                    <a:pt x="2258796" y="185511"/>
                  </a:lnTo>
                  <a:lnTo>
                    <a:pt x="2261290" y="192541"/>
                  </a:lnTo>
                  <a:lnTo>
                    <a:pt x="2263557" y="199798"/>
                  </a:lnTo>
                  <a:lnTo>
                    <a:pt x="2265824" y="206829"/>
                  </a:lnTo>
                  <a:lnTo>
                    <a:pt x="2267864" y="214086"/>
                  </a:lnTo>
                  <a:lnTo>
                    <a:pt x="2269904" y="221343"/>
                  </a:lnTo>
                  <a:lnTo>
                    <a:pt x="2271717" y="229054"/>
                  </a:lnTo>
                  <a:lnTo>
                    <a:pt x="2273078" y="236538"/>
                  </a:lnTo>
                  <a:lnTo>
                    <a:pt x="2274664" y="244022"/>
                  </a:lnTo>
                  <a:lnTo>
                    <a:pt x="2276251" y="251732"/>
                  </a:lnTo>
                  <a:lnTo>
                    <a:pt x="2277158" y="259443"/>
                  </a:lnTo>
                  <a:lnTo>
                    <a:pt x="2278518" y="267154"/>
                  </a:lnTo>
                  <a:lnTo>
                    <a:pt x="2278638" y="268548"/>
                  </a:lnTo>
                  <a:lnTo>
                    <a:pt x="2279424" y="268288"/>
                  </a:lnTo>
                  <a:lnTo>
                    <a:pt x="2280331" y="268288"/>
                  </a:lnTo>
                  <a:lnTo>
                    <a:pt x="2281692" y="268288"/>
                  </a:lnTo>
                  <a:lnTo>
                    <a:pt x="2282826" y="268738"/>
                  </a:lnTo>
                  <a:lnTo>
                    <a:pt x="2285093" y="269639"/>
                  </a:lnTo>
                  <a:lnTo>
                    <a:pt x="2287361" y="271215"/>
                  </a:lnTo>
                  <a:lnTo>
                    <a:pt x="2289402" y="273466"/>
                  </a:lnTo>
                  <a:lnTo>
                    <a:pt x="2291443" y="275943"/>
                  </a:lnTo>
                  <a:lnTo>
                    <a:pt x="2293485" y="278869"/>
                  </a:lnTo>
                  <a:lnTo>
                    <a:pt x="2295299" y="282472"/>
                  </a:lnTo>
                  <a:lnTo>
                    <a:pt x="2296660" y="286524"/>
                  </a:lnTo>
                  <a:lnTo>
                    <a:pt x="2298247" y="291027"/>
                  </a:lnTo>
                  <a:lnTo>
                    <a:pt x="2299608" y="295755"/>
                  </a:lnTo>
                  <a:lnTo>
                    <a:pt x="2300742" y="300708"/>
                  </a:lnTo>
                  <a:lnTo>
                    <a:pt x="2301876" y="306111"/>
                  </a:lnTo>
                  <a:lnTo>
                    <a:pt x="2302556" y="311964"/>
                  </a:lnTo>
                  <a:lnTo>
                    <a:pt x="2303010" y="317818"/>
                  </a:lnTo>
                  <a:lnTo>
                    <a:pt x="2303236" y="323897"/>
                  </a:lnTo>
                  <a:lnTo>
                    <a:pt x="2303463" y="330200"/>
                  </a:lnTo>
                  <a:lnTo>
                    <a:pt x="2303236" y="336504"/>
                  </a:lnTo>
                  <a:lnTo>
                    <a:pt x="2303010" y="342808"/>
                  </a:lnTo>
                  <a:lnTo>
                    <a:pt x="2302556" y="348662"/>
                  </a:lnTo>
                  <a:lnTo>
                    <a:pt x="2301876" y="354290"/>
                  </a:lnTo>
                  <a:lnTo>
                    <a:pt x="2300742" y="359918"/>
                  </a:lnTo>
                  <a:lnTo>
                    <a:pt x="2299608" y="364871"/>
                  </a:lnTo>
                  <a:lnTo>
                    <a:pt x="2298247" y="369599"/>
                  </a:lnTo>
                  <a:lnTo>
                    <a:pt x="2296660" y="373877"/>
                  </a:lnTo>
                  <a:lnTo>
                    <a:pt x="2295299" y="377929"/>
                  </a:lnTo>
                  <a:lnTo>
                    <a:pt x="2293485" y="381306"/>
                  </a:lnTo>
                  <a:lnTo>
                    <a:pt x="2291443" y="384683"/>
                  </a:lnTo>
                  <a:lnTo>
                    <a:pt x="2289402" y="387160"/>
                  </a:lnTo>
                  <a:lnTo>
                    <a:pt x="2287361" y="389411"/>
                  </a:lnTo>
                  <a:lnTo>
                    <a:pt x="2285093" y="390987"/>
                  </a:lnTo>
                  <a:lnTo>
                    <a:pt x="2282826" y="391663"/>
                  </a:lnTo>
                  <a:lnTo>
                    <a:pt x="2281692" y="391888"/>
                  </a:lnTo>
                  <a:lnTo>
                    <a:pt x="2280331" y="392113"/>
                  </a:lnTo>
                  <a:lnTo>
                    <a:pt x="2279424" y="391888"/>
                  </a:lnTo>
                  <a:lnTo>
                    <a:pt x="2278063" y="391663"/>
                  </a:lnTo>
                  <a:lnTo>
                    <a:pt x="2275795" y="390987"/>
                  </a:lnTo>
                  <a:lnTo>
                    <a:pt x="2273928" y="389690"/>
                  </a:lnTo>
                  <a:lnTo>
                    <a:pt x="2273078" y="393700"/>
                  </a:lnTo>
                  <a:lnTo>
                    <a:pt x="2271717" y="401411"/>
                  </a:lnTo>
                  <a:lnTo>
                    <a:pt x="2269904" y="408895"/>
                  </a:lnTo>
                  <a:lnTo>
                    <a:pt x="2267864" y="416152"/>
                  </a:lnTo>
                  <a:lnTo>
                    <a:pt x="2265824" y="423636"/>
                  </a:lnTo>
                  <a:lnTo>
                    <a:pt x="2263557" y="430666"/>
                  </a:lnTo>
                  <a:lnTo>
                    <a:pt x="2261290" y="437697"/>
                  </a:lnTo>
                  <a:lnTo>
                    <a:pt x="2258796" y="444727"/>
                  </a:lnTo>
                  <a:lnTo>
                    <a:pt x="2256303" y="451757"/>
                  </a:lnTo>
                  <a:lnTo>
                    <a:pt x="2253583" y="458561"/>
                  </a:lnTo>
                  <a:lnTo>
                    <a:pt x="2250409" y="465138"/>
                  </a:lnTo>
                  <a:lnTo>
                    <a:pt x="2247462" y="471941"/>
                  </a:lnTo>
                  <a:lnTo>
                    <a:pt x="2244515" y="478518"/>
                  </a:lnTo>
                  <a:lnTo>
                    <a:pt x="2241115" y="484868"/>
                  </a:lnTo>
                  <a:lnTo>
                    <a:pt x="2237941" y="491218"/>
                  </a:lnTo>
                  <a:lnTo>
                    <a:pt x="2234314" y="497568"/>
                  </a:lnTo>
                  <a:lnTo>
                    <a:pt x="2230687" y="503691"/>
                  </a:lnTo>
                  <a:lnTo>
                    <a:pt x="2227061" y="509588"/>
                  </a:lnTo>
                  <a:lnTo>
                    <a:pt x="2223207" y="515484"/>
                  </a:lnTo>
                  <a:lnTo>
                    <a:pt x="2219127" y="521154"/>
                  </a:lnTo>
                  <a:lnTo>
                    <a:pt x="2215046" y="527050"/>
                  </a:lnTo>
                  <a:lnTo>
                    <a:pt x="2210966" y="532720"/>
                  </a:lnTo>
                  <a:lnTo>
                    <a:pt x="2206659" y="537936"/>
                  </a:lnTo>
                  <a:lnTo>
                    <a:pt x="2202352" y="543152"/>
                  </a:lnTo>
                  <a:lnTo>
                    <a:pt x="2197818" y="548368"/>
                  </a:lnTo>
                  <a:lnTo>
                    <a:pt x="2193284" y="553357"/>
                  </a:lnTo>
                  <a:lnTo>
                    <a:pt x="2188751" y="558347"/>
                  </a:lnTo>
                  <a:lnTo>
                    <a:pt x="2183764" y="562882"/>
                  </a:lnTo>
                  <a:lnTo>
                    <a:pt x="2179003" y="567645"/>
                  </a:lnTo>
                  <a:lnTo>
                    <a:pt x="2174016" y="571954"/>
                  </a:lnTo>
                  <a:lnTo>
                    <a:pt x="2169029" y="576263"/>
                  </a:lnTo>
                  <a:lnTo>
                    <a:pt x="2164042" y="580572"/>
                  </a:lnTo>
                  <a:lnTo>
                    <a:pt x="2158602" y="584654"/>
                  </a:lnTo>
                  <a:lnTo>
                    <a:pt x="2153388" y="588283"/>
                  </a:lnTo>
                  <a:lnTo>
                    <a:pt x="2147947" y="592138"/>
                  </a:lnTo>
                  <a:lnTo>
                    <a:pt x="2142507" y="595766"/>
                  </a:lnTo>
                  <a:lnTo>
                    <a:pt x="2137067" y="598941"/>
                  </a:lnTo>
                  <a:lnTo>
                    <a:pt x="2131399" y="602343"/>
                  </a:lnTo>
                  <a:lnTo>
                    <a:pt x="2125506" y="605291"/>
                  </a:lnTo>
                  <a:lnTo>
                    <a:pt x="2120065" y="608240"/>
                  </a:lnTo>
                  <a:lnTo>
                    <a:pt x="2114171" y="611188"/>
                  </a:lnTo>
                  <a:lnTo>
                    <a:pt x="2108278" y="613683"/>
                  </a:lnTo>
                  <a:lnTo>
                    <a:pt x="2102384" y="615950"/>
                  </a:lnTo>
                  <a:lnTo>
                    <a:pt x="2096263" y="618218"/>
                  </a:lnTo>
                  <a:lnTo>
                    <a:pt x="2090369" y="620259"/>
                  </a:lnTo>
                  <a:lnTo>
                    <a:pt x="2084022" y="622300"/>
                  </a:lnTo>
                  <a:lnTo>
                    <a:pt x="2077902" y="623661"/>
                  </a:lnTo>
                  <a:lnTo>
                    <a:pt x="2071555" y="625249"/>
                  </a:lnTo>
                  <a:lnTo>
                    <a:pt x="2065434" y="626609"/>
                  </a:lnTo>
                  <a:lnTo>
                    <a:pt x="2059087" y="627743"/>
                  </a:lnTo>
                  <a:lnTo>
                    <a:pt x="2052740" y="628424"/>
                  </a:lnTo>
                  <a:lnTo>
                    <a:pt x="2046166" y="629331"/>
                  </a:lnTo>
                  <a:lnTo>
                    <a:pt x="2039592" y="629784"/>
                  </a:lnTo>
                  <a:lnTo>
                    <a:pt x="2033018" y="630011"/>
                  </a:lnTo>
                  <a:lnTo>
                    <a:pt x="2026444" y="630238"/>
                  </a:lnTo>
                  <a:lnTo>
                    <a:pt x="2019870" y="630011"/>
                  </a:lnTo>
                  <a:lnTo>
                    <a:pt x="2013297" y="629784"/>
                  </a:lnTo>
                  <a:lnTo>
                    <a:pt x="2006949" y="629331"/>
                  </a:lnTo>
                  <a:lnTo>
                    <a:pt x="2000602" y="628424"/>
                  </a:lnTo>
                  <a:lnTo>
                    <a:pt x="1994255" y="627743"/>
                  </a:lnTo>
                  <a:lnTo>
                    <a:pt x="1987681" y="626609"/>
                  </a:lnTo>
                  <a:lnTo>
                    <a:pt x="1981334" y="625249"/>
                  </a:lnTo>
                  <a:lnTo>
                    <a:pt x="1975213" y="623661"/>
                  </a:lnTo>
                  <a:lnTo>
                    <a:pt x="1968866" y="622300"/>
                  </a:lnTo>
                  <a:lnTo>
                    <a:pt x="1962972" y="620259"/>
                  </a:lnTo>
                  <a:lnTo>
                    <a:pt x="1956852" y="618218"/>
                  </a:lnTo>
                  <a:lnTo>
                    <a:pt x="1950731" y="615950"/>
                  </a:lnTo>
                  <a:lnTo>
                    <a:pt x="1944838" y="613683"/>
                  </a:lnTo>
                  <a:lnTo>
                    <a:pt x="1938944" y="611188"/>
                  </a:lnTo>
                  <a:lnTo>
                    <a:pt x="1933050" y="608240"/>
                  </a:lnTo>
                  <a:lnTo>
                    <a:pt x="1927383" y="605291"/>
                  </a:lnTo>
                  <a:lnTo>
                    <a:pt x="1921716" y="602343"/>
                  </a:lnTo>
                  <a:lnTo>
                    <a:pt x="1916049" y="598941"/>
                  </a:lnTo>
                  <a:lnTo>
                    <a:pt x="1910381" y="595766"/>
                  </a:lnTo>
                  <a:lnTo>
                    <a:pt x="1905168" y="592138"/>
                  </a:lnTo>
                  <a:lnTo>
                    <a:pt x="1899954" y="588283"/>
                  </a:lnTo>
                  <a:lnTo>
                    <a:pt x="1894514" y="584654"/>
                  </a:lnTo>
                  <a:lnTo>
                    <a:pt x="1889300" y="580572"/>
                  </a:lnTo>
                  <a:lnTo>
                    <a:pt x="1884313" y="576263"/>
                  </a:lnTo>
                  <a:lnTo>
                    <a:pt x="1879099" y="571954"/>
                  </a:lnTo>
                  <a:lnTo>
                    <a:pt x="1874112" y="567645"/>
                  </a:lnTo>
                  <a:lnTo>
                    <a:pt x="1869352" y="562882"/>
                  </a:lnTo>
                  <a:lnTo>
                    <a:pt x="1864591" y="558347"/>
                  </a:lnTo>
                  <a:lnTo>
                    <a:pt x="1859831" y="553357"/>
                  </a:lnTo>
                  <a:lnTo>
                    <a:pt x="1855297" y="548368"/>
                  </a:lnTo>
                  <a:lnTo>
                    <a:pt x="1850763" y="543152"/>
                  </a:lnTo>
                  <a:lnTo>
                    <a:pt x="1846456" y="537936"/>
                  </a:lnTo>
                  <a:lnTo>
                    <a:pt x="1842149" y="532720"/>
                  </a:lnTo>
                  <a:lnTo>
                    <a:pt x="1838069" y="527050"/>
                  </a:lnTo>
                  <a:lnTo>
                    <a:pt x="1833989" y="521154"/>
                  </a:lnTo>
                  <a:lnTo>
                    <a:pt x="1829908" y="515484"/>
                  </a:lnTo>
                  <a:lnTo>
                    <a:pt x="1826281" y="509588"/>
                  </a:lnTo>
                  <a:lnTo>
                    <a:pt x="1822428" y="503691"/>
                  </a:lnTo>
                  <a:lnTo>
                    <a:pt x="1818801" y="497568"/>
                  </a:lnTo>
                  <a:lnTo>
                    <a:pt x="1815400" y="491218"/>
                  </a:lnTo>
                  <a:lnTo>
                    <a:pt x="1811774" y="484868"/>
                  </a:lnTo>
                  <a:lnTo>
                    <a:pt x="1808827" y="478518"/>
                  </a:lnTo>
                  <a:lnTo>
                    <a:pt x="1805426" y="471941"/>
                  </a:lnTo>
                  <a:lnTo>
                    <a:pt x="1802479" y="465138"/>
                  </a:lnTo>
                  <a:lnTo>
                    <a:pt x="1799759" y="458561"/>
                  </a:lnTo>
                  <a:lnTo>
                    <a:pt x="1797039" y="451757"/>
                  </a:lnTo>
                  <a:lnTo>
                    <a:pt x="1794545" y="444727"/>
                  </a:lnTo>
                  <a:lnTo>
                    <a:pt x="1791825" y="437697"/>
                  </a:lnTo>
                  <a:lnTo>
                    <a:pt x="1789332" y="430666"/>
                  </a:lnTo>
                  <a:lnTo>
                    <a:pt x="1787292" y="423636"/>
                  </a:lnTo>
                  <a:lnTo>
                    <a:pt x="1785025" y="416152"/>
                  </a:lnTo>
                  <a:lnTo>
                    <a:pt x="1783438" y="408895"/>
                  </a:lnTo>
                  <a:lnTo>
                    <a:pt x="1781624" y="401411"/>
                  </a:lnTo>
                  <a:lnTo>
                    <a:pt x="1779811" y="393700"/>
                  </a:lnTo>
                  <a:lnTo>
                    <a:pt x="1778682" y="388377"/>
                  </a:lnTo>
                  <a:lnTo>
                    <a:pt x="1777853" y="389411"/>
                  </a:lnTo>
                  <a:lnTo>
                    <a:pt x="1775596" y="390987"/>
                  </a:lnTo>
                  <a:lnTo>
                    <a:pt x="1773114" y="391663"/>
                  </a:lnTo>
                  <a:lnTo>
                    <a:pt x="1771986" y="391888"/>
                  </a:lnTo>
                  <a:lnTo>
                    <a:pt x="1770632" y="392113"/>
                  </a:lnTo>
                  <a:lnTo>
                    <a:pt x="1769729" y="391888"/>
                  </a:lnTo>
                  <a:lnTo>
                    <a:pt x="1768375" y="391663"/>
                  </a:lnTo>
                  <a:lnTo>
                    <a:pt x="1766118" y="390987"/>
                  </a:lnTo>
                  <a:lnTo>
                    <a:pt x="1763861" y="389411"/>
                  </a:lnTo>
                  <a:lnTo>
                    <a:pt x="1761830" y="387160"/>
                  </a:lnTo>
                  <a:lnTo>
                    <a:pt x="1760025" y="384683"/>
                  </a:lnTo>
                  <a:lnTo>
                    <a:pt x="1757994" y="381306"/>
                  </a:lnTo>
                  <a:lnTo>
                    <a:pt x="1756188" y="377929"/>
                  </a:lnTo>
                  <a:lnTo>
                    <a:pt x="1754609" y="373877"/>
                  </a:lnTo>
                  <a:lnTo>
                    <a:pt x="1753029" y="369599"/>
                  </a:lnTo>
                  <a:lnTo>
                    <a:pt x="1751675" y="364871"/>
                  </a:lnTo>
                  <a:lnTo>
                    <a:pt x="1750546" y="359918"/>
                  </a:lnTo>
                  <a:lnTo>
                    <a:pt x="1749644" y="354290"/>
                  </a:lnTo>
                  <a:lnTo>
                    <a:pt x="1748967" y="348662"/>
                  </a:lnTo>
                  <a:lnTo>
                    <a:pt x="1748290" y="342808"/>
                  </a:lnTo>
                  <a:lnTo>
                    <a:pt x="1747838" y="336504"/>
                  </a:lnTo>
                  <a:lnTo>
                    <a:pt x="1747838" y="330200"/>
                  </a:lnTo>
                  <a:lnTo>
                    <a:pt x="1747838" y="323897"/>
                  </a:lnTo>
                  <a:lnTo>
                    <a:pt x="1748290" y="317818"/>
                  </a:lnTo>
                  <a:lnTo>
                    <a:pt x="1748967" y="311964"/>
                  </a:lnTo>
                  <a:lnTo>
                    <a:pt x="1749644" y="306111"/>
                  </a:lnTo>
                  <a:lnTo>
                    <a:pt x="1750546" y="300708"/>
                  </a:lnTo>
                  <a:lnTo>
                    <a:pt x="1751675" y="295755"/>
                  </a:lnTo>
                  <a:lnTo>
                    <a:pt x="1753029" y="291027"/>
                  </a:lnTo>
                  <a:lnTo>
                    <a:pt x="1754609" y="286524"/>
                  </a:lnTo>
                  <a:lnTo>
                    <a:pt x="1756188" y="282472"/>
                  </a:lnTo>
                  <a:lnTo>
                    <a:pt x="1757994" y="278869"/>
                  </a:lnTo>
                  <a:lnTo>
                    <a:pt x="1760025" y="275943"/>
                  </a:lnTo>
                  <a:lnTo>
                    <a:pt x="1761830" y="273466"/>
                  </a:lnTo>
                  <a:lnTo>
                    <a:pt x="1763861" y="271215"/>
                  </a:lnTo>
                  <a:lnTo>
                    <a:pt x="1766118" y="269639"/>
                  </a:lnTo>
                  <a:lnTo>
                    <a:pt x="1768375" y="268738"/>
                  </a:lnTo>
                  <a:lnTo>
                    <a:pt x="1769729" y="268288"/>
                  </a:lnTo>
                  <a:lnTo>
                    <a:pt x="1770632" y="268288"/>
                  </a:lnTo>
                  <a:lnTo>
                    <a:pt x="1771986" y="268288"/>
                  </a:lnTo>
                  <a:lnTo>
                    <a:pt x="1773114" y="268738"/>
                  </a:lnTo>
                  <a:lnTo>
                    <a:pt x="1774524" y="269250"/>
                  </a:lnTo>
                  <a:lnTo>
                    <a:pt x="1774824" y="267154"/>
                  </a:lnTo>
                  <a:lnTo>
                    <a:pt x="1775731" y="259443"/>
                  </a:lnTo>
                  <a:lnTo>
                    <a:pt x="1777091" y="251732"/>
                  </a:lnTo>
                  <a:lnTo>
                    <a:pt x="1778224" y="244022"/>
                  </a:lnTo>
                  <a:lnTo>
                    <a:pt x="1779811" y="236538"/>
                  </a:lnTo>
                  <a:lnTo>
                    <a:pt x="1781624" y="229054"/>
                  </a:lnTo>
                  <a:lnTo>
                    <a:pt x="1783438" y="221343"/>
                  </a:lnTo>
                  <a:lnTo>
                    <a:pt x="1785025" y="214086"/>
                  </a:lnTo>
                  <a:lnTo>
                    <a:pt x="1787292" y="206829"/>
                  </a:lnTo>
                  <a:lnTo>
                    <a:pt x="1789332" y="199798"/>
                  </a:lnTo>
                  <a:lnTo>
                    <a:pt x="1791825" y="192541"/>
                  </a:lnTo>
                  <a:lnTo>
                    <a:pt x="1794545" y="185511"/>
                  </a:lnTo>
                  <a:lnTo>
                    <a:pt x="1797039" y="178480"/>
                  </a:lnTo>
                  <a:lnTo>
                    <a:pt x="1799759" y="171677"/>
                  </a:lnTo>
                  <a:lnTo>
                    <a:pt x="1802479" y="165100"/>
                  </a:lnTo>
                  <a:lnTo>
                    <a:pt x="1805426" y="158297"/>
                  </a:lnTo>
                  <a:lnTo>
                    <a:pt x="1808827" y="151720"/>
                  </a:lnTo>
                  <a:lnTo>
                    <a:pt x="1811774" y="145370"/>
                  </a:lnTo>
                  <a:lnTo>
                    <a:pt x="1815400" y="139020"/>
                  </a:lnTo>
                  <a:lnTo>
                    <a:pt x="1818801" y="132896"/>
                  </a:lnTo>
                  <a:lnTo>
                    <a:pt x="1822428" y="126773"/>
                  </a:lnTo>
                  <a:lnTo>
                    <a:pt x="1826281" y="120650"/>
                  </a:lnTo>
                  <a:lnTo>
                    <a:pt x="1829908" y="114980"/>
                  </a:lnTo>
                  <a:lnTo>
                    <a:pt x="1833989" y="109084"/>
                  </a:lnTo>
                  <a:lnTo>
                    <a:pt x="1838069" y="103188"/>
                  </a:lnTo>
                  <a:lnTo>
                    <a:pt x="1842149" y="97745"/>
                  </a:lnTo>
                  <a:lnTo>
                    <a:pt x="1846456" y="92529"/>
                  </a:lnTo>
                  <a:lnTo>
                    <a:pt x="1850763" y="87086"/>
                  </a:lnTo>
                  <a:lnTo>
                    <a:pt x="1855297" y="82096"/>
                  </a:lnTo>
                  <a:lnTo>
                    <a:pt x="1859831" y="77107"/>
                  </a:lnTo>
                  <a:lnTo>
                    <a:pt x="1864591" y="71891"/>
                  </a:lnTo>
                  <a:lnTo>
                    <a:pt x="1869352" y="67355"/>
                  </a:lnTo>
                  <a:lnTo>
                    <a:pt x="1874112" y="62593"/>
                  </a:lnTo>
                  <a:lnTo>
                    <a:pt x="1879099" y="58284"/>
                  </a:lnTo>
                  <a:lnTo>
                    <a:pt x="1884313" y="53975"/>
                  </a:lnTo>
                  <a:lnTo>
                    <a:pt x="1889300" y="49893"/>
                  </a:lnTo>
                  <a:lnTo>
                    <a:pt x="1894514" y="45811"/>
                  </a:lnTo>
                  <a:lnTo>
                    <a:pt x="1899954" y="41955"/>
                  </a:lnTo>
                  <a:lnTo>
                    <a:pt x="1905168" y="38100"/>
                  </a:lnTo>
                  <a:lnTo>
                    <a:pt x="1910381" y="34698"/>
                  </a:lnTo>
                  <a:lnTo>
                    <a:pt x="1916049" y="31296"/>
                  </a:lnTo>
                  <a:lnTo>
                    <a:pt x="1921716" y="28121"/>
                  </a:lnTo>
                  <a:lnTo>
                    <a:pt x="1927383" y="24946"/>
                  </a:lnTo>
                  <a:lnTo>
                    <a:pt x="1933050" y="21998"/>
                  </a:lnTo>
                  <a:lnTo>
                    <a:pt x="1938944" y="19277"/>
                  </a:lnTo>
                  <a:lnTo>
                    <a:pt x="1944838" y="16782"/>
                  </a:lnTo>
                  <a:lnTo>
                    <a:pt x="1950731" y="14514"/>
                  </a:lnTo>
                  <a:lnTo>
                    <a:pt x="1956852" y="12246"/>
                  </a:lnTo>
                  <a:lnTo>
                    <a:pt x="1962972" y="10205"/>
                  </a:lnTo>
                  <a:lnTo>
                    <a:pt x="1968866" y="8164"/>
                  </a:lnTo>
                  <a:lnTo>
                    <a:pt x="1975213" y="6577"/>
                  </a:lnTo>
                  <a:lnTo>
                    <a:pt x="1981334" y="5216"/>
                  </a:lnTo>
                  <a:lnTo>
                    <a:pt x="1987681" y="3855"/>
                  </a:lnTo>
                  <a:lnTo>
                    <a:pt x="1994255" y="2948"/>
                  </a:lnTo>
                  <a:lnTo>
                    <a:pt x="2000602" y="1814"/>
                  </a:lnTo>
                  <a:lnTo>
                    <a:pt x="2006949" y="1134"/>
                  </a:lnTo>
                  <a:lnTo>
                    <a:pt x="2013297" y="454"/>
                  </a:lnTo>
                  <a:lnTo>
                    <a:pt x="2019870" y="227"/>
                  </a:lnTo>
                  <a:lnTo>
                    <a:pt x="2026444" y="0"/>
                  </a:lnTo>
                  <a:close/>
                </a:path>
              </a:pathLst>
            </a:custGeom>
            <a:solidFill>
              <a:srgbClr val="E3BF42"/>
            </a:solidFill>
            <a:ln>
              <a:noFill/>
            </a:ln>
            <a:extLst/>
          </p:spPr>
          <p:txBody>
            <a:bodyPr anchor="ctr">
              <a:scene3d>
                <a:camera prst="orthographicFront"/>
                <a:lightRig rig="threePt" dir="t"/>
              </a:scene3d>
              <a:sp3d contourW="12700">
                <a:contourClr>
                  <a:srgbClr val="FFFFFF"/>
                </a:contourClr>
              </a:sp3d>
            </a:bodyP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srgbClr val="FFFFFF"/>
                </a:solidFill>
                <a:effectLst/>
                <a:uLnTx/>
                <a:uFillTx/>
                <a:latin typeface="Impact" pitchFamily="34" charset="0"/>
              </a:endParaRPr>
            </a:p>
          </p:txBody>
        </p:sp>
      </p:grpSp>
      <p:grpSp>
        <p:nvGrpSpPr>
          <p:cNvPr id="69" name="组合 68"/>
          <p:cNvGrpSpPr/>
          <p:nvPr/>
        </p:nvGrpSpPr>
        <p:grpSpPr>
          <a:xfrm>
            <a:off x="3504657" y="3557025"/>
            <a:ext cx="1972320" cy="1210403"/>
            <a:chOff x="2628493" y="2474437"/>
            <a:chExt cx="1479240" cy="907802"/>
          </a:xfrm>
        </p:grpSpPr>
        <p:grpSp>
          <p:nvGrpSpPr>
            <p:cNvPr id="70" name="组合 69"/>
            <p:cNvGrpSpPr/>
            <p:nvPr/>
          </p:nvGrpSpPr>
          <p:grpSpPr>
            <a:xfrm>
              <a:off x="2628493" y="2474437"/>
              <a:ext cx="1479240" cy="907802"/>
              <a:chOff x="2677861" y="2144185"/>
              <a:chExt cx="1766039" cy="1083809"/>
            </a:xfrm>
          </p:grpSpPr>
          <p:grpSp>
            <p:nvGrpSpPr>
              <p:cNvPr id="72" name="组合 71"/>
              <p:cNvGrpSpPr/>
              <p:nvPr/>
            </p:nvGrpSpPr>
            <p:grpSpPr>
              <a:xfrm>
                <a:off x="2677861" y="2362926"/>
                <a:ext cx="636815" cy="641574"/>
                <a:chOff x="3570484" y="3134690"/>
                <a:chExt cx="849086" cy="855431"/>
              </a:xfrm>
              <a:effectLst>
                <a:outerShdw blurRad="215900" dist="152400" dir="2400000" algn="tl" rotWithShape="0">
                  <a:prstClr val="black">
                    <a:alpha val="13000"/>
                  </a:prstClr>
                </a:outerShdw>
              </a:effectLst>
            </p:grpSpPr>
            <p:sp>
              <p:nvSpPr>
                <p:cNvPr id="77" name="椭圆 76"/>
                <p:cNvSpPr/>
                <p:nvPr/>
              </p:nvSpPr>
              <p:spPr>
                <a:xfrm>
                  <a:off x="3570484" y="3141035"/>
                  <a:ext cx="849086" cy="849086"/>
                </a:xfrm>
                <a:prstGeom prst="ellipse">
                  <a:avLst/>
                </a:prstGeom>
                <a:solidFill>
                  <a:srgbClr val="E3BF42"/>
                </a:solidFill>
                <a:ln w="101600" cap="flat" cmpd="sng" algn="ctr">
                  <a:gradFill>
                    <a:gsLst>
                      <a:gs pos="9000">
                        <a:srgbClr val="FCFCFC"/>
                      </a:gs>
                      <a:gs pos="85000">
                        <a:srgbClr val="C8C8C8"/>
                      </a:gs>
                    </a:gsLst>
                    <a:lin ang="3600000" scaled="0"/>
                  </a:gradFill>
                  <a:prstDash val="solid"/>
                </a:ln>
                <a:effectLst>
                  <a:innerShdw blurRad="63500" dist="50800" dir="13800000">
                    <a:prstClr val="black">
                      <a:alpha val="50000"/>
                    </a:prstClr>
                  </a:inn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cs typeface="+mn-cs"/>
                  </a:endParaRPr>
                </a:p>
              </p:txBody>
            </p:sp>
            <p:sp>
              <p:nvSpPr>
                <p:cNvPr id="78" name="文本框 44"/>
                <p:cNvSpPr txBox="1"/>
                <p:nvPr/>
              </p:nvSpPr>
              <p:spPr>
                <a:xfrm>
                  <a:off x="3718029" y="3134690"/>
                  <a:ext cx="505625" cy="790015"/>
                </a:xfrm>
                <a:prstGeom prst="rect">
                  <a:avLst/>
                </a:prstGeom>
                <a:noFill/>
              </p:spPr>
              <p:txBody>
                <a:bodyPr wrap="none" rtlCol="0">
                  <a:spAutoFit/>
                </a:bodyPr>
                <a:lstStyle/>
                <a:p>
                  <a:pPr marL="0" marR="0" lvl="0" indent="0" defTabSz="1219140" eaLnBrk="1" fontAlgn="auto" latinLnBrk="0" hangingPunct="1">
                    <a:lnSpc>
                      <a:spcPct val="100000"/>
                    </a:lnSpc>
                    <a:spcBef>
                      <a:spcPts val="0"/>
                    </a:spcBef>
                    <a:spcAft>
                      <a:spcPts val="0"/>
                    </a:spcAft>
                    <a:buClrTx/>
                    <a:buSzTx/>
                    <a:buFontTx/>
                    <a:buNone/>
                    <a:tabLst/>
                    <a:defRPr/>
                  </a:pPr>
                  <a:r>
                    <a:rPr kumimoji="0" lang="en-US" altLang="zh-CN" sz="3700" b="0" i="0" u="none" strike="noStrike" kern="0" cap="none" spc="0" normalizeH="0" baseline="0" noProof="0" dirty="0">
                      <a:ln>
                        <a:noFill/>
                      </a:ln>
                      <a:solidFill>
                        <a:prstClr val="white"/>
                      </a:solidFill>
                      <a:effectLst/>
                      <a:uLnTx/>
                      <a:uFillTx/>
                      <a:latin typeface="Impact" pitchFamily="34" charset="0"/>
                      <a:ea typeface="宋体"/>
                    </a:rPr>
                    <a:t>2</a:t>
                  </a:r>
                  <a:endParaRPr kumimoji="0" lang="zh-CN" altLang="en-US" sz="3700" b="0" i="0" u="none" strike="noStrike" kern="0" cap="none" spc="0" normalizeH="0" baseline="0" noProof="0" dirty="0">
                    <a:ln>
                      <a:noFill/>
                    </a:ln>
                    <a:solidFill>
                      <a:prstClr val="white"/>
                    </a:solidFill>
                    <a:effectLst/>
                    <a:uLnTx/>
                    <a:uFillTx/>
                    <a:latin typeface="Impact" pitchFamily="34" charset="0"/>
                    <a:ea typeface="宋体"/>
                  </a:endParaRPr>
                </a:p>
              </p:txBody>
            </p:sp>
          </p:grpSp>
          <p:grpSp>
            <p:nvGrpSpPr>
              <p:cNvPr id="73" name="组合 72"/>
              <p:cNvGrpSpPr/>
              <p:nvPr/>
            </p:nvGrpSpPr>
            <p:grpSpPr>
              <a:xfrm>
                <a:off x="3360091" y="2144185"/>
                <a:ext cx="1083809" cy="1083809"/>
                <a:chOff x="4480123" y="2843039"/>
                <a:chExt cx="1445078" cy="1445078"/>
              </a:xfrm>
              <a:effectLst>
                <a:outerShdw blurRad="215900" dist="152400" dir="2400000" algn="tl" rotWithShape="0">
                  <a:prstClr val="black">
                    <a:alpha val="13000"/>
                  </a:prstClr>
                </a:outerShdw>
              </a:effectLst>
            </p:grpSpPr>
            <p:sp>
              <p:nvSpPr>
                <p:cNvPr id="74" name="椭圆 73"/>
                <p:cNvSpPr/>
                <p:nvPr/>
              </p:nvSpPr>
              <p:spPr>
                <a:xfrm>
                  <a:off x="4480123" y="2843039"/>
                  <a:ext cx="1445078" cy="1445078"/>
                </a:xfrm>
                <a:prstGeom prst="ellipse">
                  <a:avLst/>
                </a:prstGeom>
                <a:gradFill>
                  <a:gsLst>
                    <a:gs pos="10000">
                      <a:srgbClr val="D0D0CD"/>
                    </a:gs>
                    <a:gs pos="86000">
                      <a:srgbClr val="FCFCFC"/>
                    </a:gs>
                  </a:gsLst>
                  <a:lin ang="13500000" scaled="1"/>
                </a:gradFill>
                <a:ln w="25400" cap="flat" cmpd="sng" algn="ctr">
                  <a:no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cs typeface="+mn-cs"/>
                  </a:endParaRPr>
                </a:p>
              </p:txBody>
            </p:sp>
            <p:sp>
              <p:nvSpPr>
                <p:cNvPr id="75" name="椭圆 74"/>
                <p:cNvSpPr/>
                <p:nvPr/>
              </p:nvSpPr>
              <p:spPr>
                <a:xfrm>
                  <a:off x="4647490" y="3010406"/>
                  <a:ext cx="1110344" cy="1110344"/>
                </a:xfrm>
                <a:prstGeom prst="ellipse">
                  <a:avLst/>
                </a:prstGeom>
                <a:noFill/>
                <a:ln w="101600" cap="flat" cmpd="sng" algn="ctr">
                  <a:solidFill>
                    <a:srgbClr val="E3BF42"/>
                  </a:solidFill>
                  <a:prstDash val="solid"/>
                </a:ln>
                <a:effectLst>
                  <a:innerShdw blurRad="88900" dist="50800" dir="14400000">
                    <a:prstClr val="black">
                      <a:alpha val="39000"/>
                    </a:prstClr>
                  </a:inn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cs typeface="+mn-cs"/>
                  </a:endParaRPr>
                </a:p>
              </p:txBody>
            </p:sp>
            <p:sp>
              <p:nvSpPr>
                <p:cNvPr id="76" name="椭圆 75"/>
                <p:cNvSpPr/>
                <p:nvPr/>
              </p:nvSpPr>
              <p:spPr>
                <a:xfrm>
                  <a:off x="4684938" y="3047854"/>
                  <a:ext cx="1035448" cy="1035448"/>
                </a:xfrm>
                <a:prstGeom prst="ellipse">
                  <a:avLst/>
                </a:prstGeom>
                <a:gradFill>
                  <a:gsLst>
                    <a:gs pos="0">
                      <a:srgbClr val="C1CACF"/>
                    </a:gs>
                    <a:gs pos="76000">
                      <a:srgbClr val="FCFCFC"/>
                    </a:gs>
                  </a:gsLst>
                  <a:lin ang="13500000" scaled="1"/>
                </a:gradFill>
                <a:ln w="25400" cap="flat" cmpd="sng" algn="ctr">
                  <a:noFill/>
                  <a:prstDash val="solid"/>
                </a:ln>
                <a:effectLst>
                  <a:outerShdw blurRad="76200" dist="38100" dir="2700000" algn="tl" rotWithShape="0">
                    <a:prstClr val="black">
                      <a:alpha val="23000"/>
                    </a:prstClr>
                  </a:out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cs typeface="+mn-cs"/>
                  </a:endParaRPr>
                </a:p>
              </p:txBody>
            </p:sp>
          </p:grpSp>
        </p:grpSp>
        <p:sp>
          <p:nvSpPr>
            <p:cNvPr id="71" name="KSO_Shape"/>
            <p:cNvSpPr>
              <a:spLocks/>
            </p:cNvSpPr>
            <p:nvPr/>
          </p:nvSpPr>
          <p:spPr bwMode="auto">
            <a:xfrm>
              <a:off x="3461947" y="2773873"/>
              <a:ext cx="383768" cy="308933"/>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rgbClr val="E3BF42"/>
            </a:solidFill>
            <a:ln>
              <a:noFill/>
            </a:ln>
            <a:extLst/>
          </p:spPr>
          <p:txBody>
            <a:bodyPr anchor="ctr">
              <a:scene3d>
                <a:camera prst="orthographicFront"/>
                <a:lightRig rig="threePt" dir="t"/>
              </a:scene3d>
              <a:sp3d contourW="12700">
                <a:contourClr>
                  <a:srgbClr val="FFFFFF"/>
                </a:contourClr>
              </a:sp3d>
            </a:bodyP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srgbClr val="FFFFFF"/>
                </a:solidFill>
                <a:effectLst/>
                <a:uLnTx/>
                <a:uFillTx/>
                <a:latin typeface="Calibri"/>
              </a:endParaRPr>
            </a:p>
          </p:txBody>
        </p:sp>
      </p:grpSp>
      <p:grpSp>
        <p:nvGrpSpPr>
          <p:cNvPr id="79" name="组合 78"/>
          <p:cNvGrpSpPr/>
          <p:nvPr/>
        </p:nvGrpSpPr>
        <p:grpSpPr>
          <a:xfrm>
            <a:off x="8464772" y="1542078"/>
            <a:ext cx="3727228" cy="615553"/>
            <a:chOff x="8464772" y="1542078"/>
            <a:chExt cx="3727228" cy="615553"/>
          </a:xfrm>
        </p:grpSpPr>
        <p:grpSp>
          <p:nvGrpSpPr>
            <p:cNvPr id="80" name="组合 79"/>
            <p:cNvGrpSpPr/>
            <p:nvPr/>
          </p:nvGrpSpPr>
          <p:grpSpPr>
            <a:xfrm>
              <a:off x="8464772" y="1542078"/>
              <a:ext cx="3727228" cy="615553"/>
              <a:chOff x="8464772" y="1542078"/>
              <a:chExt cx="3727228" cy="615553"/>
            </a:xfrm>
          </p:grpSpPr>
          <p:sp>
            <p:nvSpPr>
              <p:cNvPr id="82" name="矩形 81"/>
              <p:cNvSpPr/>
              <p:nvPr/>
            </p:nvSpPr>
            <p:spPr>
              <a:xfrm>
                <a:off x="8927637" y="1542078"/>
                <a:ext cx="3264363" cy="615553"/>
              </a:xfrm>
              <a:prstGeom prst="rect">
                <a:avLst/>
              </a:prstGeom>
            </p:spPr>
            <p:txBody>
              <a:bodyPr wrap="square" lIns="121914" tIns="60957" rIns="121914" bIns="60957">
                <a:spAutoFit/>
              </a:bodyPr>
              <a:lstStyle/>
              <a:p>
                <a:pPr marL="0" marR="0" lvl="0" indent="0" defTabSz="121914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市场运作策划</a:t>
                </a:r>
              </a:p>
            </p:txBody>
          </p:sp>
          <p:grpSp>
            <p:nvGrpSpPr>
              <p:cNvPr id="83" name="组合 82"/>
              <p:cNvGrpSpPr>
                <a:grpSpLocks noChangeAspect="1"/>
              </p:cNvGrpSpPr>
              <p:nvPr/>
            </p:nvGrpSpPr>
            <p:grpSpPr>
              <a:xfrm>
                <a:off x="8464772" y="1608832"/>
                <a:ext cx="548797" cy="548797"/>
                <a:chOff x="456294" y="1959430"/>
                <a:chExt cx="2148114" cy="2148114"/>
              </a:xfrm>
            </p:grpSpPr>
            <p:sp>
              <p:nvSpPr>
                <p:cNvPr id="84" name="椭圆 83"/>
                <p:cNvSpPr/>
                <p:nvPr/>
              </p:nvSpPr>
              <p:spPr>
                <a:xfrm>
                  <a:off x="456294" y="1959430"/>
                  <a:ext cx="2148114" cy="2148114"/>
                </a:xfrm>
                <a:prstGeom prst="ellipse">
                  <a:avLst/>
                </a:prstGeom>
                <a:solidFill>
                  <a:srgbClr val="E3BF42"/>
                </a:solidFill>
                <a:ln w="25400" cap="flat" cmpd="sng" algn="ctr">
                  <a:solidFill>
                    <a:sysClr val="window" lastClr="FFFFFF"/>
                  </a:solid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pic>
              <p:nvPicPr>
                <p:cNvPr id="85" name="图片 84"/>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grpSp>
        <p:sp>
          <p:nvSpPr>
            <p:cNvPr id="81" name="矩形 80"/>
            <p:cNvSpPr/>
            <p:nvPr/>
          </p:nvSpPr>
          <p:spPr>
            <a:xfrm>
              <a:off x="11636549" y="1644792"/>
              <a:ext cx="522560" cy="403320"/>
            </a:xfrm>
            <a:prstGeom prst="rect">
              <a:avLst/>
            </a:prstGeom>
            <a:solidFill>
              <a:srgbClr val="E3BF42"/>
            </a:solidFill>
            <a:ln w="25400" cap="flat" cmpd="sng" algn="ctr">
              <a:solidFill>
                <a:srgbClr val="E3BF42"/>
              </a:solidFill>
              <a:prstDash val="solid"/>
            </a:ln>
            <a:effectLst/>
          </p:spPr>
          <p:txBody>
            <a:bodyPr lIns="121914" tIns="60957" rIns="121914" bIns="60957"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grpSp>
    </p:spTree>
    <p:extLst>
      <p:ext uri="{BB962C8B-B14F-4D97-AF65-F5344CB8AC3E}">
        <p14:creationId xmlns:p14="http://schemas.microsoft.com/office/powerpoint/2010/main" val="4012695908"/>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additive="base">
                                        <p:cTn id="7" dur="500" fill="hold"/>
                                        <p:tgtEl>
                                          <p:spTgt spid="79"/>
                                        </p:tgtEl>
                                        <p:attrNameLst>
                                          <p:attrName>ppt_x</p:attrName>
                                        </p:attrNameLst>
                                      </p:cBhvr>
                                      <p:tavLst>
                                        <p:tav tm="0">
                                          <p:val>
                                            <p:strVal val="1+#ppt_w/2"/>
                                          </p:val>
                                        </p:tav>
                                        <p:tav tm="100000">
                                          <p:val>
                                            <p:strVal val="#ppt_x"/>
                                          </p:val>
                                        </p:tav>
                                      </p:tavLst>
                                    </p:anim>
                                    <p:anim calcmode="lin" valueType="num">
                                      <p:cBhvr additive="base">
                                        <p:cTn id="8" dur="500" fill="hold"/>
                                        <p:tgtEl>
                                          <p:spTgt spid="7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2" presetClass="entr" presetSubtype="0"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Scale>
                                      <p:cBhvr>
                                        <p:cTn id="12"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9"/>
                                        </p:tgtEl>
                                        <p:attrNameLst>
                                          <p:attrName>ppt_x</p:attrName>
                                          <p:attrName>ppt_y</p:attrName>
                                        </p:attrNameLst>
                                      </p:cBhvr>
                                    </p:animMotion>
                                    <p:animEffect transition="in" filter="fade">
                                      <p:cBhvr>
                                        <p:cTn id="14" dur="1000"/>
                                        <p:tgtEl>
                                          <p:spTgt spid="59"/>
                                        </p:tgtEl>
                                      </p:cBhvr>
                                    </p:animEffect>
                                  </p:childTnLst>
                                </p:cTn>
                              </p:par>
                              <p:par>
                                <p:cTn id="15" presetID="52" presetClass="entr" presetSubtype="0" fill="hold" nodeType="withEffect">
                                  <p:stCondLst>
                                    <p:cond delay="0"/>
                                  </p:stCondLst>
                                  <p:childTnLst>
                                    <p:set>
                                      <p:cBhvr>
                                        <p:cTn id="16" dur="1" fill="hold">
                                          <p:stCondLst>
                                            <p:cond delay="0"/>
                                          </p:stCondLst>
                                        </p:cTn>
                                        <p:tgtEl>
                                          <p:spTgt spid="69"/>
                                        </p:tgtEl>
                                        <p:attrNameLst>
                                          <p:attrName>style.visibility</p:attrName>
                                        </p:attrNameLst>
                                      </p:cBhvr>
                                      <p:to>
                                        <p:strVal val="visible"/>
                                      </p:to>
                                    </p:set>
                                    <p:animScale>
                                      <p:cBhvr>
                                        <p:cTn id="17" dur="10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9"/>
                                        </p:tgtEl>
                                        <p:attrNameLst>
                                          <p:attrName>ppt_x</p:attrName>
                                          <p:attrName>ppt_y</p:attrName>
                                        </p:attrNameLst>
                                      </p:cBhvr>
                                    </p:animMotion>
                                    <p:animEffect transition="in" filter="fade">
                                      <p:cBhvr>
                                        <p:cTn id="19" dur="1000"/>
                                        <p:tgtEl>
                                          <p:spTgt spid="69"/>
                                        </p:tgtEl>
                                      </p:cBhvr>
                                    </p:animEffect>
                                  </p:childTnLst>
                                </p:cTn>
                              </p:par>
                              <p:par>
                                <p:cTn id="20" presetID="52" presetClass="entr" presetSubtype="0" fill="hold" nodeType="withEffect">
                                  <p:stCondLst>
                                    <p:cond delay="0"/>
                                  </p:stCondLst>
                                  <p:childTnLst>
                                    <p:set>
                                      <p:cBhvr>
                                        <p:cTn id="21" dur="1" fill="hold">
                                          <p:stCondLst>
                                            <p:cond delay="0"/>
                                          </p:stCondLst>
                                        </p:cTn>
                                        <p:tgtEl>
                                          <p:spTgt spid="48"/>
                                        </p:tgtEl>
                                        <p:attrNameLst>
                                          <p:attrName>style.visibility</p:attrName>
                                        </p:attrNameLst>
                                      </p:cBhvr>
                                      <p:to>
                                        <p:strVal val="visible"/>
                                      </p:to>
                                    </p:set>
                                    <p:animScale>
                                      <p:cBhvr>
                                        <p:cTn id="22" dur="10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48"/>
                                        </p:tgtEl>
                                        <p:attrNameLst>
                                          <p:attrName>ppt_x</p:attrName>
                                          <p:attrName>ppt_y</p:attrName>
                                        </p:attrNameLst>
                                      </p:cBhvr>
                                    </p:animMotion>
                                    <p:animEffect transition="in" filter="fade">
                                      <p:cBhvr>
                                        <p:cTn id="24" dur="1000"/>
                                        <p:tgtEl>
                                          <p:spTgt spid="48"/>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p:cTn id="28" dur="500" fill="hold"/>
                                        <p:tgtEl>
                                          <p:spTgt spid="42"/>
                                        </p:tgtEl>
                                        <p:attrNameLst>
                                          <p:attrName>ppt_w</p:attrName>
                                        </p:attrNameLst>
                                      </p:cBhvr>
                                      <p:tavLst>
                                        <p:tav tm="0">
                                          <p:val>
                                            <p:fltVal val="0"/>
                                          </p:val>
                                        </p:tav>
                                        <p:tav tm="100000">
                                          <p:val>
                                            <p:strVal val="#ppt_w"/>
                                          </p:val>
                                        </p:tav>
                                      </p:tavLst>
                                    </p:anim>
                                    <p:anim calcmode="lin" valueType="num">
                                      <p:cBhvr>
                                        <p:cTn id="29" dur="500" fill="hold"/>
                                        <p:tgtEl>
                                          <p:spTgt spid="42"/>
                                        </p:tgtEl>
                                        <p:attrNameLst>
                                          <p:attrName>ppt_h</p:attrName>
                                        </p:attrNameLst>
                                      </p:cBhvr>
                                      <p:tavLst>
                                        <p:tav tm="0">
                                          <p:val>
                                            <p:fltVal val="0"/>
                                          </p:val>
                                        </p:tav>
                                        <p:tav tm="100000">
                                          <p:val>
                                            <p:strVal val="#ppt_h"/>
                                          </p:val>
                                        </p:tav>
                                      </p:tavLst>
                                    </p:anim>
                                    <p:animEffect transition="in" filter="fade">
                                      <p:cBhvr>
                                        <p:cTn id="30" dur="500"/>
                                        <p:tgtEl>
                                          <p:spTgt spid="42"/>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p:cTn id="34" dur="500" fill="hold"/>
                                        <p:tgtEl>
                                          <p:spTgt spid="44"/>
                                        </p:tgtEl>
                                        <p:attrNameLst>
                                          <p:attrName>ppt_w</p:attrName>
                                        </p:attrNameLst>
                                      </p:cBhvr>
                                      <p:tavLst>
                                        <p:tav tm="0">
                                          <p:val>
                                            <p:fltVal val="0"/>
                                          </p:val>
                                        </p:tav>
                                        <p:tav tm="100000">
                                          <p:val>
                                            <p:strVal val="#ppt_w"/>
                                          </p:val>
                                        </p:tav>
                                      </p:tavLst>
                                    </p:anim>
                                    <p:anim calcmode="lin" valueType="num">
                                      <p:cBhvr>
                                        <p:cTn id="35" dur="500" fill="hold"/>
                                        <p:tgtEl>
                                          <p:spTgt spid="44"/>
                                        </p:tgtEl>
                                        <p:attrNameLst>
                                          <p:attrName>ppt_h</p:attrName>
                                        </p:attrNameLst>
                                      </p:cBhvr>
                                      <p:tavLst>
                                        <p:tav tm="0">
                                          <p:val>
                                            <p:fltVal val="0"/>
                                          </p:val>
                                        </p:tav>
                                        <p:tav tm="100000">
                                          <p:val>
                                            <p:strVal val="#ppt_h"/>
                                          </p:val>
                                        </p:tav>
                                      </p:tavLst>
                                    </p:anim>
                                    <p:animEffect transition="in" filter="fade">
                                      <p:cBhvr>
                                        <p:cTn id="36" dur="500"/>
                                        <p:tgtEl>
                                          <p:spTgt spid="44"/>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fltVal val="0"/>
                                          </p:val>
                                        </p:tav>
                                        <p:tav tm="100000">
                                          <p:val>
                                            <p:strVal val="#ppt_w"/>
                                          </p:val>
                                        </p:tav>
                                      </p:tavLst>
                                    </p:anim>
                                    <p:anim calcmode="lin" valueType="num">
                                      <p:cBhvr>
                                        <p:cTn id="41" dur="500" fill="hold"/>
                                        <p:tgtEl>
                                          <p:spTgt spid="46"/>
                                        </p:tgtEl>
                                        <p:attrNameLst>
                                          <p:attrName>ppt_h</p:attrName>
                                        </p:attrNameLst>
                                      </p:cBhvr>
                                      <p:tavLst>
                                        <p:tav tm="0">
                                          <p:val>
                                            <p:fltVal val="0"/>
                                          </p:val>
                                        </p:tav>
                                        <p:tav tm="100000">
                                          <p:val>
                                            <p:strVal val="#ppt_h"/>
                                          </p:val>
                                        </p:tav>
                                      </p:tavLst>
                                    </p:anim>
                                    <p:animEffect transition="in" filter="fade">
                                      <p:cBhvr>
                                        <p:cTn id="42" dur="500"/>
                                        <p:tgtEl>
                                          <p:spTgt spid="46"/>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wipe(left)">
                                      <p:cBhvr>
                                        <p:cTn id="46" dur="500"/>
                                        <p:tgtEl>
                                          <p:spTgt spid="43"/>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wipe(left)">
                                      <p:cBhvr>
                                        <p:cTn id="50" dur="500"/>
                                        <p:tgtEl>
                                          <p:spTgt spid="45"/>
                                        </p:tgtEl>
                                      </p:cBhvr>
                                    </p:animEffect>
                                  </p:childTnLst>
                                </p:cTn>
                              </p:par>
                            </p:childTnLst>
                          </p:cTn>
                        </p:par>
                        <p:par>
                          <p:cTn id="51" fill="hold">
                            <p:stCondLst>
                              <p:cond delay="4000"/>
                            </p:stCondLst>
                            <p:childTnLst>
                              <p:par>
                                <p:cTn id="52" presetID="22" presetClass="entr" presetSubtype="8" fill="hold" grpId="0" nodeType="after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wipe(left)">
                                      <p:cBhvr>
                                        <p:cTn id="5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P spid="44" grpId="0" animBg="1"/>
      <p:bldP spid="45" grpId="0"/>
      <p:bldP spid="46" grpId="0" animBg="1"/>
      <p:bldP spid="4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hlinkClick r:id="rId3"/>
          </p:cNvPr>
          <p:cNvSpPr/>
          <p:nvPr/>
        </p:nvSpPr>
        <p:spPr>
          <a:xfrm>
            <a:off x="0" y="1706906"/>
            <a:ext cx="12192000" cy="2496793"/>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t="18956" b="52297"/>
          <a:stretch/>
        </p:blipFill>
        <p:spPr>
          <a:xfrm>
            <a:off x="0" y="1853993"/>
            <a:ext cx="12192000" cy="2202618"/>
          </a:xfrm>
          <a:prstGeom prst="rect">
            <a:avLst/>
          </a:prstGeom>
        </p:spPr>
      </p:pic>
      <p:sp>
        <p:nvSpPr>
          <p:cNvPr id="22" name="正五边形 21"/>
          <p:cNvSpPr/>
          <p:nvPr/>
        </p:nvSpPr>
        <p:spPr>
          <a:xfrm>
            <a:off x="2447653" y="4275879"/>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23" name="矩形 91">
            <a:hlinkClick r:id="rId3"/>
          </p:cNvPr>
          <p:cNvSpPr>
            <a:spLocks noChangeArrowheads="1"/>
          </p:cNvSpPr>
          <p:nvPr/>
        </p:nvSpPr>
        <p:spPr bwMode="auto">
          <a:xfrm>
            <a:off x="3117431" y="4391976"/>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latin typeface="微软雅黑" panose="020B0503020204020204" pitchFamily="34" charset="-122"/>
                <a:ea typeface="微软雅黑" panose="020B0503020204020204" pitchFamily="34" charset="-122"/>
              </a:rPr>
              <a:t>公司</a:t>
            </a:r>
            <a:r>
              <a:rPr lang="en-US" altLang="zh-CN" spc="50" dirty="0">
                <a:latin typeface="微软雅黑" panose="020B0503020204020204" pitchFamily="34" charset="-122"/>
                <a:ea typeface="微软雅黑" panose="020B0503020204020204" pitchFamily="34" charset="-122"/>
              </a:rPr>
              <a:t>(</a:t>
            </a:r>
            <a:r>
              <a:rPr lang="zh-CN" altLang="en-US" spc="50" dirty="0">
                <a:latin typeface="微软雅黑" panose="020B0503020204020204" pitchFamily="34" charset="-122"/>
                <a:ea typeface="微软雅黑" panose="020B0503020204020204" pitchFamily="34" charset="-122"/>
              </a:rPr>
              <a:t>团队</a:t>
            </a:r>
            <a:r>
              <a:rPr lang="en-US" altLang="zh-CN" spc="50" dirty="0">
                <a:latin typeface="微软雅黑" panose="020B0503020204020204" pitchFamily="34" charset="-122"/>
                <a:ea typeface="微软雅黑" panose="020B0503020204020204" pitchFamily="34" charset="-122"/>
              </a:rPr>
              <a:t>)</a:t>
            </a:r>
            <a:r>
              <a:rPr lang="zh-CN" altLang="en-US" spc="50" dirty="0">
                <a:latin typeface="微软雅黑" panose="020B0503020204020204" pitchFamily="34" charset="-122"/>
                <a:ea typeface="微软雅黑" panose="020B0503020204020204" pitchFamily="34" charset="-122"/>
              </a:rPr>
              <a:t>简介</a:t>
            </a:r>
          </a:p>
        </p:txBody>
      </p:sp>
      <p:sp>
        <p:nvSpPr>
          <p:cNvPr id="24" name="正五边形 23"/>
          <p:cNvSpPr/>
          <p:nvPr/>
        </p:nvSpPr>
        <p:spPr>
          <a:xfrm>
            <a:off x="6204849" y="4289307"/>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25" name="矩形 91">
            <a:hlinkClick r:id="rId3"/>
          </p:cNvPr>
          <p:cNvSpPr>
            <a:spLocks noChangeArrowheads="1"/>
          </p:cNvSpPr>
          <p:nvPr/>
        </p:nvSpPr>
        <p:spPr bwMode="auto">
          <a:xfrm>
            <a:off x="6912727" y="4324655"/>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latin typeface="微软雅黑" panose="020B0503020204020204" pitchFamily="34" charset="-122"/>
                <a:ea typeface="微软雅黑" panose="020B0503020204020204" pitchFamily="34" charset="-122"/>
              </a:rPr>
              <a:t>公司展历史</a:t>
            </a:r>
          </a:p>
        </p:txBody>
      </p:sp>
      <p:grpSp>
        <p:nvGrpSpPr>
          <p:cNvPr id="17" name="组合 16"/>
          <p:cNvGrpSpPr/>
          <p:nvPr/>
        </p:nvGrpSpPr>
        <p:grpSpPr>
          <a:xfrm>
            <a:off x="398975" y="209550"/>
            <a:ext cx="6115363" cy="1302744"/>
            <a:chOff x="398975" y="209550"/>
            <a:chExt cx="6115363" cy="1302744"/>
          </a:xfrm>
        </p:grpSpPr>
        <p:grpSp>
          <p:nvGrpSpPr>
            <p:cNvPr id="18" name="组合 17"/>
            <p:cNvGrpSpPr/>
            <p:nvPr/>
          </p:nvGrpSpPr>
          <p:grpSpPr>
            <a:xfrm>
              <a:off x="398975" y="209550"/>
              <a:ext cx="1302744" cy="1302744"/>
              <a:chOff x="3028062" y="1547460"/>
              <a:chExt cx="1803167" cy="1803167"/>
            </a:xfrm>
          </p:grpSpPr>
          <p:grpSp>
            <p:nvGrpSpPr>
              <p:cNvPr id="27" name="组合 26"/>
              <p:cNvGrpSpPr/>
              <p:nvPr/>
            </p:nvGrpSpPr>
            <p:grpSpPr>
              <a:xfrm>
                <a:off x="3028062" y="1547460"/>
                <a:ext cx="1803167" cy="1803167"/>
                <a:chOff x="552261" y="1848682"/>
                <a:chExt cx="842337" cy="842337"/>
              </a:xfrm>
            </p:grpSpPr>
            <p:sp>
              <p:nvSpPr>
                <p:cNvPr id="29" name="椭圆 28"/>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3617856" y="1894942"/>
                <a:ext cx="650541" cy="1065006"/>
              </a:xfrm>
              <a:prstGeom prst="rect">
                <a:avLst/>
              </a:prstGeom>
              <a:noFill/>
            </p:spPr>
            <p:txBody>
              <a:bodyPr wrap="none" rtlCol="0">
                <a:spAutoFit/>
              </a:bodyPr>
              <a:lstStyle/>
              <a:p>
                <a:r>
                  <a:rPr lang="en-US" altLang="zh-CN" sz="4400" b="1" dirty="0">
                    <a:solidFill>
                      <a:schemeClr val="bg1"/>
                    </a:solidFill>
                  </a:rPr>
                  <a:t>1</a:t>
                </a:r>
                <a:endParaRPr lang="zh-CN" altLang="en-US" sz="4400" b="1" dirty="0">
                  <a:solidFill>
                    <a:schemeClr val="bg1"/>
                  </a:solidFill>
                </a:endParaRPr>
              </a:p>
            </p:txBody>
          </p:sp>
        </p:grpSp>
        <p:sp>
          <p:nvSpPr>
            <p:cNvPr id="19" name="文本框 18"/>
            <p:cNvSpPr txBox="1"/>
            <p:nvPr/>
          </p:nvSpPr>
          <p:spPr>
            <a:xfrm>
              <a:off x="1983931" y="532947"/>
              <a:ext cx="4530407" cy="707886"/>
            </a:xfrm>
            <a:prstGeom prst="rect">
              <a:avLst/>
            </a:prstGeom>
            <a:noFill/>
          </p:spPr>
          <p:txBody>
            <a:bodyPr wrap="none" rtlCol="0">
              <a:spAutoFit/>
            </a:bodyPr>
            <a:lstStyle/>
            <a:p>
              <a:r>
                <a:rPr lang="zh-CN" altLang="en-US" sz="4000" b="1" dirty="0">
                  <a:solidFill>
                    <a:srgbClr val="1F4E79"/>
                  </a:solidFill>
                  <a:latin typeface="微软雅黑" panose="020B0503020204020204" pitchFamily="34" charset="-122"/>
                  <a:ea typeface="微软雅黑" panose="020B0503020204020204" pitchFamily="34" charset="-122"/>
                </a:rPr>
                <a:t>公司</a:t>
              </a:r>
              <a:r>
                <a:rPr lang="en-US" altLang="zh-CN" sz="4000" b="1" dirty="0">
                  <a:solidFill>
                    <a:srgbClr val="1F4E79"/>
                  </a:solidFill>
                  <a:latin typeface="微软雅黑" panose="020B0503020204020204" pitchFamily="34" charset="-122"/>
                  <a:ea typeface="微软雅黑" panose="020B0503020204020204" pitchFamily="34" charset="-122"/>
                </a:rPr>
                <a:t>/</a:t>
              </a:r>
              <a:r>
                <a:rPr lang="zh-CN" altLang="en-US" sz="4000" b="1" dirty="0">
                  <a:solidFill>
                    <a:srgbClr val="1F4E79"/>
                  </a:solidFill>
                  <a:latin typeface="微软雅黑" panose="020B0503020204020204" pitchFamily="34" charset="-122"/>
                  <a:ea typeface="微软雅黑" panose="020B0503020204020204" pitchFamily="34" charset="-122"/>
                </a:rPr>
                <a:t>团队介绍项目</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正五边形 31"/>
          <p:cNvSpPr/>
          <p:nvPr/>
        </p:nvSpPr>
        <p:spPr>
          <a:xfrm>
            <a:off x="2447654" y="5008661"/>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3" name="矩形 91">
            <a:hlinkClick r:id="rId3"/>
          </p:cNvPr>
          <p:cNvSpPr>
            <a:spLocks noChangeArrowheads="1"/>
          </p:cNvSpPr>
          <p:nvPr/>
        </p:nvSpPr>
        <p:spPr bwMode="auto">
          <a:xfrm>
            <a:off x="3117431"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latin typeface="微软雅黑" panose="020B0503020204020204" pitchFamily="34" charset="-122"/>
                <a:ea typeface="微软雅黑" panose="020B0503020204020204" pitchFamily="34" charset="-122"/>
              </a:rPr>
              <a:t>核心成员介绍</a:t>
            </a:r>
          </a:p>
        </p:txBody>
      </p:sp>
      <p:sp>
        <p:nvSpPr>
          <p:cNvPr id="34" name="正五边形 33"/>
          <p:cNvSpPr/>
          <p:nvPr/>
        </p:nvSpPr>
        <p:spPr>
          <a:xfrm>
            <a:off x="6242186" y="5009914"/>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35" name="矩形 91">
            <a:hlinkClick r:id="rId3"/>
          </p:cNvPr>
          <p:cNvSpPr>
            <a:spLocks noChangeArrowheads="1"/>
          </p:cNvSpPr>
          <p:nvPr/>
        </p:nvSpPr>
        <p:spPr bwMode="auto">
          <a:xfrm>
            <a:off x="6912727"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latin typeface="微软雅黑" panose="020B0503020204020204" pitchFamily="34" charset="-122"/>
                <a:ea typeface="微软雅黑" panose="020B0503020204020204" pitchFamily="34" charset="-122"/>
              </a:rPr>
              <a:t>公司业务</a:t>
            </a:r>
          </a:p>
        </p:txBody>
      </p:sp>
      <p:sp>
        <p:nvSpPr>
          <p:cNvPr id="36" name="正五边形 35"/>
          <p:cNvSpPr/>
          <p:nvPr/>
        </p:nvSpPr>
        <p:spPr>
          <a:xfrm>
            <a:off x="2447653" y="5716044"/>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sp>
        <p:nvSpPr>
          <p:cNvPr id="37" name="矩形 91">
            <a:hlinkClick r:id="rId3"/>
          </p:cNvPr>
          <p:cNvSpPr>
            <a:spLocks noChangeArrowheads="1"/>
          </p:cNvSpPr>
          <p:nvPr/>
        </p:nvSpPr>
        <p:spPr bwMode="auto">
          <a:xfrm>
            <a:off x="3117431" y="5865692"/>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latin typeface="微软雅黑" panose="020B0503020204020204" pitchFamily="34" charset="-122"/>
                <a:ea typeface="微软雅黑" panose="020B0503020204020204" pitchFamily="34" charset="-122"/>
              </a:rPr>
              <a:t>社会关系</a:t>
            </a:r>
          </a:p>
        </p:txBody>
      </p:sp>
    </p:spTree>
    <p:extLst>
      <p:ext uri="{BB962C8B-B14F-4D97-AF65-F5344CB8AC3E}">
        <p14:creationId xmlns:p14="http://schemas.microsoft.com/office/powerpoint/2010/main" val="2183614055"/>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37" fill="hold" nodeType="withEffect">
                                  <p:stCondLst>
                                    <p:cond delay="20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childTnLst>
                          </p:cTn>
                        </p:par>
                        <p:par>
                          <p:cTn id="11" fill="hold">
                            <p:stCondLst>
                              <p:cond delay="700"/>
                            </p:stCondLst>
                            <p:childTnLst>
                              <p:par>
                                <p:cTn id="12" presetID="53" presetClass="entr" presetSubtype="16"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par>
                          <p:cTn id="17" fill="hold">
                            <p:stCondLst>
                              <p:cond delay="1200"/>
                            </p:stCondLst>
                            <p:childTnLst>
                              <p:par>
                                <p:cTn id="18" presetID="22" presetClass="entr" presetSubtype="8"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1700"/>
                            </p:stCondLst>
                            <p:childTnLst>
                              <p:par>
                                <p:cTn id="22" presetID="53" presetClass="entr" presetSubtype="16"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200"/>
                            </p:stCondLst>
                            <p:childTnLst>
                              <p:par>
                                <p:cTn id="28" presetID="22" presetClass="entr" presetSubtype="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2700"/>
                            </p:stCondLst>
                            <p:childTnLst>
                              <p:par>
                                <p:cTn id="32" presetID="53" presetClass="entr" presetSubtype="16"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childTnLst>
                          </p:cTn>
                        </p:par>
                        <p:par>
                          <p:cTn id="37" fill="hold">
                            <p:stCondLst>
                              <p:cond delay="3200"/>
                            </p:stCondLst>
                            <p:childTnLst>
                              <p:par>
                                <p:cTn id="38" presetID="22" presetClass="entr" presetSubtype="8"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left)">
                                      <p:cBhvr>
                                        <p:cTn id="40" dur="500"/>
                                        <p:tgtEl>
                                          <p:spTgt spid="33"/>
                                        </p:tgtEl>
                                      </p:cBhvr>
                                    </p:animEffect>
                                  </p:childTnLst>
                                </p:cTn>
                              </p:par>
                            </p:childTnLst>
                          </p:cTn>
                        </p:par>
                        <p:par>
                          <p:cTn id="41" fill="hold">
                            <p:stCondLst>
                              <p:cond delay="3700"/>
                            </p:stCondLst>
                            <p:childTnLst>
                              <p:par>
                                <p:cTn id="42" presetID="5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par>
                          <p:cTn id="47" fill="hold">
                            <p:stCondLst>
                              <p:cond delay="4200"/>
                            </p:stCondLst>
                            <p:childTnLst>
                              <p:par>
                                <p:cTn id="48" presetID="22" presetClass="entr" presetSubtype="8"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left)">
                                      <p:cBhvr>
                                        <p:cTn id="50" dur="500"/>
                                        <p:tgtEl>
                                          <p:spTgt spid="35"/>
                                        </p:tgtEl>
                                      </p:cBhvr>
                                    </p:animEffect>
                                  </p:childTnLst>
                                </p:cTn>
                              </p:par>
                            </p:childTnLst>
                          </p:cTn>
                        </p:par>
                        <p:par>
                          <p:cTn id="51" fill="hold">
                            <p:stCondLst>
                              <p:cond delay="4700"/>
                            </p:stCondLst>
                            <p:childTnLst>
                              <p:par>
                                <p:cTn id="52" presetID="53" presetClass="entr" presetSubtype="16"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5200"/>
                            </p:stCondLst>
                            <p:childTnLst>
                              <p:par>
                                <p:cTn id="58" presetID="22" presetClass="entr" presetSubtype="8"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left)">
                                      <p:cBhvr>
                                        <p:cTn id="6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p:bldP spid="24" grpId="0" animBg="1"/>
      <p:bldP spid="25" grpId="0"/>
      <p:bldP spid="32" grpId="0" animBg="1"/>
      <p:bldP spid="33" grpId="0"/>
      <p:bldP spid="34" grpId="0" animBg="1"/>
      <p:bldP spid="35" grpId="0"/>
      <p:bldP spid="36" grpId="0" animBg="1"/>
      <p:bldP spid="3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2</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实施方案</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 name="组合 3"/>
          <p:cNvGrpSpPr>
            <a:grpSpLocks/>
          </p:cNvGrpSpPr>
          <p:nvPr/>
        </p:nvGrpSpPr>
        <p:grpSpPr bwMode="auto">
          <a:xfrm>
            <a:off x="858838" y="2092325"/>
            <a:ext cx="2522537" cy="2520950"/>
            <a:chOff x="0" y="0"/>
            <a:chExt cx="2098675" cy="2098676"/>
          </a:xfrm>
        </p:grpSpPr>
        <p:sp>
          <p:nvSpPr>
            <p:cNvPr id="13" name="Oval 9"/>
            <p:cNvSpPr>
              <a:spLocks noChangeArrowheads="1"/>
            </p:cNvSpPr>
            <p:nvPr/>
          </p:nvSpPr>
          <p:spPr bwMode="auto">
            <a:xfrm>
              <a:off x="0" y="0"/>
              <a:ext cx="2098675" cy="2098676"/>
            </a:xfrm>
            <a:prstGeom prst="ellipse">
              <a:avLst/>
            </a:prstGeom>
            <a:solidFill>
              <a:srgbClr val="E3B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Freeform 12"/>
            <p:cNvSpPr>
              <a:spLocks noEditPoints="1"/>
            </p:cNvSpPr>
            <p:nvPr/>
          </p:nvSpPr>
          <p:spPr bwMode="auto">
            <a:xfrm>
              <a:off x="331916" y="390683"/>
              <a:ext cx="1469769" cy="1380808"/>
            </a:xfrm>
            <a:custGeom>
              <a:avLst/>
              <a:gdLst>
                <a:gd name="T0" fmla="*/ 899153 w 1615"/>
                <a:gd name="T1" fmla="*/ 22741 h 1518"/>
                <a:gd name="T2" fmla="*/ 716228 w 1615"/>
                <a:gd name="T3" fmla="*/ 87324 h 1518"/>
                <a:gd name="T4" fmla="*/ 549685 w 1615"/>
                <a:gd name="T5" fmla="*/ 15464 h 1518"/>
                <a:gd name="T6" fmla="*/ 17291 w 1615"/>
                <a:gd name="T7" fmla="*/ 548503 h 1518"/>
                <a:gd name="T8" fmla="*/ 191115 w 1615"/>
                <a:gd name="T9" fmla="*/ 799559 h 1518"/>
                <a:gd name="T10" fmla="*/ 279393 w 1615"/>
                <a:gd name="T11" fmla="*/ 960562 h 1518"/>
                <a:gd name="T12" fmla="*/ 394062 w 1615"/>
                <a:gd name="T13" fmla="*/ 1192516 h 1518"/>
                <a:gd name="T14" fmla="*/ 604289 w 1615"/>
                <a:gd name="T15" fmla="*/ 1282569 h 1518"/>
                <a:gd name="T16" fmla="*/ 842728 w 1615"/>
                <a:gd name="T17" fmla="*/ 1328050 h 1518"/>
                <a:gd name="T18" fmla="*/ 936466 w 1615"/>
                <a:gd name="T19" fmla="*/ 1292575 h 1518"/>
                <a:gd name="T20" fmla="*/ 1082988 w 1615"/>
                <a:gd name="T21" fmla="*/ 1192516 h 1518"/>
                <a:gd name="T22" fmla="*/ 1117570 w 1615"/>
                <a:gd name="T23" fmla="*/ 1053344 h 1518"/>
                <a:gd name="T24" fmla="*/ 1231330 w 1615"/>
                <a:gd name="T25" fmla="*/ 1038790 h 1518"/>
                <a:gd name="T26" fmla="*/ 1269553 w 1615"/>
                <a:gd name="T27" fmla="*/ 901437 h 1518"/>
                <a:gd name="T28" fmla="*/ 1397873 w 1615"/>
                <a:gd name="T29" fmla="*/ 772270 h 1518"/>
                <a:gd name="T30" fmla="*/ 1446107 w 1615"/>
                <a:gd name="T31" fmla="*/ 639465 h 1518"/>
                <a:gd name="T32" fmla="*/ 1389683 w 1615"/>
                <a:gd name="T33" fmla="*/ 621273 h 1518"/>
                <a:gd name="T34" fmla="*/ 1328708 w 1615"/>
                <a:gd name="T35" fmla="*/ 656748 h 1518"/>
                <a:gd name="T36" fmla="*/ 1166714 w 1615"/>
                <a:gd name="T37" fmla="*/ 754078 h 1518"/>
                <a:gd name="T38" fmla="*/ 1170355 w 1615"/>
                <a:gd name="T39" fmla="*/ 767722 h 1518"/>
                <a:gd name="T40" fmla="*/ 1008362 w 1615"/>
                <a:gd name="T41" fmla="*/ 864142 h 1518"/>
                <a:gd name="T42" fmla="*/ 1055685 w 1615"/>
                <a:gd name="T43" fmla="*/ 949647 h 1518"/>
                <a:gd name="T44" fmla="*/ 893692 w 1615"/>
                <a:gd name="T45" fmla="*/ 1046976 h 1518"/>
                <a:gd name="T46" fmla="*/ 936466 w 1615"/>
                <a:gd name="T47" fmla="*/ 1123385 h 1518"/>
                <a:gd name="T48" fmla="*/ 774473 w 1615"/>
                <a:gd name="T49" fmla="*/ 1219805 h 1518"/>
                <a:gd name="T50" fmla="*/ 800865 w 1615"/>
                <a:gd name="T51" fmla="*/ 1286207 h 1518"/>
                <a:gd name="T52" fmla="*/ 664354 w 1615"/>
                <a:gd name="T53" fmla="*/ 1246184 h 1518"/>
                <a:gd name="T54" fmla="*/ 685285 w 1615"/>
                <a:gd name="T55" fmla="*/ 1197974 h 1518"/>
                <a:gd name="T56" fmla="*/ 844548 w 1615"/>
                <a:gd name="T57" fmla="*/ 963291 h 1518"/>
                <a:gd name="T58" fmla="*/ 469598 w 1615"/>
                <a:gd name="T59" fmla="*/ 1235268 h 1518"/>
                <a:gd name="T60" fmla="*/ 503271 w 1615"/>
                <a:gd name="T61" fmla="*/ 1098825 h 1518"/>
                <a:gd name="T62" fmla="*/ 424094 w 1615"/>
                <a:gd name="T63" fmla="*/ 1105192 h 1518"/>
                <a:gd name="T64" fmla="*/ 321256 w 1615"/>
                <a:gd name="T65" fmla="*/ 1002405 h 1518"/>
                <a:gd name="T66" fmla="*/ 383141 w 1615"/>
                <a:gd name="T67" fmla="*/ 867781 h 1518"/>
                <a:gd name="T68" fmla="*/ 245720 w 1615"/>
                <a:gd name="T69" fmla="*/ 854136 h 1518"/>
                <a:gd name="T70" fmla="*/ 251180 w 1615"/>
                <a:gd name="T71" fmla="*/ 809565 h 1518"/>
                <a:gd name="T72" fmla="*/ 265742 w 1615"/>
                <a:gd name="T73" fmla="*/ 782276 h 1518"/>
                <a:gd name="T74" fmla="*/ 463228 w 1615"/>
                <a:gd name="T75" fmla="*/ 582159 h 1518"/>
                <a:gd name="T76" fmla="*/ 312155 w 1615"/>
                <a:gd name="T77" fmla="*/ 595803 h 1518"/>
                <a:gd name="T78" fmla="*/ 214777 w 1615"/>
                <a:gd name="T79" fmla="*/ 442986 h 1518"/>
                <a:gd name="T80" fmla="*/ 792674 w 1615"/>
                <a:gd name="T81" fmla="*/ 433890 h 1518"/>
                <a:gd name="T82" fmla="*/ 771742 w 1615"/>
                <a:gd name="T83" fmla="*/ 124618 h 1518"/>
                <a:gd name="T84" fmla="*/ 899153 w 1615"/>
                <a:gd name="T85" fmla="*/ 81866 h 1518"/>
                <a:gd name="T86" fmla="*/ 1389683 w 1615"/>
                <a:gd name="T87" fmla="*/ 621273 h 1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5" name="TextBox 6"/>
          <p:cNvSpPr txBox="1">
            <a:spLocks noChangeArrowheads="1"/>
          </p:cNvSpPr>
          <p:nvPr/>
        </p:nvSpPr>
        <p:spPr bwMode="auto">
          <a:xfrm>
            <a:off x="850900" y="4935538"/>
            <a:ext cx="2530475" cy="584200"/>
          </a:xfrm>
          <a:prstGeom prst="rect">
            <a:avLst/>
          </a:prstGeom>
          <a:solidFill>
            <a:srgbClr val="E3BF42"/>
          </a:solid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3200" kern="0" dirty="0">
                <a:solidFill>
                  <a:srgbClr val="FFFFFF"/>
                </a:solidFill>
                <a:latin typeface="微软雅黑" pitchFamily="34" charset="-122"/>
                <a:ea typeface="微软雅黑" pitchFamily="34" charset="-122"/>
              </a:rPr>
              <a:t>实施方案</a:t>
            </a:r>
            <a:endParaRPr kumimoji="0" lang="zh-CN" altLang="en-US" sz="3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6" name="椭圆 7"/>
          <p:cNvSpPr>
            <a:spLocks noChangeArrowheads="1"/>
          </p:cNvSpPr>
          <p:nvPr/>
        </p:nvSpPr>
        <p:spPr bwMode="auto">
          <a:xfrm>
            <a:off x="4043363" y="1789113"/>
            <a:ext cx="504825" cy="504825"/>
          </a:xfrm>
          <a:prstGeom prst="ellipse">
            <a:avLst/>
          </a:prstGeom>
          <a:solidFill>
            <a:srgbClr val="E3BF42"/>
          </a:solidFill>
          <a:ln w="9525">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a:ln>
                  <a:noFill/>
                </a:ln>
                <a:solidFill>
                  <a:srgbClr val="FFFFFF"/>
                </a:solidFill>
                <a:effectLst/>
                <a:uLnTx/>
                <a:uFillTx/>
                <a:latin typeface="微软雅黑" pitchFamily="34" charset="-122"/>
                <a:ea typeface="微软雅黑" pitchFamily="34" charset="-122"/>
              </a:rPr>
              <a:t>1</a:t>
            </a:r>
            <a:endParaRPr kumimoji="0" lang="zh-CN" altLang="en-US" sz="2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7" name="椭圆 8"/>
          <p:cNvSpPr>
            <a:spLocks noChangeArrowheads="1"/>
          </p:cNvSpPr>
          <p:nvPr/>
        </p:nvSpPr>
        <p:spPr bwMode="auto">
          <a:xfrm>
            <a:off x="4043363" y="2417763"/>
            <a:ext cx="504825" cy="503237"/>
          </a:xfrm>
          <a:prstGeom prst="ellipse">
            <a:avLst/>
          </a:prstGeom>
          <a:solidFill>
            <a:srgbClr val="E3BF42"/>
          </a:solidFill>
          <a:ln w="9525">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a:ln>
                  <a:noFill/>
                </a:ln>
                <a:solidFill>
                  <a:srgbClr val="FFFFFF"/>
                </a:solidFill>
                <a:effectLst/>
                <a:uLnTx/>
                <a:uFillTx/>
                <a:latin typeface="微软雅黑" pitchFamily="34" charset="-122"/>
                <a:ea typeface="微软雅黑" pitchFamily="34" charset="-122"/>
              </a:rPr>
              <a:t>2</a:t>
            </a:r>
            <a:endParaRPr kumimoji="0" lang="zh-CN" altLang="en-US" sz="2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8" name="椭圆 9"/>
          <p:cNvSpPr>
            <a:spLocks noChangeArrowheads="1"/>
          </p:cNvSpPr>
          <p:nvPr/>
        </p:nvSpPr>
        <p:spPr bwMode="auto">
          <a:xfrm>
            <a:off x="4043363" y="3100388"/>
            <a:ext cx="504825" cy="503237"/>
          </a:xfrm>
          <a:prstGeom prst="ellipse">
            <a:avLst/>
          </a:prstGeom>
          <a:solidFill>
            <a:srgbClr val="E3BF42"/>
          </a:solidFill>
          <a:ln w="9525">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a:ln>
                  <a:noFill/>
                </a:ln>
                <a:solidFill>
                  <a:srgbClr val="FFFFFF"/>
                </a:solidFill>
                <a:effectLst/>
                <a:uLnTx/>
                <a:uFillTx/>
                <a:latin typeface="微软雅黑" pitchFamily="34" charset="-122"/>
                <a:ea typeface="微软雅黑" pitchFamily="34" charset="-122"/>
              </a:rPr>
              <a:t>3</a:t>
            </a:r>
            <a:endParaRPr kumimoji="0" lang="zh-CN" altLang="en-US" sz="2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9" name="TextBox 10"/>
          <p:cNvSpPr txBox="1">
            <a:spLocks noChangeArrowheads="1"/>
          </p:cNvSpPr>
          <p:nvPr/>
        </p:nvSpPr>
        <p:spPr bwMode="auto">
          <a:xfrm>
            <a:off x="4638675" y="1831975"/>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a:solidFill>
                  <a:srgbClr val="484849"/>
                </a:solidFill>
                <a:latin typeface="微软雅黑" pitchFamily="34" charset="-122"/>
                <a:ea typeface="微软雅黑" pitchFamily="34" charset="-122"/>
              </a:rPr>
              <a:t>优先利用省政府农业部门与省供销总社的职能力量，调动各级农口职能部门的支持参与。</a:t>
            </a:r>
            <a:endParaRPr kumimoji="0" lang="zh-CN" altLang="en-US" sz="1600" b="0" i="0" u="none" strike="noStrike" kern="0" cap="none" spc="0" normalizeH="0" baseline="0" noProof="0" dirty="0">
              <a:ln>
                <a:noFill/>
              </a:ln>
              <a:solidFill>
                <a:srgbClr val="484849"/>
              </a:solidFill>
              <a:effectLst/>
              <a:uLnTx/>
              <a:uFillTx/>
              <a:latin typeface="微软雅黑" pitchFamily="34" charset="-122"/>
              <a:ea typeface="微软雅黑" pitchFamily="34" charset="-122"/>
            </a:endParaRPr>
          </a:p>
        </p:txBody>
      </p:sp>
      <p:sp>
        <p:nvSpPr>
          <p:cNvPr id="20" name="TextBox 11"/>
          <p:cNvSpPr txBox="1">
            <a:spLocks noChangeArrowheads="1"/>
          </p:cNvSpPr>
          <p:nvPr/>
        </p:nvSpPr>
        <p:spPr bwMode="auto">
          <a:xfrm>
            <a:off x="4638675" y="2424113"/>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a:solidFill>
                  <a:srgbClr val="484849"/>
                </a:solidFill>
                <a:latin typeface="微软雅黑" pitchFamily="34" charset="-122"/>
                <a:ea typeface="微软雅黑" pitchFamily="34" charset="-122"/>
              </a:rPr>
              <a:t>选择典型的生产基地或产品集散地优先试行，先期可重点抓好试点的运作，创出成效后再加以利用扩大。</a:t>
            </a:r>
            <a:endParaRPr kumimoji="0" lang="zh-CN" altLang="en-US" sz="1600" b="0" i="0" u="none" strike="noStrike" kern="0" cap="none" spc="0" normalizeH="0" baseline="0" noProof="0" dirty="0">
              <a:ln>
                <a:noFill/>
              </a:ln>
              <a:solidFill>
                <a:srgbClr val="484849"/>
              </a:solidFill>
              <a:effectLst/>
              <a:uLnTx/>
              <a:uFillTx/>
              <a:latin typeface="微软雅黑" pitchFamily="34" charset="-122"/>
              <a:ea typeface="微软雅黑" pitchFamily="34" charset="-122"/>
            </a:endParaRPr>
          </a:p>
        </p:txBody>
      </p:sp>
      <p:sp>
        <p:nvSpPr>
          <p:cNvPr id="21" name="TextBox 12"/>
          <p:cNvSpPr txBox="1">
            <a:spLocks noChangeArrowheads="1"/>
          </p:cNvSpPr>
          <p:nvPr/>
        </p:nvSpPr>
        <p:spPr bwMode="auto">
          <a:xfrm>
            <a:off x="4638675" y="3100388"/>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a:solidFill>
                  <a:srgbClr val="484849"/>
                </a:solidFill>
                <a:latin typeface="微软雅黑" pitchFamily="34" charset="-122"/>
                <a:ea typeface="微软雅黑" pitchFamily="34" charset="-122"/>
              </a:rPr>
              <a:t>利用政府的支持，通过信息置换或免费宣传等方式，将农业系统与供销系统的物理网络纳入经营轨道。</a:t>
            </a:r>
            <a:endParaRPr kumimoji="0" lang="zh-CN" altLang="en-US" sz="1600" b="0" i="0" u="none" strike="noStrike" kern="0" cap="none" spc="0" normalizeH="0" baseline="0" noProof="0" dirty="0">
              <a:ln>
                <a:noFill/>
              </a:ln>
              <a:solidFill>
                <a:srgbClr val="484849"/>
              </a:solidFill>
              <a:effectLst/>
              <a:uLnTx/>
              <a:uFillTx/>
              <a:latin typeface="微软雅黑" pitchFamily="34" charset="-122"/>
              <a:ea typeface="微软雅黑" pitchFamily="34" charset="-122"/>
            </a:endParaRPr>
          </a:p>
        </p:txBody>
      </p:sp>
      <p:sp>
        <p:nvSpPr>
          <p:cNvPr id="22" name="椭圆 18"/>
          <p:cNvSpPr>
            <a:spLocks noChangeArrowheads="1"/>
          </p:cNvSpPr>
          <p:nvPr/>
        </p:nvSpPr>
        <p:spPr bwMode="auto">
          <a:xfrm>
            <a:off x="4043363" y="3849688"/>
            <a:ext cx="504825" cy="504825"/>
          </a:xfrm>
          <a:prstGeom prst="ellipse">
            <a:avLst/>
          </a:prstGeom>
          <a:solidFill>
            <a:srgbClr val="E3BF42"/>
          </a:solidFill>
          <a:ln w="9525">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a:ln>
                  <a:noFill/>
                </a:ln>
                <a:solidFill>
                  <a:srgbClr val="FFFFFF"/>
                </a:solidFill>
                <a:effectLst/>
                <a:uLnTx/>
                <a:uFillTx/>
                <a:latin typeface="微软雅黑" pitchFamily="34" charset="-122"/>
                <a:ea typeface="微软雅黑" pitchFamily="34" charset="-122"/>
              </a:rPr>
              <a:t>4</a:t>
            </a:r>
            <a:endParaRPr kumimoji="0" lang="zh-CN" altLang="en-US" sz="2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3" name="椭圆 19"/>
          <p:cNvSpPr>
            <a:spLocks noChangeArrowheads="1"/>
          </p:cNvSpPr>
          <p:nvPr/>
        </p:nvSpPr>
        <p:spPr bwMode="auto">
          <a:xfrm>
            <a:off x="4043363" y="4478338"/>
            <a:ext cx="504825" cy="503237"/>
          </a:xfrm>
          <a:prstGeom prst="ellipse">
            <a:avLst/>
          </a:prstGeom>
          <a:solidFill>
            <a:srgbClr val="E3BF42"/>
          </a:solidFill>
          <a:ln w="9525">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a:ln>
                  <a:noFill/>
                </a:ln>
                <a:solidFill>
                  <a:srgbClr val="FFFFFF"/>
                </a:solidFill>
                <a:effectLst/>
                <a:uLnTx/>
                <a:uFillTx/>
                <a:latin typeface="微软雅黑" pitchFamily="34" charset="-122"/>
                <a:ea typeface="微软雅黑" pitchFamily="34" charset="-122"/>
              </a:rPr>
              <a:t>5</a:t>
            </a:r>
            <a:endParaRPr kumimoji="0" lang="zh-CN" altLang="en-US" sz="2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4" name="椭圆 20"/>
          <p:cNvSpPr>
            <a:spLocks noChangeArrowheads="1"/>
          </p:cNvSpPr>
          <p:nvPr/>
        </p:nvSpPr>
        <p:spPr bwMode="auto">
          <a:xfrm>
            <a:off x="4043363" y="5160963"/>
            <a:ext cx="504825" cy="503237"/>
          </a:xfrm>
          <a:prstGeom prst="ellipse">
            <a:avLst/>
          </a:prstGeom>
          <a:solidFill>
            <a:srgbClr val="E3BF42"/>
          </a:solidFill>
          <a:ln w="9525">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a:ln>
                  <a:noFill/>
                </a:ln>
                <a:solidFill>
                  <a:srgbClr val="FFFFFF"/>
                </a:solidFill>
                <a:effectLst/>
                <a:uLnTx/>
                <a:uFillTx/>
                <a:latin typeface="微软雅黑" pitchFamily="34" charset="-122"/>
                <a:ea typeface="微软雅黑" pitchFamily="34" charset="-122"/>
              </a:rPr>
              <a:t>6</a:t>
            </a:r>
            <a:endParaRPr kumimoji="0" lang="zh-CN" altLang="en-US" sz="2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5" name="TextBox 21"/>
          <p:cNvSpPr txBox="1">
            <a:spLocks noChangeArrowheads="1"/>
          </p:cNvSpPr>
          <p:nvPr/>
        </p:nvSpPr>
        <p:spPr bwMode="auto">
          <a:xfrm>
            <a:off x="4638675" y="3892550"/>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a:solidFill>
                  <a:srgbClr val="484849"/>
                </a:solidFill>
                <a:latin typeface="微软雅黑" pitchFamily="34" charset="-122"/>
                <a:ea typeface="微软雅黑" pitchFamily="34" charset="-122"/>
              </a:rPr>
              <a:t>在终端或接近终端配备一套网络传输设备（政府会做），保证当地信息通过更少的环节传到本网站。</a:t>
            </a:r>
            <a:endParaRPr kumimoji="0" lang="zh-CN" altLang="en-US" sz="1600" b="0" i="0" u="none" strike="noStrike" kern="0" cap="none" spc="0" normalizeH="0" baseline="0" noProof="0" dirty="0">
              <a:ln>
                <a:noFill/>
              </a:ln>
              <a:solidFill>
                <a:srgbClr val="484849"/>
              </a:solidFill>
              <a:effectLst/>
              <a:uLnTx/>
              <a:uFillTx/>
              <a:latin typeface="微软雅黑" pitchFamily="34" charset="-122"/>
              <a:ea typeface="微软雅黑" pitchFamily="34" charset="-122"/>
            </a:endParaRPr>
          </a:p>
        </p:txBody>
      </p:sp>
      <p:sp>
        <p:nvSpPr>
          <p:cNvPr id="26" name="TextBox 22"/>
          <p:cNvSpPr txBox="1">
            <a:spLocks noChangeArrowheads="1"/>
          </p:cNvSpPr>
          <p:nvPr/>
        </p:nvSpPr>
        <p:spPr bwMode="auto">
          <a:xfrm>
            <a:off x="4638675" y="4521200"/>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a:solidFill>
                  <a:srgbClr val="484849"/>
                </a:solidFill>
                <a:latin typeface="微软雅黑" pitchFamily="34" charset="-122"/>
                <a:ea typeface="微软雅黑" pitchFamily="34" charset="-122"/>
              </a:rPr>
              <a:t>首先选择广东省的几个试点，逐步发展。然后开辟几个有特色的农业大省优先配置物理网络，将这些省份的农副产品信息推上网络</a:t>
            </a:r>
            <a:endParaRPr kumimoji="0" lang="zh-CN" altLang="en-US" sz="1600" b="0" i="0" u="none" strike="noStrike" kern="0" cap="none" spc="0" normalizeH="0" baseline="0" noProof="0" dirty="0">
              <a:ln>
                <a:noFill/>
              </a:ln>
              <a:solidFill>
                <a:srgbClr val="484849"/>
              </a:solidFill>
              <a:effectLst/>
              <a:uLnTx/>
              <a:uFillTx/>
              <a:latin typeface="微软雅黑" pitchFamily="34" charset="-122"/>
              <a:ea typeface="微软雅黑" pitchFamily="34" charset="-122"/>
            </a:endParaRPr>
          </a:p>
        </p:txBody>
      </p:sp>
      <p:sp>
        <p:nvSpPr>
          <p:cNvPr id="27" name="TextBox 23"/>
          <p:cNvSpPr txBox="1">
            <a:spLocks noChangeArrowheads="1"/>
          </p:cNvSpPr>
          <p:nvPr/>
        </p:nvSpPr>
        <p:spPr bwMode="auto">
          <a:xfrm>
            <a:off x="4638675" y="5181600"/>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a:solidFill>
                  <a:srgbClr val="484849"/>
                </a:solidFill>
                <a:latin typeface="微软雅黑" pitchFamily="34" charset="-122"/>
                <a:ea typeface="微软雅黑" pitchFamily="34" charset="-122"/>
              </a:rPr>
              <a:t>在各省、市寻找有实力的农副产品批发市场，通过利益捆绑的方式，把双方的紧密结合起来，从而保障全国信息来源。</a:t>
            </a:r>
            <a:endParaRPr kumimoji="0" lang="zh-CN" altLang="en-US" sz="1600" b="0" i="0" u="none" strike="noStrike" kern="0" cap="none" spc="0" normalizeH="0" baseline="0" noProof="0" dirty="0">
              <a:ln>
                <a:noFill/>
              </a:ln>
              <a:solidFill>
                <a:srgbClr val="484849"/>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547377201"/>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12"/>
                                        </p:tgtEl>
                                        <p:attrNameLst>
                                          <p:attrName>ppt_x,ppt_y</p:attrName>
                                        </p:attrNameLst>
                                      </p:cBhvr>
                                      <p:rCtr x="0" y="0"/>
                                    </p:animMotion>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par>
                          <p:cTn id="14" fill="hold">
                            <p:stCondLst>
                              <p:cond delay="1500"/>
                            </p:stCondLst>
                            <p:childTnLst>
                              <p:par>
                                <p:cTn id="15" presetID="2" presetClass="entr" presetSubtype="12"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par>
                                <p:cTn id="19" presetID="2" presetClass="entr" presetSubtype="12" fill="hold" grpId="0" nodeType="withEffect">
                                  <p:stCondLst>
                                    <p:cond delay="10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0-#ppt_w/2"/>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par>
                                <p:cTn id="23" presetID="2" presetClass="entr" presetSubtype="12" fill="hold" grpId="0" nodeType="withEffect">
                                  <p:stCondLst>
                                    <p:cond delay="20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par>
                          <p:cTn id="27" fill="hold">
                            <p:stCondLst>
                              <p:cond delay="2200"/>
                            </p:stCondLst>
                            <p:childTnLst>
                              <p:par>
                                <p:cTn id="28" presetID="22" presetClass="entr" presetSubtype="8"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par>
                                <p:cTn id="31" presetID="22" presetClass="entr" presetSubtype="8" fill="hold" grpId="0" nodeType="withEffect">
                                  <p:stCondLst>
                                    <p:cond delay="10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childTnLst>
                          </p:cTn>
                        </p:par>
                        <p:par>
                          <p:cTn id="37" fill="hold">
                            <p:stCondLst>
                              <p:cond delay="2900"/>
                            </p:stCondLst>
                            <p:childTnLst>
                              <p:par>
                                <p:cTn id="38" presetID="2" presetClass="entr" presetSubtype="12"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0-#ppt_w/2"/>
                                          </p:val>
                                        </p:tav>
                                        <p:tav tm="100000">
                                          <p:val>
                                            <p:strVal val="#ppt_x"/>
                                          </p:val>
                                        </p:tav>
                                      </p:tavLst>
                                    </p:anim>
                                    <p:anim calcmode="lin" valueType="num">
                                      <p:cBhvr additive="base">
                                        <p:cTn id="41" dur="500" fill="hold"/>
                                        <p:tgtEl>
                                          <p:spTgt spid="22"/>
                                        </p:tgtEl>
                                        <p:attrNameLst>
                                          <p:attrName>ppt_y</p:attrName>
                                        </p:attrNameLst>
                                      </p:cBhvr>
                                      <p:tavLst>
                                        <p:tav tm="0">
                                          <p:val>
                                            <p:strVal val="1+#ppt_h/2"/>
                                          </p:val>
                                        </p:tav>
                                        <p:tav tm="100000">
                                          <p:val>
                                            <p:strVal val="#ppt_y"/>
                                          </p:val>
                                        </p:tav>
                                      </p:tavLst>
                                    </p:anim>
                                  </p:childTnLst>
                                </p:cTn>
                              </p:par>
                              <p:par>
                                <p:cTn id="42" presetID="2" presetClass="entr" presetSubtype="12" fill="hold" grpId="0" nodeType="withEffect">
                                  <p:stCondLst>
                                    <p:cond delay="10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500" fill="hold"/>
                                        <p:tgtEl>
                                          <p:spTgt spid="23"/>
                                        </p:tgtEl>
                                        <p:attrNameLst>
                                          <p:attrName>ppt_x</p:attrName>
                                        </p:attrNameLst>
                                      </p:cBhvr>
                                      <p:tavLst>
                                        <p:tav tm="0">
                                          <p:val>
                                            <p:strVal val="0-#ppt_w/2"/>
                                          </p:val>
                                        </p:tav>
                                        <p:tav tm="100000">
                                          <p:val>
                                            <p:strVal val="#ppt_x"/>
                                          </p:val>
                                        </p:tav>
                                      </p:tavLst>
                                    </p:anim>
                                    <p:anim calcmode="lin" valueType="num">
                                      <p:cBhvr additive="base">
                                        <p:cTn id="45" dur="500" fill="hold"/>
                                        <p:tgtEl>
                                          <p:spTgt spid="23"/>
                                        </p:tgtEl>
                                        <p:attrNameLst>
                                          <p:attrName>ppt_y</p:attrName>
                                        </p:attrNameLst>
                                      </p:cBhvr>
                                      <p:tavLst>
                                        <p:tav tm="0">
                                          <p:val>
                                            <p:strVal val="1+#ppt_h/2"/>
                                          </p:val>
                                        </p:tav>
                                        <p:tav tm="100000">
                                          <p:val>
                                            <p:strVal val="#ppt_y"/>
                                          </p:val>
                                        </p:tav>
                                      </p:tavLst>
                                    </p:anim>
                                  </p:childTnLst>
                                </p:cTn>
                              </p:par>
                              <p:par>
                                <p:cTn id="46" presetID="2" presetClass="entr" presetSubtype="12" fill="hold" grpId="0" nodeType="withEffect">
                                  <p:stCondLst>
                                    <p:cond delay="20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0-#ppt_w/2"/>
                                          </p:val>
                                        </p:tav>
                                        <p:tav tm="100000">
                                          <p:val>
                                            <p:strVal val="#ppt_x"/>
                                          </p:val>
                                        </p:tav>
                                      </p:tavLst>
                                    </p:anim>
                                    <p:anim calcmode="lin" valueType="num">
                                      <p:cBhvr additive="base">
                                        <p:cTn id="49" dur="500" fill="hold"/>
                                        <p:tgtEl>
                                          <p:spTgt spid="24"/>
                                        </p:tgtEl>
                                        <p:attrNameLst>
                                          <p:attrName>ppt_y</p:attrName>
                                        </p:attrNameLst>
                                      </p:cBhvr>
                                      <p:tavLst>
                                        <p:tav tm="0">
                                          <p:val>
                                            <p:strVal val="1+#ppt_h/2"/>
                                          </p:val>
                                        </p:tav>
                                        <p:tav tm="100000">
                                          <p:val>
                                            <p:strVal val="#ppt_y"/>
                                          </p:val>
                                        </p:tav>
                                      </p:tavLst>
                                    </p:anim>
                                  </p:childTnLst>
                                </p:cTn>
                              </p:par>
                            </p:childTnLst>
                          </p:cTn>
                        </p:par>
                        <p:par>
                          <p:cTn id="50" fill="hold">
                            <p:stCondLst>
                              <p:cond delay="3600"/>
                            </p:stCondLst>
                            <p:childTnLst>
                              <p:par>
                                <p:cTn id="51" presetID="22" presetClass="entr" presetSubtype="8"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left)">
                                      <p:cBhvr>
                                        <p:cTn id="53" dur="500"/>
                                        <p:tgtEl>
                                          <p:spTgt spid="25"/>
                                        </p:tgtEl>
                                      </p:cBhvr>
                                    </p:animEffect>
                                  </p:childTnLst>
                                </p:cTn>
                              </p:par>
                              <p:par>
                                <p:cTn id="54" presetID="22" presetClass="entr" presetSubtype="8" fill="hold" grpId="0" nodeType="withEffect">
                                  <p:stCondLst>
                                    <p:cond delay="100"/>
                                  </p:stCondLst>
                                  <p:childTnLst>
                                    <p:set>
                                      <p:cBhvr>
                                        <p:cTn id="55" dur="1" fill="hold">
                                          <p:stCondLst>
                                            <p:cond delay="0"/>
                                          </p:stCondLst>
                                        </p:cTn>
                                        <p:tgtEl>
                                          <p:spTgt spid="26"/>
                                        </p:tgtEl>
                                        <p:attrNameLst>
                                          <p:attrName>style.visibility</p:attrName>
                                        </p:attrNameLst>
                                      </p:cBhvr>
                                      <p:to>
                                        <p:strVal val="visible"/>
                                      </p:to>
                                    </p:set>
                                    <p:animEffect transition="in" filter="wipe(left)">
                                      <p:cBhvr>
                                        <p:cTn id="56" dur="500"/>
                                        <p:tgtEl>
                                          <p:spTgt spid="26"/>
                                        </p:tgtEl>
                                      </p:cBhvr>
                                    </p:animEffect>
                                  </p:childTnLst>
                                </p:cTn>
                              </p:par>
                              <p:par>
                                <p:cTn id="57" presetID="22" presetClass="entr" presetSubtype="8" fill="hold" grpId="0" nodeType="withEffect">
                                  <p:stCondLst>
                                    <p:cond delay="200"/>
                                  </p:stCondLst>
                                  <p:childTnLst>
                                    <p:set>
                                      <p:cBhvr>
                                        <p:cTn id="58" dur="1" fill="hold">
                                          <p:stCondLst>
                                            <p:cond delay="0"/>
                                          </p:stCondLst>
                                        </p:cTn>
                                        <p:tgtEl>
                                          <p:spTgt spid="27"/>
                                        </p:tgtEl>
                                        <p:attrNameLst>
                                          <p:attrName>style.visibility</p:attrName>
                                        </p:attrNameLst>
                                      </p:cBhvr>
                                      <p:to>
                                        <p:strVal val="visible"/>
                                      </p:to>
                                    </p:set>
                                    <p:animEffect transition="in" filter="wipe(left)">
                                      <p:cBhvr>
                                        <p:cTn id="5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autoUpdateAnimBg="0"/>
      <p:bldP spid="16" grpId="0" animBg="1" autoUpdateAnimBg="0"/>
      <p:bldP spid="17" grpId="0" animBg="1" autoUpdateAnimBg="0"/>
      <p:bldP spid="18" grpId="0" animBg="1" autoUpdateAnimBg="0"/>
      <p:bldP spid="19" grpId="0" autoUpdateAnimBg="0"/>
      <p:bldP spid="20" grpId="0" autoUpdateAnimBg="0"/>
      <p:bldP spid="21" grpId="0" autoUpdateAnimBg="0"/>
      <p:bldP spid="22" grpId="0" animBg="1" autoUpdateAnimBg="0"/>
      <p:bldP spid="23" grpId="0" animBg="1" autoUpdateAnimBg="0"/>
      <p:bldP spid="24" grpId="0" animBg="1" autoUpdateAnimBg="0"/>
      <p:bldP spid="25" grpId="0" autoUpdateAnimBg="0"/>
      <p:bldP spid="26" grpId="0" autoUpdateAnimBg="0"/>
      <p:bldP spid="27"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3574270" cy="720000"/>
            <a:chOff x="398975" y="209550"/>
            <a:chExt cx="6467164"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3</a:t>
                </a:r>
                <a:endParaRPr lang="zh-CN" altLang="en-US" sz="2800" b="1" dirty="0">
                  <a:solidFill>
                    <a:prstClr val="white"/>
                  </a:solidFill>
                </a:endParaRPr>
              </a:p>
            </p:txBody>
          </p:sp>
        </p:grpSp>
        <p:sp>
          <p:nvSpPr>
            <p:cNvPr id="30" name="文本框 29"/>
            <p:cNvSpPr txBox="1"/>
            <p:nvPr/>
          </p:nvSpPr>
          <p:spPr>
            <a:xfrm>
              <a:off x="1984152" y="397918"/>
              <a:ext cx="4881987"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利润预测和分析</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Line 5"/>
          <p:cNvSpPr>
            <a:spLocks noChangeShapeType="1"/>
          </p:cNvSpPr>
          <p:nvPr/>
        </p:nvSpPr>
        <p:spPr bwMode="auto">
          <a:xfrm>
            <a:off x="2840038" y="1006475"/>
            <a:ext cx="0" cy="5260975"/>
          </a:xfrm>
          <a:prstGeom prst="line">
            <a:avLst/>
          </a:prstGeom>
          <a:noFill/>
          <a:ln w="28575">
            <a:solidFill>
              <a:srgbClr val="292929"/>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Oval 6"/>
          <p:cNvSpPr>
            <a:spLocks noChangeArrowheads="1"/>
          </p:cNvSpPr>
          <p:nvPr/>
        </p:nvSpPr>
        <p:spPr bwMode="auto">
          <a:xfrm>
            <a:off x="2724150" y="930275"/>
            <a:ext cx="220663" cy="209550"/>
          </a:xfrm>
          <a:prstGeom prst="ellipse">
            <a:avLst/>
          </a:prstGeom>
          <a:solidFill>
            <a:srgbClr val="E3BF42"/>
          </a:solidFill>
          <a:ln w="7">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Oval 7"/>
          <p:cNvSpPr>
            <a:spLocks noChangeArrowheads="1"/>
          </p:cNvSpPr>
          <p:nvPr/>
        </p:nvSpPr>
        <p:spPr bwMode="auto">
          <a:xfrm>
            <a:off x="2724150" y="1914525"/>
            <a:ext cx="220663" cy="209550"/>
          </a:xfrm>
          <a:prstGeom prst="ellipse">
            <a:avLst/>
          </a:prstGeom>
          <a:solidFill>
            <a:srgbClr val="E3BF42"/>
          </a:solidFill>
          <a:ln w="7">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Oval 8"/>
          <p:cNvSpPr>
            <a:spLocks noChangeArrowheads="1"/>
          </p:cNvSpPr>
          <p:nvPr/>
        </p:nvSpPr>
        <p:spPr bwMode="auto">
          <a:xfrm>
            <a:off x="2724150" y="2754313"/>
            <a:ext cx="220663" cy="209550"/>
          </a:xfrm>
          <a:prstGeom prst="ellipse">
            <a:avLst/>
          </a:prstGeom>
          <a:solidFill>
            <a:srgbClr val="E3BF42"/>
          </a:solidFill>
          <a:ln w="7">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Oval 9"/>
          <p:cNvSpPr>
            <a:spLocks noChangeArrowheads="1"/>
          </p:cNvSpPr>
          <p:nvPr/>
        </p:nvSpPr>
        <p:spPr bwMode="auto">
          <a:xfrm>
            <a:off x="2724150" y="3606800"/>
            <a:ext cx="220663" cy="207963"/>
          </a:xfrm>
          <a:prstGeom prst="ellipse">
            <a:avLst/>
          </a:prstGeom>
          <a:solidFill>
            <a:srgbClr val="E3BF42"/>
          </a:solidFill>
          <a:ln w="7">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Oval 10"/>
          <p:cNvSpPr>
            <a:spLocks noChangeArrowheads="1"/>
          </p:cNvSpPr>
          <p:nvPr/>
        </p:nvSpPr>
        <p:spPr bwMode="auto">
          <a:xfrm>
            <a:off x="2724150" y="4538663"/>
            <a:ext cx="220663" cy="207962"/>
          </a:xfrm>
          <a:prstGeom prst="ellipse">
            <a:avLst/>
          </a:prstGeom>
          <a:solidFill>
            <a:srgbClr val="E3BF42"/>
          </a:solidFill>
          <a:ln w="7">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Oval 11"/>
          <p:cNvSpPr>
            <a:spLocks noChangeArrowheads="1"/>
          </p:cNvSpPr>
          <p:nvPr/>
        </p:nvSpPr>
        <p:spPr bwMode="auto">
          <a:xfrm>
            <a:off x="2724150" y="5389563"/>
            <a:ext cx="220663" cy="209550"/>
          </a:xfrm>
          <a:prstGeom prst="ellipse">
            <a:avLst/>
          </a:prstGeom>
          <a:solidFill>
            <a:srgbClr val="E3BF42"/>
          </a:solidFill>
          <a:ln w="7">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TextBox 12"/>
          <p:cNvSpPr txBox="1">
            <a:spLocks noChangeArrowheads="1"/>
          </p:cNvSpPr>
          <p:nvPr/>
        </p:nvSpPr>
        <p:spPr bwMode="auto">
          <a:xfrm>
            <a:off x="3122613" y="1162050"/>
            <a:ext cx="76279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kern="0" dirty="0">
                <a:solidFill>
                  <a:srgbClr val="292929"/>
                </a:solidFill>
                <a:latin typeface="微软雅黑" pitchFamily="34" charset="-122"/>
                <a:ea typeface="微软雅黑" pitchFamily="34" charset="-122"/>
              </a:rPr>
              <a:t>商铺出租、会费收入（</a:t>
            </a:r>
            <a:r>
              <a:rPr lang="en-US" altLang="zh-CN" kern="0" dirty="0">
                <a:solidFill>
                  <a:srgbClr val="292929"/>
                </a:solidFill>
                <a:latin typeface="微软雅黑" pitchFamily="34" charset="-122"/>
                <a:ea typeface="微软雅黑" pitchFamily="34" charset="-122"/>
              </a:rPr>
              <a:t>2001</a:t>
            </a:r>
            <a:r>
              <a:rPr lang="zh-CN" altLang="en-US" kern="0" dirty="0">
                <a:solidFill>
                  <a:srgbClr val="292929"/>
                </a:solidFill>
                <a:latin typeface="微软雅黑" pitchFamily="34" charset="-122"/>
                <a:ea typeface="微软雅黑" pitchFamily="34" charset="-122"/>
              </a:rPr>
              <a:t>年中期中国互联网用户将超过</a:t>
            </a:r>
            <a:r>
              <a:rPr lang="en-US" altLang="zh-CN" kern="0" dirty="0">
                <a:solidFill>
                  <a:srgbClr val="292929"/>
                </a:solidFill>
                <a:latin typeface="微软雅黑" pitchFamily="34" charset="-122"/>
                <a:ea typeface="微软雅黑" pitchFamily="34" charset="-122"/>
              </a:rPr>
              <a:t>6000</a:t>
            </a:r>
            <a:r>
              <a:rPr lang="zh-CN" altLang="en-US" kern="0" dirty="0">
                <a:solidFill>
                  <a:srgbClr val="292929"/>
                </a:solidFill>
                <a:latin typeface="微软雅黑" pitchFamily="34" charset="-122"/>
                <a:ea typeface="微软雅黑" pitchFamily="34" charset="-122"/>
              </a:rPr>
              <a:t>万户，收费、并逐年增加收费标准）</a:t>
            </a:r>
            <a:endParaRPr kumimoji="0" lang="zh-CN" altLang="en-US" sz="1800" b="0" i="0" u="none" strike="noStrike" kern="0" cap="none" spc="0" normalizeH="0" baseline="0" noProof="0" dirty="0">
              <a:ln>
                <a:noFill/>
              </a:ln>
              <a:solidFill>
                <a:srgbClr val="292929"/>
              </a:solidFill>
              <a:effectLst/>
              <a:uLnTx/>
              <a:uFillTx/>
              <a:latin typeface="微软雅黑" pitchFamily="34" charset="-122"/>
              <a:ea typeface="微软雅黑" pitchFamily="34" charset="-122"/>
            </a:endParaRPr>
          </a:p>
        </p:txBody>
      </p:sp>
      <p:sp>
        <p:nvSpPr>
          <p:cNvPr id="20" name="TextBox 18"/>
          <p:cNvSpPr txBox="1">
            <a:spLocks noChangeArrowheads="1"/>
          </p:cNvSpPr>
          <p:nvPr/>
        </p:nvSpPr>
        <p:spPr bwMode="auto">
          <a:xfrm>
            <a:off x="3122613" y="2171700"/>
            <a:ext cx="74406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kern="0" dirty="0">
                <a:solidFill>
                  <a:srgbClr val="292929"/>
                </a:solidFill>
                <a:latin typeface="微软雅黑" pitchFamily="34" charset="-122"/>
                <a:ea typeface="微软雅黑" pitchFamily="34" charset="-122"/>
              </a:rPr>
              <a:t>向各级政府收取服务费（</a:t>
            </a:r>
            <a:r>
              <a:rPr lang="en-US" altLang="zh-CN" kern="0" dirty="0">
                <a:solidFill>
                  <a:srgbClr val="292929"/>
                </a:solidFill>
                <a:latin typeface="微软雅黑" pitchFamily="34" charset="-122"/>
                <a:ea typeface="微软雅黑" pitchFamily="34" charset="-122"/>
              </a:rPr>
              <a:t>2002</a:t>
            </a:r>
            <a:r>
              <a:rPr lang="zh-CN" altLang="en-US" kern="0" dirty="0">
                <a:solidFill>
                  <a:srgbClr val="292929"/>
                </a:solidFill>
                <a:latin typeface="微软雅黑" pitchFamily="34" charset="-122"/>
                <a:ea typeface="微软雅黑" pitchFamily="34" charset="-122"/>
              </a:rPr>
              <a:t>年开始第一批收费）</a:t>
            </a:r>
            <a:endParaRPr kumimoji="0" lang="zh-CN" altLang="en-US" sz="1800" b="0" i="0" u="none" strike="noStrike" kern="0" cap="none" spc="0" normalizeH="0" baseline="0" noProof="0" dirty="0">
              <a:ln>
                <a:noFill/>
              </a:ln>
              <a:solidFill>
                <a:srgbClr val="292929"/>
              </a:solidFill>
              <a:effectLst/>
              <a:uLnTx/>
              <a:uFillTx/>
              <a:latin typeface="微软雅黑" pitchFamily="34" charset="-122"/>
              <a:ea typeface="微软雅黑" pitchFamily="34" charset="-122"/>
            </a:endParaRPr>
          </a:p>
        </p:txBody>
      </p:sp>
      <p:sp>
        <p:nvSpPr>
          <p:cNvPr id="21" name="TextBox 19"/>
          <p:cNvSpPr txBox="1">
            <a:spLocks noChangeArrowheads="1"/>
          </p:cNvSpPr>
          <p:nvPr/>
        </p:nvSpPr>
        <p:spPr bwMode="auto">
          <a:xfrm>
            <a:off x="3122613" y="3049588"/>
            <a:ext cx="74406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kern="0" dirty="0">
                <a:solidFill>
                  <a:srgbClr val="292929"/>
                </a:solidFill>
                <a:latin typeface="微软雅黑" pitchFamily="34" charset="-122"/>
                <a:ea typeface="微软雅黑" pitchFamily="34" charset="-122"/>
              </a:rPr>
              <a:t>内外贸易收入（</a:t>
            </a:r>
            <a:r>
              <a:rPr lang="en-US" altLang="zh-CN" kern="0" dirty="0">
                <a:solidFill>
                  <a:srgbClr val="292929"/>
                </a:solidFill>
                <a:latin typeface="微软雅黑" pitchFamily="34" charset="-122"/>
                <a:ea typeface="微软雅黑" pitchFamily="34" charset="-122"/>
              </a:rPr>
              <a:t>2001</a:t>
            </a:r>
            <a:r>
              <a:rPr lang="zh-CN" altLang="en-US" kern="0" dirty="0">
                <a:solidFill>
                  <a:srgbClr val="292929"/>
                </a:solidFill>
                <a:latin typeface="微软雅黑" pitchFamily="34" charset="-122"/>
                <a:ea typeface="微软雅黑" pitchFamily="34" charset="-122"/>
              </a:rPr>
              <a:t>年自建贸易公司或与贸易公司合作的分成）</a:t>
            </a:r>
            <a:endParaRPr kumimoji="0" lang="zh-CN" altLang="en-US" sz="1800" b="0" i="0" u="none" strike="noStrike" kern="0" cap="none" spc="0" normalizeH="0" baseline="0" noProof="0" dirty="0">
              <a:ln>
                <a:noFill/>
              </a:ln>
              <a:solidFill>
                <a:srgbClr val="292929"/>
              </a:solidFill>
              <a:effectLst/>
              <a:uLnTx/>
              <a:uFillTx/>
              <a:latin typeface="微软雅黑" pitchFamily="34" charset="-122"/>
              <a:ea typeface="微软雅黑" pitchFamily="34" charset="-122"/>
            </a:endParaRPr>
          </a:p>
        </p:txBody>
      </p:sp>
      <p:sp>
        <p:nvSpPr>
          <p:cNvPr id="22" name="TextBox 20"/>
          <p:cNvSpPr txBox="1">
            <a:spLocks noChangeArrowheads="1"/>
          </p:cNvSpPr>
          <p:nvPr/>
        </p:nvSpPr>
        <p:spPr bwMode="auto">
          <a:xfrm>
            <a:off x="3122613" y="3895725"/>
            <a:ext cx="75549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kern="0" dirty="0">
                <a:solidFill>
                  <a:srgbClr val="292929"/>
                </a:solidFill>
                <a:latin typeface="微软雅黑" pitchFamily="34" charset="-122"/>
                <a:ea typeface="微软雅黑" pitchFamily="34" charset="-122"/>
              </a:rPr>
              <a:t>点击量收入（</a:t>
            </a:r>
            <a:r>
              <a:rPr lang="en-US" altLang="zh-CN" kern="0" dirty="0">
                <a:solidFill>
                  <a:srgbClr val="292929"/>
                </a:solidFill>
                <a:latin typeface="微软雅黑" pitchFamily="34" charset="-122"/>
                <a:ea typeface="微软雅黑" pitchFamily="34" charset="-122"/>
              </a:rPr>
              <a:t>2002</a:t>
            </a:r>
            <a:r>
              <a:rPr lang="zh-CN" altLang="en-US" kern="0" dirty="0">
                <a:solidFill>
                  <a:srgbClr val="292929"/>
                </a:solidFill>
                <a:latin typeface="微软雅黑" pitchFamily="34" charset="-122"/>
                <a:ea typeface="微软雅黑" pitchFamily="34" charset="-122"/>
              </a:rPr>
              <a:t>年开始与电信局分成）</a:t>
            </a:r>
            <a:endParaRPr kumimoji="0" lang="zh-CN" altLang="en-US" sz="1800" b="0" i="0" u="none" strike="noStrike" kern="0" cap="none" spc="0" normalizeH="0" baseline="0" noProof="0" dirty="0">
              <a:ln>
                <a:noFill/>
              </a:ln>
              <a:solidFill>
                <a:srgbClr val="292929"/>
              </a:solidFill>
              <a:effectLst/>
              <a:uLnTx/>
              <a:uFillTx/>
              <a:latin typeface="微软雅黑" pitchFamily="34" charset="-122"/>
              <a:ea typeface="微软雅黑" pitchFamily="34" charset="-122"/>
            </a:endParaRPr>
          </a:p>
        </p:txBody>
      </p:sp>
      <p:sp>
        <p:nvSpPr>
          <p:cNvPr id="23" name="TextBox 21"/>
          <p:cNvSpPr txBox="1">
            <a:spLocks noChangeArrowheads="1"/>
          </p:cNvSpPr>
          <p:nvPr/>
        </p:nvSpPr>
        <p:spPr bwMode="auto">
          <a:xfrm>
            <a:off x="3122613" y="4833938"/>
            <a:ext cx="74406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kern="0" dirty="0">
                <a:solidFill>
                  <a:srgbClr val="292929"/>
                </a:solidFill>
                <a:latin typeface="微软雅黑" pitchFamily="34" charset="-122"/>
                <a:ea typeface="微软雅黑" pitchFamily="34" charset="-122"/>
              </a:rPr>
              <a:t>信息量收入（</a:t>
            </a:r>
            <a:r>
              <a:rPr lang="en-US" altLang="zh-CN" kern="0" dirty="0">
                <a:solidFill>
                  <a:srgbClr val="292929"/>
                </a:solidFill>
                <a:latin typeface="微软雅黑" pitchFamily="34" charset="-122"/>
                <a:ea typeface="微软雅黑" pitchFamily="34" charset="-122"/>
              </a:rPr>
              <a:t>2002</a:t>
            </a:r>
            <a:r>
              <a:rPr lang="zh-CN" altLang="en-US" kern="0" dirty="0">
                <a:solidFill>
                  <a:srgbClr val="292929"/>
                </a:solidFill>
                <a:latin typeface="微软雅黑" pitchFamily="34" charset="-122"/>
                <a:ea typeface="微软雅黑" pitchFamily="34" charset="-122"/>
              </a:rPr>
              <a:t>年信息发布与索取均收费）</a:t>
            </a:r>
            <a:endParaRPr kumimoji="0" lang="zh-CN" altLang="en-US" sz="1800" b="0" i="0" u="none" strike="noStrike" kern="0" cap="none" spc="0" normalizeH="0" baseline="0" noProof="0" dirty="0">
              <a:ln>
                <a:noFill/>
              </a:ln>
              <a:solidFill>
                <a:srgbClr val="292929"/>
              </a:solidFill>
              <a:effectLst/>
              <a:uLnTx/>
              <a:uFillTx/>
              <a:latin typeface="微软雅黑" pitchFamily="34" charset="-122"/>
              <a:ea typeface="微软雅黑" pitchFamily="34" charset="-122"/>
            </a:endParaRPr>
          </a:p>
        </p:txBody>
      </p:sp>
      <p:sp>
        <p:nvSpPr>
          <p:cNvPr id="24" name="TextBox 22"/>
          <p:cNvSpPr txBox="1">
            <a:spLocks noChangeArrowheads="1"/>
          </p:cNvSpPr>
          <p:nvPr/>
        </p:nvSpPr>
        <p:spPr bwMode="auto">
          <a:xfrm>
            <a:off x="3122613" y="5641975"/>
            <a:ext cx="76279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kern="0" dirty="0">
                <a:solidFill>
                  <a:srgbClr val="292929"/>
                </a:solidFill>
                <a:latin typeface="微软雅黑" pitchFamily="34" charset="-122"/>
                <a:ea typeface="微软雅黑" pitchFamily="34" charset="-122"/>
              </a:rPr>
              <a:t>《</a:t>
            </a:r>
            <a:r>
              <a:rPr lang="zh-CN" altLang="en-US" kern="0" dirty="0">
                <a:solidFill>
                  <a:srgbClr val="292929"/>
                </a:solidFill>
                <a:latin typeface="微软雅黑" pitchFamily="34" charset="-122"/>
                <a:ea typeface="微软雅黑" pitchFamily="34" charset="-122"/>
              </a:rPr>
              <a:t>农副产品信息网刊</a:t>
            </a:r>
            <a:r>
              <a:rPr lang="en-US" altLang="zh-CN" kern="0" dirty="0">
                <a:solidFill>
                  <a:srgbClr val="292929"/>
                </a:solidFill>
                <a:latin typeface="微软雅黑" pitchFamily="34" charset="-122"/>
                <a:ea typeface="微软雅黑" pitchFamily="34" charset="-122"/>
              </a:rPr>
              <a:t>》</a:t>
            </a:r>
            <a:r>
              <a:rPr lang="zh-CN" altLang="en-US" kern="0" dirty="0">
                <a:solidFill>
                  <a:srgbClr val="292929"/>
                </a:solidFill>
                <a:latin typeface="微软雅黑" pitchFamily="34" charset="-122"/>
                <a:ea typeface="微软雅黑" pitchFamily="34" charset="-122"/>
              </a:rPr>
              <a:t>发行收入，年发行量达</a:t>
            </a:r>
            <a:r>
              <a:rPr lang="en-US" altLang="zh-CN" kern="0" dirty="0">
                <a:solidFill>
                  <a:srgbClr val="292929"/>
                </a:solidFill>
                <a:latin typeface="微软雅黑" pitchFamily="34" charset="-122"/>
                <a:ea typeface="微软雅黑" pitchFamily="34" charset="-122"/>
              </a:rPr>
              <a:t>100</a:t>
            </a:r>
            <a:r>
              <a:rPr lang="zh-CN" altLang="en-US" kern="0" dirty="0">
                <a:solidFill>
                  <a:srgbClr val="292929"/>
                </a:solidFill>
                <a:latin typeface="微软雅黑" pitchFamily="34" charset="-122"/>
                <a:ea typeface="微软雅黑" pitchFamily="34" charset="-122"/>
              </a:rPr>
              <a:t>万份（</a:t>
            </a:r>
            <a:r>
              <a:rPr lang="en-US" altLang="zh-CN" kern="0" dirty="0">
                <a:solidFill>
                  <a:srgbClr val="292929"/>
                </a:solidFill>
                <a:latin typeface="微软雅黑" pitchFamily="34" charset="-122"/>
                <a:ea typeface="微软雅黑" pitchFamily="34" charset="-122"/>
              </a:rPr>
              <a:t>2006</a:t>
            </a:r>
            <a:r>
              <a:rPr lang="zh-CN" altLang="en-US" kern="0" dirty="0">
                <a:solidFill>
                  <a:srgbClr val="292929"/>
                </a:solidFill>
                <a:latin typeface="微软雅黑" pitchFamily="34" charset="-122"/>
                <a:ea typeface="微软雅黑" pitchFamily="34" charset="-122"/>
              </a:rPr>
              <a:t>年开始减少发行量，</a:t>
            </a:r>
            <a:r>
              <a:rPr lang="en-US" altLang="zh-CN" kern="0" dirty="0">
                <a:solidFill>
                  <a:srgbClr val="292929"/>
                </a:solidFill>
                <a:latin typeface="微软雅黑" pitchFamily="34" charset="-122"/>
                <a:ea typeface="微软雅黑" pitchFamily="34" charset="-122"/>
              </a:rPr>
              <a:t>2007</a:t>
            </a:r>
            <a:r>
              <a:rPr lang="zh-CN" altLang="en-US" kern="0" dirty="0">
                <a:solidFill>
                  <a:srgbClr val="292929"/>
                </a:solidFill>
                <a:latin typeface="微软雅黑" pitchFamily="34" charset="-122"/>
                <a:ea typeface="微软雅黑" pitchFamily="34" charset="-122"/>
              </a:rPr>
              <a:t>年全面改为电子版）</a:t>
            </a:r>
            <a:endParaRPr kumimoji="0" lang="zh-CN" altLang="en-US" sz="1800" b="0" i="0" u="none" strike="noStrike" kern="0" cap="none" spc="0" normalizeH="0" baseline="0" noProof="0" dirty="0">
              <a:ln>
                <a:noFill/>
              </a:ln>
              <a:solidFill>
                <a:srgbClr val="292929"/>
              </a:solidFill>
              <a:effectLst/>
              <a:uLnTx/>
              <a:uFillTx/>
              <a:latin typeface="微软雅黑" pitchFamily="34" charset="-122"/>
              <a:ea typeface="微软雅黑" pitchFamily="34" charset="-122"/>
            </a:endParaRPr>
          </a:p>
        </p:txBody>
      </p:sp>
      <p:sp>
        <p:nvSpPr>
          <p:cNvPr id="25" name="矩形 23"/>
          <p:cNvSpPr>
            <a:spLocks noChangeArrowheads="1"/>
          </p:cNvSpPr>
          <p:nvPr/>
        </p:nvSpPr>
        <p:spPr bwMode="auto">
          <a:xfrm>
            <a:off x="892175" y="1139825"/>
            <a:ext cx="1728788" cy="1063625"/>
          </a:xfrm>
          <a:prstGeom prst="rect">
            <a:avLst/>
          </a:prstGeom>
          <a:blipFill dpi="0" rotWithShape="1">
            <a:blip r:embed="rId3"/>
            <a:srcRect/>
            <a:stretch>
              <a:fillRect/>
            </a:stretch>
          </a:blipFill>
          <a:ln w="9525">
            <a:solidFill>
              <a:srgbClr val="404E63"/>
            </a:solidFill>
            <a:bevel/>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矩形 25"/>
          <p:cNvSpPr>
            <a:spLocks noChangeArrowheads="1"/>
          </p:cNvSpPr>
          <p:nvPr/>
        </p:nvSpPr>
        <p:spPr bwMode="auto">
          <a:xfrm>
            <a:off x="892175" y="3124200"/>
            <a:ext cx="1728788" cy="1063625"/>
          </a:xfrm>
          <a:prstGeom prst="rect">
            <a:avLst/>
          </a:prstGeom>
          <a:blipFill dpi="0" rotWithShape="1">
            <a:blip r:embed="rId4"/>
            <a:srcRect/>
            <a:stretch>
              <a:fillRect/>
            </a:stretch>
          </a:blipFill>
          <a:ln w="9525">
            <a:solidFill>
              <a:srgbClr val="404E63"/>
            </a:solidFill>
            <a:bevel/>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矩形 28"/>
          <p:cNvSpPr>
            <a:spLocks noChangeArrowheads="1"/>
          </p:cNvSpPr>
          <p:nvPr/>
        </p:nvSpPr>
        <p:spPr bwMode="auto">
          <a:xfrm>
            <a:off x="892175" y="5011738"/>
            <a:ext cx="1728788" cy="1063625"/>
          </a:xfrm>
          <a:prstGeom prst="rect">
            <a:avLst/>
          </a:prstGeom>
          <a:blipFill dpi="0" rotWithShape="1">
            <a:blip r:embed="rId5"/>
            <a:srcRect/>
            <a:stretch>
              <a:fillRect/>
            </a:stretch>
          </a:blipFill>
          <a:ln w="9525">
            <a:solidFill>
              <a:srgbClr val="404E63"/>
            </a:solidFill>
            <a:bevel/>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067734355"/>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500"/>
                                        <p:tgtEl>
                                          <p:spTgt spid="22"/>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animEffect transition="in" filter="fade">
                                      <p:cBhvr>
                                        <p:cTn id="53" dur="500"/>
                                        <p:tgtEl>
                                          <p:spTgt spid="17"/>
                                        </p:tgtEl>
                                      </p:cBhvr>
                                    </p:animEffect>
                                  </p:childTnLst>
                                </p:cTn>
                              </p:par>
                            </p:childTnLst>
                          </p:cTn>
                        </p:par>
                        <p:par>
                          <p:cTn id="54" fill="hold">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left)">
                                      <p:cBhvr>
                                        <p:cTn id="57" dur="500"/>
                                        <p:tgtEl>
                                          <p:spTgt spid="23"/>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ppt_w</p:attrName>
                                        </p:attrNameLst>
                                      </p:cBhvr>
                                      <p:tavLst>
                                        <p:tav tm="0">
                                          <p:val>
                                            <p:fltVal val="0"/>
                                          </p:val>
                                        </p:tav>
                                        <p:tav tm="100000">
                                          <p:val>
                                            <p:strVal val="#ppt_w"/>
                                          </p:val>
                                        </p:tav>
                                      </p:tavLst>
                                    </p:anim>
                                    <p:anim calcmode="lin" valueType="num">
                                      <p:cBhvr>
                                        <p:cTn id="62" dur="500" fill="hold"/>
                                        <p:tgtEl>
                                          <p:spTgt spid="18"/>
                                        </p:tgtEl>
                                        <p:attrNameLst>
                                          <p:attrName>ppt_h</p:attrName>
                                        </p:attrNameLst>
                                      </p:cBhvr>
                                      <p:tavLst>
                                        <p:tav tm="0">
                                          <p:val>
                                            <p:fltVal val="0"/>
                                          </p:val>
                                        </p:tav>
                                        <p:tav tm="100000">
                                          <p:val>
                                            <p:strVal val="#ppt_h"/>
                                          </p:val>
                                        </p:tav>
                                      </p:tavLst>
                                    </p:anim>
                                    <p:animEffect transition="in" filter="fade">
                                      <p:cBhvr>
                                        <p:cTn id="63" dur="500"/>
                                        <p:tgtEl>
                                          <p:spTgt spid="18"/>
                                        </p:tgtEl>
                                      </p:cBhvr>
                                    </p:animEffect>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wipe(left)">
                                      <p:cBhvr>
                                        <p:cTn id="67" dur="500"/>
                                        <p:tgtEl>
                                          <p:spTgt spid="24"/>
                                        </p:tgtEl>
                                      </p:cBhvr>
                                    </p:animEffect>
                                  </p:childTnLst>
                                </p:cTn>
                              </p:par>
                            </p:childTnLst>
                          </p:cTn>
                        </p:par>
                        <p:par>
                          <p:cTn id="68" fill="hold">
                            <p:stCondLst>
                              <p:cond delay="6500"/>
                            </p:stCondLst>
                            <p:childTnLst>
                              <p:par>
                                <p:cTn id="69" presetID="2" presetClass="entr" presetSubtype="12"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500" fill="hold"/>
                                        <p:tgtEl>
                                          <p:spTgt spid="25"/>
                                        </p:tgtEl>
                                        <p:attrNameLst>
                                          <p:attrName>ppt_x</p:attrName>
                                        </p:attrNameLst>
                                      </p:cBhvr>
                                      <p:tavLst>
                                        <p:tav tm="0">
                                          <p:val>
                                            <p:strVal val="0-#ppt_w/2"/>
                                          </p:val>
                                        </p:tav>
                                        <p:tav tm="100000">
                                          <p:val>
                                            <p:strVal val="#ppt_x"/>
                                          </p:val>
                                        </p:tav>
                                      </p:tavLst>
                                    </p:anim>
                                    <p:anim calcmode="lin" valueType="num">
                                      <p:cBhvr additive="base">
                                        <p:cTn id="72" dur="500" fill="hold"/>
                                        <p:tgtEl>
                                          <p:spTgt spid="25"/>
                                        </p:tgtEl>
                                        <p:attrNameLst>
                                          <p:attrName>ppt_y</p:attrName>
                                        </p:attrNameLst>
                                      </p:cBhvr>
                                      <p:tavLst>
                                        <p:tav tm="0">
                                          <p:val>
                                            <p:strVal val="1+#ppt_h/2"/>
                                          </p:val>
                                        </p:tav>
                                        <p:tav tm="100000">
                                          <p:val>
                                            <p:strVal val="#ppt_y"/>
                                          </p:val>
                                        </p:tav>
                                      </p:tavLst>
                                    </p:anim>
                                  </p:childTnLst>
                                </p:cTn>
                              </p:par>
                              <p:par>
                                <p:cTn id="73" presetID="2" presetClass="entr" presetSubtype="12" fill="hold" grpId="0" nodeType="withEffect">
                                  <p:stCondLst>
                                    <p:cond delay="200"/>
                                  </p:stCondLst>
                                  <p:childTnLst>
                                    <p:set>
                                      <p:cBhvr>
                                        <p:cTn id="74" dur="1" fill="hold">
                                          <p:stCondLst>
                                            <p:cond delay="0"/>
                                          </p:stCondLst>
                                        </p:cTn>
                                        <p:tgtEl>
                                          <p:spTgt spid="26"/>
                                        </p:tgtEl>
                                        <p:attrNameLst>
                                          <p:attrName>style.visibility</p:attrName>
                                        </p:attrNameLst>
                                      </p:cBhvr>
                                      <p:to>
                                        <p:strVal val="visible"/>
                                      </p:to>
                                    </p:set>
                                    <p:anim calcmode="lin" valueType="num">
                                      <p:cBhvr additive="base">
                                        <p:cTn id="75" dur="500" fill="hold"/>
                                        <p:tgtEl>
                                          <p:spTgt spid="26"/>
                                        </p:tgtEl>
                                        <p:attrNameLst>
                                          <p:attrName>ppt_x</p:attrName>
                                        </p:attrNameLst>
                                      </p:cBhvr>
                                      <p:tavLst>
                                        <p:tav tm="0">
                                          <p:val>
                                            <p:strVal val="0-#ppt_w/2"/>
                                          </p:val>
                                        </p:tav>
                                        <p:tav tm="100000">
                                          <p:val>
                                            <p:strVal val="#ppt_x"/>
                                          </p:val>
                                        </p:tav>
                                      </p:tavLst>
                                    </p:anim>
                                    <p:anim calcmode="lin" valueType="num">
                                      <p:cBhvr additive="base">
                                        <p:cTn id="76" dur="500" fill="hold"/>
                                        <p:tgtEl>
                                          <p:spTgt spid="26"/>
                                        </p:tgtEl>
                                        <p:attrNameLst>
                                          <p:attrName>ppt_y</p:attrName>
                                        </p:attrNameLst>
                                      </p:cBhvr>
                                      <p:tavLst>
                                        <p:tav tm="0">
                                          <p:val>
                                            <p:strVal val="1+#ppt_h/2"/>
                                          </p:val>
                                        </p:tav>
                                        <p:tav tm="100000">
                                          <p:val>
                                            <p:strVal val="#ppt_y"/>
                                          </p:val>
                                        </p:tav>
                                      </p:tavLst>
                                    </p:anim>
                                  </p:childTnLst>
                                </p:cTn>
                              </p:par>
                              <p:par>
                                <p:cTn id="77" presetID="2" presetClass="entr" presetSubtype="12" fill="hold" grpId="0" nodeType="withEffect">
                                  <p:stCondLst>
                                    <p:cond delay="400"/>
                                  </p:stCondLst>
                                  <p:childTnLst>
                                    <p:set>
                                      <p:cBhvr>
                                        <p:cTn id="78" dur="1" fill="hold">
                                          <p:stCondLst>
                                            <p:cond delay="0"/>
                                          </p:stCondLst>
                                        </p:cTn>
                                        <p:tgtEl>
                                          <p:spTgt spid="27"/>
                                        </p:tgtEl>
                                        <p:attrNameLst>
                                          <p:attrName>style.visibility</p:attrName>
                                        </p:attrNameLst>
                                      </p:cBhvr>
                                      <p:to>
                                        <p:strVal val="visible"/>
                                      </p:to>
                                    </p:set>
                                    <p:anim calcmode="lin" valueType="num">
                                      <p:cBhvr additive="base">
                                        <p:cTn id="79" dur="500" fill="hold"/>
                                        <p:tgtEl>
                                          <p:spTgt spid="27"/>
                                        </p:tgtEl>
                                        <p:attrNameLst>
                                          <p:attrName>ppt_x</p:attrName>
                                        </p:attrNameLst>
                                      </p:cBhvr>
                                      <p:tavLst>
                                        <p:tav tm="0">
                                          <p:val>
                                            <p:strVal val="0-#ppt_w/2"/>
                                          </p:val>
                                        </p:tav>
                                        <p:tav tm="100000">
                                          <p:val>
                                            <p:strVal val="#ppt_x"/>
                                          </p:val>
                                        </p:tav>
                                      </p:tavLst>
                                    </p:anim>
                                    <p:anim calcmode="lin" valueType="num">
                                      <p:cBhvr additive="base">
                                        <p:cTn id="8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autoUpdateAnimBg="0"/>
      <p:bldP spid="14" grpId="0" animBg="1" autoUpdateAnimBg="0"/>
      <p:bldP spid="15" grpId="0" animBg="1" autoUpdateAnimBg="0"/>
      <p:bldP spid="16" grpId="0" animBg="1" autoUpdateAnimBg="0"/>
      <p:bldP spid="17" grpId="0" animBg="1" autoUpdateAnimBg="0"/>
      <p:bldP spid="18" grpId="0" animBg="1" autoUpdateAnimBg="0"/>
      <p:bldP spid="19" grpId="0" autoUpdateAnimBg="0"/>
      <p:bldP spid="20" grpId="0" autoUpdateAnimBg="0"/>
      <p:bldP spid="21" grpId="0" autoUpdateAnimBg="0"/>
      <p:bldP spid="22" grpId="0" autoUpdateAnimBg="0"/>
      <p:bldP spid="23" grpId="0" autoUpdateAnimBg="0"/>
      <p:bldP spid="24" grpId="0" autoUpdateAnimBg="0"/>
      <p:bldP spid="25" grpId="0" animBg="1" autoUpdateAnimBg="0"/>
      <p:bldP spid="26" grpId="0" animBg="1" autoUpdateAnimBg="0"/>
      <p:bldP spid="27" grpId="0" animBg="1"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4</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回报预算</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 name="组合 11"/>
          <p:cNvGrpSpPr/>
          <p:nvPr/>
        </p:nvGrpSpPr>
        <p:grpSpPr>
          <a:xfrm>
            <a:off x="911424" y="3064015"/>
            <a:ext cx="5744752" cy="720169"/>
            <a:chOff x="892721" y="2787931"/>
            <a:chExt cx="4823002" cy="671797"/>
          </a:xfrm>
        </p:grpSpPr>
        <p:sp>
          <p:nvSpPr>
            <p:cNvPr id="13" name="矩形 12"/>
            <p:cNvSpPr/>
            <p:nvPr/>
          </p:nvSpPr>
          <p:spPr>
            <a:xfrm>
              <a:off x="960517" y="3163892"/>
              <a:ext cx="4755206" cy="295835"/>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4" name="矩形 13"/>
            <p:cNvSpPr/>
            <p:nvPr/>
          </p:nvSpPr>
          <p:spPr>
            <a:xfrm>
              <a:off x="960517" y="3163893"/>
              <a:ext cx="2377603" cy="295835"/>
            </a:xfrm>
            <a:prstGeom prst="rect">
              <a:avLst/>
            </a:prstGeom>
            <a:solidFill>
              <a:srgbClr val="26262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5" name="文本框 12"/>
            <p:cNvSpPr txBox="1"/>
            <p:nvPr/>
          </p:nvSpPr>
          <p:spPr>
            <a:xfrm>
              <a:off x="892721" y="2787931"/>
              <a:ext cx="1297383" cy="38759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100" b="0" i="0" u="none" strike="noStrike" kern="0" cap="none" spc="0" normalizeH="0" baseline="0" noProof="0" dirty="0">
                  <a:ln>
                    <a:noFill/>
                  </a:ln>
                  <a:solidFill>
                    <a:srgbClr val="6E6C67"/>
                  </a:solidFill>
                  <a:effectLst/>
                  <a:uLnTx/>
                  <a:uFillTx/>
                  <a:latin typeface="微软雅黑" pitchFamily="34" charset="-122"/>
                  <a:ea typeface="微软雅黑" pitchFamily="34" charset="-122"/>
                </a:rPr>
                <a:t>第二季度</a:t>
              </a:r>
            </a:p>
          </p:txBody>
        </p:sp>
      </p:grpSp>
      <p:grpSp>
        <p:nvGrpSpPr>
          <p:cNvPr id="16" name="组合 15"/>
          <p:cNvGrpSpPr/>
          <p:nvPr/>
        </p:nvGrpSpPr>
        <p:grpSpPr>
          <a:xfrm>
            <a:off x="911424" y="4023192"/>
            <a:ext cx="5744755" cy="718997"/>
            <a:chOff x="892721" y="3773469"/>
            <a:chExt cx="4823017" cy="670705"/>
          </a:xfrm>
        </p:grpSpPr>
        <p:sp>
          <p:nvSpPr>
            <p:cNvPr id="17" name="矩形 16"/>
            <p:cNvSpPr/>
            <p:nvPr/>
          </p:nvSpPr>
          <p:spPr>
            <a:xfrm>
              <a:off x="960519" y="4148339"/>
              <a:ext cx="4755219" cy="295835"/>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8" name="文本框 13"/>
            <p:cNvSpPr txBox="1"/>
            <p:nvPr/>
          </p:nvSpPr>
          <p:spPr>
            <a:xfrm>
              <a:off x="892721" y="3773469"/>
              <a:ext cx="1297383" cy="38759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100" b="0" i="0" u="none" strike="noStrike" kern="0" cap="none" spc="0" normalizeH="0" baseline="0" noProof="0" dirty="0">
                  <a:ln>
                    <a:noFill/>
                  </a:ln>
                  <a:solidFill>
                    <a:srgbClr val="6E6C67"/>
                  </a:solidFill>
                  <a:effectLst/>
                  <a:uLnTx/>
                  <a:uFillTx/>
                  <a:latin typeface="微软雅黑" pitchFamily="34" charset="-122"/>
                  <a:ea typeface="微软雅黑" pitchFamily="34" charset="-122"/>
                </a:rPr>
                <a:t>第三季度</a:t>
              </a:r>
            </a:p>
          </p:txBody>
        </p:sp>
        <p:sp>
          <p:nvSpPr>
            <p:cNvPr id="19" name="矩形 18"/>
            <p:cNvSpPr/>
            <p:nvPr/>
          </p:nvSpPr>
          <p:spPr>
            <a:xfrm>
              <a:off x="960517" y="4148339"/>
              <a:ext cx="3128684" cy="295835"/>
            </a:xfrm>
            <a:prstGeom prst="rect">
              <a:avLst/>
            </a:prstGeom>
            <a:solidFill>
              <a:srgbClr val="E3BF4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20" name="组合 19"/>
          <p:cNvGrpSpPr/>
          <p:nvPr/>
        </p:nvGrpSpPr>
        <p:grpSpPr>
          <a:xfrm>
            <a:off x="911424" y="4924570"/>
            <a:ext cx="5744755" cy="758340"/>
            <a:chOff x="892721" y="4726501"/>
            <a:chExt cx="4823007" cy="707404"/>
          </a:xfrm>
        </p:grpSpPr>
        <p:sp>
          <p:nvSpPr>
            <p:cNvPr id="21" name="矩形 20"/>
            <p:cNvSpPr/>
            <p:nvPr/>
          </p:nvSpPr>
          <p:spPr>
            <a:xfrm>
              <a:off x="960519" y="5138070"/>
              <a:ext cx="4755209" cy="295835"/>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22" name="文本框 14"/>
            <p:cNvSpPr txBox="1"/>
            <p:nvPr/>
          </p:nvSpPr>
          <p:spPr>
            <a:xfrm>
              <a:off x="892721" y="4726501"/>
              <a:ext cx="1632138" cy="38759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第四季度</a:t>
              </a:r>
            </a:p>
          </p:txBody>
        </p:sp>
        <p:sp>
          <p:nvSpPr>
            <p:cNvPr id="23" name="矩形 22"/>
            <p:cNvSpPr/>
            <p:nvPr/>
          </p:nvSpPr>
          <p:spPr>
            <a:xfrm>
              <a:off x="960516" y="5138070"/>
              <a:ext cx="3989540" cy="295835"/>
            </a:xfrm>
            <a:prstGeom prst="rect">
              <a:avLst/>
            </a:prstGeom>
            <a:solidFill>
              <a:srgbClr val="26262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24" name="组合 23"/>
          <p:cNvGrpSpPr/>
          <p:nvPr/>
        </p:nvGrpSpPr>
        <p:grpSpPr>
          <a:xfrm>
            <a:off x="911425" y="2132858"/>
            <a:ext cx="5744753" cy="720757"/>
            <a:chOff x="892721" y="1795773"/>
            <a:chExt cx="4823001" cy="672345"/>
          </a:xfrm>
        </p:grpSpPr>
        <p:sp>
          <p:nvSpPr>
            <p:cNvPr id="25" name="矩形 24"/>
            <p:cNvSpPr/>
            <p:nvPr/>
          </p:nvSpPr>
          <p:spPr>
            <a:xfrm>
              <a:off x="960517" y="2174748"/>
              <a:ext cx="4755205" cy="293368"/>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26" name="矩形 25"/>
            <p:cNvSpPr/>
            <p:nvPr/>
          </p:nvSpPr>
          <p:spPr>
            <a:xfrm>
              <a:off x="960517" y="2172284"/>
              <a:ext cx="3738283" cy="295834"/>
            </a:xfrm>
            <a:prstGeom prst="rect">
              <a:avLst/>
            </a:prstGeom>
            <a:solidFill>
              <a:srgbClr val="E3BF4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27" name="文本框 11"/>
            <p:cNvSpPr txBox="1"/>
            <p:nvPr/>
          </p:nvSpPr>
          <p:spPr>
            <a:xfrm>
              <a:off x="892721" y="1795773"/>
              <a:ext cx="1297383" cy="38759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100" b="0" i="0" u="none" strike="noStrike" kern="0" cap="none" spc="0" normalizeH="0" baseline="0" noProof="0" dirty="0">
                  <a:ln>
                    <a:noFill/>
                  </a:ln>
                  <a:solidFill>
                    <a:srgbClr val="6E6C67"/>
                  </a:solidFill>
                  <a:effectLst/>
                  <a:uLnTx/>
                  <a:uFillTx/>
                  <a:latin typeface="微软雅黑" pitchFamily="34" charset="-122"/>
                  <a:ea typeface="微软雅黑" pitchFamily="34" charset="-122"/>
                </a:rPr>
                <a:t>第一季度</a:t>
              </a:r>
            </a:p>
          </p:txBody>
        </p:sp>
      </p:grpSp>
      <p:sp>
        <p:nvSpPr>
          <p:cNvPr id="37" name="圆角矩形标注 36"/>
          <p:cNvSpPr/>
          <p:nvPr/>
        </p:nvSpPr>
        <p:spPr>
          <a:xfrm>
            <a:off x="5186686" y="2132858"/>
            <a:ext cx="928524" cy="274165"/>
          </a:xfrm>
          <a:prstGeom prst="wedgeRoundRectCallout">
            <a:avLst>
              <a:gd name="adj1" fmla="val -21633"/>
              <a:gd name="adj2" fmla="val 78997"/>
              <a:gd name="adj3" fmla="val 16667"/>
            </a:avLst>
          </a:prstGeom>
          <a:solidFill>
            <a:srgbClr val="E3BF42"/>
          </a:solidFill>
          <a:ln w="25400" cap="flat" cmpd="sng" algn="ctr">
            <a:noFill/>
            <a:prstDash val="solid"/>
          </a:ln>
          <a:effectLst/>
        </p:spPr>
        <p:txBody>
          <a:bodyPr lIns="117226" tIns="58613" rIns="117226" bIns="5861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Calibri"/>
                <a:ea typeface="宋体"/>
                <a:cs typeface="+mn-cs"/>
              </a:rPr>
              <a:t>80%</a:t>
            </a: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38" name="圆角矩形标注 37"/>
          <p:cNvSpPr/>
          <p:nvPr/>
        </p:nvSpPr>
        <p:spPr>
          <a:xfrm>
            <a:off x="3556423" y="3064015"/>
            <a:ext cx="928524" cy="274165"/>
          </a:xfrm>
          <a:prstGeom prst="wedgeRoundRectCallout">
            <a:avLst>
              <a:gd name="adj1" fmla="val -21633"/>
              <a:gd name="adj2" fmla="val 78997"/>
              <a:gd name="adj3" fmla="val 16667"/>
            </a:avLst>
          </a:prstGeom>
          <a:solidFill>
            <a:srgbClr val="262626"/>
          </a:solidFill>
          <a:ln w="25400" cap="flat" cmpd="sng" algn="ctr">
            <a:noFill/>
            <a:prstDash val="solid"/>
          </a:ln>
          <a:effectLst/>
        </p:spPr>
        <p:txBody>
          <a:bodyPr lIns="117226" tIns="58613" rIns="117226" bIns="5861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Calibri"/>
                <a:ea typeface="宋体"/>
                <a:cs typeface="+mn-cs"/>
              </a:rPr>
              <a:t>50%</a:t>
            </a: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39" name="圆角矩形标注 38"/>
          <p:cNvSpPr/>
          <p:nvPr/>
        </p:nvSpPr>
        <p:spPr>
          <a:xfrm>
            <a:off x="4480619" y="4023193"/>
            <a:ext cx="928524" cy="274165"/>
          </a:xfrm>
          <a:prstGeom prst="wedgeRoundRectCallout">
            <a:avLst>
              <a:gd name="adj1" fmla="val -21633"/>
              <a:gd name="adj2" fmla="val 78997"/>
              <a:gd name="adj3" fmla="val 16667"/>
            </a:avLst>
          </a:prstGeom>
          <a:solidFill>
            <a:srgbClr val="E3BF42"/>
          </a:solidFill>
          <a:ln w="25400" cap="flat" cmpd="sng" algn="ctr">
            <a:noFill/>
            <a:prstDash val="solid"/>
          </a:ln>
          <a:effectLst/>
        </p:spPr>
        <p:txBody>
          <a:bodyPr lIns="117226" tIns="58613" rIns="117226" bIns="5861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Calibri"/>
                <a:ea typeface="宋体"/>
                <a:cs typeface="+mn-cs"/>
              </a:rPr>
              <a:t>65%</a:t>
            </a: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40" name="圆角矩形标注 39"/>
          <p:cNvSpPr/>
          <p:nvPr/>
        </p:nvSpPr>
        <p:spPr>
          <a:xfrm>
            <a:off x="5508219" y="4976697"/>
            <a:ext cx="928524" cy="274165"/>
          </a:xfrm>
          <a:prstGeom prst="wedgeRoundRectCallout">
            <a:avLst>
              <a:gd name="adj1" fmla="val -21633"/>
              <a:gd name="adj2" fmla="val 78997"/>
              <a:gd name="adj3" fmla="val 16667"/>
            </a:avLst>
          </a:prstGeom>
          <a:solidFill>
            <a:srgbClr val="262626"/>
          </a:solidFill>
          <a:ln w="25400" cap="flat" cmpd="sng" algn="ctr">
            <a:noFill/>
            <a:prstDash val="solid"/>
          </a:ln>
          <a:effectLst/>
        </p:spPr>
        <p:txBody>
          <a:bodyPr lIns="117226" tIns="58613" rIns="117226" bIns="5861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Calibri"/>
                <a:ea typeface="宋体"/>
                <a:cs typeface="+mn-cs"/>
              </a:rPr>
              <a:t>90%</a:t>
            </a: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41" name="左大括号 40"/>
          <p:cNvSpPr/>
          <p:nvPr/>
        </p:nvSpPr>
        <p:spPr>
          <a:xfrm>
            <a:off x="7780892" y="2328305"/>
            <a:ext cx="384000" cy="3628800"/>
          </a:xfrm>
          <a:prstGeom prst="leftBrace">
            <a:avLst>
              <a:gd name="adj1" fmla="val 19041"/>
              <a:gd name="adj2" fmla="val 50000"/>
            </a:avLst>
          </a:prstGeom>
          <a:noFill/>
          <a:ln w="9525" cap="flat" cmpd="sng" algn="ctr">
            <a:solidFill>
              <a:srgbClr val="052E65"/>
            </a:solidFill>
            <a:prstDash val="solid"/>
          </a:ln>
          <a:effectLst/>
        </p:spPr>
        <p:txBody>
          <a:bodyPr lIns="117226" tIns="58613" rIns="117226" bIns="5861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2" name="文本框 7"/>
          <p:cNvSpPr txBox="1">
            <a:spLocks noChangeArrowheads="1"/>
          </p:cNvSpPr>
          <p:nvPr/>
        </p:nvSpPr>
        <p:spPr bwMode="auto">
          <a:xfrm>
            <a:off x="8164935" y="2264122"/>
            <a:ext cx="3072341" cy="992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404040"/>
                </a:solidFill>
                <a:effectLst/>
                <a:uLnTx/>
                <a:uFillTx/>
                <a:latin typeface="微软雅黑" pitchFamily="34" charset="-122"/>
                <a:ea typeface="微软雅黑" pitchFamily="34" charset="-122"/>
              </a:rPr>
              <a:t>第一季度情况</a:t>
            </a:r>
            <a:endParaRPr kumimoji="0" lang="en-US" altLang="zh-CN" sz="1800" b="1" i="0" u="none" strike="noStrike" kern="0" cap="none" spc="0" normalizeH="0" baseline="0" noProof="0" dirty="0">
              <a:ln>
                <a:noFill/>
              </a:ln>
              <a:solidFill>
                <a:srgbClr val="404040"/>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404040"/>
                </a:solidFill>
                <a:effectLst/>
                <a:uLnTx/>
                <a:uFillTx/>
                <a:latin typeface="微软雅黑" pitchFamily="34" charset="-122"/>
                <a:ea typeface="微软雅黑" pitchFamily="34" charset="-122"/>
              </a:rPr>
              <a:t>添加说明文字添加说明文字添加说明文字。</a:t>
            </a:r>
          </a:p>
        </p:txBody>
      </p:sp>
      <p:sp>
        <p:nvSpPr>
          <p:cNvPr id="43" name="文本框 7"/>
          <p:cNvSpPr txBox="1">
            <a:spLocks noChangeArrowheads="1"/>
          </p:cNvSpPr>
          <p:nvPr/>
        </p:nvSpPr>
        <p:spPr bwMode="auto">
          <a:xfrm>
            <a:off x="8164935" y="3185824"/>
            <a:ext cx="3072341" cy="992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404040"/>
                </a:solidFill>
                <a:effectLst/>
                <a:uLnTx/>
                <a:uFillTx/>
                <a:latin typeface="微软雅黑" pitchFamily="34" charset="-122"/>
                <a:ea typeface="微软雅黑" pitchFamily="34" charset="-122"/>
              </a:rPr>
              <a:t>第二季度情况</a:t>
            </a:r>
            <a:endParaRPr kumimoji="0" lang="en-US" altLang="zh-CN" sz="1800" b="1" i="0" u="none" strike="noStrike" kern="0" cap="none" spc="0" normalizeH="0" baseline="0" noProof="0" dirty="0">
              <a:ln>
                <a:noFill/>
              </a:ln>
              <a:solidFill>
                <a:srgbClr val="404040"/>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404040"/>
                </a:solidFill>
                <a:effectLst/>
                <a:uLnTx/>
                <a:uFillTx/>
                <a:latin typeface="微软雅黑" pitchFamily="34" charset="-122"/>
                <a:ea typeface="微软雅黑" pitchFamily="34" charset="-122"/>
              </a:rPr>
              <a:t>添加说明文字添加说明文字添加说明文字。</a:t>
            </a:r>
          </a:p>
        </p:txBody>
      </p:sp>
      <p:sp>
        <p:nvSpPr>
          <p:cNvPr id="44" name="文本框 7"/>
          <p:cNvSpPr txBox="1">
            <a:spLocks noChangeArrowheads="1"/>
          </p:cNvSpPr>
          <p:nvPr/>
        </p:nvSpPr>
        <p:spPr bwMode="auto">
          <a:xfrm>
            <a:off x="8164935" y="4107526"/>
            <a:ext cx="3072341" cy="992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404040"/>
                </a:solidFill>
                <a:effectLst/>
                <a:uLnTx/>
                <a:uFillTx/>
                <a:latin typeface="微软雅黑" pitchFamily="34" charset="-122"/>
                <a:ea typeface="微软雅黑" pitchFamily="34" charset="-122"/>
              </a:rPr>
              <a:t>第三季度情况</a:t>
            </a:r>
            <a:endParaRPr kumimoji="0" lang="en-US" altLang="zh-CN" sz="1800" b="1" i="0" u="none" strike="noStrike" kern="0" cap="none" spc="0" normalizeH="0" baseline="0" noProof="0" dirty="0">
              <a:ln>
                <a:noFill/>
              </a:ln>
              <a:solidFill>
                <a:srgbClr val="404040"/>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404040"/>
                </a:solidFill>
                <a:effectLst/>
                <a:uLnTx/>
                <a:uFillTx/>
                <a:latin typeface="微软雅黑" pitchFamily="34" charset="-122"/>
                <a:ea typeface="微软雅黑" pitchFamily="34" charset="-122"/>
              </a:rPr>
              <a:t>添加说明文字添加说明文字添加说明文字。</a:t>
            </a:r>
          </a:p>
        </p:txBody>
      </p:sp>
      <p:sp>
        <p:nvSpPr>
          <p:cNvPr id="45" name="文本框 7"/>
          <p:cNvSpPr txBox="1">
            <a:spLocks noChangeArrowheads="1"/>
          </p:cNvSpPr>
          <p:nvPr/>
        </p:nvSpPr>
        <p:spPr bwMode="auto">
          <a:xfrm>
            <a:off x="8164935" y="5029229"/>
            <a:ext cx="3072341" cy="992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404040"/>
                </a:solidFill>
                <a:effectLst/>
                <a:uLnTx/>
                <a:uFillTx/>
                <a:latin typeface="微软雅黑" pitchFamily="34" charset="-122"/>
                <a:ea typeface="微软雅黑" pitchFamily="34" charset="-122"/>
              </a:rPr>
              <a:t>第四季度情况</a:t>
            </a:r>
            <a:endParaRPr kumimoji="0" lang="en-US" altLang="zh-CN" sz="1800" b="1" i="0" u="none" strike="noStrike" kern="0" cap="none" spc="0" normalizeH="0" baseline="0" noProof="0" dirty="0">
              <a:ln>
                <a:noFill/>
              </a:ln>
              <a:solidFill>
                <a:srgbClr val="404040"/>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404040"/>
                </a:solidFill>
                <a:effectLst/>
                <a:uLnTx/>
                <a:uFillTx/>
                <a:latin typeface="微软雅黑" pitchFamily="34" charset="-122"/>
                <a:ea typeface="微软雅黑" pitchFamily="34" charset="-122"/>
              </a:rPr>
              <a:t>添加说明文字添加说明文字添加说明文字。</a:t>
            </a:r>
          </a:p>
        </p:txBody>
      </p:sp>
    </p:spTree>
    <p:extLst>
      <p:ext uri="{BB962C8B-B14F-4D97-AF65-F5344CB8AC3E}">
        <p14:creationId xmlns:p14="http://schemas.microsoft.com/office/powerpoint/2010/main" val="1004029051"/>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14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14000">
                                          <p:cBhvr additive="base">
                                            <p:cTn id="7" dur="500" fill="hold"/>
                                            <p:tgtEl>
                                              <p:spTgt spid="24"/>
                                            </p:tgtEl>
                                            <p:attrNameLst>
                                              <p:attrName>ppt_x</p:attrName>
                                            </p:attrNameLst>
                                          </p:cBhvr>
                                          <p:tavLst>
                                            <p:tav tm="0">
                                              <p:val>
                                                <p:strVal val="0-#ppt_w/2"/>
                                              </p:val>
                                            </p:tav>
                                            <p:tav tm="100000">
                                              <p:val>
                                                <p:strVal val="#ppt_x"/>
                                              </p:val>
                                            </p:tav>
                                          </p:tavLst>
                                        </p:anim>
                                        <p:anim calcmode="lin" valueType="num" p14:bounceEnd="14000">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14000">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14:bounceEnd="14000">
                                          <p:cBhvr additive="base">
                                            <p:cTn id="12" dur="500" fill="hold"/>
                                            <p:tgtEl>
                                              <p:spTgt spid="12"/>
                                            </p:tgtEl>
                                            <p:attrNameLst>
                                              <p:attrName>ppt_x</p:attrName>
                                            </p:attrNameLst>
                                          </p:cBhvr>
                                          <p:tavLst>
                                            <p:tav tm="0">
                                              <p:val>
                                                <p:strVal val="0-#ppt_w/2"/>
                                              </p:val>
                                            </p:tav>
                                            <p:tav tm="100000">
                                              <p:val>
                                                <p:strVal val="#ppt_x"/>
                                              </p:val>
                                            </p:tav>
                                          </p:tavLst>
                                        </p:anim>
                                        <p:anim calcmode="lin" valueType="num" p14:bounceEnd="14000">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14:presetBounceEnd="14000">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14:bounceEnd="14000">
                                          <p:cBhvr additive="base">
                                            <p:cTn id="17" dur="500" fill="hold"/>
                                            <p:tgtEl>
                                              <p:spTgt spid="16"/>
                                            </p:tgtEl>
                                            <p:attrNameLst>
                                              <p:attrName>ppt_x</p:attrName>
                                            </p:attrNameLst>
                                          </p:cBhvr>
                                          <p:tavLst>
                                            <p:tav tm="0">
                                              <p:val>
                                                <p:strVal val="0-#ppt_w/2"/>
                                              </p:val>
                                            </p:tav>
                                            <p:tav tm="100000">
                                              <p:val>
                                                <p:strVal val="#ppt_x"/>
                                              </p:val>
                                            </p:tav>
                                          </p:tavLst>
                                        </p:anim>
                                        <p:anim calcmode="lin" valueType="num" p14:bounceEnd="14000">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14:presetBounceEnd="14000">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14:bounceEnd="14000">
                                          <p:cBhvr additive="base">
                                            <p:cTn id="22" dur="500" fill="hold"/>
                                            <p:tgtEl>
                                              <p:spTgt spid="20"/>
                                            </p:tgtEl>
                                            <p:attrNameLst>
                                              <p:attrName>ppt_x</p:attrName>
                                            </p:attrNameLst>
                                          </p:cBhvr>
                                          <p:tavLst>
                                            <p:tav tm="0">
                                              <p:val>
                                                <p:strVal val="0-#ppt_w/2"/>
                                              </p:val>
                                            </p:tav>
                                            <p:tav tm="100000">
                                              <p:val>
                                                <p:strVal val="#ppt_x"/>
                                              </p:val>
                                            </p:tav>
                                          </p:tavLst>
                                        </p:anim>
                                        <p:anim calcmode="lin" valueType="num" p14:bounceEnd="14000">
                                          <p:cBhvr additive="base">
                                            <p:cTn id="23" dur="500" fill="hold"/>
                                            <p:tgtEl>
                                              <p:spTgt spid="2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7" presetClass="entr" presetSubtype="0"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50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1000"/>
                                            <p:tgtEl>
                                              <p:spTgt spid="38"/>
                                            </p:tgtEl>
                                          </p:cBhvr>
                                        </p:animEffect>
                                        <p:anim calcmode="lin" valueType="num">
                                          <p:cBhvr>
                                            <p:cTn id="33" dur="1000" fill="hold"/>
                                            <p:tgtEl>
                                              <p:spTgt spid="38"/>
                                            </p:tgtEl>
                                            <p:attrNameLst>
                                              <p:attrName>ppt_x</p:attrName>
                                            </p:attrNameLst>
                                          </p:cBhvr>
                                          <p:tavLst>
                                            <p:tav tm="0">
                                              <p:val>
                                                <p:strVal val="#ppt_x"/>
                                              </p:val>
                                            </p:tav>
                                            <p:tav tm="100000">
                                              <p:val>
                                                <p:strVal val="#ppt_x"/>
                                              </p:val>
                                            </p:tav>
                                          </p:tavLst>
                                        </p:anim>
                                        <p:anim calcmode="lin" valueType="num">
                                          <p:cBhvr>
                                            <p:cTn id="34" dur="1000" fill="hold"/>
                                            <p:tgtEl>
                                              <p:spTgt spid="38"/>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00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1000"/>
                                            <p:tgtEl>
                                              <p:spTgt spid="39"/>
                                            </p:tgtEl>
                                          </p:cBhvr>
                                        </p:animEffect>
                                        <p:anim calcmode="lin" valueType="num">
                                          <p:cBhvr>
                                            <p:cTn id="38" dur="1000" fill="hold"/>
                                            <p:tgtEl>
                                              <p:spTgt spid="39"/>
                                            </p:tgtEl>
                                            <p:attrNameLst>
                                              <p:attrName>ppt_x</p:attrName>
                                            </p:attrNameLst>
                                          </p:cBhvr>
                                          <p:tavLst>
                                            <p:tav tm="0">
                                              <p:val>
                                                <p:strVal val="#ppt_x"/>
                                              </p:val>
                                            </p:tav>
                                            <p:tav tm="100000">
                                              <p:val>
                                                <p:strVal val="#ppt_x"/>
                                              </p:val>
                                            </p:tav>
                                          </p:tavLst>
                                        </p:anim>
                                        <p:anim calcmode="lin" valueType="num">
                                          <p:cBhvr>
                                            <p:cTn id="39" dur="1000" fill="hold"/>
                                            <p:tgtEl>
                                              <p:spTgt spid="3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150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1000"/>
                                            <p:tgtEl>
                                              <p:spTgt spid="40"/>
                                            </p:tgtEl>
                                          </p:cBhvr>
                                        </p:animEffect>
                                        <p:anim calcmode="lin" valueType="num">
                                          <p:cBhvr>
                                            <p:cTn id="43" dur="1000" fill="hold"/>
                                            <p:tgtEl>
                                              <p:spTgt spid="40"/>
                                            </p:tgtEl>
                                            <p:attrNameLst>
                                              <p:attrName>ppt_x</p:attrName>
                                            </p:attrNameLst>
                                          </p:cBhvr>
                                          <p:tavLst>
                                            <p:tav tm="0">
                                              <p:val>
                                                <p:strVal val="#ppt_x"/>
                                              </p:val>
                                            </p:tav>
                                            <p:tav tm="100000">
                                              <p:val>
                                                <p:strVal val="#ppt_x"/>
                                              </p:val>
                                            </p:tav>
                                          </p:tavLst>
                                        </p:anim>
                                        <p:anim calcmode="lin" valueType="num">
                                          <p:cBhvr>
                                            <p:cTn id="44" dur="1000" fill="hold"/>
                                            <p:tgtEl>
                                              <p:spTgt spid="40"/>
                                            </p:tgtEl>
                                            <p:attrNameLst>
                                              <p:attrName>ppt_y</p:attrName>
                                            </p:attrNameLst>
                                          </p:cBhvr>
                                          <p:tavLst>
                                            <p:tav tm="0">
                                              <p:val>
                                                <p:strVal val="#ppt_y-.1"/>
                                              </p:val>
                                            </p:tav>
                                            <p:tav tm="100000">
                                              <p:val>
                                                <p:strVal val="#ppt_y"/>
                                              </p:val>
                                            </p:tav>
                                          </p:tavLst>
                                        </p:anim>
                                      </p:childTnLst>
                                    </p:cTn>
                                  </p:par>
                                </p:childTnLst>
                              </p:cTn>
                            </p:par>
                            <p:par>
                              <p:cTn id="45" fill="hold">
                                <p:stCondLst>
                                  <p:cond delay="4500"/>
                                </p:stCondLst>
                                <p:childTnLst>
                                  <p:par>
                                    <p:cTn id="46" presetID="16" presetClass="entr" presetSubtype="42"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barn(outHorizontal)">
                                          <p:cBhvr>
                                            <p:cTn id="48" dur="1000"/>
                                            <p:tgtEl>
                                              <p:spTgt spid="41"/>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750"/>
                                            <p:tgtEl>
                                              <p:spTgt spid="42"/>
                                            </p:tgtEl>
                                          </p:cBhvr>
                                        </p:animEffect>
                                      </p:childTnLst>
                                    </p:cTn>
                                  </p:par>
                                </p:childTnLst>
                              </p:cTn>
                            </p:par>
                            <p:par>
                              <p:cTn id="53" fill="hold">
                                <p:stCondLst>
                                  <p:cond delay="6250"/>
                                </p:stCondLst>
                                <p:childTnLst>
                                  <p:par>
                                    <p:cTn id="54" presetID="22" presetClass="entr" presetSubtype="8"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left)">
                                          <p:cBhvr>
                                            <p:cTn id="56" dur="750"/>
                                            <p:tgtEl>
                                              <p:spTgt spid="43"/>
                                            </p:tgtEl>
                                          </p:cBhvr>
                                        </p:animEffect>
                                      </p:childTnLst>
                                    </p:cTn>
                                  </p:par>
                                </p:childTnLst>
                              </p:cTn>
                            </p:par>
                            <p:par>
                              <p:cTn id="57" fill="hold">
                                <p:stCondLst>
                                  <p:cond delay="7000"/>
                                </p:stCondLst>
                                <p:childTnLst>
                                  <p:par>
                                    <p:cTn id="58" presetID="22" presetClass="entr" presetSubtype="8" fill="hold" grpId="0"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750"/>
                                            <p:tgtEl>
                                              <p:spTgt spid="44"/>
                                            </p:tgtEl>
                                          </p:cBhvr>
                                        </p:animEffect>
                                      </p:childTnLst>
                                    </p:cTn>
                                  </p:par>
                                </p:childTnLst>
                              </p:cTn>
                            </p:par>
                            <p:par>
                              <p:cTn id="61" fill="hold">
                                <p:stCondLst>
                                  <p:cond delay="7750"/>
                                </p:stCondLst>
                                <p:childTnLst>
                                  <p:par>
                                    <p:cTn id="62" presetID="22" presetClass="entr" presetSubtype="8"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wipe(left)">
                                          <p:cBhvr>
                                            <p:cTn id="64" dur="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p:bldP spid="43" grpId="0"/>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0-#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7" presetClass="entr" presetSubtype="0"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50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1000"/>
                                            <p:tgtEl>
                                              <p:spTgt spid="38"/>
                                            </p:tgtEl>
                                          </p:cBhvr>
                                        </p:animEffect>
                                        <p:anim calcmode="lin" valueType="num">
                                          <p:cBhvr>
                                            <p:cTn id="33" dur="1000" fill="hold"/>
                                            <p:tgtEl>
                                              <p:spTgt spid="38"/>
                                            </p:tgtEl>
                                            <p:attrNameLst>
                                              <p:attrName>ppt_x</p:attrName>
                                            </p:attrNameLst>
                                          </p:cBhvr>
                                          <p:tavLst>
                                            <p:tav tm="0">
                                              <p:val>
                                                <p:strVal val="#ppt_x"/>
                                              </p:val>
                                            </p:tav>
                                            <p:tav tm="100000">
                                              <p:val>
                                                <p:strVal val="#ppt_x"/>
                                              </p:val>
                                            </p:tav>
                                          </p:tavLst>
                                        </p:anim>
                                        <p:anim calcmode="lin" valueType="num">
                                          <p:cBhvr>
                                            <p:cTn id="34" dur="1000" fill="hold"/>
                                            <p:tgtEl>
                                              <p:spTgt spid="38"/>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00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1000"/>
                                            <p:tgtEl>
                                              <p:spTgt spid="39"/>
                                            </p:tgtEl>
                                          </p:cBhvr>
                                        </p:animEffect>
                                        <p:anim calcmode="lin" valueType="num">
                                          <p:cBhvr>
                                            <p:cTn id="38" dur="1000" fill="hold"/>
                                            <p:tgtEl>
                                              <p:spTgt spid="39"/>
                                            </p:tgtEl>
                                            <p:attrNameLst>
                                              <p:attrName>ppt_x</p:attrName>
                                            </p:attrNameLst>
                                          </p:cBhvr>
                                          <p:tavLst>
                                            <p:tav tm="0">
                                              <p:val>
                                                <p:strVal val="#ppt_x"/>
                                              </p:val>
                                            </p:tav>
                                            <p:tav tm="100000">
                                              <p:val>
                                                <p:strVal val="#ppt_x"/>
                                              </p:val>
                                            </p:tav>
                                          </p:tavLst>
                                        </p:anim>
                                        <p:anim calcmode="lin" valueType="num">
                                          <p:cBhvr>
                                            <p:cTn id="39" dur="1000" fill="hold"/>
                                            <p:tgtEl>
                                              <p:spTgt spid="3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150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1000"/>
                                            <p:tgtEl>
                                              <p:spTgt spid="40"/>
                                            </p:tgtEl>
                                          </p:cBhvr>
                                        </p:animEffect>
                                        <p:anim calcmode="lin" valueType="num">
                                          <p:cBhvr>
                                            <p:cTn id="43" dur="1000" fill="hold"/>
                                            <p:tgtEl>
                                              <p:spTgt spid="40"/>
                                            </p:tgtEl>
                                            <p:attrNameLst>
                                              <p:attrName>ppt_x</p:attrName>
                                            </p:attrNameLst>
                                          </p:cBhvr>
                                          <p:tavLst>
                                            <p:tav tm="0">
                                              <p:val>
                                                <p:strVal val="#ppt_x"/>
                                              </p:val>
                                            </p:tav>
                                            <p:tav tm="100000">
                                              <p:val>
                                                <p:strVal val="#ppt_x"/>
                                              </p:val>
                                            </p:tav>
                                          </p:tavLst>
                                        </p:anim>
                                        <p:anim calcmode="lin" valueType="num">
                                          <p:cBhvr>
                                            <p:cTn id="44" dur="1000" fill="hold"/>
                                            <p:tgtEl>
                                              <p:spTgt spid="40"/>
                                            </p:tgtEl>
                                            <p:attrNameLst>
                                              <p:attrName>ppt_y</p:attrName>
                                            </p:attrNameLst>
                                          </p:cBhvr>
                                          <p:tavLst>
                                            <p:tav tm="0">
                                              <p:val>
                                                <p:strVal val="#ppt_y-.1"/>
                                              </p:val>
                                            </p:tav>
                                            <p:tav tm="100000">
                                              <p:val>
                                                <p:strVal val="#ppt_y"/>
                                              </p:val>
                                            </p:tav>
                                          </p:tavLst>
                                        </p:anim>
                                      </p:childTnLst>
                                    </p:cTn>
                                  </p:par>
                                </p:childTnLst>
                              </p:cTn>
                            </p:par>
                            <p:par>
                              <p:cTn id="45" fill="hold">
                                <p:stCondLst>
                                  <p:cond delay="4500"/>
                                </p:stCondLst>
                                <p:childTnLst>
                                  <p:par>
                                    <p:cTn id="46" presetID="16" presetClass="entr" presetSubtype="42"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barn(outHorizontal)">
                                          <p:cBhvr>
                                            <p:cTn id="48" dur="1000"/>
                                            <p:tgtEl>
                                              <p:spTgt spid="41"/>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750"/>
                                            <p:tgtEl>
                                              <p:spTgt spid="42"/>
                                            </p:tgtEl>
                                          </p:cBhvr>
                                        </p:animEffect>
                                      </p:childTnLst>
                                    </p:cTn>
                                  </p:par>
                                </p:childTnLst>
                              </p:cTn>
                            </p:par>
                            <p:par>
                              <p:cTn id="53" fill="hold">
                                <p:stCondLst>
                                  <p:cond delay="6250"/>
                                </p:stCondLst>
                                <p:childTnLst>
                                  <p:par>
                                    <p:cTn id="54" presetID="22" presetClass="entr" presetSubtype="8"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left)">
                                          <p:cBhvr>
                                            <p:cTn id="56" dur="750"/>
                                            <p:tgtEl>
                                              <p:spTgt spid="43"/>
                                            </p:tgtEl>
                                          </p:cBhvr>
                                        </p:animEffect>
                                      </p:childTnLst>
                                    </p:cTn>
                                  </p:par>
                                </p:childTnLst>
                              </p:cTn>
                            </p:par>
                            <p:par>
                              <p:cTn id="57" fill="hold">
                                <p:stCondLst>
                                  <p:cond delay="7000"/>
                                </p:stCondLst>
                                <p:childTnLst>
                                  <p:par>
                                    <p:cTn id="58" presetID="22" presetClass="entr" presetSubtype="8" fill="hold" grpId="0"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750"/>
                                            <p:tgtEl>
                                              <p:spTgt spid="44"/>
                                            </p:tgtEl>
                                          </p:cBhvr>
                                        </p:animEffect>
                                      </p:childTnLst>
                                    </p:cTn>
                                  </p:par>
                                </p:childTnLst>
                              </p:cTn>
                            </p:par>
                            <p:par>
                              <p:cTn id="61" fill="hold">
                                <p:stCondLst>
                                  <p:cond delay="7750"/>
                                </p:stCondLst>
                                <p:childTnLst>
                                  <p:par>
                                    <p:cTn id="62" presetID="22" presetClass="entr" presetSubtype="8"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wipe(left)">
                                          <p:cBhvr>
                                            <p:cTn id="64" dur="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p:bldP spid="43" grpId="0"/>
          <p:bldP spid="44" grpId="0"/>
          <p:bldP spid="45"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hlinkClick r:id="rId3"/>
          </p:cNvPr>
          <p:cNvSpPr/>
          <p:nvPr/>
        </p:nvSpPr>
        <p:spPr>
          <a:xfrm>
            <a:off x="0" y="1706906"/>
            <a:ext cx="12192000" cy="2496793"/>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t="18956" b="52297"/>
          <a:stretch/>
        </p:blipFill>
        <p:spPr>
          <a:xfrm>
            <a:off x="0" y="1853993"/>
            <a:ext cx="12192000" cy="2202618"/>
          </a:xfrm>
          <a:prstGeom prst="rect">
            <a:avLst/>
          </a:prstGeom>
        </p:spPr>
      </p:pic>
      <p:sp>
        <p:nvSpPr>
          <p:cNvPr id="22" name="正五边形 21"/>
          <p:cNvSpPr/>
          <p:nvPr/>
        </p:nvSpPr>
        <p:spPr>
          <a:xfrm>
            <a:off x="2447653" y="4275879"/>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1</a:t>
            </a:r>
            <a:endParaRPr lang="zh-CN" altLang="en-US" dirty="0">
              <a:solidFill>
                <a:prstClr val="white"/>
              </a:solidFill>
            </a:endParaRPr>
          </a:p>
        </p:txBody>
      </p:sp>
      <p:sp>
        <p:nvSpPr>
          <p:cNvPr id="23" name="矩形 91">
            <a:hlinkClick r:id="rId3"/>
          </p:cNvPr>
          <p:cNvSpPr>
            <a:spLocks noChangeArrowheads="1"/>
          </p:cNvSpPr>
          <p:nvPr/>
        </p:nvSpPr>
        <p:spPr bwMode="auto">
          <a:xfrm>
            <a:off x="3117431" y="4391976"/>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各项成本预算</a:t>
            </a:r>
          </a:p>
        </p:txBody>
      </p:sp>
      <p:sp>
        <p:nvSpPr>
          <p:cNvPr id="24" name="正五边形 23"/>
          <p:cNvSpPr/>
          <p:nvPr/>
        </p:nvSpPr>
        <p:spPr>
          <a:xfrm>
            <a:off x="6204849" y="4289307"/>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2</a:t>
            </a:r>
            <a:endParaRPr lang="zh-CN" altLang="en-US" dirty="0">
              <a:solidFill>
                <a:prstClr val="white"/>
              </a:solidFill>
            </a:endParaRPr>
          </a:p>
        </p:txBody>
      </p:sp>
      <p:sp>
        <p:nvSpPr>
          <p:cNvPr id="25" name="矩形 91">
            <a:hlinkClick r:id="rId3"/>
          </p:cNvPr>
          <p:cNvSpPr>
            <a:spLocks noChangeArrowheads="1"/>
          </p:cNvSpPr>
          <p:nvPr/>
        </p:nvSpPr>
        <p:spPr bwMode="auto">
          <a:xfrm>
            <a:off x="6912727" y="4324655"/>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资金缺口</a:t>
            </a:r>
          </a:p>
        </p:txBody>
      </p:sp>
      <p:grpSp>
        <p:nvGrpSpPr>
          <p:cNvPr id="17" name="组合 16"/>
          <p:cNvGrpSpPr/>
          <p:nvPr/>
        </p:nvGrpSpPr>
        <p:grpSpPr>
          <a:xfrm>
            <a:off x="398975" y="209550"/>
            <a:ext cx="6386270" cy="1302744"/>
            <a:chOff x="398975" y="209550"/>
            <a:chExt cx="6386270" cy="1302744"/>
          </a:xfrm>
        </p:grpSpPr>
        <p:grpSp>
          <p:nvGrpSpPr>
            <p:cNvPr id="18" name="组合 17"/>
            <p:cNvGrpSpPr/>
            <p:nvPr/>
          </p:nvGrpSpPr>
          <p:grpSpPr>
            <a:xfrm>
              <a:off x="398975" y="209550"/>
              <a:ext cx="1302744" cy="1302744"/>
              <a:chOff x="3028062" y="1547460"/>
              <a:chExt cx="1803167" cy="1803167"/>
            </a:xfrm>
          </p:grpSpPr>
          <p:grpSp>
            <p:nvGrpSpPr>
              <p:cNvPr id="27" name="组合 26"/>
              <p:cNvGrpSpPr/>
              <p:nvPr/>
            </p:nvGrpSpPr>
            <p:grpSpPr>
              <a:xfrm>
                <a:off x="3028062" y="1547460"/>
                <a:ext cx="1803167" cy="1803167"/>
                <a:chOff x="552261" y="1848682"/>
                <a:chExt cx="842337" cy="842337"/>
              </a:xfrm>
            </p:grpSpPr>
            <p:sp>
              <p:nvSpPr>
                <p:cNvPr id="29" name="椭圆 28"/>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 name="文本框 27"/>
              <p:cNvSpPr txBox="1"/>
              <p:nvPr/>
            </p:nvSpPr>
            <p:spPr>
              <a:xfrm>
                <a:off x="3617856" y="1894942"/>
                <a:ext cx="650541" cy="1065006"/>
              </a:xfrm>
              <a:prstGeom prst="rect">
                <a:avLst/>
              </a:prstGeom>
              <a:noFill/>
            </p:spPr>
            <p:txBody>
              <a:bodyPr wrap="none" rtlCol="0">
                <a:spAutoFit/>
              </a:bodyPr>
              <a:lstStyle/>
              <a:p>
                <a:r>
                  <a:rPr lang="en-US" altLang="zh-CN" sz="4400" b="1" dirty="0">
                    <a:solidFill>
                      <a:prstClr val="white"/>
                    </a:solidFill>
                  </a:rPr>
                  <a:t>6</a:t>
                </a:r>
                <a:endParaRPr lang="zh-CN" altLang="en-US" sz="4400" b="1" dirty="0">
                  <a:solidFill>
                    <a:prstClr val="white"/>
                  </a:solidFill>
                </a:endParaRPr>
              </a:p>
            </p:txBody>
          </p:sp>
        </p:grpSp>
        <p:sp>
          <p:nvSpPr>
            <p:cNvPr id="19" name="文本框 18"/>
            <p:cNvSpPr txBox="1"/>
            <p:nvPr/>
          </p:nvSpPr>
          <p:spPr>
            <a:xfrm>
              <a:off x="1983931" y="532947"/>
              <a:ext cx="4801314" cy="707886"/>
            </a:xfrm>
            <a:prstGeom prst="rect">
              <a:avLst/>
            </a:prstGeom>
            <a:noFill/>
          </p:spPr>
          <p:txBody>
            <a:bodyPr wrap="none" rtlCol="0">
              <a:spAutoFit/>
            </a:bodyPr>
            <a:lstStyle/>
            <a:p>
              <a:r>
                <a:rPr lang="zh-CN" altLang="en-US" sz="4000" b="1" dirty="0">
                  <a:solidFill>
                    <a:srgbClr val="1F4E79"/>
                  </a:solidFill>
                  <a:latin typeface="微软雅黑" panose="020B0503020204020204" pitchFamily="34" charset="-122"/>
                  <a:ea typeface="微软雅黑" panose="020B0503020204020204" pitchFamily="34" charset="-122"/>
                </a:rPr>
                <a:t>资本运本与投资建议</a:t>
              </a:r>
              <a:endParaRPr lang="zh-CN" altLang="en-US" sz="24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6" name="矩形 25"/>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 name="正五边形 31"/>
          <p:cNvSpPr/>
          <p:nvPr/>
        </p:nvSpPr>
        <p:spPr>
          <a:xfrm>
            <a:off x="2447654" y="5008661"/>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3</a:t>
            </a:r>
            <a:endParaRPr lang="zh-CN" altLang="en-US" dirty="0">
              <a:solidFill>
                <a:prstClr val="white"/>
              </a:solidFill>
            </a:endParaRPr>
          </a:p>
        </p:txBody>
      </p:sp>
      <p:sp>
        <p:nvSpPr>
          <p:cNvPr id="33" name="矩形 91">
            <a:hlinkClick r:id="rId3"/>
          </p:cNvPr>
          <p:cNvSpPr>
            <a:spLocks noChangeArrowheads="1"/>
          </p:cNvSpPr>
          <p:nvPr/>
        </p:nvSpPr>
        <p:spPr bwMode="auto">
          <a:xfrm>
            <a:off x="3117431"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融资计划</a:t>
            </a:r>
          </a:p>
        </p:txBody>
      </p:sp>
      <p:sp>
        <p:nvSpPr>
          <p:cNvPr id="34" name="正五边形 33"/>
          <p:cNvSpPr/>
          <p:nvPr/>
        </p:nvSpPr>
        <p:spPr>
          <a:xfrm>
            <a:off x="6242186" y="5009914"/>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4</a:t>
            </a:r>
            <a:endParaRPr lang="zh-CN" altLang="en-US" dirty="0">
              <a:solidFill>
                <a:prstClr val="white"/>
              </a:solidFill>
            </a:endParaRPr>
          </a:p>
        </p:txBody>
      </p:sp>
      <p:sp>
        <p:nvSpPr>
          <p:cNvPr id="35" name="矩形 91">
            <a:hlinkClick r:id="rId3"/>
          </p:cNvPr>
          <p:cNvSpPr>
            <a:spLocks noChangeArrowheads="1"/>
          </p:cNvSpPr>
          <p:nvPr/>
        </p:nvSpPr>
        <p:spPr bwMode="auto">
          <a:xfrm>
            <a:off x="6912727"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融资主要用途</a:t>
            </a:r>
          </a:p>
        </p:txBody>
      </p:sp>
      <p:sp>
        <p:nvSpPr>
          <p:cNvPr id="36" name="正五边形 35"/>
          <p:cNvSpPr/>
          <p:nvPr/>
        </p:nvSpPr>
        <p:spPr>
          <a:xfrm>
            <a:off x="2447653" y="5716044"/>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5</a:t>
            </a:r>
            <a:endParaRPr lang="zh-CN" altLang="en-US" dirty="0">
              <a:solidFill>
                <a:prstClr val="white"/>
              </a:solidFill>
            </a:endParaRPr>
          </a:p>
        </p:txBody>
      </p:sp>
      <p:sp>
        <p:nvSpPr>
          <p:cNvPr id="37" name="矩形 91">
            <a:hlinkClick r:id="rId3"/>
          </p:cNvPr>
          <p:cNvSpPr>
            <a:spLocks noChangeArrowheads="1"/>
          </p:cNvSpPr>
          <p:nvPr/>
        </p:nvSpPr>
        <p:spPr bwMode="auto">
          <a:xfrm>
            <a:off x="3117431" y="5865692"/>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投资建议</a:t>
            </a:r>
          </a:p>
        </p:txBody>
      </p:sp>
    </p:spTree>
    <p:extLst>
      <p:ext uri="{BB962C8B-B14F-4D97-AF65-F5344CB8AC3E}">
        <p14:creationId xmlns:p14="http://schemas.microsoft.com/office/powerpoint/2010/main" val="368819246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37" fill="hold" nodeType="withEffect">
                                  <p:stCondLst>
                                    <p:cond delay="20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childTnLst>
                          </p:cTn>
                        </p:par>
                        <p:par>
                          <p:cTn id="11" fill="hold">
                            <p:stCondLst>
                              <p:cond delay="700"/>
                            </p:stCondLst>
                            <p:childTnLst>
                              <p:par>
                                <p:cTn id="12" presetID="53" presetClass="entr" presetSubtype="16"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par>
                          <p:cTn id="17" fill="hold">
                            <p:stCondLst>
                              <p:cond delay="1200"/>
                            </p:stCondLst>
                            <p:childTnLst>
                              <p:par>
                                <p:cTn id="18" presetID="22" presetClass="entr" presetSubtype="8"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1700"/>
                            </p:stCondLst>
                            <p:childTnLst>
                              <p:par>
                                <p:cTn id="22" presetID="53" presetClass="entr" presetSubtype="16"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200"/>
                            </p:stCondLst>
                            <p:childTnLst>
                              <p:par>
                                <p:cTn id="28" presetID="22" presetClass="entr" presetSubtype="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2700"/>
                            </p:stCondLst>
                            <p:childTnLst>
                              <p:par>
                                <p:cTn id="32" presetID="53" presetClass="entr" presetSubtype="16"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childTnLst>
                          </p:cTn>
                        </p:par>
                        <p:par>
                          <p:cTn id="37" fill="hold">
                            <p:stCondLst>
                              <p:cond delay="3200"/>
                            </p:stCondLst>
                            <p:childTnLst>
                              <p:par>
                                <p:cTn id="38" presetID="22" presetClass="entr" presetSubtype="8"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left)">
                                      <p:cBhvr>
                                        <p:cTn id="40" dur="500"/>
                                        <p:tgtEl>
                                          <p:spTgt spid="33"/>
                                        </p:tgtEl>
                                      </p:cBhvr>
                                    </p:animEffect>
                                  </p:childTnLst>
                                </p:cTn>
                              </p:par>
                            </p:childTnLst>
                          </p:cTn>
                        </p:par>
                        <p:par>
                          <p:cTn id="41" fill="hold">
                            <p:stCondLst>
                              <p:cond delay="3700"/>
                            </p:stCondLst>
                            <p:childTnLst>
                              <p:par>
                                <p:cTn id="42" presetID="5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par>
                          <p:cTn id="47" fill="hold">
                            <p:stCondLst>
                              <p:cond delay="4200"/>
                            </p:stCondLst>
                            <p:childTnLst>
                              <p:par>
                                <p:cTn id="48" presetID="22" presetClass="entr" presetSubtype="8"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left)">
                                      <p:cBhvr>
                                        <p:cTn id="50" dur="500"/>
                                        <p:tgtEl>
                                          <p:spTgt spid="35"/>
                                        </p:tgtEl>
                                      </p:cBhvr>
                                    </p:animEffect>
                                  </p:childTnLst>
                                </p:cTn>
                              </p:par>
                            </p:childTnLst>
                          </p:cTn>
                        </p:par>
                        <p:par>
                          <p:cTn id="51" fill="hold">
                            <p:stCondLst>
                              <p:cond delay="4700"/>
                            </p:stCondLst>
                            <p:childTnLst>
                              <p:par>
                                <p:cTn id="52" presetID="53" presetClass="entr" presetSubtype="16"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5200"/>
                            </p:stCondLst>
                            <p:childTnLst>
                              <p:par>
                                <p:cTn id="58" presetID="22" presetClass="entr" presetSubtype="8"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left)">
                                      <p:cBhvr>
                                        <p:cTn id="6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p:bldP spid="24" grpId="0" animBg="1"/>
      <p:bldP spid="25" grpId="0"/>
      <p:bldP spid="32" grpId="0" animBg="1"/>
      <p:bldP spid="33" grpId="0"/>
      <p:bldP spid="34" grpId="0" animBg="1"/>
      <p:bldP spid="35" grpId="0"/>
      <p:bldP spid="36" grpId="0" animBg="1"/>
      <p:bldP spid="3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3215197" cy="720000"/>
            <a:chOff x="398975" y="209550"/>
            <a:chExt cx="5817470"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1</a:t>
                </a:r>
                <a:endParaRPr lang="zh-CN" altLang="en-US" sz="2800" b="1" dirty="0">
                  <a:solidFill>
                    <a:prstClr val="white"/>
                  </a:solidFill>
                </a:endParaRPr>
              </a:p>
            </p:txBody>
          </p:sp>
        </p:grpSp>
        <p:sp>
          <p:nvSpPr>
            <p:cNvPr id="30" name="文本框 29"/>
            <p:cNvSpPr txBox="1"/>
            <p:nvPr/>
          </p:nvSpPr>
          <p:spPr>
            <a:xfrm>
              <a:off x="1984152" y="397918"/>
              <a:ext cx="4232293"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各项成本预算</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6" name="Freeform 6"/>
          <p:cNvSpPr>
            <a:spLocks/>
          </p:cNvSpPr>
          <p:nvPr/>
        </p:nvSpPr>
        <p:spPr bwMode="auto">
          <a:xfrm>
            <a:off x="2170113" y="1976438"/>
            <a:ext cx="3282950" cy="3282950"/>
          </a:xfrm>
          <a:custGeom>
            <a:avLst/>
            <a:gdLst>
              <a:gd name="T0" fmla="*/ 1641475 w 4042"/>
              <a:gd name="T1" fmla="*/ 0 h 4042"/>
              <a:gd name="T2" fmla="*/ 3282950 w 4042"/>
              <a:gd name="T3" fmla="*/ 1641475 h 4042"/>
              <a:gd name="T4" fmla="*/ 1641475 w 4042"/>
              <a:gd name="T5" fmla="*/ 3282950 h 4042"/>
              <a:gd name="T6" fmla="*/ 0 w 4042"/>
              <a:gd name="T7" fmla="*/ 1641475 h 4042"/>
              <a:gd name="T8" fmla="*/ 1641475 w 4042"/>
              <a:gd name="T9" fmla="*/ 0 h 40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42" h="4042">
                <a:moveTo>
                  <a:pt x="2021" y="0"/>
                </a:moveTo>
                <a:lnTo>
                  <a:pt x="4042" y="2021"/>
                </a:lnTo>
                <a:lnTo>
                  <a:pt x="2021" y="4042"/>
                </a:lnTo>
                <a:lnTo>
                  <a:pt x="0" y="2021"/>
                </a:lnTo>
                <a:lnTo>
                  <a:pt x="2021" y="0"/>
                </a:lnTo>
                <a:close/>
              </a:path>
            </a:pathLst>
          </a:cu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Freeform 7"/>
          <p:cNvSpPr>
            <a:spLocks/>
          </p:cNvSpPr>
          <p:nvPr/>
        </p:nvSpPr>
        <p:spPr bwMode="auto">
          <a:xfrm>
            <a:off x="4370388" y="1208088"/>
            <a:ext cx="2328862" cy="2328862"/>
          </a:xfrm>
          <a:custGeom>
            <a:avLst/>
            <a:gdLst>
              <a:gd name="T0" fmla="*/ 1164025 w 2867"/>
              <a:gd name="T1" fmla="*/ 0 h 2867"/>
              <a:gd name="T2" fmla="*/ 2328862 w 2867"/>
              <a:gd name="T3" fmla="*/ 1164837 h 2867"/>
              <a:gd name="T4" fmla="*/ 1164025 w 2867"/>
              <a:gd name="T5" fmla="*/ 2328862 h 2867"/>
              <a:gd name="T6" fmla="*/ 0 w 2867"/>
              <a:gd name="T7" fmla="*/ 1164837 h 2867"/>
              <a:gd name="T8" fmla="*/ 1164025 w 2867"/>
              <a:gd name="T9" fmla="*/ 0 h 28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7" h="2867">
                <a:moveTo>
                  <a:pt x="1433" y="0"/>
                </a:moveTo>
                <a:lnTo>
                  <a:pt x="2867" y="1434"/>
                </a:lnTo>
                <a:lnTo>
                  <a:pt x="1433" y="2867"/>
                </a:lnTo>
                <a:lnTo>
                  <a:pt x="0" y="1434"/>
                </a:lnTo>
                <a:lnTo>
                  <a:pt x="1433" y="0"/>
                </a:lnTo>
                <a:close/>
              </a:path>
            </a:pathLst>
          </a:custGeom>
          <a:solidFill>
            <a:srgbClr val="26262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Freeform 8"/>
          <p:cNvSpPr>
            <a:spLocks/>
          </p:cNvSpPr>
          <p:nvPr/>
        </p:nvSpPr>
        <p:spPr bwMode="auto">
          <a:xfrm>
            <a:off x="4549775" y="3698875"/>
            <a:ext cx="1971675" cy="1971675"/>
          </a:xfrm>
          <a:custGeom>
            <a:avLst/>
            <a:gdLst>
              <a:gd name="T0" fmla="*/ 985431 w 2427"/>
              <a:gd name="T1" fmla="*/ 0 h 2427"/>
              <a:gd name="T2" fmla="*/ 1971675 w 2427"/>
              <a:gd name="T3" fmla="*/ 986244 h 2427"/>
              <a:gd name="T4" fmla="*/ 985431 w 2427"/>
              <a:gd name="T5" fmla="*/ 1971675 h 2427"/>
              <a:gd name="T6" fmla="*/ 0 w 2427"/>
              <a:gd name="T7" fmla="*/ 986244 h 2427"/>
              <a:gd name="T8" fmla="*/ 985431 w 2427"/>
              <a:gd name="T9" fmla="*/ 0 h 24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27" h="2427">
                <a:moveTo>
                  <a:pt x="1213" y="0"/>
                </a:moveTo>
                <a:lnTo>
                  <a:pt x="2427" y="1214"/>
                </a:lnTo>
                <a:lnTo>
                  <a:pt x="1213" y="2427"/>
                </a:lnTo>
                <a:lnTo>
                  <a:pt x="0" y="1214"/>
                </a:lnTo>
                <a:lnTo>
                  <a:pt x="1213" y="0"/>
                </a:lnTo>
                <a:close/>
              </a:path>
            </a:pathLst>
          </a:custGeom>
          <a:solidFill>
            <a:srgbClr val="26262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9"/>
          <p:cNvSpPr>
            <a:spLocks/>
          </p:cNvSpPr>
          <p:nvPr/>
        </p:nvSpPr>
        <p:spPr bwMode="auto">
          <a:xfrm>
            <a:off x="5616575" y="2792413"/>
            <a:ext cx="1654175" cy="1652587"/>
          </a:xfrm>
          <a:custGeom>
            <a:avLst/>
            <a:gdLst>
              <a:gd name="T0" fmla="*/ 827407 w 2587"/>
              <a:gd name="T1" fmla="*/ 0 h 2586"/>
              <a:gd name="T2" fmla="*/ 1654175 w 2587"/>
              <a:gd name="T3" fmla="*/ 826294 h 2586"/>
              <a:gd name="T4" fmla="*/ 827407 w 2587"/>
              <a:gd name="T5" fmla="*/ 1652587 h 2586"/>
              <a:gd name="T6" fmla="*/ 0 w 2587"/>
              <a:gd name="T7" fmla="*/ 826294 h 2586"/>
              <a:gd name="T8" fmla="*/ 827407 w 2587"/>
              <a:gd name="T9" fmla="*/ 0 h 25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87" h="2586">
                <a:moveTo>
                  <a:pt x="1294" y="0"/>
                </a:moveTo>
                <a:lnTo>
                  <a:pt x="2587" y="1293"/>
                </a:lnTo>
                <a:lnTo>
                  <a:pt x="1294" y="2586"/>
                </a:lnTo>
                <a:lnTo>
                  <a:pt x="0" y="1293"/>
                </a:lnTo>
                <a:lnTo>
                  <a:pt x="1294" y="0"/>
                </a:lnTo>
                <a:close/>
              </a:path>
            </a:pathLst>
          </a:cu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cxnSp>
        <p:nvCxnSpPr>
          <p:cNvPr id="50" name="直接连接符 7"/>
          <p:cNvCxnSpPr>
            <a:cxnSpLocks noChangeShapeType="1"/>
          </p:cNvCxnSpPr>
          <p:nvPr/>
        </p:nvCxnSpPr>
        <p:spPr bwMode="auto">
          <a:xfrm>
            <a:off x="6699250" y="2373313"/>
            <a:ext cx="3671888" cy="0"/>
          </a:xfrm>
          <a:prstGeom prst="line">
            <a:avLst/>
          </a:prstGeom>
          <a:noFill/>
          <a:ln w="9525">
            <a:solidFill>
              <a:srgbClr val="294A5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 name="直接连接符 8"/>
          <p:cNvCxnSpPr>
            <a:cxnSpLocks noChangeShapeType="1"/>
          </p:cNvCxnSpPr>
          <p:nvPr/>
        </p:nvCxnSpPr>
        <p:spPr bwMode="auto">
          <a:xfrm>
            <a:off x="7286625" y="3617913"/>
            <a:ext cx="3673475" cy="0"/>
          </a:xfrm>
          <a:prstGeom prst="line">
            <a:avLst/>
          </a:prstGeom>
          <a:noFill/>
          <a:ln w="9525">
            <a:solidFill>
              <a:srgbClr val="294A5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直接连接符 9"/>
          <p:cNvCxnSpPr>
            <a:cxnSpLocks noChangeShapeType="1"/>
          </p:cNvCxnSpPr>
          <p:nvPr/>
        </p:nvCxnSpPr>
        <p:spPr bwMode="auto">
          <a:xfrm>
            <a:off x="6521450" y="4684713"/>
            <a:ext cx="3671888" cy="0"/>
          </a:xfrm>
          <a:prstGeom prst="line">
            <a:avLst/>
          </a:prstGeom>
          <a:noFill/>
          <a:ln w="9525">
            <a:solidFill>
              <a:srgbClr val="294A5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3" name="TextBox 10"/>
          <p:cNvSpPr txBox="1">
            <a:spLocks noChangeArrowheads="1"/>
          </p:cNvSpPr>
          <p:nvPr/>
        </p:nvSpPr>
        <p:spPr bwMode="auto">
          <a:xfrm>
            <a:off x="2976563" y="3046413"/>
            <a:ext cx="16684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rPr>
              <a:t>人力成本</a:t>
            </a:r>
            <a:endParaRPr kumimoji="0" 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54" name="TextBox 11"/>
          <p:cNvSpPr txBox="1">
            <a:spLocks noChangeArrowheads="1"/>
          </p:cNvSpPr>
          <p:nvPr/>
        </p:nvSpPr>
        <p:spPr bwMode="auto">
          <a:xfrm>
            <a:off x="2976563" y="3441700"/>
            <a:ext cx="16684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a:ln>
                  <a:noFill/>
                </a:ln>
                <a:solidFill>
                  <a:srgbClr val="FFFFFF"/>
                </a:solidFill>
                <a:effectLst/>
                <a:uLnTx/>
                <a:uFillTx/>
                <a:latin typeface="微软雅黑" pitchFamily="34" charset="-122"/>
                <a:ea typeface="微软雅黑" pitchFamily="34" charset="-122"/>
              </a:rPr>
              <a:t>45%</a:t>
            </a:r>
          </a:p>
        </p:txBody>
      </p:sp>
      <p:sp>
        <p:nvSpPr>
          <p:cNvPr id="55" name="TextBox 12"/>
          <p:cNvSpPr txBox="1">
            <a:spLocks noChangeArrowheads="1"/>
          </p:cNvSpPr>
          <p:nvPr/>
        </p:nvSpPr>
        <p:spPr bwMode="auto">
          <a:xfrm>
            <a:off x="4724400" y="1876425"/>
            <a:ext cx="16684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rPr>
              <a:t>办公场地</a:t>
            </a:r>
            <a:endParaRPr kumimoji="0" 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56" name="TextBox 13"/>
          <p:cNvSpPr txBox="1">
            <a:spLocks noChangeArrowheads="1"/>
          </p:cNvSpPr>
          <p:nvPr/>
        </p:nvSpPr>
        <p:spPr bwMode="auto">
          <a:xfrm>
            <a:off x="4724400" y="2171700"/>
            <a:ext cx="16684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a:ln>
                  <a:noFill/>
                </a:ln>
                <a:solidFill>
                  <a:srgbClr val="FFFFFF"/>
                </a:solidFill>
                <a:effectLst/>
                <a:uLnTx/>
                <a:uFillTx/>
                <a:latin typeface="微软雅黑" pitchFamily="34" charset="-122"/>
                <a:ea typeface="微软雅黑" pitchFamily="34" charset="-122"/>
              </a:rPr>
              <a:t>22%</a:t>
            </a:r>
          </a:p>
        </p:txBody>
      </p:sp>
      <p:sp>
        <p:nvSpPr>
          <p:cNvPr id="57" name="TextBox 14"/>
          <p:cNvSpPr txBox="1">
            <a:spLocks noChangeArrowheads="1"/>
          </p:cNvSpPr>
          <p:nvPr/>
        </p:nvSpPr>
        <p:spPr bwMode="auto">
          <a:xfrm>
            <a:off x="4724400" y="4210050"/>
            <a:ext cx="16684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rPr>
              <a:t>推广费用</a:t>
            </a:r>
            <a:endParaRPr kumimoji="0" 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58" name="TextBox 15"/>
          <p:cNvSpPr txBox="1">
            <a:spLocks noChangeArrowheads="1"/>
          </p:cNvSpPr>
          <p:nvPr/>
        </p:nvSpPr>
        <p:spPr bwMode="auto">
          <a:xfrm>
            <a:off x="4724400" y="4505325"/>
            <a:ext cx="16684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a:ln>
                  <a:noFill/>
                </a:ln>
                <a:solidFill>
                  <a:srgbClr val="FFFFFF"/>
                </a:solidFill>
                <a:effectLst/>
                <a:uLnTx/>
                <a:uFillTx/>
                <a:latin typeface="微软雅黑" pitchFamily="34" charset="-122"/>
                <a:ea typeface="微软雅黑" pitchFamily="34" charset="-122"/>
              </a:rPr>
              <a:t>19%</a:t>
            </a:r>
          </a:p>
        </p:txBody>
      </p:sp>
      <p:sp>
        <p:nvSpPr>
          <p:cNvPr id="59" name="TextBox 16"/>
          <p:cNvSpPr txBox="1">
            <a:spLocks noChangeArrowheads="1"/>
          </p:cNvSpPr>
          <p:nvPr/>
        </p:nvSpPr>
        <p:spPr bwMode="auto">
          <a:xfrm>
            <a:off x="5654675" y="3306763"/>
            <a:ext cx="16684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rPr>
              <a:t>其他费用</a:t>
            </a:r>
            <a:endParaRPr kumimoji="0" 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60" name="TextBox 17"/>
          <p:cNvSpPr txBox="1">
            <a:spLocks noChangeArrowheads="1"/>
          </p:cNvSpPr>
          <p:nvPr/>
        </p:nvSpPr>
        <p:spPr bwMode="auto">
          <a:xfrm>
            <a:off x="5611813" y="3468688"/>
            <a:ext cx="1668462"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1" i="0" u="none" strike="noStrike" kern="0" cap="none" spc="0" normalizeH="0" baseline="0" noProof="0">
                <a:ln>
                  <a:noFill/>
                </a:ln>
                <a:solidFill>
                  <a:srgbClr val="FFFFFF"/>
                </a:solidFill>
                <a:effectLst/>
                <a:uLnTx/>
                <a:uFillTx/>
                <a:latin typeface="微软雅黑" pitchFamily="34" charset="-122"/>
                <a:ea typeface="微软雅黑" pitchFamily="34" charset="-122"/>
              </a:rPr>
              <a:t>14%</a:t>
            </a:r>
          </a:p>
        </p:txBody>
      </p:sp>
      <p:sp>
        <p:nvSpPr>
          <p:cNvPr id="61" name="TextBox 18"/>
          <p:cNvSpPr txBox="1">
            <a:spLocks noChangeArrowheads="1"/>
          </p:cNvSpPr>
          <p:nvPr/>
        </p:nvSpPr>
        <p:spPr bwMode="auto">
          <a:xfrm>
            <a:off x="7102475" y="1784350"/>
            <a:ext cx="3292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1600">
                <a:latin typeface="微软雅黑" pitchFamily="34" charset="-122"/>
                <a:ea typeface="微软雅黑" pitchFamily="34" charset="-122"/>
              </a:rPr>
              <a:t>这里可以添加主要内容这里可以添加主要内容这里可以添加主要内容</a:t>
            </a:r>
          </a:p>
        </p:txBody>
      </p:sp>
      <p:sp>
        <p:nvSpPr>
          <p:cNvPr id="62" name="TextBox 19"/>
          <p:cNvSpPr txBox="1">
            <a:spLocks noChangeArrowheads="1"/>
          </p:cNvSpPr>
          <p:nvPr/>
        </p:nvSpPr>
        <p:spPr bwMode="auto">
          <a:xfrm>
            <a:off x="7675563" y="3014663"/>
            <a:ext cx="3292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1600">
                <a:latin typeface="微软雅黑" pitchFamily="34" charset="-122"/>
                <a:ea typeface="微软雅黑" pitchFamily="34" charset="-122"/>
              </a:rPr>
              <a:t>这里可以添加主要内容这里可以添加主要内容这里可以添加主要内容</a:t>
            </a:r>
          </a:p>
        </p:txBody>
      </p:sp>
      <p:sp>
        <p:nvSpPr>
          <p:cNvPr id="63" name="TextBox 20"/>
          <p:cNvSpPr txBox="1">
            <a:spLocks noChangeArrowheads="1"/>
          </p:cNvSpPr>
          <p:nvPr/>
        </p:nvSpPr>
        <p:spPr bwMode="auto">
          <a:xfrm>
            <a:off x="914400" y="4376738"/>
            <a:ext cx="206216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1600">
                <a:latin typeface="微软雅黑" pitchFamily="34" charset="-122"/>
                <a:ea typeface="微软雅黑" pitchFamily="34" charset="-122"/>
              </a:rPr>
              <a:t>这里可以添加主要内容这里可以添加主要内容这里可以添加主要内容</a:t>
            </a:r>
          </a:p>
        </p:txBody>
      </p:sp>
      <p:sp>
        <p:nvSpPr>
          <p:cNvPr id="64" name="TextBox 21"/>
          <p:cNvSpPr txBox="1">
            <a:spLocks noChangeArrowheads="1"/>
          </p:cNvSpPr>
          <p:nvPr/>
        </p:nvSpPr>
        <p:spPr bwMode="auto">
          <a:xfrm>
            <a:off x="7102475" y="4083050"/>
            <a:ext cx="3292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1600">
                <a:latin typeface="微软雅黑" pitchFamily="34" charset="-122"/>
                <a:ea typeface="微软雅黑" pitchFamily="34" charset="-122"/>
              </a:rPr>
              <a:t>这里可以添加主要内容这里可以添加主要内容这里可以添加主要内容</a:t>
            </a:r>
          </a:p>
        </p:txBody>
      </p:sp>
    </p:spTree>
    <p:extLst>
      <p:ext uri="{BB962C8B-B14F-4D97-AF65-F5344CB8AC3E}">
        <p14:creationId xmlns:p14="http://schemas.microsoft.com/office/powerpoint/2010/main" val="287718699"/>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ppt_x"/>
                                          </p:val>
                                        </p:tav>
                                        <p:tav tm="100000">
                                          <p:val>
                                            <p:strVal val="#ppt_x"/>
                                          </p:val>
                                        </p:tav>
                                      </p:tavLst>
                                    </p:anim>
                                    <p:anim calcmode="lin" valueType="num">
                                      <p:cBhvr additive="base">
                                        <p:cTn id="17" dur="500" fill="hold"/>
                                        <p:tgtEl>
                                          <p:spTgt spid="47"/>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fill="hold"/>
                                        <p:tgtEl>
                                          <p:spTgt spid="48"/>
                                        </p:tgtEl>
                                        <p:attrNameLst>
                                          <p:attrName>ppt_x</p:attrName>
                                        </p:attrNameLst>
                                      </p:cBhvr>
                                      <p:tavLst>
                                        <p:tav tm="0">
                                          <p:val>
                                            <p:strVal val="#ppt_x"/>
                                          </p:val>
                                        </p:tav>
                                        <p:tav tm="100000">
                                          <p:val>
                                            <p:strVal val="#ppt_x"/>
                                          </p:val>
                                        </p:tav>
                                      </p:tavLst>
                                    </p:anim>
                                    <p:anim calcmode="lin" valueType="num">
                                      <p:cBhvr additive="base">
                                        <p:cTn id="21" dur="500" fill="hold"/>
                                        <p:tgtEl>
                                          <p:spTgt spid="48"/>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31" presetClass="entr" presetSubtype="0"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p:cTn id="25" dur="500" fill="hold"/>
                                        <p:tgtEl>
                                          <p:spTgt spid="53"/>
                                        </p:tgtEl>
                                        <p:attrNameLst>
                                          <p:attrName>ppt_w</p:attrName>
                                        </p:attrNameLst>
                                      </p:cBhvr>
                                      <p:tavLst>
                                        <p:tav tm="0">
                                          <p:val>
                                            <p:fltVal val="0"/>
                                          </p:val>
                                        </p:tav>
                                        <p:tav tm="100000">
                                          <p:val>
                                            <p:strVal val="#ppt_w"/>
                                          </p:val>
                                        </p:tav>
                                      </p:tavLst>
                                    </p:anim>
                                    <p:anim calcmode="lin" valueType="num">
                                      <p:cBhvr>
                                        <p:cTn id="26" dur="500" fill="hold"/>
                                        <p:tgtEl>
                                          <p:spTgt spid="53"/>
                                        </p:tgtEl>
                                        <p:attrNameLst>
                                          <p:attrName>ppt_h</p:attrName>
                                        </p:attrNameLst>
                                      </p:cBhvr>
                                      <p:tavLst>
                                        <p:tav tm="0">
                                          <p:val>
                                            <p:fltVal val="0"/>
                                          </p:val>
                                        </p:tav>
                                        <p:tav tm="100000">
                                          <p:val>
                                            <p:strVal val="#ppt_h"/>
                                          </p:val>
                                        </p:tav>
                                      </p:tavLst>
                                    </p:anim>
                                    <p:anim calcmode="lin" valueType="num">
                                      <p:cBhvr>
                                        <p:cTn id="27" dur="500" fill="hold"/>
                                        <p:tgtEl>
                                          <p:spTgt spid="53"/>
                                        </p:tgtEl>
                                        <p:attrNameLst>
                                          <p:attrName>style.rotation</p:attrName>
                                        </p:attrNameLst>
                                      </p:cBhvr>
                                      <p:tavLst>
                                        <p:tav tm="0">
                                          <p:val>
                                            <p:fltVal val="90"/>
                                          </p:val>
                                        </p:tav>
                                        <p:tav tm="100000">
                                          <p:val>
                                            <p:fltVal val="0"/>
                                          </p:val>
                                        </p:tav>
                                      </p:tavLst>
                                    </p:anim>
                                    <p:animEffect transition="in" filter="fade">
                                      <p:cBhvr>
                                        <p:cTn id="28" dur="500"/>
                                        <p:tgtEl>
                                          <p:spTgt spid="5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p:cTn id="31" dur="500" fill="hold"/>
                                        <p:tgtEl>
                                          <p:spTgt spid="54"/>
                                        </p:tgtEl>
                                        <p:attrNameLst>
                                          <p:attrName>ppt_w</p:attrName>
                                        </p:attrNameLst>
                                      </p:cBhvr>
                                      <p:tavLst>
                                        <p:tav tm="0">
                                          <p:val>
                                            <p:fltVal val="0"/>
                                          </p:val>
                                        </p:tav>
                                        <p:tav tm="100000">
                                          <p:val>
                                            <p:strVal val="#ppt_w"/>
                                          </p:val>
                                        </p:tav>
                                      </p:tavLst>
                                    </p:anim>
                                    <p:anim calcmode="lin" valueType="num">
                                      <p:cBhvr>
                                        <p:cTn id="32" dur="500" fill="hold"/>
                                        <p:tgtEl>
                                          <p:spTgt spid="54"/>
                                        </p:tgtEl>
                                        <p:attrNameLst>
                                          <p:attrName>ppt_h</p:attrName>
                                        </p:attrNameLst>
                                      </p:cBhvr>
                                      <p:tavLst>
                                        <p:tav tm="0">
                                          <p:val>
                                            <p:fltVal val="0"/>
                                          </p:val>
                                        </p:tav>
                                        <p:tav tm="100000">
                                          <p:val>
                                            <p:strVal val="#ppt_h"/>
                                          </p:val>
                                        </p:tav>
                                      </p:tavLst>
                                    </p:anim>
                                    <p:anim calcmode="lin" valueType="num">
                                      <p:cBhvr>
                                        <p:cTn id="33" dur="500" fill="hold"/>
                                        <p:tgtEl>
                                          <p:spTgt spid="54"/>
                                        </p:tgtEl>
                                        <p:attrNameLst>
                                          <p:attrName>style.rotation</p:attrName>
                                        </p:attrNameLst>
                                      </p:cBhvr>
                                      <p:tavLst>
                                        <p:tav tm="0">
                                          <p:val>
                                            <p:fltVal val="90"/>
                                          </p:val>
                                        </p:tav>
                                        <p:tav tm="100000">
                                          <p:val>
                                            <p:fltVal val="0"/>
                                          </p:val>
                                        </p:tav>
                                      </p:tavLst>
                                    </p:anim>
                                    <p:animEffect transition="in" filter="fade">
                                      <p:cBhvr>
                                        <p:cTn id="34" dur="500"/>
                                        <p:tgtEl>
                                          <p:spTgt spid="54"/>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p:cTn id="37" dur="500" fill="hold"/>
                                        <p:tgtEl>
                                          <p:spTgt spid="55"/>
                                        </p:tgtEl>
                                        <p:attrNameLst>
                                          <p:attrName>ppt_w</p:attrName>
                                        </p:attrNameLst>
                                      </p:cBhvr>
                                      <p:tavLst>
                                        <p:tav tm="0">
                                          <p:val>
                                            <p:fltVal val="0"/>
                                          </p:val>
                                        </p:tav>
                                        <p:tav tm="100000">
                                          <p:val>
                                            <p:strVal val="#ppt_w"/>
                                          </p:val>
                                        </p:tav>
                                      </p:tavLst>
                                    </p:anim>
                                    <p:anim calcmode="lin" valueType="num">
                                      <p:cBhvr>
                                        <p:cTn id="38" dur="500" fill="hold"/>
                                        <p:tgtEl>
                                          <p:spTgt spid="55"/>
                                        </p:tgtEl>
                                        <p:attrNameLst>
                                          <p:attrName>ppt_h</p:attrName>
                                        </p:attrNameLst>
                                      </p:cBhvr>
                                      <p:tavLst>
                                        <p:tav tm="0">
                                          <p:val>
                                            <p:fltVal val="0"/>
                                          </p:val>
                                        </p:tav>
                                        <p:tav tm="100000">
                                          <p:val>
                                            <p:strVal val="#ppt_h"/>
                                          </p:val>
                                        </p:tav>
                                      </p:tavLst>
                                    </p:anim>
                                    <p:anim calcmode="lin" valueType="num">
                                      <p:cBhvr>
                                        <p:cTn id="39" dur="500" fill="hold"/>
                                        <p:tgtEl>
                                          <p:spTgt spid="55"/>
                                        </p:tgtEl>
                                        <p:attrNameLst>
                                          <p:attrName>style.rotation</p:attrName>
                                        </p:attrNameLst>
                                      </p:cBhvr>
                                      <p:tavLst>
                                        <p:tav tm="0">
                                          <p:val>
                                            <p:fltVal val="90"/>
                                          </p:val>
                                        </p:tav>
                                        <p:tav tm="100000">
                                          <p:val>
                                            <p:fltVal val="0"/>
                                          </p:val>
                                        </p:tav>
                                      </p:tavLst>
                                    </p:anim>
                                    <p:animEffect transition="in" filter="fade">
                                      <p:cBhvr>
                                        <p:cTn id="40" dur="500"/>
                                        <p:tgtEl>
                                          <p:spTgt spid="55"/>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cBhvr>
                                        <p:cTn id="43" dur="500" fill="hold"/>
                                        <p:tgtEl>
                                          <p:spTgt spid="56"/>
                                        </p:tgtEl>
                                        <p:attrNameLst>
                                          <p:attrName>ppt_w</p:attrName>
                                        </p:attrNameLst>
                                      </p:cBhvr>
                                      <p:tavLst>
                                        <p:tav tm="0">
                                          <p:val>
                                            <p:fltVal val="0"/>
                                          </p:val>
                                        </p:tav>
                                        <p:tav tm="100000">
                                          <p:val>
                                            <p:strVal val="#ppt_w"/>
                                          </p:val>
                                        </p:tav>
                                      </p:tavLst>
                                    </p:anim>
                                    <p:anim calcmode="lin" valueType="num">
                                      <p:cBhvr>
                                        <p:cTn id="44" dur="500" fill="hold"/>
                                        <p:tgtEl>
                                          <p:spTgt spid="56"/>
                                        </p:tgtEl>
                                        <p:attrNameLst>
                                          <p:attrName>ppt_h</p:attrName>
                                        </p:attrNameLst>
                                      </p:cBhvr>
                                      <p:tavLst>
                                        <p:tav tm="0">
                                          <p:val>
                                            <p:fltVal val="0"/>
                                          </p:val>
                                        </p:tav>
                                        <p:tav tm="100000">
                                          <p:val>
                                            <p:strVal val="#ppt_h"/>
                                          </p:val>
                                        </p:tav>
                                      </p:tavLst>
                                    </p:anim>
                                    <p:anim calcmode="lin" valueType="num">
                                      <p:cBhvr>
                                        <p:cTn id="45" dur="500" fill="hold"/>
                                        <p:tgtEl>
                                          <p:spTgt spid="56"/>
                                        </p:tgtEl>
                                        <p:attrNameLst>
                                          <p:attrName>style.rotation</p:attrName>
                                        </p:attrNameLst>
                                      </p:cBhvr>
                                      <p:tavLst>
                                        <p:tav tm="0">
                                          <p:val>
                                            <p:fltVal val="90"/>
                                          </p:val>
                                        </p:tav>
                                        <p:tav tm="100000">
                                          <p:val>
                                            <p:fltVal val="0"/>
                                          </p:val>
                                        </p:tav>
                                      </p:tavLst>
                                    </p:anim>
                                    <p:animEffect transition="in" filter="fade">
                                      <p:cBhvr>
                                        <p:cTn id="46" dur="500"/>
                                        <p:tgtEl>
                                          <p:spTgt spid="56"/>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59"/>
                                        </p:tgtEl>
                                        <p:attrNameLst>
                                          <p:attrName>style.visibility</p:attrName>
                                        </p:attrNameLst>
                                      </p:cBhvr>
                                      <p:to>
                                        <p:strVal val="visible"/>
                                      </p:to>
                                    </p:set>
                                    <p:anim calcmode="lin" valueType="num">
                                      <p:cBhvr>
                                        <p:cTn id="49" dur="500" fill="hold"/>
                                        <p:tgtEl>
                                          <p:spTgt spid="59"/>
                                        </p:tgtEl>
                                        <p:attrNameLst>
                                          <p:attrName>ppt_w</p:attrName>
                                        </p:attrNameLst>
                                      </p:cBhvr>
                                      <p:tavLst>
                                        <p:tav tm="0">
                                          <p:val>
                                            <p:fltVal val="0"/>
                                          </p:val>
                                        </p:tav>
                                        <p:tav tm="100000">
                                          <p:val>
                                            <p:strVal val="#ppt_w"/>
                                          </p:val>
                                        </p:tav>
                                      </p:tavLst>
                                    </p:anim>
                                    <p:anim calcmode="lin" valueType="num">
                                      <p:cBhvr>
                                        <p:cTn id="50" dur="500" fill="hold"/>
                                        <p:tgtEl>
                                          <p:spTgt spid="59"/>
                                        </p:tgtEl>
                                        <p:attrNameLst>
                                          <p:attrName>ppt_h</p:attrName>
                                        </p:attrNameLst>
                                      </p:cBhvr>
                                      <p:tavLst>
                                        <p:tav tm="0">
                                          <p:val>
                                            <p:fltVal val="0"/>
                                          </p:val>
                                        </p:tav>
                                        <p:tav tm="100000">
                                          <p:val>
                                            <p:strVal val="#ppt_h"/>
                                          </p:val>
                                        </p:tav>
                                      </p:tavLst>
                                    </p:anim>
                                    <p:anim calcmode="lin" valueType="num">
                                      <p:cBhvr>
                                        <p:cTn id="51" dur="500" fill="hold"/>
                                        <p:tgtEl>
                                          <p:spTgt spid="59"/>
                                        </p:tgtEl>
                                        <p:attrNameLst>
                                          <p:attrName>style.rotation</p:attrName>
                                        </p:attrNameLst>
                                      </p:cBhvr>
                                      <p:tavLst>
                                        <p:tav tm="0">
                                          <p:val>
                                            <p:fltVal val="90"/>
                                          </p:val>
                                        </p:tav>
                                        <p:tav tm="100000">
                                          <p:val>
                                            <p:fltVal val="0"/>
                                          </p:val>
                                        </p:tav>
                                      </p:tavLst>
                                    </p:anim>
                                    <p:animEffect transition="in" filter="fade">
                                      <p:cBhvr>
                                        <p:cTn id="52" dur="500"/>
                                        <p:tgtEl>
                                          <p:spTgt spid="59"/>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60"/>
                                        </p:tgtEl>
                                        <p:attrNameLst>
                                          <p:attrName>style.visibility</p:attrName>
                                        </p:attrNameLst>
                                      </p:cBhvr>
                                      <p:to>
                                        <p:strVal val="visible"/>
                                      </p:to>
                                    </p:set>
                                    <p:anim calcmode="lin" valueType="num">
                                      <p:cBhvr>
                                        <p:cTn id="55" dur="500" fill="hold"/>
                                        <p:tgtEl>
                                          <p:spTgt spid="60"/>
                                        </p:tgtEl>
                                        <p:attrNameLst>
                                          <p:attrName>ppt_w</p:attrName>
                                        </p:attrNameLst>
                                      </p:cBhvr>
                                      <p:tavLst>
                                        <p:tav tm="0">
                                          <p:val>
                                            <p:fltVal val="0"/>
                                          </p:val>
                                        </p:tav>
                                        <p:tav tm="100000">
                                          <p:val>
                                            <p:strVal val="#ppt_w"/>
                                          </p:val>
                                        </p:tav>
                                      </p:tavLst>
                                    </p:anim>
                                    <p:anim calcmode="lin" valueType="num">
                                      <p:cBhvr>
                                        <p:cTn id="56" dur="500" fill="hold"/>
                                        <p:tgtEl>
                                          <p:spTgt spid="60"/>
                                        </p:tgtEl>
                                        <p:attrNameLst>
                                          <p:attrName>ppt_h</p:attrName>
                                        </p:attrNameLst>
                                      </p:cBhvr>
                                      <p:tavLst>
                                        <p:tav tm="0">
                                          <p:val>
                                            <p:fltVal val="0"/>
                                          </p:val>
                                        </p:tav>
                                        <p:tav tm="100000">
                                          <p:val>
                                            <p:strVal val="#ppt_h"/>
                                          </p:val>
                                        </p:tav>
                                      </p:tavLst>
                                    </p:anim>
                                    <p:anim calcmode="lin" valueType="num">
                                      <p:cBhvr>
                                        <p:cTn id="57" dur="500" fill="hold"/>
                                        <p:tgtEl>
                                          <p:spTgt spid="60"/>
                                        </p:tgtEl>
                                        <p:attrNameLst>
                                          <p:attrName>style.rotation</p:attrName>
                                        </p:attrNameLst>
                                      </p:cBhvr>
                                      <p:tavLst>
                                        <p:tav tm="0">
                                          <p:val>
                                            <p:fltVal val="90"/>
                                          </p:val>
                                        </p:tav>
                                        <p:tav tm="100000">
                                          <p:val>
                                            <p:fltVal val="0"/>
                                          </p:val>
                                        </p:tav>
                                      </p:tavLst>
                                    </p:anim>
                                    <p:animEffect transition="in" filter="fade">
                                      <p:cBhvr>
                                        <p:cTn id="58" dur="500"/>
                                        <p:tgtEl>
                                          <p:spTgt spid="60"/>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57"/>
                                        </p:tgtEl>
                                        <p:attrNameLst>
                                          <p:attrName>style.visibility</p:attrName>
                                        </p:attrNameLst>
                                      </p:cBhvr>
                                      <p:to>
                                        <p:strVal val="visible"/>
                                      </p:to>
                                    </p:set>
                                    <p:anim calcmode="lin" valueType="num">
                                      <p:cBhvr>
                                        <p:cTn id="61" dur="500" fill="hold"/>
                                        <p:tgtEl>
                                          <p:spTgt spid="57"/>
                                        </p:tgtEl>
                                        <p:attrNameLst>
                                          <p:attrName>ppt_w</p:attrName>
                                        </p:attrNameLst>
                                      </p:cBhvr>
                                      <p:tavLst>
                                        <p:tav tm="0">
                                          <p:val>
                                            <p:fltVal val="0"/>
                                          </p:val>
                                        </p:tav>
                                        <p:tav tm="100000">
                                          <p:val>
                                            <p:strVal val="#ppt_w"/>
                                          </p:val>
                                        </p:tav>
                                      </p:tavLst>
                                    </p:anim>
                                    <p:anim calcmode="lin" valueType="num">
                                      <p:cBhvr>
                                        <p:cTn id="62" dur="500" fill="hold"/>
                                        <p:tgtEl>
                                          <p:spTgt spid="57"/>
                                        </p:tgtEl>
                                        <p:attrNameLst>
                                          <p:attrName>ppt_h</p:attrName>
                                        </p:attrNameLst>
                                      </p:cBhvr>
                                      <p:tavLst>
                                        <p:tav tm="0">
                                          <p:val>
                                            <p:fltVal val="0"/>
                                          </p:val>
                                        </p:tav>
                                        <p:tav tm="100000">
                                          <p:val>
                                            <p:strVal val="#ppt_h"/>
                                          </p:val>
                                        </p:tav>
                                      </p:tavLst>
                                    </p:anim>
                                    <p:anim calcmode="lin" valueType="num">
                                      <p:cBhvr>
                                        <p:cTn id="63" dur="500" fill="hold"/>
                                        <p:tgtEl>
                                          <p:spTgt spid="57"/>
                                        </p:tgtEl>
                                        <p:attrNameLst>
                                          <p:attrName>style.rotation</p:attrName>
                                        </p:attrNameLst>
                                      </p:cBhvr>
                                      <p:tavLst>
                                        <p:tav tm="0">
                                          <p:val>
                                            <p:fltVal val="90"/>
                                          </p:val>
                                        </p:tav>
                                        <p:tav tm="100000">
                                          <p:val>
                                            <p:fltVal val="0"/>
                                          </p:val>
                                        </p:tav>
                                      </p:tavLst>
                                    </p:anim>
                                    <p:animEffect transition="in" filter="fade">
                                      <p:cBhvr>
                                        <p:cTn id="64" dur="500"/>
                                        <p:tgtEl>
                                          <p:spTgt spid="57"/>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58"/>
                                        </p:tgtEl>
                                        <p:attrNameLst>
                                          <p:attrName>style.visibility</p:attrName>
                                        </p:attrNameLst>
                                      </p:cBhvr>
                                      <p:to>
                                        <p:strVal val="visible"/>
                                      </p:to>
                                    </p:set>
                                    <p:anim calcmode="lin" valueType="num">
                                      <p:cBhvr>
                                        <p:cTn id="67" dur="500" fill="hold"/>
                                        <p:tgtEl>
                                          <p:spTgt spid="58"/>
                                        </p:tgtEl>
                                        <p:attrNameLst>
                                          <p:attrName>ppt_w</p:attrName>
                                        </p:attrNameLst>
                                      </p:cBhvr>
                                      <p:tavLst>
                                        <p:tav tm="0">
                                          <p:val>
                                            <p:fltVal val="0"/>
                                          </p:val>
                                        </p:tav>
                                        <p:tav tm="100000">
                                          <p:val>
                                            <p:strVal val="#ppt_w"/>
                                          </p:val>
                                        </p:tav>
                                      </p:tavLst>
                                    </p:anim>
                                    <p:anim calcmode="lin" valueType="num">
                                      <p:cBhvr>
                                        <p:cTn id="68" dur="500" fill="hold"/>
                                        <p:tgtEl>
                                          <p:spTgt spid="58"/>
                                        </p:tgtEl>
                                        <p:attrNameLst>
                                          <p:attrName>ppt_h</p:attrName>
                                        </p:attrNameLst>
                                      </p:cBhvr>
                                      <p:tavLst>
                                        <p:tav tm="0">
                                          <p:val>
                                            <p:fltVal val="0"/>
                                          </p:val>
                                        </p:tav>
                                        <p:tav tm="100000">
                                          <p:val>
                                            <p:strVal val="#ppt_h"/>
                                          </p:val>
                                        </p:tav>
                                      </p:tavLst>
                                    </p:anim>
                                    <p:anim calcmode="lin" valueType="num">
                                      <p:cBhvr>
                                        <p:cTn id="69" dur="500" fill="hold"/>
                                        <p:tgtEl>
                                          <p:spTgt spid="58"/>
                                        </p:tgtEl>
                                        <p:attrNameLst>
                                          <p:attrName>style.rotation</p:attrName>
                                        </p:attrNameLst>
                                      </p:cBhvr>
                                      <p:tavLst>
                                        <p:tav tm="0">
                                          <p:val>
                                            <p:fltVal val="90"/>
                                          </p:val>
                                        </p:tav>
                                        <p:tav tm="100000">
                                          <p:val>
                                            <p:fltVal val="0"/>
                                          </p:val>
                                        </p:tav>
                                      </p:tavLst>
                                    </p:anim>
                                    <p:animEffect transition="in" filter="fade">
                                      <p:cBhvr>
                                        <p:cTn id="70" dur="500"/>
                                        <p:tgtEl>
                                          <p:spTgt spid="58"/>
                                        </p:tgtEl>
                                      </p:cBhvr>
                                    </p:animEffect>
                                  </p:childTnLst>
                                </p:cTn>
                              </p:par>
                            </p:childTnLst>
                          </p:cTn>
                        </p:par>
                        <p:par>
                          <p:cTn id="71" fill="hold">
                            <p:stCondLst>
                              <p:cond delay="1500"/>
                            </p:stCondLst>
                            <p:childTnLst>
                              <p:par>
                                <p:cTn id="72" presetID="22" presetClass="entr" presetSubtype="8" fill="hold" nodeType="afterEffect">
                                  <p:stCondLst>
                                    <p:cond delay="0"/>
                                  </p:stCondLst>
                                  <p:childTnLst>
                                    <p:set>
                                      <p:cBhvr>
                                        <p:cTn id="73" dur="1" fill="hold">
                                          <p:stCondLst>
                                            <p:cond delay="0"/>
                                          </p:stCondLst>
                                        </p:cTn>
                                        <p:tgtEl>
                                          <p:spTgt spid="50"/>
                                        </p:tgtEl>
                                        <p:attrNameLst>
                                          <p:attrName>style.visibility</p:attrName>
                                        </p:attrNameLst>
                                      </p:cBhvr>
                                      <p:to>
                                        <p:strVal val="visible"/>
                                      </p:to>
                                    </p:set>
                                    <p:animEffect transition="in" filter="wipe(left)">
                                      <p:cBhvr>
                                        <p:cTn id="74" dur="500"/>
                                        <p:tgtEl>
                                          <p:spTgt spid="50"/>
                                        </p:tgtEl>
                                      </p:cBhvr>
                                    </p:animEffect>
                                  </p:childTnLst>
                                </p:cTn>
                              </p:par>
                              <p:par>
                                <p:cTn id="75" presetID="22" presetClass="entr" presetSubtype="8" fill="hold" nodeType="with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wipe(left)">
                                      <p:cBhvr>
                                        <p:cTn id="77" dur="500"/>
                                        <p:tgtEl>
                                          <p:spTgt spid="51"/>
                                        </p:tgtEl>
                                      </p:cBhvr>
                                    </p:animEffect>
                                  </p:childTnLst>
                                </p:cTn>
                              </p:par>
                              <p:par>
                                <p:cTn id="78" presetID="22" presetClass="entr" presetSubtype="8" fill="hold" nodeType="withEffect">
                                  <p:stCondLst>
                                    <p:cond delay="0"/>
                                  </p:stCondLst>
                                  <p:childTnLst>
                                    <p:set>
                                      <p:cBhvr>
                                        <p:cTn id="79" dur="1" fill="hold">
                                          <p:stCondLst>
                                            <p:cond delay="0"/>
                                          </p:stCondLst>
                                        </p:cTn>
                                        <p:tgtEl>
                                          <p:spTgt spid="52"/>
                                        </p:tgtEl>
                                        <p:attrNameLst>
                                          <p:attrName>style.visibility</p:attrName>
                                        </p:attrNameLst>
                                      </p:cBhvr>
                                      <p:to>
                                        <p:strVal val="visible"/>
                                      </p:to>
                                    </p:set>
                                    <p:animEffect transition="in" filter="wipe(left)">
                                      <p:cBhvr>
                                        <p:cTn id="80" dur="500"/>
                                        <p:tgtEl>
                                          <p:spTgt spid="52"/>
                                        </p:tgtEl>
                                      </p:cBhvr>
                                    </p:animEffect>
                                  </p:childTnLst>
                                </p:cTn>
                              </p:par>
                            </p:childTnLst>
                          </p:cTn>
                        </p:par>
                        <p:par>
                          <p:cTn id="81" fill="hold">
                            <p:stCondLst>
                              <p:cond delay="2000"/>
                            </p:stCondLst>
                            <p:childTnLst>
                              <p:par>
                                <p:cTn id="82" presetID="22" presetClass="entr" presetSubtype="8" fill="hold" grpId="0" nodeType="afterEffect">
                                  <p:stCondLst>
                                    <p:cond delay="0"/>
                                  </p:stCondLst>
                                  <p:childTnLst>
                                    <p:set>
                                      <p:cBhvr>
                                        <p:cTn id="83" dur="1" fill="hold">
                                          <p:stCondLst>
                                            <p:cond delay="0"/>
                                          </p:stCondLst>
                                        </p:cTn>
                                        <p:tgtEl>
                                          <p:spTgt spid="61"/>
                                        </p:tgtEl>
                                        <p:attrNameLst>
                                          <p:attrName>style.visibility</p:attrName>
                                        </p:attrNameLst>
                                      </p:cBhvr>
                                      <p:to>
                                        <p:strVal val="visible"/>
                                      </p:to>
                                    </p:set>
                                    <p:animEffect transition="in" filter="wipe(left)">
                                      <p:cBhvr>
                                        <p:cTn id="84" dur="500"/>
                                        <p:tgtEl>
                                          <p:spTgt spid="61"/>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62"/>
                                        </p:tgtEl>
                                        <p:attrNameLst>
                                          <p:attrName>style.visibility</p:attrName>
                                        </p:attrNameLst>
                                      </p:cBhvr>
                                      <p:to>
                                        <p:strVal val="visible"/>
                                      </p:to>
                                    </p:set>
                                    <p:animEffect transition="in" filter="wipe(left)">
                                      <p:cBhvr>
                                        <p:cTn id="87" dur="500"/>
                                        <p:tgtEl>
                                          <p:spTgt spid="62"/>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64"/>
                                        </p:tgtEl>
                                        <p:attrNameLst>
                                          <p:attrName>style.visibility</p:attrName>
                                        </p:attrNameLst>
                                      </p:cBhvr>
                                      <p:to>
                                        <p:strVal val="visible"/>
                                      </p:to>
                                    </p:set>
                                    <p:animEffect transition="in" filter="wipe(left)">
                                      <p:cBhvr>
                                        <p:cTn id="90" dur="500"/>
                                        <p:tgtEl>
                                          <p:spTgt spid="64"/>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63"/>
                                        </p:tgtEl>
                                        <p:attrNameLst>
                                          <p:attrName>style.visibility</p:attrName>
                                        </p:attrNameLst>
                                      </p:cBhvr>
                                      <p:to>
                                        <p:strVal val="visible"/>
                                      </p:to>
                                    </p:set>
                                    <p:animEffect transition="in" filter="wipe(right)">
                                      <p:cBhvr>
                                        <p:cTn id="9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3" grpId="0" autoUpdateAnimBg="0"/>
      <p:bldP spid="54" grpId="0" autoUpdateAnimBg="0"/>
      <p:bldP spid="55" grpId="0" autoUpdateAnimBg="0"/>
      <p:bldP spid="56" grpId="0" autoUpdateAnimBg="0"/>
      <p:bldP spid="57" grpId="0" autoUpdateAnimBg="0"/>
      <p:bldP spid="58" grpId="0" autoUpdateAnimBg="0"/>
      <p:bldP spid="59" grpId="0" autoUpdateAnimBg="0"/>
      <p:bldP spid="60" grpId="0" autoUpdateAnimBg="0"/>
      <p:bldP spid="61" grpId="0" autoUpdateAnimBg="0"/>
      <p:bldP spid="62" grpId="0" autoUpdateAnimBg="0"/>
      <p:bldP spid="63" grpId="0" autoUpdateAnimBg="0"/>
      <p:bldP spid="64"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2</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资金缺口</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Freeform 63"/>
          <p:cNvSpPr>
            <a:spLocks noEditPoints="1"/>
          </p:cNvSpPr>
          <p:nvPr/>
        </p:nvSpPr>
        <p:spPr bwMode="gray">
          <a:xfrm rot="10552877">
            <a:off x="5845625" y="1432185"/>
            <a:ext cx="3481171" cy="2877327"/>
          </a:xfrm>
          <a:custGeom>
            <a:avLst/>
            <a:gdLst>
              <a:gd name="T0" fmla="*/ 1092 w 2820"/>
              <a:gd name="T1" fmla="*/ 50 h 2912"/>
              <a:gd name="T2" fmla="*/ 822 w 2820"/>
              <a:gd name="T3" fmla="*/ 168 h 2912"/>
              <a:gd name="T4" fmla="*/ 594 w 2820"/>
              <a:gd name="T5" fmla="*/ 300 h 2912"/>
              <a:gd name="T6" fmla="*/ 406 w 2820"/>
              <a:gd name="T7" fmla="*/ 446 h 2912"/>
              <a:gd name="T8" fmla="*/ 254 w 2820"/>
              <a:gd name="T9" fmla="*/ 604 h 2912"/>
              <a:gd name="T10" fmla="*/ 140 w 2820"/>
              <a:gd name="T11" fmla="*/ 772 h 2912"/>
              <a:gd name="T12" fmla="*/ 60 w 2820"/>
              <a:gd name="T13" fmla="*/ 944 h 2912"/>
              <a:gd name="T14" fmla="*/ 14 w 2820"/>
              <a:gd name="T15" fmla="*/ 1122 h 2912"/>
              <a:gd name="T16" fmla="*/ 0 w 2820"/>
              <a:gd name="T17" fmla="*/ 1300 h 2912"/>
              <a:gd name="T18" fmla="*/ 18 w 2820"/>
              <a:gd name="T19" fmla="*/ 1476 h 2912"/>
              <a:gd name="T20" fmla="*/ 64 w 2820"/>
              <a:gd name="T21" fmla="*/ 1650 h 2912"/>
              <a:gd name="T22" fmla="*/ 138 w 2820"/>
              <a:gd name="T23" fmla="*/ 1818 h 2912"/>
              <a:gd name="T24" fmla="*/ 238 w 2820"/>
              <a:gd name="T25" fmla="*/ 1978 h 2912"/>
              <a:gd name="T26" fmla="*/ 364 w 2820"/>
              <a:gd name="T27" fmla="*/ 2126 h 2912"/>
              <a:gd name="T28" fmla="*/ 512 w 2820"/>
              <a:gd name="T29" fmla="*/ 2262 h 2912"/>
              <a:gd name="T30" fmla="*/ 684 w 2820"/>
              <a:gd name="T31" fmla="*/ 2382 h 2912"/>
              <a:gd name="T32" fmla="*/ 874 w 2820"/>
              <a:gd name="T33" fmla="*/ 2484 h 2912"/>
              <a:gd name="T34" fmla="*/ 1086 w 2820"/>
              <a:gd name="T35" fmla="*/ 2564 h 2912"/>
              <a:gd name="T36" fmla="*/ 1314 w 2820"/>
              <a:gd name="T37" fmla="*/ 2622 h 2912"/>
              <a:gd name="T38" fmla="*/ 1558 w 2820"/>
              <a:gd name="T39" fmla="*/ 2654 h 2912"/>
              <a:gd name="T40" fmla="*/ 1818 w 2820"/>
              <a:gd name="T41" fmla="*/ 2658 h 2912"/>
              <a:gd name="T42" fmla="*/ 2090 w 2820"/>
              <a:gd name="T43" fmla="*/ 2632 h 2912"/>
              <a:gd name="T44" fmla="*/ 2374 w 2820"/>
              <a:gd name="T45" fmla="*/ 2574 h 2912"/>
              <a:gd name="T46" fmla="*/ 2544 w 2820"/>
              <a:gd name="T47" fmla="*/ 2912 h 2912"/>
              <a:gd name="T48" fmla="*/ 1868 w 2820"/>
              <a:gd name="T49" fmla="*/ 1552 h 2912"/>
              <a:gd name="T50" fmla="*/ 1956 w 2820"/>
              <a:gd name="T51" fmla="*/ 1914 h 2912"/>
              <a:gd name="T52" fmla="*/ 1788 w 2820"/>
              <a:gd name="T53" fmla="*/ 1936 h 2912"/>
              <a:gd name="T54" fmla="*/ 1616 w 2820"/>
              <a:gd name="T55" fmla="*/ 1934 h 2912"/>
              <a:gd name="T56" fmla="*/ 1442 w 2820"/>
              <a:gd name="T57" fmla="*/ 1912 h 2912"/>
              <a:gd name="T58" fmla="*/ 1272 w 2820"/>
              <a:gd name="T59" fmla="*/ 1872 h 2912"/>
              <a:gd name="T60" fmla="*/ 1108 w 2820"/>
              <a:gd name="T61" fmla="*/ 1812 h 2912"/>
              <a:gd name="T62" fmla="*/ 952 w 2820"/>
              <a:gd name="T63" fmla="*/ 1736 h 2912"/>
              <a:gd name="T64" fmla="*/ 810 w 2820"/>
              <a:gd name="T65" fmla="*/ 1646 h 2912"/>
              <a:gd name="T66" fmla="*/ 684 w 2820"/>
              <a:gd name="T67" fmla="*/ 1542 h 2912"/>
              <a:gd name="T68" fmla="*/ 578 w 2820"/>
              <a:gd name="T69" fmla="*/ 1428 h 2912"/>
              <a:gd name="T70" fmla="*/ 494 w 2820"/>
              <a:gd name="T71" fmla="*/ 1304 h 2912"/>
              <a:gd name="T72" fmla="*/ 438 w 2820"/>
              <a:gd name="T73" fmla="*/ 1170 h 2912"/>
              <a:gd name="T74" fmla="*/ 410 w 2820"/>
              <a:gd name="T75" fmla="*/ 1032 h 2912"/>
              <a:gd name="T76" fmla="*/ 416 w 2820"/>
              <a:gd name="T77" fmla="*/ 888 h 2912"/>
              <a:gd name="T78" fmla="*/ 460 w 2820"/>
              <a:gd name="T79" fmla="*/ 742 h 2912"/>
              <a:gd name="T80" fmla="*/ 544 w 2820"/>
              <a:gd name="T81" fmla="*/ 592 h 2912"/>
              <a:gd name="T82" fmla="*/ 670 w 2820"/>
              <a:gd name="T83" fmla="*/ 444 h 2912"/>
              <a:gd name="T84" fmla="*/ 844 w 2820"/>
              <a:gd name="T85" fmla="*/ 298 h 2912"/>
              <a:gd name="T86" fmla="*/ 1070 w 2820"/>
              <a:gd name="T87" fmla="*/ 154 h 2912"/>
              <a:gd name="T88" fmla="*/ 1348 w 2820"/>
              <a:gd name="T89" fmla="*/ 16 h 2912"/>
              <a:gd name="T90" fmla="*/ 1244 w 2820"/>
              <a:gd name="T91" fmla="*/ 0 h 2912"/>
              <a:gd name="T92" fmla="*/ 2820 w 2820"/>
              <a:gd name="T93" fmla="*/ 1934 h 2912"/>
              <a:gd name="T94" fmla="*/ 2820 w 2820"/>
              <a:gd name="T95" fmla="*/ 1934 h 2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lnTo>
                  <a:pt x="1244" y="0"/>
                </a:lnTo>
                <a:lnTo>
                  <a:pt x="1244" y="0"/>
                </a:lnTo>
                <a:close/>
                <a:moveTo>
                  <a:pt x="2820" y="1934"/>
                </a:moveTo>
                <a:lnTo>
                  <a:pt x="2820" y="1934"/>
                </a:lnTo>
                <a:lnTo>
                  <a:pt x="2820" y="1934"/>
                </a:lnTo>
                <a:close/>
              </a:path>
            </a:pathLst>
          </a:custGeom>
          <a:solidFill>
            <a:srgbClr val="E3BF42"/>
          </a:solidFill>
          <a:ln>
            <a:noFill/>
          </a:ln>
          <a:effectLst/>
          <a:scene3d>
            <a:camera prst="legacyPerspectiveFront">
              <a:rot lat="1500000" lon="20099999" rev="0"/>
            </a:camera>
            <a:lightRig rig="legacyFlat4" dir="t"/>
          </a:scene3d>
          <a:sp3d prstMaterial="legacyMatte">
            <a:bevelT w="13500" h="13500" prst="angle"/>
            <a:bevelB w="13500" h="13500" prst="angle"/>
            <a:extrusionClr>
              <a:srgbClr val="4996E3"/>
            </a:extrusionClr>
          </a:sp3d>
        </p:spPr>
        <p:txBody>
          <a:bodyPr lIns="121914" tIns="60957" rIns="121914" bIns="60957">
            <a:flatTx/>
          </a:bodyPr>
          <a:lstStyle/>
          <a:p>
            <a:pPr defTabSz="1219140" fontAlgn="auto">
              <a:spcBef>
                <a:spcPts val="0"/>
              </a:spcBef>
              <a:spcAft>
                <a:spcPts val="0"/>
              </a:spcAft>
            </a:pPr>
            <a:endParaRPr lang="zh-CN" altLang="en-US">
              <a:solidFill>
                <a:prstClr val="black"/>
              </a:solidFill>
              <a:latin typeface="Calibri"/>
              <a:ea typeface="宋体"/>
            </a:endParaRPr>
          </a:p>
        </p:txBody>
      </p:sp>
      <p:sp>
        <p:nvSpPr>
          <p:cNvPr id="13" name="Freeform 63"/>
          <p:cNvSpPr>
            <a:spLocks noEditPoints="1"/>
          </p:cNvSpPr>
          <p:nvPr/>
        </p:nvSpPr>
        <p:spPr bwMode="gray">
          <a:xfrm rot="10552877" flipH="1" flipV="1">
            <a:off x="2869297" y="3140006"/>
            <a:ext cx="3481171" cy="2877327"/>
          </a:xfrm>
          <a:custGeom>
            <a:avLst/>
            <a:gdLst>
              <a:gd name="T0" fmla="*/ 1092 w 2820"/>
              <a:gd name="T1" fmla="*/ 50 h 2912"/>
              <a:gd name="T2" fmla="*/ 822 w 2820"/>
              <a:gd name="T3" fmla="*/ 168 h 2912"/>
              <a:gd name="T4" fmla="*/ 594 w 2820"/>
              <a:gd name="T5" fmla="*/ 300 h 2912"/>
              <a:gd name="T6" fmla="*/ 406 w 2820"/>
              <a:gd name="T7" fmla="*/ 446 h 2912"/>
              <a:gd name="T8" fmla="*/ 254 w 2820"/>
              <a:gd name="T9" fmla="*/ 604 h 2912"/>
              <a:gd name="T10" fmla="*/ 140 w 2820"/>
              <a:gd name="T11" fmla="*/ 772 h 2912"/>
              <a:gd name="T12" fmla="*/ 60 w 2820"/>
              <a:gd name="T13" fmla="*/ 944 h 2912"/>
              <a:gd name="T14" fmla="*/ 14 w 2820"/>
              <a:gd name="T15" fmla="*/ 1122 h 2912"/>
              <a:gd name="T16" fmla="*/ 0 w 2820"/>
              <a:gd name="T17" fmla="*/ 1300 h 2912"/>
              <a:gd name="T18" fmla="*/ 18 w 2820"/>
              <a:gd name="T19" fmla="*/ 1476 h 2912"/>
              <a:gd name="T20" fmla="*/ 64 w 2820"/>
              <a:gd name="T21" fmla="*/ 1650 h 2912"/>
              <a:gd name="T22" fmla="*/ 138 w 2820"/>
              <a:gd name="T23" fmla="*/ 1818 h 2912"/>
              <a:gd name="T24" fmla="*/ 238 w 2820"/>
              <a:gd name="T25" fmla="*/ 1978 h 2912"/>
              <a:gd name="T26" fmla="*/ 364 w 2820"/>
              <a:gd name="T27" fmla="*/ 2126 h 2912"/>
              <a:gd name="T28" fmla="*/ 512 w 2820"/>
              <a:gd name="T29" fmla="*/ 2262 h 2912"/>
              <a:gd name="T30" fmla="*/ 684 w 2820"/>
              <a:gd name="T31" fmla="*/ 2382 h 2912"/>
              <a:gd name="T32" fmla="*/ 874 w 2820"/>
              <a:gd name="T33" fmla="*/ 2484 h 2912"/>
              <a:gd name="T34" fmla="*/ 1086 w 2820"/>
              <a:gd name="T35" fmla="*/ 2564 h 2912"/>
              <a:gd name="T36" fmla="*/ 1314 w 2820"/>
              <a:gd name="T37" fmla="*/ 2622 h 2912"/>
              <a:gd name="T38" fmla="*/ 1558 w 2820"/>
              <a:gd name="T39" fmla="*/ 2654 h 2912"/>
              <a:gd name="T40" fmla="*/ 1818 w 2820"/>
              <a:gd name="T41" fmla="*/ 2658 h 2912"/>
              <a:gd name="T42" fmla="*/ 2090 w 2820"/>
              <a:gd name="T43" fmla="*/ 2632 h 2912"/>
              <a:gd name="T44" fmla="*/ 2374 w 2820"/>
              <a:gd name="T45" fmla="*/ 2574 h 2912"/>
              <a:gd name="T46" fmla="*/ 2544 w 2820"/>
              <a:gd name="T47" fmla="*/ 2912 h 2912"/>
              <a:gd name="T48" fmla="*/ 1868 w 2820"/>
              <a:gd name="T49" fmla="*/ 1552 h 2912"/>
              <a:gd name="T50" fmla="*/ 1956 w 2820"/>
              <a:gd name="T51" fmla="*/ 1914 h 2912"/>
              <a:gd name="T52" fmla="*/ 1788 w 2820"/>
              <a:gd name="T53" fmla="*/ 1936 h 2912"/>
              <a:gd name="T54" fmla="*/ 1616 w 2820"/>
              <a:gd name="T55" fmla="*/ 1934 h 2912"/>
              <a:gd name="T56" fmla="*/ 1442 w 2820"/>
              <a:gd name="T57" fmla="*/ 1912 h 2912"/>
              <a:gd name="T58" fmla="*/ 1272 w 2820"/>
              <a:gd name="T59" fmla="*/ 1872 h 2912"/>
              <a:gd name="T60" fmla="*/ 1108 w 2820"/>
              <a:gd name="T61" fmla="*/ 1812 h 2912"/>
              <a:gd name="T62" fmla="*/ 952 w 2820"/>
              <a:gd name="T63" fmla="*/ 1736 h 2912"/>
              <a:gd name="T64" fmla="*/ 810 w 2820"/>
              <a:gd name="T65" fmla="*/ 1646 h 2912"/>
              <a:gd name="T66" fmla="*/ 684 w 2820"/>
              <a:gd name="T67" fmla="*/ 1542 h 2912"/>
              <a:gd name="T68" fmla="*/ 578 w 2820"/>
              <a:gd name="T69" fmla="*/ 1428 h 2912"/>
              <a:gd name="T70" fmla="*/ 494 w 2820"/>
              <a:gd name="T71" fmla="*/ 1304 h 2912"/>
              <a:gd name="T72" fmla="*/ 438 w 2820"/>
              <a:gd name="T73" fmla="*/ 1170 h 2912"/>
              <a:gd name="T74" fmla="*/ 410 w 2820"/>
              <a:gd name="T75" fmla="*/ 1032 h 2912"/>
              <a:gd name="T76" fmla="*/ 416 w 2820"/>
              <a:gd name="T77" fmla="*/ 888 h 2912"/>
              <a:gd name="T78" fmla="*/ 460 w 2820"/>
              <a:gd name="T79" fmla="*/ 742 h 2912"/>
              <a:gd name="T80" fmla="*/ 544 w 2820"/>
              <a:gd name="T81" fmla="*/ 592 h 2912"/>
              <a:gd name="T82" fmla="*/ 670 w 2820"/>
              <a:gd name="T83" fmla="*/ 444 h 2912"/>
              <a:gd name="T84" fmla="*/ 844 w 2820"/>
              <a:gd name="T85" fmla="*/ 298 h 2912"/>
              <a:gd name="T86" fmla="*/ 1070 w 2820"/>
              <a:gd name="T87" fmla="*/ 154 h 2912"/>
              <a:gd name="T88" fmla="*/ 1348 w 2820"/>
              <a:gd name="T89" fmla="*/ 16 h 2912"/>
              <a:gd name="T90" fmla="*/ 1244 w 2820"/>
              <a:gd name="T91" fmla="*/ 0 h 2912"/>
              <a:gd name="T92" fmla="*/ 2820 w 2820"/>
              <a:gd name="T93" fmla="*/ 1934 h 2912"/>
              <a:gd name="T94" fmla="*/ 2820 w 2820"/>
              <a:gd name="T95" fmla="*/ 1934 h 2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lnTo>
                  <a:pt x="1244" y="0"/>
                </a:lnTo>
                <a:lnTo>
                  <a:pt x="1244" y="0"/>
                </a:lnTo>
                <a:close/>
                <a:moveTo>
                  <a:pt x="2820" y="1934"/>
                </a:moveTo>
                <a:lnTo>
                  <a:pt x="2820" y="1934"/>
                </a:lnTo>
                <a:lnTo>
                  <a:pt x="2820" y="1934"/>
                </a:lnTo>
                <a:close/>
              </a:path>
            </a:pathLst>
          </a:custGeom>
          <a:solidFill>
            <a:srgbClr val="E3BF42"/>
          </a:solidFill>
          <a:ln>
            <a:noFill/>
          </a:ln>
          <a:effectLst/>
          <a:scene3d>
            <a:camera prst="legacyPerspectiveFront">
              <a:rot lat="1500000" lon="20099999" rev="0"/>
            </a:camera>
            <a:lightRig rig="legacyFlat4" dir="t"/>
          </a:scene3d>
          <a:sp3d prstMaterial="legacyMatte">
            <a:bevelT w="13500" h="13500" prst="angle"/>
            <a:bevelB w="13500" h="13500" prst="angle"/>
            <a:extrusionClr>
              <a:srgbClr val="4996E3"/>
            </a:extrusionClr>
          </a:sp3d>
        </p:spPr>
        <p:txBody>
          <a:bodyPr lIns="121914" tIns="60957" rIns="121914" bIns="60957">
            <a:flatTx/>
          </a:bodyPr>
          <a:lstStyle/>
          <a:p>
            <a:pPr defTabSz="1219140" fontAlgn="auto">
              <a:spcBef>
                <a:spcPts val="0"/>
              </a:spcBef>
              <a:spcAft>
                <a:spcPts val="0"/>
              </a:spcAft>
            </a:pPr>
            <a:endParaRPr lang="zh-CN" altLang="en-US">
              <a:solidFill>
                <a:prstClr val="black"/>
              </a:solidFill>
              <a:latin typeface="Calibri"/>
              <a:ea typeface="宋体"/>
            </a:endParaRPr>
          </a:p>
        </p:txBody>
      </p:sp>
      <p:grpSp>
        <p:nvGrpSpPr>
          <p:cNvPr id="14" name="组合 13"/>
          <p:cNvGrpSpPr/>
          <p:nvPr/>
        </p:nvGrpSpPr>
        <p:grpSpPr>
          <a:xfrm>
            <a:off x="6064629" y="3626450"/>
            <a:ext cx="1703115" cy="1469383"/>
            <a:chOff x="4496220" y="2848507"/>
            <a:chExt cx="1277336" cy="1102037"/>
          </a:xfrm>
        </p:grpSpPr>
        <p:sp>
          <p:nvSpPr>
            <p:cNvPr id="15" name="椭圆 14"/>
            <p:cNvSpPr/>
            <p:nvPr/>
          </p:nvSpPr>
          <p:spPr>
            <a:xfrm>
              <a:off x="4621759" y="2848507"/>
              <a:ext cx="1102038" cy="1102037"/>
            </a:xfrm>
            <a:prstGeom prst="ellipse">
              <a:avLst/>
            </a:prstGeom>
            <a:solidFill>
              <a:srgbClr val="262626"/>
            </a:solidFill>
            <a:ln w="19050" cap="flat" cmpd="sng" algn="ctr">
              <a:gradFill>
                <a:gsLst>
                  <a:gs pos="89000">
                    <a:sysClr val="window" lastClr="FFFFFF">
                      <a:lumMod val="85000"/>
                    </a:sysClr>
                  </a:gs>
                  <a:gs pos="0">
                    <a:sysClr val="window" lastClr="FFFFFF"/>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6" name="TextBox 15"/>
            <p:cNvSpPr txBox="1"/>
            <p:nvPr/>
          </p:nvSpPr>
          <p:spPr>
            <a:xfrm>
              <a:off x="4496220" y="2848507"/>
              <a:ext cx="1277336" cy="830997"/>
            </a:xfrm>
            <a:prstGeom prst="rect">
              <a:avLst/>
            </a:prstGeom>
            <a:noFill/>
          </p:spPr>
          <p:txBody>
            <a:bodyPr wrap="square" rtlCol="0">
              <a:sp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en-US" altLang="zh-CN" sz="1900" b="0" i="0" u="none" strike="noStrike" kern="0" cap="none" spc="0" normalizeH="0" baseline="0" noProof="0" dirty="0">
                  <a:ln>
                    <a:noFill/>
                  </a:ln>
                  <a:solidFill>
                    <a:prstClr val="white"/>
                  </a:solidFill>
                  <a:effectLst/>
                  <a:uLnTx/>
                  <a:uFillTx/>
                  <a:ea typeface="宋体"/>
                  <a:cs typeface="Arial" panose="020B0604020202020204" pitchFamily="34" charset="0"/>
                </a:rPr>
                <a:t>Sample</a:t>
              </a:r>
              <a:r>
                <a:rPr kumimoji="0" lang="en-US" altLang="zh-CN" sz="4300" b="0" i="0" u="none" strike="noStrike" kern="0" cap="none" spc="0" normalizeH="0" baseline="0" noProof="0" dirty="0">
                  <a:ln>
                    <a:noFill/>
                  </a:ln>
                  <a:solidFill>
                    <a:prstClr val="white"/>
                  </a:solidFill>
                  <a:effectLst/>
                  <a:uLnTx/>
                  <a:uFillTx/>
                  <a:ea typeface="宋体"/>
                  <a:cs typeface="Arial" panose="020B0604020202020204" pitchFamily="34" charset="0"/>
                </a:rPr>
                <a:t> </a:t>
              </a:r>
            </a:p>
            <a:p>
              <a:pPr marL="0" marR="0" lvl="0" indent="0" algn="ctr" defTabSz="121914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white"/>
                  </a:solidFill>
                  <a:effectLst/>
                  <a:uLnTx/>
                  <a:uFillTx/>
                  <a:latin typeface="Arial Black" panose="020B0A04020102020204" pitchFamily="34" charset="0"/>
                  <a:ea typeface="宋体"/>
                  <a:cs typeface="Arial" panose="020B0604020202020204" pitchFamily="34" charset="0"/>
                </a:rPr>
                <a:t>TEXT</a:t>
              </a:r>
              <a:endParaRPr kumimoji="0" lang="zh-CN" altLang="en-US" sz="2100" b="0" i="0" u="none" strike="noStrike" kern="0" cap="none" spc="0" normalizeH="0" baseline="0" noProof="0" dirty="0">
                <a:ln>
                  <a:noFill/>
                </a:ln>
                <a:solidFill>
                  <a:prstClr val="white"/>
                </a:solidFill>
                <a:effectLst/>
                <a:uLnTx/>
                <a:uFillTx/>
                <a:latin typeface="Arial Black" panose="020B0A04020102020204" pitchFamily="34" charset="0"/>
                <a:ea typeface="宋体"/>
                <a:cs typeface="Arial" panose="020B0604020202020204" pitchFamily="34" charset="0"/>
              </a:endParaRPr>
            </a:p>
          </p:txBody>
        </p:sp>
      </p:grpSp>
      <p:grpSp>
        <p:nvGrpSpPr>
          <p:cNvPr id="17" name="组合 16"/>
          <p:cNvGrpSpPr/>
          <p:nvPr/>
        </p:nvGrpSpPr>
        <p:grpSpPr>
          <a:xfrm>
            <a:off x="4265719" y="2371101"/>
            <a:ext cx="1703115" cy="1469383"/>
            <a:chOff x="4555002" y="2848507"/>
            <a:chExt cx="1277336" cy="1102037"/>
          </a:xfrm>
        </p:grpSpPr>
        <p:sp>
          <p:nvSpPr>
            <p:cNvPr id="18" name="椭圆 17"/>
            <p:cNvSpPr/>
            <p:nvPr/>
          </p:nvSpPr>
          <p:spPr>
            <a:xfrm>
              <a:off x="4621759" y="2848507"/>
              <a:ext cx="1102038" cy="1102037"/>
            </a:xfrm>
            <a:prstGeom prst="ellipse">
              <a:avLst/>
            </a:prstGeom>
            <a:solidFill>
              <a:srgbClr val="E3BF42"/>
            </a:solidFill>
            <a:ln w="19050" cap="flat" cmpd="sng" algn="ctr">
              <a:gradFill>
                <a:gsLst>
                  <a:gs pos="89000">
                    <a:sysClr val="window" lastClr="FFFFFF">
                      <a:lumMod val="85000"/>
                    </a:sysClr>
                  </a:gs>
                  <a:gs pos="0">
                    <a:sysClr val="window" lastClr="FFFFFF"/>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9" name="TextBox 18"/>
            <p:cNvSpPr txBox="1"/>
            <p:nvPr/>
          </p:nvSpPr>
          <p:spPr>
            <a:xfrm>
              <a:off x="4555002" y="3083635"/>
              <a:ext cx="1277336" cy="553998"/>
            </a:xfrm>
            <a:prstGeom prst="rect">
              <a:avLst/>
            </a:prstGeom>
            <a:noFill/>
          </p:spPr>
          <p:txBody>
            <a:bodyPr wrap="square" rtlCol="0">
              <a:sp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zh-CN" altLang="en-US" sz="21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panose="020B0604020202020204" pitchFamily="34" charset="0"/>
                </a:rPr>
                <a:t>现有资金</a:t>
              </a:r>
              <a:r>
                <a:rPr kumimoji="0" lang="en-US" altLang="zh-CN" sz="21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panose="020B0604020202020204" pitchFamily="34" charset="0"/>
                </a:rPr>
                <a:t>10000</a:t>
              </a:r>
              <a:r>
                <a:rPr kumimoji="0" lang="zh-CN" altLang="en-US" sz="21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panose="020B0604020202020204" pitchFamily="34" charset="0"/>
                </a:rPr>
                <a:t>万</a:t>
              </a:r>
            </a:p>
          </p:txBody>
        </p:sp>
      </p:grpSp>
      <p:grpSp>
        <p:nvGrpSpPr>
          <p:cNvPr id="20" name="组合 19"/>
          <p:cNvGrpSpPr/>
          <p:nvPr/>
        </p:nvGrpSpPr>
        <p:grpSpPr>
          <a:xfrm>
            <a:off x="816709" y="1731402"/>
            <a:ext cx="3840163" cy="1649855"/>
            <a:chOff x="612531" y="1374969"/>
            <a:chExt cx="2880122" cy="1237391"/>
          </a:xfrm>
        </p:grpSpPr>
        <p:sp>
          <p:nvSpPr>
            <p:cNvPr id="21" name="Rectangle 42"/>
            <p:cNvSpPr/>
            <p:nvPr/>
          </p:nvSpPr>
          <p:spPr>
            <a:xfrm>
              <a:off x="612531" y="1748265"/>
              <a:ext cx="2736843" cy="864095"/>
            </a:xfrm>
            <a:prstGeom prst="rect">
              <a:avLst/>
            </a:prstGeom>
            <a:noFill/>
            <a:ln w="12700" cap="flat" cmpd="sng" algn="ctr">
              <a:noFill/>
              <a:prstDash val="solid"/>
            </a:ln>
            <a:effectLst/>
          </p:spPr>
          <p:txBody>
            <a:bodyPr lIns="91440" tIns="0" rIns="91440" bIns="0" rtlCol="0" anchor="t"/>
            <a:lstStyle/>
            <a:p>
              <a:pPr defTabSz="1219140" fontAlgn="auto">
                <a:spcBef>
                  <a:spcPts val="0"/>
                </a:spcBef>
                <a:spcAft>
                  <a:spcPts val="0"/>
                </a:spcAft>
                <a:defRPr/>
              </a:pPr>
              <a:r>
                <a:rPr lang="zh-CN" altLang="en-US" sz="1500" kern="0" dirty="0">
                  <a:solidFill>
                    <a:prstClr val="black">
                      <a:lumMod val="65000"/>
                      <a:lumOff val="35000"/>
                    </a:prstClr>
                  </a:solidFill>
                  <a:latin typeface="微软雅黑" pitchFamily="34" charset="-122"/>
                  <a:ea typeface="微软雅黑" pitchFamily="34" charset="-122"/>
                  <a:cs typeface="Arial" pitchFamily="34" charset="0"/>
                </a:rPr>
                <a:t>点击添加相关文字内容点击添加相关文字内容点击添加相关文字内容点击添加相关文字内容点击添加相关文字内容点击添加相关文字内容</a:t>
              </a:r>
              <a:endParaRPr lang="en-US" altLang="zh-CN" sz="1500" kern="0" dirty="0">
                <a:solidFill>
                  <a:prstClr val="black">
                    <a:lumMod val="65000"/>
                    <a:lumOff val="35000"/>
                  </a:prstClr>
                </a:solidFill>
                <a:latin typeface="微软雅黑" pitchFamily="34" charset="-122"/>
                <a:ea typeface="微软雅黑" pitchFamily="34" charset="-122"/>
                <a:cs typeface="Arial" pitchFamily="34" charset="0"/>
              </a:endParaRPr>
            </a:p>
            <a:p>
              <a:pPr defTabSz="1219140" fontAlgn="auto">
                <a:spcBef>
                  <a:spcPts val="0"/>
                </a:spcBef>
                <a:spcAft>
                  <a:spcPts val="0"/>
                </a:spcAft>
                <a:defRPr/>
              </a:pPr>
              <a:endParaRPr lang="en-US" altLang="zh-CN" sz="1500" kern="0" dirty="0">
                <a:solidFill>
                  <a:prstClr val="black">
                    <a:lumMod val="65000"/>
                    <a:lumOff val="35000"/>
                  </a:prstClr>
                </a:solidFill>
                <a:latin typeface="微软雅黑" pitchFamily="34" charset="-122"/>
                <a:ea typeface="微软雅黑" pitchFamily="34" charset="-122"/>
                <a:cs typeface="Arial" pitchFamily="34" charset="0"/>
              </a:endParaRPr>
            </a:p>
            <a:p>
              <a:pPr defTabSz="1219140" fontAlgn="auto">
                <a:spcBef>
                  <a:spcPts val="0"/>
                </a:spcBef>
                <a:spcAft>
                  <a:spcPts val="0"/>
                </a:spcAft>
                <a:defRPr/>
              </a:pPr>
              <a:endParaRPr lang="en-US" altLang="zh-CN" sz="1500" kern="0" dirty="0">
                <a:solidFill>
                  <a:prstClr val="black">
                    <a:lumMod val="65000"/>
                    <a:lumOff val="35000"/>
                  </a:prstClr>
                </a:solidFill>
                <a:latin typeface="微软雅黑" pitchFamily="34" charset="-122"/>
                <a:ea typeface="微软雅黑" pitchFamily="34" charset="-122"/>
                <a:cs typeface="Arial" pitchFamily="34" charset="0"/>
              </a:endParaRPr>
            </a:p>
            <a:p>
              <a:pPr defTabSz="1219140" fontAlgn="auto">
                <a:spcBef>
                  <a:spcPts val="0"/>
                </a:spcBef>
                <a:spcAft>
                  <a:spcPts val="0"/>
                </a:spcAft>
                <a:defRPr/>
              </a:pPr>
              <a:endParaRPr lang="en-US" sz="1500" kern="0" dirty="0">
                <a:solidFill>
                  <a:prstClr val="black">
                    <a:lumMod val="65000"/>
                    <a:lumOff val="35000"/>
                  </a:prstClr>
                </a:solidFill>
                <a:ea typeface="+mn-ea"/>
                <a:cs typeface="Arial" pitchFamily="34" charset="0"/>
              </a:endParaRPr>
            </a:p>
          </p:txBody>
        </p:sp>
        <p:sp>
          <p:nvSpPr>
            <p:cNvPr id="22" name="TextBox 21"/>
            <p:cNvSpPr txBox="1"/>
            <p:nvPr/>
          </p:nvSpPr>
          <p:spPr>
            <a:xfrm>
              <a:off x="612531" y="1374969"/>
              <a:ext cx="2880122" cy="288541"/>
            </a:xfrm>
            <a:prstGeom prst="rect">
              <a:avLst/>
            </a:prstGeom>
            <a:noFill/>
          </p:spPr>
          <p:txBody>
            <a:bodyPr wrap="square" rtlCol="0" anchor="ctr">
              <a:spAutoFit/>
            </a:bodyPr>
            <a:lstStyle/>
            <a:p>
              <a:pPr defTabSz="1219140" fontAlgn="auto">
                <a:spcBef>
                  <a:spcPts val="0"/>
                </a:spcBef>
                <a:spcAft>
                  <a:spcPts val="0"/>
                </a:spcAft>
              </a:pPr>
              <a:r>
                <a:rPr lang="zh-CN" altLang="en-US" sz="1900" b="1" dirty="0">
                  <a:solidFill>
                    <a:srgbClr val="A65300"/>
                  </a:solidFill>
                  <a:latin typeface="微软雅黑" pitchFamily="34" charset="-122"/>
                  <a:ea typeface="微软雅黑" pitchFamily="34" charset="-122"/>
                  <a:cs typeface="Arial" panose="020B0604020202020204" pitchFamily="34" charset="0"/>
                </a:rPr>
                <a:t>这里输入标题</a:t>
              </a:r>
            </a:p>
          </p:txBody>
        </p:sp>
      </p:grpSp>
      <p:grpSp>
        <p:nvGrpSpPr>
          <p:cNvPr id="23" name="组合 22"/>
          <p:cNvGrpSpPr/>
          <p:nvPr/>
        </p:nvGrpSpPr>
        <p:grpSpPr>
          <a:xfrm>
            <a:off x="7931612" y="4488778"/>
            <a:ext cx="3840163" cy="1649855"/>
            <a:chOff x="612531" y="1374969"/>
            <a:chExt cx="2880122" cy="1237391"/>
          </a:xfrm>
        </p:grpSpPr>
        <p:sp>
          <p:nvSpPr>
            <p:cNvPr id="24" name="Rectangle 42"/>
            <p:cNvSpPr/>
            <p:nvPr/>
          </p:nvSpPr>
          <p:spPr>
            <a:xfrm>
              <a:off x="612531" y="1748265"/>
              <a:ext cx="2736843" cy="864095"/>
            </a:xfrm>
            <a:prstGeom prst="rect">
              <a:avLst/>
            </a:prstGeom>
            <a:noFill/>
            <a:ln w="12700" cap="flat" cmpd="sng" algn="ctr">
              <a:noFill/>
              <a:prstDash val="solid"/>
            </a:ln>
            <a:effectLst/>
          </p:spPr>
          <p:txBody>
            <a:bodyPr lIns="91440" tIns="0" rIns="91440" bIns="0" rtlCol="0" anchor="t"/>
            <a:lstStyle/>
            <a:p>
              <a:pPr defTabSz="1219140" fontAlgn="auto">
                <a:spcBef>
                  <a:spcPts val="0"/>
                </a:spcBef>
                <a:spcAft>
                  <a:spcPts val="0"/>
                </a:spcAft>
                <a:defRPr/>
              </a:pPr>
              <a:r>
                <a:rPr lang="zh-CN" altLang="en-US" sz="1500" kern="0" dirty="0">
                  <a:solidFill>
                    <a:prstClr val="black">
                      <a:lumMod val="65000"/>
                      <a:lumOff val="35000"/>
                    </a:prstClr>
                  </a:solidFill>
                  <a:latin typeface="微软雅黑" pitchFamily="34" charset="-122"/>
                  <a:ea typeface="微软雅黑" pitchFamily="34" charset="-122"/>
                  <a:cs typeface="Arial" pitchFamily="34" charset="0"/>
                </a:rPr>
                <a:t>点击添加相关文字内容点击添加相关文字内容点击添加相关文字内容点击添加相关文字内容点击添加相关文字内容点击添加相关文字内容</a:t>
              </a:r>
              <a:endParaRPr lang="en-US" altLang="zh-CN" sz="1500" kern="0" dirty="0">
                <a:solidFill>
                  <a:prstClr val="black">
                    <a:lumMod val="65000"/>
                    <a:lumOff val="35000"/>
                  </a:prstClr>
                </a:solidFill>
                <a:latin typeface="微软雅黑" pitchFamily="34" charset="-122"/>
                <a:ea typeface="微软雅黑" pitchFamily="34" charset="-122"/>
                <a:cs typeface="Arial" pitchFamily="34" charset="0"/>
              </a:endParaRPr>
            </a:p>
            <a:p>
              <a:pPr defTabSz="1219140" fontAlgn="auto">
                <a:spcBef>
                  <a:spcPts val="0"/>
                </a:spcBef>
                <a:spcAft>
                  <a:spcPts val="0"/>
                </a:spcAft>
                <a:defRPr/>
              </a:pPr>
              <a:endParaRPr lang="en-US" altLang="zh-CN" sz="1500" kern="0" dirty="0">
                <a:solidFill>
                  <a:prstClr val="black">
                    <a:lumMod val="65000"/>
                    <a:lumOff val="35000"/>
                  </a:prstClr>
                </a:solidFill>
                <a:latin typeface="微软雅黑" pitchFamily="34" charset="-122"/>
                <a:ea typeface="微软雅黑" pitchFamily="34" charset="-122"/>
                <a:cs typeface="Arial" pitchFamily="34" charset="0"/>
              </a:endParaRPr>
            </a:p>
            <a:p>
              <a:pPr defTabSz="1219140" fontAlgn="auto">
                <a:spcBef>
                  <a:spcPts val="0"/>
                </a:spcBef>
                <a:spcAft>
                  <a:spcPts val="0"/>
                </a:spcAft>
                <a:defRPr/>
              </a:pPr>
              <a:endParaRPr lang="en-US" altLang="zh-CN" sz="1500" kern="0" dirty="0">
                <a:solidFill>
                  <a:prstClr val="black">
                    <a:lumMod val="65000"/>
                    <a:lumOff val="35000"/>
                  </a:prstClr>
                </a:solidFill>
                <a:latin typeface="微软雅黑" pitchFamily="34" charset="-122"/>
                <a:ea typeface="微软雅黑" pitchFamily="34" charset="-122"/>
                <a:cs typeface="Arial" pitchFamily="34" charset="0"/>
              </a:endParaRPr>
            </a:p>
            <a:p>
              <a:pPr defTabSz="1219140" fontAlgn="auto">
                <a:spcBef>
                  <a:spcPts val="0"/>
                </a:spcBef>
                <a:spcAft>
                  <a:spcPts val="0"/>
                </a:spcAft>
                <a:defRPr/>
              </a:pPr>
              <a:endParaRPr lang="en-US" sz="1500" kern="0" dirty="0">
                <a:solidFill>
                  <a:prstClr val="black">
                    <a:lumMod val="65000"/>
                    <a:lumOff val="35000"/>
                  </a:prstClr>
                </a:solidFill>
                <a:ea typeface="+mn-ea"/>
                <a:cs typeface="Arial" pitchFamily="34" charset="0"/>
              </a:endParaRPr>
            </a:p>
          </p:txBody>
        </p:sp>
        <p:sp>
          <p:nvSpPr>
            <p:cNvPr id="25" name="TextBox 24"/>
            <p:cNvSpPr txBox="1"/>
            <p:nvPr/>
          </p:nvSpPr>
          <p:spPr>
            <a:xfrm>
              <a:off x="612531" y="1374969"/>
              <a:ext cx="2880122" cy="288541"/>
            </a:xfrm>
            <a:prstGeom prst="rect">
              <a:avLst/>
            </a:prstGeom>
            <a:noFill/>
          </p:spPr>
          <p:txBody>
            <a:bodyPr wrap="square" rtlCol="0" anchor="ctr">
              <a:spAutoFit/>
            </a:bodyPr>
            <a:lstStyle/>
            <a:p>
              <a:pPr defTabSz="1219140" fontAlgn="auto">
                <a:spcBef>
                  <a:spcPts val="0"/>
                </a:spcBef>
                <a:spcAft>
                  <a:spcPts val="0"/>
                </a:spcAft>
              </a:pPr>
              <a:r>
                <a:rPr lang="zh-CN" altLang="en-US" sz="1900" b="1" dirty="0">
                  <a:solidFill>
                    <a:srgbClr val="A65300"/>
                  </a:solidFill>
                  <a:latin typeface="微软雅黑" pitchFamily="34" charset="-122"/>
                  <a:ea typeface="微软雅黑" pitchFamily="34" charset="-122"/>
                  <a:cs typeface="Arial" panose="020B0604020202020204" pitchFamily="34" charset="0"/>
                </a:rPr>
                <a:t>这里输入标题</a:t>
              </a:r>
            </a:p>
          </p:txBody>
        </p:sp>
      </p:grpSp>
    </p:spTree>
    <p:extLst>
      <p:ext uri="{BB962C8B-B14F-4D97-AF65-F5344CB8AC3E}">
        <p14:creationId xmlns:p14="http://schemas.microsoft.com/office/powerpoint/2010/main" val="347491752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right)">
                                      <p:cBhvr>
                                        <p:cTn id="19" dur="1250"/>
                                        <p:tgtEl>
                                          <p:spTgt spid="12"/>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1250"/>
                                        <p:tgtEl>
                                          <p:spTgt spid="13"/>
                                        </p:tgtEl>
                                      </p:cBhvr>
                                    </p:animEffect>
                                  </p:childTnLst>
                                </p:cTn>
                              </p:par>
                            </p:childTnLst>
                          </p:cTn>
                        </p:par>
                        <p:par>
                          <p:cTn id="23" fill="hold">
                            <p:stCondLst>
                              <p:cond delay="2250"/>
                            </p:stCondLst>
                            <p:childTnLst>
                              <p:par>
                                <p:cTn id="24" presetID="22" presetClass="entr" presetSubtype="8"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1000"/>
                                        <p:tgtEl>
                                          <p:spTgt spid="20"/>
                                        </p:tgtEl>
                                      </p:cBhvr>
                                    </p:animEffect>
                                  </p:childTnLst>
                                </p:cTn>
                              </p:par>
                            </p:childTnLst>
                          </p:cTn>
                        </p:par>
                        <p:par>
                          <p:cTn id="27" fill="hold">
                            <p:stCondLst>
                              <p:cond delay="3250"/>
                            </p:stCondLst>
                            <p:childTnLst>
                              <p:par>
                                <p:cTn id="28" presetID="22" presetClass="entr" presetSubtype="8"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3</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融资计划</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KSO_GT1.1"/>
          <p:cNvSpPr txBox="1">
            <a:spLocks noChangeArrowheads="1"/>
          </p:cNvSpPr>
          <p:nvPr/>
        </p:nvSpPr>
        <p:spPr bwMode="auto">
          <a:xfrm>
            <a:off x="758694" y="4520143"/>
            <a:ext cx="1909233" cy="2139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4" tIns="60957" rIns="121914" bIns="60957"/>
          <a:lstStyle>
            <a:lvl1pPr>
              <a:defRPr sz="2100">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sz="15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fontAlgn="base">
              <a:spcAft>
                <a:spcPct val="0"/>
              </a:spcAft>
              <a:defRPr sz="1300">
                <a:solidFill>
                  <a:schemeClr val="tx1"/>
                </a:solidFill>
                <a:latin typeface="Calibri" pitchFamily="34" charset="0"/>
                <a:ea typeface="宋体" pitchFamily="2" charset="-122"/>
              </a:defRPr>
            </a:lvl6pPr>
            <a:lvl7pPr marL="2971800" indent="-228600" fontAlgn="base">
              <a:spcAft>
                <a:spcPct val="0"/>
              </a:spcAft>
              <a:defRPr sz="1300">
                <a:solidFill>
                  <a:schemeClr val="tx1"/>
                </a:solidFill>
                <a:latin typeface="Calibri" pitchFamily="34" charset="0"/>
                <a:ea typeface="宋体" pitchFamily="2" charset="-122"/>
              </a:defRPr>
            </a:lvl7pPr>
            <a:lvl8pPr marL="3429000" indent="-228600" fontAlgn="base">
              <a:spcAft>
                <a:spcPct val="0"/>
              </a:spcAft>
              <a:defRPr sz="1300">
                <a:solidFill>
                  <a:schemeClr val="tx1"/>
                </a:solidFill>
                <a:latin typeface="Calibri" pitchFamily="34" charset="0"/>
                <a:ea typeface="宋体" pitchFamily="2" charset="-122"/>
              </a:defRPr>
            </a:lvl8pPr>
            <a:lvl9pPr marL="3886200" indent="-228600" fontAlgn="base">
              <a:spcAft>
                <a:spcPct val="0"/>
              </a:spcAft>
              <a:defRPr sz="1300">
                <a:solidFill>
                  <a:schemeClr val="tx1"/>
                </a:solidFill>
                <a:latin typeface="Calibri" pitchFamily="34" charset="0"/>
                <a:ea typeface="宋体" pitchFamily="2" charset="-122"/>
              </a:defRPr>
            </a:lvl9pPr>
          </a:lstStyle>
          <a:p>
            <a:pPr algn="just" defTabSz="1219140" fontAlgn="auto">
              <a:spcBef>
                <a:spcPts val="0"/>
              </a:spcBef>
              <a:spcAft>
                <a:spcPts val="0"/>
              </a:spcAft>
            </a:pPr>
            <a:r>
              <a:rPr lang="zh-CN" altLang="en-US" sz="1300" dirty="0">
                <a:solidFill>
                  <a:srgbClr val="595959"/>
                </a:solidFill>
                <a:latin typeface="微软雅黑" pitchFamily="34" charset="-122"/>
                <a:ea typeface="微软雅黑" pitchFamily="34" charset="-122"/>
              </a:rPr>
              <a:t>请在此处输入您的文本请在此处输入您的文本请在此处输入您的文本</a:t>
            </a:r>
          </a:p>
        </p:txBody>
      </p:sp>
      <p:sp>
        <p:nvSpPr>
          <p:cNvPr id="13" name="Freeform 4"/>
          <p:cNvSpPr>
            <a:spLocks/>
          </p:cNvSpPr>
          <p:nvPr/>
        </p:nvSpPr>
        <p:spPr bwMode="auto">
          <a:xfrm>
            <a:off x="652859" y="2145241"/>
            <a:ext cx="4127500" cy="2156883"/>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E3BF42"/>
            </a:solidFill>
            <a:prstDash val="solid"/>
            <a:round/>
            <a:headEnd/>
            <a:tailE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00" b="0" i="0" u="none" strike="noStrike" kern="1200" cap="none" spc="0" normalizeH="0" baseline="0" noProof="0">
              <a:ln>
                <a:noFill/>
              </a:ln>
              <a:solidFill>
                <a:prstClr val="black"/>
              </a:solidFill>
              <a:effectLst/>
              <a:uLnTx/>
              <a:uFillTx/>
              <a:latin typeface="Calibri"/>
              <a:ea typeface="宋体"/>
              <a:cs typeface="+mn-cs"/>
            </a:endParaRPr>
          </a:p>
        </p:txBody>
      </p:sp>
      <p:grpSp>
        <p:nvGrpSpPr>
          <p:cNvPr id="14" name="组合 13"/>
          <p:cNvGrpSpPr/>
          <p:nvPr/>
        </p:nvGrpSpPr>
        <p:grpSpPr>
          <a:xfrm>
            <a:off x="985176" y="2479676"/>
            <a:ext cx="1464733" cy="1464733"/>
            <a:chOff x="738881" y="1859756"/>
            <a:chExt cx="1098550" cy="1098550"/>
          </a:xfrm>
        </p:grpSpPr>
        <p:sp>
          <p:nvSpPr>
            <p:cNvPr id="15" name="任意多边形 58"/>
            <p:cNvSpPr>
              <a:spLocks/>
            </p:cNvSpPr>
            <p:nvPr/>
          </p:nvSpPr>
          <p:spPr bwMode="auto">
            <a:xfrm>
              <a:off x="738881" y="1859756"/>
              <a:ext cx="1098550" cy="1098550"/>
            </a:xfrm>
            <a:custGeom>
              <a:avLst/>
              <a:gdLst>
                <a:gd name="T0" fmla="*/ 172032 w 1385360"/>
                <a:gd name="T1" fmla="*/ 0 h 1385360"/>
                <a:gd name="T2" fmla="*/ 344063 w 1385360"/>
                <a:gd name="T3" fmla="*/ 172032 h 1385360"/>
                <a:gd name="T4" fmla="*/ 172032 w 1385360"/>
                <a:gd name="T5" fmla="*/ 344063 h 1385360"/>
                <a:gd name="T6" fmla="*/ 0 w 1385360"/>
                <a:gd name="T7" fmla="*/ 172032 h 1385360"/>
                <a:gd name="T8" fmla="*/ 0 60000 65536"/>
                <a:gd name="T9" fmla="*/ 0 60000 65536"/>
                <a:gd name="T10" fmla="*/ 0 60000 65536"/>
                <a:gd name="T11" fmla="*/ 0 60000 65536"/>
                <a:gd name="T12" fmla="*/ 0 w 1385360"/>
                <a:gd name="T13" fmla="*/ 0 h 1385360"/>
                <a:gd name="T14" fmla="*/ 1385360 w 1385360"/>
                <a:gd name="T15" fmla="*/ 1385360 h 1385360"/>
              </a:gdLst>
              <a:ahLst/>
              <a:cxnLst>
                <a:cxn ang="T8">
                  <a:pos x="T0" y="T1"/>
                </a:cxn>
                <a:cxn ang="T9">
                  <a:pos x="T2" y="T3"/>
                </a:cxn>
                <a:cxn ang="T10">
                  <a:pos x="T4" y="T5"/>
                </a:cxn>
                <a:cxn ang="T11">
                  <a:pos x="T6" y="T7"/>
                </a:cxn>
              </a:cxnLst>
              <a:rect l="T12" t="T13" r="T14" b="T15"/>
              <a:pathLst>
                <a:path w="1385360" h="1385360">
                  <a:moveTo>
                    <a:pt x="692680" y="0"/>
                  </a:moveTo>
                  <a:lnTo>
                    <a:pt x="1385360" y="692679"/>
                  </a:lnTo>
                  <a:lnTo>
                    <a:pt x="692680" y="1385360"/>
                  </a:lnTo>
                  <a:lnTo>
                    <a:pt x="0" y="692680"/>
                  </a:lnTo>
                  <a:lnTo>
                    <a:pt x="692680" y="0"/>
                  </a:lnTo>
                  <a:close/>
                </a:path>
              </a:pathLst>
            </a:custGeom>
            <a:solidFill>
              <a:srgbClr val="E3BF42"/>
            </a:solidFill>
            <a:ln>
              <a:noFill/>
            </a:ln>
          </p:spPr>
          <p:txBody>
            <a:bodyPr anchor="ctr"/>
            <a:lstStyle/>
            <a:p>
              <a:pPr algn="ctr" defTabSz="1219140" fontAlgn="auto">
                <a:spcBef>
                  <a:spcPts val="0"/>
                </a:spcBef>
                <a:spcAft>
                  <a:spcPts val="0"/>
                </a:spcAft>
              </a:pPr>
              <a:r>
                <a:rPr lang="zh-CN" altLang="en-US">
                  <a:solidFill>
                    <a:srgbClr val="FFFFFF"/>
                  </a:solidFill>
                  <a:latin typeface="微软雅黑" pitchFamily="34" charset="-122"/>
                  <a:ea typeface="微软雅黑" pitchFamily="34" charset="-122"/>
                </a:rPr>
                <a:t>标题</a:t>
              </a:r>
            </a:p>
          </p:txBody>
        </p:sp>
        <p:sp>
          <p:nvSpPr>
            <p:cNvPr id="16" name="任意多边形 60"/>
            <p:cNvSpPr>
              <a:spLocks/>
            </p:cNvSpPr>
            <p:nvPr/>
          </p:nvSpPr>
          <p:spPr bwMode="auto">
            <a:xfrm>
              <a:off x="1181794" y="1948656"/>
              <a:ext cx="206375" cy="206375"/>
            </a:xfrm>
            <a:custGeom>
              <a:avLst/>
              <a:gdLst>
                <a:gd name="T0" fmla="*/ 31990 w 260920"/>
                <a:gd name="T1" fmla="*/ 0 h 260921"/>
                <a:gd name="T2" fmla="*/ 63980 w 260920"/>
                <a:gd name="T3" fmla="*/ 31990 h 260921"/>
                <a:gd name="T4" fmla="*/ 31990 w 260920"/>
                <a:gd name="T5" fmla="*/ 63979 h 260921"/>
                <a:gd name="T6" fmla="*/ 0 w 260920"/>
                <a:gd name="T7" fmla="*/ 31990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9140" fontAlgn="auto">
                <a:spcBef>
                  <a:spcPts val="0"/>
                </a:spcBef>
                <a:spcAft>
                  <a:spcPts val="0"/>
                </a:spcAft>
              </a:pPr>
              <a:r>
                <a:rPr lang="en-US" altLang="zh-CN" sz="1900">
                  <a:solidFill>
                    <a:srgbClr val="404040"/>
                  </a:solidFill>
                  <a:ea typeface="微软雅黑" pitchFamily="34" charset="-122"/>
                  <a:cs typeface="Arial" pitchFamily="34" charset="0"/>
                </a:rPr>
                <a:t>1</a:t>
              </a:r>
              <a:endParaRPr lang="zh-CN" altLang="en-US" sz="1900">
                <a:solidFill>
                  <a:srgbClr val="404040"/>
                </a:solidFill>
                <a:ea typeface="微软雅黑" pitchFamily="34" charset="-122"/>
                <a:cs typeface="Arial" pitchFamily="34" charset="0"/>
              </a:endParaRPr>
            </a:p>
          </p:txBody>
        </p:sp>
      </p:grpSp>
      <p:grpSp>
        <p:nvGrpSpPr>
          <p:cNvPr id="17" name="组合 16"/>
          <p:cNvGrpSpPr/>
          <p:nvPr/>
        </p:nvGrpSpPr>
        <p:grpSpPr>
          <a:xfrm>
            <a:off x="3144177" y="2494493"/>
            <a:ext cx="1462617" cy="1462617"/>
            <a:chOff x="2358131" y="1870868"/>
            <a:chExt cx="1096963" cy="1096963"/>
          </a:xfrm>
        </p:grpSpPr>
        <p:sp>
          <p:nvSpPr>
            <p:cNvPr id="18" name="任意多边形 57"/>
            <p:cNvSpPr>
              <a:spLocks/>
            </p:cNvSpPr>
            <p:nvPr/>
          </p:nvSpPr>
          <p:spPr bwMode="auto">
            <a:xfrm>
              <a:off x="2358131" y="1870868"/>
              <a:ext cx="1096963" cy="1096963"/>
            </a:xfrm>
            <a:custGeom>
              <a:avLst/>
              <a:gdLst>
                <a:gd name="T0" fmla="*/ 170793 w 1385360"/>
                <a:gd name="T1" fmla="*/ 0 h 1385360"/>
                <a:gd name="T2" fmla="*/ 341585 w 1385360"/>
                <a:gd name="T3" fmla="*/ 170792 h 1385360"/>
                <a:gd name="T4" fmla="*/ 170793 w 1385360"/>
                <a:gd name="T5" fmla="*/ 341585 h 1385360"/>
                <a:gd name="T6" fmla="*/ 0 w 1385360"/>
                <a:gd name="T7" fmla="*/ 170793 h 1385360"/>
                <a:gd name="T8" fmla="*/ 0 60000 65536"/>
                <a:gd name="T9" fmla="*/ 0 60000 65536"/>
                <a:gd name="T10" fmla="*/ 0 60000 65536"/>
                <a:gd name="T11" fmla="*/ 0 60000 65536"/>
                <a:gd name="T12" fmla="*/ 0 w 1385360"/>
                <a:gd name="T13" fmla="*/ 0 h 1385360"/>
                <a:gd name="T14" fmla="*/ 1385360 w 1385360"/>
                <a:gd name="T15" fmla="*/ 1385360 h 1385360"/>
              </a:gdLst>
              <a:ahLst/>
              <a:cxnLst>
                <a:cxn ang="T8">
                  <a:pos x="T0" y="T1"/>
                </a:cxn>
                <a:cxn ang="T9">
                  <a:pos x="T2" y="T3"/>
                </a:cxn>
                <a:cxn ang="T10">
                  <a:pos x="T4" y="T5"/>
                </a:cxn>
                <a:cxn ang="T11">
                  <a:pos x="T6" y="T7"/>
                </a:cxn>
              </a:cxnLst>
              <a:rect l="T12" t="T13" r="T14" b="T15"/>
              <a:pathLst>
                <a:path w="1385360" h="1385360">
                  <a:moveTo>
                    <a:pt x="692680" y="0"/>
                  </a:moveTo>
                  <a:lnTo>
                    <a:pt x="1385360" y="692679"/>
                  </a:lnTo>
                  <a:lnTo>
                    <a:pt x="692680" y="1385360"/>
                  </a:lnTo>
                  <a:lnTo>
                    <a:pt x="0" y="692680"/>
                  </a:lnTo>
                  <a:lnTo>
                    <a:pt x="692680" y="0"/>
                  </a:lnTo>
                  <a:close/>
                </a:path>
              </a:pathLst>
            </a:custGeom>
            <a:solidFill>
              <a:srgbClr val="262626"/>
            </a:solidFill>
            <a:ln>
              <a:noFill/>
            </a:ln>
          </p:spPr>
          <p:txBody>
            <a:bodyPr anchor="ctr"/>
            <a:lstStyle/>
            <a:p>
              <a:pPr algn="ctr" defTabSz="1219140" fontAlgn="auto">
                <a:spcBef>
                  <a:spcPts val="0"/>
                </a:spcBef>
                <a:spcAft>
                  <a:spcPts val="0"/>
                </a:spcAft>
              </a:pPr>
              <a:r>
                <a:rPr lang="zh-CN" altLang="en-US" dirty="0">
                  <a:solidFill>
                    <a:srgbClr val="FFFFFF"/>
                  </a:solidFill>
                  <a:latin typeface="微软雅黑" pitchFamily="34" charset="-122"/>
                  <a:ea typeface="微软雅黑" pitchFamily="34" charset="-122"/>
                </a:rPr>
                <a:t>标题</a:t>
              </a:r>
            </a:p>
          </p:txBody>
        </p:sp>
        <p:sp>
          <p:nvSpPr>
            <p:cNvPr id="19" name="任意多边形 61"/>
            <p:cNvSpPr>
              <a:spLocks/>
            </p:cNvSpPr>
            <p:nvPr/>
          </p:nvSpPr>
          <p:spPr bwMode="auto">
            <a:xfrm>
              <a:off x="2804219" y="1958181"/>
              <a:ext cx="206375" cy="206375"/>
            </a:xfrm>
            <a:custGeom>
              <a:avLst/>
              <a:gdLst>
                <a:gd name="T0" fmla="*/ 31990 w 260920"/>
                <a:gd name="T1" fmla="*/ 0 h 260921"/>
                <a:gd name="T2" fmla="*/ 63980 w 260920"/>
                <a:gd name="T3" fmla="*/ 31990 h 260921"/>
                <a:gd name="T4" fmla="*/ 31990 w 260920"/>
                <a:gd name="T5" fmla="*/ 63979 h 260921"/>
                <a:gd name="T6" fmla="*/ 0 w 260920"/>
                <a:gd name="T7" fmla="*/ 31990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9140" fontAlgn="auto">
                <a:spcBef>
                  <a:spcPts val="0"/>
                </a:spcBef>
                <a:spcAft>
                  <a:spcPts val="0"/>
                </a:spcAft>
              </a:pPr>
              <a:r>
                <a:rPr lang="en-US" altLang="zh-CN" sz="1900">
                  <a:solidFill>
                    <a:srgbClr val="404040"/>
                  </a:solidFill>
                  <a:ea typeface="微软雅黑" pitchFamily="34" charset="-122"/>
                  <a:cs typeface="Arial" pitchFamily="34" charset="0"/>
                </a:rPr>
                <a:t>2</a:t>
              </a:r>
              <a:endParaRPr lang="zh-CN" altLang="en-US" sz="1900">
                <a:solidFill>
                  <a:srgbClr val="404040"/>
                </a:solidFill>
                <a:ea typeface="微软雅黑" pitchFamily="34" charset="-122"/>
                <a:cs typeface="Arial" pitchFamily="34" charset="0"/>
              </a:endParaRPr>
            </a:p>
          </p:txBody>
        </p:sp>
      </p:grpSp>
      <p:grpSp>
        <p:nvGrpSpPr>
          <p:cNvPr id="20" name="组合 19"/>
          <p:cNvGrpSpPr/>
          <p:nvPr/>
        </p:nvGrpSpPr>
        <p:grpSpPr>
          <a:xfrm>
            <a:off x="5315877" y="2494493"/>
            <a:ext cx="1462617" cy="1462617"/>
            <a:chOff x="3986906" y="1870868"/>
            <a:chExt cx="1096963" cy="1096963"/>
          </a:xfrm>
        </p:grpSpPr>
        <p:sp>
          <p:nvSpPr>
            <p:cNvPr id="21" name="任意多边形 56"/>
            <p:cNvSpPr>
              <a:spLocks/>
            </p:cNvSpPr>
            <p:nvPr/>
          </p:nvSpPr>
          <p:spPr bwMode="auto">
            <a:xfrm>
              <a:off x="3986906" y="1870868"/>
              <a:ext cx="1096963" cy="1096963"/>
            </a:xfrm>
            <a:custGeom>
              <a:avLst/>
              <a:gdLst>
                <a:gd name="T0" fmla="*/ 170793 w 1385360"/>
                <a:gd name="T1" fmla="*/ 0 h 1385360"/>
                <a:gd name="T2" fmla="*/ 341585 w 1385360"/>
                <a:gd name="T3" fmla="*/ 170792 h 1385360"/>
                <a:gd name="T4" fmla="*/ 170793 w 1385360"/>
                <a:gd name="T5" fmla="*/ 341585 h 1385360"/>
                <a:gd name="T6" fmla="*/ 0 w 1385360"/>
                <a:gd name="T7" fmla="*/ 170793 h 1385360"/>
                <a:gd name="T8" fmla="*/ 0 60000 65536"/>
                <a:gd name="T9" fmla="*/ 0 60000 65536"/>
                <a:gd name="T10" fmla="*/ 0 60000 65536"/>
                <a:gd name="T11" fmla="*/ 0 60000 65536"/>
                <a:gd name="T12" fmla="*/ 0 w 1385360"/>
                <a:gd name="T13" fmla="*/ 0 h 1385360"/>
                <a:gd name="T14" fmla="*/ 1385360 w 1385360"/>
                <a:gd name="T15" fmla="*/ 1385360 h 1385360"/>
              </a:gdLst>
              <a:ahLst/>
              <a:cxnLst>
                <a:cxn ang="T8">
                  <a:pos x="T0" y="T1"/>
                </a:cxn>
                <a:cxn ang="T9">
                  <a:pos x="T2" y="T3"/>
                </a:cxn>
                <a:cxn ang="T10">
                  <a:pos x="T4" y="T5"/>
                </a:cxn>
                <a:cxn ang="T11">
                  <a:pos x="T6" y="T7"/>
                </a:cxn>
              </a:cxnLst>
              <a:rect l="T12" t="T13" r="T14" b="T15"/>
              <a:pathLst>
                <a:path w="1385360" h="1385360">
                  <a:moveTo>
                    <a:pt x="692680" y="0"/>
                  </a:moveTo>
                  <a:lnTo>
                    <a:pt x="1385360" y="692679"/>
                  </a:lnTo>
                  <a:lnTo>
                    <a:pt x="692680" y="1385360"/>
                  </a:lnTo>
                  <a:lnTo>
                    <a:pt x="0" y="692680"/>
                  </a:lnTo>
                  <a:lnTo>
                    <a:pt x="692680" y="0"/>
                  </a:lnTo>
                  <a:close/>
                </a:path>
              </a:pathLst>
            </a:custGeom>
            <a:solidFill>
              <a:srgbClr val="E3BF42"/>
            </a:solidFill>
            <a:ln>
              <a:solidFill>
                <a:srgbClr val="E3BF42"/>
              </a:solidFill>
            </a:ln>
          </p:spPr>
          <p:txBody>
            <a:bodyPr anchor="ctr"/>
            <a:lstStyle/>
            <a:p>
              <a:pPr algn="ctr" defTabSz="1219140" fontAlgn="auto">
                <a:spcBef>
                  <a:spcPts val="0"/>
                </a:spcBef>
                <a:spcAft>
                  <a:spcPts val="0"/>
                </a:spcAft>
              </a:pPr>
              <a:r>
                <a:rPr lang="zh-CN" altLang="en-US">
                  <a:solidFill>
                    <a:srgbClr val="FFFFFF"/>
                  </a:solidFill>
                  <a:latin typeface="微软雅黑" pitchFamily="34" charset="-122"/>
                  <a:ea typeface="微软雅黑" pitchFamily="34" charset="-122"/>
                </a:rPr>
                <a:t>标题</a:t>
              </a:r>
            </a:p>
          </p:txBody>
        </p:sp>
        <p:sp>
          <p:nvSpPr>
            <p:cNvPr id="22" name="任意多边形 62"/>
            <p:cNvSpPr>
              <a:spLocks/>
            </p:cNvSpPr>
            <p:nvPr/>
          </p:nvSpPr>
          <p:spPr bwMode="auto">
            <a:xfrm>
              <a:off x="4428231" y="1958181"/>
              <a:ext cx="206375" cy="206375"/>
            </a:xfrm>
            <a:custGeom>
              <a:avLst/>
              <a:gdLst>
                <a:gd name="T0" fmla="*/ 31990 w 260920"/>
                <a:gd name="T1" fmla="*/ 0 h 260921"/>
                <a:gd name="T2" fmla="*/ 63980 w 260920"/>
                <a:gd name="T3" fmla="*/ 31990 h 260921"/>
                <a:gd name="T4" fmla="*/ 31990 w 260920"/>
                <a:gd name="T5" fmla="*/ 63979 h 260921"/>
                <a:gd name="T6" fmla="*/ 0 w 260920"/>
                <a:gd name="T7" fmla="*/ 31990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9140" fontAlgn="auto">
                <a:spcBef>
                  <a:spcPts val="0"/>
                </a:spcBef>
                <a:spcAft>
                  <a:spcPts val="0"/>
                </a:spcAft>
              </a:pPr>
              <a:r>
                <a:rPr lang="en-US" altLang="zh-CN" sz="1900">
                  <a:solidFill>
                    <a:srgbClr val="404040"/>
                  </a:solidFill>
                  <a:ea typeface="微软雅黑" pitchFamily="34" charset="-122"/>
                  <a:cs typeface="Arial" pitchFamily="34" charset="0"/>
                </a:rPr>
                <a:t>3</a:t>
              </a:r>
              <a:endParaRPr lang="zh-CN" altLang="en-US" sz="1900">
                <a:solidFill>
                  <a:srgbClr val="404040"/>
                </a:solidFill>
                <a:ea typeface="微软雅黑" pitchFamily="34" charset="-122"/>
                <a:cs typeface="Arial" pitchFamily="34" charset="0"/>
              </a:endParaRPr>
            </a:p>
          </p:txBody>
        </p:sp>
      </p:grpSp>
      <p:sp>
        <p:nvSpPr>
          <p:cNvPr id="23" name="任意多边形 63"/>
          <p:cNvSpPr>
            <a:spLocks/>
          </p:cNvSpPr>
          <p:nvPr/>
        </p:nvSpPr>
        <p:spPr bwMode="auto">
          <a:xfrm>
            <a:off x="2981193" y="2141010"/>
            <a:ext cx="3960283" cy="2169583"/>
          </a:xfrm>
          <a:custGeom>
            <a:avLst/>
            <a:gdLst>
              <a:gd name="T0" fmla="*/ 0 w 3751060"/>
              <a:gd name="T1" fmla="*/ 295680 h 2054225"/>
              <a:gd name="T2" fmla="*/ 209032 w 3751060"/>
              <a:gd name="T3" fmla="*/ 507441 h 2054225"/>
              <a:gd name="T4" fmla="*/ 713995 w 3751060"/>
              <a:gd name="T5" fmla="*/ 0 h 2054225"/>
              <a:gd name="T6" fmla="*/ 924934 w 3751060"/>
              <a:gd name="T7" fmla="*/ 213642 h 20542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51060" h="2054225">
                <a:moveTo>
                  <a:pt x="0" y="1196975"/>
                </a:moveTo>
                <a:cubicBezTo>
                  <a:pt x="339725" y="1536700"/>
                  <a:pt x="508000" y="1714500"/>
                  <a:pt x="847725" y="2054225"/>
                </a:cubicBezTo>
                <a:lnTo>
                  <a:pt x="2895600" y="0"/>
                </a:lnTo>
                <a:lnTo>
                  <a:pt x="3751060" y="864864"/>
                </a:lnTo>
              </a:path>
            </a:pathLst>
          </a:custGeom>
          <a:noFill/>
          <a:ln w="25400" cap="flat" cmpd="sng" algn="ctr">
            <a:solidFill>
              <a:srgbClr val="E3BF42"/>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121914" tIns="60957" rIns="121914" bIns="60957" anchor="ctr"/>
          <a:lstStyle/>
          <a:p>
            <a:pPr defTabSz="1219140" fontAlgn="auto">
              <a:spcBef>
                <a:spcPts val="0"/>
              </a:spcBef>
              <a:spcAft>
                <a:spcPts val="0"/>
              </a:spcAft>
            </a:pPr>
            <a:endParaRPr lang="zh-CN" altLang="en-US">
              <a:solidFill>
                <a:prstClr val="black"/>
              </a:solidFill>
              <a:latin typeface="Calibri"/>
              <a:ea typeface="宋体"/>
            </a:endParaRPr>
          </a:p>
        </p:txBody>
      </p:sp>
      <p:sp>
        <p:nvSpPr>
          <p:cNvPr id="24" name="Freeform 5"/>
          <p:cNvSpPr>
            <a:spLocks/>
          </p:cNvSpPr>
          <p:nvPr/>
        </p:nvSpPr>
        <p:spPr bwMode="auto">
          <a:xfrm flipH="1" flipV="1">
            <a:off x="7337292" y="2151593"/>
            <a:ext cx="4129616" cy="2154767"/>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E3BF42"/>
            </a:solidFill>
            <a:prstDash val="solid"/>
            <a:round/>
            <a:headEnd/>
            <a:tailE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00" b="0" i="0" u="none" strike="noStrike" kern="1200" cap="none" spc="0" normalizeH="0" baseline="0" noProof="0" dirty="0">
              <a:ln>
                <a:noFill/>
              </a:ln>
              <a:solidFill>
                <a:prstClr val="black"/>
              </a:solidFill>
              <a:effectLst/>
              <a:uLnTx/>
              <a:uFillTx/>
              <a:latin typeface="Calibri"/>
              <a:ea typeface="宋体"/>
              <a:cs typeface="+mn-cs"/>
            </a:endParaRPr>
          </a:p>
        </p:txBody>
      </p:sp>
      <p:grpSp>
        <p:nvGrpSpPr>
          <p:cNvPr id="25" name="组合 24"/>
          <p:cNvGrpSpPr/>
          <p:nvPr/>
        </p:nvGrpSpPr>
        <p:grpSpPr>
          <a:xfrm>
            <a:off x="7500277" y="2494493"/>
            <a:ext cx="1462617" cy="1462617"/>
            <a:chOff x="5625206" y="1870868"/>
            <a:chExt cx="1096963" cy="1096963"/>
          </a:xfrm>
        </p:grpSpPr>
        <p:sp>
          <p:nvSpPr>
            <p:cNvPr id="26" name="任意多边形 65"/>
            <p:cNvSpPr>
              <a:spLocks/>
            </p:cNvSpPr>
            <p:nvPr/>
          </p:nvSpPr>
          <p:spPr bwMode="auto">
            <a:xfrm>
              <a:off x="5625206" y="1870868"/>
              <a:ext cx="1096963" cy="1096963"/>
            </a:xfrm>
            <a:custGeom>
              <a:avLst/>
              <a:gdLst>
                <a:gd name="T0" fmla="*/ 170793 w 1385360"/>
                <a:gd name="T1" fmla="*/ 0 h 1385360"/>
                <a:gd name="T2" fmla="*/ 341585 w 1385360"/>
                <a:gd name="T3" fmla="*/ 170792 h 1385360"/>
                <a:gd name="T4" fmla="*/ 170793 w 1385360"/>
                <a:gd name="T5" fmla="*/ 341585 h 1385360"/>
                <a:gd name="T6" fmla="*/ 0 w 1385360"/>
                <a:gd name="T7" fmla="*/ 170793 h 1385360"/>
                <a:gd name="T8" fmla="*/ 0 60000 65536"/>
                <a:gd name="T9" fmla="*/ 0 60000 65536"/>
                <a:gd name="T10" fmla="*/ 0 60000 65536"/>
                <a:gd name="T11" fmla="*/ 0 60000 65536"/>
                <a:gd name="T12" fmla="*/ 0 w 1385360"/>
                <a:gd name="T13" fmla="*/ 0 h 1385360"/>
                <a:gd name="T14" fmla="*/ 1385360 w 1385360"/>
                <a:gd name="T15" fmla="*/ 1385360 h 1385360"/>
              </a:gdLst>
              <a:ahLst/>
              <a:cxnLst>
                <a:cxn ang="T8">
                  <a:pos x="T0" y="T1"/>
                </a:cxn>
                <a:cxn ang="T9">
                  <a:pos x="T2" y="T3"/>
                </a:cxn>
                <a:cxn ang="T10">
                  <a:pos x="T4" y="T5"/>
                </a:cxn>
                <a:cxn ang="T11">
                  <a:pos x="T6" y="T7"/>
                </a:cxn>
              </a:cxnLst>
              <a:rect l="T12" t="T13" r="T14" b="T15"/>
              <a:pathLst>
                <a:path w="1385360" h="1385360">
                  <a:moveTo>
                    <a:pt x="692680" y="0"/>
                  </a:moveTo>
                  <a:lnTo>
                    <a:pt x="1385360" y="692679"/>
                  </a:lnTo>
                  <a:lnTo>
                    <a:pt x="692680" y="1385360"/>
                  </a:lnTo>
                  <a:lnTo>
                    <a:pt x="0" y="692680"/>
                  </a:lnTo>
                  <a:lnTo>
                    <a:pt x="692680" y="0"/>
                  </a:lnTo>
                  <a:close/>
                </a:path>
              </a:pathLst>
            </a:custGeom>
            <a:solidFill>
              <a:srgbClr val="262626"/>
            </a:solidFill>
            <a:ln>
              <a:noFill/>
            </a:ln>
          </p:spPr>
          <p:txBody>
            <a:bodyPr anchor="ctr"/>
            <a:lstStyle/>
            <a:p>
              <a:pPr algn="ctr" defTabSz="1219140" fontAlgn="auto">
                <a:spcBef>
                  <a:spcPts val="0"/>
                </a:spcBef>
                <a:spcAft>
                  <a:spcPts val="0"/>
                </a:spcAft>
              </a:pPr>
              <a:r>
                <a:rPr lang="zh-CN" altLang="en-US" dirty="0">
                  <a:solidFill>
                    <a:srgbClr val="FFFFFF"/>
                  </a:solidFill>
                  <a:latin typeface="微软雅黑" pitchFamily="34" charset="-122"/>
                  <a:ea typeface="微软雅黑" pitchFamily="34" charset="-122"/>
                </a:rPr>
                <a:t>标题</a:t>
              </a:r>
            </a:p>
          </p:txBody>
        </p:sp>
        <p:sp>
          <p:nvSpPr>
            <p:cNvPr id="27" name="任意多边形 66"/>
            <p:cNvSpPr>
              <a:spLocks/>
            </p:cNvSpPr>
            <p:nvPr/>
          </p:nvSpPr>
          <p:spPr bwMode="auto">
            <a:xfrm>
              <a:off x="6064944" y="1958181"/>
              <a:ext cx="207962" cy="206375"/>
            </a:xfrm>
            <a:custGeom>
              <a:avLst/>
              <a:gdLst>
                <a:gd name="T0" fmla="*/ 33239 w 260920"/>
                <a:gd name="T1" fmla="*/ 0 h 260921"/>
                <a:gd name="T2" fmla="*/ 66478 w 260920"/>
                <a:gd name="T3" fmla="*/ 31990 h 260921"/>
                <a:gd name="T4" fmla="*/ 33239 w 260920"/>
                <a:gd name="T5" fmla="*/ 63979 h 260921"/>
                <a:gd name="T6" fmla="*/ 0 w 260920"/>
                <a:gd name="T7" fmla="*/ 31990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9140" fontAlgn="auto">
                <a:spcBef>
                  <a:spcPts val="0"/>
                </a:spcBef>
                <a:spcAft>
                  <a:spcPts val="0"/>
                </a:spcAft>
              </a:pPr>
              <a:r>
                <a:rPr lang="en-US" altLang="zh-CN" sz="1900">
                  <a:solidFill>
                    <a:srgbClr val="404040"/>
                  </a:solidFill>
                  <a:ea typeface="微软雅黑" pitchFamily="34" charset="-122"/>
                  <a:cs typeface="Arial" pitchFamily="34" charset="0"/>
                </a:rPr>
                <a:t>4</a:t>
              </a:r>
              <a:endParaRPr lang="zh-CN" altLang="en-US" sz="1900">
                <a:solidFill>
                  <a:srgbClr val="404040"/>
                </a:solidFill>
                <a:ea typeface="微软雅黑" pitchFamily="34" charset="-122"/>
                <a:cs typeface="Arial" pitchFamily="34" charset="0"/>
              </a:endParaRPr>
            </a:p>
          </p:txBody>
        </p:sp>
      </p:grpSp>
      <p:sp>
        <p:nvSpPr>
          <p:cNvPr id="37" name="任意多边形 67"/>
          <p:cNvSpPr>
            <a:spLocks/>
          </p:cNvSpPr>
          <p:nvPr/>
        </p:nvSpPr>
        <p:spPr bwMode="auto">
          <a:xfrm>
            <a:off x="5152893" y="2141010"/>
            <a:ext cx="3960283" cy="2169583"/>
          </a:xfrm>
          <a:custGeom>
            <a:avLst/>
            <a:gdLst>
              <a:gd name="T0" fmla="*/ 0 w 3751060"/>
              <a:gd name="T1" fmla="*/ 295680 h 2054225"/>
              <a:gd name="T2" fmla="*/ 209032 w 3751060"/>
              <a:gd name="T3" fmla="*/ 507441 h 2054225"/>
              <a:gd name="T4" fmla="*/ 713995 w 3751060"/>
              <a:gd name="T5" fmla="*/ 0 h 2054225"/>
              <a:gd name="T6" fmla="*/ 924934 w 3751060"/>
              <a:gd name="T7" fmla="*/ 213642 h 20542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51060" h="2054225">
                <a:moveTo>
                  <a:pt x="0" y="1196975"/>
                </a:moveTo>
                <a:cubicBezTo>
                  <a:pt x="339725" y="1536700"/>
                  <a:pt x="508000" y="1714500"/>
                  <a:pt x="847725" y="2054225"/>
                </a:cubicBezTo>
                <a:lnTo>
                  <a:pt x="2895600" y="0"/>
                </a:lnTo>
                <a:lnTo>
                  <a:pt x="3751060" y="864864"/>
                </a:lnTo>
              </a:path>
            </a:pathLst>
          </a:custGeom>
          <a:noFill/>
          <a:ln w="25400" cap="flat" cmpd="sng" algn="ctr">
            <a:solidFill>
              <a:srgbClr val="E3BF42"/>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121914" tIns="60957" rIns="121914" bIns="60957" anchor="ctr"/>
          <a:lstStyle/>
          <a:p>
            <a:pPr defTabSz="1219140" fontAlgn="auto">
              <a:spcBef>
                <a:spcPts val="0"/>
              </a:spcBef>
              <a:spcAft>
                <a:spcPts val="0"/>
              </a:spcAft>
            </a:pPr>
            <a:endParaRPr lang="zh-CN" altLang="en-US">
              <a:solidFill>
                <a:prstClr val="black"/>
              </a:solidFill>
              <a:latin typeface="Calibri"/>
              <a:ea typeface="宋体"/>
            </a:endParaRPr>
          </a:p>
        </p:txBody>
      </p:sp>
      <p:grpSp>
        <p:nvGrpSpPr>
          <p:cNvPr id="38" name="组合 37"/>
          <p:cNvGrpSpPr/>
          <p:nvPr/>
        </p:nvGrpSpPr>
        <p:grpSpPr>
          <a:xfrm>
            <a:off x="9695259" y="2494493"/>
            <a:ext cx="1462616" cy="1462617"/>
            <a:chOff x="7271444" y="1870868"/>
            <a:chExt cx="1096962" cy="1096963"/>
          </a:xfrm>
        </p:grpSpPr>
        <p:sp>
          <p:nvSpPr>
            <p:cNvPr id="39" name="任意多边形 68"/>
            <p:cNvSpPr>
              <a:spLocks/>
            </p:cNvSpPr>
            <p:nvPr/>
          </p:nvSpPr>
          <p:spPr bwMode="auto">
            <a:xfrm>
              <a:off x="7271444" y="1870868"/>
              <a:ext cx="1096962" cy="1096963"/>
            </a:xfrm>
            <a:custGeom>
              <a:avLst/>
              <a:gdLst>
                <a:gd name="T0" fmla="*/ 170792 w 1385360"/>
                <a:gd name="T1" fmla="*/ 0 h 1385360"/>
                <a:gd name="T2" fmla="*/ 341584 w 1385360"/>
                <a:gd name="T3" fmla="*/ 170792 h 1385360"/>
                <a:gd name="T4" fmla="*/ 170792 w 1385360"/>
                <a:gd name="T5" fmla="*/ 341585 h 1385360"/>
                <a:gd name="T6" fmla="*/ 0 w 1385360"/>
                <a:gd name="T7" fmla="*/ 170793 h 1385360"/>
                <a:gd name="T8" fmla="*/ 0 60000 65536"/>
                <a:gd name="T9" fmla="*/ 0 60000 65536"/>
                <a:gd name="T10" fmla="*/ 0 60000 65536"/>
                <a:gd name="T11" fmla="*/ 0 60000 65536"/>
                <a:gd name="T12" fmla="*/ 0 w 1385360"/>
                <a:gd name="T13" fmla="*/ 0 h 1385360"/>
                <a:gd name="T14" fmla="*/ 1385360 w 1385360"/>
                <a:gd name="T15" fmla="*/ 1385360 h 1385360"/>
              </a:gdLst>
              <a:ahLst/>
              <a:cxnLst>
                <a:cxn ang="T8">
                  <a:pos x="T0" y="T1"/>
                </a:cxn>
                <a:cxn ang="T9">
                  <a:pos x="T2" y="T3"/>
                </a:cxn>
                <a:cxn ang="T10">
                  <a:pos x="T4" y="T5"/>
                </a:cxn>
                <a:cxn ang="T11">
                  <a:pos x="T6" y="T7"/>
                </a:cxn>
              </a:cxnLst>
              <a:rect l="T12" t="T13" r="T14" b="T15"/>
              <a:pathLst>
                <a:path w="1385360" h="1385360">
                  <a:moveTo>
                    <a:pt x="692680" y="0"/>
                  </a:moveTo>
                  <a:lnTo>
                    <a:pt x="1385360" y="692679"/>
                  </a:lnTo>
                  <a:lnTo>
                    <a:pt x="692680" y="1385360"/>
                  </a:lnTo>
                  <a:lnTo>
                    <a:pt x="0" y="692680"/>
                  </a:lnTo>
                  <a:lnTo>
                    <a:pt x="692680" y="0"/>
                  </a:lnTo>
                  <a:close/>
                </a:path>
              </a:pathLst>
            </a:custGeom>
            <a:solidFill>
              <a:srgbClr val="E3BF42"/>
            </a:solidFill>
            <a:ln>
              <a:noFill/>
            </a:ln>
          </p:spPr>
          <p:txBody>
            <a:bodyPr anchor="ctr"/>
            <a:lstStyle/>
            <a:p>
              <a:pPr algn="ctr" defTabSz="1219140" fontAlgn="auto">
                <a:spcBef>
                  <a:spcPts val="0"/>
                </a:spcBef>
                <a:spcAft>
                  <a:spcPts val="0"/>
                </a:spcAft>
              </a:pPr>
              <a:r>
                <a:rPr lang="zh-CN" altLang="en-US">
                  <a:solidFill>
                    <a:srgbClr val="FFFFFF"/>
                  </a:solidFill>
                  <a:latin typeface="微软雅黑" pitchFamily="34" charset="-122"/>
                  <a:ea typeface="微软雅黑" pitchFamily="34" charset="-122"/>
                </a:rPr>
                <a:t>标题</a:t>
              </a:r>
            </a:p>
          </p:txBody>
        </p:sp>
        <p:sp>
          <p:nvSpPr>
            <p:cNvPr id="40" name="任意多边形 69"/>
            <p:cNvSpPr>
              <a:spLocks/>
            </p:cNvSpPr>
            <p:nvPr/>
          </p:nvSpPr>
          <p:spPr bwMode="auto">
            <a:xfrm>
              <a:off x="7717531" y="1958181"/>
              <a:ext cx="206375" cy="206375"/>
            </a:xfrm>
            <a:custGeom>
              <a:avLst/>
              <a:gdLst>
                <a:gd name="T0" fmla="*/ 31990 w 260920"/>
                <a:gd name="T1" fmla="*/ 0 h 260921"/>
                <a:gd name="T2" fmla="*/ 63980 w 260920"/>
                <a:gd name="T3" fmla="*/ 31990 h 260921"/>
                <a:gd name="T4" fmla="*/ 31990 w 260920"/>
                <a:gd name="T5" fmla="*/ 63979 h 260921"/>
                <a:gd name="T6" fmla="*/ 0 w 260920"/>
                <a:gd name="T7" fmla="*/ 31990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9140" fontAlgn="auto">
                <a:spcBef>
                  <a:spcPts val="0"/>
                </a:spcBef>
                <a:spcAft>
                  <a:spcPts val="0"/>
                </a:spcAft>
              </a:pPr>
              <a:r>
                <a:rPr lang="en-US" altLang="zh-CN" sz="1900">
                  <a:solidFill>
                    <a:srgbClr val="404040"/>
                  </a:solidFill>
                  <a:ea typeface="微软雅黑" pitchFamily="34" charset="-122"/>
                  <a:cs typeface="Arial" pitchFamily="34" charset="0"/>
                </a:rPr>
                <a:t>5</a:t>
              </a:r>
              <a:endParaRPr lang="zh-CN" altLang="en-US" sz="1900">
                <a:solidFill>
                  <a:srgbClr val="404040"/>
                </a:solidFill>
                <a:ea typeface="微软雅黑" pitchFamily="34" charset="-122"/>
                <a:cs typeface="Arial" pitchFamily="34" charset="0"/>
              </a:endParaRPr>
            </a:p>
          </p:txBody>
        </p:sp>
      </p:grpSp>
      <p:sp>
        <p:nvSpPr>
          <p:cNvPr id="41" name="KSO_GT1.1"/>
          <p:cNvSpPr txBox="1">
            <a:spLocks noChangeArrowheads="1"/>
          </p:cNvSpPr>
          <p:nvPr/>
        </p:nvSpPr>
        <p:spPr bwMode="auto">
          <a:xfrm>
            <a:off x="2921927" y="4520143"/>
            <a:ext cx="1909233" cy="2139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4" tIns="60957" rIns="121914" bIns="60957"/>
          <a:lstStyle>
            <a:lvl1pPr>
              <a:defRPr sz="2100">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sz="15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fontAlgn="base">
              <a:spcAft>
                <a:spcPct val="0"/>
              </a:spcAft>
              <a:defRPr sz="1300">
                <a:solidFill>
                  <a:schemeClr val="tx1"/>
                </a:solidFill>
                <a:latin typeface="Calibri" pitchFamily="34" charset="0"/>
                <a:ea typeface="宋体" pitchFamily="2" charset="-122"/>
              </a:defRPr>
            </a:lvl6pPr>
            <a:lvl7pPr marL="2971800" indent="-228600" fontAlgn="base">
              <a:spcAft>
                <a:spcPct val="0"/>
              </a:spcAft>
              <a:defRPr sz="1300">
                <a:solidFill>
                  <a:schemeClr val="tx1"/>
                </a:solidFill>
                <a:latin typeface="Calibri" pitchFamily="34" charset="0"/>
                <a:ea typeface="宋体" pitchFamily="2" charset="-122"/>
              </a:defRPr>
            </a:lvl7pPr>
            <a:lvl8pPr marL="3429000" indent="-228600" fontAlgn="base">
              <a:spcAft>
                <a:spcPct val="0"/>
              </a:spcAft>
              <a:defRPr sz="1300">
                <a:solidFill>
                  <a:schemeClr val="tx1"/>
                </a:solidFill>
                <a:latin typeface="Calibri" pitchFamily="34" charset="0"/>
                <a:ea typeface="宋体" pitchFamily="2" charset="-122"/>
              </a:defRPr>
            </a:lvl8pPr>
            <a:lvl9pPr marL="3886200" indent="-228600" fontAlgn="base">
              <a:spcAft>
                <a:spcPct val="0"/>
              </a:spcAft>
              <a:defRPr sz="1300">
                <a:solidFill>
                  <a:schemeClr val="tx1"/>
                </a:solidFill>
                <a:latin typeface="Calibri" pitchFamily="34" charset="0"/>
                <a:ea typeface="宋体" pitchFamily="2" charset="-122"/>
              </a:defRPr>
            </a:lvl9pPr>
          </a:lstStyle>
          <a:p>
            <a:pPr algn="just" defTabSz="1219140" fontAlgn="auto">
              <a:spcBef>
                <a:spcPts val="0"/>
              </a:spcBef>
              <a:spcAft>
                <a:spcPts val="0"/>
              </a:spcAft>
            </a:pPr>
            <a:r>
              <a:rPr lang="zh-CN" altLang="en-US" sz="1300">
                <a:solidFill>
                  <a:srgbClr val="595959"/>
                </a:solidFill>
                <a:latin typeface="微软雅黑" pitchFamily="34" charset="-122"/>
                <a:ea typeface="微软雅黑" pitchFamily="34" charset="-122"/>
              </a:rPr>
              <a:t>请在此处输入您的文本请在此处输入您的文本请在此处输入您的文本</a:t>
            </a:r>
          </a:p>
        </p:txBody>
      </p:sp>
      <p:sp>
        <p:nvSpPr>
          <p:cNvPr id="42" name="KSO_GT1.1"/>
          <p:cNvSpPr txBox="1">
            <a:spLocks noChangeArrowheads="1"/>
          </p:cNvSpPr>
          <p:nvPr/>
        </p:nvSpPr>
        <p:spPr bwMode="auto">
          <a:xfrm>
            <a:off x="5085160" y="4520143"/>
            <a:ext cx="1911349" cy="2139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4" tIns="60957" rIns="121914" bIns="60957"/>
          <a:lstStyle>
            <a:lvl1pPr>
              <a:defRPr sz="2100">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sz="15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fontAlgn="base">
              <a:spcAft>
                <a:spcPct val="0"/>
              </a:spcAft>
              <a:defRPr sz="1300">
                <a:solidFill>
                  <a:schemeClr val="tx1"/>
                </a:solidFill>
                <a:latin typeface="Calibri" pitchFamily="34" charset="0"/>
                <a:ea typeface="宋体" pitchFamily="2" charset="-122"/>
              </a:defRPr>
            </a:lvl6pPr>
            <a:lvl7pPr marL="2971800" indent="-228600" fontAlgn="base">
              <a:spcAft>
                <a:spcPct val="0"/>
              </a:spcAft>
              <a:defRPr sz="1300">
                <a:solidFill>
                  <a:schemeClr val="tx1"/>
                </a:solidFill>
                <a:latin typeface="Calibri" pitchFamily="34" charset="0"/>
                <a:ea typeface="宋体" pitchFamily="2" charset="-122"/>
              </a:defRPr>
            </a:lvl7pPr>
            <a:lvl8pPr marL="3429000" indent="-228600" fontAlgn="base">
              <a:spcAft>
                <a:spcPct val="0"/>
              </a:spcAft>
              <a:defRPr sz="1300">
                <a:solidFill>
                  <a:schemeClr val="tx1"/>
                </a:solidFill>
                <a:latin typeface="Calibri" pitchFamily="34" charset="0"/>
                <a:ea typeface="宋体" pitchFamily="2" charset="-122"/>
              </a:defRPr>
            </a:lvl8pPr>
            <a:lvl9pPr marL="3886200" indent="-228600" fontAlgn="base">
              <a:spcAft>
                <a:spcPct val="0"/>
              </a:spcAft>
              <a:defRPr sz="1300">
                <a:solidFill>
                  <a:schemeClr val="tx1"/>
                </a:solidFill>
                <a:latin typeface="Calibri" pitchFamily="34" charset="0"/>
                <a:ea typeface="宋体" pitchFamily="2" charset="-122"/>
              </a:defRPr>
            </a:lvl9pPr>
          </a:lstStyle>
          <a:p>
            <a:pPr algn="just" defTabSz="1219140" fontAlgn="auto">
              <a:spcBef>
                <a:spcPts val="0"/>
              </a:spcBef>
              <a:spcAft>
                <a:spcPts val="0"/>
              </a:spcAft>
            </a:pPr>
            <a:r>
              <a:rPr lang="zh-CN" altLang="en-US" sz="1300">
                <a:solidFill>
                  <a:srgbClr val="595959"/>
                </a:solidFill>
                <a:latin typeface="微软雅黑" pitchFamily="34" charset="-122"/>
                <a:ea typeface="微软雅黑" pitchFamily="34" charset="-122"/>
              </a:rPr>
              <a:t>请在此处输入您的文本请在此处输入您的文本请在此处输入您的文本</a:t>
            </a:r>
          </a:p>
        </p:txBody>
      </p:sp>
      <p:sp>
        <p:nvSpPr>
          <p:cNvPr id="43" name="KSO_GT1.1"/>
          <p:cNvSpPr txBox="1">
            <a:spLocks noChangeArrowheads="1"/>
          </p:cNvSpPr>
          <p:nvPr/>
        </p:nvSpPr>
        <p:spPr bwMode="auto">
          <a:xfrm>
            <a:off x="7269560" y="4520143"/>
            <a:ext cx="1911349" cy="2139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4" tIns="60957" rIns="121914" bIns="60957"/>
          <a:lstStyle>
            <a:lvl1pPr>
              <a:defRPr sz="2100">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sz="15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fontAlgn="base">
              <a:spcAft>
                <a:spcPct val="0"/>
              </a:spcAft>
              <a:defRPr sz="1300">
                <a:solidFill>
                  <a:schemeClr val="tx1"/>
                </a:solidFill>
                <a:latin typeface="Calibri" pitchFamily="34" charset="0"/>
                <a:ea typeface="宋体" pitchFamily="2" charset="-122"/>
              </a:defRPr>
            </a:lvl6pPr>
            <a:lvl7pPr marL="2971800" indent="-228600" fontAlgn="base">
              <a:spcAft>
                <a:spcPct val="0"/>
              </a:spcAft>
              <a:defRPr sz="1300">
                <a:solidFill>
                  <a:schemeClr val="tx1"/>
                </a:solidFill>
                <a:latin typeface="Calibri" pitchFamily="34" charset="0"/>
                <a:ea typeface="宋体" pitchFamily="2" charset="-122"/>
              </a:defRPr>
            </a:lvl7pPr>
            <a:lvl8pPr marL="3429000" indent="-228600" fontAlgn="base">
              <a:spcAft>
                <a:spcPct val="0"/>
              </a:spcAft>
              <a:defRPr sz="1300">
                <a:solidFill>
                  <a:schemeClr val="tx1"/>
                </a:solidFill>
                <a:latin typeface="Calibri" pitchFamily="34" charset="0"/>
                <a:ea typeface="宋体" pitchFamily="2" charset="-122"/>
              </a:defRPr>
            </a:lvl8pPr>
            <a:lvl9pPr marL="3886200" indent="-228600" fontAlgn="base">
              <a:spcAft>
                <a:spcPct val="0"/>
              </a:spcAft>
              <a:defRPr sz="1300">
                <a:solidFill>
                  <a:schemeClr val="tx1"/>
                </a:solidFill>
                <a:latin typeface="Calibri" pitchFamily="34" charset="0"/>
                <a:ea typeface="宋体" pitchFamily="2" charset="-122"/>
              </a:defRPr>
            </a:lvl9pPr>
          </a:lstStyle>
          <a:p>
            <a:pPr algn="just" defTabSz="1219140" fontAlgn="auto">
              <a:spcBef>
                <a:spcPts val="0"/>
              </a:spcBef>
              <a:spcAft>
                <a:spcPts val="0"/>
              </a:spcAft>
            </a:pPr>
            <a:r>
              <a:rPr lang="zh-CN" altLang="en-US" sz="1300">
                <a:solidFill>
                  <a:srgbClr val="595959"/>
                </a:solidFill>
                <a:latin typeface="微软雅黑" pitchFamily="34" charset="-122"/>
                <a:ea typeface="微软雅黑" pitchFamily="34" charset="-122"/>
              </a:rPr>
              <a:t>请在此处输入您的文本请在此处输入您的文本请在此处输入您的文本</a:t>
            </a:r>
          </a:p>
        </p:txBody>
      </p:sp>
      <p:sp>
        <p:nvSpPr>
          <p:cNvPr id="44" name="KSO_GT1.1"/>
          <p:cNvSpPr txBox="1">
            <a:spLocks noChangeArrowheads="1"/>
          </p:cNvSpPr>
          <p:nvPr/>
        </p:nvSpPr>
        <p:spPr bwMode="auto">
          <a:xfrm>
            <a:off x="9473010" y="4520143"/>
            <a:ext cx="1909233" cy="2139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4" tIns="60957" rIns="121914" bIns="60957"/>
          <a:lstStyle>
            <a:lvl1pPr>
              <a:defRPr sz="2100">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sz="15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fontAlgn="base">
              <a:spcAft>
                <a:spcPct val="0"/>
              </a:spcAft>
              <a:defRPr sz="1300">
                <a:solidFill>
                  <a:schemeClr val="tx1"/>
                </a:solidFill>
                <a:latin typeface="Calibri" pitchFamily="34" charset="0"/>
                <a:ea typeface="宋体" pitchFamily="2" charset="-122"/>
              </a:defRPr>
            </a:lvl6pPr>
            <a:lvl7pPr marL="2971800" indent="-228600" fontAlgn="base">
              <a:spcAft>
                <a:spcPct val="0"/>
              </a:spcAft>
              <a:defRPr sz="1300">
                <a:solidFill>
                  <a:schemeClr val="tx1"/>
                </a:solidFill>
                <a:latin typeface="Calibri" pitchFamily="34" charset="0"/>
                <a:ea typeface="宋体" pitchFamily="2" charset="-122"/>
              </a:defRPr>
            </a:lvl7pPr>
            <a:lvl8pPr marL="3429000" indent="-228600" fontAlgn="base">
              <a:spcAft>
                <a:spcPct val="0"/>
              </a:spcAft>
              <a:defRPr sz="1300">
                <a:solidFill>
                  <a:schemeClr val="tx1"/>
                </a:solidFill>
                <a:latin typeface="Calibri" pitchFamily="34" charset="0"/>
                <a:ea typeface="宋体" pitchFamily="2" charset="-122"/>
              </a:defRPr>
            </a:lvl8pPr>
            <a:lvl9pPr marL="3886200" indent="-228600" fontAlgn="base">
              <a:spcAft>
                <a:spcPct val="0"/>
              </a:spcAft>
              <a:defRPr sz="1300">
                <a:solidFill>
                  <a:schemeClr val="tx1"/>
                </a:solidFill>
                <a:latin typeface="Calibri" pitchFamily="34" charset="0"/>
                <a:ea typeface="宋体" pitchFamily="2" charset="-122"/>
              </a:defRPr>
            </a:lvl9pPr>
          </a:lstStyle>
          <a:p>
            <a:pPr algn="just" defTabSz="1219140" fontAlgn="auto">
              <a:spcBef>
                <a:spcPts val="0"/>
              </a:spcBef>
              <a:spcAft>
                <a:spcPts val="0"/>
              </a:spcAft>
            </a:pPr>
            <a:r>
              <a:rPr lang="zh-CN" altLang="en-US" sz="1300">
                <a:solidFill>
                  <a:srgbClr val="595959"/>
                </a:solidFill>
                <a:latin typeface="微软雅黑" pitchFamily="34" charset="-122"/>
                <a:ea typeface="微软雅黑" pitchFamily="34" charset="-122"/>
              </a:rPr>
              <a:t>请在此处输入您的文本请在此处输入您的文本请在此处输入您的文本</a:t>
            </a:r>
          </a:p>
        </p:txBody>
      </p:sp>
    </p:spTree>
    <p:extLst>
      <p:ext uri="{BB962C8B-B14F-4D97-AF65-F5344CB8AC3E}">
        <p14:creationId xmlns:p14="http://schemas.microsoft.com/office/powerpoint/2010/main" val="3731682800"/>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left)">
                                      <p:cBhvr>
                                        <p:cTn id="17" dur="500"/>
                                        <p:tgtEl>
                                          <p:spTgt spid="23"/>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left)">
                                      <p:cBhvr>
                                        <p:cTn id="32" dur="500"/>
                                        <p:tgtEl>
                                          <p:spTgt spid="37"/>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fltVal val="0"/>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animEffect transition="in" filter="fade">
                                      <p:cBhvr>
                                        <p:cTn id="38" dur="500"/>
                                        <p:tgtEl>
                                          <p:spTgt spid="25"/>
                                        </p:tgtEl>
                                      </p:cBhvr>
                                    </p:animEffect>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left)">
                                      <p:cBhvr>
                                        <p:cTn id="42" dur="500"/>
                                        <p:tgtEl>
                                          <p:spTgt spid="24"/>
                                        </p:tgtEl>
                                      </p:cBhvr>
                                    </p:animEffect>
                                  </p:childTnLst>
                                </p:cTn>
                              </p:par>
                            </p:childTnLst>
                          </p:cTn>
                        </p:par>
                        <p:par>
                          <p:cTn id="43" fill="hold">
                            <p:stCondLst>
                              <p:cond delay="3500"/>
                            </p:stCondLst>
                            <p:childTnLst>
                              <p:par>
                                <p:cTn id="44" presetID="53" presetClass="entr" presetSubtype="16" fill="hold"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p:cTn id="46" dur="500" fill="hold"/>
                                        <p:tgtEl>
                                          <p:spTgt spid="38"/>
                                        </p:tgtEl>
                                        <p:attrNameLst>
                                          <p:attrName>ppt_w</p:attrName>
                                        </p:attrNameLst>
                                      </p:cBhvr>
                                      <p:tavLst>
                                        <p:tav tm="0">
                                          <p:val>
                                            <p:fltVal val="0"/>
                                          </p:val>
                                        </p:tav>
                                        <p:tav tm="100000">
                                          <p:val>
                                            <p:strVal val="#ppt_w"/>
                                          </p:val>
                                        </p:tav>
                                      </p:tavLst>
                                    </p:anim>
                                    <p:anim calcmode="lin" valueType="num">
                                      <p:cBhvr>
                                        <p:cTn id="47" dur="500" fill="hold"/>
                                        <p:tgtEl>
                                          <p:spTgt spid="38"/>
                                        </p:tgtEl>
                                        <p:attrNameLst>
                                          <p:attrName>ppt_h</p:attrName>
                                        </p:attrNameLst>
                                      </p:cBhvr>
                                      <p:tavLst>
                                        <p:tav tm="0">
                                          <p:val>
                                            <p:fltVal val="0"/>
                                          </p:val>
                                        </p:tav>
                                        <p:tav tm="100000">
                                          <p:val>
                                            <p:strVal val="#ppt_h"/>
                                          </p:val>
                                        </p:tav>
                                      </p:tavLst>
                                    </p:anim>
                                    <p:animEffect transition="in" filter="fade">
                                      <p:cBhvr>
                                        <p:cTn id="48" dur="500"/>
                                        <p:tgtEl>
                                          <p:spTgt spid="38"/>
                                        </p:tgtEl>
                                      </p:cBhvr>
                                    </p:animEffect>
                                  </p:childTnLst>
                                </p:cTn>
                              </p:par>
                            </p:childTnLst>
                          </p:cTn>
                        </p:par>
                        <p:par>
                          <p:cTn id="49" fill="hold">
                            <p:stCondLst>
                              <p:cond delay="4000"/>
                            </p:stCondLst>
                            <p:childTnLst>
                              <p:par>
                                <p:cTn id="50" presetID="2" presetClass="entr" presetSubtype="4"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ppt_x"/>
                                          </p:val>
                                        </p:tav>
                                        <p:tav tm="100000">
                                          <p:val>
                                            <p:strVal val="#ppt_x"/>
                                          </p:val>
                                        </p:tav>
                                      </p:tavLst>
                                    </p:anim>
                                    <p:anim calcmode="lin" valueType="num">
                                      <p:cBhvr additive="base">
                                        <p:cTn id="53" dur="500" fill="hold"/>
                                        <p:tgtEl>
                                          <p:spTgt spid="12"/>
                                        </p:tgtEl>
                                        <p:attrNameLst>
                                          <p:attrName>ppt_y</p:attrName>
                                        </p:attrNameLst>
                                      </p:cBhvr>
                                      <p:tavLst>
                                        <p:tav tm="0">
                                          <p:val>
                                            <p:strVal val="1+#ppt_h/2"/>
                                          </p:val>
                                        </p:tav>
                                        <p:tav tm="100000">
                                          <p:val>
                                            <p:strVal val="#ppt_y"/>
                                          </p:val>
                                        </p:tav>
                                      </p:tavLst>
                                    </p:anim>
                                  </p:childTnLst>
                                </p:cTn>
                              </p:par>
                            </p:childTnLst>
                          </p:cTn>
                        </p:par>
                        <p:par>
                          <p:cTn id="54" fill="hold">
                            <p:stCondLst>
                              <p:cond delay="4500"/>
                            </p:stCondLst>
                            <p:childTnLst>
                              <p:par>
                                <p:cTn id="55" presetID="2" presetClass="entr" presetSubtype="4"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 calcmode="lin" valueType="num">
                                      <p:cBhvr additive="base">
                                        <p:cTn id="57" dur="500" fill="hold"/>
                                        <p:tgtEl>
                                          <p:spTgt spid="41"/>
                                        </p:tgtEl>
                                        <p:attrNameLst>
                                          <p:attrName>ppt_x</p:attrName>
                                        </p:attrNameLst>
                                      </p:cBhvr>
                                      <p:tavLst>
                                        <p:tav tm="0">
                                          <p:val>
                                            <p:strVal val="#ppt_x"/>
                                          </p:val>
                                        </p:tav>
                                        <p:tav tm="100000">
                                          <p:val>
                                            <p:strVal val="#ppt_x"/>
                                          </p:val>
                                        </p:tav>
                                      </p:tavLst>
                                    </p:anim>
                                    <p:anim calcmode="lin" valueType="num">
                                      <p:cBhvr additive="base">
                                        <p:cTn id="58" dur="500" fill="hold"/>
                                        <p:tgtEl>
                                          <p:spTgt spid="41"/>
                                        </p:tgtEl>
                                        <p:attrNameLst>
                                          <p:attrName>ppt_y</p:attrName>
                                        </p:attrNameLst>
                                      </p:cBhvr>
                                      <p:tavLst>
                                        <p:tav tm="0">
                                          <p:val>
                                            <p:strVal val="1+#ppt_h/2"/>
                                          </p:val>
                                        </p:tav>
                                        <p:tav tm="100000">
                                          <p:val>
                                            <p:strVal val="#ppt_y"/>
                                          </p:val>
                                        </p:tav>
                                      </p:tavLst>
                                    </p:anim>
                                  </p:childTnLst>
                                </p:cTn>
                              </p:par>
                            </p:childTnLst>
                          </p:cTn>
                        </p:par>
                        <p:par>
                          <p:cTn id="59" fill="hold">
                            <p:stCondLst>
                              <p:cond delay="5000"/>
                            </p:stCondLst>
                            <p:childTnLst>
                              <p:par>
                                <p:cTn id="60" presetID="2" presetClass="entr" presetSubtype="4" fill="hold" grpId="0" nodeType="afterEffect">
                                  <p:stCondLst>
                                    <p:cond delay="0"/>
                                  </p:stCondLst>
                                  <p:childTnLst>
                                    <p:set>
                                      <p:cBhvr>
                                        <p:cTn id="61" dur="1" fill="hold">
                                          <p:stCondLst>
                                            <p:cond delay="0"/>
                                          </p:stCondLst>
                                        </p:cTn>
                                        <p:tgtEl>
                                          <p:spTgt spid="42"/>
                                        </p:tgtEl>
                                        <p:attrNameLst>
                                          <p:attrName>style.visibility</p:attrName>
                                        </p:attrNameLst>
                                      </p:cBhvr>
                                      <p:to>
                                        <p:strVal val="visible"/>
                                      </p:to>
                                    </p:set>
                                    <p:anim calcmode="lin" valueType="num">
                                      <p:cBhvr additive="base">
                                        <p:cTn id="62" dur="500" fill="hold"/>
                                        <p:tgtEl>
                                          <p:spTgt spid="42"/>
                                        </p:tgtEl>
                                        <p:attrNameLst>
                                          <p:attrName>ppt_x</p:attrName>
                                        </p:attrNameLst>
                                      </p:cBhvr>
                                      <p:tavLst>
                                        <p:tav tm="0">
                                          <p:val>
                                            <p:strVal val="#ppt_x"/>
                                          </p:val>
                                        </p:tav>
                                        <p:tav tm="100000">
                                          <p:val>
                                            <p:strVal val="#ppt_x"/>
                                          </p:val>
                                        </p:tav>
                                      </p:tavLst>
                                    </p:anim>
                                    <p:anim calcmode="lin" valueType="num">
                                      <p:cBhvr additive="base">
                                        <p:cTn id="63" dur="500" fill="hold"/>
                                        <p:tgtEl>
                                          <p:spTgt spid="42"/>
                                        </p:tgtEl>
                                        <p:attrNameLst>
                                          <p:attrName>ppt_y</p:attrName>
                                        </p:attrNameLst>
                                      </p:cBhvr>
                                      <p:tavLst>
                                        <p:tav tm="0">
                                          <p:val>
                                            <p:strVal val="1+#ppt_h/2"/>
                                          </p:val>
                                        </p:tav>
                                        <p:tav tm="100000">
                                          <p:val>
                                            <p:strVal val="#ppt_y"/>
                                          </p:val>
                                        </p:tav>
                                      </p:tavLst>
                                    </p:anim>
                                  </p:childTnLst>
                                </p:cTn>
                              </p:par>
                            </p:childTnLst>
                          </p:cTn>
                        </p:par>
                        <p:par>
                          <p:cTn id="64" fill="hold">
                            <p:stCondLst>
                              <p:cond delay="5500"/>
                            </p:stCondLst>
                            <p:childTnLst>
                              <p:par>
                                <p:cTn id="65" presetID="2" presetClass="entr" presetSubtype="4" fill="hold" grpId="0" nodeType="after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additive="base">
                                        <p:cTn id="67" dur="500" fill="hold"/>
                                        <p:tgtEl>
                                          <p:spTgt spid="43"/>
                                        </p:tgtEl>
                                        <p:attrNameLst>
                                          <p:attrName>ppt_x</p:attrName>
                                        </p:attrNameLst>
                                      </p:cBhvr>
                                      <p:tavLst>
                                        <p:tav tm="0">
                                          <p:val>
                                            <p:strVal val="#ppt_x"/>
                                          </p:val>
                                        </p:tav>
                                        <p:tav tm="100000">
                                          <p:val>
                                            <p:strVal val="#ppt_x"/>
                                          </p:val>
                                        </p:tav>
                                      </p:tavLst>
                                    </p:anim>
                                    <p:anim calcmode="lin" valueType="num">
                                      <p:cBhvr additive="base">
                                        <p:cTn id="68" dur="500" fill="hold"/>
                                        <p:tgtEl>
                                          <p:spTgt spid="43"/>
                                        </p:tgtEl>
                                        <p:attrNameLst>
                                          <p:attrName>ppt_y</p:attrName>
                                        </p:attrNameLst>
                                      </p:cBhvr>
                                      <p:tavLst>
                                        <p:tav tm="0">
                                          <p:val>
                                            <p:strVal val="1+#ppt_h/2"/>
                                          </p:val>
                                        </p:tav>
                                        <p:tav tm="100000">
                                          <p:val>
                                            <p:strVal val="#ppt_y"/>
                                          </p:val>
                                        </p:tav>
                                      </p:tavLst>
                                    </p:anim>
                                  </p:childTnLst>
                                </p:cTn>
                              </p:par>
                            </p:childTnLst>
                          </p:cTn>
                        </p:par>
                        <p:par>
                          <p:cTn id="69" fill="hold">
                            <p:stCondLst>
                              <p:cond delay="6000"/>
                            </p:stCondLst>
                            <p:childTnLst>
                              <p:par>
                                <p:cTn id="70" presetID="2" presetClass="entr" presetSubtype="4" fill="hold" grpId="0" nodeType="afterEffect">
                                  <p:stCondLst>
                                    <p:cond delay="0"/>
                                  </p:stCondLst>
                                  <p:childTnLst>
                                    <p:set>
                                      <p:cBhvr>
                                        <p:cTn id="71" dur="1" fill="hold">
                                          <p:stCondLst>
                                            <p:cond delay="0"/>
                                          </p:stCondLst>
                                        </p:cTn>
                                        <p:tgtEl>
                                          <p:spTgt spid="44"/>
                                        </p:tgtEl>
                                        <p:attrNameLst>
                                          <p:attrName>style.visibility</p:attrName>
                                        </p:attrNameLst>
                                      </p:cBhvr>
                                      <p:to>
                                        <p:strVal val="visible"/>
                                      </p:to>
                                    </p:set>
                                    <p:anim calcmode="lin" valueType="num">
                                      <p:cBhvr additive="base">
                                        <p:cTn id="72" dur="500" fill="hold"/>
                                        <p:tgtEl>
                                          <p:spTgt spid="44"/>
                                        </p:tgtEl>
                                        <p:attrNameLst>
                                          <p:attrName>ppt_x</p:attrName>
                                        </p:attrNameLst>
                                      </p:cBhvr>
                                      <p:tavLst>
                                        <p:tav tm="0">
                                          <p:val>
                                            <p:strVal val="#ppt_x"/>
                                          </p:val>
                                        </p:tav>
                                        <p:tav tm="100000">
                                          <p:val>
                                            <p:strVal val="#ppt_x"/>
                                          </p:val>
                                        </p:tav>
                                      </p:tavLst>
                                    </p:anim>
                                    <p:anim calcmode="lin" valueType="num">
                                      <p:cBhvr additive="base">
                                        <p:cTn id="73"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23" grpId="0" animBg="1"/>
      <p:bldP spid="24" grpId="0" animBg="1"/>
      <p:bldP spid="37" grpId="0" animBg="1"/>
      <p:bldP spid="41" grpId="0"/>
      <p:bldP spid="42" grpId="0"/>
      <p:bldP spid="43" grpId="0"/>
      <p:bldP spid="4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3215197" cy="720000"/>
            <a:chOff x="398975" y="209550"/>
            <a:chExt cx="5817470"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4</a:t>
                </a:r>
                <a:endParaRPr lang="zh-CN" altLang="en-US" sz="2800" b="1" dirty="0">
                  <a:solidFill>
                    <a:prstClr val="white"/>
                  </a:solidFill>
                </a:endParaRPr>
              </a:p>
            </p:txBody>
          </p:sp>
        </p:grpSp>
        <p:sp>
          <p:nvSpPr>
            <p:cNvPr id="30" name="文本框 29"/>
            <p:cNvSpPr txBox="1"/>
            <p:nvPr/>
          </p:nvSpPr>
          <p:spPr>
            <a:xfrm>
              <a:off x="1984152" y="397918"/>
              <a:ext cx="4232293"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融资主要用途</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Oval 5"/>
          <p:cNvSpPr>
            <a:spLocks noChangeArrowheads="1"/>
          </p:cNvSpPr>
          <p:nvPr/>
        </p:nvSpPr>
        <p:spPr bwMode="auto">
          <a:xfrm>
            <a:off x="2395538" y="1082675"/>
            <a:ext cx="5095875" cy="5110163"/>
          </a:xfrm>
          <a:prstGeom prst="ellipse">
            <a:avLst/>
          </a:prstGeom>
          <a:noFill/>
          <a:ln w="12700">
            <a:solidFill>
              <a:srgbClr val="484849"/>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13" name="Line 11"/>
          <p:cNvSpPr>
            <a:spLocks noChangeShapeType="1"/>
          </p:cNvSpPr>
          <p:nvPr/>
        </p:nvSpPr>
        <p:spPr bwMode="auto">
          <a:xfrm flipH="1" flipV="1">
            <a:off x="4011613" y="1766888"/>
            <a:ext cx="619125" cy="612775"/>
          </a:xfrm>
          <a:prstGeom prst="line">
            <a:avLst/>
          </a:prstGeom>
          <a:noFill/>
          <a:ln w="12700">
            <a:solidFill>
              <a:srgbClr val="484849"/>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Line 12"/>
          <p:cNvSpPr>
            <a:spLocks noChangeShapeType="1"/>
          </p:cNvSpPr>
          <p:nvPr/>
        </p:nvSpPr>
        <p:spPr bwMode="auto">
          <a:xfrm flipH="1">
            <a:off x="4030663" y="4927600"/>
            <a:ext cx="619125" cy="611188"/>
          </a:xfrm>
          <a:prstGeom prst="line">
            <a:avLst/>
          </a:prstGeom>
          <a:noFill/>
          <a:ln w="12700">
            <a:solidFill>
              <a:srgbClr val="484849"/>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Line 13"/>
          <p:cNvSpPr>
            <a:spLocks noChangeShapeType="1"/>
          </p:cNvSpPr>
          <p:nvPr/>
        </p:nvSpPr>
        <p:spPr bwMode="auto">
          <a:xfrm>
            <a:off x="2894013" y="3636963"/>
            <a:ext cx="1241425" cy="0"/>
          </a:xfrm>
          <a:prstGeom prst="line">
            <a:avLst/>
          </a:prstGeom>
          <a:noFill/>
          <a:ln w="12700">
            <a:solidFill>
              <a:srgbClr val="484849"/>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Line 14"/>
          <p:cNvSpPr>
            <a:spLocks noChangeShapeType="1"/>
          </p:cNvSpPr>
          <p:nvPr/>
        </p:nvSpPr>
        <p:spPr bwMode="auto">
          <a:xfrm>
            <a:off x="3168650" y="2587625"/>
            <a:ext cx="1116013" cy="400050"/>
          </a:xfrm>
          <a:prstGeom prst="line">
            <a:avLst/>
          </a:prstGeom>
          <a:noFill/>
          <a:ln w="12700">
            <a:solidFill>
              <a:srgbClr val="484849"/>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Line 15"/>
          <p:cNvSpPr>
            <a:spLocks noChangeShapeType="1"/>
          </p:cNvSpPr>
          <p:nvPr/>
        </p:nvSpPr>
        <p:spPr bwMode="auto">
          <a:xfrm flipV="1">
            <a:off x="3160713" y="4308475"/>
            <a:ext cx="1114425" cy="400050"/>
          </a:xfrm>
          <a:prstGeom prst="line">
            <a:avLst/>
          </a:prstGeom>
          <a:noFill/>
          <a:ln w="12700">
            <a:solidFill>
              <a:srgbClr val="484849"/>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Oval 16"/>
          <p:cNvSpPr>
            <a:spLocks noChangeArrowheads="1"/>
          </p:cNvSpPr>
          <p:nvPr/>
        </p:nvSpPr>
        <p:spPr bwMode="auto">
          <a:xfrm>
            <a:off x="4518025" y="1082675"/>
            <a:ext cx="5094288" cy="5110163"/>
          </a:xfrm>
          <a:prstGeom prst="ellipse">
            <a:avLst/>
          </a:prstGeom>
          <a:noFill/>
          <a:ln w="12700">
            <a:solidFill>
              <a:srgbClr val="484849"/>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19" name="Line 22"/>
          <p:cNvSpPr>
            <a:spLocks noChangeShapeType="1"/>
          </p:cNvSpPr>
          <p:nvPr/>
        </p:nvSpPr>
        <p:spPr bwMode="auto">
          <a:xfrm flipV="1">
            <a:off x="7378700" y="1766888"/>
            <a:ext cx="619125" cy="612775"/>
          </a:xfrm>
          <a:prstGeom prst="line">
            <a:avLst/>
          </a:prstGeom>
          <a:noFill/>
          <a:ln w="11">
            <a:solidFill>
              <a:srgbClr val="484849"/>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Line 23"/>
          <p:cNvSpPr>
            <a:spLocks noChangeShapeType="1"/>
          </p:cNvSpPr>
          <p:nvPr/>
        </p:nvSpPr>
        <p:spPr bwMode="auto">
          <a:xfrm>
            <a:off x="7358063" y="4927600"/>
            <a:ext cx="619125" cy="611188"/>
          </a:xfrm>
          <a:prstGeom prst="line">
            <a:avLst/>
          </a:prstGeom>
          <a:noFill/>
          <a:ln w="11">
            <a:solidFill>
              <a:srgbClr val="484849"/>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Line 24"/>
          <p:cNvSpPr>
            <a:spLocks noChangeShapeType="1"/>
          </p:cNvSpPr>
          <p:nvPr/>
        </p:nvSpPr>
        <p:spPr bwMode="auto">
          <a:xfrm flipH="1">
            <a:off x="7872413" y="3636963"/>
            <a:ext cx="1241425" cy="0"/>
          </a:xfrm>
          <a:prstGeom prst="line">
            <a:avLst/>
          </a:prstGeom>
          <a:noFill/>
          <a:ln w="11">
            <a:solidFill>
              <a:srgbClr val="484849"/>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Line 25"/>
          <p:cNvSpPr>
            <a:spLocks noChangeShapeType="1"/>
          </p:cNvSpPr>
          <p:nvPr/>
        </p:nvSpPr>
        <p:spPr bwMode="auto">
          <a:xfrm flipH="1">
            <a:off x="7724775" y="2587625"/>
            <a:ext cx="1114425" cy="400050"/>
          </a:xfrm>
          <a:prstGeom prst="line">
            <a:avLst/>
          </a:prstGeom>
          <a:noFill/>
          <a:ln w="11">
            <a:solidFill>
              <a:srgbClr val="484849"/>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Line 26"/>
          <p:cNvSpPr>
            <a:spLocks noChangeShapeType="1"/>
          </p:cNvSpPr>
          <p:nvPr/>
        </p:nvSpPr>
        <p:spPr bwMode="auto">
          <a:xfrm flipH="1" flipV="1">
            <a:off x="7732713" y="4308475"/>
            <a:ext cx="1116012" cy="400050"/>
          </a:xfrm>
          <a:prstGeom prst="line">
            <a:avLst/>
          </a:prstGeom>
          <a:noFill/>
          <a:ln w="11">
            <a:solidFill>
              <a:srgbClr val="484849"/>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Oval 27"/>
          <p:cNvSpPr>
            <a:spLocks noChangeArrowheads="1"/>
          </p:cNvSpPr>
          <p:nvPr/>
        </p:nvSpPr>
        <p:spPr bwMode="auto">
          <a:xfrm>
            <a:off x="4195763" y="1824038"/>
            <a:ext cx="3616325" cy="3625850"/>
          </a:xfrm>
          <a:prstGeom prst="ellipse">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25" name="TextBox 17"/>
          <p:cNvSpPr txBox="1">
            <a:spLocks noChangeArrowheads="1"/>
          </p:cNvSpPr>
          <p:nvPr/>
        </p:nvSpPr>
        <p:spPr bwMode="auto">
          <a:xfrm>
            <a:off x="4630738" y="3817938"/>
            <a:ext cx="27051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rPr>
              <a:t>资金主要用作营销推广和人力成本两大用途，</a:t>
            </a:r>
            <a:r>
              <a:rPr kumimoji="0" lang="en-US" altLang="zh-CN" sz="1800" b="0" i="0" u="none" strike="noStrike" kern="0" cap="none" spc="0" normalizeH="0" baseline="0" noProof="0">
                <a:ln>
                  <a:noFill/>
                </a:ln>
                <a:solidFill>
                  <a:srgbClr val="FFFFFF"/>
                </a:solidFill>
                <a:effectLst/>
                <a:uLnTx/>
                <a:uFillTx/>
                <a:latin typeface="微软雅黑" pitchFamily="34" charset="-122"/>
                <a:ea typeface="微软雅黑" pitchFamily="34" charset="-122"/>
              </a:rPr>
              <a:t>10</a:t>
            </a:r>
            <a:r>
              <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rPr>
              <a:t>项具体用途。</a:t>
            </a:r>
          </a:p>
        </p:txBody>
      </p:sp>
      <p:sp>
        <p:nvSpPr>
          <p:cNvPr id="26" name="TextBox 18"/>
          <p:cNvSpPr txBox="1">
            <a:spLocks noChangeArrowheads="1"/>
          </p:cNvSpPr>
          <p:nvPr/>
        </p:nvSpPr>
        <p:spPr bwMode="auto">
          <a:xfrm>
            <a:off x="4408488" y="3216275"/>
            <a:ext cx="3149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a:ln>
                  <a:noFill/>
                </a:ln>
                <a:solidFill>
                  <a:srgbClr val="FFFFFF"/>
                </a:solidFill>
                <a:effectLst/>
                <a:uLnTx/>
                <a:uFillTx/>
                <a:latin typeface="微软雅黑" pitchFamily="34" charset="-122"/>
                <a:ea typeface="微软雅黑" pitchFamily="34" charset="-122"/>
              </a:rPr>
              <a:t>资金主要用途</a:t>
            </a:r>
          </a:p>
        </p:txBody>
      </p:sp>
      <p:grpSp>
        <p:nvGrpSpPr>
          <p:cNvPr id="27" name="组合 19"/>
          <p:cNvGrpSpPr>
            <a:grpSpLocks/>
          </p:cNvGrpSpPr>
          <p:nvPr/>
        </p:nvGrpSpPr>
        <p:grpSpPr bwMode="auto">
          <a:xfrm>
            <a:off x="3279775" y="993775"/>
            <a:ext cx="836613" cy="838200"/>
            <a:chOff x="0" y="0"/>
            <a:chExt cx="836613" cy="838200"/>
          </a:xfrm>
        </p:grpSpPr>
        <p:sp>
          <p:nvSpPr>
            <p:cNvPr id="37" name="Oval 9"/>
            <p:cNvSpPr>
              <a:spLocks noChangeArrowheads="1"/>
            </p:cNvSpPr>
            <p:nvPr/>
          </p:nvSpPr>
          <p:spPr bwMode="auto">
            <a:xfrm>
              <a:off x="0" y="0"/>
              <a:ext cx="836613" cy="838200"/>
            </a:xfrm>
            <a:prstGeom prst="ellipse">
              <a:avLst/>
            </a:prstGeom>
            <a:solidFill>
              <a:srgbClr val="2F7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38" name="矩形 21"/>
            <p:cNvSpPr>
              <a:spLocks noChangeArrowheads="1"/>
            </p:cNvSpPr>
            <p:nvPr/>
          </p:nvSpPr>
          <p:spPr bwMode="auto">
            <a:xfrm>
              <a:off x="58266" y="65151"/>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用途一</a:t>
              </a:r>
            </a:p>
          </p:txBody>
        </p:sp>
      </p:grpSp>
      <p:grpSp>
        <p:nvGrpSpPr>
          <p:cNvPr id="39" name="组合 22"/>
          <p:cNvGrpSpPr>
            <a:grpSpLocks/>
          </p:cNvGrpSpPr>
          <p:nvPr/>
        </p:nvGrpSpPr>
        <p:grpSpPr bwMode="auto">
          <a:xfrm>
            <a:off x="2314575" y="1973263"/>
            <a:ext cx="836613" cy="838200"/>
            <a:chOff x="0" y="0"/>
            <a:chExt cx="836613" cy="838200"/>
          </a:xfrm>
        </p:grpSpPr>
        <p:sp>
          <p:nvSpPr>
            <p:cNvPr id="40" name="Oval 7"/>
            <p:cNvSpPr>
              <a:spLocks noChangeArrowheads="1"/>
            </p:cNvSpPr>
            <p:nvPr/>
          </p:nvSpPr>
          <p:spPr bwMode="auto">
            <a:xfrm>
              <a:off x="0" y="0"/>
              <a:ext cx="836613" cy="83820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41" name="矩形 24"/>
            <p:cNvSpPr>
              <a:spLocks noChangeArrowheads="1"/>
            </p:cNvSpPr>
            <p:nvPr/>
          </p:nvSpPr>
          <p:spPr bwMode="auto">
            <a:xfrm>
              <a:off x="40827" y="68302"/>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用途二</a:t>
              </a:r>
            </a:p>
          </p:txBody>
        </p:sp>
      </p:grpSp>
      <p:grpSp>
        <p:nvGrpSpPr>
          <p:cNvPr id="42" name="组合 25"/>
          <p:cNvGrpSpPr>
            <a:grpSpLocks/>
          </p:cNvGrpSpPr>
          <p:nvPr/>
        </p:nvGrpSpPr>
        <p:grpSpPr bwMode="auto">
          <a:xfrm>
            <a:off x="1993900" y="3217863"/>
            <a:ext cx="835025" cy="838200"/>
            <a:chOff x="0" y="0"/>
            <a:chExt cx="835025" cy="838200"/>
          </a:xfrm>
        </p:grpSpPr>
        <p:sp>
          <p:nvSpPr>
            <p:cNvPr id="43" name="Oval 6"/>
            <p:cNvSpPr>
              <a:spLocks noChangeArrowheads="1"/>
            </p:cNvSpPr>
            <p:nvPr/>
          </p:nvSpPr>
          <p:spPr bwMode="auto">
            <a:xfrm>
              <a:off x="0" y="0"/>
              <a:ext cx="835025" cy="838200"/>
            </a:xfrm>
            <a:prstGeom prst="ellipse">
              <a:avLst/>
            </a:prstGeom>
            <a:solidFill>
              <a:srgbClr val="2F7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44" name="矩形 27"/>
            <p:cNvSpPr>
              <a:spLocks noChangeArrowheads="1"/>
            </p:cNvSpPr>
            <p:nvPr/>
          </p:nvSpPr>
          <p:spPr bwMode="auto">
            <a:xfrm>
              <a:off x="33955" y="65648"/>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用途三</a:t>
              </a:r>
            </a:p>
          </p:txBody>
        </p:sp>
      </p:grpSp>
      <p:grpSp>
        <p:nvGrpSpPr>
          <p:cNvPr id="45" name="组合 28"/>
          <p:cNvGrpSpPr>
            <a:grpSpLocks/>
          </p:cNvGrpSpPr>
          <p:nvPr/>
        </p:nvGrpSpPr>
        <p:grpSpPr bwMode="auto">
          <a:xfrm>
            <a:off x="2314575" y="4464050"/>
            <a:ext cx="836613" cy="836613"/>
            <a:chOff x="0" y="0"/>
            <a:chExt cx="836613" cy="836613"/>
          </a:xfrm>
        </p:grpSpPr>
        <p:sp>
          <p:nvSpPr>
            <p:cNvPr id="46" name="Oval 8"/>
            <p:cNvSpPr>
              <a:spLocks noChangeArrowheads="1"/>
            </p:cNvSpPr>
            <p:nvPr/>
          </p:nvSpPr>
          <p:spPr bwMode="auto">
            <a:xfrm>
              <a:off x="0" y="0"/>
              <a:ext cx="836613" cy="836613"/>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47" name="矩形 30"/>
            <p:cNvSpPr>
              <a:spLocks noChangeArrowheads="1"/>
            </p:cNvSpPr>
            <p:nvPr/>
          </p:nvSpPr>
          <p:spPr bwMode="auto">
            <a:xfrm>
              <a:off x="40827" y="88703"/>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用途四</a:t>
              </a:r>
            </a:p>
          </p:txBody>
        </p:sp>
      </p:grpSp>
      <p:grpSp>
        <p:nvGrpSpPr>
          <p:cNvPr id="48" name="组合 31"/>
          <p:cNvGrpSpPr>
            <a:grpSpLocks/>
          </p:cNvGrpSpPr>
          <p:nvPr/>
        </p:nvGrpSpPr>
        <p:grpSpPr bwMode="auto">
          <a:xfrm>
            <a:off x="3279775" y="5443538"/>
            <a:ext cx="836613" cy="836612"/>
            <a:chOff x="0" y="0"/>
            <a:chExt cx="836613" cy="836613"/>
          </a:xfrm>
        </p:grpSpPr>
        <p:sp>
          <p:nvSpPr>
            <p:cNvPr id="49" name="Oval 10"/>
            <p:cNvSpPr>
              <a:spLocks noChangeArrowheads="1"/>
            </p:cNvSpPr>
            <p:nvPr/>
          </p:nvSpPr>
          <p:spPr bwMode="auto">
            <a:xfrm>
              <a:off x="0" y="0"/>
              <a:ext cx="836613" cy="836613"/>
            </a:xfrm>
            <a:prstGeom prst="ellipse">
              <a:avLst/>
            </a:prstGeom>
            <a:solidFill>
              <a:srgbClr val="2F7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50" name="矩形 33"/>
            <p:cNvSpPr>
              <a:spLocks noChangeArrowheads="1"/>
            </p:cNvSpPr>
            <p:nvPr/>
          </p:nvSpPr>
          <p:spPr bwMode="auto">
            <a:xfrm>
              <a:off x="44618" y="64559"/>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用途五</a:t>
              </a:r>
            </a:p>
          </p:txBody>
        </p:sp>
      </p:grpSp>
      <p:grpSp>
        <p:nvGrpSpPr>
          <p:cNvPr id="51" name="组合 34"/>
          <p:cNvGrpSpPr>
            <a:grpSpLocks/>
          </p:cNvGrpSpPr>
          <p:nvPr/>
        </p:nvGrpSpPr>
        <p:grpSpPr bwMode="auto">
          <a:xfrm>
            <a:off x="7893050" y="5443538"/>
            <a:ext cx="836613" cy="836612"/>
            <a:chOff x="0" y="0"/>
            <a:chExt cx="836613" cy="836613"/>
          </a:xfrm>
        </p:grpSpPr>
        <p:sp>
          <p:nvSpPr>
            <p:cNvPr id="52" name="Oval 21"/>
            <p:cNvSpPr>
              <a:spLocks noChangeArrowheads="1"/>
            </p:cNvSpPr>
            <p:nvPr/>
          </p:nvSpPr>
          <p:spPr bwMode="auto">
            <a:xfrm>
              <a:off x="0" y="0"/>
              <a:ext cx="836613" cy="836613"/>
            </a:xfrm>
            <a:prstGeom prst="ellipse">
              <a:avLst/>
            </a:prstGeom>
            <a:solidFill>
              <a:srgbClr val="262626"/>
            </a:solidFill>
            <a:ln w="9525">
              <a:noFill/>
              <a:round/>
              <a:headEnd/>
              <a:tailEnd/>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53" name="矩形 36"/>
            <p:cNvSpPr>
              <a:spLocks noChangeArrowheads="1"/>
            </p:cNvSpPr>
            <p:nvPr/>
          </p:nvSpPr>
          <p:spPr bwMode="auto">
            <a:xfrm>
              <a:off x="57934" y="64559"/>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用途十</a:t>
              </a:r>
              <a:r>
                <a:rPr kumimoji="0" 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 </a:t>
              </a:r>
              <a:endPar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endParaRPr>
            </a:p>
          </p:txBody>
        </p:sp>
      </p:grpSp>
      <p:grpSp>
        <p:nvGrpSpPr>
          <p:cNvPr id="54" name="组合 37"/>
          <p:cNvGrpSpPr>
            <a:grpSpLocks/>
          </p:cNvGrpSpPr>
          <p:nvPr/>
        </p:nvGrpSpPr>
        <p:grpSpPr bwMode="auto">
          <a:xfrm>
            <a:off x="8856663" y="4464050"/>
            <a:ext cx="836612" cy="836613"/>
            <a:chOff x="0" y="0"/>
            <a:chExt cx="836613" cy="836613"/>
          </a:xfrm>
        </p:grpSpPr>
        <p:sp>
          <p:nvSpPr>
            <p:cNvPr id="55" name="Oval 19"/>
            <p:cNvSpPr>
              <a:spLocks noChangeArrowheads="1"/>
            </p:cNvSpPr>
            <p:nvPr/>
          </p:nvSpPr>
          <p:spPr bwMode="auto">
            <a:xfrm>
              <a:off x="0" y="0"/>
              <a:ext cx="836613" cy="836613"/>
            </a:xfrm>
            <a:prstGeom prst="ellipse">
              <a:avLst/>
            </a:prstGeom>
            <a:solidFill>
              <a:srgbClr val="2F7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56" name="矩形 39"/>
            <p:cNvSpPr>
              <a:spLocks noChangeArrowheads="1"/>
            </p:cNvSpPr>
            <p:nvPr/>
          </p:nvSpPr>
          <p:spPr bwMode="auto">
            <a:xfrm>
              <a:off x="63312" y="88703"/>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用途九</a:t>
              </a:r>
            </a:p>
          </p:txBody>
        </p:sp>
      </p:grpSp>
      <p:grpSp>
        <p:nvGrpSpPr>
          <p:cNvPr id="57" name="组合 40"/>
          <p:cNvGrpSpPr>
            <a:grpSpLocks/>
          </p:cNvGrpSpPr>
          <p:nvPr/>
        </p:nvGrpSpPr>
        <p:grpSpPr bwMode="auto">
          <a:xfrm>
            <a:off x="9178925" y="3217863"/>
            <a:ext cx="836613" cy="838200"/>
            <a:chOff x="0" y="0"/>
            <a:chExt cx="836613" cy="838200"/>
          </a:xfrm>
        </p:grpSpPr>
        <p:sp>
          <p:nvSpPr>
            <p:cNvPr id="58" name="Oval 17"/>
            <p:cNvSpPr>
              <a:spLocks noChangeArrowheads="1"/>
            </p:cNvSpPr>
            <p:nvPr/>
          </p:nvSpPr>
          <p:spPr bwMode="auto">
            <a:xfrm>
              <a:off x="0" y="0"/>
              <a:ext cx="836613" cy="83820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59" name="矩形 42"/>
            <p:cNvSpPr>
              <a:spLocks noChangeArrowheads="1"/>
            </p:cNvSpPr>
            <p:nvPr/>
          </p:nvSpPr>
          <p:spPr bwMode="auto">
            <a:xfrm>
              <a:off x="54948" y="65648"/>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用途八</a:t>
              </a:r>
            </a:p>
          </p:txBody>
        </p:sp>
      </p:grpSp>
      <p:grpSp>
        <p:nvGrpSpPr>
          <p:cNvPr id="60" name="组合 43"/>
          <p:cNvGrpSpPr>
            <a:grpSpLocks/>
          </p:cNvGrpSpPr>
          <p:nvPr/>
        </p:nvGrpSpPr>
        <p:grpSpPr bwMode="auto">
          <a:xfrm>
            <a:off x="8856663" y="1973263"/>
            <a:ext cx="836612" cy="838200"/>
            <a:chOff x="0" y="0"/>
            <a:chExt cx="836613" cy="838200"/>
          </a:xfrm>
        </p:grpSpPr>
        <p:sp>
          <p:nvSpPr>
            <p:cNvPr id="61" name="Oval 18"/>
            <p:cNvSpPr>
              <a:spLocks noChangeArrowheads="1"/>
            </p:cNvSpPr>
            <p:nvPr/>
          </p:nvSpPr>
          <p:spPr bwMode="auto">
            <a:xfrm>
              <a:off x="0" y="0"/>
              <a:ext cx="836613" cy="838200"/>
            </a:xfrm>
            <a:prstGeom prst="ellipse">
              <a:avLst/>
            </a:prstGeom>
            <a:solidFill>
              <a:srgbClr val="2F7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62" name="矩形 45"/>
            <p:cNvSpPr>
              <a:spLocks noChangeArrowheads="1"/>
            </p:cNvSpPr>
            <p:nvPr/>
          </p:nvSpPr>
          <p:spPr bwMode="auto">
            <a:xfrm>
              <a:off x="36017" y="68302"/>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用途七</a:t>
              </a:r>
            </a:p>
          </p:txBody>
        </p:sp>
      </p:grpSp>
      <p:grpSp>
        <p:nvGrpSpPr>
          <p:cNvPr id="63" name="组合 46"/>
          <p:cNvGrpSpPr>
            <a:grpSpLocks/>
          </p:cNvGrpSpPr>
          <p:nvPr/>
        </p:nvGrpSpPr>
        <p:grpSpPr bwMode="auto">
          <a:xfrm>
            <a:off x="7893050" y="993775"/>
            <a:ext cx="836613" cy="838200"/>
            <a:chOff x="0" y="0"/>
            <a:chExt cx="836613" cy="838200"/>
          </a:xfrm>
        </p:grpSpPr>
        <p:sp>
          <p:nvSpPr>
            <p:cNvPr id="64" name="Oval 20"/>
            <p:cNvSpPr>
              <a:spLocks noChangeArrowheads="1"/>
            </p:cNvSpPr>
            <p:nvPr/>
          </p:nvSpPr>
          <p:spPr bwMode="auto">
            <a:xfrm>
              <a:off x="0" y="0"/>
              <a:ext cx="836613" cy="83820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65" name="矩形 48"/>
            <p:cNvSpPr>
              <a:spLocks noChangeArrowheads="1"/>
            </p:cNvSpPr>
            <p:nvPr/>
          </p:nvSpPr>
          <p:spPr bwMode="auto">
            <a:xfrm>
              <a:off x="57934" y="65151"/>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用途六</a:t>
              </a:r>
            </a:p>
          </p:txBody>
        </p:sp>
      </p:grpSp>
      <p:sp>
        <p:nvSpPr>
          <p:cNvPr id="66" name="Freeform 16"/>
          <p:cNvSpPr>
            <a:spLocks noEditPoints="1"/>
          </p:cNvSpPr>
          <p:nvPr/>
        </p:nvSpPr>
        <p:spPr bwMode="auto">
          <a:xfrm>
            <a:off x="5513388" y="2238375"/>
            <a:ext cx="800100" cy="1044575"/>
          </a:xfrm>
          <a:custGeom>
            <a:avLst/>
            <a:gdLst>
              <a:gd name="T0" fmla="*/ 541180 w 1097"/>
              <a:gd name="T1" fmla="*/ 152137 h 1435"/>
              <a:gd name="T2" fmla="*/ 771655 w 1097"/>
              <a:gd name="T3" fmla="*/ 192173 h 1435"/>
              <a:gd name="T4" fmla="*/ 753421 w 1097"/>
              <a:gd name="T5" fmla="*/ 224201 h 1435"/>
              <a:gd name="T6" fmla="*/ 614844 w 1097"/>
              <a:gd name="T7" fmla="*/ 184893 h 1435"/>
              <a:gd name="T8" fmla="*/ 689238 w 1097"/>
              <a:gd name="T9" fmla="*/ 249679 h 1435"/>
              <a:gd name="T10" fmla="*/ 651312 w 1097"/>
              <a:gd name="T11" fmla="*/ 264237 h 1435"/>
              <a:gd name="T12" fmla="*/ 540450 w 1097"/>
              <a:gd name="T13" fmla="*/ 195812 h 1435"/>
              <a:gd name="T14" fmla="*/ 503983 w 1097"/>
              <a:gd name="T15" fmla="*/ 173247 h 1435"/>
              <a:gd name="T16" fmla="*/ 541180 w 1097"/>
              <a:gd name="T17" fmla="*/ 152137 h 1435"/>
              <a:gd name="T18" fmla="*/ 404791 w 1097"/>
              <a:gd name="T19" fmla="*/ 697354 h 1435"/>
              <a:gd name="T20" fmla="*/ 404791 w 1097"/>
              <a:gd name="T21" fmla="*/ 697354 h 1435"/>
              <a:gd name="T22" fmla="*/ 426671 w 1097"/>
              <a:gd name="T23" fmla="*/ 686435 h 1435"/>
              <a:gd name="T24" fmla="*/ 433236 w 1097"/>
              <a:gd name="T25" fmla="*/ 668965 h 1435"/>
              <a:gd name="T26" fmla="*/ 427401 w 1097"/>
              <a:gd name="T27" fmla="*/ 653678 h 1435"/>
              <a:gd name="T28" fmla="*/ 404791 w 1097"/>
              <a:gd name="T29" fmla="*/ 641304 h 1435"/>
              <a:gd name="T30" fmla="*/ 404791 w 1097"/>
              <a:gd name="T31" fmla="*/ 697354 h 1435"/>
              <a:gd name="T32" fmla="*/ 378534 w 1097"/>
              <a:gd name="T33" fmla="*/ 524835 h 1435"/>
              <a:gd name="T34" fmla="*/ 378534 w 1097"/>
              <a:gd name="T35" fmla="*/ 524835 h 1435"/>
              <a:gd name="T36" fmla="*/ 363218 w 1097"/>
              <a:gd name="T37" fmla="*/ 559776 h 1435"/>
              <a:gd name="T38" fmla="*/ 378534 w 1097"/>
              <a:gd name="T39" fmla="*/ 569239 h 1435"/>
              <a:gd name="T40" fmla="*/ 378534 w 1097"/>
              <a:gd name="T41" fmla="*/ 524835 h 1435"/>
              <a:gd name="T42" fmla="*/ 491584 w 1097"/>
              <a:gd name="T43" fmla="*/ 542305 h 1435"/>
              <a:gd name="T44" fmla="*/ 491584 w 1097"/>
              <a:gd name="T45" fmla="*/ 542305 h 1435"/>
              <a:gd name="T46" fmla="*/ 426671 w 1097"/>
              <a:gd name="T47" fmla="*/ 552496 h 1435"/>
              <a:gd name="T48" fmla="*/ 404791 w 1097"/>
              <a:gd name="T49" fmla="*/ 525563 h 1435"/>
              <a:gd name="T50" fmla="*/ 404791 w 1097"/>
              <a:gd name="T51" fmla="*/ 575790 h 1435"/>
              <a:gd name="T52" fmla="*/ 476267 w 1097"/>
              <a:gd name="T53" fmla="*/ 606363 h 1435"/>
              <a:gd name="T54" fmla="*/ 461680 w 1097"/>
              <a:gd name="T55" fmla="*/ 727199 h 1435"/>
              <a:gd name="T56" fmla="*/ 404791 w 1097"/>
              <a:gd name="T57" fmla="*/ 742485 h 1435"/>
              <a:gd name="T58" fmla="*/ 404791 w 1097"/>
              <a:gd name="T59" fmla="*/ 775970 h 1435"/>
              <a:gd name="T60" fmla="*/ 378534 w 1097"/>
              <a:gd name="T61" fmla="*/ 775970 h 1435"/>
              <a:gd name="T62" fmla="*/ 378534 w 1097"/>
              <a:gd name="T63" fmla="*/ 742485 h 1435"/>
              <a:gd name="T64" fmla="*/ 281530 w 1097"/>
              <a:gd name="T65" fmla="*/ 664597 h 1435"/>
              <a:gd name="T66" fmla="*/ 353007 w 1097"/>
              <a:gd name="T67" fmla="*/ 656590 h 1435"/>
              <a:gd name="T68" fmla="*/ 378534 w 1097"/>
              <a:gd name="T69" fmla="*/ 695170 h 1435"/>
              <a:gd name="T70" fmla="*/ 378534 w 1097"/>
              <a:gd name="T71" fmla="*/ 633296 h 1435"/>
              <a:gd name="T72" fmla="*/ 328209 w 1097"/>
              <a:gd name="T73" fmla="*/ 616554 h 1435"/>
              <a:gd name="T74" fmla="*/ 313622 w 1097"/>
              <a:gd name="T75" fmla="*/ 502270 h 1435"/>
              <a:gd name="T76" fmla="*/ 378534 w 1097"/>
              <a:gd name="T77" fmla="*/ 478976 h 1435"/>
              <a:gd name="T78" fmla="*/ 378534 w 1097"/>
              <a:gd name="T79" fmla="*/ 462234 h 1435"/>
              <a:gd name="T80" fmla="*/ 404791 w 1097"/>
              <a:gd name="T81" fmla="*/ 462234 h 1435"/>
              <a:gd name="T82" fmla="*/ 404791 w 1097"/>
              <a:gd name="T83" fmla="*/ 478976 h 1435"/>
              <a:gd name="T84" fmla="*/ 491584 w 1097"/>
              <a:gd name="T85" fmla="*/ 542305 h 1435"/>
              <a:gd name="T86" fmla="*/ 13858 w 1097"/>
              <a:gd name="T87" fmla="*/ 735206 h 1435"/>
              <a:gd name="T88" fmla="*/ 13858 w 1097"/>
              <a:gd name="T89" fmla="*/ 735206 h 1435"/>
              <a:gd name="T90" fmla="*/ 757798 w 1097"/>
              <a:gd name="T91" fmla="*/ 749765 h 1435"/>
              <a:gd name="T92" fmla="*/ 470433 w 1097"/>
              <a:gd name="T93" fmla="*/ 171791 h 1435"/>
              <a:gd name="T94" fmla="*/ 576189 w 1097"/>
              <a:gd name="T95" fmla="*/ 42948 h 1435"/>
              <a:gd name="T96" fmla="*/ 398956 w 1097"/>
              <a:gd name="T97" fmla="*/ 42220 h 1435"/>
              <a:gd name="T98" fmla="*/ 257462 w 1097"/>
              <a:gd name="T99" fmla="*/ 88079 h 1435"/>
              <a:gd name="T100" fmla="*/ 323833 w 1097"/>
              <a:gd name="T101" fmla="*/ 165967 h 1435"/>
              <a:gd name="T102" fmla="*/ 13858 w 1097"/>
              <a:gd name="T103" fmla="*/ 735206 h 14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097" h="1435">
                <a:moveTo>
                  <a:pt x="742" y="209"/>
                </a:moveTo>
                <a:cubicBezTo>
                  <a:pt x="861" y="197"/>
                  <a:pt x="958" y="200"/>
                  <a:pt x="1058" y="264"/>
                </a:cubicBezTo>
                <a:cubicBezTo>
                  <a:pt x="1097" y="288"/>
                  <a:pt x="1065" y="329"/>
                  <a:pt x="1033" y="308"/>
                </a:cubicBezTo>
                <a:cubicBezTo>
                  <a:pt x="974" y="271"/>
                  <a:pt x="914" y="256"/>
                  <a:pt x="843" y="254"/>
                </a:cubicBezTo>
                <a:cubicBezTo>
                  <a:pt x="878" y="274"/>
                  <a:pt x="922" y="306"/>
                  <a:pt x="945" y="343"/>
                </a:cubicBezTo>
                <a:cubicBezTo>
                  <a:pt x="967" y="377"/>
                  <a:pt x="916" y="401"/>
                  <a:pt x="893" y="363"/>
                </a:cubicBezTo>
                <a:cubicBezTo>
                  <a:pt x="865" y="316"/>
                  <a:pt x="781" y="273"/>
                  <a:pt x="741" y="269"/>
                </a:cubicBezTo>
                <a:cubicBezTo>
                  <a:pt x="724" y="259"/>
                  <a:pt x="708" y="247"/>
                  <a:pt x="691" y="238"/>
                </a:cubicBezTo>
                <a:cubicBezTo>
                  <a:pt x="708" y="230"/>
                  <a:pt x="726" y="220"/>
                  <a:pt x="742" y="209"/>
                </a:cubicBezTo>
                <a:close/>
                <a:moveTo>
                  <a:pt x="555" y="958"/>
                </a:moveTo>
                <a:lnTo>
                  <a:pt x="555" y="958"/>
                </a:lnTo>
                <a:cubicBezTo>
                  <a:pt x="568" y="955"/>
                  <a:pt x="578" y="950"/>
                  <a:pt x="585" y="943"/>
                </a:cubicBezTo>
                <a:cubicBezTo>
                  <a:pt x="591" y="936"/>
                  <a:pt x="594" y="928"/>
                  <a:pt x="594" y="919"/>
                </a:cubicBezTo>
                <a:cubicBezTo>
                  <a:pt x="594" y="912"/>
                  <a:pt x="592" y="905"/>
                  <a:pt x="586" y="898"/>
                </a:cubicBezTo>
                <a:cubicBezTo>
                  <a:pt x="581" y="892"/>
                  <a:pt x="570" y="886"/>
                  <a:pt x="555" y="881"/>
                </a:cubicBezTo>
                <a:lnTo>
                  <a:pt x="555" y="958"/>
                </a:lnTo>
                <a:close/>
                <a:moveTo>
                  <a:pt x="519" y="721"/>
                </a:moveTo>
                <a:lnTo>
                  <a:pt x="519" y="721"/>
                </a:lnTo>
                <a:cubicBezTo>
                  <a:pt x="497" y="728"/>
                  <a:pt x="481" y="748"/>
                  <a:pt x="498" y="769"/>
                </a:cubicBezTo>
                <a:cubicBezTo>
                  <a:pt x="502" y="774"/>
                  <a:pt x="509" y="779"/>
                  <a:pt x="519" y="782"/>
                </a:cubicBezTo>
                <a:lnTo>
                  <a:pt x="519" y="721"/>
                </a:lnTo>
                <a:close/>
                <a:moveTo>
                  <a:pt x="674" y="745"/>
                </a:moveTo>
                <a:lnTo>
                  <a:pt x="674" y="745"/>
                </a:lnTo>
                <a:lnTo>
                  <a:pt x="585" y="759"/>
                </a:lnTo>
                <a:cubicBezTo>
                  <a:pt x="577" y="740"/>
                  <a:pt x="573" y="732"/>
                  <a:pt x="555" y="722"/>
                </a:cubicBezTo>
                <a:lnTo>
                  <a:pt x="555" y="791"/>
                </a:lnTo>
                <a:cubicBezTo>
                  <a:pt x="604" y="804"/>
                  <a:pt x="636" y="818"/>
                  <a:pt x="653" y="833"/>
                </a:cubicBezTo>
                <a:cubicBezTo>
                  <a:pt x="706" y="880"/>
                  <a:pt x="690" y="962"/>
                  <a:pt x="633" y="999"/>
                </a:cubicBezTo>
                <a:cubicBezTo>
                  <a:pt x="611" y="1013"/>
                  <a:pt x="584" y="1019"/>
                  <a:pt x="555" y="1020"/>
                </a:cubicBezTo>
                <a:lnTo>
                  <a:pt x="555" y="1066"/>
                </a:lnTo>
                <a:lnTo>
                  <a:pt x="519" y="1066"/>
                </a:lnTo>
                <a:lnTo>
                  <a:pt x="519" y="1020"/>
                </a:lnTo>
                <a:cubicBezTo>
                  <a:pt x="447" y="1014"/>
                  <a:pt x="399" y="987"/>
                  <a:pt x="386" y="913"/>
                </a:cubicBezTo>
                <a:lnTo>
                  <a:pt x="484" y="902"/>
                </a:lnTo>
                <a:cubicBezTo>
                  <a:pt x="489" y="929"/>
                  <a:pt x="494" y="943"/>
                  <a:pt x="519" y="955"/>
                </a:cubicBezTo>
                <a:lnTo>
                  <a:pt x="519" y="870"/>
                </a:lnTo>
                <a:cubicBezTo>
                  <a:pt x="487" y="861"/>
                  <a:pt x="464" y="853"/>
                  <a:pt x="450" y="847"/>
                </a:cubicBezTo>
                <a:cubicBezTo>
                  <a:pt x="391" y="818"/>
                  <a:pt x="384" y="735"/>
                  <a:pt x="430" y="690"/>
                </a:cubicBezTo>
                <a:cubicBezTo>
                  <a:pt x="450" y="671"/>
                  <a:pt x="480" y="660"/>
                  <a:pt x="519" y="658"/>
                </a:cubicBezTo>
                <a:lnTo>
                  <a:pt x="519" y="635"/>
                </a:lnTo>
                <a:lnTo>
                  <a:pt x="555" y="635"/>
                </a:lnTo>
                <a:lnTo>
                  <a:pt x="555" y="658"/>
                </a:lnTo>
                <a:cubicBezTo>
                  <a:pt x="613" y="662"/>
                  <a:pt x="661" y="683"/>
                  <a:pt x="674" y="745"/>
                </a:cubicBezTo>
                <a:close/>
                <a:moveTo>
                  <a:pt x="19" y="1010"/>
                </a:moveTo>
                <a:lnTo>
                  <a:pt x="19" y="1010"/>
                </a:lnTo>
                <a:cubicBezTo>
                  <a:pt x="47" y="1410"/>
                  <a:pt x="970" y="1435"/>
                  <a:pt x="1039" y="1030"/>
                </a:cubicBezTo>
                <a:cubicBezTo>
                  <a:pt x="1094" y="711"/>
                  <a:pt x="844" y="315"/>
                  <a:pt x="645" y="236"/>
                </a:cubicBezTo>
                <a:cubicBezTo>
                  <a:pt x="739" y="209"/>
                  <a:pt x="782" y="158"/>
                  <a:pt x="790" y="59"/>
                </a:cubicBezTo>
                <a:cubicBezTo>
                  <a:pt x="691" y="118"/>
                  <a:pt x="643" y="121"/>
                  <a:pt x="547" y="58"/>
                </a:cubicBezTo>
                <a:cubicBezTo>
                  <a:pt x="461" y="0"/>
                  <a:pt x="308" y="2"/>
                  <a:pt x="353" y="121"/>
                </a:cubicBezTo>
                <a:cubicBezTo>
                  <a:pt x="367" y="157"/>
                  <a:pt x="400" y="197"/>
                  <a:pt x="444" y="228"/>
                </a:cubicBezTo>
                <a:cubicBezTo>
                  <a:pt x="118" y="385"/>
                  <a:pt x="0" y="750"/>
                  <a:pt x="19" y="10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598683799"/>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1)">
                                      <p:cBhvr>
                                        <p:cTn id="7" dur="2000"/>
                                        <p:tgtEl>
                                          <p:spTgt spid="24"/>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barn(inVertical)">
                                      <p:cBhvr>
                                        <p:cTn id="11" dur="500"/>
                                        <p:tgtEl>
                                          <p:spTgt spid="26"/>
                                        </p:tgtEl>
                                      </p:cBhvr>
                                    </p:animEffect>
                                  </p:childTnLst>
                                </p:cTn>
                              </p:par>
                            </p:childTnLst>
                          </p:cTn>
                        </p:par>
                        <p:par>
                          <p:cTn id="12" fill="hold">
                            <p:stCondLst>
                              <p:cond delay="2500"/>
                            </p:stCondLst>
                            <p:childTnLst>
                              <p:par>
                                <p:cTn id="13" presetID="22" presetClass="entr" presetSubtype="1"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up)">
                                      <p:cBhvr>
                                        <p:cTn id="15" dur="500"/>
                                        <p:tgtEl>
                                          <p:spTgt spid="25"/>
                                        </p:tgtEl>
                                      </p:cBhvr>
                                    </p:animEffect>
                                  </p:childTnLst>
                                </p:cTn>
                              </p:par>
                            </p:childTnLst>
                          </p:cTn>
                        </p:par>
                        <p:par>
                          <p:cTn id="16" fill="hold">
                            <p:stCondLst>
                              <p:cond delay="3000"/>
                            </p:stCondLst>
                            <p:childTnLst>
                              <p:par>
                                <p:cTn id="17" presetID="21" presetClass="entr" presetSubtype="1"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heel(1)">
                                      <p:cBhvr>
                                        <p:cTn id="19" dur="2000"/>
                                        <p:tgtEl>
                                          <p:spTgt spid="12"/>
                                        </p:tgtEl>
                                      </p:cBhvr>
                                    </p:animEffect>
                                  </p:childTnLst>
                                </p:cTn>
                              </p:par>
                            </p:childTnLst>
                          </p:cTn>
                        </p:par>
                        <p:par>
                          <p:cTn id="20" fill="hold">
                            <p:stCondLst>
                              <p:cond delay="5000"/>
                            </p:stCondLst>
                            <p:childTnLst>
                              <p:par>
                                <p:cTn id="21" presetID="22" presetClass="entr" presetSubtype="2"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right)">
                                      <p:cBhvr>
                                        <p:cTn id="26" dur="500"/>
                                        <p:tgtEl>
                                          <p:spTgt spid="16"/>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right)">
                                      <p:cBhvr>
                                        <p:cTn id="29" dur="500"/>
                                        <p:tgtEl>
                                          <p:spTgt spid="15"/>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right)">
                                      <p:cBhvr>
                                        <p:cTn id="32" dur="500"/>
                                        <p:tgtEl>
                                          <p:spTgt spid="17"/>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right)">
                                      <p:cBhvr>
                                        <p:cTn id="35" dur="500"/>
                                        <p:tgtEl>
                                          <p:spTgt spid="14"/>
                                        </p:tgtEl>
                                      </p:cBhvr>
                                    </p:animEffect>
                                  </p:childTnLst>
                                </p:cTn>
                              </p:par>
                            </p:childTnLst>
                          </p:cTn>
                        </p:par>
                        <p:par>
                          <p:cTn id="36" fill="hold">
                            <p:stCondLst>
                              <p:cond delay="5500"/>
                            </p:stCondLst>
                            <p:childTnLst>
                              <p:par>
                                <p:cTn id="37" presetID="10" presetClass="entr" presetSubtype="0"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300" fill="hold"/>
                                        <p:tgtEl>
                                          <p:spTgt spid="27"/>
                                        </p:tgtEl>
                                        <p:attrNameLst>
                                          <p:attrName>ppt_w</p:attrName>
                                        </p:attrNameLst>
                                      </p:cBhvr>
                                      <p:tavLst>
                                        <p:tav tm="0">
                                          <p:val>
                                            <p:fltVal val="0"/>
                                          </p:val>
                                        </p:tav>
                                        <p:tav tm="100000">
                                          <p:val>
                                            <p:strVal val="#ppt_w"/>
                                          </p:val>
                                        </p:tav>
                                      </p:tavLst>
                                    </p:anim>
                                    <p:anim calcmode="lin" valueType="num">
                                      <p:cBhvr>
                                        <p:cTn id="40" dur="300" fill="hold"/>
                                        <p:tgtEl>
                                          <p:spTgt spid="27"/>
                                        </p:tgtEl>
                                        <p:attrNameLst>
                                          <p:attrName>ppt_h</p:attrName>
                                        </p:attrNameLst>
                                      </p:cBhvr>
                                      <p:tavLst>
                                        <p:tav tm="0">
                                          <p:val>
                                            <p:fltVal val="0"/>
                                          </p:val>
                                        </p:tav>
                                        <p:tav tm="100000">
                                          <p:val>
                                            <p:strVal val="#ppt_h"/>
                                          </p:val>
                                        </p:tav>
                                      </p:tavLst>
                                    </p:anim>
                                    <p:animEffect transition="in" filter="fade">
                                      <p:cBhvr>
                                        <p:cTn id="41" dur="300"/>
                                        <p:tgtEl>
                                          <p:spTgt spid="27"/>
                                        </p:tgtEl>
                                      </p:cBhvr>
                                    </p:animEffect>
                                  </p:childTnLst>
                                </p:cTn>
                              </p:par>
                              <p:par>
                                <p:cTn id="42" presetID="10" presetClass="entr" presetSubtype="0" fill="hold" nodeType="with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p:cTn id="44" dur="300" fill="hold"/>
                                        <p:tgtEl>
                                          <p:spTgt spid="39"/>
                                        </p:tgtEl>
                                        <p:attrNameLst>
                                          <p:attrName>ppt_w</p:attrName>
                                        </p:attrNameLst>
                                      </p:cBhvr>
                                      <p:tavLst>
                                        <p:tav tm="0">
                                          <p:val>
                                            <p:fltVal val="0"/>
                                          </p:val>
                                        </p:tav>
                                        <p:tav tm="100000">
                                          <p:val>
                                            <p:strVal val="#ppt_w"/>
                                          </p:val>
                                        </p:tav>
                                      </p:tavLst>
                                    </p:anim>
                                    <p:anim calcmode="lin" valueType="num">
                                      <p:cBhvr>
                                        <p:cTn id="45" dur="300" fill="hold"/>
                                        <p:tgtEl>
                                          <p:spTgt spid="39"/>
                                        </p:tgtEl>
                                        <p:attrNameLst>
                                          <p:attrName>ppt_h</p:attrName>
                                        </p:attrNameLst>
                                      </p:cBhvr>
                                      <p:tavLst>
                                        <p:tav tm="0">
                                          <p:val>
                                            <p:fltVal val="0"/>
                                          </p:val>
                                        </p:tav>
                                        <p:tav tm="100000">
                                          <p:val>
                                            <p:strVal val="#ppt_h"/>
                                          </p:val>
                                        </p:tav>
                                      </p:tavLst>
                                    </p:anim>
                                    <p:animEffect transition="in" filter="fade">
                                      <p:cBhvr>
                                        <p:cTn id="46" dur="300"/>
                                        <p:tgtEl>
                                          <p:spTgt spid="39"/>
                                        </p:tgtEl>
                                      </p:cBhvr>
                                    </p:animEffect>
                                  </p:childTnLst>
                                </p:cTn>
                              </p:par>
                              <p:par>
                                <p:cTn id="47" presetID="10" presetClass="entr" presetSubtype="0" fill="hold" nodeType="with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p:cTn id="49" dur="300" fill="hold"/>
                                        <p:tgtEl>
                                          <p:spTgt spid="42"/>
                                        </p:tgtEl>
                                        <p:attrNameLst>
                                          <p:attrName>ppt_w</p:attrName>
                                        </p:attrNameLst>
                                      </p:cBhvr>
                                      <p:tavLst>
                                        <p:tav tm="0">
                                          <p:val>
                                            <p:fltVal val="0"/>
                                          </p:val>
                                        </p:tav>
                                        <p:tav tm="100000">
                                          <p:val>
                                            <p:strVal val="#ppt_w"/>
                                          </p:val>
                                        </p:tav>
                                      </p:tavLst>
                                    </p:anim>
                                    <p:anim calcmode="lin" valueType="num">
                                      <p:cBhvr>
                                        <p:cTn id="50" dur="300" fill="hold"/>
                                        <p:tgtEl>
                                          <p:spTgt spid="42"/>
                                        </p:tgtEl>
                                        <p:attrNameLst>
                                          <p:attrName>ppt_h</p:attrName>
                                        </p:attrNameLst>
                                      </p:cBhvr>
                                      <p:tavLst>
                                        <p:tav tm="0">
                                          <p:val>
                                            <p:fltVal val="0"/>
                                          </p:val>
                                        </p:tav>
                                        <p:tav tm="100000">
                                          <p:val>
                                            <p:strVal val="#ppt_h"/>
                                          </p:val>
                                        </p:tav>
                                      </p:tavLst>
                                    </p:anim>
                                    <p:animEffect transition="in" filter="fade">
                                      <p:cBhvr>
                                        <p:cTn id="51" dur="300"/>
                                        <p:tgtEl>
                                          <p:spTgt spid="42"/>
                                        </p:tgtEl>
                                      </p:cBhvr>
                                    </p:animEffect>
                                  </p:childTnLst>
                                </p:cTn>
                              </p:par>
                              <p:par>
                                <p:cTn id="52" presetID="10" presetClass="entr" presetSubtype="0" fill="hold" nodeType="with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p:cTn id="54" dur="300" fill="hold"/>
                                        <p:tgtEl>
                                          <p:spTgt spid="45"/>
                                        </p:tgtEl>
                                        <p:attrNameLst>
                                          <p:attrName>ppt_w</p:attrName>
                                        </p:attrNameLst>
                                      </p:cBhvr>
                                      <p:tavLst>
                                        <p:tav tm="0">
                                          <p:val>
                                            <p:fltVal val="0"/>
                                          </p:val>
                                        </p:tav>
                                        <p:tav tm="100000">
                                          <p:val>
                                            <p:strVal val="#ppt_w"/>
                                          </p:val>
                                        </p:tav>
                                      </p:tavLst>
                                    </p:anim>
                                    <p:anim calcmode="lin" valueType="num">
                                      <p:cBhvr>
                                        <p:cTn id="55" dur="300" fill="hold"/>
                                        <p:tgtEl>
                                          <p:spTgt spid="45"/>
                                        </p:tgtEl>
                                        <p:attrNameLst>
                                          <p:attrName>ppt_h</p:attrName>
                                        </p:attrNameLst>
                                      </p:cBhvr>
                                      <p:tavLst>
                                        <p:tav tm="0">
                                          <p:val>
                                            <p:fltVal val="0"/>
                                          </p:val>
                                        </p:tav>
                                        <p:tav tm="100000">
                                          <p:val>
                                            <p:strVal val="#ppt_h"/>
                                          </p:val>
                                        </p:tav>
                                      </p:tavLst>
                                    </p:anim>
                                    <p:animEffect transition="in" filter="fade">
                                      <p:cBhvr>
                                        <p:cTn id="56" dur="300"/>
                                        <p:tgtEl>
                                          <p:spTgt spid="45"/>
                                        </p:tgtEl>
                                      </p:cBhvr>
                                    </p:animEffect>
                                  </p:childTnLst>
                                </p:cTn>
                              </p:par>
                              <p:par>
                                <p:cTn id="57" presetID="10" presetClass="entr" presetSubtype="0" fill="hold" nodeType="withEffect">
                                  <p:stCondLst>
                                    <p:cond delay="0"/>
                                  </p:stCondLst>
                                  <p:childTnLst>
                                    <p:set>
                                      <p:cBhvr>
                                        <p:cTn id="58" dur="1" fill="hold">
                                          <p:stCondLst>
                                            <p:cond delay="0"/>
                                          </p:stCondLst>
                                        </p:cTn>
                                        <p:tgtEl>
                                          <p:spTgt spid="48"/>
                                        </p:tgtEl>
                                        <p:attrNameLst>
                                          <p:attrName>style.visibility</p:attrName>
                                        </p:attrNameLst>
                                      </p:cBhvr>
                                      <p:to>
                                        <p:strVal val="visible"/>
                                      </p:to>
                                    </p:set>
                                    <p:anim calcmode="lin" valueType="num">
                                      <p:cBhvr>
                                        <p:cTn id="59" dur="300" fill="hold"/>
                                        <p:tgtEl>
                                          <p:spTgt spid="48"/>
                                        </p:tgtEl>
                                        <p:attrNameLst>
                                          <p:attrName>ppt_w</p:attrName>
                                        </p:attrNameLst>
                                      </p:cBhvr>
                                      <p:tavLst>
                                        <p:tav tm="0">
                                          <p:val>
                                            <p:fltVal val="0"/>
                                          </p:val>
                                        </p:tav>
                                        <p:tav tm="100000">
                                          <p:val>
                                            <p:strVal val="#ppt_w"/>
                                          </p:val>
                                        </p:tav>
                                      </p:tavLst>
                                    </p:anim>
                                    <p:anim calcmode="lin" valueType="num">
                                      <p:cBhvr>
                                        <p:cTn id="60" dur="300" fill="hold"/>
                                        <p:tgtEl>
                                          <p:spTgt spid="48"/>
                                        </p:tgtEl>
                                        <p:attrNameLst>
                                          <p:attrName>ppt_h</p:attrName>
                                        </p:attrNameLst>
                                      </p:cBhvr>
                                      <p:tavLst>
                                        <p:tav tm="0">
                                          <p:val>
                                            <p:fltVal val="0"/>
                                          </p:val>
                                        </p:tav>
                                        <p:tav tm="100000">
                                          <p:val>
                                            <p:strVal val="#ppt_h"/>
                                          </p:val>
                                        </p:tav>
                                      </p:tavLst>
                                    </p:anim>
                                    <p:animEffect transition="in" filter="fade">
                                      <p:cBhvr>
                                        <p:cTn id="61" dur="300"/>
                                        <p:tgtEl>
                                          <p:spTgt spid="48"/>
                                        </p:tgtEl>
                                      </p:cBhvr>
                                    </p:animEffect>
                                  </p:childTnLst>
                                </p:cTn>
                              </p:par>
                            </p:childTnLst>
                          </p:cTn>
                        </p:par>
                        <p:par>
                          <p:cTn id="62" fill="hold">
                            <p:stCondLst>
                              <p:cond delay="5800"/>
                            </p:stCondLst>
                            <p:childTnLst>
                              <p:par>
                                <p:cTn id="63" presetID="21" presetClass="entr" presetSubtype="1"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heel(1)">
                                      <p:cBhvr>
                                        <p:cTn id="65" dur="2000"/>
                                        <p:tgtEl>
                                          <p:spTgt spid="18"/>
                                        </p:tgtEl>
                                      </p:cBhvr>
                                    </p:animEffect>
                                  </p:childTnLst>
                                </p:cTn>
                              </p:par>
                            </p:childTnLst>
                          </p:cTn>
                        </p:par>
                        <p:par>
                          <p:cTn id="66" fill="hold">
                            <p:stCondLst>
                              <p:cond delay="7800"/>
                            </p:stCondLst>
                            <p:childTnLst>
                              <p:par>
                                <p:cTn id="67" presetID="22" presetClass="entr" presetSubtype="8"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wipe(left)">
                                      <p:cBhvr>
                                        <p:cTn id="69" dur="500"/>
                                        <p:tgtEl>
                                          <p:spTgt spid="19"/>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wipe(left)">
                                      <p:cBhvr>
                                        <p:cTn id="72" dur="500"/>
                                        <p:tgtEl>
                                          <p:spTgt spid="22"/>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left)">
                                      <p:cBhvr>
                                        <p:cTn id="75" dur="500"/>
                                        <p:tgtEl>
                                          <p:spTgt spid="21"/>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wipe(left)">
                                      <p:cBhvr>
                                        <p:cTn id="78" dur="500"/>
                                        <p:tgtEl>
                                          <p:spTgt spid="23"/>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wipe(left)">
                                      <p:cBhvr>
                                        <p:cTn id="81" dur="500"/>
                                        <p:tgtEl>
                                          <p:spTgt spid="20"/>
                                        </p:tgtEl>
                                      </p:cBhvr>
                                    </p:animEffect>
                                  </p:childTnLst>
                                </p:cTn>
                              </p:par>
                            </p:childTnLst>
                          </p:cTn>
                        </p:par>
                        <p:par>
                          <p:cTn id="82" fill="hold">
                            <p:stCondLst>
                              <p:cond delay="8300"/>
                            </p:stCondLst>
                            <p:childTnLst>
                              <p:par>
                                <p:cTn id="83" presetID="10" presetClass="entr" presetSubtype="0" fill="hold" nodeType="afterEffect">
                                  <p:stCondLst>
                                    <p:cond delay="0"/>
                                  </p:stCondLst>
                                  <p:childTnLst>
                                    <p:set>
                                      <p:cBhvr>
                                        <p:cTn id="84" dur="1" fill="hold">
                                          <p:stCondLst>
                                            <p:cond delay="0"/>
                                          </p:stCondLst>
                                        </p:cTn>
                                        <p:tgtEl>
                                          <p:spTgt spid="63"/>
                                        </p:tgtEl>
                                        <p:attrNameLst>
                                          <p:attrName>style.visibility</p:attrName>
                                        </p:attrNameLst>
                                      </p:cBhvr>
                                      <p:to>
                                        <p:strVal val="visible"/>
                                      </p:to>
                                    </p:set>
                                    <p:anim calcmode="lin" valueType="num">
                                      <p:cBhvr>
                                        <p:cTn id="85" dur="300" fill="hold"/>
                                        <p:tgtEl>
                                          <p:spTgt spid="63"/>
                                        </p:tgtEl>
                                        <p:attrNameLst>
                                          <p:attrName>ppt_w</p:attrName>
                                        </p:attrNameLst>
                                      </p:cBhvr>
                                      <p:tavLst>
                                        <p:tav tm="0">
                                          <p:val>
                                            <p:fltVal val="0"/>
                                          </p:val>
                                        </p:tav>
                                        <p:tav tm="100000">
                                          <p:val>
                                            <p:strVal val="#ppt_w"/>
                                          </p:val>
                                        </p:tav>
                                      </p:tavLst>
                                    </p:anim>
                                    <p:anim calcmode="lin" valueType="num">
                                      <p:cBhvr>
                                        <p:cTn id="86" dur="300" fill="hold"/>
                                        <p:tgtEl>
                                          <p:spTgt spid="63"/>
                                        </p:tgtEl>
                                        <p:attrNameLst>
                                          <p:attrName>ppt_h</p:attrName>
                                        </p:attrNameLst>
                                      </p:cBhvr>
                                      <p:tavLst>
                                        <p:tav tm="0">
                                          <p:val>
                                            <p:fltVal val="0"/>
                                          </p:val>
                                        </p:tav>
                                        <p:tav tm="100000">
                                          <p:val>
                                            <p:strVal val="#ppt_h"/>
                                          </p:val>
                                        </p:tav>
                                      </p:tavLst>
                                    </p:anim>
                                    <p:animEffect transition="in" filter="fade">
                                      <p:cBhvr>
                                        <p:cTn id="87" dur="300"/>
                                        <p:tgtEl>
                                          <p:spTgt spid="63"/>
                                        </p:tgtEl>
                                      </p:cBhvr>
                                    </p:animEffect>
                                  </p:childTnLst>
                                </p:cTn>
                              </p:par>
                              <p:par>
                                <p:cTn id="88" presetID="10" presetClass="entr" presetSubtype="0" fill="hold" nodeType="withEffect">
                                  <p:stCondLst>
                                    <p:cond delay="0"/>
                                  </p:stCondLst>
                                  <p:childTnLst>
                                    <p:set>
                                      <p:cBhvr>
                                        <p:cTn id="89" dur="1" fill="hold">
                                          <p:stCondLst>
                                            <p:cond delay="0"/>
                                          </p:stCondLst>
                                        </p:cTn>
                                        <p:tgtEl>
                                          <p:spTgt spid="60"/>
                                        </p:tgtEl>
                                        <p:attrNameLst>
                                          <p:attrName>style.visibility</p:attrName>
                                        </p:attrNameLst>
                                      </p:cBhvr>
                                      <p:to>
                                        <p:strVal val="visible"/>
                                      </p:to>
                                    </p:set>
                                    <p:anim calcmode="lin" valueType="num">
                                      <p:cBhvr>
                                        <p:cTn id="90" dur="300" fill="hold"/>
                                        <p:tgtEl>
                                          <p:spTgt spid="60"/>
                                        </p:tgtEl>
                                        <p:attrNameLst>
                                          <p:attrName>ppt_w</p:attrName>
                                        </p:attrNameLst>
                                      </p:cBhvr>
                                      <p:tavLst>
                                        <p:tav tm="0">
                                          <p:val>
                                            <p:fltVal val="0"/>
                                          </p:val>
                                        </p:tav>
                                        <p:tav tm="100000">
                                          <p:val>
                                            <p:strVal val="#ppt_w"/>
                                          </p:val>
                                        </p:tav>
                                      </p:tavLst>
                                    </p:anim>
                                    <p:anim calcmode="lin" valueType="num">
                                      <p:cBhvr>
                                        <p:cTn id="91" dur="300" fill="hold"/>
                                        <p:tgtEl>
                                          <p:spTgt spid="60"/>
                                        </p:tgtEl>
                                        <p:attrNameLst>
                                          <p:attrName>ppt_h</p:attrName>
                                        </p:attrNameLst>
                                      </p:cBhvr>
                                      <p:tavLst>
                                        <p:tav tm="0">
                                          <p:val>
                                            <p:fltVal val="0"/>
                                          </p:val>
                                        </p:tav>
                                        <p:tav tm="100000">
                                          <p:val>
                                            <p:strVal val="#ppt_h"/>
                                          </p:val>
                                        </p:tav>
                                      </p:tavLst>
                                    </p:anim>
                                    <p:animEffect transition="in" filter="fade">
                                      <p:cBhvr>
                                        <p:cTn id="92" dur="300"/>
                                        <p:tgtEl>
                                          <p:spTgt spid="60"/>
                                        </p:tgtEl>
                                      </p:cBhvr>
                                    </p:animEffect>
                                  </p:childTnLst>
                                </p:cTn>
                              </p:par>
                              <p:par>
                                <p:cTn id="93" presetID="10" presetClass="entr" presetSubtype="0" fill="hold" nodeType="withEffect">
                                  <p:stCondLst>
                                    <p:cond delay="0"/>
                                  </p:stCondLst>
                                  <p:childTnLst>
                                    <p:set>
                                      <p:cBhvr>
                                        <p:cTn id="94" dur="1" fill="hold">
                                          <p:stCondLst>
                                            <p:cond delay="0"/>
                                          </p:stCondLst>
                                        </p:cTn>
                                        <p:tgtEl>
                                          <p:spTgt spid="57"/>
                                        </p:tgtEl>
                                        <p:attrNameLst>
                                          <p:attrName>style.visibility</p:attrName>
                                        </p:attrNameLst>
                                      </p:cBhvr>
                                      <p:to>
                                        <p:strVal val="visible"/>
                                      </p:to>
                                    </p:set>
                                    <p:anim calcmode="lin" valueType="num">
                                      <p:cBhvr>
                                        <p:cTn id="95" dur="300" fill="hold"/>
                                        <p:tgtEl>
                                          <p:spTgt spid="57"/>
                                        </p:tgtEl>
                                        <p:attrNameLst>
                                          <p:attrName>ppt_w</p:attrName>
                                        </p:attrNameLst>
                                      </p:cBhvr>
                                      <p:tavLst>
                                        <p:tav tm="0">
                                          <p:val>
                                            <p:fltVal val="0"/>
                                          </p:val>
                                        </p:tav>
                                        <p:tav tm="100000">
                                          <p:val>
                                            <p:strVal val="#ppt_w"/>
                                          </p:val>
                                        </p:tav>
                                      </p:tavLst>
                                    </p:anim>
                                    <p:anim calcmode="lin" valueType="num">
                                      <p:cBhvr>
                                        <p:cTn id="96" dur="300" fill="hold"/>
                                        <p:tgtEl>
                                          <p:spTgt spid="57"/>
                                        </p:tgtEl>
                                        <p:attrNameLst>
                                          <p:attrName>ppt_h</p:attrName>
                                        </p:attrNameLst>
                                      </p:cBhvr>
                                      <p:tavLst>
                                        <p:tav tm="0">
                                          <p:val>
                                            <p:fltVal val="0"/>
                                          </p:val>
                                        </p:tav>
                                        <p:tav tm="100000">
                                          <p:val>
                                            <p:strVal val="#ppt_h"/>
                                          </p:val>
                                        </p:tav>
                                      </p:tavLst>
                                    </p:anim>
                                    <p:animEffect transition="in" filter="fade">
                                      <p:cBhvr>
                                        <p:cTn id="97" dur="300"/>
                                        <p:tgtEl>
                                          <p:spTgt spid="57"/>
                                        </p:tgtEl>
                                      </p:cBhvr>
                                    </p:animEffect>
                                  </p:childTnLst>
                                </p:cTn>
                              </p:par>
                              <p:par>
                                <p:cTn id="98" presetID="10" presetClass="entr" presetSubtype="0" fill="hold" nodeType="withEffect">
                                  <p:stCondLst>
                                    <p:cond delay="0"/>
                                  </p:stCondLst>
                                  <p:childTnLst>
                                    <p:set>
                                      <p:cBhvr>
                                        <p:cTn id="99" dur="1" fill="hold">
                                          <p:stCondLst>
                                            <p:cond delay="0"/>
                                          </p:stCondLst>
                                        </p:cTn>
                                        <p:tgtEl>
                                          <p:spTgt spid="54"/>
                                        </p:tgtEl>
                                        <p:attrNameLst>
                                          <p:attrName>style.visibility</p:attrName>
                                        </p:attrNameLst>
                                      </p:cBhvr>
                                      <p:to>
                                        <p:strVal val="visible"/>
                                      </p:to>
                                    </p:set>
                                    <p:anim calcmode="lin" valueType="num">
                                      <p:cBhvr>
                                        <p:cTn id="100" dur="300" fill="hold"/>
                                        <p:tgtEl>
                                          <p:spTgt spid="54"/>
                                        </p:tgtEl>
                                        <p:attrNameLst>
                                          <p:attrName>ppt_w</p:attrName>
                                        </p:attrNameLst>
                                      </p:cBhvr>
                                      <p:tavLst>
                                        <p:tav tm="0">
                                          <p:val>
                                            <p:fltVal val="0"/>
                                          </p:val>
                                        </p:tav>
                                        <p:tav tm="100000">
                                          <p:val>
                                            <p:strVal val="#ppt_w"/>
                                          </p:val>
                                        </p:tav>
                                      </p:tavLst>
                                    </p:anim>
                                    <p:anim calcmode="lin" valueType="num">
                                      <p:cBhvr>
                                        <p:cTn id="101" dur="300" fill="hold"/>
                                        <p:tgtEl>
                                          <p:spTgt spid="54"/>
                                        </p:tgtEl>
                                        <p:attrNameLst>
                                          <p:attrName>ppt_h</p:attrName>
                                        </p:attrNameLst>
                                      </p:cBhvr>
                                      <p:tavLst>
                                        <p:tav tm="0">
                                          <p:val>
                                            <p:fltVal val="0"/>
                                          </p:val>
                                        </p:tav>
                                        <p:tav tm="100000">
                                          <p:val>
                                            <p:strVal val="#ppt_h"/>
                                          </p:val>
                                        </p:tav>
                                      </p:tavLst>
                                    </p:anim>
                                    <p:animEffect transition="in" filter="fade">
                                      <p:cBhvr>
                                        <p:cTn id="102" dur="300"/>
                                        <p:tgtEl>
                                          <p:spTgt spid="54"/>
                                        </p:tgtEl>
                                      </p:cBhvr>
                                    </p:animEffect>
                                  </p:childTnLst>
                                </p:cTn>
                              </p:par>
                              <p:par>
                                <p:cTn id="103" presetID="10" presetClass="entr" presetSubtype="0" fill="hold" nodeType="withEffect">
                                  <p:stCondLst>
                                    <p:cond delay="0"/>
                                  </p:stCondLst>
                                  <p:childTnLst>
                                    <p:set>
                                      <p:cBhvr>
                                        <p:cTn id="104" dur="1" fill="hold">
                                          <p:stCondLst>
                                            <p:cond delay="0"/>
                                          </p:stCondLst>
                                        </p:cTn>
                                        <p:tgtEl>
                                          <p:spTgt spid="51"/>
                                        </p:tgtEl>
                                        <p:attrNameLst>
                                          <p:attrName>style.visibility</p:attrName>
                                        </p:attrNameLst>
                                      </p:cBhvr>
                                      <p:to>
                                        <p:strVal val="visible"/>
                                      </p:to>
                                    </p:set>
                                    <p:anim calcmode="lin" valueType="num">
                                      <p:cBhvr>
                                        <p:cTn id="105" dur="300" fill="hold"/>
                                        <p:tgtEl>
                                          <p:spTgt spid="51"/>
                                        </p:tgtEl>
                                        <p:attrNameLst>
                                          <p:attrName>ppt_w</p:attrName>
                                        </p:attrNameLst>
                                      </p:cBhvr>
                                      <p:tavLst>
                                        <p:tav tm="0">
                                          <p:val>
                                            <p:fltVal val="0"/>
                                          </p:val>
                                        </p:tav>
                                        <p:tav tm="100000">
                                          <p:val>
                                            <p:strVal val="#ppt_w"/>
                                          </p:val>
                                        </p:tav>
                                      </p:tavLst>
                                    </p:anim>
                                    <p:anim calcmode="lin" valueType="num">
                                      <p:cBhvr>
                                        <p:cTn id="106" dur="300" fill="hold"/>
                                        <p:tgtEl>
                                          <p:spTgt spid="51"/>
                                        </p:tgtEl>
                                        <p:attrNameLst>
                                          <p:attrName>ppt_h</p:attrName>
                                        </p:attrNameLst>
                                      </p:cBhvr>
                                      <p:tavLst>
                                        <p:tav tm="0">
                                          <p:val>
                                            <p:fltVal val="0"/>
                                          </p:val>
                                        </p:tav>
                                        <p:tav tm="100000">
                                          <p:val>
                                            <p:strVal val="#ppt_h"/>
                                          </p:val>
                                        </p:tav>
                                      </p:tavLst>
                                    </p:anim>
                                    <p:animEffect transition="in" filter="fade">
                                      <p:cBhvr>
                                        <p:cTn id="107" dur="300"/>
                                        <p:tgtEl>
                                          <p:spTgt spid="51"/>
                                        </p:tgtEl>
                                      </p:cBhvr>
                                    </p:animEffect>
                                  </p:childTnLst>
                                </p:cTn>
                              </p:par>
                              <p:par>
                                <p:cTn id="108" presetID="2" presetClass="entr" presetSubtype="1" fill="hold" grpId="0" nodeType="withEffect">
                                  <p:stCondLst>
                                    <p:cond delay="200"/>
                                  </p:stCondLst>
                                  <p:childTnLst>
                                    <p:set>
                                      <p:cBhvr>
                                        <p:cTn id="109" dur="1" fill="hold">
                                          <p:stCondLst>
                                            <p:cond delay="0"/>
                                          </p:stCondLst>
                                        </p:cTn>
                                        <p:tgtEl>
                                          <p:spTgt spid="66"/>
                                        </p:tgtEl>
                                        <p:attrNameLst>
                                          <p:attrName>style.visibility</p:attrName>
                                        </p:attrNameLst>
                                      </p:cBhvr>
                                      <p:to>
                                        <p:strVal val="visible"/>
                                      </p:to>
                                    </p:set>
                                    <p:anim calcmode="lin" valueType="num">
                                      <p:cBhvr additive="base">
                                        <p:cTn id="110" dur="500" fill="hold"/>
                                        <p:tgtEl>
                                          <p:spTgt spid="66"/>
                                        </p:tgtEl>
                                        <p:attrNameLst>
                                          <p:attrName>ppt_x</p:attrName>
                                        </p:attrNameLst>
                                      </p:cBhvr>
                                      <p:tavLst>
                                        <p:tav tm="0">
                                          <p:val>
                                            <p:strVal val="#ppt_x"/>
                                          </p:val>
                                        </p:tav>
                                        <p:tav tm="100000">
                                          <p:val>
                                            <p:strVal val="#ppt_x"/>
                                          </p:val>
                                        </p:tav>
                                      </p:tavLst>
                                    </p:anim>
                                    <p:anim calcmode="lin" valueType="num">
                                      <p:cBhvr additive="base">
                                        <p:cTn id="111" dur="500" fill="hold"/>
                                        <p:tgtEl>
                                          <p:spTgt spid="6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P spid="13" grpId="0" animBg="1"/>
      <p:bldP spid="14" grpId="0" animBg="1"/>
      <p:bldP spid="15" grpId="0" animBg="1"/>
      <p:bldP spid="16" grpId="0" animBg="1"/>
      <p:bldP spid="17" grpId="0" animBg="1"/>
      <p:bldP spid="18" grpId="0" animBg="1" autoUpdateAnimBg="0"/>
      <p:bldP spid="19" grpId="0" animBg="1"/>
      <p:bldP spid="20" grpId="0" animBg="1"/>
      <p:bldP spid="21" grpId="0" animBg="1"/>
      <p:bldP spid="22" grpId="0" animBg="1"/>
      <p:bldP spid="23" grpId="0" animBg="1"/>
      <p:bldP spid="24" grpId="0" animBg="1" autoUpdateAnimBg="0"/>
      <p:bldP spid="25" grpId="0" autoUpdateAnimBg="0"/>
      <p:bldP spid="26" grpId="0" autoUpdateAnimBg="0"/>
      <p:bldP spid="6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5</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投资建议</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AutoShape 4"/>
          <p:cNvSpPr>
            <a:spLocks noChangeAspect="1" noChangeArrowheads="1" noTextEdit="1"/>
          </p:cNvSpPr>
          <p:nvPr/>
        </p:nvSpPr>
        <p:spPr bwMode="auto">
          <a:xfrm>
            <a:off x="760413" y="1773238"/>
            <a:ext cx="10542587"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6"/>
          <p:cNvSpPr>
            <a:spLocks/>
          </p:cNvSpPr>
          <p:nvPr/>
        </p:nvSpPr>
        <p:spPr bwMode="auto">
          <a:xfrm>
            <a:off x="760413" y="1555750"/>
            <a:ext cx="2270125" cy="661988"/>
          </a:xfrm>
          <a:custGeom>
            <a:avLst/>
            <a:gdLst>
              <a:gd name="T0" fmla="*/ 0 w 2965"/>
              <a:gd name="T1" fmla="*/ 0 h 581"/>
              <a:gd name="T2" fmla="*/ 1547583643 w 2965"/>
              <a:gd name="T3" fmla="*/ 0 h 581"/>
              <a:gd name="T4" fmla="*/ 1738100343 w 2965"/>
              <a:gd name="T5" fmla="*/ 377782081 h 581"/>
              <a:gd name="T6" fmla="*/ 1547583643 w 2965"/>
              <a:gd name="T7" fmla="*/ 754265253 h 581"/>
              <a:gd name="T8" fmla="*/ 0 w 2965"/>
              <a:gd name="T9" fmla="*/ 754265253 h 581"/>
              <a:gd name="T10" fmla="*/ 0 w 2965"/>
              <a:gd name="T11" fmla="*/ 0 h 58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65" h="581">
                <a:moveTo>
                  <a:pt x="0" y="0"/>
                </a:moveTo>
                <a:lnTo>
                  <a:pt x="2640" y="0"/>
                </a:lnTo>
                <a:lnTo>
                  <a:pt x="2965" y="291"/>
                </a:lnTo>
                <a:lnTo>
                  <a:pt x="2640" y="581"/>
                </a:lnTo>
                <a:lnTo>
                  <a:pt x="0" y="581"/>
                </a:lnTo>
                <a:lnTo>
                  <a:pt x="0" y="0"/>
                </a:lnTo>
                <a:close/>
              </a:path>
            </a:pathLst>
          </a:custGeom>
          <a:solidFill>
            <a:srgbClr val="E3BF42"/>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F4E79"/>
              </a:solidFill>
              <a:effectLst/>
              <a:uLnTx/>
              <a:uFillTx/>
            </a:endParaRPr>
          </a:p>
        </p:txBody>
      </p:sp>
      <p:sp>
        <p:nvSpPr>
          <p:cNvPr id="14" name="Freeform 7"/>
          <p:cNvSpPr>
            <a:spLocks/>
          </p:cNvSpPr>
          <p:nvPr/>
        </p:nvSpPr>
        <p:spPr bwMode="auto">
          <a:xfrm>
            <a:off x="2911475" y="1555750"/>
            <a:ext cx="2219325" cy="661988"/>
          </a:xfrm>
          <a:custGeom>
            <a:avLst/>
            <a:gdLst>
              <a:gd name="T0" fmla="*/ 0 w 2899"/>
              <a:gd name="T1" fmla="*/ 0 h 581"/>
              <a:gd name="T2" fmla="*/ 1508530092 w 2899"/>
              <a:gd name="T3" fmla="*/ 0 h 581"/>
              <a:gd name="T4" fmla="*/ 1699000847 w 2899"/>
              <a:gd name="T5" fmla="*/ 377782081 h 581"/>
              <a:gd name="T6" fmla="*/ 1508530092 w 2899"/>
              <a:gd name="T7" fmla="*/ 754265253 h 581"/>
              <a:gd name="T8" fmla="*/ 0 w 2899"/>
              <a:gd name="T9" fmla="*/ 754265253 h 581"/>
              <a:gd name="T10" fmla="*/ 190470755 w 2899"/>
              <a:gd name="T11" fmla="*/ 377782081 h 581"/>
              <a:gd name="T12" fmla="*/ 0 w 2899"/>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99" h="581">
                <a:moveTo>
                  <a:pt x="0" y="0"/>
                </a:moveTo>
                <a:lnTo>
                  <a:pt x="2574" y="0"/>
                </a:lnTo>
                <a:lnTo>
                  <a:pt x="2899" y="291"/>
                </a:lnTo>
                <a:lnTo>
                  <a:pt x="2574" y="581"/>
                </a:lnTo>
                <a:lnTo>
                  <a:pt x="0" y="581"/>
                </a:lnTo>
                <a:lnTo>
                  <a:pt x="325" y="291"/>
                </a:lnTo>
                <a:lnTo>
                  <a:pt x="0" y="0"/>
                </a:lnTo>
                <a:close/>
              </a:path>
            </a:pathLst>
          </a:custGeom>
          <a:solidFill>
            <a:srgbClr val="E3BF42"/>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F4E79"/>
              </a:solidFill>
              <a:effectLst/>
              <a:uLnTx/>
              <a:uFillTx/>
            </a:endParaRPr>
          </a:p>
        </p:txBody>
      </p:sp>
      <p:sp>
        <p:nvSpPr>
          <p:cNvPr id="15" name="Freeform 8"/>
          <p:cNvSpPr>
            <a:spLocks/>
          </p:cNvSpPr>
          <p:nvPr/>
        </p:nvSpPr>
        <p:spPr bwMode="auto">
          <a:xfrm>
            <a:off x="5013325" y="1555750"/>
            <a:ext cx="2219325" cy="661988"/>
          </a:xfrm>
          <a:custGeom>
            <a:avLst/>
            <a:gdLst>
              <a:gd name="T0" fmla="*/ 0 w 2900"/>
              <a:gd name="T1" fmla="*/ 0 h 581"/>
              <a:gd name="T2" fmla="*/ 1508075724 w 2900"/>
              <a:gd name="T3" fmla="*/ 0 h 581"/>
              <a:gd name="T4" fmla="*/ 1698414985 w 2900"/>
              <a:gd name="T5" fmla="*/ 377782081 h 581"/>
              <a:gd name="T6" fmla="*/ 1508075724 w 2900"/>
              <a:gd name="T7" fmla="*/ 754265253 h 581"/>
              <a:gd name="T8" fmla="*/ 0 w 2900"/>
              <a:gd name="T9" fmla="*/ 754265253 h 581"/>
              <a:gd name="T10" fmla="*/ 190339261 w 2900"/>
              <a:gd name="T11" fmla="*/ 377782081 h 581"/>
              <a:gd name="T12" fmla="*/ 0 w 2900"/>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rgbClr val="E3BF42"/>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F4E79"/>
              </a:solidFill>
              <a:effectLst/>
              <a:uLnTx/>
              <a:uFillTx/>
            </a:endParaRPr>
          </a:p>
        </p:txBody>
      </p:sp>
      <p:sp>
        <p:nvSpPr>
          <p:cNvPr id="16" name="Freeform 9"/>
          <p:cNvSpPr>
            <a:spLocks/>
          </p:cNvSpPr>
          <p:nvPr/>
        </p:nvSpPr>
        <p:spPr bwMode="auto">
          <a:xfrm>
            <a:off x="7113588" y="1555750"/>
            <a:ext cx="2220912" cy="661988"/>
          </a:xfrm>
          <a:custGeom>
            <a:avLst/>
            <a:gdLst>
              <a:gd name="T0" fmla="*/ 0 w 2900"/>
              <a:gd name="T1" fmla="*/ 0 h 581"/>
              <a:gd name="T2" fmla="*/ 1510233179 w 2900"/>
              <a:gd name="T3" fmla="*/ 0 h 581"/>
              <a:gd name="T4" fmla="*/ 1700844866 w 2900"/>
              <a:gd name="T5" fmla="*/ 377782081 h 581"/>
              <a:gd name="T6" fmla="*/ 1510233179 w 2900"/>
              <a:gd name="T7" fmla="*/ 754265253 h 581"/>
              <a:gd name="T8" fmla="*/ 0 w 2900"/>
              <a:gd name="T9" fmla="*/ 754265253 h 581"/>
              <a:gd name="T10" fmla="*/ 190611687 w 2900"/>
              <a:gd name="T11" fmla="*/ 377782081 h 581"/>
              <a:gd name="T12" fmla="*/ 0 w 2900"/>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rgbClr val="E3BF42"/>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F4E79"/>
              </a:solidFill>
              <a:effectLst/>
              <a:uLnTx/>
              <a:uFillTx/>
            </a:endParaRPr>
          </a:p>
        </p:txBody>
      </p:sp>
      <p:sp>
        <p:nvSpPr>
          <p:cNvPr id="17" name="Freeform 10"/>
          <p:cNvSpPr>
            <a:spLocks/>
          </p:cNvSpPr>
          <p:nvPr/>
        </p:nvSpPr>
        <p:spPr bwMode="auto">
          <a:xfrm>
            <a:off x="9215438" y="1555750"/>
            <a:ext cx="2220912" cy="661988"/>
          </a:xfrm>
          <a:custGeom>
            <a:avLst/>
            <a:gdLst>
              <a:gd name="T0" fmla="*/ 0 w 2900"/>
              <a:gd name="T1" fmla="*/ 0 h 581"/>
              <a:gd name="T2" fmla="*/ 1510233179 w 2900"/>
              <a:gd name="T3" fmla="*/ 0 h 581"/>
              <a:gd name="T4" fmla="*/ 1700844866 w 2900"/>
              <a:gd name="T5" fmla="*/ 377782081 h 581"/>
              <a:gd name="T6" fmla="*/ 1510233179 w 2900"/>
              <a:gd name="T7" fmla="*/ 754265253 h 581"/>
              <a:gd name="T8" fmla="*/ 0 w 2900"/>
              <a:gd name="T9" fmla="*/ 754265253 h 581"/>
              <a:gd name="T10" fmla="*/ 190611687 w 2900"/>
              <a:gd name="T11" fmla="*/ 377782081 h 581"/>
              <a:gd name="T12" fmla="*/ 0 w 2900"/>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F4E79"/>
              </a:solidFill>
              <a:effectLst/>
              <a:uLnTx/>
              <a:uFillTx/>
            </a:endParaRPr>
          </a:p>
        </p:txBody>
      </p:sp>
      <p:sp>
        <p:nvSpPr>
          <p:cNvPr id="18" name="Rectangle 11"/>
          <p:cNvSpPr>
            <a:spLocks noChangeArrowheads="1"/>
          </p:cNvSpPr>
          <p:nvPr/>
        </p:nvSpPr>
        <p:spPr bwMode="auto">
          <a:xfrm>
            <a:off x="868363" y="2413000"/>
            <a:ext cx="1857375" cy="3536950"/>
          </a:xfrm>
          <a:prstGeom prst="rect">
            <a:avLst/>
          </a:prstGeom>
          <a:solidFill>
            <a:srgbClr val="DDDDDD"/>
          </a:solidFill>
          <a:ln w="9525">
            <a:solidFill>
              <a:srgbClr val="80808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Rectangle 12"/>
          <p:cNvSpPr>
            <a:spLocks noChangeArrowheads="1"/>
          </p:cNvSpPr>
          <p:nvPr/>
        </p:nvSpPr>
        <p:spPr bwMode="auto">
          <a:xfrm>
            <a:off x="2984500" y="2413000"/>
            <a:ext cx="1857375" cy="3536950"/>
          </a:xfrm>
          <a:prstGeom prst="rect">
            <a:avLst/>
          </a:prstGeom>
          <a:solidFill>
            <a:srgbClr val="DDDDDD"/>
          </a:solidFill>
          <a:ln w="9525">
            <a:solidFill>
              <a:srgbClr val="80808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Rectangle 13"/>
          <p:cNvSpPr>
            <a:spLocks noChangeArrowheads="1"/>
          </p:cNvSpPr>
          <p:nvPr/>
        </p:nvSpPr>
        <p:spPr bwMode="auto">
          <a:xfrm>
            <a:off x="5087938" y="2413000"/>
            <a:ext cx="1858962" cy="3536950"/>
          </a:xfrm>
          <a:prstGeom prst="rect">
            <a:avLst/>
          </a:prstGeom>
          <a:solidFill>
            <a:srgbClr val="DDDDDD"/>
          </a:solidFill>
          <a:ln w="9525">
            <a:solidFill>
              <a:srgbClr val="80808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Rectangle 14"/>
          <p:cNvSpPr>
            <a:spLocks noChangeArrowheads="1"/>
          </p:cNvSpPr>
          <p:nvPr/>
        </p:nvSpPr>
        <p:spPr bwMode="auto">
          <a:xfrm>
            <a:off x="7192963" y="2413000"/>
            <a:ext cx="1858962" cy="3536950"/>
          </a:xfrm>
          <a:prstGeom prst="rect">
            <a:avLst/>
          </a:prstGeom>
          <a:solidFill>
            <a:srgbClr val="DDDDDD"/>
          </a:solidFill>
          <a:ln w="9525">
            <a:solidFill>
              <a:srgbClr val="80808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Rectangle 15"/>
          <p:cNvSpPr>
            <a:spLocks noChangeArrowheads="1"/>
          </p:cNvSpPr>
          <p:nvPr/>
        </p:nvSpPr>
        <p:spPr bwMode="auto">
          <a:xfrm>
            <a:off x="9296400" y="2413000"/>
            <a:ext cx="1858963" cy="3536950"/>
          </a:xfrm>
          <a:prstGeom prst="rect">
            <a:avLst/>
          </a:prstGeom>
          <a:solidFill>
            <a:srgbClr val="DDDDDD"/>
          </a:solidFill>
          <a:ln w="9525">
            <a:solidFill>
              <a:srgbClr val="80808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Rectangle 16"/>
          <p:cNvSpPr>
            <a:spLocks noChangeArrowheads="1"/>
          </p:cNvSpPr>
          <p:nvPr/>
        </p:nvSpPr>
        <p:spPr bwMode="auto">
          <a:xfrm>
            <a:off x="928688" y="2466975"/>
            <a:ext cx="1736725" cy="1452563"/>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Rectangle 17"/>
          <p:cNvSpPr>
            <a:spLocks noChangeArrowheads="1"/>
          </p:cNvSpPr>
          <p:nvPr/>
        </p:nvSpPr>
        <p:spPr bwMode="auto">
          <a:xfrm>
            <a:off x="3043238" y="2466975"/>
            <a:ext cx="1738312" cy="1452563"/>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Rectangle 18"/>
          <p:cNvSpPr>
            <a:spLocks noChangeArrowheads="1"/>
          </p:cNvSpPr>
          <p:nvPr/>
        </p:nvSpPr>
        <p:spPr bwMode="auto">
          <a:xfrm>
            <a:off x="5148263" y="2466975"/>
            <a:ext cx="1738312" cy="1452563"/>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Rectangle 19"/>
          <p:cNvSpPr>
            <a:spLocks noChangeArrowheads="1"/>
          </p:cNvSpPr>
          <p:nvPr/>
        </p:nvSpPr>
        <p:spPr bwMode="auto">
          <a:xfrm>
            <a:off x="7253288" y="2466975"/>
            <a:ext cx="1736725" cy="1452563"/>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Rectangle 20"/>
          <p:cNvSpPr>
            <a:spLocks noChangeArrowheads="1"/>
          </p:cNvSpPr>
          <p:nvPr/>
        </p:nvSpPr>
        <p:spPr bwMode="auto">
          <a:xfrm>
            <a:off x="9356725" y="2466975"/>
            <a:ext cx="1738313" cy="1452563"/>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TextBox 20"/>
          <p:cNvSpPr txBox="1">
            <a:spLocks noChangeArrowheads="1"/>
          </p:cNvSpPr>
          <p:nvPr/>
        </p:nvSpPr>
        <p:spPr bwMode="auto">
          <a:xfrm>
            <a:off x="950913" y="4070350"/>
            <a:ext cx="1649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292929"/>
                </a:solidFill>
                <a:effectLst/>
                <a:uLnTx/>
                <a:uFillTx/>
                <a:latin typeface="微软雅黑" pitchFamily="34" charset="-122"/>
                <a:ea typeface="微软雅黑" pitchFamily="34" charset="-122"/>
              </a:rPr>
              <a:t>这里可以添加主要内容这里可以添加主要内容这里可以添加主要内容这里可以添加主要内容</a:t>
            </a:r>
          </a:p>
        </p:txBody>
      </p:sp>
      <p:sp>
        <p:nvSpPr>
          <p:cNvPr id="38" name="TextBox 21"/>
          <p:cNvSpPr txBox="1">
            <a:spLocks noChangeArrowheads="1"/>
          </p:cNvSpPr>
          <p:nvPr/>
        </p:nvSpPr>
        <p:spPr bwMode="auto">
          <a:xfrm>
            <a:off x="3067050" y="4070350"/>
            <a:ext cx="164941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292929"/>
                </a:solidFill>
                <a:effectLst/>
                <a:uLnTx/>
                <a:uFillTx/>
                <a:latin typeface="微软雅黑" pitchFamily="34" charset="-122"/>
                <a:ea typeface="微软雅黑" pitchFamily="34" charset="-122"/>
              </a:rPr>
              <a:t>这里可以添加主要内容这里可以添加主要内容这里可以添加主要内容这里可以添加主要内容</a:t>
            </a:r>
          </a:p>
        </p:txBody>
      </p:sp>
      <p:sp>
        <p:nvSpPr>
          <p:cNvPr id="39" name="TextBox 22"/>
          <p:cNvSpPr txBox="1">
            <a:spLocks noChangeArrowheads="1"/>
          </p:cNvSpPr>
          <p:nvPr/>
        </p:nvSpPr>
        <p:spPr bwMode="auto">
          <a:xfrm>
            <a:off x="5168900" y="4070350"/>
            <a:ext cx="164941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292929"/>
                </a:solidFill>
                <a:effectLst/>
                <a:uLnTx/>
                <a:uFillTx/>
                <a:latin typeface="微软雅黑" pitchFamily="34" charset="-122"/>
                <a:ea typeface="微软雅黑" pitchFamily="34" charset="-122"/>
              </a:rPr>
              <a:t>这里可以添加主要内容这里可以添加主要内容这里可以添加主要内容这里可以添加主要内容</a:t>
            </a:r>
          </a:p>
        </p:txBody>
      </p:sp>
      <p:sp>
        <p:nvSpPr>
          <p:cNvPr id="40" name="TextBox 23"/>
          <p:cNvSpPr txBox="1">
            <a:spLocks noChangeArrowheads="1"/>
          </p:cNvSpPr>
          <p:nvPr/>
        </p:nvSpPr>
        <p:spPr bwMode="auto">
          <a:xfrm>
            <a:off x="7297738" y="4070350"/>
            <a:ext cx="1649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292929"/>
                </a:solidFill>
                <a:effectLst/>
                <a:uLnTx/>
                <a:uFillTx/>
                <a:latin typeface="微软雅黑" pitchFamily="34" charset="-122"/>
                <a:ea typeface="微软雅黑" pitchFamily="34" charset="-122"/>
              </a:rPr>
              <a:t>这里可以添加主要内容这里可以添加主要内容这里可以添加主要内容这里可以添加主要内容</a:t>
            </a:r>
          </a:p>
        </p:txBody>
      </p:sp>
      <p:sp>
        <p:nvSpPr>
          <p:cNvPr id="41" name="TextBox 40"/>
          <p:cNvSpPr txBox="1">
            <a:spLocks noChangeArrowheads="1"/>
          </p:cNvSpPr>
          <p:nvPr/>
        </p:nvSpPr>
        <p:spPr bwMode="auto">
          <a:xfrm>
            <a:off x="9399588" y="4070350"/>
            <a:ext cx="1649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292929"/>
                </a:solidFill>
                <a:effectLst/>
                <a:uLnTx/>
                <a:uFillTx/>
                <a:latin typeface="微软雅黑" pitchFamily="34" charset="-122"/>
                <a:ea typeface="微软雅黑" pitchFamily="34" charset="-122"/>
              </a:rPr>
              <a:t>这里可以添加主要内容这里可以添加主要内容这里可以添加主要内容这里可以添加主要内容</a:t>
            </a:r>
          </a:p>
        </p:txBody>
      </p:sp>
      <p:sp>
        <p:nvSpPr>
          <p:cNvPr id="42" name="TextBox 28"/>
          <p:cNvSpPr txBox="1">
            <a:spLocks noChangeArrowheads="1"/>
          </p:cNvSpPr>
          <p:nvPr/>
        </p:nvSpPr>
        <p:spPr bwMode="auto">
          <a:xfrm>
            <a:off x="958850" y="1603283"/>
            <a:ext cx="16414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dirty="0">
                <a:solidFill>
                  <a:srgbClr val="F8F8F8"/>
                </a:solidFill>
                <a:latin typeface="微软雅黑" pitchFamily="34" charset="-122"/>
                <a:ea typeface="微软雅黑" pitchFamily="34" charset="-122"/>
              </a:rPr>
              <a:t>一、投资形式            与性质</a:t>
            </a:r>
          </a:p>
        </p:txBody>
      </p:sp>
      <p:sp>
        <p:nvSpPr>
          <p:cNvPr id="43" name="TextBox 29"/>
          <p:cNvSpPr txBox="1">
            <a:spLocks noChangeArrowheads="1"/>
          </p:cNvSpPr>
          <p:nvPr/>
        </p:nvSpPr>
        <p:spPr bwMode="auto">
          <a:xfrm>
            <a:off x="3179898" y="1622333"/>
            <a:ext cx="16097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dirty="0">
                <a:solidFill>
                  <a:srgbClr val="F8F8F8"/>
                </a:solidFill>
                <a:latin typeface="微软雅黑" pitchFamily="34" charset="-122"/>
                <a:ea typeface="微软雅黑" pitchFamily="34" charset="-122"/>
              </a:rPr>
              <a:t>二、投资退出方式</a:t>
            </a:r>
          </a:p>
        </p:txBody>
      </p:sp>
      <p:sp>
        <p:nvSpPr>
          <p:cNvPr id="44" name="TextBox 30"/>
          <p:cNvSpPr txBox="1">
            <a:spLocks noChangeArrowheads="1"/>
          </p:cNvSpPr>
          <p:nvPr/>
        </p:nvSpPr>
        <p:spPr bwMode="auto">
          <a:xfrm>
            <a:off x="5321300" y="1601788"/>
            <a:ext cx="1625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dirty="0">
                <a:solidFill>
                  <a:srgbClr val="F8F8F8"/>
                </a:solidFill>
                <a:latin typeface="微软雅黑" pitchFamily="34" charset="-122"/>
                <a:ea typeface="微软雅黑" pitchFamily="34" charset="-122"/>
              </a:rPr>
              <a:t>三、股权转让方式</a:t>
            </a:r>
          </a:p>
        </p:txBody>
      </p:sp>
      <p:sp>
        <p:nvSpPr>
          <p:cNvPr id="45" name="TextBox 31"/>
          <p:cNvSpPr txBox="1">
            <a:spLocks noChangeArrowheads="1"/>
          </p:cNvSpPr>
          <p:nvPr/>
        </p:nvSpPr>
        <p:spPr bwMode="auto">
          <a:xfrm>
            <a:off x="7377113" y="1562100"/>
            <a:ext cx="16748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dirty="0">
                <a:solidFill>
                  <a:srgbClr val="F8F8F8"/>
                </a:solidFill>
                <a:latin typeface="微软雅黑" pitchFamily="34" charset="-122"/>
                <a:ea typeface="微软雅黑" pitchFamily="34" charset="-122"/>
              </a:rPr>
              <a:t>四、股票上市方式</a:t>
            </a:r>
          </a:p>
        </p:txBody>
      </p:sp>
      <p:sp>
        <p:nvSpPr>
          <p:cNvPr id="46" name="TextBox 32"/>
          <p:cNvSpPr txBox="1">
            <a:spLocks noChangeArrowheads="1"/>
          </p:cNvSpPr>
          <p:nvPr/>
        </p:nvSpPr>
        <p:spPr bwMode="auto">
          <a:xfrm>
            <a:off x="9529763" y="1562100"/>
            <a:ext cx="15271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dirty="0">
                <a:solidFill>
                  <a:srgbClr val="F8F8F8"/>
                </a:solidFill>
                <a:latin typeface="微软雅黑" pitchFamily="34" charset="-122"/>
                <a:ea typeface="微软雅黑" pitchFamily="34" charset="-122"/>
              </a:rPr>
              <a:t>五、股票回购方式退出定价</a:t>
            </a:r>
          </a:p>
        </p:txBody>
      </p:sp>
    </p:spTree>
    <p:extLst>
      <p:ext uri="{BB962C8B-B14F-4D97-AF65-F5344CB8AC3E}">
        <p14:creationId xmlns:p14="http://schemas.microsoft.com/office/powerpoint/2010/main" val="1147729403"/>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300" fill="hold"/>
                                        <p:tgtEl>
                                          <p:spTgt spid="42"/>
                                        </p:tgtEl>
                                        <p:attrNameLst>
                                          <p:attrName>ppt_w</p:attrName>
                                        </p:attrNameLst>
                                      </p:cBhvr>
                                      <p:tavLst>
                                        <p:tav tm="0">
                                          <p:val>
                                            <p:fltVal val="0"/>
                                          </p:val>
                                        </p:tav>
                                        <p:tav tm="100000">
                                          <p:val>
                                            <p:strVal val="#ppt_w"/>
                                          </p:val>
                                        </p:tav>
                                      </p:tavLst>
                                    </p:anim>
                                    <p:anim calcmode="lin" valueType="num">
                                      <p:cBhvr>
                                        <p:cTn id="13" dur="300" fill="hold"/>
                                        <p:tgtEl>
                                          <p:spTgt spid="42"/>
                                        </p:tgtEl>
                                        <p:attrNameLst>
                                          <p:attrName>ppt_h</p:attrName>
                                        </p:attrNameLst>
                                      </p:cBhvr>
                                      <p:tavLst>
                                        <p:tav tm="0">
                                          <p:val>
                                            <p:fltVal val="0"/>
                                          </p:val>
                                        </p:tav>
                                        <p:tav tm="100000">
                                          <p:val>
                                            <p:strVal val="#ppt_h"/>
                                          </p:val>
                                        </p:tav>
                                      </p:tavLst>
                                    </p:anim>
                                    <p:anim calcmode="lin" valueType="num">
                                      <p:cBhvr>
                                        <p:cTn id="14" dur="300" fill="hold"/>
                                        <p:tgtEl>
                                          <p:spTgt spid="42"/>
                                        </p:tgtEl>
                                        <p:attrNameLst>
                                          <p:attrName>style.rotation</p:attrName>
                                        </p:attrNameLst>
                                      </p:cBhvr>
                                      <p:tavLst>
                                        <p:tav tm="0">
                                          <p:val>
                                            <p:fltVal val="90"/>
                                          </p:val>
                                        </p:tav>
                                        <p:tav tm="100000">
                                          <p:val>
                                            <p:fltVal val="0"/>
                                          </p:val>
                                        </p:tav>
                                      </p:tavLst>
                                    </p:anim>
                                    <p:animEffect transition="in" filter="fade">
                                      <p:cBhvr>
                                        <p:cTn id="15" dur="300"/>
                                        <p:tgtEl>
                                          <p:spTgt spid="42"/>
                                        </p:tgtEl>
                                      </p:cBhvr>
                                    </p:animEffect>
                                  </p:childTnLst>
                                </p:cTn>
                              </p:par>
                            </p:childTnLst>
                          </p:cTn>
                        </p:par>
                        <p:par>
                          <p:cTn id="16" fill="hold">
                            <p:stCondLst>
                              <p:cond delay="800"/>
                            </p:stCondLst>
                            <p:childTnLst>
                              <p:par>
                                <p:cTn id="17" presetID="22" presetClass="entr" presetSubtype="1"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up)">
                                      <p:cBhvr>
                                        <p:cTn id="19" dur="500"/>
                                        <p:tgtEl>
                                          <p:spTgt spid="18"/>
                                        </p:tgtEl>
                                      </p:cBhvr>
                                    </p:animEffect>
                                  </p:childTnLst>
                                </p:cTn>
                              </p:par>
                            </p:childTnLst>
                          </p:cTn>
                        </p:par>
                        <p:par>
                          <p:cTn id="20" fill="hold">
                            <p:stCondLst>
                              <p:cond delay="1300"/>
                            </p:stCondLst>
                            <p:childTnLst>
                              <p:par>
                                <p:cTn id="21" presetID="14" presetClass="entr" presetSubtype="1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randombar(horizontal)">
                                      <p:cBhvr>
                                        <p:cTn id="23" dur="500"/>
                                        <p:tgtEl>
                                          <p:spTgt spid="23"/>
                                        </p:tgtEl>
                                      </p:cBhvr>
                                    </p:animEffect>
                                  </p:childTnLst>
                                </p:cTn>
                              </p:par>
                            </p:childTnLst>
                          </p:cTn>
                        </p:par>
                        <p:par>
                          <p:cTn id="24" fill="hold">
                            <p:stCondLst>
                              <p:cond delay="1800"/>
                            </p:stCondLst>
                            <p:childTnLst>
                              <p:par>
                                <p:cTn id="25" presetID="22" presetClass="entr" presetSubtype="1"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up)">
                                      <p:cBhvr>
                                        <p:cTn id="27" dur="500"/>
                                        <p:tgtEl>
                                          <p:spTgt spid="37"/>
                                        </p:tgtEl>
                                      </p:cBhvr>
                                    </p:animEffect>
                                  </p:childTnLst>
                                </p:cTn>
                              </p:par>
                            </p:childTnLst>
                          </p:cTn>
                        </p:par>
                        <p:par>
                          <p:cTn id="28" fill="hold">
                            <p:stCondLst>
                              <p:cond delay="2300"/>
                            </p:stCondLst>
                            <p:childTnLst>
                              <p:par>
                                <p:cTn id="29" presetID="2" presetClass="entr" presetSubtype="8"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childTnLst>
                          </p:cTn>
                        </p:par>
                        <p:par>
                          <p:cTn id="33" fill="hold">
                            <p:stCondLst>
                              <p:cond delay="2800"/>
                            </p:stCondLst>
                            <p:childTnLst>
                              <p:par>
                                <p:cTn id="34" presetID="31" presetClass="entr" presetSubtype="0" fill="hold" grpId="0" nodeType="afterEffect">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cBhvr>
                                        <p:cTn id="36" dur="300" fill="hold"/>
                                        <p:tgtEl>
                                          <p:spTgt spid="43"/>
                                        </p:tgtEl>
                                        <p:attrNameLst>
                                          <p:attrName>ppt_w</p:attrName>
                                        </p:attrNameLst>
                                      </p:cBhvr>
                                      <p:tavLst>
                                        <p:tav tm="0">
                                          <p:val>
                                            <p:fltVal val="0"/>
                                          </p:val>
                                        </p:tav>
                                        <p:tav tm="100000">
                                          <p:val>
                                            <p:strVal val="#ppt_w"/>
                                          </p:val>
                                        </p:tav>
                                      </p:tavLst>
                                    </p:anim>
                                    <p:anim calcmode="lin" valueType="num">
                                      <p:cBhvr>
                                        <p:cTn id="37" dur="300" fill="hold"/>
                                        <p:tgtEl>
                                          <p:spTgt spid="43"/>
                                        </p:tgtEl>
                                        <p:attrNameLst>
                                          <p:attrName>ppt_h</p:attrName>
                                        </p:attrNameLst>
                                      </p:cBhvr>
                                      <p:tavLst>
                                        <p:tav tm="0">
                                          <p:val>
                                            <p:fltVal val="0"/>
                                          </p:val>
                                        </p:tav>
                                        <p:tav tm="100000">
                                          <p:val>
                                            <p:strVal val="#ppt_h"/>
                                          </p:val>
                                        </p:tav>
                                      </p:tavLst>
                                    </p:anim>
                                    <p:anim calcmode="lin" valueType="num">
                                      <p:cBhvr>
                                        <p:cTn id="38" dur="300" fill="hold"/>
                                        <p:tgtEl>
                                          <p:spTgt spid="43"/>
                                        </p:tgtEl>
                                        <p:attrNameLst>
                                          <p:attrName>style.rotation</p:attrName>
                                        </p:attrNameLst>
                                      </p:cBhvr>
                                      <p:tavLst>
                                        <p:tav tm="0">
                                          <p:val>
                                            <p:fltVal val="90"/>
                                          </p:val>
                                        </p:tav>
                                        <p:tav tm="100000">
                                          <p:val>
                                            <p:fltVal val="0"/>
                                          </p:val>
                                        </p:tav>
                                      </p:tavLst>
                                    </p:anim>
                                    <p:animEffect transition="in" filter="fade">
                                      <p:cBhvr>
                                        <p:cTn id="39" dur="300"/>
                                        <p:tgtEl>
                                          <p:spTgt spid="43"/>
                                        </p:tgtEl>
                                      </p:cBhvr>
                                    </p:animEffect>
                                  </p:childTnLst>
                                </p:cTn>
                              </p:par>
                            </p:childTnLst>
                          </p:cTn>
                        </p:par>
                        <p:par>
                          <p:cTn id="40" fill="hold">
                            <p:stCondLst>
                              <p:cond delay="3100"/>
                            </p:stCondLst>
                            <p:childTnLst>
                              <p:par>
                                <p:cTn id="41" presetID="22" presetClass="entr" presetSubtype="1"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up)">
                                      <p:cBhvr>
                                        <p:cTn id="43" dur="500"/>
                                        <p:tgtEl>
                                          <p:spTgt spid="19"/>
                                        </p:tgtEl>
                                      </p:cBhvr>
                                    </p:animEffect>
                                  </p:childTnLst>
                                </p:cTn>
                              </p:par>
                            </p:childTnLst>
                          </p:cTn>
                        </p:par>
                        <p:par>
                          <p:cTn id="44" fill="hold">
                            <p:stCondLst>
                              <p:cond delay="3600"/>
                            </p:stCondLst>
                            <p:childTnLst>
                              <p:par>
                                <p:cTn id="45" presetID="14" presetClass="entr" presetSubtype="1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randombar(horizontal)">
                                      <p:cBhvr>
                                        <p:cTn id="47" dur="500"/>
                                        <p:tgtEl>
                                          <p:spTgt spid="24"/>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wipe(up)">
                                      <p:cBhvr>
                                        <p:cTn id="51" dur="500"/>
                                        <p:tgtEl>
                                          <p:spTgt spid="38"/>
                                        </p:tgtEl>
                                      </p:cBhvr>
                                    </p:animEffect>
                                  </p:childTnLst>
                                </p:cTn>
                              </p:par>
                            </p:childTnLst>
                          </p:cTn>
                        </p:par>
                        <p:par>
                          <p:cTn id="52" fill="hold">
                            <p:stCondLst>
                              <p:cond delay="4600"/>
                            </p:stCondLst>
                            <p:childTnLst>
                              <p:par>
                                <p:cTn id="53" presetID="2" presetClass="entr" presetSubtype="8"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0-#ppt_w/2"/>
                                          </p:val>
                                        </p:tav>
                                        <p:tav tm="100000">
                                          <p:val>
                                            <p:strVal val="#ppt_x"/>
                                          </p:val>
                                        </p:tav>
                                      </p:tavLst>
                                    </p:anim>
                                    <p:anim calcmode="lin" valueType="num">
                                      <p:cBhvr additive="base">
                                        <p:cTn id="56" dur="500" fill="hold"/>
                                        <p:tgtEl>
                                          <p:spTgt spid="15"/>
                                        </p:tgtEl>
                                        <p:attrNameLst>
                                          <p:attrName>ppt_y</p:attrName>
                                        </p:attrNameLst>
                                      </p:cBhvr>
                                      <p:tavLst>
                                        <p:tav tm="0">
                                          <p:val>
                                            <p:strVal val="#ppt_y"/>
                                          </p:val>
                                        </p:tav>
                                        <p:tav tm="100000">
                                          <p:val>
                                            <p:strVal val="#ppt_y"/>
                                          </p:val>
                                        </p:tav>
                                      </p:tavLst>
                                    </p:anim>
                                  </p:childTnLst>
                                </p:cTn>
                              </p:par>
                            </p:childTnLst>
                          </p:cTn>
                        </p:par>
                        <p:par>
                          <p:cTn id="57" fill="hold">
                            <p:stCondLst>
                              <p:cond delay="5100"/>
                            </p:stCondLst>
                            <p:childTnLst>
                              <p:par>
                                <p:cTn id="58" presetID="31" presetClass="entr" presetSubtype="0" fill="hold" grpId="0" nodeType="afterEffect">
                                  <p:stCondLst>
                                    <p:cond delay="0"/>
                                  </p:stCondLst>
                                  <p:childTnLst>
                                    <p:set>
                                      <p:cBhvr>
                                        <p:cTn id="59" dur="1" fill="hold">
                                          <p:stCondLst>
                                            <p:cond delay="0"/>
                                          </p:stCondLst>
                                        </p:cTn>
                                        <p:tgtEl>
                                          <p:spTgt spid="44"/>
                                        </p:tgtEl>
                                        <p:attrNameLst>
                                          <p:attrName>style.visibility</p:attrName>
                                        </p:attrNameLst>
                                      </p:cBhvr>
                                      <p:to>
                                        <p:strVal val="visible"/>
                                      </p:to>
                                    </p:set>
                                    <p:anim calcmode="lin" valueType="num">
                                      <p:cBhvr>
                                        <p:cTn id="60" dur="300" fill="hold"/>
                                        <p:tgtEl>
                                          <p:spTgt spid="44"/>
                                        </p:tgtEl>
                                        <p:attrNameLst>
                                          <p:attrName>ppt_w</p:attrName>
                                        </p:attrNameLst>
                                      </p:cBhvr>
                                      <p:tavLst>
                                        <p:tav tm="0">
                                          <p:val>
                                            <p:fltVal val="0"/>
                                          </p:val>
                                        </p:tav>
                                        <p:tav tm="100000">
                                          <p:val>
                                            <p:strVal val="#ppt_w"/>
                                          </p:val>
                                        </p:tav>
                                      </p:tavLst>
                                    </p:anim>
                                    <p:anim calcmode="lin" valueType="num">
                                      <p:cBhvr>
                                        <p:cTn id="61" dur="300" fill="hold"/>
                                        <p:tgtEl>
                                          <p:spTgt spid="44"/>
                                        </p:tgtEl>
                                        <p:attrNameLst>
                                          <p:attrName>ppt_h</p:attrName>
                                        </p:attrNameLst>
                                      </p:cBhvr>
                                      <p:tavLst>
                                        <p:tav tm="0">
                                          <p:val>
                                            <p:fltVal val="0"/>
                                          </p:val>
                                        </p:tav>
                                        <p:tav tm="100000">
                                          <p:val>
                                            <p:strVal val="#ppt_h"/>
                                          </p:val>
                                        </p:tav>
                                      </p:tavLst>
                                    </p:anim>
                                    <p:anim calcmode="lin" valueType="num">
                                      <p:cBhvr>
                                        <p:cTn id="62" dur="300" fill="hold"/>
                                        <p:tgtEl>
                                          <p:spTgt spid="44"/>
                                        </p:tgtEl>
                                        <p:attrNameLst>
                                          <p:attrName>style.rotation</p:attrName>
                                        </p:attrNameLst>
                                      </p:cBhvr>
                                      <p:tavLst>
                                        <p:tav tm="0">
                                          <p:val>
                                            <p:fltVal val="90"/>
                                          </p:val>
                                        </p:tav>
                                        <p:tav tm="100000">
                                          <p:val>
                                            <p:fltVal val="0"/>
                                          </p:val>
                                        </p:tav>
                                      </p:tavLst>
                                    </p:anim>
                                    <p:animEffect transition="in" filter="fade">
                                      <p:cBhvr>
                                        <p:cTn id="63" dur="300"/>
                                        <p:tgtEl>
                                          <p:spTgt spid="44"/>
                                        </p:tgtEl>
                                      </p:cBhvr>
                                    </p:animEffect>
                                  </p:childTnLst>
                                </p:cTn>
                              </p:par>
                            </p:childTnLst>
                          </p:cTn>
                        </p:par>
                        <p:par>
                          <p:cTn id="64" fill="hold">
                            <p:stCondLst>
                              <p:cond delay="5400"/>
                            </p:stCondLst>
                            <p:childTnLst>
                              <p:par>
                                <p:cTn id="65" presetID="14" presetClass="entr" presetSubtype="10"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randombar(horizontal)">
                                      <p:cBhvr>
                                        <p:cTn id="67" dur="500"/>
                                        <p:tgtEl>
                                          <p:spTgt spid="25"/>
                                        </p:tgtEl>
                                      </p:cBhvr>
                                    </p:animEffect>
                                  </p:childTnLst>
                                </p:cTn>
                              </p:par>
                            </p:childTnLst>
                          </p:cTn>
                        </p:par>
                        <p:par>
                          <p:cTn id="68" fill="hold">
                            <p:stCondLst>
                              <p:cond delay="5900"/>
                            </p:stCondLst>
                            <p:childTnLst>
                              <p:par>
                                <p:cTn id="69" presetID="22" presetClass="entr" presetSubtype="1"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up)">
                                      <p:cBhvr>
                                        <p:cTn id="71" dur="500"/>
                                        <p:tgtEl>
                                          <p:spTgt spid="20"/>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up)">
                                      <p:cBhvr>
                                        <p:cTn id="75" dur="500"/>
                                        <p:tgtEl>
                                          <p:spTgt spid="39"/>
                                        </p:tgtEl>
                                      </p:cBhvr>
                                    </p:animEffect>
                                  </p:childTnLst>
                                </p:cTn>
                              </p:par>
                            </p:childTnLst>
                          </p:cTn>
                        </p:par>
                        <p:par>
                          <p:cTn id="76" fill="hold">
                            <p:stCondLst>
                              <p:cond delay="6900"/>
                            </p:stCondLst>
                            <p:childTnLst>
                              <p:par>
                                <p:cTn id="77" presetID="2" presetClass="entr" presetSubtype="8"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0-#ppt_w/2"/>
                                          </p:val>
                                        </p:tav>
                                        <p:tav tm="100000">
                                          <p:val>
                                            <p:strVal val="#ppt_x"/>
                                          </p:val>
                                        </p:tav>
                                      </p:tavLst>
                                    </p:anim>
                                    <p:anim calcmode="lin" valueType="num">
                                      <p:cBhvr additive="base">
                                        <p:cTn id="80" dur="500" fill="hold"/>
                                        <p:tgtEl>
                                          <p:spTgt spid="16"/>
                                        </p:tgtEl>
                                        <p:attrNameLst>
                                          <p:attrName>ppt_y</p:attrName>
                                        </p:attrNameLst>
                                      </p:cBhvr>
                                      <p:tavLst>
                                        <p:tav tm="0">
                                          <p:val>
                                            <p:strVal val="#ppt_y"/>
                                          </p:val>
                                        </p:tav>
                                        <p:tav tm="100000">
                                          <p:val>
                                            <p:strVal val="#ppt_y"/>
                                          </p:val>
                                        </p:tav>
                                      </p:tavLst>
                                    </p:anim>
                                  </p:childTnLst>
                                </p:cTn>
                              </p:par>
                            </p:childTnLst>
                          </p:cTn>
                        </p:par>
                        <p:par>
                          <p:cTn id="81" fill="hold">
                            <p:stCondLst>
                              <p:cond delay="7400"/>
                            </p:stCondLst>
                            <p:childTnLst>
                              <p:par>
                                <p:cTn id="82" presetID="31" presetClass="entr" presetSubtype="0" fill="hold" grpId="0" nodeType="afterEffect">
                                  <p:stCondLst>
                                    <p:cond delay="0"/>
                                  </p:stCondLst>
                                  <p:childTnLst>
                                    <p:set>
                                      <p:cBhvr>
                                        <p:cTn id="83" dur="1" fill="hold">
                                          <p:stCondLst>
                                            <p:cond delay="0"/>
                                          </p:stCondLst>
                                        </p:cTn>
                                        <p:tgtEl>
                                          <p:spTgt spid="45"/>
                                        </p:tgtEl>
                                        <p:attrNameLst>
                                          <p:attrName>style.visibility</p:attrName>
                                        </p:attrNameLst>
                                      </p:cBhvr>
                                      <p:to>
                                        <p:strVal val="visible"/>
                                      </p:to>
                                    </p:set>
                                    <p:anim calcmode="lin" valueType="num">
                                      <p:cBhvr>
                                        <p:cTn id="84" dur="300" fill="hold"/>
                                        <p:tgtEl>
                                          <p:spTgt spid="45"/>
                                        </p:tgtEl>
                                        <p:attrNameLst>
                                          <p:attrName>ppt_w</p:attrName>
                                        </p:attrNameLst>
                                      </p:cBhvr>
                                      <p:tavLst>
                                        <p:tav tm="0">
                                          <p:val>
                                            <p:fltVal val="0"/>
                                          </p:val>
                                        </p:tav>
                                        <p:tav tm="100000">
                                          <p:val>
                                            <p:strVal val="#ppt_w"/>
                                          </p:val>
                                        </p:tav>
                                      </p:tavLst>
                                    </p:anim>
                                    <p:anim calcmode="lin" valueType="num">
                                      <p:cBhvr>
                                        <p:cTn id="85" dur="300" fill="hold"/>
                                        <p:tgtEl>
                                          <p:spTgt spid="45"/>
                                        </p:tgtEl>
                                        <p:attrNameLst>
                                          <p:attrName>ppt_h</p:attrName>
                                        </p:attrNameLst>
                                      </p:cBhvr>
                                      <p:tavLst>
                                        <p:tav tm="0">
                                          <p:val>
                                            <p:fltVal val="0"/>
                                          </p:val>
                                        </p:tav>
                                        <p:tav tm="100000">
                                          <p:val>
                                            <p:strVal val="#ppt_h"/>
                                          </p:val>
                                        </p:tav>
                                      </p:tavLst>
                                    </p:anim>
                                    <p:anim calcmode="lin" valueType="num">
                                      <p:cBhvr>
                                        <p:cTn id="86" dur="300" fill="hold"/>
                                        <p:tgtEl>
                                          <p:spTgt spid="45"/>
                                        </p:tgtEl>
                                        <p:attrNameLst>
                                          <p:attrName>style.rotation</p:attrName>
                                        </p:attrNameLst>
                                      </p:cBhvr>
                                      <p:tavLst>
                                        <p:tav tm="0">
                                          <p:val>
                                            <p:fltVal val="90"/>
                                          </p:val>
                                        </p:tav>
                                        <p:tav tm="100000">
                                          <p:val>
                                            <p:fltVal val="0"/>
                                          </p:val>
                                        </p:tav>
                                      </p:tavLst>
                                    </p:anim>
                                    <p:animEffect transition="in" filter="fade">
                                      <p:cBhvr>
                                        <p:cTn id="87" dur="300"/>
                                        <p:tgtEl>
                                          <p:spTgt spid="45"/>
                                        </p:tgtEl>
                                      </p:cBhvr>
                                    </p:animEffect>
                                  </p:childTnLst>
                                </p:cTn>
                              </p:par>
                            </p:childTnLst>
                          </p:cTn>
                        </p:par>
                        <p:par>
                          <p:cTn id="88" fill="hold">
                            <p:stCondLst>
                              <p:cond delay="7700"/>
                            </p:stCondLst>
                            <p:childTnLst>
                              <p:par>
                                <p:cTn id="89" presetID="22" presetClass="entr" presetSubtype="1" fill="hold" grpId="0" nodeType="after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wipe(up)">
                                      <p:cBhvr>
                                        <p:cTn id="91" dur="500"/>
                                        <p:tgtEl>
                                          <p:spTgt spid="21"/>
                                        </p:tgtEl>
                                      </p:cBhvr>
                                    </p:animEffect>
                                  </p:childTnLst>
                                </p:cTn>
                              </p:par>
                            </p:childTnLst>
                          </p:cTn>
                        </p:par>
                        <p:par>
                          <p:cTn id="92" fill="hold">
                            <p:stCondLst>
                              <p:cond delay="8200"/>
                            </p:stCondLst>
                            <p:childTnLst>
                              <p:par>
                                <p:cTn id="93" presetID="14" presetClass="entr" presetSubtype="10" fill="hold" grpId="0" nodeType="after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randombar(horizontal)">
                                      <p:cBhvr>
                                        <p:cTn id="95" dur="500"/>
                                        <p:tgtEl>
                                          <p:spTgt spid="26"/>
                                        </p:tgtEl>
                                      </p:cBhvr>
                                    </p:animEffect>
                                  </p:childTnLst>
                                </p:cTn>
                              </p:par>
                            </p:childTnLst>
                          </p:cTn>
                        </p:par>
                        <p:par>
                          <p:cTn id="96" fill="hold">
                            <p:stCondLst>
                              <p:cond delay="8700"/>
                            </p:stCondLst>
                            <p:childTnLst>
                              <p:par>
                                <p:cTn id="97" presetID="22" presetClass="entr" presetSubtype="1" fill="hold" grpId="0" nodeType="afterEffect">
                                  <p:stCondLst>
                                    <p:cond delay="0"/>
                                  </p:stCondLst>
                                  <p:childTnLst>
                                    <p:set>
                                      <p:cBhvr>
                                        <p:cTn id="98" dur="1" fill="hold">
                                          <p:stCondLst>
                                            <p:cond delay="0"/>
                                          </p:stCondLst>
                                        </p:cTn>
                                        <p:tgtEl>
                                          <p:spTgt spid="40"/>
                                        </p:tgtEl>
                                        <p:attrNameLst>
                                          <p:attrName>style.visibility</p:attrName>
                                        </p:attrNameLst>
                                      </p:cBhvr>
                                      <p:to>
                                        <p:strVal val="visible"/>
                                      </p:to>
                                    </p:set>
                                    <p:animEffect transition="in" filter="wipe(up)">
                                      <p:cBhvr>
                                        <p:cTn id="99" dur="500"/>
                                        <p:tgtEl>
                                          <p:spTgt spid="40"/>
                                        </p:tgtEl>
                                      </p:cBhvr>
                                    </p:animEffect>
                                  </p:childTnLst>
                                </p:cTn>
                              </p:par>
                            </p:childTnLst>
                          </p:cTn>
                        </p:par>
                        <p:par>
                          <p:cTn id="100" fill="hold">
                            <p:stCondLst>
                              <p:cond delay="9200"/>
                            </p:stCondLst>
                            <p:childTnLst>
                              <p:par>
                                <p:cTn id="101" presetID="2" presetClass="entr" presetSubtype="8" fill="hold" grpId="0" nodeType="afterEffect">
                                  <p:stCondLst>
                                    <p:cond delay="0"/>
                                  </p:stCondLst>
                                  <p:childTnLst>
                                    <p:set>
                                      <p:cBhvr>
                                        <p:cTn id="102" dur="1" fill="hold">
                                          <p:stCondLst>
                                            <p:cond delay="0"/>
                                          </p:stCondLst>
                                        </p:cTn>
                                        <p:tgtEl>
                                          <p:spTgt spid="17"/>
                                        </p:tgtEl>
                                        <p:attrNameLst>
                                          <p:attrName>style.visibility</p:attrName>
                                        </p:attrNameLst>
                                      </p:cBhvr>
                                      <p:to>
                                        <p:strVal val="visible"/>
                                      </p:to>
                                    </p:set>
                                    <p:anim calcmode="lin" valueType="num">
                                      <p:cBhvr additive="base">
                                        <p:cTn id="103" dur="500" fill="hold"/>
                                        <p:tgtEl>
                                          <p:spTgt spid="17"/>
                                        </p:tgtEl>
                                        <p:attrNameLst>
                                          <p:attrName>ppt_x</p:attrName>
                                        </p:attrNameLst>
                                      </p:cBhvr>
                                      <p:tavLst>
                                        <p:tav tm="0">
                                          <p:val>
                                            <p:strVal val="0-#ppt_w/2"/>
                                          </p:val>
                                        </p:tav>
                                        <p:tav tm="100000">
                                          <p:val>
                                            <p:strVal val="#ppt_x"/>
                                          </p:val>
                                        </p:tav>
                                      </p:tavLst>
                                    </p:anim>
                                    <p:anim calcmode="lin" valueType="num">
                                      <p:cBhvr additive="base">
                                        <p:cTn id="104" dur="500" fill="hold"/>
                                        <p:tgtEl>
                                          <p:spTgt spid="17"/>
                                        </p:tgtEl>
                                        <p:attrNameLst>
                                          <p:attrName>ppt_y</p:attrName>
                                        </p:attrNameLst>
                                      </p:cBhvr>
                                      <p:tavLst>
                                        <p:tav tm="0">
                                          <p:val>
                                            <p:strVal val="#ppt_y"/>
                                          </p:val>
                                        </p:tav>
                                        <p:tav tm="100000">
                                          <p:val>
                                            <p:strVal val="#ppt_y"/>
                                          </p:val>
                                        </p:tav>
                                      </p:tavLst>
                                    </p:anim>
                                  </p:childTnLst>
                                </p:cTn>
                              </p:par>
                            </p:childTnLst>
                          </p:cTn>
                        </p:par>
                        <p:par>
                          <p:cTn id="105" fill="hold">
                            <p:stCondLst>
                              <p:cond delay="9700"/>
                            </p:stCondLst>
                            <p:childTnLst>
                              <p:par>
                                <p:cTn id="106" presetID="31" presetClass="entr" presetSubtype="0" fill="hold" grpId="0" nodeType="afterEffect">
                                  <p:stCondLst>
                                    <p:cond delay="0"/>
                                  </p:stCondLst>
                                  <p:childTnLst>
                                    <p:set>
                                      <p:cBhvr>
                                        <p:cTn id="107" dur="1" fill="hold">
                                          <p:stCondLst>
                                            <p:cond delay="0"/>
                                          </p:stCondLst>
                                        </p:cTn>
                                        <p:tgtEl>
                                          <p:spTgt spid="46"/>
                                        </p:tgtEl>
                                        <p:attrNameLst>
                                          <p:attrName>style.visibility</p:attrName>
                                        </p:attrNameLst>
                                      </p:cBhvr>
                                      <p:to>
                                        <p:strVal val="visible"/>
                                      </p:to>
                                    </p:set>
                                    <p:anim calcmode="lin" valueType="num">
                                      <p:cBhvr>
                                        <p:cTn id="108" dur="300" fill="hold"/>
                                        <p:tgtEl>
                                          <p:spTgt spid="46"/>
                                        </p:tgtEl>
                                        <p:attrNameLst>
                                          <p:attrName>ppt_w</p:attrName>
                                        </p:attrNameLst>
                                      </p:cBhvr>
                                      <p:tavLst>
                                        <p:tav tm="0">
                                          <p:val>
                                            <p:fltVal val="0"/>
                                          </p:val>
                                        </p:tav>
                                        <p:tav tm="100000">
                                          <p:val>
                                            <p:strVal val="#ppt_w"/>
                                          </p:val>
                                        </p:tav>
                                      </p:tavLst>
                                    </p:anim>
                                    <p:anim calcmode="lin" valueType="num">
                                      <p:cBhvr>
                                        <p:cTn id="109" dur="300" fill="hold"/>
                                        <p:tgtEl>
                                          <p:spTgt spid="46"/>
                                        </p:tgtEl>
                                        <p:attrNameLst>
                                          <p:attrName>ppt_h</p:attrName>
                                        </p:attrNameLst>
                                      </p:cBhvr>
                                      <p:tavLst>
                                        <p:tav tm="0">
                                          <p:val>
                                            <p:fltVal val="0"/>
                                          </p:val>
                                        </p:tav>
                                        <p:tav tm="100000">
                                          <p:val>
                                            <p:strVal val="#ppt_h"/>
                                          </p:val>
                                        </p:tav>
                                      </p:tavLst>
                                    </p:anim>
                                    <p:anim calcmode="lin" valueType="num">
                                      <p:cBhvr>
                                        <p:cTn id="110" dur="300" fill="hold"/>
                                        <p:tgtEl>
                                          <p:spTgt spid="46"/>
                                        </p:tgtEl>
                                        <p:attrNameLst>
                                          <p:attrName>style.rotation</p:attrName>
                                        </p:attrNameLst>
                                      </p:cBhvr>
                                      <p:tavLst>
                                        <p:tav tm="0">
                                          <p:val>
                                            <p:fltVal val="90"/>
                                          </p:val>
                                        </p:tav>
                                        <p:tav tm="100000">
                                          <p:val>
                                            <p:fltVal val="0"/>
                                          </p:val>
                                        </p:tav>
                                      </p:tavLst>
                                    </p:anim>
                                    <p:animEffect transition="in" filter="fade">
                                      <p:cBhvr>
                                        <p:cTn id="111" dur="300"/>
                                        <p:tgtEl>
                                          <p:spTgt spid="46"/>
                                        </p:tgtEl>
                                      </p:cBhvr>
                                    </p:animEffect>
                                  </p:childTnLst>
                                </p:cTn>
                              </p:par>
                            </p:childTnLst>
                          </p:cTn>
                        </p:par>
                        <p:par>
                          <p:cTn id="112" fill="hold">
                            <p:stCondLst>
                              <p:cond delay="10000"/>
                            </p:stCondLst>
                            <p:childTnLst>
                              <p:par>
                                <p:cTn id="113" presetID="22" presetClass="entr" presetSubtype="1" fill="hold" grpId="0" nodeType="afterEffect">
                                  <p:stCondLst>
                                    <p:cond delay="0"/>
                                  </p:stCondLst>
                                  <p:childTnLst>
                                    <p:set>
                                      <p:cBhvr>
                                        <p:cTn id="114" dur="1" fill="hold">
                                          <p:stCondLst>
                                            <p:cond delay="0"/>
                                          </p:stCondLst>
                                        </p:cTn>
                                        <p:tgtEl>
                                          <p:spTgt spid="22"/>
                                        </p:tgtEl>
                                        <p:attrNameLst>
                                          <p:attrName>style.visibility</p:attrName>
                                        </p:attrNameLst>
                                      </p:cBhvr>
                                      <p:to>
                                        <p:strVal val="visible"/>
                                      </p:to>
                                    </p:set>
                                    <p:animEffect transition="in" filter="wipe(up)">
                                      <p:cBhvr>
                                        <p:cTn id="115" dur="500"/>
                                        <p:tgtEl>
                                          <p:spTgt spid="22"/>
                                        </p:tgtEl>
                                      </p:cBhvr>
                                    </p:animEffect>
                                  </p:childTnLst>
                                </p:cTn>
                              </p:par>
                            </p:childTnLst>
                          </p:cTn>
                        </p:par>
                        <p:par>
                          <p:cTn id="116" fill="hold">
                            <p:stCondLst>
                              <p:cond delay="10500"/>
                            </p:stCondLst>
                            <p:childTnLst>
                              <p:par>
                                <p:cTn id="117" presetID="14" presetClass="entr" presetSubtype="10" fill="hold" grpId="0" nodeType="afterEffect">
                                  <p:stCondLst>
                                    <p:cond delay="0"/>
                                  </p:stCondLst>
                                  <p:childTnLst>
                                    <p:set>
                                      <p:cBhvr>
                                        <p:cTn id="118" dur="1" fill="hold">
                                          <p:stCondLst>
                                            <p:cond delay="0"/>
                                          </p:stCondLst>
                                        </p:cTn>
                                        <p:tgtEl>
                                          <p:spTgt spid="27"/>
                                        </p:tgtEl>
                                        <p:attrNameLst>
                                          <p:attrName>style.visibility</p:attrName>
                                        </p:attrNameLst>
                                      </p:cBhvr>
                                      <p:to>
                                        <p:strVal val="visible"/>
                                      </p:to>
                                    </p:set>
                                    <p:animEffect transition="in" filter="randombar(horizontal)">
                                      <p:cBhvr>
                                        <p:cTn id="119" dur="500"/>
                                        <p:tgtEl>
                                          <p:spTgt spid="27"/>
                                        </p:tgtEl>
                                      </p:cBhvr>
                                    </p:animEffect>
                                  </p:childTnLst>
                                </p:cTn>
                              </p:par>
                            </p:childTnLst>
                          </p:cTn>
                        </p:par>
                        <p:par>
                          <p:cTn id="120" fill="hold">
                            <p:stCondLst>
                              <p:cond delay="11000"/>
                            </p:stCondLst>
                            <p:childTnLst>
                              <p:par>
                                <p:cTn id="121" presetID="22" presetClass="entr" presetSubtype="1" fill="hold" grpId="0" nodeType="afterEffect">
                                  <p:stCondLst>
                                    <p:cond delay="0"/>
                                  </p:stCondLst>
                                  <p:childTnLst>
                                    <p:set>
                                      <p:cBhvr>
                                        <p:cTn id="122" dur="1" fill="hold">
                                          <p:stCondLst>
                                            <p:cond delay="0"/>
                                          </p:stCondLst>
                                        </p:cTn>
                                        <p:tgtEl>
                                          <p:spTgt spid="41"/>
                                        </p:tgtEl>
                                        <p:attrNameLst>
                                          <p:attrName>style.visibility</p:attrName>
                                        </p:attrNameLst>
                                      </p:cBhvr>
                                      <p:to>
                                        <p:strVal val="visible"/>
                                      </p:to>
                                    </p:set>
                                    <p:animEffect transition="in" filter="wipe(up)">
                                      <p:cBhvr>
                                        <p:cTn id="12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autoUpdateAnimBg="0"/>
      <p:bldP spid="19" grpId="0" animBg="1" autoUpdateAnimBg="0"/>
      <p:bldP spid="20" grpId="0" animBg="1" autoUpdateAnimBg="0"/>
      <p:bldP spid="21" grpId="0" animBg="1" autoUpdateAnimBg="0"/>
      <p:bldP spid="22" grpId="0" animBg="1" autoUpdateAnimBg="0"/>
      <p:bldP spid="23" grpId="0" animBg="1" autoUpdateAnimBg="0"/>
      <p:bldP spid="24" grpId="0" animBg="1" autoUpdateAnimBg="0"/>
      <p:bldP spid="25" grpId="0" animBg="1" autoUpdateAnimBg="0"/>
      <p:bldP spid="26" grpId="0" animBg="1" autoUpdateAnimBg="0"/>
      <p:bldP spid="27" grpId="0" animBg="1" autoUpdateAnimBg="0"/>
      <p:bldP spid="37" grpId="0" autoUpdateAnimBg="0"/>
      <p:bldP spid="38" grpId="0" autoUpdateAnimBg="0"/>
      <p:bldP spid="39" grpId="0" autoUpdateAnimBg="0"/>
      <p:bldP spid="40" grpId="0" autoUpdateAnimBg="0"/>
      <p:bldP spid="41" grpId="0" autoUpdateAnimBg="0"/>
      <p:bldP spid="42" grpId="0" autoUpdateAnimBg="0"/>
      <p:bldP spid="43" grpId="0" autoUpdateAnimBg="0"/>
      <p:bldP spid="44" grpId="0" autoUpdateAnimBg="0"/>
      <p:bldP spid="45" grpId="0" autoUpdateAnimBg="0"/>
      <p:bldP spid="46"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hlinkClick r:id="rId3"/>
          </p:cNvPr>
          <p:cNvSpPr/>
          <p:nvPr/>
        </p:nvSpPr>
        <p:spPr>
          <a:xfrm>
            <a:off x="0" y="1706906"/>
            <a:ext cx="12192000" cy="2496793"/>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t="18956" b="52297"/>
          <a:stretch/>
        </p:blipFill>
        <p:spPr>
          <a:xfrm>
            <a:off x="0" y="1853993"/>
            <a:ext cx="12192000" cy="2202618"/>
          </a:xfrm>
          <a:prstGeom prst="rect">
            <a:avLst/>
          </a:prstGeom>
        </p:spPr>
      </p:pic>
      <p:sp>
        <p:nvSpPr>
          <p:cNvPr id="22" name="正五边形 21"/>
          <p:cNvSpPr/>
          <p:nvPr/>
        </p:nvSpPr>
        <p:spPr>
          <a:xfrm>
            <a:off x="2447653" y="4275879"/>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1</a:t>
            </a:r>
            <a:endParaRPr lang="zh-CN" altLang="en-US" dirty="0">
              <a:solidFill>
                <a:prstClr val="white"/>
              </a:solidFill>
            </a:endParaRPr>
          </a:p>
        </p:txBody>
      </p:sp>
      <p:sp>
        <p:nvSpPr>
          <p:cNvPr id="23" name="矩形 91">
            <a:hlinkClick r:id="rId3"/>
          </p:cNvPr>
          <p:cNvSpPr>
            <a:spLocks noChangeArrowheads="1"/>
          </p:cNvSpPr>
          <p:nvPr/>
        </p:nvSpPr>
        <p:spPr bwMode="auto">
          <a:xfrm>
            <a:off x="3117431" y="4391976"/>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经营风险</a:t>
            </a:r>
          </a:p>
        </p:txBody>
      </p:sp>
      <p:sp>
        <p:nvSpPr>
          <p:cNvPr id="24" name="正五边形 23"/>
          <p:cNvSpPr/>
          <p:nvPr/>
        </p:nvSpPr>
        <p:spPr>
          <a:xfrm>
            <a:off x="6204849" y="4289307"/>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2</a:t>
            </a:r>
            <a:endParaRPr lang="zh-CN" altLang="en-US" dirty="0">
              <a:solidFill>
                <a:prstClr val="white"/>
              </a:solidFill>
            </a:endParaRPr>
          </a:p>
        </p:txBody>
      </p:sp>
      <p:sp>
        <p:nvSpPr>
          <p:cNvPr id="25" name="矩形 91">
            <a:hlinkClick r:id="rId3"/>
          </p:cNvPr>
          <p:cNvSpPr>
            <a:spLocks noChangeArrowheads="1"/>
          </p:cNvSpPr>
          <p:nvPr/>
        </p:nvSpPr>
        <p:spPr bwMode="auto">
          <a:xfrm>
            <a:off x="6912727" y="4324655"/>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行业风险</a:t>
            </a:r>
          </a:p>
        </p:txBody>
      </p:sp>
      <p:grpSp>
        <p:nvGrpSpPr>
          <p:cNvPr id="17" name="组合 16"/>
          <p:cNvGrpSpPr/>
          <p:nvPr/>
        </p:nvGrpSpPr>
        <p:grpSpPr>
          <a:xfrm>
            <a:off x="398975" y="209550"/>
            <a:ext cx="5360349" cy="1302744"/>
            <a:chOff x="398975" y="209550"/>
            <a:chExt cx="5360349" cy="1302744"/>
          </a:xfrm>
        </p:grpSpPr>
        <p:grpSp>
          <p:nvGrpSpPr>
            <p:cNvPr id="18" name="组合 17"/>
            <p:cNvGrpSpPr/>
            <p:nvPr/>
          </p:nvGrpSpPr>
          <p:grpSpPr>
            <a:xfrm>
              <a:off x="398975" y="209550"/>
              <a:ext cx="1302744" cy="1302744"/>
              <a:chOff x="3028062" y="1547460"/>
              <a:chExt cx="1803167" cy="1803167"/>
            </a:xfrm>
          </p:grpSpPr>
          <p:grpSp>
            <p:nvGrpSpPr>
              <p:cNvPr id="27" name="组合 26"/>
              <p:cNvGrpSpPr/>
              <p:nvPr/>
            </p:nvGrpSpPr>
            <p:grpSpPr>
              <a:xfrm>
                <a:off x="3028062" y="1547460"/>
                <a:ext cx="1803167" cy="1803167"/>
                <a:chOff x="552261" y="1848682"/>
                <a:chExt cx="842337" cy="842337"/>
              </a:xfrm>
            </p:grpSpPr>
            <p:sp>
              <p:nvSpPr>
                <p:cNvPr id="29" name="椭圆 28"/>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 name="文本框 27"/>
              <p:cNvSpPr txBox="1"/>
              <p:nvPr/>
            </p:nvSpPr>
            <p:spPr>
              <a:xfrm>
                <a:off x="3617856" y="1894942"/>
                <a:ext cx="650541" cy="1065006"/>
              </a:xfrm>
              <a:prstGeom prst="rect">
                <a:avLst/>
              </a:prstGeom>
              <a:noFill/>
            </p:spPr>
            <p:txBody>
              <a:bodyPr wrap="none" rtlCol="0">
                <a:spAutoFit/>
              </a:bodyPr>
              <a:lstStyle/>
              <a:p>
                <a:r>
                  <a:rPr lang="en-US" altLang="zh-CN" sz="4400" b="1" dirty="0">
                    <a:solidFill>
                      <a:prstClr val="white"/>
                    </a:solidFill>
                  </a:rPr>
                  <a:t>7</a:t>
                </a:r>
                <a:endParaRPr lang="zh-CN" altLang="en-US" sz="4400" b="1" dirty="0">
                  <a:solidFill>
                    <a:prstClr val="white"/>
                  </a:solidFill>
                </a:endParaRPr>
              </a:p>
            </p:txBody>
          </p:sp>
        </p:grpSp>
        <p:sp>
          <p:nvSpPr>
            <p:cNvPr id="19" name="文本框 18"/>
            <p:cNvSpPr txBox="1"/>
            <p:nvPr/>
          </p:nvSpPr>
          <p:spPr>
            <a:xfrm>
              <a:off x="1983931" y="532947"/>
              <a:ext cx="3775393" cy="707886"/>
            </a:xfrm>
            <a:prstGeom prst="rect">
              <a:avLst/>
            </a:prstGeom>
            <a:noFill/>
          </p:spPr>
          <p:txBody>
            <a:bodyPr wrap="none" rtlCol="0">
              <a:spAutoFit/>
            </a:bodyPr>
            <a:lstStyle/>
            <a:p>
              <a:r>
                <a:rPr lang="zh-CN" altLang="en-US" sz="4000" b="1" dirty="0">
                  <a:solidFill>
                    <a:srgbClr val="1F4E79"/>
                  </a:solidFill>
                  <a:latin typeface="微软雅黑" panose="020B0503020204020204" pitchFamily="34" charset="-122"/>
                  <a:ea typeface="微软雅黑" panose="020B0503020204020204" pitchFamily="34" charset="-122"/>
                </a:rPr>
                <a:t>风险因素与对策</a:t>
              </a:r>
              <a:endParaRPr lang="zh-CN" altLang="en-US" sz="24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6" name="矩形 25"/>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 name="正五边形 31"/>
          <p:cNvSpPr/>
          <p:nvPr/>
        </p:nvSpPr>
        <p:spPr>
          <a:xfrm>
            <a:off x="2447654" y="5008661"/>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3</a:t>
            </a:r>
            <a:endParaRPr lang="zh-CN" altLang="en-US" dirty="0">
              <a:solidFill>
                <a:prstClr val="white"/>
              </a:solidFill>
            </a:endParaRPr>
          </a:p>
        </p:txBody>
      </p:sp>
      <p:sp>
        <p:nvSpPr>
          <p:cNvPr id="33" name="矩形 91">
            <a:hlinkClick r:id="rId3"/>
          </p:cNvPr>
          <p:cNvSpPr>
            <a:spLocks noChangeArrowheads="1"/>
          </p:cNvSpPr>
          <p:nvPr/>
        </p:nvSpPr>
        <p:spPr bwMode="auto">
          <a:xfrm>
            <a:off x="3117431"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市场风险</a:t>
            </a:r>
          </a:p>
        </p:txBody>
      </p:sp>
    </p:spTree>
    <p:extLst>
      <p:ext uri="{BB962C8B-B14F-4D97-AF65-F5344CB8AC3E}">
        <p14:creationId xmlns:p14="http://schemas.microsoft.com/office/powerpoint/2010/main" val="1650396184"/>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37" fill="hold" nodeType="withEffect">
                                  <p:stCondLst>
                                    <p:cond delay="20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childTnLst>
                          </p:cTn>
                        </p:par>
                        <p:par>
                          <p:cTn id="11" fill="hold">
                            <p:stCondLst>
                              <p:cond delay="700"/>
                            </p:stCondLst>
                            <p:childTnLst>
                              <p:par>
                                <p:cTn id="12" presetID="53" presetClass="entr" presetSubtype="16"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par>
                          <p:cTn id="17" fill="hold">
                            <p:stCondLst>
                              <p:cond delay="1200"/>
                            </p:stCondLst>
                            <p:childTnLst>
                              <p:par>
                                <p:cTn id="18" presetID="22" presetClass="entr" presetSubtype="8"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1700"/>
                            </p:stCondLst>
                            <p:childTnLst>
                              <p:par>
                                <p:cTn id="22" presetID="53" presetClass="entr" presetSubtype="16"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200"/>
                            </p:stCondLst>
                            <p:childTnLst>
                              <p:par>
                                <p:cTn id="28" presetID="22" presetClass="entr" presetSubtype="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2700"/>
                            </p:stCondLst>
                            <p:childTnLst>
                              <p:par>
                                <p:cTn id="32" presetID="53" presetClass="entr" presetSubtype="16"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childTnLst>
                          </p:cTn>
                        </p:par>
                        <p:par>
                          <p:cTn id="37" fill="hold">
                            <p:stCondLst>
                              <p:cond delay="3200"/>
                            </p:stCondLst>
                            <p:childTnLst>
                              <p:par>
                                <p:cTn id="38" presetID="22" presetClass="entr" presetSubtype="8"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left)">
                                      <p:cBhvr>
                                        <p:cTn id="4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p:bldP spid="24" grpId="0" animBg="1"/>
      <p:bldP spid="25" grpId="0"/>
      <p:bldP spid="32" grpId="0" animBg="1"/>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a:grpSpLocks/>
          </p:cNvGrpSpPr>
          <p:nvPr/>
        </p:nvGrpSpPr>
        <p:grpSpPr>
          <a:xfrm>
            <a:off x="398975" y="209550"/>
            <a:ext cx="3494119" cy="720000"/>
            <a:chOff x="398975" y="209550"/>
            <a:chExt cx="632214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schemeClr val="bg1"/>
                    </a:solidFill>
                  </a:rPr>
                  <a:t>1</a:t>
                </a:r>
                <a:endParaRPr lang="zh-CN" altLang="en-US" sz="2800" b="1" dirty="0">
                  <a:solidFill>
                    <a:schemeClr val="bg1"/>
                  </a:solidFill>
                </a:endParaRPr>
              </a:p>
            </p:txBody>
          </p:sp>
        </p:grpSp>
        <p:sp>
          <p:nvSpPr>
            <p:cNvPr id="30" name="文本框 29"/>
            <p:cNvSpPr txBox="1"/>
            <p:nvPr/>
          </p:nvSpPr>
          <p:spPr>
            <a:xfrm>
              <a:off x="1984152" y="374939"/>
              <a:ext cx="4736965"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公司</a:t>
              </a:r>
              <a:r>
                <a:rPr lang="en-US" altLang="zh-CN" sz="2800" b="1" dirty="0">
                  <a:solidFill>
                    <a:srgbClr val="1F4E79"/>
                  </a:solidFill>
                  <a:latin typeface="微软雅黑" panose="020B0503020204020204" pitchFamily="34" charset="-122"/>
                  <a:ea typeface="微软雅黑" panose="020B0503020204020204" pitchFamily="34" charset="-122"/>
                </a:rPr>
                <a:t>(</a:t>
              </a:r>
              <a:r>
                <a:rPr lang="zh-CN" altLang="en-US" sz="2800" b="1" dirty="0">
                  <a:solidFill>
                    <a:srgbClr val="1F4E79"/>
                  </a:solidFill>
                  <a:latin typeface="微软雅黑" panose="020B0503020204020204" pitchFamily="34" charset="-122"/>
                  <a:ea typeface="微软雅黑" panose="020B0503020204020204" pitchFamily="34" charset="-122"/>
                </a:rPr>
                <a:t>团队</a:t>
              </a:r>
              <a:r>
                <a:rPr lang="en-US" altLang="zh-CN" sz="2800" b="1" dirty="0">
                  <a:solidFill>
                    <a:srgbClr val="1F4E79"/>
                  </a:solidFill>
                  <a:latin typeface="微软雅黑" panose="020B0503020204020204" pitchFamily="34" charset="-122"/>
                  <a:ea typeface="微软雅黑" panose="020B0503020204020204" pitchFamily="34" charset="-122"/>
                </a:rPr>
                <a:t>)</a:t>
              </a:r>
              <a:r>
                <a:rPr lang="zh-CN" altLang="en-US" sz="2800" b="1" dirty="0">
                  <a:solidFill>
                    <a:srgbClr val="1F4E79"/>
                  </a:solidFill>
                  <a:latin typeface="微软雅黑" panose="020B0503020204020204" pitchFamily="34" charset="-122"/>
                  <a:ea typeface="微软雅黑" panose="020B0503020204020204" pitchFamily="34" charset="-122"/>
                </a:rPr>
                <a:t>简介</a:t>
              </a:r>
              <a:endParaRPr lang="en-US" altLang="zh-CN" sz="2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15"/>
          <p:cNvSpPr txBox="1">
            <a:spLocks noChangeArrowheads="1"/>
          </p:cNvSpPr>
          <p:nvPr/>
        </p:nvSpPr>
        <p:spPr bwMode="auto">
          <a:xfrm>
            <a:off x="5834112" y="3295834"/>
            <a:ext cx="5837237"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1600" dirty="0">
                <a:solidFill>
                  <a:schemeClr val="tx1">
                    <a:lumMod val="65000"/>
                    <a:lumOff val="35000"/>
                  </a:schemeClr>
                </a:solidFill>
                <a:latin typeface="微软雅黑" pitchFamily="34" charset="-122"/>
                <a:ea typeface="微软雅黑" pitchFamily="34" charset="-122"/>
              </a:rPr>
              <a:t>       公司现有职员</a:t>
            </a:r>
            <a:r>
              <a:rPr lang="en-US" altLang="zh-CN" sz="1600" dirty="0">
                <a:solidFill>
                  <a:schemeClr val="tx1">
                    <a:lumMod val="65000"/>
                    <a:lumOff val="35000"/>
                  </a:schemeClr>
                </a:solidFill>
                <a:latin typeface="微软雅黑" pitchFamily="34" charset="-122"/>
                <a:ea typeface="微软雅黑" pitchFamily="34" charset="-122"/>
              </a:rPr>
              <a:t>40</a:t>
            </a:r>
            <a:r>
              <a:rPr lang="zh-CN" altLang="en-US" sz="1600" dirty="0">
                <a:solidFill>
                  <a:schemeClr val="tx1">
                    <a:lumMod val="65000"/>
                    <a:lumOff val="35000"/>
                  </a:schemeClr>
                </a:solidFill>
                <a:latin typeface="微软雅黑" pitchFamily="34" charset="-122"/>
                <a:ea typeface="微软雅黑" pitchFamily="34" charset="-122"/>
              </a:rPr>
              <a:t>人，其中软硬件工程师</a:t>
            </a:r>
            <a:r>
              <a:rPr lang="en-US" altLang="zh-CN" sz="1600" dirty="0">
                <a:solidFill>
                  <a:schemeClr val="tx1">
                    <a:lumMod val="65000"/>
                    <a:lumOff val="35000"/>
                  </a:schemeClr>
                </a:solidFill>
                <a:latin typeface="微软雅黑" pitchFamily="34" charset="-122"/>
                <a:ea typeface="微软雅黑" pitchFamily="34" charset="-122"/>
              </a:rPr>
              <a:t>10</a:t>
            </a:r>
            <a:r>
              <a:rPr lang="zh-CN" altLang="en-US" sz="1600" dirty="0">
                <a:solidFill>
                  <a:schemeClr val="tx1">
                    <a:lumMod val="65000"/>
                    <a:lumOff val="35000"/>
                  </a:schemeClr>
                </a:solidFill>
                <a:latin typeface="微软雅黑" pitchFamily="34" charset="-122"/>
                <a:ea typeface="微软雅黑" pitchFamily="34" charset="-122"/>
              </a:rPr>
              <a:t>人，其他均为大学以上学历；下分办公室、策划部、技术部、制作部、商务信息部五个部门；公司办公面积</a:t>
            </a:r>
            <a:r>
              <a:rPr lang="en-US" altLang="zh-CN" sz="1600" dirty="0">
                <a:solidFill>
                  <a:schemeClr val="tx1">
                    <a:lumMod val="65000"/>
                    <a:lumOff val="35000"/>
                  </a:schemeClr>
                </a:solidFill>
                <a:latin typeface="微软雅黑" pitchFamily="34" charset="-122"/>
                <a:ea typeface="微软雅黑" pitchFamily="34" charset="-122"/>
              </a:rPr>
              <a:t>550</a:t>
            </a:r>
            <a:r>
              <a:rPr lang="zh-CN" altLang="en-US" sz="1600" dirty="0">
                <a:solidFill>
                  <a:schemeClr val="tx1">
                    <a:lumMod val="65000"/>
                    <a:lumOff val="35000"/>
                  </a:schemeClr>
                </a:solidFill>
                <a:latin typeface="微软雅黑" pitchFamily="34" charset="-122"/>
                <a:ea typeface="微软雅黑" pitchFamily="34" charset="-122"/>
              </a:rPr>
              <a:t>平方米。</a:t>
            </a:r>
            <a:endParaRPr lang="en-US" altLang="zh-CN" sz="1600" dirty="0">
              <a:solidFill>
                <a:schemeClr val="tx1">
                  <a:lumMod val="65000"/>
                  <a:lumOff val="35000"/>
                </a:schemeClr>
              </a:solidFill>
              <a:latin typeface="微软雅黑" pitchFamily="34" charset="-122"/>
              <a:ea typeface="微软雅黑" pitchFamily="34" charset="-122"/>
            </a:endParaRPr>
          </a:p>
          <a:p>
            <a:pPr algn="just">
              <a:lnSpc>
                <a:spcPct val="150000"/>
              </a:lnSpc>
            </a:pPr>
            <a:r>
              <a:rPr lang="en-US" altLang="zh-CN" sz="1600" dirty="0">
                <a:solidFill>
                  <a:schemeClr val="tx1">
                    <a:lumMod val="65000"/>
                    <a:lumOff val="35000"/>
                  </a:schemeClr>
                </a:solidFill>
                <a:latin typeface="微软雅黑" pitchFamily="34" charset="-122"/>
                <a:ea typeface="微软雅黑" pitchFamily="34" charset="-122"/>
              </a:rPr>
              <a:t>      </a:t>
            </a:r>
            <a:r>
              <a:rPr lang="zh-CN" altLang="en-US" sz="1600" dirty="0">
                <a:solidFill>
                  <a:schemeClr val="tx1">
                    <a:lumMod val="65000"/>
                    <a:lumOff val="35000"/>
                  </a:schemeClr>
                </a:solidFill>
                <a:latin typeface="微软雅黑" pitchFamily="34" charset="-122"/>
                <a:ea typeface="微软雅黑" pitchFamily="34" charset="-122"/>
              </a:rPr>
              <a:t>某某科技发展公司是全球领先的综合通信解决方案提供商。公司将为全球160多个国家和地区的电信运营商和企业网客户提供创新技术与产品解决方案，让全世界用户享有语音、数据、多媒体、无线宽带等全方位沟通。公司成立于</a:t>
            </a:r>
            <a:r>
              <a:rPr lang="en-US" altLang="zh-CN" sz="1600" dirty="0">
                <a:solidFill>
                  <a:schemeClr val="tx1">
                    <a:lumMod val="65000"/>
                    <a:lumOff val="35000"/>
                  </a:schemeClr>
                </a:solidFill>
                <a:latin typeface="微软雅黑" pitchFamily="34" charset="-122"/>
                <a:ea typeface="微软雅黑" pitchFamily="34" charset="-122"/>
              </a:rPr>
              <a:t>2013</a:t>
            </a:r>
            <a:r>
              <a:rPr lang="zh-CN" altLang="en-US" sz="1600" dirty="0">
                <a:solidFill>
                  <a:schemeClr val="tx1">
                    <a:lumMod val="65000"/>
                    <a:lumOff val="35000"/>
                  </a:schemeClr>
                </a:solidFill>
                <a:latin typeface="微软雅黑" pitchFamily="34" charset="-122"/>
                <a:ea typeface="微软雅黑" pitchFamily="34" charset="-122"/>
              </a:rPr>
              <a:t>年，未来将在香港和深圳两地上市，是中国最大的通信设备上市公司。</a:t>
            </a:r>
          </a:p>
          <a:p>
            <a:pPr eaLnBrk="1" hangingPunct="1">
              <a:lnSpc>
                <a:spcPct val="150000"/>
              </a:lnSpc>
            </a:pPr>
            <a:endParaRPr lang="zh-CN" altLang="en-US" sz="1600" dirty="0">
              <a:solidFill>
                <a:schemeClr val="tx1">
                  <a:lumMod val="65000"/>
                  <a:lumOff val="35000"/>
                </a:schemeClr>
              </a:solidFill>
              <a:latin typeface="微软雅黑" pitchFamily="34" charset="-122"/>
              <a:ea typeface="微软雅黑" pitchFamily="34" charset="-122"/>
            </a:endParaRPr>
          </a:p>
        </p:txBody>
      </p:sp>
      <p:sp>
        <p:nvSpPr>
          <p:cNvPr id="39" name="矩形 11"/>
          <p:cNvSpPr>
            <a:spLocks noChangeArrowheads="1"/>
          </p:cNvSpPr>
          <p:nvPr/>
        </p:nvSpPr>
        <p:spPr bwMode="auto">
          <a:xfrm>
            <a:off x="5770096" y="2502053"/>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dirty="0">
                <a:solidFill>
                  <a:schemeClr val="tx1">
                    <a:lumMod val="65000"/>
                    <a:lumOff val="35000"/>
                  </a:schemeClr>
                </a:solidFill>
                <a:latin typeface="微软雅黑" pitchFamily="34" charset="-122"/>
                <a:ea typeface="微软雅黑" pitchFamily="34" charset="-122"/>
              </a:rPr>
              <a:t>公司基本情况</a:t>
            </a:r>
            <a:endParaRPr lang="zh-CN" altLang="en-US" sz="3200" b="1" dirty="0">
              <a:solidFill>
                <a:schemeClr val="tx1">
                  <a:lumMod val="65000"/>
                  <a:lumOff val="35000"/>
                </a:schemeClr>
              </a:solidFill>
              <a:ea typeface="幼圆" pitchFamily="49" charset="-122"/>
            </a:endParaRPr>
          </a:p>
        </p:txBody>
      </p:sp>
      <p:sp>
        <p:nvSpPr>
          <p:cNvPr id="40" name="椭圆 57"/>
          <p:cNvSpPr>
            <a:spLocks noChangeArrowheads="1"/>
          </p:cNvSpPr>
          <p:nvPr/>
        </p:nvSpPr>
        <p:spPr bwMode="auto">
          <a:xfrm>
            <a:off x="7027912" y="1015550"/>
            <a:ext cx="1152525" cy="1152525"/>
          </a:xfrm>
          <a:prstGeom prst="ellipse">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endParaRPr>
          </a:p>
        </p:txBody>
      </p:sp>
      <p:sp>
        <p:nvSpPr>
          <p:cNvPr id="41" name="椭圆 58"/>
          <p:cNvSpPr>
            <a:spLocks noChangeArrowheads="1"/>
          </p:cNvSpPr>
          <p:nvPr/>
        </p:nvSpPr>
        <p:spPr bwMode="auto">
          <a:xfrm>
            <a:off x="8310612" y="1015550"/>
            <a:ext cx="1154112" cy="1152525"/>
          </a:xfrm>
          <a:prstGeom prst="ellipse">
            <a:avLst/>
          </a:prstGeom>
          <a:solidFill>
            <a:srgbClr val="E3BF42"/>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endParaRPr>
          </a:p>
        </p:txBody>
      </p:sp>
      <p:sp>
        <p:nvSpPr>
          <p:cNvPr id="42" name="椭圆 59"/>
          <p:cNvSpPr>
            <a:spLocks noChangeArrowheads="1"/>
          </p:cNvSpPr>
          <p:nvPr/>
        </p:nvSpPr>
        <p:spPr bwMode="auto">
          <a:xfrm>
            <a:off x="9577437" y="1015550"/>
            <a:ext cx="1152525" cy="1152525"/>
          </a:xfrm>
          <a:prstGeom prst="ellipse">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endParaRPr>
          </a:p>
        </p:txBody>
      </p:sp>
      <p:sp>
        <p:nvSpPr>
          <p:cNvPr id="43" name="椭圆 60"/>
          <p:cNvSpPr>
            <a:spLocks noChangeArrowheads="1"/>
          </p:cNvSpPr>
          <p:nvPr/>
        </p:nvSpPr>
        <p:spPr bwMode="auto">
          <a:xfrm>
            <a:off x="5737274" y="1015550"/>
            <a:ext cx="1152525" cy="1152525"/>
          </a:xfrm>
          <a:prstGeom prst="ellipse">
            <a:avLst/>
          </a:prstGeom>
          <a:solidFill>
            <a:srgbClr val="E3BF42"/>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endParaRPr>
          </a:p>
        </p:txBody>
      </p:sp>
      <p:sp>
        <p:nvSpPr>
          <p:cNvPr id="44" name="TextBox 61"/>
          <p:cNvSpPr txBox="1">
            <a:spLocks noChangeArrowheads="1"/>
          </p:cNvSpPr>
          <p:nvPr/>
        </p:nvSpPr>
        <p:spPr bwMode="auto">
          <a:xfrm>
            <a:off x="5834112" y="1126675"/>
            <a:ext cx="9540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sz="2800">
                <a:solidFill>
                  <a:srgbClr val="F8F8F8"/>
                </a:solidFill>
                <a:latin typeface="微软雅黑" pitchFamily="34" charset="-122"/>
                <a:ea typeface="微软雅黑" pitchFamily="34" charset="-122"/>
              </a:rPr>
              <a:t>简约设计</a:t>
            </a:r>
          </a:p>
        </p:txBody>
      </p:sp>
      <p:sp>
        <p:nvSpPr>
          <p:cNvPr id="45" name="TextBox 70"/>
          <p:cNvSpPr txBox="1">
            <a:spLocks noChangeArrowheads="1"/>
          </p:cNvSpPr>
          <p:nvPr/>
        </p:nvSpPr>
        <p:spPr bwMode="auto">
          <a:xfrm>
            <a:off x="7123162" y="1126675"/>
            <a:ext cx="9540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sz="2800">
                <a:solidFill>
                  <a:srgbClr val="F8F8F8"/>
                </a:solidFill>
                <a:latin typeface="微软雅黑" pitchFamily="34" charset="-122"/>
                <a:ea typeface="微软雅黑" pitchFamily="34" charset="-122"/>
              </a:rPr>
              <a:t>动画抢眼</a:t>
            </a:r>
          </a:p>
        </p:txBody>
      </p:sp>
      <p:sp>
        <p:nvSpPr>
          <p:cNvPr id="46" name="TextBox 71"/>
          <p:cNvSpPr txBox="1">
            <a:spLocks noChangeArrowheads="1"/>
          </p:cNvSpPr>
          <p:nvPr/>
        </p:nvSpPr>
        <p:spPr bwMode="auto">
          <a:xfrm>
            <a:off x="8416974" y="1126675"/>
            <a:ext cx="95408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sz="2800">
                <a:solidFill>
                  <a:srgbClr val="F8F8F8"/>
                </a:solidFill>
                <a:latin typeface="微软雅黑" pitchFamily="34" charset="-122"/>
                <a:ea typeface="微软雅黑" pitchFamily="34" charset="-122"/>
              </a:rPr>
              <a:t>普适性强</a:t>
            </a:r>
          </a:p>
        </p:txBody>
      </p:sp>
      <p:sp>
        <p:nvSpPr>
          <p:cNvPr id="47" name="TextBox 72"/>
          <p:cNvSpPr txBox="1">
            <a:spLocks noChangeArrowheads="1"/>
          </p:cNvSpPr>
          <p:nvPr/>
        </p:nvSpPr>
        <p:spPr bwMode="auto">
          <a:xfrm>
            <a:off x="9715549" y="1126675"/>
            <a:ext cx="95567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sz="2800">
                <a:solidFill>
                  <a:srgbClr val="F8F8F8"/>
                </a:solidFill>
                <a:latin typeface="微软雅黑" pitchFamily="34" charset="-122"/>
                <a:ea typeface="微软雅黑" pitchFamily="34" charset="-122"/>
              </a:rPr>
              <a:t>图形实用</a:t>
            </a:r>
          </a:p>
        </p:txBody>
      </p:sp>
      <p:grpSp>
        <p:nvGrpSpPr>
          <p:cNvPr id="78" name="组合 77"/>
          <p:cNvGrpSpPr/>
          <p:nvPr/>
        </p:nvGrpSpPr>
        <p:grpSpPr>
          <a:xfrm>
            <a:off x="754682" y="1232371"/>
            <a:ext cx="3685737" cy="2370642"/>
            <a:chOff x="755576" y="1491630"/>
            <a:chExt cx="2880000" cy="1800000"/>
          </a:xfrm>
          <a:effectLst>
            <a:outerShdw blurRad="228600" dist="38100" dir="8400000" sx="105000" sy="105000" algn="tr" rotWithShape="0">
              <a:prstClr val="black">
                <a:alpha val="20000"/>
              </a:prstClr>
            </a:outerShdw>
          </a:effectLst>
        </p:grpSpPr>
        <p:sp>
          <p:nvSpPr>
            <p:cNvPr id="84" name="矩形 83"/>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solidFill>
              </a:endParaRPr>
            </a:p>
          </p:txBody>
        </p:sp>
        <p:sp>
          <p:nvSpPr>
            <p:cNvPr id="85" name="矩形 84"/>
            <p:cNvSpPr/>
            <p:nvPr/>
          </p:nvSpPr>
          <p:spPr>
            <a:xfrm>
              <a:off x="813012" y="1524499"/>
              <a:ext cx="2772000" cy="172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solidFill>
              </a:endParaRPr>
            </a:p>
          </p:txBody>
        </p:sp>
      </p:grpSp>
      <p:grpSp>
        <p:nvGrpSpPr>
          <p:cNvPr id="80" name="组合 79"/>
          <p:cNvGrpSpPr/>
          <p:nvPr/>
        </p:nvGrpSpPr>
        <p:grpSpPr>
          <a:xfrm>
            <a:off x="1535487" y="3800462"/>
            <a:ext cx="3777974" cy="2553263"/>
            <a:chOff x="755576" y="1491630"/>
            <a:chExt cx="2880000" cy="1800000"/>
          </a:xfrm>
          <a:effectLst>
            <a:outerShdw blurRad="228600" dist="38100" dir="8400000" sx="105000" sy="105000" algn="tr" rotWithShape="0">
              <a:prstClr val="black">
                <a:alpha val="20000"/>
              </a:prstClr>
            </a:outerShdw>
          </a:effectLst>
        </p:grpSpPr>
        <p:sp>
          <p:nvSpPr>
            <p:cNvPr id="82" name="矩形 81"/>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solidFill>
              </a:endParaRPr>
            </a:p>
          </p:txBody>
        </p:sp>
        <p:sp>
          <p:nvSpPr>
            <p:cNvPr id="83" name="矩形 82"/>
            <p:cNvSpPr/>
            <p:nvPr/>
          </p:nvSpPr>
          <p:spPr>
            <a:xfrm>
              <a:off x="813012" y="1524499"/>
              <a:ext cx="2772000" cy="17280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solidFill>
              </a:endParaRPr>
            </a:p>
          </p:txBody>
        </p:sp>
      </p:grpSp>
    </p:spTree>
    <p:extLst>
      <p:ext uri="{BB962C8B-B14F-4D97-AF65-F5344CB8AC3E}">
        <p14:creationId xmlns:p14="http://schemas.microsoft.com/office/powerpoint/2010/main" val="82851245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ppt_x"/>
                                          </p:val>
                                        </p:tav>
                                        <p:tav tm="100000">
                                          <p:val>
                                            <p:strVal val="#ppt_x"/>
                                          </p:val>
                                        </p:tav>
                                      </p:tavLst>
                                    </p:anim>
                                    <p:anim calcmode="lin" valueType="num">
                                      <p:cBhvr additive="base">
                                        <p:cTn id="8" dur="500" fill="hold"/>
                                        <p:tgtEl>
                                          <p:spTgt spid="7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0"/>
                                        </p:tgtEl>
                                        <p:attrNameLst>
                                          <p:attrName>style.visibility</p:attrName>
                                        </p:attrNameLst>
                                      </p:cBhvr>
                                      <p:to>
                                        <p:strVal val="visible"/>
                                      </p:to>
                                    </p:set>
                                    <p:anim calcmode="lin" valueType="num">
                                      <p:cBhvr additive="base">
                                        <p:cTn id="11" dur="500" fill="hold"/>
                                        <p:tgtEl>
                                          <p:spTgt spid="80"/>
                                        </p:tgtEl>
                                        <p:attrNameLst>
                                          <p:attrName>ppt_x</p:attrName>
                                        </p:attrNameLst>
                                      </p:cBhvr>
                                      <p:tavLst>
                                        <p:tav tm="0">
                                          <p:val>
                                            <p:strVal val="#ppt_x"/>
                                          </p:val>
                                        </p:tav>
                                        <p:tav tm="100000">
                                          <p:val>
                                            <p:strVal val="#ppt_x"/>
                                          </p:val>
                                        </p:tav>
                                      </p:tavLst>
                                    </p:anim>
                                    <p:anim calcmode="lin" valueType="num">
                                      <p:cBhvr additive="base">
                                        <p:cTn id="12" dur="500" fill="hold"/>
                                        <p:tgtEl>
                                          <p:spTgt spid="8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Scale>
                                      <p:cBhvr>
                                        <p:cTn id="16"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7" dur="1000" decel="50000" fill="hold">
                                          <p:stCondLst>
                                            <p:cond delay="0"/>
                                          </p:stCondLst>
                                        </p:cTn>
                                        <p:tgtEl>
                                          <p:spTgt spid="43"/>
                                        </p:tgtEl>
                                        <p:attrNameLst>
                                          <p:attrName>ppt_x,ppt_y</p:attrName>
                                        </p:attrNameLst>
                                      </p:cBhvr>
                                      <p:rCtr x="0" y="0"/>
                                    </p:animMotion>
                                    <p:animEffect transition="in" filter="fade">
                                      <p:cBhvr>
                                        <p:cTn id="18" dur="1000"/>
                                        <p:tgtEl>
                                          <p:spTgt spid="43"/>
                                        </p:tgtEl>
                                      </p:cBhvr>
                                    </p:animEffect>
                                  </p:childTnLst>
                                </p:cTn>
                              </p:par>
                              <p:par>
                                <p:cTn id="19" presetID="52" presetClass="entr" presetSubtype="0" fill="hold" grpId="0" nodeType="withEffect">
                                  <p:stCondLst>
                                    <p:cond delay="200"/>
                                  </p:stCondLst>
                                  <p:childTnLst>
                                    <p:set>
                                      <p:cBhvr>
                                        <p:cTn id="20" dur="1" fill="hold">
                                          <p:stCondLst>
                                            <p:cond delay="0"/>
                                          </p:stCondLst>
                                        </p:cTn>
                                        <p:tgtEl>
                                          <p:spTgt spid="40"/>
                                        </p:tgtEl>
                                        <p:attrNameLst>
                                          <p:attrName>style.visibility</p:attrName>
                                        </p:attrNameLst>
                                      </p:cBhvr>
                                      <p:to>
                                        <p:strVal val="visible"/>
                                      </p:to>
                                    </p:set>
                                    <p:animScale>
                                      <p:cBhvr>
                                        <p:cTn id="21"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40"/>
                                        </p:tgtEl>
                                        <p:attrNameLst>
                                          <p:attrName>ppt_x,ppt_y</p:attrName>
                                        </p:attrNameLst>
                                      </p:cBhvr>
                                      <p:rCtr x="0" y="0"/>
                                    </p:animMotion>
                                    <p:animEffect transition="in" filter="fade">
                                      <p:cBhvr>
                                        <p:cTn id="23" dur="1000"/>
                                        <p:tgtEl>
                                          <p:spTgt spid="40"/>
                                        </p:tgtEl>
                                      </p:cBhvr>
                                    </p:animEffect>
                                  </p:childTnLst>
                                </p:cTn>
                              </p:par>
                              <p:par>
                                <p:cTn id="24" presetID="52" presetClass="entr" presetSubtype="0" fill="hold" grpId="0" nodeType="withEffect">
                                  <p:stCondLst>
                                    <p:cond delay="400"/>
                                  </p:stCondLst>
                                  <p:childTnLst>
                                    <p:set>
                                      <p:cBhvr>
                                        <p:cTn id="25" dur="1" fill="hold">
                                          <p:stCondLst>
                                            <p:cond delay="0"/>
                                          </p:stCondLst>
                                        </p:cTn>
                                        <p:tgtEl>
                                          <p:spTgt spid="41"/>
                                        </p:tgtEl>
                                        <p:attrNameLst>
                                          <p:attrName>style.visibility</p:attrName>
                                        </p:attrNameLst>
                                      </p:cBhvr>
                                      <p:to>
                                        <p:strVal val="visible"/>
                                      </p:to>
                                    </p:set>
                                    <p:animScale>
                                      <p:cBhvr>
                                        <p:cTn id="26"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7" dur="1000" decel="50000" fill="hold">
                                          <p:stCondLst>
                                            <p:cond delay="0"/>
                                          </p:stCondLst>
                                        </p:cTn>
                                        <p:tgtEl>
                                          <p:spTgt spid="41"/>
                                        </p:tgtEl>
                                        <p:attrNameLst>
                                          <p:attrName>ppt_x,ppt_y</p:attrName>
                                        </p:attrNameLst>
                                      </p:cBhvr>
                                      <p:rCtr x="0" y="0"/>
                                    </p:animMotion>
                                    <p:animEffect transition="in" filter="fade">
                                      <p:cBhvr>
                                        <p:cTn id="28" dur="1000"/>
                                        <p:tgtEl>
                                          <p:spTgt spid="41"/>
                                        </p:tgtEl>
                                      </p:cBhvr>
                                    </p:animEffect>
                                  </p:childTnLst>
                                </p:cTn>
                              </p:par>
                              <p:par>
                                <p:cTn id="29" presetID="52" presetClass="entr" presetSubtype="0" fill="hold" grpId="0" nodeType="withEffect">
                                  <p:stCondLst>
                                    <p:cond delay="600"/>
                                  </p:stCondLst>
                                  <p:childTnLst>
                                    <p:set>
                                      <p:cBhvr>
                                        <p:cTn id="30" dur="1" fill="hold">
                                          <p:stCondLst>
                                            <p:cond delay="0"/>
                                          </p:stCondLst>
                                        </p:cTn>
                                        <p:tgtEl>
                                          <p:spTgt spid="42"/>
                                        </p:tgtEl>
                                        <p:attrNameLst>
                                          <p:attrName>style.visibility</p:attrName>
                                        </p:attrNameLst>
                                      </p:cBhvr>
                                      <p:to>
                                        <p:strVal val="visible"/>
                                      </p:to>
                                    </p:set>
                                    <p:animScale>
                                      <p:cBhvr>
                                        <p:cTn id="31" dur="10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42"/>
                                        </p:tgtEl>
                                        <p:attrNameLst>
                                          <p:attrName>ppt_x,ppt_y</p:attrName>
                                        </p:attrNameLst>
                                      </p:cBhvr>
                                      <p:rCtr x="0" y="0"/>
                                    </p:animMotion>
                                    <p:animEffect transition="in" filter="fade">
                                      <p:cBhvr>
                                        <p:cTn id="33" dur="1000"/>
                                        <p:tgtEl>
                                          <p:spTgt spid="42"/>
                                        </p:tgtEl>
                                      </p:cBhvr>
                                    </p:animEffect>
                                  </p:childTnLst>
                                </p:cTn>
                              </p:par>
                            </p:childTnLst>
                          </p:cTn>
                        </p:par>
                        <p:par>
                          <p:cTn id="34" fill="hold">
                            <p:stCondLst>
                              <p:cond delay="2100"/>
                            </p:stCondLst>
                            <p:childTnLst>
                              <p:par>
                                <p:cTn id="35" presetID="31" presetClass="entr" presetSubtype="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p:cTn id="37" dur="500" fill="hold"/>
                                        <p:tgtEl>
                                          <p:spTgt spid="44"/>
                                        </p:tgtEl>
                                        <p:attrNameLst>
                                          <p:attrName>ppt_w</p:attrName>
                                        </p:attrNameLst>
                                      </p:cBhvr>
                                      <p:tavLst>
                                        <p:tav tm="0">
                                          <p:val>
                                            <p:fltVal val="0"/>
                                          </p:val>
                                        </p:tav>
                                        <p:tav tm="100000">
                                          <p:val>
                                            <p:strVal val="#ppt_w"/>
                                          </p:val>
                                        </p:tav>
                                      </p:tavLst>
                                    </p:anim>
                                    <p:anim calcmode="lin" valueType="num">
                                      <p:cBhvr>
                                        <p:cTn id="38" dur="500" fill="hold"/>
                                        <p:tgtEl>
                                          <p:spTgt spid="44"/>
                                        </p:tgtEl>
                                        <p:attrNameLst>
                                          <p:attrName>ppt_h</p:attrName>
                                        </p:attrNameLst>
                                      </p:cBhvr>
                                      <p:tavLst>
                                        <p:tav tm="0">
                                          <p:val>
                                            <p:fltVal val="0"/>
                                          </p:val>
                                        </p:tav>
                                        <p:tav tm="100000">
                                          <p:val>
                                            <p:strVal val="#ppt_h"/>
                                          </p:val>
                                        </p:tav>
                                      </p:tavLst>
                                    </p:anim>
                                    <p:anim calcmode="lin" valueType="num">
                                      <p:cBhvr>
                                        <p:cTn id="39" dur="500" fill="hold"/>
                                        <p:tgtEl>
                                          <p:spTgt spid="44"/>
                                        </p:tgtEl>
                                        <p:attrNameLst>
                                          <p:attrName>style.rotation</p:attrName>
                                        </p:attrNameLst>
                                      </p:cBhvr>
                                      <p:tavLst>
                                        <p:tav tm="0">
                                          <p:val>
                                            <p:fltVal val="90"/>
                                          </p:val>
                                        </p:tav>
                                        <p:tav tm="100000">
                                          <p:val>
                                            <p:fltVal val="0"/>
                                          </p:val>
                                        </p:tav>
                                      </p:tavLst>
                                    </p:anim>
                                    <p:animEffect transition="in" filter="fade">
                                      <p:cBhvr>
                                        <p:cTn id="40" dur="500"/>
                                        <p:tgtEl>
                                          <p:spTgt spid="44"/>
                                        </p:tgtEl>
                                      </p:cBhvr>
                                    </p:animEffect>
                                  </p:childTnLst>
                                </p:cTn>
                              </p:par>
                            </p:childTnLst>
                          </p:cTn>
                        </p:par>
                        <p:par>
                          <p:cTn id="41" fill="hold">
                            <p:stCondLst>
                              <p:cond delay="2600"/>
                            </p:stCondLst>
                            <p:childTnLst>
                              <p:par>
                                <p:cTn id="42" presetID="31" presetClass="entr" presetSubtype="0"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p:cTn id="44" dur="500" fill="hold"/>
                                        <p:tgtEl>
                                          <p:spTgt spid="45"/>
                                        </p:tgtEl>
                                        <p:attrNameLst>
                                          <p:attrName>ppt_w</p:attrName>
                                        </p:attrNameLst>
                                      </p:cBhvr>
                                      <p:tavLst>
                                        <p:tav tm="0">
                                          <p:val>
                                            <p:fltVal val="0"/>
                                          </p:val>
                                        </p:tav>
                                        <p:tav tm="100000">
                                          <p:val>
                                            <p:strVal val="#ppt_w"/>
                                          </p:val>
                                        </p:tav>
                                      </p:tavLst>
                                    </p:anim>
                                    <p:anim calcmode="lin" valueType="num">
                                      <p:cBhvr>
                                        <p:cTn id="45" dur="500" fill="hold"/>
                                        <p:tgtEl>
                                          <p:spTgt spid="45"/>
                                        </p:tgtEl>
                                        <p:attrNameLst>
                                          <p:attrName>ppt_h</p:attrName>
                                        </p:attrNameLst>
                                      </p:cBhvr>
                                      <p:tavLst>
                                        <p:tav tm="0">
                                          <p:val>
                                            <p:fltVal val="0"/>
                                          </p:val>
                                        </p:tav>
                                        <p:tav tm="100000">
                                          <p:val>
                                            <p:strVal val="#ppt_h"/>
                                          </p:val>
                                        </p:tav>
                                      </p:tavLst>
                                    </p:anim>
                                    <p:anim calcmode="lin" valueType="num">
                                      <p:cBhvr>
                                        <p:cTn id="46" dur="500" fill="hold"/>
                                        <p:tgtEl>
                                          <p:spTgt spid="45"/>
                                        </p:tgtEl>
                                        <p:attrNameLst>
                                          <p:attrName>style.rotation</p:attrName>
                                        </p:attrNameLst>
                                      </p:cBhvr>
                                      <p:tavLst>
                                        <p:tav tm="0">
                                          <p:val>
                                            <p:fltVal val="90"/>
                                          </p:val>
                                        </p:tav>
                                        <p:tav tm="100000">
                                          <p:val>
                                            <p:fltVal val="0"/>
                                          </p:val>
                                        </p:tav>
                                      </p:tavLst>
                                    </p:anim>
                                    <p:animEffect transition="in" filter="fade">
                                      <p:cBhvr>
                                        <p:cTn id="47" dur="500"/>
                                        <p:tgtEl>
                                          <p:spTgt spid="45"/>
                                        </p:tgtEl>
                                      </p:cBhvr>
                                    </p:animEffect>
                                  </p:childTnLst>
                                </p:cTn>
                              </p:par>
                            </p:childTnLst>
                          </p:cTn>
                        </p:par>
                        <p:par>
                          <p:cTn id="48" fill="hold">
                            <p:stCondLst>
                              <p:cond delay="3100"/>
                            </p:stCondLst>
                            <p:childTnLst>
                              <p:par>
                                <p:cTn id="49" presetID="31" presetClass="entr" presetSubtype="0" fill="hold" grpId="0" nodeType="afterEffect">
                                  <p:stCondLst>
                                    <p:cond delay="0"/>
                                  </p:stCondLst>
                                  <p:childTnLst>
                                    <p:set>
                                      <p:cBhvr>
                                        <p:cTn id="50" dur="1" fill="hold">
                                          <p:stCondLst>
                                            <p:cond delay="0"/>
                                          </p:stCondLst>
                                        </p:cTn>
                                        <p:tgtEl>
                                          <p:spTgt spid="46"/>
                                        </p:tgtEl>
                                        <p:attrNameLst>
                                          <p:attrName>style.visibility</p:attrName>
                                        </p:attrNameLst>
                                      </p:cBhvr>
                                      <p:to>
                                        <p:strVal val="visible"/>
                                      </p:to>
                                    </p:set>
                                    <p:anim calcmode="lin" valueType="num">
                                      <p:cBhvr>
                                        <p:cTn id="51" dur="500" fill="hold"/>
                                        <p:tgtEl>
                                          <p:spTgt spid="46"/>
                                        </p:tgtEl>
                                        <p:attrNameLst>
                                          <p:attrName>ppt_w</p:attrName>
                                        </p:attrNameLst>
                                      </p:cBhvr>
                                      <p:tavLst>
                                        <p:tav tm="0">
                                          <p:val>
                                            <p:fltVal val="0"/>
                                          </p:val>
                                        </p:tav>
                                        <p:tav tm="100000">
                                          <p:val>
                                            <p:strVal val="#ppt_w"/>
                                          </p:val>
                                        </p:tav>
                                      </p:tavLst>
                                    </p:anim>
                                    <p:anim calcmode="lin" valueType="num">
                                      <p:cBhvr>
                                        <p:cTn id="52" dur="500" fill="hold"/>
                                        <p:tgtEl>
                                          <p:spTgt spid="46"/>
                                        </p:tgtEl>
                                        <p:attrNameLst>
                                          <p:attrName>ppt_h</p:attrName>
                                        </p:attrNameLst>
                                      </p:cBhvr>
                                      <p:tavLst>
                                        <p:tav tm="0">
                                          <p:val>
                                            <p:fltVal val="0"/>
                                          </p:val>
                                        </p:tav>
                                        <p:tav tm="100000">
                                          <p:val>
                                            <p:strVal val="#ppt_h"/>
                                          </p:val>
                                        </p:tav>
                                      </p:tavLst>
                                    </p:anim>
                                    <p:anim calcmode="lin" valueType="num">
                                      <p:cBhvr>
                                        <p:cTn id="53" dur="500" fill="hold"/>
                                        <p:tgtEl>
                                          <p:spTgt spid="46"/>
                                        </p:tgtEl>
                                        <p:attrNameLst>
                                          <p:attrName>style.rotation</p:attrName>
                                        </p:attrNameLst>
                                      </p:cBhvr>
                                      <p:tavLst>
                                        <p:tav tm="0">
                                          <p:val>
                                            <p:fltVal val="90"/>
                                          </p:val>
                                        </p:tav>
                                        <p:tav tm="100000">
                                          <p:val>
                                            <p:fltVal val="0"/>
                                          </p:val>
                                        </p:tav>
                                      </p:tavLst>
                                    </p:anim>
                                    <p:animEffect transition="in" filter="fade">
                                      <p:cBhvr>
                                        <p:cTn id="54" dur="500"/>
                                        <p:tgtEl>
                                          <p:spTgt spid="46"/>
                                        </p:tgtEl>
                                      </p:cBhvr>
                                    </p:animEffect>
                                  </p:childTnLst>
                                </p:cTn>
                              </p:par>
                            </p:childTnLst>
                          </p:cTn>
                        </p:par>
                        <p:par>
                          <p:cTn id="55" fill="hold">
                            <p:stCondLst>
                              <p:cond delay="3600"/>
                            </p:stCondLst>
                            <p:childTnLst>
                              <p:par>
                                <p:cTn id="56" presetID="31" presetClass="entr" presetSubtype="0" fill="hold" grpId="0" nodeType="afterEffect">
                                  <p:stCondLst>
                                    <p:cond delay="0"/>
                                  </p:stCondLst>
                                  <p:childTnLst>
                                    <p:set>
                                      <p:cBhvr>
                                        <p:cTn id="57" dur="1" fill="hold">
                                          <p:stCondLst>
                                            <p:cond delay="0"/>
                                          </p:stCondLst>
                                        </p:cTn>
                                        <p:tgtEl>
                                          <p:spTgt spid="47"/>
                                        </p:tgtEl>
                                        <p:attrNameLst>
                                          <p:attrName>style.visibility</p:attrName>
                                        </p:attrNameLst>
                                      </p:cBhvr>
                                      <p:to>
                                        <p:strVal val="visible"/>
                                      </p:to>
                                    </p:set>
                                    <p:anim calcmode="lin" valueType="num">
                                      <p:cBhvr>
                                        <p:cTn id="58" dur="500" fill="hold"/>
                                        <p:tgtEl>
                                          <p:spTgt spid="47"/>
                                        </p:tgtEl>
                                        <p:attrNameLst>
                                          <p:attrName>ppt_w</p:attrName>
                                        </p:attrNameLst>
                                      </p:cBhvr>
                                      <p:tavLst>
                                        <p:tav tm="0">
                                          <p:val>
                                            <p:fltVal val="0"/>
                                          </p:val>
                                        </p:tav>
                                        <p:tav tm="100000">
                                          <p:val>
                                            <p:strVal val="#ppt_w"/>
                                          </p:val>
                                        </p:tav>
                                      </p:tavLst>
                                    </p:anim>
                                    <p:anim calcmode="lin" valueType="num">
                                      <p:cBhvr>
                                        <p:cTn id="59" dur="500" fill="hold"/>
                                        <p:tgtEl>
                                          <p:spTgt spid="47"/>
                                        </p:tgtEl>
                                        <p:attrNameLst>
                                          <p:attrName>ppt_h</p:attrName>
                                        </p:attrNameLst>
                                      </p:cBhvr>
                                      <p:tavLst>
                                        <p:tav tm="0">
                                          <p:val>
                                            <p:fltVal val="0"/>
                                          </p:val>
                                        </p:tav>
                                        <p:tav tm="100000">
                                          <p:val>
                                            <p:strVal val="#ppt_h"/>
                                          </p:val>
                                        </p:tav>
                                      </p:tavLst>
                                    </p:anim>
                                    <p:anim calcmode="lin" valueType="num">
                                      <p:cBhvr>
                                        <p:cTn id="60" dur="500" fill="hold"/>
                                        <p:tgtEl>
                                          <p:spTgt spid="47"/>
                                        </p:tgtEl>
                                        <p:attrNameLst>
                                          <p:attrName>style.rotation</p:attrName>
                                        </p:attrNameLst>
                                      </p:cBhvr>
                                      <p:tavLst>
                                        <p:tav tm="0">
                                          <p:val>
                                            <p:fltVal val="90"/>
                                          </p:val>
                                        </p:tav>
                                        <p:tav tm="100000">
                                          <p:val>
                                            <p:fltVal val="0"/>
                                          </p:val>
                                        </p:tav>
                                      </p:tavLst>
                                    </p:anim>
                                    <p:animEffect transition="in" filter="fade">
                                      <p:cBhvr>
                                        <p:cTn id="61" dur="500"/>
                                        <p:tgtEl>
                                          <p:spTgt spid="47"/>
                                        </p:tgtEl>
                                      </p:cBhvr>
                                    </p:animEffect>
                                  </p:childTnLst>
                                </p:cTn>
                              </p:par>
                            </p:childTnLst>
                          </p:cTn>
                        </p:par>
                        <p:par>
                          <p:cTn id="62" fill="hold">
                            <p:stCondLst>
                              <p:cond delay="410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39"/>
                                        </p:tgtEl>
                                        <p:attrNameLst>
                                          <p:attrName>style.visibility</p:attrName>
                                        </p:attrNameLst>
                                      </p:cBhvr>
                                      <p:to>
                                        <p:strVal val="visible"/>
                                      </p:to>
                                    </p:set>
                                    <p:anim calcmode="lin" valueType="num">
                                      <p:cBhvr>
                                        <p:cTn id="65"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39"/>
                                        </p:tgtEl>
                                        <p:attrNameLst>
                                          <p:attrName>ppt_y</p:attrName>
                                        </p:attrNameLst>
                                      </p:cBhvr>
                                      <p:tavLst>
                                        <p:tav tm="0">
                                          <p:val>
                                            <p:strVal val="#ppt_y"/>
                                          </p:val>
                                        </p:tav>
                                        <p:tav tm="100000">
                                          <p:val>
                                            <p:strVal val="#ppt_y"/>
                                          </p:val>
                                        </p:tav>
                                      </p:tavLst>
                                    </p:anim>
                                    <p:anim calcmode="lin" valueType="num">
                                      <p:cBhvr>
                                        <p:cTn id="67"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39"/>
                                        </p:tgtEl>
                                      </p:cBhvr>
                                    </p:animEffect>
                                  </p:childTnLst>
                                </p:cTn>
                              </p:par>
                            </p:childTnLst>
                          </p:cTn>
                        </p:par>
                        <p:par>
                          <p:cTn id="70" fill="hold">
                            <p:stCondLst>
                              <p:cond delay="4850"/>
                            </p:stCondLst>
                            <p:childTnLst>
                              <p:par>
                                <p:cTn id="71" presetID="52" presetClass="entr" presetSubtype="0"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Scale>
                                      <p:cBhvr>
                                        <p:cTn id="73"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38"/>
                                        </p:tgtEl>
                                        <p:attrNameLst>
                                          <p:attrName>ppt_x</p:attrName>
                                          <p:attrName>ppt_y</p:attrName>
                                        </p:attrNameLst>
                                      </p:cBhvr>
                                    </p:animMotion>
                                    <p:animEffect transition="in" filter="fade">
                                      <p:cBhvr>
                                        <p:cTn id="75"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animBg="1" autoUpdateAnimBg="0"/>
      <p:bldP spid="41" grpId="0" animBg="1" autoUpdateAnimBg="0"/>
      <p:bldP spid="42" grpId="0" animBg="1" autoUpdateAnimBg="0"/>
      <p:bldP spid="43" grpId="0" animBg="1" autoUpdateAnimBg="0"/>
      <p:bldP spid="44" grpId="0" autoUpdateAnimBg="0"/>
      <p:bldP spid="45" grpId="0" autoUpdateAnimBg="0"/>
      <p:bldP spid="46" grpId="0" autoUpdateAnimBg="0"/>
      <p:bldP spid="47"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1</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经营风险</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7" name="矩形 46"/>
          <p:cNvSpPr/>
          <p:nvPr/>
        </p:nvSpPr>
        <p:spPr>
          <a:xfrm>
            <a:off x="2003423" y="3686123"/>
            <a:ext cx="1836468" cy="666185"/>
          </a:xfrm>
          <a:prstGeom prst="rect">
            <a:avLst/>
          </a:prstGeom>
          <a:noFill/>
          <a:ln w="25400" cap="flat" cmpd="sng" algn="ctr">
            <a:noFill/>
            <a:prstDash val="solid"/>
          </a:ln>
          <a:effectLst/>
        </p:spPr>
        <p:txBody>
          <a:bodyPr lIns="121914" tIns="60957" rIns="121914" bIns="60957"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r>
              <a:rPr lang="zh-CN" altLang="zh-CN" b="1" dirty="0">
                <a:latin typeface="微软雅黑" pitchFamily="34" charset="-122"/>
                <a:ea typeface="微软雅黑" pitchFamily="34" charset="-122"/>
              </a:rPr>
              <a:t>产品周期风险</a:t>
            </a:r>
            <a:endParaRPr kumimoji="0" lang="zh-CN" altLang="en-US" sz="15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sym typeface="Arial" panose="020B0604020202020204" pitchFamily="34" charset="0"/>
            </a:endParaRPr>
          </a:p>
        </p:txBody>
      </p:sp>
      <p:grpSp>
        <p:nvGrpSpPr>
          <p:cNvPr id="48" name="组合 47"/>
          <p:cNvGrpSpPr>
            <a:grpSpLocks noChangeAspect="1"/>
          </p:cNvGrpSpPr>
          <p:nvPr/>
        </p:nvGrpSpPr>
        <p:grpSpPr>
          <a:xfrm>
            <a:off x="2090675" y="1725572"/>
            <a:ext cx="1661965" cy="1661965"/>
            <a:chOff x="456294" y="1959430"/>
            <a:chExt cx="2148114" cy="2148114"/>
          </a:xfrm>
        </p:grpSpPr>
        <p:sp>
          <p:nvSpPr>
            <p:cNvPr id="49" name="椭圆 48"/>
            <p:cNvSpPr/>
            <p:nvPr/>
          </p:nvSpPr>
          <p:spPr>
            <a:xfrm>
              <a:off x="456294" y="1959430"/>
              <a:ext cx="2148114" cy="2148114"/>
            </a:xfrm>
            <a:prstGeom prst="ellipse">
              <a:avLst/>
            </a:prstGeom>
            <a:solidFill>
              <a:srgbClr val="E3BF42"/>
            </a:solidFill>
            <a:ln w="25400" cap="flat" cmpd="sng" algn="ctr">
              <a:solidFill>
                <a:sysClr val="window" lastClr="FFFFFF"/>
              </a:solid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pic>
          <p:nvPicPr>
            <p:cNvPr id="50" name="图片 49"/>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51" name="矩形 50"/>
          <p:cNvSpPr/>
          <p:nvPr/>
        </p:nvSpPr>
        <p:spPr>
          <a:xfrm>
            <a:off x="4128719" y="3675070"/>
            <a:ext cx="1836468" cy="666185"/>
          </a:xfrm>
          <a:prstGeom prst="rect">
            <a:avLst/>
          </a:prstGeom>
          <a:noFill/>
          <a:ln w="25400" cap="flat" cmpd="sng" algn="ctr">
            <a:noFill/>
            <a:prstDash val="solid"/>
          </a:ln>
          <a:effectLst/>
        </p:spPr>
        <p:txBody>
          <a:bodyPr lIns="121914" tIns="60957" rIns="121914" bIns="60957"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r>
              <a:rPr lang="zh-CN" altLang="en-US" b="1" dirty="0">
                <a:latin typeface="微软雅黑" pitchFamily="34" charset="-122"/>
                <a:ea typeface="微软雅黑" pitchFamily="34" charset="-122"/>
              </a:rPr>
              <a:t>产品单一风险</a:t>
            </a:r>
            <a:endParaRPr kumimoji="0" lang="en-US" altLang="zh-CN" sz="1800"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sym typeface="Arial" panose="020B0604020202020204" pitchFamily="34" charset="0"/>
            </a:endParaRPr>
          </a:p>
        </p:txBody>
      </p:sp>
      <p:grpSp>
        <p:nvGrpSpPr>
          <p:cNvPr id="52" name="组合 51"/>
          <p:cNvGrpSpPr>
            <a:grpSpLocks noChangeAspect="1"/>
          </p:cNvGrpSpPr>
          <p:nvPr/>
        </p:nvGrpSpPr>
        <p:grpSpPr>
          <a:xfrm>
            <a:off x="4215971" y="1714517"/>
            <a:ext cx="1661965" cy="1661965"/>
            <a:chOff x="2492224" y="1959430"/>
            <a:chExt cx="2148114" cy="2148114"/>
          </a:xfrm>
        </p:grpSpPr>
        <p:sp>
          <p:nvSpPr>
            <p:cNvPr id="53" name="椭圆 52"/>
            <p:cNvSpPr/>
            <p:nvPr/>
          </p:nvSpPr>
          <p:spPr>
            <a:xfrm>
              <a:off x="2492224" y="1959430"/>
              <a:ext cx="2148114" cy="2148114"/>
            </a:xfrm>
            <a:prstGeom prst="ellipse">
              <a:avLst/>
            </a:prstGeom>
            <a:solidFill>
              <a:srgbClr val="262626"/>
            </a:solidFill>
            <a:ln w="25400" cap="flat" cmpd="sng" algn="ctr">
              <a:solidFill>
                <a:sysClr val="window" lastClr="FFFFFF"/>
              </a:solid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pic>
          <p:nvPicPr>
            <p:cNvPr id="54" name="图片 53"/>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2876300" y="2326696"/>
              <a:ext cx="1379962" cy="1413582"/>
            </a:xfrm>
            <a:prstGeom prst="rect">
              <a:avLst/>
            </a:prstGeom>
          </p:spPr>
        </p:pic>
      </p:grpSp>
      <p:sp>
        <p:nvSpPr>
          <p:cNvPr id="55" name="矩形 54"/>
          <p:cNvSpPr/>
          <p:nvPr/>
        </p:nvSpPr>
        <p:spPr>
          <a:xfrm>
            <a:off x="8385170" y="3675070"/>
            <a:ext cx="1836468" cy="666185"/>
          </a:xfrm>
          <a:prstGeom prst="rect">
            <a:avLst/>
          </a:prstGeom>
          <a:noFill/>
          <a:ln w="25400" cap="flat" cmpd="sng" algn="ctr">
            <a:noFill/>
            <a:prstDash val="solid"/>
          </a:ln>
          <a:effectLst/>
        </p:spPr>
        <p:txBody>
          <a:bodyPr lIns="121914" tIns="60957" rIns="121914" bIns="60957"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r>
              <a:rPr lang="zh-CN" altLang="en-US" b="1" kern="0" dirty="0">
                <a:solidFill>
                  <a:prstClr val="black">
                    <a:lumMod val="75000"/>
                    <a:lumOff val="25000"/>
                  </a:prstClr>
                </a:solidFill>
                <a:ea typeface="微软雅黑" panose="020B0503020204020204" pitchFamily="34" charset="-122"/>
                <a:sym typeface="Arial" panose="020B0604020202020204" pitchFamily="34" charset="0"/>
              </a:rPr>
              <a:t>技术安全性风险</a:t>
            </a:r>
            <a:endParaRPr kumimoji="0" lang="zh-CN" altLang="en-US" sz="1500" b="0" i="0" u="none" strike="noStrike" kern="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56" name="组合 55"/>
          <p:cNvGrpSpPr>
            <a:grpSpLocks noChangeAspect="1"/>
          </p:cNvGrpSpPr>
          <p:nvPr/>
        </p:nvGrpSpPr>
        <p:grpSpPr>
          <a:xfrm>
            <a:off x="8472420" y="1714517"/>
            <a:ext cx="1661965" cy="1661965"/>
            <a:chOff x="6564085" y="1959430"/>
            <a:chExt cx="2148114" cy="2148114"/>
          </a:xfrm>
        </p:grpSpPr>
        <p:sp>
          <p:nvSpPr>
            <p:cNvPr id="57" name="椭圆 56"/>
            <p:cNvSpPr/>
            <p:nvPr/>
          </p:nvSpPr>
          <p:spPr>
            <a:xfrm>
              <a:off x="6564085" y="1959430"/>
              <a:ext cx="2148114" cy="2148114"/>
            </a:xfrm>
            <a:prstGeom prst="ellipse">
              <a:avLst/>
            </a:prstGeom>
            <a:solidFill>
              <a:srgbClr val="262626"/>
            </a:solidFill>
            <a:ln w="25400" cap="flat" cmpd="sng" algn="ctr">
              <a:solidFill>
                <a:sysClr val="window" lastClr="FFFFFF"/>
              </a:solid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58" name="组合 57"/>
            <p:cNvGrpSpPr/>
            <p:nvPr/>
          </p:nvGrpSpPr>
          <p:grpSpPr>
            <a:xfrm>
              <a:off x="7033174" y="2413982"/>
              <a:ext cx="1209936" cy="1239010"/>
              <a:chOff x="3598200" y="1732459"/>
              <a:chExt cx="1947600" cy="1994400"/>
            </a:xfrm>
          </p:grpSpPr>
          <p:sp>
            <p:nvSpPr>
              <p:cNvPr id="59" name="Freeform 5"/>
              <p:cNvSpPr>
                <a:spLocks/>
              </p:cNvSpPr>
              <p:nvPr/>
            </p:nvSpPr>
            <p:spPr bwMode="auto">
              <a:xfrm>
                <a:off x="4815450" y="1732459"/>
                <a:ext cx="417924" cy="1423836"/>
              </a:xfrm>
              <a:custGeom>
                <a:avLst/>
                <a:gdLst>
                  <a:gd name="T0" fmla="*/ 2 w 43"/>
                  <a:gd name="T1" fmla="*/ 115 h 115"/>
                  <a:gd name="T2" fmla="*/ 3 w 43"/>
                  <a:gd name="T3" fmla="*/ 115 h 115"/>
                  <a:gd name="T4" fmla="*/ 3 w 43"/>
                  <a:gd name="T5" fmla="*/ 115 h 115"/>
                  <a:gd name="T6" fmla="*/ 3 w 43"/>
                  <a:gd name="T7" fmla="*/ 115 h 115"/>
                  <a:gd name="T8" fmla="*/ 4 w 43"/>
                  <a:gd name="T9" fmla="*/ 115 h 115"/>
                  <a:gd name="T10" fmla="*/ 4 w 43"/>
                  <a:gd name="T11" fmla="*/ 115 h 115"/>
                  <a:gd name="T12" fmla="*/ 5 w 43"/>
                  <a:gd name="T13" fmla="*/ 114 h 115"/>
                  <a:gd name="T14" fmla="*/ 22 w 43"/>
                  <a:gd name="T15" fmla="*/ 98 h 115"/>
                  <a:gd name="T16" fmla="*/ 38 w 43"/>
                  <a:gd name="T17" fmla="*/ 114 h 115"/>
                  <a:gd name="T18" fmla="*/ 39 w 43"/>
                  <a:gd name="T19" fmla="*/ 115 h 115"/>
                  <a:gd name="T20" fmla="*/ 39 w 43"/>
                  <a:gd name="T21" fmla="*/ 115 h 115"/>
                  <a:gd name="T22" fmla="*/ 40 w 43"/>
                  <a:gd name="T23" fmla="*/ 115 h 115"/>
                  <a:gd name="T24" fmla="*/ 40 w 43"/>
                  <a:gd name="T25" fmla="*/ 115 h 115"/>
                  <a:gd name="T26" fmla="*/ 40 w 43"/>
                  <a:gd name="T27" fmla="*/ 115 h 115"/>
                  <a:gd name="T28" fmla="*/ 41 w 43"/>
                  <a:gd name="T29" fmla="*/ 115 h 115"/>
                  <a:gd name="T30" fmla="*/ 42 w 43"/>
                  <a:gd name="T31" fmla="*/ 114 h 115"/>
                  <a:gd name="T32" fmla="*/ 43 w 43"/>
                  <a:gd name="T33" fmla="*/ 112 h 115"/>
                  <a:gd name="T34" fmla="*/ 43 w 43"/>
                  <a:gd name="T35" fmla="*/ 27 h 115"/>
                  <a:gd name="T36" fmla="*/ 43 w 43"/>
                  <a:gd name="T37" fmla="*/ 13 h 115"/>
                  <a:gd name="T38" fmla="*/ 43 w 43"/>
                  <a:gd name="T39" fmla="*/ 3 h 115"/>
                  <a:gd name="T40" fmla="*/ 42 w 43"/>
                  <a:gd name="T41" fmla="*/ 1 h 115"/>
                  <a:gd name="T42" fmla="*/ 40 w 43"/>
                  <a:gd name="T43" fmla="*/ 0 h 115"/>
                  <a:gd name="T44" fmla="*/ 3 w 43"/>
                  <a:gd name="T45" fmla="*/ 0 h 115"/>
                  <a:gd name="T46" fmla="*/ 3 w 43"/>
                  <a:gd name="T47" fmla="*/ 0 h 115"/>
                  <a:gd name="T48" fmla="*/ 2 w 43"/>
                  <a:gd name="T49" fmla="*/ 1 h 115"/>
                  <a:gd name="T50" fmla="*/ 2 w 43"/>
                  <a:gd name="T51" fmla="*/ 1 h 115"/>
                  <a:gd name="T52" fmla="*/ 0 w 43"/>
                  <a:gd name="T53" fmla="*/ 3 h 115"/>
                  <a:gd name="T54" fmla="*/ 0 w 43"/>
                  <a:gd name="T55" fmla="*/ 13 h 115"/>
                  <a:gd name="T56" fmla="*/ 0 w 43"/>
                  <a:gd name="T57" fmla="*/ 27 h 115"/>
                  <a:gd name="T58" fmla="*/ 0 w 43"/>
                  <a:gd name="T59" fmla="*/ 112 h 115"/>
                  <a:gd name="T60" fmla="*/ 2 w 43"/>
                  <a:gd name="T61"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115">
                    <a:moveTo>
                      <a:pt x="2" y="115"/>
                    </a:moveTo>
                    <a:cubicBezTo>
                      <a:pt x="2" y="115"/>
                      <a:pt x="2" y="115"/>
                      <a:pt x="3" y="115"/>
                    </a:cubicBezTo>
                    <a:cubicBezTo>
                      <a:pt x="3" y="115"/>
                      <a:pt x="3" y="115"/>
                      <a:pt x="3" y="115"/>
                    </a:cubicBezTo>
                    <a:cubicBezTo>
                      <a:pt x="3" y="115"/>
                      <a:pt x="3" y="115"/>
                      <a:pt x="3" y="115"/>
                    </a:cubicBezTo>
                    <a:cubicBezTo>
                      <a:pt x="3" y="115"/>
                      <a:pt x="4" y="115"/>
                      <a:pt x="4" y="115"/>
                    </a:cubicBezTo>
                    <a:cubicBezTo>
                      <a:pt x="4" y="115"/>
                      <a:pt x="4" y="115"/>
                      <a:pt x="4" y="115"/>
                    </a:cubicBezTo>
                    <a:cubicBezTo>
                      <a:pt x="4" y="115"/>
                      <a:pt x="5" y="114"/>
                      <a:pt x="5" y="114"/>
                    </a:cubicBezTo>
                    <a:cubicBezTo>
                      <a:pt x="22" y="98"/>
                      <a:pt x="22" y="98"/>
                      <a:pt x="22" y="98"/>
                    </a:cubicBezTo>
                    <a:cubicBezTo>
                      <a:pt x="38" y="114"/>
                      <a:pt x="38" y="114"/>
                      <a:pt x="38" y="114"/>
                    </a:cubicBezTo>
                    <a:cubicBezTo>
                      <a:pt x="38" y="114"/>
                      <a:pt x="39" y="115"/>
                      <a:pt x="39" y="115"/>
                    </a:cubicBezTo>
                    <a:cubicBezTo>
                      <a:pt x="39" y="115"/>
                      <a:pt x="39" y="115"/>
                      <a:pt x="39" y="115"/>
                    </a:cubicBezTo>
                    <a:cubicBezTo>
                      <a:pt x="40" y="115"/>
                      <a:pt x="40" y="115"/>
                      <a:pt x="40" y="115"/>
                    </a:cubicBezTo>
                    <a:cubicBezTo>
                      <a:pt x="40" y="115"/>
                      <a:pt x="40" y="115"/>
                      <a:pt x="40" y="115"/>
                    </a:cubicBezTo>
                    <a:cubicBezTo>
                      <a:pt x="40" y="115"/>
                      <a:pt x="40" y="115"/>
                      <a:pt x="40" y="115"/>
                    </a:cubicBezTo>
                    <a:cubicBezTo>
                      <a:pt x="41" y="115"/>
                      <a:pt x="41" y="115"/>
                      <a:pt x="41" y="115"/>
                    </a:cubicBezTo>
                    <a:cubicBezTo>
                      <a:pt x="42" y="115"/>
                      <a:pt x="42" y="114"/>
                      <a:pt x="42" y="114"/>
                    </a:cubicBezTo>
                    <a:cubicBezTo>
                      <a:pt x="43" y="114"/>
                      <a:pt x="43" y="113"/>
                      <a:pt x="43" y="112"/>
                    </a:cubicBezTo>
                    <a:cubicBezTo>
                      <a:pt x="43" y="27"/>
                      <a:pt x="43" y="27"/>
                      <a:pt x="43" y="27"/>
                    </a:cubicBezTo>
                    <a:cubicBezTo>
                      <a:pt x="43" y="13"/>
                      <a:pt x="43" y="13"/>
                      <a:pt x="43" y="13"/>
                    </a:cubicBezTo>
                    <a:cubicBezTo>
                      <a:pt x="43" y="3"/>
                      <a:pt x="43" y="3"/>
                      <a:pt x="43" y="3"/>
                    </a:cubicBezTo>
                    <a:cubicBezTo>
                      <a:pt x="43" y="3"/>
                      <a:pt x="43" y="2"/>
                      <a:pt x="42" y="1"/>
                    </a:cubicBezTo>
                    <a:cubicBezTo>
                      <a:pt x="42" y="1"/>
                      <a:pt x="41" y="0"/>
                      <a:pt x="40" y="0"/>
                    </a:cubicBezTo>
                    <a:cubicBezTo>
                      <a:pt x="3" y="0"/>
                      <a:pt x="3" y="0"/>
                      <a:pt x="3" y="0"/>
                    </a:cubicBezTo>
                    <a:cubicBezTo>
                      <a:pt x="3" y="0"/>
                      <a:pt x="3" y="0"/>
                      <a:pt x="3" y="0"/>
                    </a:cubicBezTo>
                    <a:cubicBezTo>
                      <a:pt x="3" y="0"/>
                      <a:pt x="2" y="0"/>
                      <a:pt x="2" y="1"/>
                    </a:cubicBezTo>
                    <a:cubicBezTo>
                      <a:pt x="2" y="1"/>
                      <a:pt x="2" y="1"/>
                      <a:pt x="2" y="1"/>
                    </a:cubicBezTo>
                    <a:cubicBezTo>
                      <a:pt x="1" y="1"/>
                      <a:pt x="0" y="2"/>
                      <a:pt x="0" y="3"/>
                    </a:cubicBezTo>
                    <a:cubicBezTo>
                      <a:pt x="0" y="13"/>
                      <a:pt x="0" y="13"/>
                      <a:pt x="0" y="13"/>
                    </a:cubicBezTo>
                    <a:cubicBezTo>
                      <a:pt x="0" y="27"/>
                      <a:pt x="0" y="27"/>
                      <a:pt x="0" y="27"/>
                    </a:cubicBezTo>
                    <a:cubicBezTo>
                      <a:pt x="0" y="112"/>
                      <a:pt x="0" y="112"/>
                      <a:pt x="0" y="112"/>
                    </a:cubicBezTo>
                    <a:cubicBezTo>
                      <a:pt x="0" y="113"/>
                      <a:pt x="1" y="114"/>
                      <a:pt x="2" y="115"/>
                    </a:cubicBezTo>
                    <a:close/>
                  </a:path>
                </a:pathLst>
              </a:custGeom>
              <a:solidFill>
                <a:sysClr val="window" lastClr="FFFFFF">
                  <a:lumMod val="95000"/>
                </a:sysClr>
              </a:solidFill>
              <a:ln>
                <a:noFill/>
              </a:ln>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60" name="Freeform 6"/>
              <p:cNvSpPr>
                <a:spLocks/>
              </p:cNvSpPr>
              <p:nvPr/>
            </p:nvSpPr>
            <p:spPr bwMode="auto">
              <a:xfrm>
                <a:off x="3853824" y="2462367"/>
                <a:ext cx="515304" cy="61683"/>
              </a:xfrm>
              <a:custGeom>
                <a:avLst/>
                <a:gdLst>
                  <a:gd name="T0" fmla="*/ 0 w 53"/>
                  <a:gd name="T1" fmla="*/ 3 h 5"/>
                  <a:gd name="T2" fmla="*/ 3 w 53"/>
                  <a:gd name="T3" fmla="*/ 5 h 5"/>
                  <a:gd name="T4" fmla="*/ 50 w 53"/>
                  <a:gd name="T5" fmla="*/ 5 h 5"/>
                  <a:gd name="T6" fmla="*/ 53 w 53"/>
                  <a:gd name="T7" fmla="*/ 3 h 5"/>
                  <a:gd name="T8" fmla="*/ 50 w 53"/>
                  <a:gd name="T9" fmla="*/ 0 h 5"/>
                  <a:gd name="T10" fmla="*/ 3 w 53"/>
                  <a:gd name="T11" fmla="*/ 0 h 5"/>
                  <a:gd name="T12" fmla="*/ 0 w 53"/>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0" y="3"/>
                    </a:moveTo>
                    <a:cubicBezTo>
                      <a:pt x="0" y="4"/>
                      <a:pt x="2" y="5"/>
                      <a:pt x="3" y="5"/>
                    </a:cubicBezTo>
                    <a:cubicBezTo>
                      <a:pt x="50" y="5"/>
                      <a:pt x="50" y="5"/>
                      <a:pt x="50" y="5"/>
                    </a:cubicBezTo>
                    <a:cubicBezTo>
                      <a:pt x="52" y="5"/>
                      <a:pt x="53" y="4"/>
                      <a:pt x="53" y="3"/>
                    </a:cubicBezTo>
                    <a:cubicBezTo>
                      <a:pt x="53" y="1"/>
                      <a:pt x="52" y="0"/>
                      <a:pt x="50" y="0"/>
                    </a:cubicBezTo>
                    <a:cubicBezTo>
                      <a:pt x="3" y="0"/>
                      <a:pt x="3" y="0"/>
                      <a:pt x="3" y="0"/>
                    </a:cubicBezTo>
                    <a:cubicBezTo>
                      <a:pt x="2" y="0"/>
                      <a:pt x="0" y="1"/>
                      <a:pt x="0" y="3"/>
                    </a:cubicBezTo>
                    <a:close/>
                  </a:path>
                </a:pathLst>
              </a:custGeom>
              <a:solidFill>
                <a:sysClr val="window" lastClr="FFFFFF">
                  <a:lumMod val="95000"/>
                </a:sysClr>
              </a:solidFill>
              <a:ln>
                <a:noFill/>
              </a:ln>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61" name="Freeform 7"/>
              <p:cNvSpPr>
                <a:spLocks/>
              </p:cNvSpPr>
              <p:nvPr/>
            </p:nvSpPr>
            <p:spPr bwMode="auto">
              <a:xfrm>
                <a:off x="3853824" y="2750218"/>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ysClr val="window" lastClr="FFFFFF">
                  <a:lumMod val="95000"/>
                </a:sysClr>
              </a:solidFill>
              <a:ln>
                <a:noFill/>
              </a:ln>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62" name="Freeform 8"/>
              <p:cNvSpPr>
                <a:spLocks/>
              </p:cNvSpPr>
              <p:nvPr/>
            </p:nvSpPr>
            <p:spPr bwMode="auto">
              <a:xfrm>
                <a:off x="3853824" y="3032931"/>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ysClr val="window" lastClr="FFFFFF">
                  <a:lumMod val="95000"/>
                </a:sysClr>
              </a:solidFill>
              <a:ln>
                <a:noFill/>
              </a:ln>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63" name="Freeform 9"/>
              <p:cNvSpPr>
                <a:spLocks noEditPoints="1"/>
              </p:cNvSpPr>
              <p:nvPr/>
            </p:nvSpPr>
            <p:spPr bwMode="auto">
              <a:xfrm>
                <a:off x="3598200" y="1881526"/>
                <a:ext cx="1947600" cy="1845333"/>
              </a:xfrm>
              <a:custGeom>
                <a:avLst/>
                <a:gdLst>
                  <a:gd name="T0" fmla="*/ 177 w 200"/>
                  <a:gd name="T1" fmla="*/ 3 h 149"/>
                  <a:gd name="T2" fmla="*/ 177 w 200"/>
                  <a:gd name="T3" fmla="*/ 17 h 149"/>
                  <a:gd name="T4" fmla="*/ 186 w 200"/>
                  <a:gd name="T5" fmla="*/ 21 h 149"/>
                  <a:gd name="T6" fmla="*/ 186 w 200"/>
                  <a:gd name="T7" fmla="*/ 134 h 149"/>
                  <a:gd name="T8" fmla="*/ 107 w 200"/>
                  <a:gd name="T9" fmla="*/ 134 h 149"/>
                  <a:gd name="T10" fmla="*/ 107 w 200"/>
                  <a:gd name="T11" fmla="*/ 21 h 149"/>
                  <a:gd name="T12" fmla="*/ 117 w 200"/>
                  <a:gd name="T13" fmla="*/ 17 h 149"/>
                  <a:gd name="T14" fmla="*/ 117 w 200"/>
                  <a:gd name="T15" fmla="*/ 3 h 149"/>
                  <a:gd name="T16" fmla="*/ 100 w 200"/>
                  <a:gd name="T17" fmla="*/ 9 h 149"/>
                  <a:gd name="T18" fmla="*/ 53 w 200"/>
                  <a:gd name="T19" fmla="*/ 0 h 149"/>
                  <a:gd name="T20" fmla="*/ 0 w 200"/>
                  <a:gd name="T21" fmla="*/ 20 h 149"/>
                  <a:gd name="T22" fmla="*/ 0 w 200"/>
                  <a:gd name="T23" fmla="*/ 142 h 149"/>
                  <a:gd name="T24" fmla="*/ 2 w 200"/>
                  <a:gd name="T25" fmla="*/ 147 h 149"/>
                  <a:gd name="T26" fmla="*/ 8 w 200"/>
                  <a:gd name="T27" fmla="*/ 149 h 149"/>
                  <a:gd name="T28" fmla="*/ 53 w 200"/>
                  <a:gd name="T29" fmla="*/ 145 h 149"/>
                  <a:gd name="T30" fmla="*/ 99 w 200"/>
                  <a:gd name="T31" fmla="*/ 149 h 149"/>
                  <a:gd name="T32" fmla="*/ 99 w 200"/>
                  <a:gd name="T33" fmla="*/ 149 h 149"/>
                  <a:gd name="T34" fmla="*/ 100 w 200"/>
                  <a:gd name="T35" fmla="*/ 149 h 149"/>
                  <a:gd name="T36" fmla="*/ 100 w 200"/>
                  <a:gd name="T37" fmla="*/ 149 h 149"/>
                  <a:gd name="T38" fmla="*/ 101 w 200"/>
                  <a:gd name="T39" fmla="*/ 149 h 149"/>
                  <a:gd name="T40" fmla="*/ 101 w 200"/>
                  <a:gd name="T41" fmla="*/ 149 h 149"/>
                  <a:gd name="T42" fmla="*/ 146 w 200"/>
                  <a:gd name="T43" fmla="*/ 145 h 149"/>
                  <a:gd name="T44" fmla="*/ 192 w 200"/>
                  <a:gd name="T45" fmla="*/ 149 h 149"/>
                  <a:gd name="T46" fmla="*/ 193 w 200"/>
                  <a:gd name="T47" fmla="*/ 149 h 149"/>
                  <a:gd name="T48" fmla="*/ 197 w 200"/>
                  <a:gd name="T49" fmla="*/ 147 h 149"/>
                  <a:gd name="T50" fmla="*/ 200 w 200"/>
                  <a:gd name="T51" fmla="*/ 142 h 149"/>
                  <a:gd name="T52" fmla="*/ 200 w 200"/>
                  <a:gd name="T53" fmla="*/ 20 h 149"/>
                  <a:gd name="T54" fmla="*/ 177 w 200"/>
                  <a:gd name="T55" fmla="*/ 3 h 149"/>
                  <a:gd name="T56" fmla="*/ 93 w 200"/>
                  <a:gd name="T57" fmla="*/ 134 h 149"/>
                  <a:gd name="T58" fmla="*/ 53 w 200"/>
                  <a:gd name="T59" fmla="*/ 131 h 149"/>
                  <a:gd name="T60" fmla="*/ 14 w 200"/>
                  <a:gd name="T61" fmla="*/ 134 h 149"/>
                  <a:gd name="T62" fmla="*/ 14 w 200"/>
                  <a:gd name="T63" fmla="*/ 21 h 149"/>
                  <a:gd name="T64" fmla="*/ 53 w 200"/>
                  <a:gd name="T65" fmla="*/ 14 h 149"/>
                  <a:gd name="T66" fmla="*/ 93 w 200"/>
                  <a:gd name="T67" fmla="*/ 21 h 149"/>
                  <a:gd name="T68" fmla="*/ 93 w 200"/>
                  <a:gd name="T69" fmla="*/ 13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49">
                    <a:moveTo>
                      <a:pt x="177" y="3"/>
                    </a:moveTo>
                    <a:cubicBezTo>
                      <a:pt x="177" y="17"/>
                      <a:pt x="177" y="17"/>
                      <a:pt x="177" y="17"/>
                    </a:cubicBezTo>
                    <a:cubicBezTo>
                      <a:pt x="181" y="18"/>
                      <a:pt x="185" y="20"/>
                      <a:pt x="186" y="21"/>
                    </a:cubicBezTo>
                    <a:cubicBezTo>
                      <a:pt x="186" y="134"/>
                      <a:pt x="186" y="134"/>
                      <a:pt x="186" y="134"/>
                    </a:cubicBezTo>
                    <a:cubicBezTo>
                      <a:pt x="161" y="130"/>
                      <a:pt x="131" y="130"/>
                      <a:pt x="107" y="134"/>
                    </a:cubicBezTo>
                    <a:cubicBezTo>
                      <a:pt x="107" y="21"/>
                      <a:pt x="107" y="21"/>
                      <a:pt x="107" y="21"/>
                    </a:cubicBezTo>
                    <a:cubicBezTo>
                      <a:pt x="108" y="20"/>
                      <a:pt x="111" y="18"/>
                      <a:pt x="117" y="17"/>
                    </a:cubicBezTo>
                    <a:cubicBezTo>
                      <a:pt x="117" y="3"/>
                      <a:pt x="117" y="3"/>
                      <a:pt x="117" y="3"/>
                    </a:cubicBezTo>
                    <a:cubicBezTo>
                      <a:pt x="110" y="4"/>
                      <a:pt x="104" y="6"/>
                      <a:pt x="100" y="9"/>
                    </a:cubicBezTo>
                    <a:cubicBezTo>
                      <a:pt x="90" y="2"/>
                      <a:pt x="70" y="0"/>
                      <a:pt x="53" y="0"/>
                    </a:cubicBezTo>
                    <a:cubicBezTo>
                      <a:pt x="29" y="0"/>
                      <a:pt x="0" y="5"/>
                      <a:pt x="0" y="20"/>
                    </a:cubicBezTo>
                    <a:cubicBezTo>
                      <a:pt x="0" y="142"/>
                      <a:pt x="0" y="142"/>
                      <a:pt x="0" y="142"/>
                    </a:cubicBezTo>
                    <a:cubicBezTo>
                      <a:pt x="0" y="144"/>
                      <a:pt x="1" y="146"/>
                      <a:pt x="2" y="147"/>
                    </a:cubicBezTo>
                    <a:cubicBezTo>
                      <a:pt x="4" y="148"/>
                      <a:pt x="6" y="149"/>
                      <a:pt x="8" y="149"/>
                    </a:cubicBezTo>
                    <a:cubicBezTo>
                      <a:pt x="22" y="146"/>
                      <a:pt x="37" y="145"/>
                      <a:pt x="53" y="145"/>
                    </a:cubicBezTo>
                    <a:cubicBezTo>
                      <a:pt x="69" y="145"/>
                      <a:pt x="85" y="146"/>
                      <a:pt x="99" y="149"/>
                    </a:cubicBezTo>
                    <a:cubicBezTo>
                      <a:pt x="99" y="149"/>
                      <a:pt x="99" y="149"/>
                      <a:pt x="99" y="149"/>
                    </a:cubicBezTo>
                    <a:cubicBezTo>
                      <a:pt x="99" y="149"/>
                      <a:pt x="99" y="149"/>
                      <a:pt x="100" y="149"/>
                    </a:cubicBezTo>
                    <a:cubicBezTo>
                      <a:pt x="100" y="149"/>
                      <a:pt x="100" y="149"/>
                      <a:pt x="100" y="149"/>
                    </a:cubicBezTo>
                    <a:cubicBezTo>
                      <a:pt x="100" y="149"/>
                      <a:pt x="100" y="149"/>
                      <a:pt x="101" y="149"/>
                    </a:cubicBezTo>
                    <a:cubicBezTo>
                      <a:pt x="101" y="149"/>
                      <a:pt x="101" y="149"/>
                      <a:pt x="101" y="149"/>
                    </a:cubicBezTo>
                    <a:cubicBezTo>
                      <a:pt x="115" y="146"/>
                      <a:pt x="130" y="145"/>
                      <a:pt x="146" y="145"/>
                    </a:cubicBezTo>
                    <a:cubicBezTo>
                      <a:pt x="162" y="145"/>
                      <a:pt x="178" y="146"/>
                      <a:pt x="192" y="149"/>
                    </a:cubicBezTo>
                    <a:cubicBezTo>
                      <a:pt x="192" y="149"/>
                      <a:pt x="192" y="149"/>
                      <a:pt x="193" y="149"/>
                    </a:cubicBezTo>
                    <a:cubicBezTo>
                      <a:pt x="194" y="149"/>
                      <a:pt x="196" y="148"/>
                      <a:pt x="197" y="147"/>
                    </a:cubicBezTo>
                    <a:cubicBezTo>
                      <a:pt x="199" y="146"/>
                      <a:pt x="200" y="144"/>
                      <a:pt x="200" y="142"/>
                    </a:cubicBezTo>
                    <a:cubicBezTo>
                      <a:pt x="200" y="20"/>
                      <a:pt x="200" y="20"/>
                      <a:pt x="200" y="20"/>
                    </a:cubicBezTo>
                    <a:cubicBezTo>
                      <a:pt x="200" y="11"/>
                      <a:pt x="190" y="6"/>
                      <a:pt x="177" y="3"/>
                    </a:cubicBezTo>
                    <a:close/>
                    <a:moveTo>
                      <a:pt x="93" y="134"/>
                    </a:moveTo>
                    <a:cubicBezTo>
                      <a:pt x="80" y="132"/>
                      <a:pt x="67" y="131"/>
                      <a:pt x="53" y="131"/>
                    </a:cubicBezTo>
                    <a:cubicBezTo>
                      <a:pt x="40" y="131"/>
                      <a:pt x="26" y="132"/>
                      <a:pt x="14" y="134"/>
                    </a:cubicBezTo>
                    <a:cubicBezTo>
                      <a:pt x="14" y="21"/>
                      <a:pt x="14" y="21"/>
                      <a:pt x="14" y="21"/>
                    </a:cubicBezTo>
                    <a:cubicBezTo>
                      <a:pt x="16" y="18"/>
                      <a:pt x="30" y="14"/>
                      <a:pt x="53" y="14"/>
                    </a:cubicBezTo>
                    <a:cubicBezTo>
                      <a:pt x="76" y="14"/>
                      <a:pt x="90" y="18"/>
                      <a:pt x="93" y="21"/>
                    </a:cubicBezTo>
                    <a:lnTo>
                      <a:pt x="93" y="134"/>
                    </a:lnTo>
                    <a:close/>
                  </a:path>
                </a:pathLst>
              </a:custGeom>
              <a:solidFill>
                <a:sysClr val="window" lastClr="FFFFFF">
                  <a:lumMod val="95000"/>
                </a:sysClr>
              </a:solidFill>
              <a:ln>
                <a:noFill/>
              </a:ln>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grpSp>
      </p:grpSp>
      <p:sp>
        <p:nvSpPr>
          <p:cNvPr id="64" name="矩形 63"/>
          <p:cNvSpPr/>
          <p:nvPr/>
        </p:nvSpPr>
        <p:spPr>
          <a:xfrm>
            <a:off x="6256946" y="3675070"/>
            <a:ext cx="1836468" cy="666185"/>
          </a:xfrm>
          <a:prstGeom prst="rect">
            <a:avLst/>
          </a:prstGeom>
          <a:noFill/>
          <a:ln w="25400" cap="flat" cmpd="sng" algn="ctr">
            <a:noFill/>
            <a:prstDash val="solid"/>
          </a:ln>
          <a:effectLst/>
        </p:spPr>
        <p:txBody>
          <a:bodyPr lIns="121914" tIns="60957" rIns="121914" bIns="60957"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r>
              <a:rPr lang="zh-CN" altLang="en-US" b="1" kern="0" dirty="0">
                <a:solidFill>
                  <a:prstClr val="black">
                    <a:lumMod val="75000"/>
                    <a:lumOff val="25000"/>
                  </a:prstClr>
                </a:solidFill>
                <a:ea typeface="微软雅黑" panose="020B0503020204020204" pitchFamily="34" charset="-122"/>
                <a:sym typeface="Arial" panose="020B0604020202020204" pitchFamily="34" charset="0"/>
              </a:rPr>
              <a:t>经营生产费用上升的风险</a:t>
            </a:r>
            <a:endParaRPr kumimoji="0" lang="zh-CN" altLang="en-US" sz="1500" b="0" i="0" u="none" strike="noStrike" kern="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65" name="组合 64"/>
          <p:cNvGrpSpPr>
            <a:grpSpLocks noChangeAspect="1"/>
          </p:cNvGrpSpPr>
          <p:nvPr/>
        </p:nvGrpSpPr>
        <p:grpSpPr>
          <a:xfrm>
            <a:off x="6344196" y="1714517"/>
            <a:ext cx="1661965" cy="1661965"/>
            <a:chOff x="4528154" y="1959430"/>
            <a:chExt cx="2148114" cy="2148114"/>
          </a:xfrm>
        </p:grpSpPr>
        <p:sp>
          <p:nvSpPr>
            <p:cNvPr id="66" name="椭圆 65"/>
            <p:cNvSpPr/>
            <p:nvPr/>
          </p:nvSpPr>
          <p:spPr>
            <a:xfrm>
              <a:off x="4528154" y="1959430"/>
              <a:ext cx="2148114" cy="2148114"/>
            </a:xfrm>
            <a:prstGeom prst="ellipse">
              <a:avLst/>
            </a:prstGeom>
            <a:solidFill>
              <a:srgbClr val="E3BF42"/>
            </a:solidFill>
            <a:ln w="25400" cap="flat" cmpd="sng" algn="ctr">
              <a:solidFill>
                <a:sysClr val="window" lastClr="FFFFFF"/>
              </a:solid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67" name="Group 4"/>
            <p:cNvGrpSpPr>
              <a:grpSpLocks noChangeAspect="1"/>
            </p:cNvGrpSpPr>
            <p:nvPr/>
          </p:nvGrpSpPr>
          <p:grpSpPr bwMode="auto">
            <a:xfrm>
              <a:off x="5033378" y="2342981"/>
              <a:ext cx="1137666" cy="1381012"/>
              <a:chOff x="2694" y="1931"/>
              <a:chExt cx="374" cy="454"/>
            </a:xfrm>
            <a:solidFill>
              <a:sysClr val="window" lastClr="FFFFFF"/>
            </a:solidFill>
          </p:grpSpPr>
          <p:sp>
            <p:nvSpPr>
              <p:cNvPr id="68" name="Freeform 5"/>
              <p:cNvSpPr>
                <a:spLocks noEditPoints="1"/>
              </p:cNvSpPr>
              <p:nvPr/>
            </p:nvSpPr>
            <p:spPr bwMode="auto">
              <a:xfrm>
                <a:off x="2694" y="1931"/>
                <a:ext cx="374" cy="454"/>
              </a:xfrm>
              <a:custGeom>
                <a:avLst/>
                <a:gdLst>
                  <a:gd name="T0" fmla="*/ 127 w 155"/>
                  <a:gd name="T1" fmla="*/ 7 h 189"/>
                  <a:gd name="T2" fmla="*/ 124 w 155"/>
                  <a:gd name="T3" fmla="*/ 0 h 189"/>
                  <a:gd name="T4" fmla="*/ 122 w 155"/>
                  <a:gd name="T5" fmla="*/ 7 h 189"/>
                  <a:gd name="T6" fmla="*/ 96 w 155"/>
                  <a:gd name="T7" fmla="*/ 3 h 189"/>
                  <a:gd name="T8" fmla="*/ 90 w 155"/>
                  <a:gd name="T9" fmla="*/ 3 h 189"/>
                  <a:gd name="T10" fmla="*/ 64 w 155"/>
                  <a:gd name="T11" fmla="*/ 7 h 189"/>
                  <a:gd name="T12" fmla="*/ 62 w 155"/>
                  <a:gd name="T13" fmla="*/ 0 h 189"/>
                  <a:gd name="T14" fmla="*/ 59 w 155"/>
                  <a:gd name="T15" fmla="*/ 7 h 189"/>
                  <a:gd name="T16" fmla="*/ 33 w 155"/>
                  <a:gd name="T17" fmla="*/ 3 h 189"/>
                  <a:gd name="T18" fmla="*/ 27 w 155"/>
                  <a:gd name="T19" fmla="*/ 3 h 189"/>
                  <a:gd name="T20" fmla="*/ 7 w 155"/>
                  <a:gd name="T21" fmla="*/ 7 h 189"/>
                  <a:gd name="T22" fmla="*/ 0 w 155"/>
                  <a:gd name="T23" fmla="*/ 182 h 189"/>
                  <a:gd name="T24" fmla="*/ 148 w 155"/>
                  <a:gd name="T25" fmla="*/ 189 h 189"/>
                  <a:gd name="T26" fmla="*/ 155 w 155"/>
                  <a:gd name="T27" fmla="*/ 13 h 189"/>
                  <a:gd name="T28" fmla="*/ 124 w 155"/>
                  <a:gd name="T29" fmla="*/ 40 h 189"/>
                  <a:gd name="T30" fmla="*/ 127 w 155"/>
                  <a:gd name="T31" fmla="*/ 31 h 189"/>
                  <a:gd name="T32" fmla="*/ 124 w 155"/>
                  <a:gd name="T33" fmla="*/ 44 h 189"/>
                  <a:gd name="T34" fmla="*/ 122 w 155"/>
                  <a:gd name="T35" fmla="*/ 31 h 189"/>
                  <a:gd name="T36" fmla="*/ 124 w 155"/>
                  <a:gd name="T37" fmla="*/ 40 h 189"/>
                  <a:gd name="T38" fmla="*/ 96 w 155"/>
                  <a:gd name="T39" fmla="*/ 37 h 189"/>
                  <a:gd name="T40" fmla="*/ 100 w 155"/>
                  <a:gd name="T41" fmla="*/ 37 h 189"/>
                  <a:gd name="T42" fmla="*/ 86 w 155"/>
                  <a:gd name="T43" fmla="*/ 37 h 189"/>
                  <a:gd name="T44" fmla="*/ 90 w 155"/>
                  <a:gd name="T45" fmla="*/ 37 h 189"/>
                  <a:gd name="T46" fmla="*/ 62 w 155"/>
                  <a:gd name="T47" fmla="*/ 40 h 189"/>
                  <a:gd name="T48" fmla="*/ 64 w 155"/>
                  <a:gd name="T49" fmla="*/ 31 h 189"/>
                  <a:gd name="T50" fmla="*/ 62 w 155"/>
                  <a:gd name="T51" fmla="*/ 44 h 189"/>
                  <a:gd name="T52" fmla="*/ 59 w 155"/>
                  <a:gd name="T53" fmla="*/ 31 h 189"/>
                  <a:gd name="T54" fmla="*/ 62 w 155"/>
                  <a:gd name="T55" fmla="*/ 40 h 189"/>
                  <a:gd name="T56" fmla="*/ 33 w 155"/>
                  <a:gd name="T57" fmla="*/ 37 h 189"/>
                  <a:gd name="T58" fmla="*/ 37 w 155"/>
                  <a:gd name="T59" fmla="*/ 37 h 189"/>
                  <a:gd name="T60" fmla="*/ 23 w 155"/>
                  <a:gd name="T61" fmla="*/ 37 h 189"/>
                  <a:gd name="T62" fmla="*/ 27 w 155"/>
                  <a:gd name="T63" fmla="*/ 37 h 189"/>
                  <a:gd name="T64" fmla="*/ 141 w 155"/>
                  <a:gd name="T65" fmla="*/ 175 h 189"/>
                  <a:gd name="T66" fmla="*/ 14 w 155"/>
                  <a:gd name="T67" fmla="*/ 20 h 189"/>
                  <a:gd name="T68" fmla="*/ 27 w 155"/>
                  <a:gd name="T69" fmla="*/ 25 h 189"/>
                  <a:gd name="T70" fmla="*/ 30 w 155"/>
                  <a:gd name="T71" fmla="*/ 50 h 189"/>
                  <a:gd name="T72" fmla="*/ 33 w 155"/>
                  <a:gd name="T73" fmla="*/ 25 h 189"/>
                  <a:gd name="T74" fmla="*/ 59 w 155"/>
                  <a:gd name="T75" fmla="*/ 20 h 189"/>
                  <a:gd name="T76" fmla="*/ 49 w 155"/>
                  <a:gd name="T77" fmla="*/ 37 h 189"/>
                  <a:gd name="T78" fmla="*/ 74 w 155"/>
                  <a:gd name="T79" fmla="*/ 37 h 189"/>
                  <a:gd name="T80" fmla="*/ 64 w 155"/>
                  <a:gd name="T81" fmla="*/ 20 h 189"/>
                  <a:gd name="T82" fmla="*/ 90 w 155"/>
                  <a:gd name="T83" fmla="*/ 25 h 189"/>
                  <a:gd name="T84" fmla="*/ 93 w 155"/>
                  <a:gd name="T85" fmla="*/ 50 h 189"/>
                  <a:gd name="T86" fmla="*/ 96 w 155"/>
                  <a:gd name="T87" fmla="*/ 25 h 189"/>
                  <a:gd name="T88" fmla="*/ 122 w 155"/>
                  <a:gd name="T89" fmla="*/ 20 h 189"/>
                  <a:gd name="T90" fmla="*/ 112 w 155"/>
                  <a:gd name="T91" fmla="*/ 37 h 189"/>
                  <a:gd name="T92" fmla="*/ 137 w 155"/>
                  <a:gd name="T93" fmla="*/ 37 h 189"/>
                  <a:gd name="T94" fmla="*/ 127 w 155"/>
                  <a:gd name="T95" fmla="*/ 20 h 189"/>
                  <a:gd name="T96" fmla="*/ 141 w 155"/>
                  <a:gd name="T97" fmla="*/ 17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9">
                    <a:moveTo>
                      <a:pt x="148" y="7"/>
                    </a:moveTo>
                    <a:cubicBezTo>
                      <a:pt x="127" y="7"/>
                      <a:pt x="127" y="7"/>
                      <a:pt x="127" y="7"/>
                    </a:cubicBezTo>
                    <a:cubicBezTo>
                      <a:pt x="127" y="3"/>
                      <a:pt x="127" y="3"/>
                      <a:pt x="127" y="3"/>
                    </a:cubicBezTo>
                    <a:cubicBezTo>
                      <a:pt x="127" y="1"/>
                      <a:pt x="126" y="0"/>
                      <a:pt x="124" y="0"/>
                    </a:cubicBezTo>
                    <a:cubicBezTo>
                      <a:pt x="123" y="0"/>
                      <a:pt x="122" y="1"/>
                      <a:pt x="122" y="3"/>
                    </a:cubicBezTo>
                    <a:cubicBezTo>
                      <a:pt x="122" y="7"/>
                      <a:pt x="122" y="7"/>
                      <a:pt x="122" y="7"/>
                    </a:cubicBezTo>
                    <a:cubicBezTo>
                      <a:pt x="96" y="7"/>
                      <a:pt x="96" y="7"/>
                      <a:pt x="96" y="7"/>
                    </a:cubicBezTo>
                    <a:cubicBezTo>
                      <a:pt x="96" y="3"/>
                      <a:pt x="96" y="3"/>
                      <a:pt x="96" y="3"/>
                    </a:cubicBezTo>
                    <a:cubicBezTo>
                      <a:pt x="96" y="1"/>
                      <a:pt x="94" y="0"/>
                      <a:pt x="93" y="0"/>
                    </a:cubicBezTo>
                    <a:cubicBezTo>
                      <a:pt x="91" y="0"/>
                      <a:pt x="90" y="1"/>
                      <a:pt x="90" y="3"/>
                    </a:cubicBezTo>
                    <a:cubicBezTo>
                      <a:pt x="90" y="7"/>
                      <a:pt x="90" y="7"/>
                      <a:pt x="90" y="7"/>
                    </a:cubicBezTo>
                    <a:cubicBezTo>
                      <a:pt x="64" y="7"/>
                      <a:pt x="64" y="7"/>
                      <a:pt x="64" y="7"/>
                    </a:cubicBezTo>
                    <a:cubicBezTo>
                      <a:pt x="64" y="3"/>
                      <a:pt x="64" y="3"/>
                      <a:pt x="64" y="3"/>
                    </a:cubicBezTo>
                    <a:cubicBezTo>
                      <a:pt x="64" y="1"/>
                      <a:pt x="63" y="0"/>
                      <a:pt x="62" y="0"/>
                    </a:cubicBezTo>
                    <a:cubicBezTo>
                      <a:pt x="60" y="0"/>
                      <a:pt x="59" y="1"/>
                      <a:pt x="59" y="3"/>
                    </a:cubicBezTo>
                    <a:cubicBezTo>
                      <a:pt x="59" y="7"/>
                      <a:pt x="59" y="7"/>
                      <a:pt x="59" y="7"/>
                    </a:cubicBezTo>
                    <a:cubicBezTo>
                      <a:pt x="33" y="7"/>
                      <a:pt x="33" y="7"/>
                      <a:pt x="33" y="7"/>
                    </a:cubicBezTo>
                    <a:cubicBezTo>
                      <a:pt x="33" y="3"/>
                      <a:pt x="33" y="3"/>
                      <a:pt x="33" y="3"/>
                    </a:cubicBezTo>
                    <a:cubicBezTo>
                      <a:pt x="33" y="1"/>
                      <a:pt x="32" y="0"/>
                      <a:pt x="30" y="0"/>
                    </a:cubicBezTo>
                    <a:cubicBezTo>
                      <a:pt x="29" y="0"/>
                      <a:pt x="27" y="1"/>
                      <a:pt x="27" y="3"/>
                    </a:cubicBezTo>
                    <a:cubicBezTo>
                      <a:pt x="27" y="7"/>
                      <a:pt x="27" y="7"/>
                      <a:pt x="27" y="7"/>
                    </a:cubicBezTo>
                    <a:cubicBezTo>
                      <a:pt x="7" y="7"/>
                      <a:pt x="7" y="7"/>
                      <a:pt x="7" y="7"/>
                    </a:cubicBezTo>
                    <a:cubicBezTo>
                      <a:pt x="3" y="7"/>
                      <a:pt x="0" y="10"/>
                      <a:pt x="0" y="13"/>
                    </a:cubicBezTo>
                    <a:cubicBezTo>
                      <a:pt x="0" y="182"/>
                      <a:pt x="0" y="182"/>
                      <a:pt x="0" y="182"/>
                    </a:cubicBezTo>
                    <a:cubicBezTo>
                      <a:pt x="0" y="186"/>
                      <a:pt x="3" y="189"/>
                      <a:pt x="7" y="189"/>
                    </a:cubicBezTo>
                    <a:cubicBezTo>
                      <a:pt x="148" y="189"/>
                      <a:pt x="148" y="189"/>
                      <a:pt x="148" y="189"/>
                    </a:cubicBezTo>
                    <a:cubicBezTo>
                      <a:pt x="152" y="189"/>
                      <a:pt x="155" y="186"/>
                      <a:pt x="155" y="182"/>
                    </a:cubicBezTo>
                    <a:cubicBezTo>
                      <a:pt x="155" y="13"/>
                      <a:pt x="155" y="13"/>
                      <a:pt x="155" y="13"/>
                    </a:cubicBezTo>
                    <a:cubicBezTo>
                      <a:pt x="155" y="10"/>
                      <a:pt x="152" y="7"/>
                      <a:pt x="148" y="7"/>
                    </a:cubicBezTo>
                    <a:close/>
                    <a:moveTo>
                      <a:pt x="124" y="40"/>
                    </a:moveTo>
                    <a:cubicBezTo>
                      <a:pt x="126" y="40"/>
                      <a:pt x="127" y="39"/>
                      <a:pt x="127" y="37"/>
                    </a:cubicBezTo>
                    <a:cubicBezTo>
                      <a:pt x="127" y="31"/>
                      <a:pt x="127" y="31"/>
                      <a:pt x="127" y="31"/>
                    </a:cubicBezTo>
                    <a:cubicBezTo>
                      <a:pt x="130" y="32"/>
                      <a:pt x="131" y="35"/>
                      <a:pt x="131" y="37"/>
                    </a:cubicBezTo>
                    <a:cubicBezTo>
                      <a:pt x="131" y="41"/>
                      <a:pt x="128" y="44"/>
                      <a:pt x="124" y="44"/>
                    </a:cubicBezTo>
                    <a:cubicBezTo>
                      <a:pt x="120" y="44"/>
                      <a:pt x="117" y="41"/>
                      <a:pt x="117" y="37"/>
                    </a:cubicBezTo>
                    <a:cubicBezTo>
                      <a:pt x="117" y="34"/>
                      <a:pt x="119" y="32"/>
                      <a:pt x="122" y="31"/>
                    </a:cubicBezTo>
                    <a:cubicBezTo>
                      <a:pt x="122" y="37"/>
                      <a:pt x="122" y="37"/>
                      <a:pt x="122" y="37"/>
                    </a:cubicBezTo>
                    <a:cubicBezTo>
                      <a:pt x="122" y="39"/>
                      <a:pt x="123" y="40"/>
                      <a:pt x="124" y="40"/>
                    </a:cubicBezTo>
                    <a:close/>
                    <a:moveTo>
                      <a:pt x="93" y="40"/>
                    </a:moveTo>
                    <a:cubicBezTo>
                      <a:pt x="94" y="40"/>
                      <a:pt x="96" y="39"/>
                      <a:pt x="96" y="37"/>
                    </a:cubicBezTo>
                    <a:cubicBezTo>
                      <a:pt x="96" y="31"/>
                      <a:pt x="96" y="31"/>
                      <a:pt x="96" y="31"/>
                    </a:cubicBezTo>
                    <a:cubicBezTo>
                      <a:pt x="98" y="32"/>
                      <a:pt x="100" y="35"/>
                      <a:pt x="100" y="37"/>
                    </a:cubicBezTo>
                    <a:cubicBezTo>
                      <a:pt x="100" y="41"/>
                      <a:pt x="97" y="44"/>
                      <a:pt x="93" y="44"/>
                    </a:cubicBezTo>
                    <a:cubicBezTo>
                      <a:pt x="89" y="44"/>
                      <a:pt x="86" y="41"/>
                      <a:pt x="86" y="37"/>
                    </a:cubicBezTo>
                    <a:cubicBezTo>
                      <a:pt x="86" y="34"/>
                      <a:pt x="88" y="32"/>
                      <a:pt x="90" y="31"/>
                    </a:cubicBezTo>
                    <a:cubicBezTo>
                      <a:pt x="90" y="37"/>
                      <a:pt x="90" y="37"/>
                      <a:pt x="90" y="37"/>
                    </a:cubicBezTo>
                    <a:cubicBezTo>
                      <a:pt x="90" y="39"/>
                      <a:pt x="91" y="40"/>
                      <a:pt x="93" y="40"/>
                    </a:cubicBezTo>
                    <a:close/>
                    <a:moveTo>
                      <a:pt x="62" y="40"/>
                    </a:moveTo>
                    <a:cubicBezTo>
                      <a:pt x="63" y="40"/>
                      <a:pt x="64" y="39"/>
                      <a:pt x="64" y="37"/>
                    </a:cubicBezTo>
                    <a:cubicBezTo>
                      <a:pt x="64" y="31"/>
                      <a:pt x="64" y="31"/>
                      <a:pt x="64" y="31"/>
                    </a:cubicBezTo>
                    <a:cubicBezTo>
                      <a:pt x="67" y="32"/>
                      <a:pt x="69" y="35"/>
                      <a:pt x="69" y="37"/>
                    </a:cubicBezTo>
                    <a:cubicBezTo>
                      <a:pt x="69" y="41"/>
                      <a:pt x="65" y="44"/>
                      <a:pt x="62" y="44"/>
                    </a:cubicBezTo>
                    <a:cubicBezTo>
                      <a:pt x="58" y="44"/>
                      <a:pt x="54" y="41"/>
                      <a:pt x="54" y="37"/>
                    </a:cubicBezTo>
                    <a:cubicBezTo>
                      <a:pt x="54" y="34"/>
                      <a:pt x="56" y="32"/>
                      <a:pt x="59" y="31"/>
                    </a:cubicBezTo>
                    <a:cubicBezTo>
                      <a:pt x="59" y="37"/>
                      <a:pt x="59" y="37"/>
                      <a:pt x="59" y="37"/>
                    </a:cubicBezTo>
                    <a:cubicBezTo>
                      <a:pt x="59" y="39"/>
                      <a:pt x="60" y="40"/>
                      <a:pt x="62" y="40"/>
                    </a:cubicBezTo>
                    <a:close/>
                    <a:moveTo>
                      <a:pt x="30" y="40"/>
                    </a:moveTo>
                    <a:cubicBezTo>
                      <a:pt x="32" y="40"/>
                      <a:pt x="33" y="39"/>
                      <a:pt x="33" y="37"/>
                    </a:cubicBezTo>
                    <a:cubicBezTo>
                      <a:pt x="33" y="31"/>
                      <a:pt x="33" y="31"/>
                      <a:pt x="33" y="31"/>
                    </a:cubicBezTo>
                    <a:cubicBezTo>
                      <a:pt x="35" y="32"/>
                      <a:pt x="37" y="35"/>
                      <a:pt x="37" y="37"/>
                    </a:cubicBezTo>
                    <a:cubicBezTo>
                      <a:pt x="37" y="41"/>
                      <a:pt x="34" y="44"/>
                      <a:pt x="30" y="44"/>
                    </a:cubicBezTo>
                    <a:cubicBezTo>
                      <a:pt x="26" y="44"/>
                      <a:pt x="23" y="41"/>
                      <a:pt x="23" y="37"/>
                    </a:cubicBezTo>
                    <a:cubicBezTo>
                      <a:pt x="23" y="34"/>
                      <a:pt x="25" y="32"/>
                      <a:pt x="27" y="31"/>
                    </a:cubicBezTo>
                    <a:cubicBezTo>
                      <a:pt x="27" y="37"/>
                      <a:pt x="27" y="37"/>
                      <a:pt x="27" y="37"/>
                    </a:cubicBezTo>
                    <a:cubicBezTo>
                      <a:pt x="27" y="39"/>
                      <a:pt x="29" y="40"/>
                      <a:pt x="30" y="40"/>
                    </a:cubicBezTo>
                    <a:close/>
                    <a:moveTo>
                      <a:pt x="141" y="175"/>
                    </a:moveTo>
                    <a:cubicBezTo>
                      <a:pt x="14" y="175"/>
                      <a:pt x="14" y="175"/>
                      <a:pt x="14" y="175"/>
                    </a:cubicBezTo>
                    <a:cubicBezTo>
                      <a:pt x="14" y="20"/>
                      <a:pt x="14" y="20"/>
                      <a:pt x="14" y="20"/>
                    </a:cubicBezTo>
                    <a:cubicBezTo>
                      <a:pt x="27" y="20"/>
                      <a:pt x="27" y="20"/>
                      <a:pt x="27" y="20"/>
                    </a:cubicBezTo>
                    <a:cubicBezTo>
                      <a:pt x="27" y="25"/>
                      <a:pt x="27" y="25"/>
                      <a:pt x="27" y="25"/>
                    </a:cubicBezTo>
                    <a:cubicBezTo>
                      <a:pt x="22" y="26"/>
                      <a:pt x="18" y="31"/>
                      <a:pt x="18" y="37"/>
                    </a:cubicBezTo>
                    <a:cubicBezTo>
                      <a:pt x="18" y="44"/>
                      <a:pt x="23" y="50"/>
                      <a:pt x="30" y="50"/>
                    </a:cubicBezTo>
                    <a:cubicBezTo>
                      <a:pt x="37" y="50"/>
                      <a:pt x="43" y="44"/>
                      <a:pt x="43" y="37"/>
                    </a:cubicBezTo>
                    <a:cubicBezTo>
                      <a:pt x="43" y="31"/>
                      <a:pt x="39" y="26"/>
                      <a:pt x="33" y="25"/>
                    </a:cubicBezTo>
                    <a:cubicBezTo>
                      <a:pt x="33" y="20"/>
                      <a:pt x="33" y="20"/>
                      <a:pt x="33" y="20"/>
                    </a:cubicBezTo>
                    <a:cubicBezTo>
                      <a:pt x="59" y="20"/>
                      <a:pt x="59" y="20"/>
                      <a:pt x="59" y="20"/>
                    </a:cubicBezTo>
                    <a:cubicBezTo>
                      <a:pt x="59" y="25"/>
                      <a:pt x="59" y="25"/>
                      <a:pt x="59" y="25"/>
                    </a:cubicBezTo>
                    <a:cubicBezTo>
                      <a:pt x="53" y="26"/>
                      <a:pt x="49" y="31"/>
                      <a:pt x="49" y="37"/>
                    </a:cubicBezTo>
                    <a:cubicBezTo>
                      <a:pt x="49" y="44"/>
                      <a:pt x="55" y="50"/>
                      <a:pt x="62" y="50"/>
                    </a:cubicBezTo>
                    <a:cubicBezTo>
                      <a:pt x="68" y="50"/>
                      <a:pt x="74" y="44"/>
                      <a:pt x="74" y="37"/>
                    </a:cubicBezTo>
                    <a:cubicBezTo>
                      <a:pt x="74" y="31"/>
                      <a:pt x="70" y="26"/>
                      <a:pt x="64" y="25"/>
                    </a:cubicBezTo>
                    <a:cubicBezTo>
                      <a:pt x="64" y="20"/>
                      <a:pt x="64" y="20"/>
                      <a:pt x="64" y="20"/>
                    </a:cubicBezTo>
                    <a:cubicBezTo>
                      <a:pt x="90" y="20"/>
                      <a:pt x="90" y="20"/>
                      <a:pt x="90" y="20"/>
                    </a:cubicBezTo>
                    <a:cubicBezTo>
                      <a:pt x="90" y="25"/>
                      <a:pt x="90" y="25"/>
                      <a:pt x="90" y="25"/>
                    </a:cubicBezTo>
                    <a:cubicBezTo>
                      <a:pt x="85" y="26"/>
                      <a:pt x="80" y="31"/>
                      <a:pt x="80" y="37"/>
                    </a:cubicBezTo>
                    <a:cubicBezTo>
                      <a:pt x="80" y="44"/>
                      <a:pt x="86" y="50"/>
                      <a:pt x="93" y="50"/>
                    </a:cubicBezTo>
                    <a:cubicBezTo>
                      <a:pt x="100" y="50"/>
                      <a:pt x="105" y="44"/>
                      <a:pt x="105" y="37"/>
                    </a:cubicBezTo>
                    <a:cubicBezTo>
                      <a:pt x="105" y="31"/>
                      <a:pt x="101" y="26"/>
                      <a:pt x="96" y="25"/>
                    </a:cubicBezTo>
                    <a:cubicBezTo>
                      <a:pt x="96" y="20"/>
                      <a:pt x="96" y="20"/>
                      <a:pt x="96" y="20"/>
                    </a:cubicBezTo>
                    <a:cubicBezTo>
                      <a:pt x="122" y="20"/>
                      <a:pt x="122" y="20"/>
                      <a:pt x="122" y="20"/>
                    </a:cubicBezTo>
                    <a:cubicBezTo>
                      <a:pt x="122" y="25"/>
                      <a:pt x="122" y="25"/>
                      <a:pt x="122" y="25"/>
                    </a:cubicBezTo>
                    <a:cubicBezTo>
                      <a:pt x="116" y="26"/>
                      <a:pt x="112" y="31"/>
                      <a:pt x="112" y="37"/>
                    </a:cubicBezTo>
                    <a:cubicBezTo>
                      <a:pt x="112" y="44"/>
                      <a:pt x="117" y="50"/>
                      <a:pt x="124" y="50"/>
                    </a:cubicBezTo>
                    <a:cubicBezTo>
                      <a:pt x="131" y="50"/>
                      <a:pt x="137" y="44"/>
                      <a:pt x="137" y="37"/>
                    </a:cubicBezTo>
                    <a:cubicBezTo>
                      <a:pt x="137" y="31"/>
                      <a:pt x="133" y="26"/>
                      <a:pt x="127" y="25"/>
                    </a:cubicBezTo>
                    <a:cubicBezTo>
                      <a:pt x="127" y="20"/>
                      <a:pt x="127" y="20"/>
                      <a:pt x="127" y="20"/>
                    </a:cubicBezTo>
                    <a:cubicBezTo>
                      <a:pt x="141" y="20"/>
                      <a:pt x="141" y="20"/>
                      <a:pt x="141" y="20"/>
                    </a:cubicBezTo>
                    <a:lnTo>
                      <a:pt x="141"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69" name="Freeform 6"/>
              <p:cNvSpPr>
                <a:spLocks/>
              </p:cNvSpPr>
              <p:nvPr/>
            </p:nvSpPr>
            <p:spPr bwMode="auto">
              <a:xfrm>
                <a:off x="2820" y="2272"/>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70" name="Freeform 7"/>
              <p:cNvSpPr>
                <a:spLocks/>
              </p:cNvSpPr>
              <p:nvPr/>
            </p:nvSpPr>
            <p:spPr bwMode="auto">
              <a:xfrm>
                <a:off x="2820" y="2190"/>
                <a:ext cx="181" cy="14"/>
              </a:xfrm>
              <a:custGeom>
                <a:avLst/>
                <a:gdLst>
                  <a:gd name="T0" fmla="*/ 73 w 75"/>
                  <a:gd name="T1" fmla="*/ 0 h 6"/>
                  <a:gd name="T2" fmla="*/ 2 w 75"/>
                  <a:gd name="T3" fmla="*/ 0 h 6"/>
                  <a:gd name="T4" fmla="*/ 0 w 75"/>
                  <a:gd name="T5" fmla="*/ 3 h 6"/>
                  <a:gd name="T6" fmla="*/ 2 w 75"/>
                  <a:gd name="T7" fmla="*/ 6 h 6"/>
                  <a:gd name="T8" fmla="*/ 73 w 75"/>
                  <a:gd name="T9" fmla="*/ 6 h 6"/>
                  <a:gd name="T10" fmla="*/ 75 w 75"/>
                  <a:gd name="T11" fmla="*/ 3 h 6"/>
                  <a:gd name="T12" fmla="*/ 73 w 7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5" h="6">
                    <a:moveTo>
                      <a:pt x="73" y="0"/>
                    </a:moveTo>
                    <a:cubicBezTo>
                      <a:pt x="2" y="0"/>
                      <a:pt x="2" y="0"/>
                      <a:pt x="2" y="0"/>
                    </a:cubicBezTo>
                    <a:cubicBezTo>
                      <a:pt x="1" y="0"/>
                      <a:pt x="0" y="2"/>
                      <a:pt x="0" y="3"/>
                    </a:cubicBezTo>
                    <a:cubicBezTo>
                      <a:pt x="0" y="5"/>
                      <a:pt x="1" y="6"/>
                      <a:pt x="2" y="6"/>
                    </a:cubicBezTo>
                    <a:cubicBezTo>
                      <a:pt x="73" y="6"/>
                      <a:pt x="73" y="6"/>
                      <a:pt x="73" y="6"/>
                    </a:cubicBezTo>
                    <a:cubicBezTo>
                      <a:pt x="74" y="6"/>
                      <a:pt x="75" y="5"/>
                      <a:pt x="75" y="3"/>
                    </a:cubicBezTo>
                    <a:cubicBezTo>
                      <a:pt x="75" y="2"/>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71" name="Freeform 8"/>
              <p:cNvSpPr>
                <a:spLocks/>
              </p:cNvSpPr>
              <p:nvPr/>
            </p:nvSpPr>
            <p:spPr bwMode="auto">
              <a:xfrm>
                <a:off x="2820" y="2111"/>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72" name="Freeform 9"/>
              <p:cNvSpPr>
                <a:spLocks/>
              </p:cNvSpPr>
              <p:nvPr/>
            </p:nvSpPr>
            <p:spPr bwMode="auto">
              <a:xfrm>
                <a:off x="2755" y="2096"/>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73" name="Freeform 10"/>
              <p:cNvSpPr>
                <a:spLocks/>
              </p:cNvSpPr>
              <p:nvPr/>
            </p:nvSpPr>
            <p:spPr bwMode="auto">
              <a:xfrm>
                <a:off x="2755" y="2176"/>
                <a:ext cx="41" cy="43"/>
              </a:xfrm>
              <a:custGeom>
                <a:avLst/>
                <a:gdLst>
                  <a:gd name="T0" fmla="*/ 15 w 17"/>
                  <a:gd name="T1" fmla="*/ 0 h 18"/>
                  <a:gd name="T2" fmla="*/ 3 w 17"/>
                  <a:gd name="T3" fmla="*/ 0 h 18"/>
                  <a:gd name="T4" fmla="*/ 0 w 17"/>
                  <a:gd name="T5" fmla="*/ 3 h 18"/>
                  <a:gd name="T6" fmla="*/ 0 w 17"/>
                  <a:gd name="T7" fmla="*/ 15 h 18"/>
                  <a:gd name="T8" fmla="*/ 3 w 17"/>
                  <a:gd name="T9" fmla="*/ 18 h 18"/>
                  <a:gd name="T10" fmla="*/ 15 w 17"/>
                  <a:gd name="T11" fmla="*/ 18 h 18"/>
                  <a:gd name="T12" fmla="*/ 17 w 17"/>
                  <a:gd name="T13" fmla="*/ 15 h 18"/>
                  <a:gd name="T14" fmla="*/ 17 w 17"/>
                  <a:gd name="T15" fmla="*/ 3 h 18"/>
                  <a:gd name="T16" fmla="*/ 15 w 1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8">
                    <a:moveTo>
                      <a:pt x="15" y="0"/>
                    </a:moveTo>
                    <a:cubicBezTo>
                      <a:pt x="3" y="0"/>
                      <a:pt x="3" y="0"/>
                      <a:pt x="3" y="0"/>
                    </a:cubicBezTo>
                    <a:cubicBezTo>
                      <a:pt x="1" y="0"/>
                      <a:pt x="0" y="2"/>
                      <a:pt x="0" y="3"/>
                    </a:cubicBezTo>
                    <a:cubicBezTo>
                      <a:pt x="0" y="15"/>
                      <a:pt x="0" y="15"/>
                      <a:pt x="0" y="15"/>
                    </a:cubicBezTo>
                    <a:cubicBezTo>
                      <a:pt x="0" y="17"/>
                      <a:pt x="1" y="18"/>
                      <a:pt x="3" y="18"/>
                    </a:cubicBezTo>
                    <a:cubicBezTo>
                      <a:pt x="15" y="18"/>
                      <a:pt x="15" y="18"/>
                      <a:pt x="15" y="18"/>
                    </a:cubicBezTo>
                    <a:cubicBezTo>
                      <a:pt x="16" y="18"/>
                      <a:pt x="17" y="17"/>
                      <a:pt x="17" y="15"/>
                    </a:cubicBezTo>
                    <a:cubicBezTo>
                      <a:pt x="17" y="3"/>
                      <a:pt x="17" y="3"/>
                      <a:pt x="17" y="3"/>
                    </a:cubicBezTo>
                    <a:cubicBezTo>
                      <a:pt x="17" y="2"/>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74" name="Freeform 11"/>
              <p:cNvSpPr>
                <a:spLocks/>
              </p:cNvSpPr>
              <p:nvPr/>
            </p:nvSpPr>
            <p:spPr bwMode="auto">
              <a:xfrm>
                <a:off x="2755" y="2257"/>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grpSp>
      </p:grpSp>
      <p:sp>
        <p:nvSpPr>
          <p:cNvPr id="75" name="矩形 74"/>
          <p:cNvSpPr/>
          <p:nvPr/>
        </p:nvSpPr>
        <p:spPr>
          <a:xfrm>
            <a:off x="2479230" y="4820342"/>
            <a:ext cx="7902484" cy="1093757"/>
          </a:xfrm>
          <a:prstGeom prst="rect">
            <a:avLst/>
          </a:prstGeom>
        </p:spPr>
        <p:txBody>
          <a:bodyPr wrap="square" lIns="91436" tIns="45718" rIns="91436" bIns="45718">
            <a:spAutoFit/>
          </a:bodyPr>
          <a:lstStyle/>
          <a:p>
            <a:pPr defTabSz="1219140" fontAlgn="auto">
              <a:lnSpc>
                <a:spcPts val="2000"/>
              </a:lnSpc>
              <a:spcBef>
                <a:spcPts val="1117"/>
              </a:spcBef>
              <a:spcAft>
                <a:spcPts val="1117"/>
              </a:spcAft>
            </a:pPr>
            <a:r>
              <a:rPr lang="zh-CN" altLang="en-US" sz="1300" b="1" dirty="0">
                <a:solidFill>
                  <a:prstClr val="black">
                    <a:lumMod val="75000"/>
                    <a:lumOff val="25000"/>
                  </a:prstClr>
                </a:solidFill>
                <a:latin typeface="微软雅黑" pitchFamily="34" charset="-122"/>
                <a:ea typeface="微软雅黑" pitchFamily="34" charset="-122"/>
              </a:rPr>
              <a:t>针对行业周期风险，采取试制一种产品（交易平台）的方式进行分期投入。针对产品周期风险，尽快建立起数据库，占领某行业的交易市场及经济情报市场。针对产品单一风险，充分利用公司的技术在开发专业化数据库的同时，搞好技术服务，社会培训，等其它辅助性业务。针对费用上升风险，公司会加强核算，控制成本。针对安全性风险，公司技术部门会紧密跟踪网络安全技术的发展，及时配置安全手段。 </a:t>
            </a:r>
          </a:p>
        </p:txBody>
      </p:sp>
      <p:grpSp>
        <p:nvGrpSpPr>
          <p:cNvPr id="76" name="组合 75"/>
          <p:cNvGrpSpPr/>
          <p:nvPr/>
        </p:nvGrpSpPr>
        <p:grpSpPr>
          <a:xfrm>
            <a:off x="1819491" y="5115922"/>
            <a:ext cx="684471" cy="639233"/>
            <a:chOff x="1819491" y="4919977"/>
            <a:chExt cx="684471" cy="639233"/>
          </a:xfrm>
        </p:grpSpPr>
        <p:sp>
          <p:nvSpPr>
            <p:cNvPr id="77" name="矩形 76"/>
            <p:cNvSpPr/>
            <p:nvPr/>
          </p:nvSpPr>
          <p:spPr bwMode="auto">
            <a:xfrm>
              <a:off x="1844227" y="4919977"/>
              <a:ext cx="635000" cy="639233"/>
            </a:xfrm>
            <a:prstGeom prst="rect">
              <a:avLst/>
            </a:prstGeom>
            <a:solidFill>
              <a:srgbClr val="E3BF42"/>
            </a:solidFill>
            <a:ln w="25400" cap="flat" cmpd="sng" algn="ctr">
              <a:noFill/>
              <a:prstDash val="solid"/>
            </a:ln>
            <a:effectLst/>
          </p:spPr>
          <p:txBody>
            <a:bodyPr lIns="68580" tIns="34290" rIns="68580" bIns="34290" anchor="ct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Calibri"/>
                <a:ea typeface="宋体"/>
                <a:cs typeface="+mn-cs"/>
              </a:endParaRPr>
            </a:p>
          </p:txBody>
        </p:sp>
        <p:sp>
          <p:nvSpPr>
            <p:cNvPr id="78" name="TextBox 77"/>
            <p:cNvSpPr txBox="1"/>
            <p:nvPr/>
          </p:nvSpPr>
          <p:spPr>
            <a:xfrm>
              <a:off x="1819491" y="5032772"/>
              <a:ext cx="684471"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对策</a:t>
              </a:r>
            </a:p>
          </p:txBody>
        </p:sp>
      </p:grpSp>
    </p:spTree>
    <p:extLst>
      <p:ext uri="{BB962C8B-B14F-4D97-AF65-F5344CB8AC3E}">
        <p14:creationId xmlns:p14="http://schemas.microsoft.com/office/powerpoint/2010/main" val="2984342681"/>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1250" fill="hold"/>
                                        <p:tgtEl>
                                          <p:spTgt spid="48"/>
                                        </p:tgtEl>
                                        <p:attrNameLst>
                                          <p:attrName>ppt_w</p:attrName>
                                        </p:attrNameLst>
                                      </p:cBhvr>
                                      <p:tavLst>
                                        <p:tav tm="0">
                                          <p:val>
                                            <p:fltVal val="0"/>
                                          </p:val>
                                        </p:tav>
                                        <p:tav tm="100000">
                                          <p:val>
                                            <p:strVal val="#ppt_w"/>
                                          </p:val>
                                        </p:tav>
                                      </p:tavLst>
                                    </p:anim>
                                    <p:anim calcmode="lin" valueType="num">
                                      <p:cBhvr>
                                        <p:cTn id="8" dur="1250" fill="hold"/>
                                        <p:tgtEl>
                                          <p:spTgt spid="48"/>
                                        </p:tgtEl>
                                        <p:attrNameLst>
                                          <p:attrName>ppt_h</p:attrName>
                                        </p:attrNameLst>
                                      </p:cBhvr>
                                      <p:tavLst>
                                        <p:tav tm="0">
                                          <p:val>
                                            <p:fltVal val="0"/>
                                          </p:val>
                                        </p:tav>
                                        <p:tav tm="100000">
                                          <p:val>
                                            <p:strVal val="#ppt_h"/>
                                          </p:val>
                                        </p:tav>
                                      </p:tavLst>
                                    </p:anim>
                                    <p:anim calcmode="lin" valueType="num">
                                      <p:cBhvr>
                                        <p:cTn id="9" dur="1250" fill="hold"/>
                                        <p:tgtEl>
                                          <p:spTgt spid="48"/>
                                        </p:tgtEl>
                                        <p:attrNameLst>
                                          <p:attrName>ppt_x</p:attrName>
                                        </p:attrNameLst>
                                      </p:cBhvr>
                                      <p:tavLst>
                                        <p:tav tm="0" fmla="#ppt_x+(cos(-2*pi*(1-$))*-#ppt_x-sin(-2*pi*(1-$))*(1-#ppt_y))*(1-$)">
                                          <p:val>
                                            <p:fltVal val="0"/>
                                          </p:val>
                                        </p:tav>
                                        <p:tav tm="100000">
                                          <p:val>
                                            <p:fltVal val="1"/>
                                          </p:val>
                                        </p:tav>
                                      </p:tavLst>
                                    </p:anim>
                                    <p:anim calcmode="lin" valueType="num">
                                      <p:cBhvr>
                                        <p:cTn id="10" dur="1250" fill="hold"/>
                                        <p:tgtEl>
                                          <p:spTgt spid="48"/>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p:cTn id="13" dur="1250" fill="hold"/>
                                        <p:tgtEl>
                                          <p:spTgt spid="52"/>
                                        </p:tgtEl>
                                        <p:attrNameLst>
                                          <p:attrName>ppt_w</p:attrName>
                                        </p:attrNameLst>
                                      </p:cBhvr>
                                      <p:tavLst>
                                        <p:tav tm="0">
                                          <p:val>
                                            <p:fltVal val="0"/>
                                          </p:val>
                                        </p:tav>
                                        <p:tav tm="100000">
                                          <p:val>
                                            <p:strVal val="#ppt_w"/>
                                          </p:val>
                                        </p:tav>
                                      </p:tavLst>
                                    </p:anim>
                                    <p:anim calcmode="lin" valueType="num">
                                      <p:cBhvr>
                                        <p:cTn id="14" dur="1250" fill="hold"/>
                                        <p:tgtEl>
                                          <p:spTgt spid="52"/>
                                        </p:tgtEl>
                                        <p:attrNameLst>
                                          <p:attrName>ppt_h</p:attrName>
                                        </p:attrNameLst>
                                      </p:cBhvr>
                                      <p:tavLst>
                                        <p:tav tm="0">
                                          <p:val>
                                            <p:fltVal val="0"/>
                                          </p:val>
                                        </p:tav>
                                        <p:tav tm="100000">
                                          <p:val>
                                            <p:strVal val="#ppt_h"/>
                                          </p:val>
                                        </p:tav>
                                      </p:tavLst>
                                    </p:anim>
                                    <p:anim calcmode="lin" valueType="num">
                                      <p:cBhvr>
                                        <p:cTn id="15" dur="1250" fill="hold"/>
                                        <p:tgtEl>
                                          <p:spTgt spid="52"/>
                                        </p:tgtEl>
                                        <p:attrNameLst>
                                          <p:attrName>ppt_x</p:attrName>
                                        </p:attrNameLst>
                                      </p:cBhvr>
                                      <p:tavLst>
                                        <p:tav tm="0" fmla="#ppt_x+(cos(-2*pi*(1-$))*-#ppt_x-sin(-2*pi*(1-$))*(1-#ppt_y))*(1-$)">
                                          <p:val>
                                            <p:fltVal val="0"/>
                                          </p:val>
                                        </p:tav>
                                        <p:tav tm="100000">
                                          <p:val>
                                            <p:fltVal val="1"/>
                                          </p:val>
                                        </p:tav>
                                      </p:tavLst>
                                    </p:anim>
                                    <p:anim calcmode="lin" valueType="num">
                                      <p:cBhvr>
                                        <p:cTn id="16" dur="1250" fill="hold"/>
                                        <p:tgtEl>
                                          <p:spTgt spid="52"/>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p:cTn id="19" dur="1250" fill="hold"/>
                                        <p:tgtEl>
                                          <p:spTgt spid="65"/>
                                        </p:tgtEl>
                                        <p:attrNameLst>
                                          <p:attrName>ppt_w</p:attrName>
                                        </p:attrNameLst>
                                      </p:cBhvr>
                                      <p:tavLst>
                                        <p:tav tm="0">
                                          <p:val>
                                            <p:fltVal val="0"/>
                                          </p:val>
                                        </p:tav>
                                        <p:tav tm="100000">
                                          <p:val>
                                            <p:strVal val="#ppt_w"/>
                                          </p:val>
                                        </p:tav>
                                      </p:tavLst>
                                    </p:anim>
                                    <p:anim calcmode="lin" valueType="num">
                                      <p:cBhvr>
                                        <p:cTn id="20" dur="1250" fill="hold"/>
                                        <p:tgtEl>
                                          <p:spTgt spid="65"/>
                                        </p:tgtEl>
                                        <p:attrNameLst>
                                          <p:attrName>ppt_h</p:attrName>
                                        </p:attrNameLst>
                                      </p:cBhvr>
                                      <p:tavLst>
                                        <p:tav tm="0">
                                          <p:val>
                                            <p:fltVal val="0"/>
                                          </p:val>
                                        </p:tav>
                                        <p:tav tm="100000">
                                          <p:val>
                                            <p:strVal val="#ppt_h"/>
                                          </p:val>
                                        </p:tav>
                                      </p:tavLst>
                                    </p:anim>
                                    <p:anim calcmode="lin" valueType="num">
                                      <p:cBhvr>
                                        <p:cTn id="21" dur="1250" fill="hold"/>
                                        <p:tgtEl>
                                          <p:spTgt spid="65"/>
                                        </p:tgtEl>
                                        <p:attrNameLst>
                                          <p:attrName>ppt_x</p:attrName>
                                        </p:attrNameLst>
                                      </p:cBhvr>
                                      <p:tavLst>
                                        <p:tav tm="0" fmla="#ppt_x+(cos(-2*pi*(1-$))*-#ppt_x-sin(-2*pi*(1-$))*(1-#ppt_y))*(1-$)">
                                          <p:val>
                                            <p:fltVal val="0"/>
                                          </p:val>
                                        </p:tav>
                                        <p:tav tm="100000">
                                          <p:val>
                                            <p:fltVal val="1"/>
                                          </p:val>
                                        </p:tav>
                                      </p:tavLst>
                                    </p:anim>
                                    <p:anim calcmode="lin" valueType="num">
                                      <p:cBhvr>
                                        <p:cTn id="22" dur="1250" fill="hold"/>
                                        <p:tgtEl>
                                          <p:spTgt spid="65"/>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p:cTn id="25" dur="1250" fill="hold"/>
                                        <p:tgtEl>
                                          <p:spTgt spid="56"/>
                                        </p:tgtEl>
                                        <p:attrNameLst>
                                          <p:attrName>ppt_w</p:attrName>
                                        </p:attrNameLst>
                                      </p:cBhvr>
                                      <p:tavLst>
                                        <p:tav tm="0">
                                          <p:val>
                                            <p:fltVal val="0"/>
                                          </p:val>
                                        </p:tav>
                                        <p:tav tm="100000">
                                          <p:val>
                                            <p:strVal val="#ppt_w"/>
                                          </p:val>
                                        </p:tav>
                                      </p:tavLst>
                                    </p:anim>
                                    <p:anim calcmode="lin" valueType="num">
                                      <p:cBhvr>
                                        <p:cTn id="26" dur="1250" fill="hold"/>
                                        <p:tgtEl>
                                          <p:spTgt spid="56"/>
                                        </p:tgtEl>
                                        <p:attrNameLst>
                                          <p:attrName>ppt_h</p:attrName>
                                        </p:attrNameLst>
                                      </p:cBhvr>
                                      <p:tavLst>
                                        <p:tav tm="0">
                                          <p:val>
                                            <p:fltVal val="0"/>
                                          </p:val>
                                        </p:tav>
                                        <p:tav tm="100000">
                                          <p:val>
                                            <p:strVal val="#ppt_h"/>
                                          </p:val>
                                        </p:tav>
                                      </p:tavLst>
                                    </p:anim>
                                    <p:anim calcmode="lin" valueType="num">
                                      <p:cBhvr>
                                        <p:cTn id="27" dur="1250" fill="hold"/>
                                        <p:tgtEl>
                                          <p:spTgt spid="56"/>
                                        </p:tgtEl>
                                        <p:attrNameLst>
                                          <p:attrName>ppt_x</p:attrName>
                                        </p:attrNameLst>
                                      </p:cBhvr>
                                      <p:tavLst>
                                        <p:tav tm="0" fmla="#ppt_x+(cos(-2*pi*(1-$))*-#ppt_x-sin(-2*pi*(1-$))*(1-#ppt_y))*(1-$)">
                                          <p:val>
                                            <p:fltVal val="0"/>
                                          </p:val>
                                        </p:tav>
                                        <p:tav tm="100000">
                                          <p:val>
                                            <p:fltVal val="1"/>
                                          </p:val>
                                        </p:tav>
                                      </p:tavLst>
                                    </p:anim>
                                    <p:anim calcmode="lin" valueType="num">
                                      <p:cBhvr>
                                        <p:cTn id="28" dur="1250" fill="hold"/>
                                        <p:tgtEl>
                                          <p:spTgt spid="56"/>
                                        </p:tgtEl>
                                        <p:attrNameLst>
                                          <p:attrName>ppt_y</p:attrName>
                                        </p:attrNameLst>
                                      </p:cBhvr>
                                      <p:tavLst>
                                        <p:tav tm="0" fmla="#ppt_y+(sin(-2*pi*(1-$))*-#ppt_x+cos(-2*pi*(1-$))*(1-#ppt_y))*(1-$)">
                                          <p:val>
                                            <p:fltVal val="0"/>
                                          </p:val>
                                        </p:tav>
                                        <p:tav tm="100000">
                                          <p:val>
                                            <p:fltVal val="1"/>
                                          </p:val>
                                        </p:tav>
                                      </p:tavLst>
                                    </p:anim>
                                  </p:childTnLst>
                                </p:cTn>
                              </p:par>
                            </p:childTnLst>
                          </p:cTn>
                        </p:par>
                        <p:par>
                          <p:cTn id="29" fill="hold">
                            <p:stCondLst>
                              <p:cond delay="1250"/>
                            </p:stCondLst>
                            <p:childTnLst>
                              <p:par>
                                <p:cTn id="30" presetID="2" presetClass="entr" presetSubtype="2"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500" fill="hold"/>
                                        <p:tgtEl>
                                          <p:spTgt spid="47"/>
                                        </p:tgtEl>
                                        <p:attrNameLst>
                                          <p:attrName>ppt_x</p:attrName>
                                        </p:attrNameLst>
                                      </p:cBhvr>
                                      <p:tavLst>
                                        <p:tav tm="0">
                                          <p:val>
                                            <p:strVal val="1+#ppt_w/2"/>
                                          </p:val>
                                        </p:tav>
                                        <p:tav tm="100000">
                                          <p:val>
                                            <p:strVal val="#ppt_x"/>
                                          </p:val>
                                        </p:tav>
                                      </p:tavLst>
                                    </p:anim>
                                    <p:anim calcmode="lin" valueType="num">
                                      <p:cBhvr additive="base">
                                        <p:cTn id="33" dur="500" fill="hold"/>
                                        <p:tgtEl>
                                          <p:spTgt spid="47"/>
                                        </p:tgtEl>
                                        <p:attrNameLst>
                                          <p:attrName>ppt_y</p:attrName>
                                        </p:attrNameLst>
                                      </p:cBhvr>
                                      <p:tavLst>
                                        <p:tav tm="0">
                                          <p:val>
                                            <p:strVal val="#ppt_y"/>
                                          </p:val>
                                        </p:tav>
                                        <p:tav tm="100000">
                                          <p:val>
                                            <p:strVal val="#ppt_y"/>
                                          </p:val>
                                        </p:tav>
                                      </p:tavLst>
                                    </p:anim>
                                  </p:childTnLst>
                                </p:cTn>
                              </p:par>
                            </p:childTnLst>
                          </p:cTn>
                        </p:par>
                        <p:par>
                          <p:cTn id="34" fill="hold">
                            <p:stCondLst>
                              <p:cond delay="1750"/>
                            </p:stCondLst>
                            <p:childTnLst>
                              <p:par>
                                <p:cTn id="35" presetID="2" presetClass="entr" presetSubtype="2" fill="hold" grpId="0" nodeType="after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additive="base">
                                        <p:cTn id="37" dur="500" fill="hold"/>
                                        <p:tgtEl>
                                          <p:spTgt spid="51"/>
                                        </p:tgtEl>
                                        <p:attrNameLst>
                                          <p:attrName>ppt_x</p:attrName>
                                        </p:attrNameLst>
                                      </p:cBhvr>
                                      <p:tavLst>
                                        <p:tav tm="0">
                                          <p:val>
                                            <p:strVal val="1+#ppt_w/2"/>
                                          </p:val>
                                        </p:tav>
                                        <p:tav tm="100000">
                                          <p:val>
                                            <p:strVal val="#ppt_x"/>
                                          </p:val>
                                        </p:tav>
                                      </p:tavLst>
                                    </p:anim>
                                    <p:anim calcmode="lin" valueType="num">
                                      <p:cBhvr additive="base">
                                        <p:cTn id="38" dur="500" fill="hold"/>
                                        <p:tgtEl>
                                          <p:spTgt spid="51"/>
                                        </p:tgtEl>
                                        <p:attrNameLst>
                                          <p:attrName>ppt_y</p:attrName>
                                        </p:attrNameLst>
                                      </p:cBhvr>
                                      <p:tavLst>
                                        <p:tav tm="0">
                                          <p:val>
                                            <p:strVal val="#ppt_y"/>
                                          </p:val>
                                        </p:tav>
                                        <p:tav tm="100000">
                                          <p:val>
                                            <p:strVal val="#ppt_y"/>
                                          </p:val>
                                        </p:tav>
                                      </p:tavLst>
                                    </p:anim>
                                  </p:childTnLst>
                                </p:cTn>
                              </p:par>
                            </p:childTnLst>
                          </p:cTn>
                        </p:par>
                        <p:par>
                          <p:cTn id="39" fill="hold">
                            <p:stCondLst>
                              <p:cond delay="2250"/>
                            </p:stCondLst>
                            <p:childTnLst>
                              <p:par>
                                <p:cTn id="40" presetID="2" presetClass="entr" presetSubtype="2" fill="hold" grpId="0" nodeType="afterEffect">
                                  <p:stCondLst>
                                    <p:cond delay="0"/>
                                  </p:stCondLst>
                                  <p:childTnLst>
                                    <p:set>
                                      <p:cBhvr>
                                        <p:cTn id="41" dur="1" fill="hold">
                                          <p:stCondLst>
                                            <p:cond delay="0"/>
                                          </p:stCondLst>
                                        </p:cTn>
                                        <p:tgtEl>
                                          <p:spTgt spid="64"/>
                                        </p:tgtEl>
                                        <p:attrNameLst>
                                          <p:attrName>style.visibility</p:attrName>
                                        </p:attrNameLst>
                                      </p:cBhvr>
                                      <p:to>
                                        <p:strVal val="visible"/>
                                      </p:to>
                                    </p:set>
                                    <p:anim calcmode="lin" valueType="num">
                                      <p:cBhvr additive="base">
                                        <p:cTn id="42" dur="500" fill="hold"/>
                                        <p:tgtEl>
                                          <p:spTgt spid="64"/>
                                        </p:tgtEl>
                                        <p:attrNameLst>
                                          <p:attrName>ppt_x</p:attrName>
                                        </p:attrNameLst>
                                      </p:cBhvr>
                                      <p:tavLst>
                                        <p:tav tm="0">
                                          <p:val>
                                            <p:strVal val="1+#ppt_w/2"/>
                                          </p:val>
                                        </p:tav>
                                        <p:tav tm="100000">
                                          <p:val>
                                            <p:strVal val="#ppt_x"/>
                                          </p:val>
                                        </p:tav>
                                      </p:tavLst>
                                    </p:anim>
                                    <p:anim calcmode="lin" valueType="num">
                                      <p:cBhvr additive="base">
                                        <p:cTn id="43" dur="500" fill="hold"/>
                                        <p:tgtEl>
                                          <p:spTgt spid="64"/>
                                        </p:tgtEl>
                                        <p:attrNameLst>
                                          <p:attrName>ppt_y</p:attrName>
                                        </p:attrNameLst>
                                      </p:cBhvr>
                                      <p:tavLst>
                                        <p:tav tm="0">
                                          <p:val>
                                            <p:strVal val="#ppt_y"/>
                                          </p:val>
                                        </p:tav>
                                        <p:tav tm="100000">
                                          <p:val>
                                            <p:strVal val="#ppt_y"/>
                                          </p:val>
                                        </p:tav>
                                      </p:tavLst>
                                    </p:anim>
                                  </p:childTnLst>
                                </p:cTn>
                              </p:par>
                            </p:childTnLst>
                          </p:cTn>
                        </p:par>
                        <p:par>
                          <p:cTn id="44" fill="hold">
                            <p:stCondLst>
                              <p:cond delay="2750"/>
                            </p:stCondLst>
                            <p:childTnLst>
                              <p:par>
                                <p:cTn id="45" presetID="2" presetClass="entr" presetSubtype="2" fill="hold" grpId="0" nodeType="after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500" fill="hold"/>
                                        <p:tgtEl>
                                          <p:spTgt spid="55"/>
                                        </p:tgtEl>
                                        <p:attrNameLst>
                                          <p:attrName>ppt_x</p:attrName>
                                        </p:attrNameLst>
                                      </p:cBhvr>
                                      <p:tavLst>
                                        <p:tav tm="0">
                                          <p:val>
                                            <p:strVal val="1+#ppt_w/2"/>
                                          </p:val>
                                        </p:tav>
                                        <p:tav tm="100000">
                                          <p:val>
                                            <p:strVal val="#ppt_x"/>
                                          </p:val>
                                        </p:tav>
                                      </p:tavLst>
                                    </p:anim>
                                    <p:anim calcmode="lin" valueType="num">
                                      <p:cBhvr additive="base">
                                        <p:cTn id="48" dur="500" fill="hold"/>
                                        <p:tgtEl>
                                          <p:spTgt spid="55"/>
                                        </p:tgtEl>
                                        <p:attrNameLst>
                                          <p:attrName>ppt_y</p:attrName>
                                        </p:attrNameLst>
                                      </p:cBhvr>
                                      <p:tavLst>
                                        <p:tav tm="0">
                                          <p:val>
                                            <p:strVal val="#ppt_y"/>
                                          </p:val>
                                        </p:tav>
                                        <p:tav tm="100000">
                                          <p:val>
                                            <p:strVal val="#ppt_y"/>
                                          </p:val>
                                        </p:tav>
                                      </p:tavLst>
                                    </p:anim>
                                  </p:childTnLst>
                                </p:cTn>
                              </p:par>
                            </p:childTnLst>
                          </p:cTn>
                        </p:par>
                        <p:par>
                          <p:cTn id="49" fill="hold">
                            <p:stCondLst>
                              <p:cond delay="3250"/>
                            </p:stCondLst>
                            <p:childTnLst>
                              <p:par>
                                <p:cTn id="50" presetID="14" presetClass="entr" presetSubtype="10" fill="hold" nodeType="afterEffect">
                                  <p:stCondLst>
                                    <p:cond delay="0"/>
                                  </p:stCondLst>
                                  <p:childTnLst>
                                    <p:set>
                                      <p:cBhvr>
                                        <p:cTn id="51" dur="1" fill="hold">
                                          <p:stCondLst>
                                            <p:cond delay="0"/>
                                          </p:stCondLst>
                                        </p:cTn>
                                        <p:tgtEl>
                                          <p:spTgt spid="76"/>
                                        </p:tgtEl>
                                        <p:attrNameLst>
                                          <p:attrName>style.visibility</p:attrName>
                                        </p:attrNameLst>
                                      </p:cBhvr>
                                      <p:to>
                                        <p:strVal val="visible"/>
                                      </p:to>
                                    </p:set>
                                    <p:animEffect transition="in" filter="randombar(horizontal)">
                                      <p:cBhvr>
                                        <p:cTn id="52" dur="500"/>
                                        <p:tgtEl>
                                          <p:spTgt spid="76"/>
                                        </p:tgtEl>
                                      </p:cBhvr>
                                    </p:animEffect>
                                  </p:childTnLst>
                                </p:cTn>
                              </p:par>
                            </p:childTnLst>
                          </p:cTn>
                        </p:par>
                        <p:par>
                          <p:cTn id="53" fill="hold">
                            <p:stCondLst>
                              <p:cond delay="3750"/>
                            </p:stCondLst>
                            <p:childTnLst>
                              <p:par>
                                <p:cTn id="54" presetID="22" presetClass="entr" presetSubtype="8" fill="hold" grpId="0" nodeType="afterEffect">
                                  <p:stCondLst>
                                    <p:cond delay="0"/>
                                  </p:stCondLst>
                                  <p:childTnLst>
                                    <p:set>
                                      <p:cBhvr>
                                        <p:cTn id="55" dur="1" fill="hold">
                                          <p:stCondLst>
                                            <p:cond delay="0"/>
                                          </p:stCondLst>
                                        </p:cTn>
                                        <p:tgtEl>
                                          <p:spTgt spid="75"/>
                                        </p:tgtEl>
                                        <p:attrNameLst>
                                          <p:attrName>style.visibility</p:attrName>
                                        </p:attrNameLst>
                                      </p:cBhvr>
                                      <p:to>
                                        <p:strVal val="visible"/>
                                      </p:to>
                                    </p:set>
                                    <p:animEffect transition="in" filter="wipe(left)">
                                      <p:cBhvr>
                                        <p:cTn id="56"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51" grpId="0"/>
      <p:bldP spid="55" grpId="0"/>
      <p:bldP spid="64" grpId="0"/>
      <p:bldP spid="7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2</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行业风险</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l="-52" t="2618" r="52" b="-1380"/>
          <a:stretch/>
        </p:blipFill>
        <p:spPr>
          <a:xfrm>
            <a:off x="6321484" y="1508787"/>
            <a:ext cx="4678380" cy="4655931"/>
          </a:xfrm>
          <a:prstGeom prst="rect">
            <a:avLst/>
          </a:prstGeom>
        </p:spPr>
      </p:pic>
      <p:grpSp>
        <p:nvGrpSpPr>
          <p:cNvPr id="13" name="组合 12"/>
          <p:cNvGrpSpPr/>
          <p:nvPr/>
        </p:nvGrpSpPr>
        <p:grpSpPr>
          <a:xfrm>
            <a:off x="1103447" y="1583759"/>
            <a:ext cx="4448267" cy="1654632"/>
            <a:chOff x="956940" y="1442568"/>
            <a:chExt cx="2569687" cy="1240974"/>
          </a:xfrm>
        </p:grpSpPr>
        <p:sp>
          <p:nvSpPr>
            <p:cNvPr id="14" name="Rectangle 631"/>
            <p:cNvSpPr>
              <a:spLocks noChangeArrowheads="1"/>
            </p:cNvSpPr>
            <p:nvPr/>
          </p:nvSpPr>
          <p:spPr bwMode="auto">
            <a:xfrm>
              <a:off x="1012541" y="1442568"/>
              <a:ext cx="2514086" cy="497085"/>
            </a:xfrm>
            <a:prstGeom prst="rect">
              <a:avLst/>
            </a:prstGeom>
            <a:solidFill>
              <a:srgbClr val="E3BF42"/>
            </a:solidFill>
            <a:ln>
              <a:noFill/>
            </a:ln>
          </p:spPr>
          <p:txBody>
            <a:bodyPr/>
            <a:lstStyle/>
            <a:p>
              <a:pPr defTabSz="1219140" fontAlgn="auto">
                <a:spcBef>
                  <a:spcPts val="0"/>
                </a:spcBef>
                <a:spcAft>
                  <a:spcPts val="0"/>
                </a:spcAft>
              </a:pPr>
              <a:endParaRPr lang="zh-CN" altLang="zh-CN">
                <a:solidFill>
                  <a:srgbClr val="000000"/>
                </a:solidFill>
                <a:latin typeface="Calibri" pitchFamily="34" charset="0"/>
                <a:ea typeface="宋体"/>
                <a:sym typeface="宋体" pitchFamily="2" charset="-122"/>
              </a:endParaRPr>
            </a:p>
          </p:txBody>
        </p:sp>
        <p:sp>
          <p:nvSpPr>
            <p:cNvPr id="15" name="矩形 1"/>
            <p:cNvSpPr>
              <a:spLocks noChangeArrowheads="1"/>
            </p:cNvSpPr>
            <p:nvPr/>
          </p:nvSpPr>
          <p:spPr bwMode="auto">
            <a:xfrm>
              <a:off x="956940" y="2060294"/>
              <a:ext cx="2569687"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spAutoFit/>
            </a:bodyPr>
            <a:lstStyle/>
            <a:p>
              <a:pPr algn="just" defTabSz="1219140" fontAlgn="auto">
                <a:spcBef>
                  <a:spcPts val="0"/>
                </a:spcBef>
                <a:spcAft>
                  <a:spcPts val="0"/>
                </a:spcAft>
              </a:pPr>
              <a:r>
                <a:rPr lang="zh-CN" altLang="en-US" sz="1200" dirty="0">
                  <a:solidFill>
                    <a:prstClr val="black">
                      <a:lumMod val="75000"/>
                      <a:lumOff val="25000"/>
                    </a:prstClr>
                  </a:solidFill>
                  <a:latin typeface="微软雅黑" pitchFamily="34" charset="-122"/>
                  <a:ea typeface="微软雅黑" pitchFamily="34" charset="-122"/>
                  <a:sym typeface="微软雅黑" pitchFamily="34" charset="-122"/>
                </a:rPr>
                <a:t>互联网的优越性已被社会所认识，大量实力雄厚的机构乃至上市公司纷纷投资于网络市场，业内竞争将激烈异常，同时，网络同传统媒体的竞争有可能使市场利润率降低。因此，竞争风险有可能会给公司带来致命的威胁。 </a:t>
              </a:r>
            </a:p>
          </p:txBody>
        </p:sp>
        <p:sp>
          <p:nvSpPr>
            <p:cNvPr id="16" name="TextBox 707"/>
            <p:cNvSpPr>
              <a:spLocks noChangeArrowheads="1"/>
            </p:cNvSpPr>
            <p:nvPr/>
          </p:nvSpPr>
          <p:spPr bwMode="auto">
            <a:xfrm>
              <a:off x="1376338" y="1540532"/>
              <a:ext cx="2077261" cy="300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1219140" fontAlgn="auto">
                <a:spcBef>
                  <a:spcPts val="0"/>
                </a:spcBef>
                <a:spcAft>
                  <a:spcPts val="0"/>
                </a:spcAft>
              </a:pPr>
              <a:r>
                <a:rPr lang="zh-CN" altLang="en-US" sz="2000" b="1" dirty="0">
                  <a:solidFill>
                    <a:srgbClr val="FFFFFF"/>
                  </a:solidFill>
                  <a:latin typeface="微软雅黑" pitchFamily="34" charset="-122"/>
                  <a:ea typeface="微软雅黑" pitchFamily="34" charset="-122"/>
                  <a:sym typeface="Arial" pitchFamily="34" charset="0"/>
                </a:rPr>
                <a:t> 行业内部激烈竞争带来的风险</a:t>
              </a:r>
            </a:p>
          </p:txBody>
        </p:sp>
        <p:pic>
          <p:nvPicPr>
            <p:cNvPr id="17" name="图片 4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5068" y="1505118"/>
              <a:ext cx="301266" cy="37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8" name="组合 17"/>
          <p:cNvGrpSpPr/>
          <p:nvPr/>
        </p:nvGrpSpPr>
        <p:grpSpPr>
          <a:xfrm>
            <a:off x="1050583" y="3593773"/>
            <a:ext cx="4374132" cy="1442481"/>
            <a:chOff x="3456835" y="3073133"/>
            <a:chExt cx="2403725" cy="1081861"/>
          </a:xfrm>
        </p:grpSpPr>
        <p:sp>
          <p:nvSpPr>
            <p:cNvPr id="19" name="Rectangle 635"/>
            <p:cNvSpPr>
              <a:spLocks noChangeArrowheads="1"/>
            </p:cNvSpPr>
            <p:nvPr/>
          </p:nvSpPr>
          <p:spPr bwMode="auto">
            <a:xfrm>
              <a:off x="3527023" y="3073133"/>
              <a:ext cx="2333537" cy="498669"/>
            </a:xfrm>
            <a:prstGeom prst="rect">
              <a:avLst/>
            </a:prstGeom>
            <a:solidFill>
              <a:srgbClr val="E3BF4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Calibri" pitchFamily="34" charset="0"/>
                <a:ea typeface="宋体"/>
                <a:sym typeface="宋体" pitchFamily="2" charset="-122"/>
              </a:endParaRPr>
            </a:p>
          </p:txBody>
        </p:sp>
        <p:sp>
          <p:nvSpPr>
            <p:cNvPr id="20" name="TextBox 707"/>
            <p:cNvSpPr>
              <a:spLocks noChangeArrowheads="1"/>
            </p:cNvSpPr>
            <p:nvPr/>
          </p:nvSpPr>
          <p:spPr bwMode="auto">
            <a:xfrm>
              <a:off x="3919245" y="3180370"/>
              <a:ext cx="1933754" cy="300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lang="zh-CN" altLang="en-US" sz="2000" b="1" kern="0" dirty="0">
                  <a:solidFill>
                    <a:srgbClr val="FFFFFF"/>
                  </a:solidFill>
                  <a:latin typeface="微软雅黑" pitchFamily="34" charset="-122"/>
                  <a:ea typeface="微软雅黑" pitchFamily="34" charset="-122"/>
                  <a:sym typeface="Arial" pitchFamily="34" charset="0"/>
                </a:rPr>
                <a:t>行业发展存在的其他限制因素</a:t>
              </a:r>
              <a:endPar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sym typeface="Arial" pitchFamily="34" charset="0"/>
              </a:endParaRPr>
            </a:p>
          </p:txBody>
        </p:sp>
        <p:sp>
          <p:nvSpPr>
            <p:cNvPr id="21" name="矩形 1"/>
            <p:cNvSpPr>
              <a:spLocks noChangeArrowheads="1"/>
            </p:cNvSpPr>
            <p:nvPr/>
          </p:nvSpPr>
          <p:spPr bwMode="auto">
            <a:xfrm>
              <a:off x="3456835" y="3670246"/>
              <a:ext cx="2333537"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marL="0" marR="0" lvl="0" indent="0" algn="just" defTabSz="1219140" eaLnBrk="1" fontAlgn="auto" latinLnBrk="0" hangingPunct="1">
                <a:lnSpc>
                  <a:spcPct val="100000"/>
                </a:lnSpc>
                <a:spcBef>
                  <a:spcPts val="0"/>
                </a:spcBef>
                <a:spcAft>
                  <a:spcPts val="0"/>
                </a:spcAft>
                <a:buClrTx/>
                <a:buSzTx/>
                <a:buFontTx/>
                <a:buNone/>
                <a:tabLst/>
                <a:defRPr/>
              </a:pPr>
              <a:r>
                <a:rPr lang="zh-CN" altLang="en-US" sz="1200" kern="0" dirty="0">
                  <a:solidFill>
                    <a:prstClr val="black">
                      <a:lumMod val="75000"/>
                      <a:lumOff val="25000"/>
                    </a:prstClr>
                  </a:solidFill>
                  <a:latin typeface="微软雅黑" pitchFamily="34" charset="-122"/>
                  <a:ea typeface="微软雅黑" pitchFamily="34" charset="-122"/>
                  <a:sym typeface="微软雅黑" pitchFamily="34" charset="-122"/>
                </a:rPr>
                <a:t>网络信息产业尚处于起步阶段，行业标准及行业法规尚不健全，当前物理网络以电话线为主，传输速度慢，这一切都有可能影响到网络业同其它可替代行业的竞争。 </a:t>
              </a:r>
            </a:p>
          </p:txBody>
        </p:sp>
        <p:sp>
          <p:nvSpPr>
            <p:cNvPr id="22" name="Freeform 190"/>
            <p:cNvSpPr>
              <a:spLocks noEditPoints="1"/>
            </p:cNvSpPr>
            <p:nvPr/>
          </p:nvSpPr>
          <p:spPr bwMode="auto">
            <a:xfrm>
              <a:off x="3628718" y="3137468"/>
              <a:ext cx="365443"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ysClr val="window" lastClr="FFFFFF"/>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a:endParaRPr>
            </a:p>
          </p:txBody>
        </p:sp>
      </p:grpSp>
      <p:sp>
        <p:nvSpPr>
          <p:cNvPr id="23" name="矩形 22"/>
          <p:cNvSpPr/>
          <p:nvPr/>
        </p:nvSpPr>
        <p:spPr>
          <a:xfrm>
            <a:off x="1826080" y="5342862"/>
            <a:ext cx="5149486" cy="861770"/>
          </a:xfrm>
          <a:prstGeom prst="rect">
            <a:avLst/>
          </a:prstGeom>
        </p:spPr>
        <p:txBody>
          <a:bodyPr wrap="square" lIns="91436" tIns="45718" rIns="91436" bIns="45718">
            <a:spAutoFit/>
          </a:bodyPr>
          <a:lstStyle/>
          <a:p>
            <a:pPr defTabSz="1219140" fontAlgn="auto">
              <a:lnSpc>
                <a:spcPts val="2000"/>
              </a:lnSpc>
              <a:spcBef>
                <a:spcPts val="1117"/>
              </a:spcBef>
              <a:spcAft>
                <a:spcPts val="1117"/>
              </a:spcAft>
            </a:pPr>
            <a:r>
              <a:rPr lang="zh-CN" altLang="en-US" sz="1300" b="1" dirty="0">
                <a:solidFill>
                  <a:prstClr val="black">
                    <a:lumMod val="75000"/>
                    <a:lumOff val="25000"/>
                  </a:prstClr>
                </a:solidFill>
                <a:latin typeface="微软雅黑" pitchFamily="34" charset="-122"/>
                <a:ea typeface="微软雅黑" pitchFamily="34" charset="-122"/>
              </a:rPr>
              <a:t>针对市场竞争风险，公司将在数据库专业化方面下功夫，完成对某行业的经济情报的独占。针对其它本行业所独有的风险，公司将在数据库的检索技术上加强开发，以弥补当前物理网络传输速度慢的缺点。 </a:t>
            </a:r>
          </a:p>
        </p:txBody>
      </p:sp>
      <p:grpSp>
        <p:nvGrpSpPr>
          <p:cNvPr id="24" name="组合 23"/>
          <p:cNvGrpSpPr/>
          <p:nvPr/>
        </p:nvGrpSpPr>
        <p:grpSpPr>
          <a:xfrm>
            <a:off x="1166341" y="5442497"/>
            <a:ext cx="684471" cy="639233"/>
            <a:chOff x="1166341" y="5442497"/>
            <a:chExt cx="684471" cy="639233"/>
          </a:xfrm>
        </p:grpSpPr>
        <p:sp>
          <p:nvSpPr>
            <p:cNvPr id="25" name="矩形 24"/>
            <p:cNvSpPr/>
            <p:nvPr/>
          </p:nvSpPr>
          <p:spPr bwMode="auto">
            <a:xfrm>
              <a:off x="1191077" y="5442497"/>
              <a:ext cx="635000" cy="639233"/>
            </a:xfrm>
            <a:prstGeom prst="rect">
              <a:avLst/>
            </a:prstGeom>
            <a:solidFill>
              <a:srgbClr val="E3BF42"/>
            </a:solidFill>
            <a:ln w="25400" cap="flat" cmpd="sng" algn="ctr">
              <a:noFill/>
              <a:prstDash val="solid"/>
            </a:ln>
            <a:effectLst/>
          </p:spPr>
          <p:txBody>
            <a:bodyPr lIns="68580" tIns="34290" rIns="68580" bIns="34290" anchor="ct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Calibri"/>
                <a:ea typeface="宋体"/>
                <a:cs typeface="+mn-cs"/>
              </a:endParaRPr>
            </a:p>
          </p:txBody>
        </p:sp>
        <p:sp>
          <p:nvSpPr>
            <p:cNvPr id="26" name="TextBox 25"/>
            <p:cNvSpPr txBox="1"/>
            <p:nvPr/>
          </p:nvSpPr>
          <p:spPr>
            <a:xfrm>
              <a:off x="1166341" y="5555292"/>
              <a:ext cx="684471"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对策</a:t>
              </a:r>
            </a:p>
          </p:txBody>
        </p:sp>
      </p:grpSp>
    </p:spTree>
    <p:extLst>
      <p:ext uri="{BB962C8B-B14F-4D97-AF65-F5344CB8AC3E}">
        <p14:creationId xmlns:p14="http://schemas.microsoft.com/office/powerpoint/2010/main" val="3240617170"/>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37"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900" decel="100000" fill="hold"/>
                                        <p:tgtEl>
                                          <p:spTgt spid="1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7" fill="hold">
                            <p:stCondLst>
                              <p:cond delay="1500"/>
                            </p:stCondLst>
                            <p:childTnLst>
                              <p:par>
                                <p:cTn id="18" presetID="37" presetClass="entr" presetSubtype="0"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900" decel="100000" fill="hold"/>
                                        <p:tgtEl>
                                          <p:spTgt spid="18"/>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randombar(horizontal)">
                                      <p:cBhvr>
                                        <p:cTn id="27" dur="500"/>
                                        <p:tgtEl>
                                          <p:spTgt spid="2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3</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市场风险</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 name="组合 11"/>
          <p:cNvGrpSpPr/>
          <p:nvPr/>
        </p:nvGrpSpPr>
        <p:grpSpPr>
          <a:xfrm>
            <a:off x="3308836" y="1604797"/>
            <a:ext cx="5490395" cy="2933227"/>
            <a:chOff x="4139952" y="2139952"/>
            <a:chExt cx="3970400" cy="2121174"/>
          </a:xfrm>
        </p:grpSpPr>
        <p:sp>
          <p:nvSpPr>
            <p:cNvPr id="13" name="椭圆 12"/>
            <p:cNvSpPr/>
            <p:nvPr/>
          </p:nvSpPr>
          <p:spPr>
            <a:xfrm>
              <a:off x="4455306" y="2455304"/>
              <a:ext cx="1458162" cy="1458162"/>
            </a:xfrm>
            <a:prstGeom prst="ellipse">
              <a:avLst/>
            </a:prstGeom>
            <a:noFill/>
            <a:ln w="12700" cap="flat" cmpd="sng" algn="ctr">
              <a:solidFill>
                <a:srgbClr val="E3BF42"/>
              </a:solidFill>
              <a:prstDash val="solid"/>
              <a:miter lim="800000"/>
            </a:ln>
            <a:effectLst/>
          </p:spPr>
          <p:txBody>
            <a:bodyPr lIns="0" tIns="0" rIns="0" bIns="0"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r>
                <a:rPr lang="zh-CN" altLang="en-US" sz="2400" b="1" kern="0" dirty="0">
                  <a:solidFill>
                    <a:prstClr val="black">
                      <a:lumMod val="75000"/>
                      <a:lumOff val="25000"/>
                    </a:prstClr>
                  </a:solidFill>
                  <a:latin typeface="微软雅黑" panose="020B0503020204020204" pitchFamily="34" charset="-122"/>
                  <a:ea typeface="微软雅黑" panose="020B0503020204020204" pitchFamily="34" charset="-122"/>
                </a:rPr>
                <a:t>销售市场尚待开发的风险</a:t>
              </a:r>
              <a:endParaRPr kumimoji="0" lang="zh-CN" altLang="en-US" sz="24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14" name="椭圆 1"/>
            <p:cNvSpPr/>
            <p:nvPr/>
          </p:nvSpPr>
          <p:spPr>
            <a:xfrm rot="187314">
              <a:off x="4139952" y="2139952"/>
              <a:ext cx="3970400" cy="2097553"/>
            </a:xfrm>
            <a:custGeom>
              <a:avLst/>
              <a:gdLst/>
              <a:ahLst/>
              <a:cxnLst/>
              <a:rect l="l" t="t" r="r" b="b"/>
              <a:pathLst>
                <a:path w="5293867" h="2796737">
                  <a:moveTo>
                    <a:pt x="3889711" y="2796737"/>
                  </a:moveTo>
                  <a:cubicBezTo>
                    <a:pt x="4665205" y="2796737"/>
                    <a:pt x="5293867" y="2168075"/>
                    <a:pt x="5293867" y="1392581"/>
                  </a:cubicBezTo>
                  <a:lnTo>
                    <a:pt x="4969831" y="1392581"/>
                  </a:lnTo>
                  <a:cubicBezTo>
                    <a:pt x="4969831" y="1989115"/>
                    <a:pt x="4486245" y="2472701"/>
                    <a:pt x="3889711" y="2472701"/>
                  </a:cubicBezTo>
                  <a:cubicBezTo>
                    <a:pt x="3293177" y="2472701"/>
                    <a:pt x="2809591" y="1989115"/>
                    <a:pt x="2809591" y="1392581"/>
                  </a:cubicBezTo>
                  <a:lnTo>
                    <a:pt x="2807728" y="1392581"/>
                  </a:lnTo>
                  <a:cubicBezTo>
                    <a:pt x="2802045" y="622414"/>
                    <a:pt x="2175787" y="0"/>
                    <a:pt x="1404156" y="0"/>
                  </a:cubicBezTo>
                  <a:cubicBezTo>
                    <a:pt x="628662" y="0"/>
                    <a:pt x="0" y="628662"/>
                    <a:pt x="0" y="1404156"/>
                  </a:cubicBezTo>
                  <a:lnTo>
                    <a:pt x="324036" y="1404156"/>
                  </a:lnTo>
                  <a:cubicBezTo>
                    <a:pt x="324036" y="807622"/>
                    <a:pt x="807622" y="324036"/>
                    <a:pt x="1404156" y="324036"/>
                  </a:cubicBezTo>
                  <a:cubicBezTo>
                    <a:pt x="2000690" y="324036"/>
                    <a:pt x="2484276" y="807622"/>
                    <a:pt x="2484276" y="1404156"/>
                  </a:cubicBezTo>
                  <a:lnTo>
                    <a:pt x="2486140" y="1404156"/>
                  </a:lnTo>
                  <a:cubicBezTo>
                    <a:pt x="2491823" y="2174323"/>
                    <a:pt x="3118081" y="2796737"/>
                    <a:pt x="3889711" y="2796737"/>
                  </a:cubicBezTo>
                  <a:close/>
                </a:path>
              </a:pathLst>
            </a:custGeom>
            <a:solidFill>
              <a:sysClr val="windowText" lastClr="000000">
                <a:lumMod val="65000"/>
                <a:lumOff val="35000"/>
              </a:sysClr>
            </a:solidFill>
            <a:ln w="6350" cap="flat" cmpd="sng" algn="ctr">
              <a:noFill/>
              <a:prstDash val="solid"/>
              <a:miter lim="800000"/>
            </a:ln>
            <a:effectLst>
              <a:outerShdw blurRad="50800" dist="38100" dir="5400000" algn="t" rotWithShape="0">
                <a:prstClr val="black">
                  <a:alpha val="40000"/>
                </a:prstClr>
              </a:outerShdw>
            </a:effectLst>
            <a:scene3d>
              <a:camera prst="orthographicFront">
                <a:rot lat="0" lon="0" rev="0"/>
              </a:camera>
              <a:lightRig rig="contrasting" dir="t">
                <a:rot lat="0" lon="0" rev="1500000"/>
              </a:lightRig>
            </a:scene3d>
            <a:sp3d prstMaterial="metal"/>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prstClr val="black">
                    <a:lumMod val="75000"/>
                    <a:lumOff val="25000"/>
                  </a:prstClr>
                </a:solidFill>
                <a:effectLst/>
                <a:uLnTx/>
                <a:uFillTx/>
                <a:latin typeface="Calibri"/>
                <a:ea typeface="宋体"/>
              </a:endParaRPr>
            </a:p>
          </p:txBody>
        </p:sp>
        <p:sp>
          <p:nvSpPr>
            <p:cNvPr id="15" name="椭圆 14"/>
            <p:cNvSpPr/>
            <p:nvPr/>
          </p:nvSpPr>
          <p:spPr>
            <a:xfrm>
              <a:off x="6334383" y="2491947"/>
              <a:ext cx="1458162" cy="1458162"/>
            </a:xfrm>
            <a:prstGeom prst="ellipse">
              <a:avLst/>
            </a:prstGeom>
            <a:noFill/>
            <a:ln w="12700" cap="flat" cmpd="sng" algn="ctr">
              <a:solidFill>
                <a:srgbClr val="E3BF42"/>
              </a:solidFill>
              <a:prstDash val="solid"/>
              <a:miter lim="800000"/>
            </a:ln>
            <a:effectLst/>
          </p:spPr>
          <p:txBody>
            <a:bodyPr lIns="0" tIns="0" rIns="0" bIns="0"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r>
                <a:rPr lang="zh-CN" altLang="en-US" sz="2400" b="1" kern="0" dirty="0">
                  <a:solidFill>
                    <a:prstClr val="black">
                      <a:lumMod val="75000"/>
                      <a:lumOff val="25000"/>
                    </a:prstClr>
                  </a:solidFill>
                  <a:latin typeface="微软雅黑" panose="020B0503020204020204" pitchFamily="34" charset="-122"/>
                  <a:ea typeface="微软雅黑" panose="020B0503020204020204" pitchFamily="34" charset="-122"/>
                </a:rPr>
                <a:t>密切相关行业的影响</a:t>
              </a:r>
              <a:endParaRPr kumimoji="0" lang="zh-CN" altLang="en-US" sz="24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16" name="椭圆 1"/>
            <p:cNvSpPr/>
            <p:nvPr/>
          </p:nvSpPr>
          <p:spPr>
            <a:xfrm flipV="1">
              <a:off x="4139952" y="2163573"/>
              <a:ext cx="3970400" cy="2097553"/>
            </a:xfrm>
            <a:custGeom>
              <a:avLst/>
              <a:gdLst/>
              <a:ahLst/>
              <a:cxnLst/>
              <a:rect l="l" t="t" r="r" b="b"/>
              <a:pathLst>
                <a:path w="5293867" h="2796737">
                  <a:moveTo>
                    <a:pt x="3889711" y="2796737"/>
                  </a:moveTo>
                  <a:cubicBezTo>
                    <a:pt x="4665205" y="2796737"/>
                    <a:pt x="5293867" y="2168075"/>
                    <a:pt x="5293867" y="1392581"/>
                  </a:cubicBezTo>
                  <a:lnTo>
                    <a:pt x="4969831" y="1392581"/>
                  </a:lnTo>
                  <a:cubicBezTo>
                    <a:pt x="4969831" y="1989115"/>
                    <a:pt x="4486245" y="2472701"/>
                    <a:pt x="3889711" y="2472701"/>
                  </a:cubicBezTo>
                  <a:cubicBezTo>
                    <a:pt x="3293177" y="2472701"/>
                    <a:pt x="2809591" y="1989115"/>
                    <a:pt x="2809591" y="1392581"/>
                  </a:cubicBezTo>
                  <a:lnTo>
                    <a:pt x="2807728" y="1392581"/>
                  </a:lnTo>
                  <a:cubicBezTo>
                    <a:pt x="2802045" y="622414"/>
                    <a:pt x="2175787" y="0"/>
                    <a:pt x="1404156" y="0"/>
                  </a:cubicBezTo>
                  <a:cubicBezTo>
                    <a:pt x="628662" y="0"/>
                    <a:pt x="0" y="628662"/>
                    <a:pt x="0" y="1404156"/>
                  </a:cubicBezTo>
                  <a:lnTo>
                    <a:pt x="324036" y="1404156"/>
                  </a:lnTo>
                  <a:cubicBezTo>
                    <a:pt x="324036" y="807622"/>
                    <a:pt x="807622" y="324036"/>
                    <a:pt x="1404156" y="324036"/>
                  </a:cubicBezTo>
                  <a:cubicBezTo>
                    <a:pt x="2000690" y="324036"/>
                    <a:pt x="2484276" y="807622"/>
                    <a:pt x="2484276" y="1404156"/>
                  </a:cubicBezTo>
                  <a:lnTo>
                    <a:pt x="2486140" y="1404156"/>
                  </a:lnTo>
                  <a:cubicBezTo>
                    <a:pt x="2491823" y="2174323"/>
                    <a:pt x="3118081" y="2796737"/>
                    <a:pt x="3889711" y="2796737"/>
                  </a:cubicBezTo>
                  <a:close/>
                </a:path>
              </a:pathLst>
            </a:custGeom>
            <a:solidFill>
              <a:srgbClr val="E3BF42"/>
            </a:solidFill>
            <a:ln w="6350" cap="flat" cmpd="sng" algn="ctr">
              <a:noFill/>
              <a:prstDash val="solid"/>
              <a:miter lim="800000"/>
            </a:ln>
            <a:effectLst>
              <a:outerShdw blurRad="50800" dist="38100" dir="16200000" rotWithShape="0">
                <a:prstClr val="black">
                  <a:alpha val="40000"/>
                </a:prstClr>
              </a:outerShdw>
            </a:effectLst>
            <a:scene3d>
              <a:camera prst="orthographicFront">
                <a:rot lat="0" lon="0" rev="0"/>
              </a:camera>
              <a:lightRig rig="contrasting" dir="t">
                <a:rot lat="0" lon="0" rev="1500000"/>
              </a:lightRig>
            </a:scene3d>
            <a:sp3d prstMaterial="metal"/>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prstClr val="black">
                    <a:lumMod val="75000"/>
                    <a:lumOff val="25000"/>
                  </a:prstClr>
                </a:solidFill>
                <a:effectLst/>
                <a:uLnTx/>
                <a:uFillTx/>
                <a:latin typeface="Calibri"/>
                <a:ea typeface="宋体"/>
              </a:endParaRPr>
            </a:p>
          </p:txBody>
        </p:sp>
      </p:grpSp>
      <p:grpSp>
        <p:nvGrpSpPr>
          <p:cNvPr id="17" name="组合 16"/>
          <p:cNvGrpSpPr/>
          <p:nvPr/>
        </p:nvGrpSpPr>
        <p:grpSpPr>
          <a:xfrm>
            <a:off x="1030289" y="1844109"/>
            <a:ext cx="2580585" cy="2580587"/>
            <a:chOff x="2743364" y="1336163"/>
            <a:chExt cx="1445078" cy="1445078"/>
          </a:xfrm>
          <a:solidFill>
            <a:srgbClr val="1F4E79"/>
          </a:solidFill>
          <a:effectLst>
            <a:outerShdw blurRad="215900" dist="152400" dir="2400000" algn="tl" rotWithShape="0">
              <a:prstClr val="black">
                <a:alpha val="13000"/>
              </a:prstClr>
            </a:outerShdw>
          </a:effectLst>
        </p:grpSpPr>
        <p:sp>
          <p:nvSpPr>
            <p:cNvPr id="18" name="椭圆 17"/>
            <p:cNvSpPr/>
            <p:nvPr/>
          </p:nvSpPr>
          <p:spPr>
            <a:xfrm>
              <a:off x="2743364" y="1336163"/>
              <a:ext cx="1445078" cy="1445078"/>
            </a:xfrm>
            <a:prstGeom prst="ellipse">
              <a:avLst/>
            </a:prstGeom>
            <a:grpFill/>
            <a:ln w="25400" cap="flat" cmpd="sng" algn="ctr">
              <a:no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lumMod val="75000"/>
                    <a:lumOff val="25000"/>
                  </a:prstClr>
                </a:solidFill>
                <a:effectLst/>
                <a:uLnTx/>
                <a:uFillTx/>
                <a:latin typeface="Calibri"/>
                <a:ea typeface="宋体"/>
                <a:cs typeface="+mn-cs"/>
              </a:endParaRPr>
            </a:p>
          </p:txBody>
        </p:sp>
        <p:sp>
          <p:nvSpPr>
            <p:cNvPr id="19" name="椭圆 18"/>
            <p:cNvSpPr/>
            <p:nvPr/>
          </p:nvSpPr>
          <p:spPr>
            <a:xfrm>
              <a:off x="2910731" y="1503530"/>
              <a:ext cx="1110344" cy="1110344"/>
            </a:xfrm>
            <a:prstGeom prst="ellipse">
              <a:avLst/>
            </a:prstGeom>
            <a:grpFill/>
            <a:ln w="101600" cap="flat" cmpd="sng" algn="ctr">
              <a:solidFill>
                <a:sysClr val="window" lastClr="FFFFFF"/>
              </a:solidFill>
              <a:prstDash val="solid"/>
            </a:ln>
            <a:effectLst>
              <a:innerShdw blurRad="88900" dist="50800" dir="14400000">
                <a:prstClr val="black">
                  <a:alpha val="39000"/>
                </a:prstClr>
              </a:inn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lumMod val="75000"/>
                    <a:lumOff val="25000"/>
                  </a:prstClr>
                </a:solidFill>
                <a:effectLst/>
                <a:uLnTx/>
                <a:uFillTx/>
                <a:latin typeface="Calibri"/>
                <a:ea typeface="宋体"/>
                <a:cs typeface="+mn-cs"/>
              </a:endParaRPr>
            </a:p>
          </p:txBody>
        </p:sp>
        <p:sp>
          <p:nvSpPr>
            <p:cNvPr id="20" name="椭圆 19"/>
            <p:cNvSpPr/>
            <p:nvPr/>
          </p:nvSpPr>
          <p:spPr>
            <a:xfrm>
              <a:off x="2948383" y="1541182"/>
              <a:ext cx="1035448" cy="1035448"/>
            </a:xfrm>
            <a:prstGeom prst="ellipse">
              <a:avLst/>
            </a:prstGeom>
            <a:grpFill/>
            <a:ln w="25400" cap="flat" cmpd="sng" algn="ctr">
              <a:noFill/>
              <a:prstDash val="solid"/>
            </a:ln>
            <a:effectLst>
              <a:outerShdw blurRad="76200" dist="38100" dir="2700000" algn="tl" rotWithShape="0">
                <a:prstClr val="black">
                  <a:alpha val="23000"/>
                </a:prstClr>
              </a:out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lumMod val="75000"/>
                    <a:lumOff val="25000"/>
                  </a:prstClr>
                </a:solidFill>
                <a:effectLst/>
                <a:uLnTx/>
                <a:uFillTx/>
                <a:latin typeface="Calibri"/>
                <a:ea typeface="宋体"/>
                <a:cs typeface="+mn-cs"/>
              </a:endParaRPr>
            </a:p>
          </p:txBody>
        </p:sp>
      </p:grpSp>
      <p:grpSp>
        <p:nvGrpSpPr>
          <p:cNvPr id="21" name="组合 20"/>
          <p:cNvGrpSpPr/>
          <p:nvPr/>
        </p:nvGrpSpPr>
        <p:grpSpPr>
          <a:xfrm>
            <a:off x="8546282" y="1844109"/>
            <a:ext cx="2580585" cy="2580587"/>
            <a:chOff x="2743364" y="1336163"/>
            <a:chExt cx="1445078" cy="1445078"/>
          </a:xfrm>
          <a:solidFill>
            <a:srgbClr val="1F4E79"/>
          </a:solidFill>
          <a:effectLst>
            <a:outerShdw blurRad="215900" dist="152400" dir="2400000" algn="tl" rotWithShape="0">
              <a:prstClr val="black">
                <a:alpha val="13000"/>
              </a:prstClr>
            </a:outerShdw>
          </a:effectLst>
        </p:grpSpPr>
        <p:sp>
          <p:nvSpPr>
            <p:cNvPr id="22" name="椭圆 21"/>
            <p:cNvSpPr/>
            <p:nvPr/>
          </p:nvSpPr>
          <p:spPr>
            <a:xfrm>
              <a:off x="2743364" y="1336163"/>
              <a:ext cx="1445078" cy="1445078"/>
            </a:xfrm>
            <a:prstGeom prst="ellipse">
              <a:avLst/>
            </a:prstGeom>
            <a:grpFill/>
            <a:ln w="25400" cap="flat" cmpd="sng" algn="ctr">
              <a:no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lumMod val="75000"/>
                    <a:lumOff val="25000"/>
                  </a:prstClr>
                </a:solidFill>
                <a:effectLst/>
                <a:uLnTx/>
                <a:uFillTx/>
                <a:latin typeface="Calibri"/>
                <a:ea typeface="宋体"/>
                <a:cs typeface="+mn-cs"/>
              </a:endParaRPr>
            </a:p>
          </p:txBody>
        </p:sp>
        <p:sp>
          <p:nvSpPr>
            <p:cNvPr id="23" name="椭圆 22"/>
            <p:cNvSpPr/>
            <p:nvPr/>
          </p:nvSpPr>
          <p:spPr>
            <a:xfrm>
              <a:off x="2910731" y="1503530"/>
              <a:ext cx="1110344" cy="1110344"/>
            </a:xfrm>
            <a:prstGeom prst="ellipse">
              <a:avLst/>
            </a:prstGeom>
            <a:grpFill/>
            <a:ln w="101600" cap="flat" cmpd="sng" algn="ctr">
              <a:solidFill>
                <a:sysClr val="window" lastClr="FFFFFF"/>
              </a:solidFill>
              <a:prstDash val="solid"/>
            </a:ln>
            <a:effectLst>
              <a:innerShdw blurRad="88900" dist="50800" dir="14400000">
                <a:prstClr val="black">
                  <a:alpha val="39000"/>
                </a:prstClr>
              </a:inn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lumMod val="75000"/>
                    <a:lumOff val="25000"/>
                  </a:prstClr>
                </a:solidFill>
                <a:effectLst/>
                <a:uLnTx/>
                <a:uFillTx/>
                <a:latin typeface="Calibri"/>
                <a:ea typeface="宋体"/>
                <a:cs typeface="+mn-cs"/>
              </a:endParaRPr>
            </a:p>
          </p:txBody>
        </p:sp>
        <p:sp>
          <p:nvSpPr>
            <p:cNvPr id="24" name="椭圆 23"/>
            <p:cNvSpPr/>
            <p:nvPr/>
          </p:nvSpPr>
          <p:spPr>
            <a:xfrm>
              <a:off x="2948383" y="1541182"/>
              <a:ext cx="1035448" cy="1035448"/>
            </a:xfrm>
            <a:prstGeom prst="ellipse">
              <a:avLst/>
            </a:prstGeom>
            <a:grpFill/>
            <a:ln w="25400" cap="flat" cmpd="sng" algn="ctr">
              <a:noFill/>
              <a:prstDash val="solid"/>
            </a:ln>
            <a:effectLst>
              <a:outerShdw blurRad="76200" dist="38100" dir="2700000" algn="tl" rotWithShape="0">
                <a:prstClr val="black">
                  <a:alpha val="23000"/>
                </a:prstClr>
              </a:out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lumMod val="75000"/>
                    <a:lumOff val="25000"/>
                  </a:prstClr>
                </a:solidFill>
                <a:effectLst/>
                <a:uLnTx/>
                <a:uFillTx/>
                <a:latin typeface="Calibri"/>
                <a:ea typeface="宋体"/>
                <a:cs typeface="+mn-cs"/>
              </a:endParaRPr>
            </a:p>
          </p:txBody>
        </p:sp>
      </p:grpSp>
      <p:sp>
        <p:nvSpPr>
          <p:cNvPr id="25" name="矩形 24"/>
          <p:cNvSpPr/>
          <p:nvPr/>
        </p:nvSpPr>
        <p:spPr>
          <a:xfrm>
            <a:off x="2479230" y="4820342"/>
            <a:ext cx="7902484" cy="837276"/>
          </a:xfrm>
          <a:prstGeom prst="rect">
            <a:avLst/>
          </a:prstGeom>
        </p:spPr>
        <p:txBody>
          <a:bodyPr wrap="square" lIns="91436" tIns="45718" rIns="91436" bIns="45718">
            <a:spAutoFit/>
          </a:bodyPr>
          <a:lstStyle/>
          <a:p>
            <a:pPr defTabSz="1219140" fontAlgn="auto">
              <a:lnSpc>
                <a:spcPts val="2000"/>
              </a:lnSpc>
              <a:spcBef>
                <a:spcPts val="1117"/>
              </a:spcBef>
              <a:spcAft>
                <a:spcPts val="1117"/>
              </a:spcAft>
            </a:pPr>
            <a:r>
              <a:rPr lang="zh-CN" altLang="en-US" sz="1300" b="1" dirty="0">
                <a:solidFill>
                  <a:prstClr val="black">
                    <a:lumMod val="75000"/>
                    <a:lumOff val="25000"/>
                  </a:prstClr>
                </a:solidFill>
                <a:latin typeface="微软雅黑" pitchFamily="34" charset="-122"/>
                <a:ea typeface="微软雅黑" pitchFamily="34" charset="-122"/>
              </a:rPr>
              <a:t>针对开发市场风险，公司将一如既往加强公关工作，加大宣传力度，扩大社会影响，以降低开发市场的投入。传统媒体与公司的竞争不可避免，为此公司将通过资本运作，完成与传统媒体的合并，并利用网络技术改造传统专业媒体。</a:t>
            </a:r>
          </a:p>
        </p:txBody>
      </p:sp>
      <p:grpSp>
        <p:nvGrpSpPr>
          <p:cNvPr id="26" name="组合 25"/>
          <p:cNvGrpSpPr/>
          <p:nvPr/>
        </p:nvGrpSpPr>
        <p:grpSpPr>
          <a:xfrm>
            <a:off x="1819491" y="4919977"/>
            <a:ext cx="684471" cy="639233"/>
            <a:chOff x="1819491" y="4919977"/>
            <a:chExt cx="684471" cy="639233"/>
          </a:xfrm>
        </p:grpSpPr>
        <p:sp>
          <p:nvSpPr>
            <p:cNvPr id="27" name="矩形 26"/>
            <p:cNvSpPr/>
            <p:nvPr/>
          </p:nvSpPr>
          <p:spPr bwMode="auto">
            <a:xfrm>
              <a:off x="1844227" y="4919977"/>
              <a:ext cx="635000" cy="639233"/>
            </a:xfrm>
            <a:prstGeom prst="rect">
              <a:avLst/>
            </a:prstGeom>
            <a:solidFill>
              <a:srgbClr val="E3BF42"/>
            </a:solidFill>
            <a:ln w="25400" cap="flat" cmpd="sng" algn="ctr">
              <a:noFill/>
              <a:prstDash val="solid"/>
            </a:ln>
            <a:effectLst/>
          </p:spPr>
          <p:txBody>
            <a:bodyPr lIns="68580" tIns="34290" rIns="68580" bIns="34290" anchor="ct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Calibri"/>
                <a:ea typeface="宋体"/>
                <a:cs typeface="+mn-cs"/>
              </a:endParaRPr>
            </a:p>
          </p:txBody>
        </p:sp>
        <p:sp>
          <p:nvSpPr>
            <p:cNvPr id="37" name="TextBox 36"/>
            <p:cNvSpPr txBox="1"/>
            <p:nvPr/>
          </p:nvSpPr>
          <p:spPr>
            <a:xfrm>
              <a:off x="1819491" y="5032772"/>
              <a:ext cx="684471"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对策</a:t>
              </a:r>
            </a:p>
          </p:txBody>
        </p:sp>
      </p:grpSp>
    </p:spTree>
    <p:extLst>
      <p:ext uri="{BB962C8B-B14F-4D97-AF65-F5344CB8AC3E}">
        <p14:creationId xmlns:p14="http://schemas.microsoft.com/office/powerpoint/2010/main" val="660049997"/>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1250"/>
                                        <p:tgtEl>
                                          <p:spTgt spid="12"/>
                                        </p:tgtEl>
                                      </p:cBhvr>
                                    </p:animEffect>
                                  </p:childTnLst>
                                </p:cTn>
                              </p:par>
                            </p:childTnLst>
                          </p:cTn>
                        </p:par>
                        <p:par>
                          <p:cTn id="8" fill="hold">
                            <p:stCondLst>
                              <p:cond delay="1250"/>
                            </p:stCondLst>
                            <p:childTnLst>
                              <p:par>
                                <p:cTn id="9" presetID="52"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Scale>
                                      <p:cBhvr>
                                        <p:cTn id="1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17"/>
                                        </p:tgtEl>
                                        <p:attrNameLst>
                                          <p:attrName>ppt_x</p:attrName>
                                          <p:attrName>ppt_y</p:attrName>
                                        </p:attrNameLst>
                                      </p:cBhvr>
                                    </p:animMotion>
                                    <p:animEffect transition="in" filter="fade">
                                      <p:cBhvr>
                                        <p:cTn id="13" dur="1000"/>
                                        <p:tgtEl>
                                          <p:spTgt spid="17"/>
                                        </p:tgtEl>
                                      </p:cBhvr>
                                    </p:animEffect>
                                  </p:childTnLst>
                                </p:cTn>
                              </p:par>
                            </p:childTnLst>
                          </p:cTn>
                        </p:par>
                        <p:par>
                          <p:cTn id="14" fill="hold">
                            <p:stCondLst>
                              <p:cond delay="2250"/>
                            </p:stCondLst>
                            <p:childTnLst>
                              <p:par>
                                <p:cTn id="15" presetID="52"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Scale>
                                      <p:cBhvr>
                                        <p:cTn id="17"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1"/>
                                        </p:tgtEl>
                                        <p:attrNameLst>
                                          <p:attrName>ppt_x</p:attrName>
                                          <p:attrName>ppt_y</p:attrName>
                                        </p:attrNameLst>
                                      </p:cBhvr>
                                    </p:animMotion>
                                    <p:animEffect transition="in" filter="fade">
                                      <p:cBhvr>
                                        <p:cTn id="19" dur="1000"/>
                                        <p:tgtEl>
                                          <p:spTgt spid="21"/>
                                        </p:tgtEl>
                                      </p:cBhvr>
                                    </p:animEffect>
                                  </p:childTnLst>
                                </p:cTn>
                              </p:par>
                            </p:childTnLst>
                          </p:cTn>
                        </p:par>
                        <p:par>
                          <p:cTn id="20" fill="hold">
                            <p:stCondLst>
                              <p:cond delay="3250"/>
                            </p:stCondLst>
                            <p:childTnLst>
                              <p:par>
                                <p:cTn id="21" presetID="14" presetClass="entr" presetSubtype="10"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randombar(horizontal)">
                                      <p:cBhvr>
                                        <p:cTn id="23" dur="500"/>
                                        <p:tgtEl>
                                          <p:spTgt spid="26"/>
                                        </p:tgtEl>
                                      </p:cBhvr>
                                    </p:animEffect>
                                  </p:childTnLst>
                                </p:cTn>
                              </p:par>
                            </p:childTnLst>
                          </p:cTn>
                        </p:par>
                        <p:par>
                          <p:cTn id="24" fill="hold">
                            <p:stCondLst>
                              <p:cond delay="3750"/>
                            </p:stCondLst>
                            <p:childTnLst>
                              <p:par>
                                <p:cTn id="25" presetID="22" presetClass="entr" presetSubtype="8"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 name="图片 158"/>
          <p:cNvPicPr>
            <a:picLocks noChangeAspect="1"/>
          </p:cNvPicPr>
          <p:nvPr/>
        </p:nvPicPr>
        <p:blipFill rotWithShape="1">
          <a:blip r:embed="rId3" cstate="print">
            <a:extLst>
              <a:ext uri="{28A0092B-C50C-407E-A947-70E740481C1C}">
                <a14:useLocalDpi xmlns:a14="http://schemas.microsoft.com/office/drawing/2010/main" val="0"/>
              </a:ext>
            </a:extLst>
          </a:blip>
          <a:srcRect t="57140"/>
          <a:stretch/>
        </p:blipFill>
        <p:spPr>
          <a:xfrm>
            <a:off x="2476" y="965699"/>
            <a:ext cx="12189523" cy="2754338"/>
          </a:xfrm>
          <a:prstGeom prst="rect">
            <a:avLst/>
          </a:prstGeom>
        </p:spPr>
      </p:pic>
      <p:grpSp>
        <p:nvGrpSpPr>
          <p:cNvPr id="153" name="组合 152"/>
          <p:cNvGrpSpPr/>
          <p:nvPr/>
        </p:nvGrpSpPr>
        <p:grpSpPr>
          <a:xfrm>
            <a:off x="250148" y="114361"/>
            <a:ext cx="1803167" cy="1803167"/>
            <a:chOff x="3028062" y="1547460"/>
            <a:chExt cx="1803167" cy="1803167"/>
          </a:xfrm>
        </p:grpSpPr>
        <p:grpSp>
          <p:nvGrpSpPr>
            <p:cNvPr id="154" name="组合 153"/>
            <p:cNvGrpSpPr/>
            <p:nvPr/>
          </p:nvGrpSpPr>
          <p:grpSpPr>
            <a:xfrm>
              <a:off x="3028062" y="1547460"/>
              <a:ext cx="1803167" cy="1803167"/>
              <a:chOff x="552261" y="1848682"/>
              <a:chExt cx="842337" cy="842337"/>
            </a:xfrm>
          </p:grpSpPr>
          <p:sp>
            <p:nvSpPr>
              <p:cNvPr id="156" name="椭圆 155"/>
              <p:cNvSpPr/>
              <p:nvPr/>
            </p:nvSpPr>
            <p:spPr>
              <a:xfrm>
                <a:off x="552261" y="1848682"/>
                <a:ext cx="842337" cy="842337"/>
              </a:xfrm>
              <a:prstGeom prst="ellipse">
                <a:avLst/>
              </a:prstGeom>
              <a:no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7" name="椭圆 156"/>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8" name="椭圆 157"/>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55" name="文本框 154"/>
            <p:cNvSpPr txBox="1"/>
            <p:nvPr/>
          </p:nvSpPr>
          <p:spPr>
            <a:xfrm>
              <a:off x="3565731" y="2264377"/>
              <a:ext cx="727828" cy="369332"/>
            </a:xfrm>
            <a:prstGeom prst="rect">
              <a:avLst/>
            </a:prstGeom>
            <a:noFill/>
          </p:spPr>
          <p:txBody>
            <a:bodyPr wrap="none" rtlCol="0">
              <a:spAutoFit/>
            </a:bodyPr>
            <a:lstStyle/>
            <a:p>
              <a:r>
                <a:rPr lang="en-US" altLang="zh-CN" dirty="0">
                  <a:solidFill>
                    <a:prstClr val="white"/>
                  </a:solidFill>
                </a:rPr>
                <a:t>LOGO</a:t>
              </a:r>
              <a:endParaRPr lang="zh-CN" altLang="en-US" dirty="0">
                <a:solidFill>
                  <a:prstClr val="white"/>
                </a:solidFill>
              </a:endParaRPr>
            </a:p>
          </p:txBody>
        </p:sp>
      </p:grpSp>
      <p:sp>
        <p:nvSpPr>
          <p:cNvPr id="167" name="文本框 166"/>
          <p:cNvSpPr txBox="1"/>
          <p:nvPr/>
        </p:nvSpPr>
        <p:spPr>
          <a:xfrm>
            <a:off x="514353" y="3910536"/>
            <a:ext cx="5314275" cy="707886"/>
          </a:xfrm>
          <a:prstGeom prst="rect">
            <a:avLst/>
          </a:prstGeom>
          <a:noFill/>
        </p:spPr>
        <p:txBody>
          <a:bodyPr wrap="none" rtlCol="0">
            <a:spAutoFit/>
          </a:bodyPr>
          <a:lstStyle/>
          <a:p>
            <a:r>
              <a:rPr lang="zh-CN" altLang="en-US" sz="4000" dirty="0">
                <a:solidFill>
                  <a:prstClr val="white"/>
                </a:solidFill>
                <a:latin typeface="微软雅黑" panose="020B0503020204020204" pitchFamily="34" charset="-122"/>
                <a:ea typeface="微软雅黑" panose="020B0503020204020204" pitchFamily="34" charset="-122"/>
              </a:rPr>
              <a:t>这里简单描写您的项目</a:t>
            </a:r>
          </a:p>
        </p:txBody>
      </p:sp>
      <p:sp>
        <p:nvSpPr>
          <p:cNvPr id="168" name="文本框 167"/>
          <p:cNvSpPr txBox="1"/>
          <p:nvPr/>
        </p:nvSpPr>
        <p:spPr>
          <a:xfrm>
            <a:off x="514353" y="4520826"/>
            <a:ext cx="9042860" cy="1323439"/>
          </a:xfrm>
          <a:prstGeom prst="rect">
            <a:avLst/>
          </a:prstGeom>
          <a:noFill/>
        </p:spPr>
        <p:txBody>
          <a:bodyPr wrap="none" rtlCol="0">
            <a:spAutoFit/>
          </a:bodyPr>
          <a:lstStyle/>
          <a:p>
            <a:r>
              <a:rPr lang="zh-CN" altLang="en-US" sz="8000" b="1" dirty="0">
                <a:solidFill>
                  <a:prstClr val="white"/>
                </a:solidFill>
                <a:latin typeface="微软雅黑" panose="020B0503020204020204" pitchFamily="34" charset="-122"/>
                <a:ea typeface="微软雅黑" panose="020B0503020204020204" pitchFamily="34" charset="-122"/>
              </a:rPr>
              <a:t>汇报完毕</a:t>
            </a:r>
            <a:r>
              <a:rPr lang="en-US" altLang="zh-CN" sz="8000" b="1" dirty="0">
                <a:solidFill>
                  <a:prstClr val="white"/>
                </a:solidFill>
                <a:latin typeface="微软雅黑" panose="020B0503020204020204" pitchFamily="34" charset="-122"/>
                <a:ea typeface="微软雅黑" panose="020B0503020204020204" pitchFamily="34" charset="-122"/>
              </a:rPr>
              <a:t>,</a:t>
            </a:r>
            <a:r>
              <a:rPr lang="zh-CN" altLang="en-US" sz="8000" b="1" dirty="0">
                <a:solidFill>
                  <a:prstClr val="white"/>
                </a:solidFill>
                <a:latin typeface="微软雅黑" panose="020B0503020204020204" pitchFamily="34" charset="-122"/>
                <a:ea typeface="微软雅黑" panose="020B0503020204020204" pitchFamily="34" charset="-122"/>
              </a:rPr>
              <a:t>感谢收看</a:t>
            </a:r>
            <a:r>
              <a:rPr lang="en-US" altLang="zh-CN" sz="8000" b="1" dirty="0">
                <a:solidFill>
                  <a:prstClr val="white"/>
                </a:solidFill>
                <a:latin typeface="微软雅黑" panose="020B0503020204020204" pitchFamily="34" charset="-122"/>
                <a:ea typeface="微软雅黑" panose="020B0503020204020204" pitchFamily="34" charset="-122"/>
              </a:rPr>
              <a:t>!</a:t>
            </a:r>
            <a:endParaRPr lang="zh-CN" altLang="en-US" sz="8000" b="1" dirty="0">
              <a:solidFill>
                <a:prstClr val="white"/>
              </a:solidFill>
              <a:latin typeface="微软雅黑" panose="020B0503020204020204" pitchFamily="34" charset="-122"/>
              <a:ea typeface="微软雅黑" panose="020B0503020204020204" pitchFamily="34" charset="-122"/>
            </a:endParaRPr>
          </a:p>
        </p:txBody>
      </p:sp>
      <p:sp>
        <p:nvSpPr>
          <p:cNvPr id="169" name="文本框 168"/>
          <p:cNvSpPr txBox="1"/>
          <p:nvPr/>
        </p:nvSpPr>
        <p:spPr>
          <a:xfrm>
            <a:off x="1051719" y="5984461"/>
            <a:ext cx="5929828" cy="584775"/>
          </a:xfrm>
          <a:prstGeom prst="rect">
            <a:avLst/>
          </a:prstGeom>
          <a:noFill/>
        </p:spPr>
        <p:txBody>
          <a:bodyPr wrap="none" rtlCol="0">
            <a:spAutoFit/>
          </a:bodyPr>
          <a:lstStyle/>
          <a:p>
            <a:r>
              <a:rPr lang="zh-CN" altLang="en-US" sz="3200" dirty="0">
                <a:solidFill>
                  <a:prstClr val="white"/>
                </a:solidFill>
                <a:latin typeface="微软雅黑" panose="020B0503020204020204" pitchFamily="34" charset="-122"/>
                <a:ea typeface="微软雅黑" panose="020B0503020204020204" pitchFamily="34" charset="-122"/>
              </a:rPr>
              <a:t>这里可以输入公司或者团队名称</a:t>
            </a:r>
          </a:p>
        </p:txBody>
      </p:sp>
      <p:sp>
        <p:nvSpPr>
          <p:cNvPr id="162" name="文本框 8"/>
          <p:cNvSpPr>
            <a:spLocks noChangeArrowheads="1"/>
          </p:cNvSpPr>
          <p:nvPr/>
        </p:nvSpPr>
        <p:spPr bwMode="auto">
          <a:xfrm>
            <a:off x="3126084" y="2149074"/>
            <a:ext cx="8449483" cy="1169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7000" dirty="0">
                <a:solidFill>
                  <a:srgbClr val="A65300">
                    <a:alpha val="66000"/>
                  </a:srgbClr>
                </a:solidFill>
                <a:latin typeface="Adobe Gothic Std B" pitchFamily="34" charset="-128"/>
                <a:sym typeface="Adobe Gothic Std B" pitchFamily="34" charset="-128"/>
              </a:rPr>
              <a:t>THE BUSINESS PLAN</a:t>
            </a:r>
          </a:p>
        </p:txBody>
      </p:sp>
      <p:grpSp>
        <p:nvGrpSpPr>
          <p:cNvPr id="163" name="组合 23"/>
          <p:cNvGrpSpPr>
            <a:grpSpLocks/>
          </p:cNvGrpSpPr>
          <p:nvPr/>
        </p:nvGrpSpPr>
        <p:grpSpPr bwMode="auto">
          <a:xfrm>
            <a:off x="5812327" y="761182"/>
            <a:ext cx="712800" cy="720000"/>
            <a:chOff x="0" y="0"/>
            <a:chExt cx="495300" cy="509588"/>
          </a:xfrm>
        </p:grpSpPr>
        <p:sp>
          <p:nvSpPr>
            <p:cNvPr id="164" name="Oval 9"/>
            <p:cNvSpPr>
              <a:spLocks noChangeArrowheads="1"/>
            </p:cNvSpPr>
            <p:nvPr/>
          </p:nvSpPr>
          <p:spPr bwMode="auto">
            <a:xfrm>
              <a:off x="0" y="0"/>
              <a:ext cx="495300" cy="509588"/>
            </a:xfrm>
            <a:prstGeom prst="ellipse">
              <a:avLst/>
            </a:prstGeom>
            <a:solidFill>
              <a:srgbClr val="E3B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ndParaRPr>
            </a:p>
          </p:txBody>
        </p:sp>
        <p:sp>
          <p:nvSpPr>
            <p:cNvPr id="165" name="Freeform 14"/>
            <p:cNvSpPr>
              <a:spLocks noEditPoints="1"/>
            </p:cNvSpPr>
            <p:nvPr/>
          </p:nvSpPr>
          <p:spPr bwMode="auto">
            <a:xfrm>
              <a:off x="87312" y="60325"/>
              <a:ext cx="331787" cy="327025"/>
            </a:xfrm>
            <a:custGeom>
              <a:avLst/>
              <a:gdLst>
                <a:gd name="T0" fmla="*/ 285 w 427"/>
                <a:gd name="T1" fmla="*/ 157 h 408"/>
                <a:gd name="T2" fmla="*/ 279 w 427"/>
                <a:gd name="T3" fmla="*/ 169 h 408"/>
                <a:gd name="T4" fmla="*/ 278 w 427"/>
                <a:gd name="T5" fmla="*/ 177 h 408"/>
                <a:gd name="T6" fmla="*/ 278 w 427"/>
                <a:gd name="T7" fmla="*/ 192 h 408"/>
                <a:gd name="T8" fmla="*/ 284 w 427"/>
                <a:gd name="T9" fmla="*/ 207 h 408"/>
                <a:gd name="T10" fmla="*/ 288 w 427"/>
                <a:gd name="T11" fmla="*/ 214 h 408"/>
                <a:gd name="T12" fmla="*/ 300 w 427"/>
                <a:gd name="T13" fmla="*/ 224 h 408"/>
                <a:gd name="T14" fmla="*/ 308 w 427"/>
                <a:gd name="T15" fmla="*/ 228 h 408"/>
                <a:gd name="T16" fmla="*/ 325 w 427"/>
                <a:gd name="T17" fmla="*/ 136 h 408"/>
                <a:gd name="T18" fmla="*/ 305 w 427"/>
                <a:gd name="T19" fmla="*/ 140 h 408"/>
                <a:gd name="T20" fmla="*/ 294 w 427"/>
                <a:gd name="T21" fmla="*/ 147 h 408"/>
                <a:gd name="T22" fmla="*/ 289 w 427"/>
                <a:gd name="T23" fmla="*/ 152 h 408"/>
                <a:gd name="T24" fmla="*/ 261 w 427"/>
                <a:gd name="T25" fmla="*/ 47 h 408"/>
                <a:gd name="T26" fmla="*/ 213 w 427"/>
                <a:gd name="T27" fmla="*/ 95 h 408"/>
                <a:gd name="T28" fmla="*/ 258 w 427"/>
                <a:gd name="T29" fmla="*/ 192 h 408"/>
                <a:gd name="T30" fmla="*/ 258 w 427"/>
                <a:gd name="T31" fmla="*/ 173 h 408"/>
                <a:gd name="T32" fmla="*/ 244 w 427"/>
                <a:gd name="T33" fmla="*/ 104 h 408"/>
                <a:gd name="T34" fmla="*/ 169 w 427"/>
                <a:gd name="T35" fmla="*/ 183 h 408"/>
                <a:gd name="T36" fmla="*/ 213 w 427"/>
                <a:gd name="T37" fmla="*/ 269 h 408"/>
                <a:gd name="T38" fmla="*/ 192 w 427"/>
                <a:gd name="T39" fmla="*/ 272 h 408"/>
                <a:gd name="T40" fmla="*/ 181 w 427"/>
                <a:gd name="T41" fmla="*/ 260 h 408"/>
                <a:gd name="T42" fmla="*/ 174 w 427"/>
                <a:gd name="T43" fmla="*/ 254 h 408"/>
                <a:gd name="T44" fmla="*/ 145 w 427"/>
                <a:gd name="T45" fmla="*/ 242 h 408"/>
                <a:gd name="T46" fmla="*/ 133 w 427"/>
                <a:gd name="T47" fmla="*/ 241 h 408"/>
                <a:gd name="T48" fmla="*/ 0 w 427"/>
                <a:gd name="T49" fmla="*/ 408 h 408"/>
                <a:gd name="T50" fmla="*/ 56 w 427"/>
                <a:gd name="T51" fmla="*/ 309 h 408"/>
                <a:gd name="T52" fmla="*/ 146 w 427"/>
                <a:gd name="T53" fmla="*/ 309 h 408"/>
                <a:gd name="T54" fmla="*/ 204 w 427"/>
                <a:gd name="T55" fmla="*/ 408 h 408"/>
                <a:gd name="T56" fmla="*/ 192 w 427"/>
                <a:gd name="T57" fmla="*/ 272 h 408"/>
                <a:gd name="T58" fmla="*/ 294 w 427"/>
                <a:gd name="T59" fmla="*/ 241 h 408"/>
                <a:gd name="T60" fmla="*/ 281 w 427"/>
                <a:gd name="T61" fmla="*/ 242 h 408"/>
                <a:gd name="T62" fmla="*/ 245 w 427"/>
                <a:gd name="T63" fmla="*/ 260 h 408"/>
                <a:gd name="T64" fmla="*/ 240 w 427"/>
                <a:gd name="T65" fmla="*/ 266 h 408"/>
                <a:gd name="T66" fmla="*/ 264 w 427"/>
                <a:gd name="T67" fmla="*/ 408 h 408"/>
                <a:gd name="T68" fmla="*/ 279 w 427"/>
                <a:gd name="T69" fmla="*/ 408 h 408"/>
                <a:gd name="T70" fmla="*/ 384 w 427"/>
                <a:gd name="T71" fmla="*/ 309 h 408"/>
                <a:gd name="T72" fmla="*/ 427 w 427"/>
                <a:gd name="T73" fmla="*/ 313 h 408"/>
                <a:gd name="T74" fmla="*/ 102 w 427"/>
                <a:gd name="T75" fmla="*/ 231 h 408"/>
                <a:gd name="T76" fmla="*/ 126 w 427"/>
                <a:gd name="T77" fmla="*/ 224 h 408"/>
                <a:gd name="T78" fmla="*/ 133 w 427"/>
                <a:gd name="T79" fmla="*/ 220 h 408"/>
                <a:gd name="T80" fmla="*/ 146 w 427"/>
                <a:gd name="T81" fmla="*/ 200 h 408"/>
                <a:gd name="T82" fmla="*/ 149 w 427"/>
                <a:gd name="T83" fmla="*/ 191 h 408"/>
                <a:gd name="T84" fmla="*/ 149 w 427"/>
                <a:gd name="T85" fmla="*/ 175 h 408"/>
                <a:gd name="T86" fmla="*/ 145 w 427"/>
                <a:gd name="T87" fmla="*/ 164 h 408"/>
                <a:gd name="T88" fmla="*/ 142 w 427"/>
                <a:gd name="T89" fmla="*/ 157 h 408"/>
                <a:gd name="T90" fmla="*/ 133 w 427"/>
                <a:gd name="T91" fmla="*/ 147 h 408"/>
                <a:gd name="T92" fmla="*/ 126 w 427"/>
                <a:gd name="T93" fmla="*/ 143 h 408"/>
                <a:gd name="T94" fmla="*/ 102 w 427"/>
                <a:gd name="T95" fmla="*/ 136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7" h="408">
                  <a:moveTo>
                    <a:pt x="289" y="152"/>
                  </a:moveTo>
                  <a:cubicBezTo>
                    <a:pt x="288" y="154"/>
                    <a:pt x="286" y="155"/>
                    <a:pt x="285" y="157"/>
                  </a:cubicBezTo>
                  <a:cubicBezTo>
                    <a:pt x="285" y="157"/>
                    <a:pt x="285" y="157"/>
                    <a:pt x="285" y="157"/>
                  </a:cubicBezTo>
                  <a:cubicBezTo>
                    <a:pt x="284" y="159"/>
                    <a:pt x="283" y="161"/>
                    <a:pt x="282" y="162"/>
                  </a:cubicBezTo>
                  <a:cubicBezTo>
                    <a:pt x="282" y="163"/>
                    <a:pt x="282" y="163"/>
                    <a:pt x="282" y="164"/>
                  </a:cubicBezTo>
                  <a:cubicBezTo>
                    <a:pt x="281" y="165"/>
                    <a:pt x="280" y="167"/>
                    <a:pt x="279" y="169"/>
                  </a:cubicBezTo>
                  <a:cubicBezTo>
                    <a:pt x="279" y="169"/>
                    <a:pt x="279" y="169"/>
                    <a:pt x="279" y="170"/>
                  </a:cubicBezTo>
                  <a:cubicBezTo>
                    <a:pt x="279" y="171"/>
                    <a:pt x="278" y="173"/>
                    <a:pt x="278" y="175"/>
                  </a:cubicBezTo>
                  <a:cubicBezTo>
                    <a:pt x="278" y="176"/>
                    <a:pt x="278" y="176"/>
                    <a:pt x="278" y="177"/>
                  </a:cubicBezTo>
                  <a:cubicBezTo>
                    <a:pt x="277" y="179"/>
                    <a:pt x="277" y="181"/>
                    <a:pt x="277" y="183"/>
                  </a:cubicBezTo>
                  <a:cubicBezTo>
                    <a:pt x="277" y="186"/>
                    <a:pt x="278" y="189"/>
                    <a:pt x="278" y="191"/>
                  </a:cubicBezTo>
                  <a:cubicBezTo>
                    <a:pt x="278" y="192"/>
                    <a:pt x="278" y="192"/>
                    <a:pt x="278" y="192"/>
                  </a:cubicBezTo>
                  <a:cubicBezTo>
                    <a:pt x="279" y="195"/>
                    <a:pt x="279" y="197"/>
                    <a:pt x="280" y="199"/>
                  </a:cubicBezTo>
                  <a:cubicBezTo>
                    <a:pt x="280" y="200"/>
                    <a:pt x="280" y="200"/>
                    <a:pt x="280" y="200"/>
                  </a:cubicBezTo>
                  <a:cubicBezTo>
                    <a:pt x="281" y="203"/>
                    <a:pt x="282" y="205"/>
                    <a:pt x="284" y="207"/>
                  </a:cubicBezTo>
                  <a:cubicBezTo>
                    <a:pt x="284" y="207"/>
                    <a:pt x="284" y="208"/>
                    <a:pt x="284" y="208"/>
                  </a:cubicBezTo>
                  <a:cubicBezTo>
                    <a:pt x="285" y="210"/>
                    <a:pt x="287" y="212"/>
                    <a:pt x="288" y="214"/>
                  </a:cubicBezTo>
                  <a:cubicBezTo>
                    <a:pt x="288" y="214"/>
                    <a:pt x="288" y="214"/>
                    <a:pt x="288" y="214"/>
                  </a:cubicBezTo>
                  <a:cubicBezTo>
                    <a:pt x="290" y="216"/>
                    <a:pt x="292" y="218"/>
                    <a:pt x="294" y="219"/>
                  </a:cubicBezTo>
                  <a:cubicBezTo>
                    <a:pt x="294" y="219"/>
                    <a:pt x="294" y="220"/>
                    <a:pt x="294" y="220"/>
                  </a:cubicBezTo>
                  <a:cubicBezTo>
                    <a:pt x="296" y="221"/>
                    <a:pt x="298" y="223"/>
                    <a:pt x="300" y="224"/>
                  </a:cubicBezTo>
                  <a:cubicBezTo>
                    <a:pt x="300" y="224"/>
                    <a:pt x="301" y="224"/>
                    <a:pt x="301" y="224"/>
                  </a:cubicBezTo>
                  <a:cubicBezTo>
                    <a:pt x="303" y="226"/>
                    <a:pt x="305" y="227"/>
                    <a:pt x="308" y="228"/>
                  </a:cubicBezTo>
                  <a:cubicBezTo>
                    <a:pt x="308" y="228"/>
                    <a:pt x="308" y="228"/>
                    <a:pt x="308" y="228"/>
                  </a:cubicBezTo>
                  <a:cubicBezTo>
                    <a:pt x="313" y="230"/>
                    <a:pt x="319" y="231"/>
                    <a:pt x="325" y="231"/>
                  </a:cubicBezTo>
                  <a:cubicBezTo>
                    <a:pt x="351" y="231"/>
                    <a:pt x="372" y="210"/>
                    <a:pt x="372" y="183"/>
                  </a:cubicBezTo>
                  <a:cubicBezTo>
                    <a:pt x="372" y="157"/>
                    <a:pt x="351" y="136"/>
                    <a:pt x="325" y="136"/>
                  </a:cubicBezTo>
                  <a:cubicBezTo>
                    <a:pt x="318" y="136"/>
                    <a:pt x="312" y="137"/>
                    <a:pt x="306" y="140"/>
                  </a:cubicBezTo>
                  <a:cubicBezTo>
                    <a:pt x="306" y="140"/>
                    <a:pt x="306" y="140"/>
                    <a:pt x="306" y="140"/>
                  </a:cubicBezTo>
                  <a:cubicBezTo>
                    <a:pt x="306" y="140"/>
                    <a:pt x="306" y="140"/>
                    <a:pt x="305" y="140"/>
                  </a:cubicBezTo>
                  <a:cubicBezTo>
                    <a:pt x="304" y="141"/>
                    <a:pt x="302" y="142"/>
                    <a:pt x="301" y="143"/>
                  </a:cubicBezTo>
                  <a:cubicBezTo>
                    <a:pt x="300" y="143"/>
                    <a:pt x="300" y="143"/>
                    <a:pt x="299" y="143"/>
                  </a:cubicBezTo>
                  <a:cubicBezTo>
                    <a:pt x="298" y="144"/>
                    <a:pt x="296" y="146"/>
                    <a:pt x="294" y="147"/>
                  </a:cubicBezTo>
                  <a:cubicBezTo>
                    <a:pt x="294" y="147"/>
                    <a:pt x="294" y="147"/>
                    <a:pt x="294" y="147"/>
                  </a:cubicBezTo>
                  <a:cubicBezTo>
                    <a:pt x="293" y="148"/>
                    <a:pt x="291" y="150"/>
                    <a:pt x="290" y="151"/>
                  </a:cubicBezTo>
                  <a:cubicBezTo>
                    <a:pt x="290" y="151"/>
                    <a:pt x="289" y="152"/>
                    <a:pt x="289" y="152"/>
                  </a:cubicBezTo>
                  <a:close/>
                  <a:moveTo>
                    <a:pt x="213" y="95"/>
                  </a:moveTo>
                  <a:lnTo>
                    <a:pt x="213" y="95"/>
                  </a:lnTo>
                  <a:cubicBezTo>
                    <a:pt x="240" y="95"/>
                    <a:pt x="261" y="73"/>
                    <a:pt x="261" y="47"/>
                  </a:cubicBezTo>
                  <a:cubicBezTo>
                    <a:pt x="261" y="21"/>
                    <a:pt x="240" y="0"/>
                    <a:pt x="213" y="0"/>
                  </a:cubicBezTo>
                  <a:cubicBezTo>
                    <a:pt x="187" y="0"/>
                    <a:pt x="166" y="21"/>
                    <a:pt x="166" y="47"/>
                  </a:cubicBezTo>
                  <a:cubicBezTo>
                    <a:pt x="166" y="73"/>
                    <a:pt x="187" y="95"/>
                    <a:pt x="213" y="95"/>
                  </a:cubicBezTo>
                  <a:close/>
                  <a:moveTo>
                    <a:pt x="258" y="228"/>
                  </a:moveTo>
                  <a:lnTo>
                    <a:pt x="258" y="228"/>
                  </a:lnTo>
                  <a:lnTo>
                    <a:pt x="258" y="192"/>
                  </a:lnTo>
                  <a:cubicBezTo>
                    <a:pt x="258" y="189"/>
                    <a:pt x="257" y="186"/>
                    <a:pt x="257" y="183"/>
                  </a:cubicBezTo>
                  <a:cubicBezTo>
                    <a:pt x="257" y="180"/>
                    <a:pt x="258" y="178"/>
                    <a:pt x="258" y="175"/>
                  </a:cubicBezTo>
                  <a:lnTo>
                    <a:pt x="258" y="173"/>
                  </a:lnTo>
                  <a:cubicBezTo>
                    <a:pt x="262" y="151"/>
                    <a:pt x="275" y="134"/>
                    <a:pt x="293" y="124"/>
                  </a:cubicBezTo>
                  <a:cubicBezTo>
                    <a:pt x="280" y="112"/>
                    <a:pt x="263" y="104"/>
                    <a:pt x="244" y="104"/>
                  </a:cubicBezTo>
                  <a:lnTo>
                    <a:pt x="183" y="104"/>
                  </a:lnTo>
                  <a:cubicBezTo>
                    <a:pt x="164" y="104"/>
                    <a:pt x="147" y="112"/>
                    <a:pt x="134" y="124"/>
                  </a:cubicBezTo>
                  <a:cubicBezTo>
                    <a:pt x="155" y="135"/>
                    <a:pt x="169" y="158"/>
                    <a:pt x="169" y="183"/>
                  </a:cubicBezTo>
                  <a:cubicBezTo>
                    <a:pt x="169" y="189"/>
                    <a:pt x="169" y="194"/>
                    <a:pt x="168" y="199"/>
                  </a:cubicBezTo>
                  <a:lnTo>
                    <a:pt x="168" y="228"/>
                  </a:lnTo>
                  <a:cubicBezTo>
                    <a:pt x="187" y="236"/>
                    <a:pt x="203" y="251"/>
                    <a:pt x="213" y="269"/>
                  </a:cubicBezTo>
                  <a:cubicBezTo>
                    <a:pt x="223" y="251"/>
                    <a:pt x="239" y="237"/>
                    <a:pt x="258" y="228"/>
                  </a:cubicBezTo>
                  <a:close/>
                  <a:moveTo>
                    <a:pt x="192" y="272"/>
                  </a:moveTo>
                  <a:lnTo>
                    <a:pt x="192" y="272"/>
                  </a:lnTo>
                  <a:cubicBezTo>
                    <a:pt x="190" y="270"/>
                    <a:pt x="189" y="268"/>
                    <a:pt x="187" y="266"/>
                  </a:cubicBezTo>
                  <a:cubicBezTo>
                    <a:pt x="187" y="265"/>
                    <a:pt x="186" y="265"/>
                    <a:pt x="186" y="265"/>
                  </a:cubicBezTo>
                  <a:cubicBezTo>
                    <a:pt x="185" y="263"/>
                    <a:pt x="183" y="262"/>
                    <a:pt x="181" y="260"/>
                  </a:cubicBezTo>
                  <a:cubicBezTo>
                    <a:pt x="181" y="260"/>
                    <a:pt x="181" y="259"/>
                    <a:pt x="181" y="259"/>
                  </a:cubicBezTo>
                  <a:cubicBezTo>
                    <a:pt x="179" y="258"/>
                    <a:pt x="177" y="256"/>
                    <a:pt x="175" y="255"/>
                  </a:cubicBezTo>
                  <a:cubicBezTo>
                    <a:pt x="175" y="255"/>
                    <a:pt x="175" y="254"/>
                    <a:pt x="174" y="254"/>
                  </a:cubicBezTo>
                  <a:cubicBezTo>
                    <a:pt x="168" y="250"/>
                    <a:pt x="161" y="246"/>
                    <a:pt x="153" y="244"/>
                  </a:cubicBezTo>
                  <a:cubicBezTo>
                    <a:pt x="151" y="243"/>
                    <a:pt x="150" y="243"/>
                    <a:pt x="148" y="242"/>
                  </a:cubicBezTo>
                  <a:cubicBezTo>
                    <a:pt x="147" y="242"/>
                    <a:pt x="146" y="242"/>
                    <a:pt x="145" y="242"/>
                  </a:cubicBezTo>
                  <a:cubicBezTo>
                    <a:pt x="144" y="242"/>
                    <a:pt x="143" y="241"/>
                    <a:pt x="141" y="241"/>
                  </a:cubicBezTo>
                  <a:cubicBezTo>
                    <a:pt x="141" y="241"/>
                    <a:pt x="140" y="241"/>
                    <a:pt x="139" y="241"/>
                  </a:cubicBezTo>
                  <a:cubicBezTo>
                    <a:pt x="137" y="241"/>
                    <a:pt x="135" y="241"/>
                    <a:pt x="133" y="241"/>
                  </a:cubicBezTo>
                  <a:lnTo>
                    <a:pt x="71" y="241"/>
                  </a:lnTo>
                  <a:cubicBezTo>
                    <a:pt x="32" y="241"/>
                    <a:pt x="0" y="273"/>
                    <a:pt x="0" y="313"/>
                  </a:cubicBezTo>
                  <a:lnTo>
                    <a:pt x="0" y="408"/>
                  </a:lnTo>
                  <a:lnTo>
                    <a:pt x="42" y="408"/>
                  </a:lnTo>
                  <a:lnTo>
                    <a:pt x="42" y="309"/>
                  </a:lnTo>
                  <a:lnTo>
                    <a:pt x="56" y="309"/>
                  </a:lnTo>
                  <a:lnTo>
                    <a:pt x="56" y="408"/>
                  </a:lnTo>
                  <a:lnTo>
                    <a:pt x="146" y="408"/>
                  </a:lnTo>
                  <a:lnTo>
                    <a:pt x="146" y="309"/>
                  </a:lnTo>
                  <a:lnTo>
                    <a:pt x="161" y="309"/>
                  </a:lnTo>
                  <a:lnTo>
                    <a:pt x="161" y="408"/>
                  </a:lnTo>
                  <a:lnTo>
                    <a:pt x="204" y="408"/>
                  </a:lnTo>
                  <a:lnTo>
                    <a:pt x="204" y="313"/>
                  </a:lnTo>
                  <a:cubicBezTo>
                    <a:pt x="204" y="297"/>
                    <a:pt x="200" y="283"/>
                    <a:pt x="192" y="272"/>
                  </a:cubicBezTo>
                  <a:cubicBezTo>
                    <a:pt x="192" y="272"/>
                    <a:pt x="192" y="272"/>
                    <a:pt x="192" y="272"/>
                  </a:cubicBezTo>
                  <a:close/>
                  <a:moveTo>
                    <a:pt x="355" y="241"/>
                  </a:moveTo>
                  <a:lnTo>
                    <a:pt x="355" y="241"/>
                  </a:lnTo>
                  <a:lnTo>
                    <a:pt x="294" y="241"/>
                  </a:lnTo>
                  <a:cubicBezTo>
                    <a:pt x="292" y="241"/>
                    <a:pt x="290" y="241"/>
                    <a:pt x="288" y="241"/>
                  </a:cubicBezTo>
                  <a:cubicBezTo>
                    <a:pt x="287" y="241"/>
                    <a:pt x="286" y="241"/>
                    <a:pt x="285" y="241"/>
                  </a:cubicBezTo>
                  <a:cubicBezTo>
                    <a:pt x="284" y="241"/>
                    <a:pt x="283" y="242"/>
                    <a:pt x="281" y="242"/>
                  </a:cubicBezTo>
                  <a:cubicBezTo>
                    <a:pt x="280" y="242"/>
                    <a:pt x="280" y="242"/>
                    <a:pt x="279" y="242"/>
                  </a:cubicBezTo>
                  <a:cubicBezTo>
                    <a:pt x="277" y="243"/>
                    <a:pt x="276" y="243"/>
                    <a:pt x="274" y="244"/>
                  </a:cubicBezTo>
                  <a:cubicBezTo>
                    <a:pt x="263" y="247"/>
                    <a:pt x="254" y="252"/>
                    <a:pt x="245" y="260"/>
                  </a:cubicBezTo>
                  <a:cubicBezTo>
                    <a:pt x="245" y="260"/>
                    <a:pt x="245" y="260"/>
                    <a:pt x="245" y="260"/>
                  </a:cubicBezTo>
                  <a:cubicBezTo>
                    <a:pt x="243" y="262"/>
                    <a:pt x="242" y="263"/>
                    <a:pt x="240" y="265"/>
                  </a:cubicBezTo>
                  <a:cubicBezTo>
                    <a:pt x="240" y="265"/>
                    <a:pt x="240" y="266"/>
                    <a:pt x="240" y="266"/>
                  </a:cubicBezTo>
                  <a:cubicBezTo>
                    <a:pt x="229" y="278"/>
                    <a:pt x="222" y="295"/>
                    <a:pt x="222" y="313"/>
                  </a:cubicBezTo>
                  <a:lnTo>
                    <a:pt x="222" y="408"/>
                  </a:lnTo>
                  <a:lnTo>
                    <a:pt x="264" y="408"/>
                  </a:lnTo>
                  <a:lnTo>
                    <a:pt x="264" y="309"/>
                  </a:lnTo>
                  <a:lnTo>
                    <a:pt x="279" y="309"/>
                  </a:lnTo>
                  <a:lnTo>
                    <a:pt x="279" y="408"/>
                  </a:lnTo>
                  <a:lnTo>
                    <a:pt x="369" y="408"/>
                  </a:lnTo>
                  <a:lnTo>
                    <a:pt x="369" y="309"/>
                  </a:lnTo>
                  <a:lnTo>
                    <a:pt x="384" y="309"/>
                  </a:lnTo>
                  <a:lnTo>
                    <a:pt x="384" y="408"/>
                  </a:lnTo>
                  <a:lnTo>
                    <a:pt x="427" y="408"/>
                  </a:lnTo>
                  <a:lnTo>
                    <a:pt x="427" y="313"/>
                  </a:lnTo>
                  <a:cubicBezTo>
                    <a:pt x="427" y="273"/>
                    <a:pt x="395" y="241"/>
                    <a:pt x="355" y="241"/>
                  </a:cubicBezTo>
                  <a:close/>
                  <a:moveTo>
                    <a:pt x="102" y="231"/>
                  </a:moveTo>
                  <a:lnTo>
                    <a:pt x="102" y="231"/>
                  </a:lnTo>
                  <a:cubicBezTo>
                    <a:pt x="108" y="231"/>
                    <a:pt x="114" y="230"/>
                    <a:pt x="119" y="228"/>
                  </a:cubicBezTo>
                  <a:cubicBezTo>
                    <a:pt x="119" y="228"/>
                    <a:pt x="119" y="228"/>
                    <a:pt x="119" y="228"/>
                  </a:cubicBezTo>
                  <a:cubicBezTo>
                    <a:pt x="122" y="227"/>
                    <a:pt x="124" y="226"/>
                    <a:pt x="126" y="224"/>
                  </a:cubicBezTo>
                  <a:cubicBezTo>
                    <a:pt x="126" y="224"/>
                    <a:pt x="126" y="224"/>
                    <a:pt x="126" y="224"/>
                  </a:cubicBezTo>
                  <a:cubicBezTo>
                    <a:pt x="129" y="223"/>
                    <a:pt x="131" y="221"/>
                    <a:pt x="133" y="220"/>
                  </a:cubicBezTo>
                  <a:cubicBezTo>
                    <a:pt x="133" y="220"/>
                    <a:pt x="133" y="220"/>
                    <a:pt x="133" y="220"/>
                  </a:cubicBezTo>
                  <a:cubicBezTo>
                    <a:pt x="137" y="216"/>
                    <a:pt x="140" y="212"/>
                    <a:pt x="143" y="208"/>
                  </a:cubicBezTo>
                  <a:cubicBezTo>
                    <a:pt x="143" y="207"/>
                    <a:pt x="143" y="207"/>
                    <a:pt x="143" y="207"/>
                  </a:cubicBezTo>
                  <a:cubicBezTo>
                    <a:pt x="144" y="205"/>
                    <a:pt x="145" y="203"/>
                    <a:pt x="146" y="200"/>
                  </a:cubicBezTo>
                  <a:cubicBezTo>
                    <a:pt x="146" y="200"/>
                    <a:pt x="147" y="200"/>
                    <a:pt x="147" y="199"/>
                  </a:cubicBezTo>
                  <a:cubicBezTo>
                    <a:pt x="148" y="197"/>
                    <a:pt x="148" y="195"/>
                    <a:pt x="149" y="192"/>
                  </a:cubicBezTo>
                  <a:cubicBezTo>
                    <a:pt x="149" y="192"/>
                    <a:pt x="149" y="192"/>
                    <a:pt x="149" y="191"/>
                  </a:cubicBezTo>
                  <a:cubicBezTo>
                    <a:pt x="149" y="189"/>
                    <a:pt x="150" y="186"/>
                    <a:pt x="150" y="183"/>
                  </a:cubicBezTo>
                  <a:cubicBezTo>
                    <a:pt x="150" y="181"/>
                    <a:pt x="149" y="179"/>
                    <a:pt x="149" y="177"/>
                  </a:cubicBezTo>
                  <a:cubicBezTo>
                    <a:pt x="149" y="176"/>
                    <a:pt x="149" y="176"/>
                    <a:pt x="149" y="175"/>
                  </a:cubicBezTo>
                  <a:cubicBezTo>
                    <a:pt x="148" y="173"/>
                    <a:pt x="148" y="171"/>
                    <a:pt x="147" y="169"/>
                  </a:cubicBezTo>
                  <a:cubicBezTo>
                    <a:pt x="147" y="169"/>
                    <a:pt x="147" y="169"/>
                    <a:pt x="147" y="169"/>
                  </a:cubicBezTo>
                  <a:cubicBezTo>
                    <a:pt x="147" y="167"/>
                    <a:pt x="146" y="165"/>
                    <a:pt x="145" y="164"/>
                  </a:cubicBezTo>
                  <a:cubicBezTo>
                    <a:pt x="145" y="163"/>
                    <a:pt x="145" y="163"/>
                    <a:pt x="145" y="162"/>
                  </a:cubicBezTo>
                  <a:cubicBezTo>
                    <a:pt x="144" y="161"/>
                    <a:pt x="143" y="159"/>
                    <a:pt x="142" y="157"/>
                  </a:cubicBezTo>
                  <a:cubicBezTo>
                    <a:pt x="140" y="155"/>
                    <a:pt x="139" y="154"/>
                    <a:pt x="138" y="152"/>
                  </a:cubicBezTo>
                  <a:cubicBezTo>
                    <a:pt x="137" y="152"/>
                    <a:pt x="137" y="151"/>
                    <a:pt x="137" y="151"/>
                  </a:cubicBezTo>
                  <a:cubicBezTo>
                    <a:pt x="136" y="150"/>
                    <a:pt x="134" y="148"/>
                    <a:pt x="133" y="147"/>
                  </a:cubicBezTo>
                  <a:cubicBezTo>
                    <a:pt x="133" y="147"/>
                    <a:pt x="133" y="147"/>
                    <a:pt x="132" y="147"/>
                  </a:cubicBezTo>
                  <a:cubicBezTo>
                    <a:pt x="131" y="146"/>
                    <a:pt x="129" y="144"/>
                    <a:pt x="127" y="143"/>
                  </a:cubicBezTo>
                  <a:cubicBezTo>
                    <a:pt x="127" y="143"/>
                    <a:pt x="127" y="143"/>
                    <a:pt x="126" y="143"/>
                  </a:cubicBezTo>
                  <a:cubicBezTo>
                    <a:pt x="125" y="142"/>
                    <a:pt x="123" y="141"/>
                    <a:pt x="121" y="140"/>
                  </a:cubicBezTo>
                  <a:cubicBezTo>
                    <a:pt x="121" y="140"/>
                    <a:pt x="121" y="140"/>
                    <a:pt x="121" y="140"/>
                  </a:cubicBezTo>
                  <a:cubicBezTo>
                    <a:pt x="115" y="137"/>
                    <a:pt x="109" y="136"/>
                    <a:pt x="102" y="136"/>
                  </a:cubicBezTo>
                  <a:cubicBezTo>
                    <a:pt x="76" y="136"/>
                    <a:pt x="54" y="157"/>
                    <a:pt x="54" y="183"/>
                  </a:cubicBezTo>
                  <a:cubicBezTo>
                    <a:pt x="54" y="210"/>
                    <a:pt x="76" y="231"/>
                    <a:pt x="102" y="2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ndParaRPr>
            </a:p>
          </p:txBody>
        </p:sp>
      </p:grpSp>
      <p:grpSp>
        <p:nvGrpSpPr>
          <p:cNvPr id="166" name="组合 35"/>
          <p:cNvGrpSpPr>
            <a:grpSpLocks/>
          </p:cNvGrpSpPr>
          <p:nvPr/>
        </p:nvGrpSpPr>
        <p:grpSpPr bwMode="auto">
          <a:xfrm>
            <a:off x="9052072" y="685208"/>
            <a:ext cx="712800" cy="720000"/>
            <a:chOff x="0" y="0"/>
            <a:chExt cx="495300" cy="509588"/>
          </a:xfrm>
        </p:grpSpPr>
        <p:sp>
          <p:nvSpPr>
            <p:cNvPr id="170" name="Oval 10"/>
            <p:cNvSpPr>
              <a:spLocks noChangeArrowheads="1"/>
            </p:cNvSpPr>
            <p:nvPr/>
          </p:nvSpPr>
          <p:spPr bwMode="auto">
            <a:xfrm>
              <a:off x="0" y="0"/>
              <a:ext cx="495300" cy="509588"/>
            </a:xfrm>
            <a:prstGeom prst="ellipse">
              <a:avLst/>
            </a:prstGeom>
            <a:solidFill>
              <a:srgbClr val="E3B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1F4E79"/>
                </a:solidFill>
              </a:endParaRPr>
            </a:p>
          </p:txBody>
        </p:sp>
        <p:sp>
          <p:nvSpPr>
            <p:cNvPr id="171" name="Freeform 15"/>
            <p:cNvSpPr>
              <a:spLocks noEditPoints="1"/>
            </p:cNvSpPr>
            <p:nvPr/>
          </p:nvSpPr>
          <p:spPr bwMode="auto">
            <a:xfrm>
              <a:off x="90487" y="128588"/>
              <a:ext cx="311150" cy="250825"/>
            </a:xfrm>
            <a:custGeom>
              <a:avLst/>
              <a:gdLst>
                <a:gd name="T0" fmla="*/ 147 w 400"/>
                <a:gd name="T1" fmla="*/ 158 h 313"/>
                <a:gd name="T2" fmla="*/ 204 w 400"/>
                <a:gd name="T3" fmla="*/ 129 h 313"/>
                <a:gd name="T4" fmla="*/ 311 w 400"/>
                <a:gd name="T5" fmla="*/ 111 h 313"/>
                <a:gd name="T6" fmla="*/ 341 w 400"/>
                <a:gd name="T7" fmla="*/ 67 h 313"/>
                <a:gd name="T8" fmla="*/ 297 w 400"/>
                <a:gd name="T9" fmla="*/ 97 h 313"/>
                <a:gd name="T10" fmla="*/ 204 w 400"/>
                <a:gd name="T11" fmla="*/ 102 h 313"/>
                <a:gd name="T12" fmla="*/ 400 w 400"/>
                <a:gd name="T13" fmla="*/ 42 h 313"/>
                <a:gd name="T14" fmla="*/ 243 w 400"/>
                <a:gd name="T15" fmla="*/ 16 h 313"/>
                <a:gd name="T16" fmla="*/ 228 w 400"/>
                <a:gd name="T17" fmla="*/ 0 h 313"/>
                <a:gd name="T18" fmla="*/ 80 w 400"/>
                <a:gd name="T19" fmla="*/ 16 h 313"/>
                <a:gd name="T20" fmla="*/ 91 w 400"/>
                <a:gd name="T21" fmla="*/ 42 h 313"/>
                <a:gd name="T22" fmla="*/ 113 w 400"/>
                <a:gd name="T23" fmla="*/ 71 h 313"/>
                <a:gd name="T24" fmla="*/ 368 w 400"/>
                <a:gd name="T25" fmla="*/ 42 h 313"/>
                <a:gd name="T26" fmla="*/ 185 w 400"/>
                <a:gd name="T27" fmla="*/ 205 h 313"/>
                <a:gd name="T28" fmla="*/ 368 w 400"/>
                <a:gd name="T29" fmla="*/ 214 h 313"/>
                <a:gd name="T30" fmla="*/ 188 w 400"/>
                <a:gd name="T31" fmla="*/ 223 h 313"/>
                <a:gd name="T32" fmla="*/ 189 w 400"/>
                <a:gd name="T33" fmla="*/ 249 h 313"/>
                <a:gd name="T34" fmla="*/ 228 w 400"/>
                <a:gd name="T35" fmla="*/ 311 h 313"/>
                <a:gd name="T36" fmla="*/ 243 w 400"/>
                <a:gd name="T37" fmla="*/ 249 h 313"/>
                <a:gd name="T38" fmla="*/ 315 w 400"/>
                <a:gd name="T39" fmla="*/ 309 h 313"/>
                <a:gd name="T40" fmla="*/ 308 w 400"/>
                <a:gd name="T41" fmla="*/ 249 h 313"/>
                <a:gd name="T42" fmla="*/ 400 w 400"/>
                <a:gd name="T43" fmla="*/ 223 h 313"/>
                <a:gd name="T44" fmla="*/ 390 w 400"/>
                <a:gd name="T45" fmla="*/ 42 h 313"/>
                <a:gd name="T46" fmla="*/ 84 w 400"/>
                <a:gd name="T47" fmla="*/ 162 h 313"/>
                <a:gd name="T48" fmla="*/ 123 w 400"/>
                <a:gd name="T49" fmla="*/ 123 h 313"/>
                <a:gd name="T50" fmla="*/ 45 w 400"/>
                <a:gd name="T51" fmla="*/ 123 h 313"/>
                <a:gd name="T52" fmla="*/ 109 w 400"/>
                <a:gd name="T53" fmla="*/ 170 h 313"/>
                <a:gd name="T54" fmla="*/ 94 w 400"/>
                <a:gd name="T55" fmla="*/ 170 h 313"/>
                <a:gd name="T56" fmla="*/ 98 w 400"/>
                <a:gd name="T57" fmla="*/ 177 h 313"/>
                <a:gd name="T58" fmla="*/ 102 w 400"/>
                <a:gd name="T59" fmla="*/ 266 h 313"/>
                <a:gd name="T60" fmla="*/ 67 w 400"/>
                <a:gd name="T61" fmla="*/ 266 h 313"/>
                <a:gd name="T62" fmla="*/ 71 w 400"/>
                <a:gd name="T63" fmla="*/ 177 h 313"/>
                <a:gd name="T64" fmla="*/ 76 w 400"/>
                <a:gd name="T65" fmla="*/ 170 h 313"/>
                <a:gd name="T66" fmla="*/ 0 w 400"/>
                <a:gd name="T67" fmla="*/ 228 h 313"/>
                <a:gd name="T68" fmla="*/ 34 w 400"/>
                <a:gd name="T69" fmla="*/ 313 h 313"/>
                <a:gd name="T70" fmla="*/ 46 w 400"/>
                <a:gd name="T71" fmla="*/ 226 h 313"/>
                <a:gd name="T72" fmla="*/ 120 w 400"/>
                <a:gd name="T73" fmla="*/ 313 h 313"/>
                <a:gd name="T74" fmla="*/ 132 w 400"/>
                <a:gd name="T75" fmla="*/ 226 h 313"/>
                <a:gd name="T76" fmla="*/ 167 w 400"/>
                <a:gd name="T77" fmla="*/ 313 h 313"/>
                <a:gd name="T78" fmla="*/ 109 w 400"/>
                <a:gd name="T79" fmla="*/ 17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313">
                  <a:moveTo>
                    <a:pt x="204" y="102"/>
                  </a:moveTo>
                  <a:lnTo>
                    <a:pt x="147" y="158"/>
                  </a:lnTo>
                  <a:cubicBezTo>
                    <a:pt x="153" y="162"/>
                    <a:pt x="158" y="166"/>
                    <a:pt x="163" y="170"/>
                  </a:cubicBezTo>
                  <a:lnTo>
                    <a:pt x="204" y="129"/>
                  </a:lnTo>
                  <a:lnTo>
                    <a:pt x="248" y="174"/>
                  </a:lnTo>
                  <a:lnTo>
                    <a:pt x="311" y="111"/>
                  </a:lnTo>
                  <a:lnTo>
                    <a:pt x="321" y="135"/>
                  </a:lnTo>
                  <a:lnTo>
                    <a:pt x="341" y="67"/>
                  </a:lnTo>
                  <a:lnTo>
                    <a:pt x="272" y="87"/>
                  </a:lnTo>
                  <a:lnTo>
                    <a:pt x="297" y="97"/>
                  </a:lnTo>
                  <a:lnTo>
                    <a:pt x="248" y="146"/>
                  </a:lnTo>
                  <a:lnTo>
                    <a:pt x="204" y="102"/>
                  </a:lnTo>
                  <a:close/>
                  <a:moveTo>
                    <a:pt x="400" y="42"/>
                  </a:moveTo>
                  <a:lnTo>
                    <a:pt x="400" y="42"/>
                  </a:lnTo>
                  <a:lnTo>
                    <a:pt x="400" y="16"/>
                  </a:lnTo>
                  <a:lnTo>
                    <a:pt x="243" y="16"/>
                  </a:lnTo>
                  <a:lnTo>
                    <a:pt x="243" y="0"/>
                  </a:lnTo>
                  <a:lnTo>
                    <a:pt x="228" y="0"/>
                  </a:lnTo>
                  <a:lnTo>
                    <a:pt x="228" y="16"/>
                  </a:lnTo>
                  <a:lnTo>
                    <a:pt x="80" y="16"/>
                  </a:lnTo>
                  <a:lnTo>
                    <a:pt x="80" y="42"/>
                  </a:lnTo>
                  <a:lnTo>
                    <a:pt x="91" y="42"/>
                  </a:lnTo>
                  <a:lnTo>
                    <a:pt x="91" y="64"/>
                  </a:lnTo>
                  <a:cubicBezTo>
                    <a:pt x="99" y="65"/>
                    <a:pt x="106" y="67"/>
                    <a:pt x="113" y="71"/>
                  </a:cubicBezTo>
                  <a:lnTo>
                    <a:pt x="113" y="42"/>
                  </a:lnTo>
                  <a:lnTo>
                    <a:pt x="368" y="42"/>
                  </a:lnTo>
                  <a:lnTo>
                    <a:pt x="368" y="205"/>
                  </a:lnTo>
                  <a:lnTo>
                    <a:pt x="185" y="205"/>
                  </a:lnTo>
                  <a:cubicBezTo>
                    <a:pt x="186" y="208"/>
                    <a:pt x="187" y="211"/>
                    <a:pt x="187" y="214"/>
                  </a:cubicBezTo>
                  <a:lnTo>
                    <a:pt x="368" y="214"/>
                  </a:lnTo>
                  <a:lnTo>
                    <a:pt x="368" y="223"/>
                  </a:lnTo>
                  <a:lnTo>
                    <a:pt x="188" y="223"/>
                  </a:lnTo>
                  <a:cubicBezTo>
                    <a:pt x="188" y="225"/>
                    <a:pt x="189" y="226"/>
                    <a:pt x="189" y="228"/>
                  </a:cubicBezTo>
                  <a:lnTo>
                    <a:pt x="189" y="249"/>
                  </a:lnTo>
                  <a:lnTo>
                    <a:pt x="228" y="249"/>
                  </a:lnTo>
                  <a:lnTo>
                    <a:pt x="228" y="311"/>
                  </a:lnTo>
                  <a:lnTo>
                    <a:pt x="243" y="311"/>
                  </a:lnTo>
                  <a:lnTo>
                    <a:pt x="243" y="249"/>
                  </a:lnTo>
                  <a:lnTo>
                    <a:pt x="292" y="249"/>
                  </a:lnTo>
                  <a:lnTo>
                    <a:pt x="315" y="309"/>
                  </a:lnTo>
                  <a:lnTo>
                    <a:pt x="330" y="305"/>
                  </a:lnTo>
                  <a:lnTo>
                    <a:pt x="308" y="249"/>
                  </a:lnTo>
                  <a:lnTo>
                    <a:pt x="400" y="249"/>
                  </a:lnTo>
                  <a:lnTo>
                    <a:pt x="400" y="223"/>
                  </a:lnTo>
                  <a:lnTo>
                    <a:pt x="390" y="223"/>
                  </a:lnTo>
                  <a:lnTo>
                    <a:pt x="390" y="42"/>
                  </a:lnTo>
                  <a:lnTo>
                    <a:pt x="400" y="42"/>
                  </a:lnTo>
                  <a:close/>
                  <a:moveTo>
                    <a:pt x="84" y="162"/>
                  </a:moveTo>
                  <a:lnTo>
                    <a:pt x="84" y="162"/>
                  </a:lnTo>
                  <a:cubicBezTo>
                    <a:pt x="105" y="162"/>
                    <a:pt x="123" y="144"/>
                    <a:pt x="123" y="123"/>
                  </a:cubicBezTo>
                  <a:cubicBezTo>
                    <a:pt x="123" y="101"/>
                    <a:pt x="105" y="84"/>
                    <a:pt x="84" y="84"/>
                  </a:cubicBezTo>
                  <a:cubicBezTo>
                    <a:pt x="62" y="84"/>
                    <a:pt x="45" y="101"/>
                    <a:pt x="45" y="123"/>
                  </a:cubicBezTo>
                  <a:cubicBezTo>
                    <a:pt x="45" y="144"/>
                    <a:pt x="62" y="162"/>
                    <a:pt x="84" y="162"/>
                  </a:cubicBezTo>
                  <a:close/>
                  <a:moveTo>
                    <a:pt x="109" y="170"/>
                  </a:moveTo>
                  <a:lnTo>
                    <a:pt x="109" y="170"/>
                  </a:lnTo>
                  <a:lnTo>
                    <a:pt x="94" y="170"/>
                  </a:lnTo>
                  <a:lnTo>
                    <a:pt x="97" y="171"/>
                  </a:lnTo>
                  <a:cubicBezTo>
                    <a:pt x="98" y="172"/>
                    <a:pt x="99" y="175"/>
                    <a:pt x="98" y="177"/>
                  </a:cubicBezTo>
                  <a:lnTo>
                    <a:pt x="93" y="190"/>
                  </a:lnTo>
                  <a:lnTo>
                    <a:pt x="102" y="266"/>
                  </a:lnTo>
                  <a:lnTo>
                    <a:pt x="85" y="282"/>
                  </a:lnTo>
                  <a:lnTo>
                    <a:pt x="67" y="266"/>
                  </a:lnTo>
                  <a:lnTo>
                    <a:pt x="77" y="190"/>
                  </a:lnTo>
                  <a:lnTo>
                    <a:pt x="71" y="177"/>
                  </a:lnTo>
                  <a:cubicBezTo>
                    <a:pt x="71" y="175"/>
                    <a:pt x="71" y="172"/>
                    <a:pt x="73" y="171"/>
                  </a:cubicBezTo>
                  <a:lnTo>
                    <a:pt x="76" y="170"/>
                  </a:lnTo>
                  <a:lnTo>
                    <a:pt x="59" y="170"/>
                  </a:lnTo>
                  <a:cubicBezTo>
                    <a:pt x="26" y="170"/>
                    <a:pt x="0" y="196"/>
                    <a:pt x="0" y="228"/>
                  </a:cubicBezTo>
                  <a:lnTo>
                    <a:pt x="0" y="313"/>
                  </a:lnTo>
                  <a:lnTo>
                    <a:pt x="34" y="313"/>
                  </a:lnTo>
                  <a:lnTo>
                    <a:pt x="34" y="226"/>
                  </a:lnTo>
                  <a:lnTo>
                    <a:pt x="46" y="226"/>
                  </a:lnTo>
                  <a:lnTo>
                    <a:pt x="46" y="313"/>
                  </a:lnTo>
                  <a:lnTo>
                    <a:pt x="120" y="313"/>
                  </a:lnTo>
                  <a:lnTo>
                    <a:pt x="120" y="226"/>
                  </a:lnTo>
                  <a:lnTo>
                    <a:pt x="132" y="226"/>
                  </a:lnTo>
                  <a:lnTo>
                    <a:pt x="132" y="313"/>
                  </a:lnTo>
                  <a:lnTo>
                    <a:pt x="167" y="313"/>
                  </a:lnTo>
                  <a:lnTo>
                    <a:pt x="167" y="228"/>
                  </a:lnTo>
                  <a:cubicBezTo>
                    <a:pt x="167" y="196"/>
                    <a:pt x="141" y="170"/>
                    <a:pt x="109" y="1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ndParaRPr>
            </a:p>
          </p:txBody>
        </p:sp>
      </p:grpSp>
      <p:grpSp>
        <p:nvGrpSpPr>
          <p:cNvPr id="172" name="组合 36"/>
          <p:cNvGrpSpPr>
            <a:grpSpLocks/>
          </p:cNvGrpSpPr>
          <p:nvPr/>
        </p:nvGrpSpPr>
        <p:grpSpPr bwMode="auto">
          <a:xfrm>
            <a:off x="8239259" y="683483"/>
            <a:ext cx="712800" cy="720000"/>
            <a:chOff x="0" y="0"/>
            <a:chExt cx="495300" cy="509588"/>
          </a:xfrm>
        </p:grpSpPr>
        <p:sp>
          <p:nvSpPr>
            <p:cNvPr id="173" name="Oval 11"/>
            <p:cNvSpPr>
              <a:spLocks noChangeArrowheads="1"/>
            </p:cNvSpPr>
            <p:nvPr/>
          </p:nvSpPr>
          <p:spPr bwMode="auto">
            <a:xfrm>
              <a:off x="0" y="0"/>
              <a:ext cx="495300" cy="509588"/>
            </a:xfrm>
            <a:prstGeom prst="ellipse">
              <a:avLst/>
            </a:prstGeom>
            <a:solidFill>
              <a:srgbClr val="E3B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ndParaRPr>
            </a:p>
          </p:txBody>
        </p:sp>
        <p:sp>
          <p:nvSpPr>
            <p:cNvPr id="174" name="Freeform 16"/>
            <p:cNvSpPr>
              <a:spLocks noEditPoints="1"/>
            </p:cNvSpPr>
            <p:nvPr/>
          </p:nvSpPr>
          <p:spPr bwMode="auto">
            <a:xfrm>
              <a:off x="117475" y="112713"/>
              <a:ext cx="279400" cy="284163"/>
            </a:xfrm>
            <a:custGeom>
              <a:avLst/>
              <a:gdLst>
                <a:gd name="T0" fmla="*/ 324 w 358"/>
                <a:gd name="T1" fmla="*/ 306 h 355"/>
                <a:gd name="T2" fmla="*/ 287 w 358"/>
                <a:gd name="T3" fmla="*/ 306 h 355"/>
                <a:gd name="T4" fmla="*/ 235 w 358"/>
                <a:gd name="T5" fmla="*/ 207 h 355"/>
                <a:gd name="T6" fmla="*/ 229 w 358"/>
                <a:gd name="T7" fmla="*/ 226 h 355"/>
                <a:gd name="T8" fmla="*/ 201 w 358"/>
                <a:gd name="T9" fmla="*/ 248 h 355"/>
                <a:gd name="T10" fmla="*/ 294 w 358"/>
                <a:gd name="T11" fmla="*/ 351 h 355"/>
                <a:gd name="T12" fmla="*/ 353 w 358"/>
                <a:gd name="T13" fmla="*/ 311 h 355"/>
                <a:gd name="T14" fmla="*/ 310 w 358"/>
                <a:gd name="T15" fmla="*/ 265 h 355"/>
                <a:gd name="T16" fmla="*/ 244 w 358"/>
                <a:gd name="T17" fmla="*/ 211 h 355"/>
                <a:gd name="T18" fmla="*/ 129 w 358"/>
                <a:gd name="T19" fmla="*/ 126 h 355"/>
                <a:gd name="T20" fmla="*/ 149 w 358"/>
                <a:gd name="T21" fmla="*/ 121 h 355"/>
                <a:gd name="T22" fmla="*/ 154 w 358"/>
                <a:gd name="T23" fmla="*/ 102 h 355"/>
                <a:gd name="T24" fmla="*/ 159 w 358"/>
                <a:gd name="T25" fmla="*/ 83 h 355"/>
                <a:gd name="T26" fmla="*/ 69 w 358"/>
                <a:gd name="T27" fmla="*/ 8 h 355"/>
                <a:gd name="T28" fmla="*/ 57 w 358"/>
                <a:gd name="T29" fmla="*/ 101 h 355"/>
                <a:gd name="T30" fmla="*/ 0 w 358"/>
                <a:gd name="T31" fmla="*/ 77 h 355"/>
                <a:gd name="T32" fmla="*/ 106 w 358"/>
                <a:gd name="T33" fmla="*/ 153 h 355"/>
                <a:gd name="T34" fmla="*/ 120 w 358"/>
                <a:gd name="T35" fmla="*/ 136 h 355"/>
                <a:gd name="T36" fmla="*/ 345 w 358"/>
                <a:gd name="T37" fmla="*/ 35 h 355"/>
                <a:gd name="T38" fmla="*/ 297 w 358"/>
                <a:gd name="T39" fmla="*/ 1 h 355"/>
                <a:gd name="T40" fmla="*/ 168 w 358"/>
                <a:gd name="T41" fmla="*/ 116 h 355"/>
                <a:gd name="T42" fmla="*/ 150 w 358"/>
                <a:gd name="T43" fmla="*/ 142 h 355"/>
                <a:gd name="T44" fmla="*/ 134 w 358"/>
                <a:gd name="T45" fmla="*/ 150 h 355"/>
                <a:gd name="T46" fmla="*/ 136 w 358"/>
                <a:gd name="T47" fmla="*/ 199 h 355"/>
                <a:gd name="T48" fmla="*/ 32 w 358"/>
                <a:gd name="T49" fmla="*/ 289 h 355"/>
                <a:gd name="T50" fmla="*/ 20 w 358"/>
                <a:gd name="T51" fmla="*/ 355 h 355"/>
                <a:gd name="T52" fmla="*/ 74 w 358"/>
                <a:gd name="T53" fmla="*/ 301 h 355"/>
                <a:gd name="T54" fmla="*/ 159 w 358"/>
                <a:gd name="T55" fmla="*/ 222 h 355"/>
                <a:gd name="T56" fmla="*/ 206 w 358"/>
                <a:gd name="T57" fmla="*/ 222 h 355"/>
                <a:gd name="T58" fmla="*/ 220 w 358"/>
                <a:gd name="T59" fmla="*/ 192 h 355"/>
                <a:gd name="T60" fmla="*/ 240 w 358"/>
                <a:gd name="T61" fmla="*/ 188 h 355"/>
                <a:gd name="T62" fmla="*/ 345 w 358"/>
                <a:gd name="T63" fmla="*/ 3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8" h="355">
                  <a:moveTo>
                    <a:pt x="305" y="288"/>
                  </a:moveTo>
                  <a:cubicBezTo>
                    <a:pt x="316" y="288"/>
                    <a:pt x="324" y="296"/>
                    <a:pt x="324" y="306"/>
                  </a:cubicBezTo>
                  <a:cubicBezTo>
                    <a:pt x="324" y="316"/>
                    <a:pt x="316" y="325"/>
                    <a:pt x="305" y="325"/>
                  </a:cubicBezTo>
                  <a:cubicBezTo>
                    <a:pt x="295" y="325"/>
                    <a:pt x="287" y="316"/>
                    <a:pt x="287" y="306"/>
                  </a:cubicBezTo>
                  <a:cubicBezTo>
                    <a:pt x="287" y="296"/>
                    <a:pt x="295" y="288"/>
                    <a:pt x="305" y="288"/>
                  </a:cubicBezTo>
                  <a:close/>
                  <a:moveTo>
                    <a:pt x="235" y="207"/>
                  </a:moveTo>
                  <a:lnTo>
                    <a:pt x="239" y="216"/>
                  </a:lnTo>
                  <a:lnTo>
                    <a:pt x="229" y="226"/>
                  </a:lnTo>
                  <a:lnTo>
                    <a:pt x="220" y="235"/>
                  </a:lnTo>
                  <a:cubicBezTo>
                    <a:pt x="215" y="241"/>
                    <a:pt x="208" y="245"/>
                    <a:pt x="201" y="248"/>
                  </a:cubicBezTo>
                  <a:lnTo>
                    <a:pt x="264" y="311"/>
                  </a:lnTo>
                  <a:lnTo>
                    <a:pt x="294" y="351"/>
                  </a:lnTo>
                  <a:lnTo>
                    <a:pt x="309" y="355"/>
                  </a:lnTo>
                  <a:lnTo>
                    <a:pt x="353" y="311"/>
                  </a:lnTo>
                  <a:lnTo>
                    <a:pt x="349" y="295"/>
                  </a:lnTo>
                  <a:lnTo>
                    <a:pt x="310" y="265"/>
                  </a:lnTo>
                  <a:lnTo>
                    <a:pt x="250" y="205"/>
                  </a:lnTo>
                  <a:lnTo>
                    <a:pt x="244" y="211"/>
                  </a:lnTo>
                  <a:lnTo>
                    <a:pt x="235" y="207"/>
                  </a:lnTo>
                  <a:close/>
                  <a:moveTo>
                    <a:pt x="129" y="126"/>
                  </a:moveTo>
                  <a:lnTo>
                    <a:pt x="140" y="116"/>
                  </a:lnTo>
                  <a:lnTo>
                    <a:pt x="149" y="121"/>
                  </a:lnTo>
                  <a:lnTo>
                    <a:pt x="144" y="112"/>
                  </a:lnTo>
                  <a:lnTo>
                    <a:pt x="154" y="102"/>
                  </a:lnTo>
                  <a:lnTo>
                    <a:pt x="155" y="101"/>
                  </a:lnTo>
                  <a:cubicBezTo>
                    <a:pt x="158" y="95"/>
                    <a:pt x="159" y="89"/>
                    <a:pt x="159" y="83"/>
                  </a:cubicBezTo>
                  <a:cubicBezTo>
                    <a:pt x="159" y="41"/>
                    <a:pt x="119" y="0"/>
                    <a:pt x="76" y="1"/>
                  </a:cubicBezTo>
                  <a:cubicBezTo>
                    <a:pt x="76" y="1"/>
                    <a:pt x="72" y="6"/>
                    <a:pt x="69" y="8"/>
                  </a:cubicBezTo>
                  <a:cubicBezTo>
                    <a:pt x="103" y="42"/>
                    <a:pt x="100" y="37"/>
                    <a:pt x="100" y="57"/>
                  </a:cubicBezTo>
                  <a:cubicBezTo>
                    <a:pt x="100" y="74"/>
                    <a:pt x="73" y="101"/>
                    <a:pt x="57" y="101"/>
                  </a:cubicBezTo>
                  <a:cubicBezTo>
                    <a:pt x="35" y="101"/>
                    <a:pt x="42" y="104"/>
                    <a:pt x="8" y="70"/>
                  </a:cubicBezTo>
                  <a:cubicBezTo>
                    <a:pt x="5" y="72"/>
                    <a:pt x="0" y="77"/>
                    <a:pt x="0" y="77"/>
                  </a:cubicBezTo>
                  <a:cubicBezTo>
                    <a:pt x="1" y="119"/>
                    <a:pt x="40" y="160"/>
                    <a:pt x="83" y="160"/>
                  </a:cubicBezTo>
                  <a:cubicBezTo>
                    <a:pt x="90" y="160"/>
                    <a:pt x="98" y="157"/>
                    <a:pt x="106" y="153"/>
                  </a:cubicBezTo>
                  <a:lnTo>
                    <a:pt x="108" y="155"/>
                  </a:lnTo>
                  <a:cubicBezTo>
                    <a:pt x="111" y="148"/>
                    <a:pt x="115" y="141"/>
                    <a:pt x="120" y="136"/>
                  </a:cubicBezTo>
                  <a:lnTo>
                    <a:pt x="129" y="126"/>
                  </a:lnTo>
                  <a:close/>
                  <a:moveTo>
                    <a:pt x="345" y="35"/>
                  </a:moveTo>
                  <a:lnTo>
                    <a:pt x="321" y="10"/>
                  </a:lnTo>
                  <a:cubicBezTo>
                    <a:pt x="314" y="4"/>
                    <a:pt x="306" y="1"/>
                    <a:pt x="297" y="1"/>
                  </a:cubicBezTo>
                  <a:cubicBezTo>
                    <a:pt x="289" y="1"/>
                    <a:pt x="280" y="4"/>
                    <a:pt x="273" y="10"/>
                  </a:cubicBezTo>
                  <a:lnTo>
                    <a:pt x="168" y="116"/>
                  </a:lnTo>
                  <a:cubicBezTo>
                    <a:pt x="171" y="122"/>
                    <a:pt x="169" y="131"/>
                    <a:pt x="164" y="136"/>
                  </a:cubicBezTo>
                  <a:cubicBezTo>
                    <a:pt x="161" y="140"/>
                    <a:pt x="155" y="142"/>
                    <a:pt x="150" y="142"/>
                  </a:cubicBezTo>
                  <a:cubicBezTo>
                    <a:pt x="148" y="142"/>
                    <a:pt x="145" y="141"/>
                    <a:pt x="143" y="140"/>
                  </a:cubicBezTo>
                  <a:lnTo>
                    <a:pt x="134" y="150"/>
                  </a:lnTo>
                  <a:cubicBezTo>
                    <a:pt x="121" y="163"/>
                    <a:pt x="121" y="184"/>
                    <a:pt x="134" y="197"/>
                  </a:cubicBezTo>
                  <a:lnTo>
                    <a:pt x="136" y="199"/>
                  </a:lnTo>
                  <a:lnTo>
                    <a:pt x="54" y="281"/>
                  </a:lnTo>
                  <a:lnTo>
                    <a:pt x="32" y="289"/>
                  </a:lnTo>
                  <a:lnTo>
                    <a:pt x="0" y="335"/>
                  </a:lnTo>
                  <a:lnTo>
                    <a:pt x="20" y="355"/>
                  </a:lnTo>
                  <a:lnTo>
                    <a:pt x="66" y="323"/>
                  </a:lnTo>
                  <a:lnTo>
                    <a:pt x="74" y="301"/>
                  </a:lnTo>
                  <a:lnTo>
                    <a:pt x="156" y="219"/>
                  </a:lnTo>
                  <a:lnTo>
                    <a:pt x="159" y="222"/>
                  </a:lnTo>
                  <a:cubicBezTo>
                    <a:pt x="165" y="228"/>
                    <a:pt x="174" y="231"/>
                    <a:pt x="182" y="231"/>
                  </a:cubicBezTo>
                  <a:cubicBezTo>
                    <a:pt x="191" y="231"/>
                    <a:pt x="200" y="228"/>
                    <a:pt x="206" y="222"/>
                  </a:cubicBezTo>
                  <a:lnTo>
                    <a:pt x="215" y="212"/>
                  </a:lnTo>
                  <a:cubicBezTo>
                    <a:pt x="212" y="206"/>
                    <a:pt x="215" y="197"/>
                    <a:pt x="220" y="192"/>
                  </a:cubicBezTo>
                  <a:cubicBezTo>
                    <a:pt x="223" y="188"/>
                    <a:pt x="229" y="186"/>
                    <a:pt x="234" y="186"/>
                  </a:cubicBezTo>
                  <a:cubicBezTo>
                    <a:pt x="236" y="186"/>
                    <a:pt x="238" y="187"/>
                    <a:pt x="240" y="188"/>
                  </a:cubicBezTo>
                  <a:lnTo>
                    <a:pt x="345" y="82"/>
                  </a:lnTo>
                  <a:cubicBezTo>
                    <a:pt x="358" y="69"/>
                    <a:pt x="358" y="48"/>
                    <a:pt x="345"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ndParaRPr>
            </a:p>
          </p:txBody>
        </p:sp>
      </p:grpSp>
      <p:grpSp>
        <p:nvGrpSpPr>
          <p:cNvPr id="175" name="组合 40"/>
          <p:cNvGrpSpPr>
            <a:grpSpLocks/>
          </p:cNvGrpSpPr>
          <p:nvPr/>
        </p:nvGrpSpPr>
        <p:grpSpPr bwMode="auto">
          <a:xfrm>
            <a:off x="9830056" y="672645"/>
            <a:ext cx="712800" cy="720000"/>
            <a:chOff x="0" y="0"/>
            <a:chExt cx="495300" cy="509588"/>
          </a:xfrm>
        </p:grpSpPr>
        <p:sp>
          <p:nvSpPr>
            <p:cNvPr id="176" name="Oval 13"/>
            <p:cNvSpPr>
              <a:spLocks noChangeArrowheads="1"/>
            </p:cNvSpPr>
            <p:nvPr/>
          </p:nvSpPr>
          <p:spPr bwMode="auto">
            <a:xfrm>
              <a:off x="0" y="0"/>
              <a:ext cx="495300" cy="509588"/>
            </a:xfrm>
            <a:prstGeom prst="ellipse">
              <a:avLst/>
            </a:prstGeom>
            <a:solidFill>
              <a:srgbClr val="E3B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ndParaRPr>
            </a:p>
          </p:txBody>
        </p:sp>
        <p:sp>
          <p:nvSpPr>
            <p:cNvPr id="177" name="Freeform 18"/>
            <p:cNvSpPr>
              <a:spLocks noEditPoints="1"/>
            </p:cNvSpPr>
            <p:nvPr/>
          </p:nvSpPr>
          <p:spPr bwMode="auto">
            <a:xfrm>
              <a:off x="125412" y="101600"/>
              <a:ext cx="300037" cy="290513"/>
            </a:xfrm>
            <a:custGeom>
              <a:avLst/>
              <a:gdLst>
                <a:gd name="T0" fmla="*/ 13 w 387"/>
                <a:gd name="T1" fmla="*/ 287 h 362"/>
                <a:gd name="T2" fmla="*/ 276 w 387"/>
                <a:gd name="T3" fmla="*/ 215 h 362"/>
                <a:gd name="T4" fmla="*/ 253 w 387"/>
                <a:gd name="T5" fmla="*/ 297 h 362"/>
                <a:gd name="T6" fmla="*/ 245 w 387"/>
                <a:gd name="T7" fmla="*/ 226 h 362"/>
                <a:gd name="T8" fmla="*/ 245 w 387"/>
                <a:gd name="T9" fmla="*/ 163 h 362"/>
                <a:gd name="T10" fmla="*/ 238 w 387"/>
                <a:gd name="T11" fmla="*/ 166 h 362"/>
                <a:gd name="T12" fmla="*/ 244 w 387"/>
                <a:gd name="T13" fmla="*/ 175 h 362"/>
                <a:gd name="T14" fmla="*/ 250 w 387"/>
                <a:gd name="T15" fmla="*/ 173 h 362"/>
                <a:gd name="T16" fmla="*/ 214 w 387"/>
                <a:gd name="T17" fmla="*/ 181 h 362"/>
                <a:gd name="T18" fmla="*/ 217 w 387"/>
                <a:gd name="T19" fmla="*/ 193 h 362"/>
                <a:gd name="T20" fmla="*/ 221 w 387"/>
                <a:gd name="T21" fmla="*/ 189 h 362"/>
                <a:gd name="T22" fmla="*/ 195 w 387"/>
                <a:gd name="T23" fmla="*/ 205 h 362"/>
                <a:gd name="T24" fmla="*/ 192 w 387"/>
                <a:gd name="T25" fmla="*/ 211 h 362"/>
                <a:gd name="T26" fmla="*/ 201 w 387"/>
                <a:gd name="T27" fmla="*/ 216 h 362"/>
                <a:gd name="T28" fmla="*/ 204 w 387"/>
                <a:gd name="T29" fmla="*/ 210 h 362"/>
                <a:gd name="T30" fmla="*/ 183 w 387"/>
                <a:gd name="T31" fmla="*/ 240 h 362"/>
                <a:gd name="T32" fmla="*/ 193 w 387"/>
                <a:gd name="T33" fmla="*/ 247 h 362"/>
                <a:gd name="T34" fmla="*/ 194 w 387"/>
                <a:gd name="T35" fmla="*/ 241 h 362"/>
                <a:gd name="T36" fmla="*/ 185 w 387"/>
                <a:gd name="T37" fmla="*/ 270 h 362"/>
                <a:gd name="T38" fmla="*/ 187 w 387"/>
                <a:gd name="T39" fmla="*/ 277 h 362"/>
                <a:gd name="T40" fmla="*/ 196 w 387"/>
                <a:gd name="T41" fmla="*/ 273 h 362"/>
                <a:gd name="T42" fmla="*/ 195 w 387"/>
                <a:gd name="T43" fmla="*/ 267 h 362"/>
                <a:gd name="T44" fmla="*/ 200 w 387"/>
                <a:gd name="T45" fmla="*/ 304 h 362"/>
                <a:gd name="T46" fmla="*/ 212 w 387"/>
                <a:gd name="T47" fmla="*/ 302 h 362"/>
                <a:gd name="T48" fmla="*/ 208 w 387"/>
                <a:gd name="T49" fmla="*/ 297 h 362"/>
                <a:gd name="T50" fmla="*/ 221 w 387"/>
                <a:gd name="T51" fmla="*/ 325 h 362"/>
                <a:gd name="T52" fmla="*/ 227 w 387"/>
                <a:gd name="T53" fmla="*/ 329 h 362"/>
                <a:gd name="T54" fmla="*/ 232 w 387"/>
                <a:gd name="T55" fmla="*/ 320 h 362"/>
                <a:gd name="T56" fmla="*/ 227 w 387"/>
                <a:gd name="T57" fmla="*/ 316 h 362"/>
                <a:gd name="T58" fmla="*/ 254 w 387"/>
                <a:gd name="T59" fmla="*/ 340 h 362"/>
                <a:gd name="T60" fmla="*/ 261 w 387"/>
                <a:gd name="T61" fmla="*/ 342 h 362"/>
                <a:gd name="T62" fmla="*/ 257 w 387"/>
                <a:gd name="T63" fmla="*/ 330 h 362"/>
                <a:gd name="T64" fmla="*/ 284 w 387"/>
                <a:gd name="T65" fmla="*/ 342 h 362"/>
                <a:gd name="T66" fmla="*/ 291 w 387"/>
                <a:gd name="T67" fmla="*/ 341 h 362"/>
                <a:gd name="T68" fmla="*/ 290 w 387"/>
                <a:gd name="T69" fmla="*/ 331 h 362"/>
                <a:gd name="T70" fmla="*/ 284 w 387"/>
                <a:gd name="T71" fmla="*/ 332 h 362"/>
                <a:gd name="T72" fmla="*/ 319 w 387"/>
                <a:gd name="T73" fmla="*/ 332 h 362"/>
                <a:gd name="T74" fmla="*/ 325 w 387"/>
                <a:gd name="T75" fmla="*/ 328 h 362"/>
                <a:gd name="T76" fmla="*/ 315 w 387"/>
                <a:gd name="T77" fmla="*/ 321 h 362"/>
                <a:gd name="T78" fmla="*/ 343 w 387"/>
                <a:gd name="T79" fmla="*/ 313 h 362"/>
                <a:gd name="T80" fmla="*/ 347 w 387"/>
                <a:gd name="T81" fmla="*/ 308 h 362"/>
                <a:gd name="T82" fmla="*/ 340 w 387"/>
                <a:gd name="T83" fmla="*/ 300 h 362"/>
                <a:gd name="T84" fmla="*/ 336 w 387"/>
                <a:gd name="T85" fmla="*/ 305 h 362"/>
                <a:gd name="T86" fmla="*/ 362 w 387"/>
                <a:gd name="T87" fmla="*/ 282 h 362"/>
                <a:gd name="T88" fmla="*/ 364 w 387"/>
                <a:gd name="T89" fmla="*/ 275 h 362"/>
                <a:gd name="T90" fmla="*/ 352 w 387"/>
                <a:gd name="T91" fmla="*/ 276 h 362"/>
                <a:gd name="T92" fmla="*/ 367 w 387"/>
                <a:gd name="T93" fmla="*/ 252 h 362"/>
                <a:gd name="T94" fmla="*/ 367 w 387"/>
                <a:gd name="T95" fmla="*/ 245 h 362"/>
                <a:gd name="T96" fmla="*/ 356 w 387"/>
                <a:gd name="T97" fmla="*/ 244 h 362"/>
                <a:gd name="T98" fmla="*/ 356 w 387"/>
                <a:gd name="T99" fmla="*/ 250 h 362"/>
                <a:gd name="T100" fmla="*/ 360 w 387"/>
                <a:gd name="T101" fmla="*/ 215 h 362"/>
                <a:gd name="T102" fmla="*/ 357 w 387"/>
                <a:gd name="T103" fmla="*/ 208 h 362"/>
                <a:gd name="T104" fmla="*/ 350 w 387"/>
                <a:gd name="T105" fmla="*/ 218 h 362"/>
                <a:gd name="T106" fmla="*/ 344 w 387"/>
                <a:gd name="T107" fmla="*/ 190 h 362"/>
                <a:gd name="T108" fmla="*/ 340 w 387"/>
                <a:gd name="T109" fmla="*/ 185 h 362"/>
                <a:gd name="T110" fmla="*/ 331 w 387"/>
                <a:gd name="T111" fmla="*/ 191 h 362"/>
                <a:gd name="T112" fmla="*/ 335 w 387"/>
                <a:gd name="T113" fmla="*/ 196 h 362"/>
                <a:gd name="T114" fmla="*/ 315 w 387"/>
                <a:gd name="T115" fmla="*/ 168 h 362"/>
                <a:gd name="T116" fmla="*/ 309 w 387"/>
                <a:gd name="T117" fmla="*/ 165 h 362"/>
                <a:gd name="T118" fmla="*/ 308 w 387"/>
                <a:gd name="T119" fmla="*/ 176 h 362"/>
                <a:gd name="T120" fmla="*/ 275 w 387"/>
                <a:gd name="T121" fmla="*/ 138 h 362"/>
                <a:gd name="T122" fmla="*/ 215 w 387"/>
                <a:gd name="T123" fmla="*/ 5 h 362"/>
                <a:gd name="T124" fmla="*/ 18 w 387"/>
                <a:gd name="T125" fmla="*/ 9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7" h="362">
                  <a:moveTo>
                    <a:pt x="30" y="269"/>
                  </a:moveTo>
                  <a:cubicBezTo>
                    <a:pt x="50" y="267"/>
                    <a:pt x="69" y="266"/>
                    <a:pt x="88" y="265"/>
                  </a:cubicBezTo>
                  <a:cubicBezTo>
                    <a:pt x="76" y="265"/>
                    <a:pt x="65" y="264"/>
                    <a:pt x="53" y="262"/>
                  </a:cubicBezTo>
                  <a:cubicBezTo>
                    <a:pt x="43" y="261"/>
                    <a:pt x="35" y="254"/>
                    <a:pt x="35" y="244"/>
                  </a:cubicBezTo>
                  <a:cubicBezTo>
                    <a:pt x="35" y="230"/>
                    <a:pt x="35" y="215"/>
                    <a:pt x="35" y="201"/>
                  </a:cubicBezTo>
                  <a:cubicBezTo>
                    <a:pt x="35" y="191"/>
                    <a:pt x="43" y="184"/>
                    <a:pt x="53" y="183"/>
                  </a:cubicBezTo>
                  <a:cubicBezTo>
                    <a:pt x="89" y="180"/>
                    <a:pt x="124" y="178"/>
                    <a:pt x="160" y="179"/>
                  </a:cubicBezTo>
                  <a:cubicBezTo>
                    <a:pt x="147" y="200"/>
                    <a:pt x="140" y="224"/>
                    <a:pt x="140" y="250"/>
                  </a:cubicBezTo>
                  <a:cubicBezTo>
                    <a:pt x="140" y="288"/>
                    <a:pt x="155" y="322"/>
                    <a:pt x="179" y="346"/>
                  </a:cubicBezTo>
                  <a:cubicBezTo>
                    <a:pt x="181" y="347"/>
                    <a:pt x="182" y="349"/>
                    <a:pt x="184" y="350"/>
                  </a:cubicBezTo>
                  <a:cubicBezTo>
                    <a:pt x="133" y="355"/>
                    <a:pt x="82" y="354"/>
                    <a:pt x="30" y="348"/>
                  </a:cubicBezTo>
                  <a:cubicBezTo>
                    <a:pt x="21" y="347"/>
                    <a:pt x="13" y="340"/>
                    <a:pt x="13" y="330"/>
                  </a:cubicBezTo>
                  <a:cubicBezTo>
                    <a:pt x="13" y="316"/>
                    <a:pt x="13" y="301"/>
                    <a:pt x="13" y="287"/>
                  </a:cubicBezTo>
                  <a:cubicBezTo>
                    <a:pt x="13" y="277"/>
                    <a:pt x="21" y="270"/>
                    <a:pt x="30" y="269"/>
                  </a:cubicBezTo>
                  <a:close/>
                  <a:moveTo>
                    <a:pt x="266" y="159"/>
                  </a:moveTo>
                  <a:lnTo>
                    <a:pt x="266" y="159"/>
                  </a:lnTo>
                  <a:cubicBezTo>
                    <a:pt x="273" y="158"/>
                    <a:pt x="281" y="157"/>
                    <a:pt x="288" y="159"/>
                  </a:cubicBezTo>
                  <a:cubicBezTo>
                    <a:pt x="287" y="163"/>
                    <a:pt x="287" y="167"/>
                    <a:pt x="287" y="171"/>
                  </a:cubicBezTo>
                  <a:cubicBezTo>
                    <a:pt x="280" y="170"/>
                    <a:pt x="273" y="170"/>
                    <a:pt x="267" y="171"/>
                  </a:cubicBezTo>
                  <a:cubicBezTo>
                    <a:pt x="267" y="167"/>
                    <a:pt x="266" y="163"/>
                    <a:pt x="266" y="159"/>
                  </a:cubicBezTo>
                  <a:close/>
                  <a:moveTo>
                    <a:pt x="307" y="231"/>
                  </a:moveTo>
                  <a:lnTo>
                    <a:pt x="307" y="231"/>
                  </a:lnTo>
                  <a:lnTo>
                    <a:pt x="281" y="231"/>
                  </a:lnTo>
                  <a:lnTo>
                    <a:pt x="281" y="226"/>
                  </a:lnTo>
                  <a:cubicBezTo>
                    <a:pt x="281" y="222"/>
                    <a:pt x="280" y="219"/>
                    <a:pt x="280" y="217"/>
                  </a:cubicBezTo>
                  <a:cubicBezTo>
                    <a:pt x="279" y="216"/>
                    <a:pt x="278" y="215"/>
                    <a:pt x="276" y="215"/>
                  </a:cubicBezTo>
                  <a:cubicBezTo>
                    <a:pt x="274" y="215"/>
                    <a:pt x="273" y="216"/>
                    <a:pt x="272" y="217"/>
                  </a:cubicBezTo>
                  <a:cubicBezTo>
                    <a:pt x="272" y="218"/>
                    <a:pt x="271" y="220"/>
                    <a:pt x="271" y="223"/>
                  </a:cubicBezTo>
                  <a:cubicBezTo>
                    <a:pt x="271" y="227"/>
                    <a:pt x="272" y="230"/>
                    <a:pt x="274" y="231"/>
                  </a:cubicBezTo>
                  <a:cubicBezTo>
                    <a:pt x="275" y="233"/>
                    <a:pt x="280" y="236"/>
                    <a:pt x="288" y="241"/>
                  </a:cubicBezTo>
                  <a:cubicBezTo>
                    <a:pt x="294" y="245"/>
                    <a:pt x="299" y="248"/>
                    <a:pt x="301" y="250"/>
                  </a:cubicBezTo>
                  <a:cubicBezTo>
                    <a:pt x="304" y="252"/>
                    <a:pt x="306" y="255"/>
                    <a:pt x="307" y="259"/>
                  </a:cubicBezTo>
                  <a:cubicBezTo>
                    <a:pt x="309" y="263"/>
                    <a:pt x="310" y="268"/>
                    <a:pt x="310" y="274"/>
                  </a:cubicBezTo>
                  <a:cubicBezTo>
                    <a:pt x="310" y="283"/>
                    <a:pt x="308" y="290"/>
                    <a:pt x="303" y="295"/>
                  </a:cubicBezTo>
                  <a:cubicBezTo>
                    <a:pt x="299" y="301"/>
                    <a:pt x="292" y="304"/>
                    <a:pt x="283" y="305"/>
                  </a:cubicBezTo>
                  <a:lnTo>
                    <a:pt x="283" y="315"/>
                  </a:lnTo>
                  <a:lnTo>
                    <a:pt x="271" y="315"/>
                  </a:lnTo>
                  <a:lnTo>
                    <a:pt x="271" y="305"/>
                  </a:lnTo>
                  <a:cubicBezTo>
                    <a:pt x="264" y="304"/>
                    <a:pt x="258" y="302"/>
                    <a:pt x="253" y="297"/>
                  </a:cubicBezTo>
                  <a:cubicBezTo>
                    <a:pt x="248" y="292"/>
                    <a:pt x="245" y="284"/>
                    <a:pt x="245" y="272"/>
                  </a:cubicBezTo>
                  <a:lnTo>
                    <a:pt x="245" y="267"/>
                  </a:lnTo>
                  <a:lnTo>
                    <a:pt x="271" y="267"/>
                  </a:lnTo>
                  <a:lnTo>
                    <a:pt x="271" y="274"/>
                  </a:lnTo>
                  <a:cubicBezTo>
                    <a:pt x="271" y="281"/>
                    <a:pt x="271" y="285"/>
                    <a:pt x="272" y="287"/>
                  </a:cubicBezTo>
                  <a:cubicBezTo>
                    <a:pt x="272" y="288"/>
                    <a:pt x="274" y="289"/>
                    <a:pt x="276" y="289"/>
                  </a:cubicBezTo>
                  <a:cubicBezTo>
                    <a:pt x="277" y="289"/>
                    <a:pt x="279" y="289"/>
                    <a:pt x="280" y="288"/>
                  </a:cubicBezTo>
                  <a:cubicBezTo>
                    <a:pt x="280" y="286"/>
                    <a:pt x="281" y="285"/>
                    <a:pt x="281" y="282"/>
                  </a:cubicBezTo>
                  <a:cubicBezTo>
                    <a:pt x="281" y="276"/>
                    <a:pt x="280" y="272"/>
                    <a:pt x="280" y="270"/>
                  </a:cubicBezTo>
                  <a:cubicBezTo>
                    <a:pt x="279" y="267"/>
                    <a:pt x="276" y="264"/>
                    <a:pt x="271" y="262"/>
                  </a:cubicBezTo>
                  <a:cubicBezTo>
                    <a:pt x="263" y="257"/>
                    <a:pt x="258" y="253"/>
                    <a:pt x="255" y="251"/>
                  </a:cubicBezTo>
                  <a:cubicBezTo>
                    <a:pt x="252" y="248"/>
                    <a:pt x="250" y="245"/>
                    <a:pt x="248" y="241"/>
                  </a:cubicBezTo>
                  <a:cubicBezTo>
                    <a:pt x="246" y="236"/>
                    <a:pt x="245" y="232"/>
                    <a:pt x="245" y="226"/>
                  </a:cubicBezTo>
                  <a:cubicBezTo>
                    <a:pt x="245" y="218"/>
                    <a:pt x="247" y="212"/>
                    <a:pt x="251" y="208"/>
                  </a:cubicBezTo>
                  <a:cubicBezTo>
                    <a:pt x="256" y="203"/>
                    <a:pt x="262" y="201"/>
                    <a:pt x="271" y="200"/>
                  </a:cubicBezTo>
                  <a:lnTo>
                    <a:pt x="271" y="191"/>
                  </a:lnTo>
                  <a:lnTo>
                    <a:pt x="283" y="191"/>
                  </a:lnTo>
                  <a:lnTo>
                    <a:pt x="283" y="200"/>
                  </a:lnTo>
                  <a:cubicBezTo>
                    <a:pt x="291" y="201"/>
                    <a:pt x="297" y="203"/>
                    <a:pt x="301" y="208"/>
                  </a:cubicBezTo>
                  <a:cubicBezTo>
                    <a:pt x="305" y="212"/>
                    <a:pt x="307" y="218"/>
                    <a:pt x="307" y="226"/>
                  </a:cubicBezTo>
                  <a:cubicBezTo>
                    <a:pt x="307" y="227"/>
                    <a:pt x="307" y="229"/>
                    <a:pt x="307" y="231"/>
                  </a:cubicBezTo>
                  <a:close/>
                  <a:moveTo>
                    <a:pt x="247" y="163"/>
                  </a:moveTo>
                  <a:lnTo>
                    <a:pt x="247" y="163"/>
                  </a:lnTo>
                  <a:lnTo>
                    <a:pt x="246" y="163"/>
                  </a:lnTo>
                  <a:lnTo>
                    <a:pt x="245" y="163"/>
                  </a:lnTo>
                  <a:lnTo>
                    <a:pt x="244" y="164"/>
                  </a:lnTo>
                  <a:lnTo>
                    <a:pt x="243" y="164"/>
                  </a:lnTo>
                  <a:lnTo>
                    <a:pt x="242" y="164"/>
                  </a:lnTo>
                  <a:lnTo>
                    <a:pt x="241" y="165"/>
                  </a:lnTo>
                  <a:lnTo>
                    <a:pt x="240" y="165"/>
                  </a:lnTo>
                  <a:lnTo>
                    <a:pt x="239" y="165"/>
                  </a:lnTo>
                  <a:lnTo>
                    <a:pt x="239" y="166"/>
                  </a:lnTo>
                  <a:lnTo>
                    <a:pt x="238" y="166"/>
                  </a:lnTo>
                  <a:lnTo>
                    <a:pt x="237" y="166"/>
                  </a:lnTo>
                  <a:lnTo>
                    <a:pt x="236" y="167"/>
                  </a:lnTo>
                  <a:lnTo>
                    <a:pt x="241" y="176"/>
                  </a:lnTo>
                  <a:lnTo>
                    <a:pt x="242" y="176"/>
                  </a:lnTo>
                  <a:lnTo>
                    <a:pt x="243" y="175"/>
                  </a:lnTo>
                  <a:lnTo>
                    <a:pt x="244" y="175"/>
                  </a:lnTo>
                  <a:lnTo>
                    <a:pt x="245" y="175"/>
                  </a:lnTo>
                  <a:lnTo>
                    <a:pt x="245" y="174"/>
                  </a:lnTo>
                  <a:lnTo>
                    <a:pt x="246" y="174"/>
                  </a:lnTo>
                  <a:lnTo>
                    <a:pt x="247" y="174"/>
                  </a:lnTo>
                  <a:lnTo>
                    <a:pt x="248" y="173"/>
                  </a:lnTo>
                  <a:lnTo>
                    <a:pt x="249" y="173"/>
                  </a:lnTo>
                  <a:lnTo>
                    <a:pt x="250" y="173"/>
                  </a:lnTo>
                  <a:lnTo>
                    <a:pt x="247" y="163"/>
                  </a:lnTo>
                  <a:close/>
                  <a:moveTo>
                    <a:pt x="217" y="178"/>
                  </a:moveTo>
                  <a:lnTo>
                    <a:pt x="217" y="178"/>
                  </a:lnTo>
                  <a:lnTo>
                    <a:pt x="217" y="179"/>
                  </a:lnTo>
                  <a:lnTo>
                    <a:pt x="216" y="179"/>
                  </a:lnTo>
                  <a:lnTo>
                    <a:pt x="216" y="180"/>
                  </a:lnTo>
                  <a:lnTo>
                    <a:pt x="215" y="180"/>
                  </a:lnTo>
                  <a:lnTo>
                    <a:pt x="215" y="181"/>
                  </a:lnTo>
                  <a:lnTo>
                    <a:pt x="214" y="181"/>
                  </a:lnTo>
                  <a:lnTo>
                    <a:pt x="213" y="182"/>
                  </a:lnTo>
                  <a:lnTo>
                    <a:pt x="212" y="183"/>
                  </a:lnTo>
                  <a:lnTo>
                    <a:pt x="211" y="184"/>
                  </a:lnTo>
                  <a:lnTo>
                    <a:pt x="210" y="184"/>
                  </a:lnTo>
                  <a:lnTo>
                    <a:pt x="210" y="185"/>
                  </a:lnTo>
                  <a:lnTo>
                    <a:pt x="209" y="186"/>
                  </a:lnTo>
                  <a:lnTo>
                    <a:pt x="217" y="193"/>
                  </a:lnTo>
                  <a:lnTo>
                    <a:pt x="218" y="192"/>
                  </a:lnTo>
                  <a:lnTo>
                    <a:pt x="219" y="191"/>
                  </a:lnTo>
                  <a:lnTo>
                    <a:pt x="220" y="190"/>
                  </a:lnTo>
                  <a:lnTo>
                    <a:pt x="221" y="189"/>
                  </a:lnTo>
                  <a:lnTo>
                    <a:pt x="222" y="188"/>
                  </a:lnTo>
                  <a:lnTo>
                    <a:pt x="223" y="188"/>
                  </a:lnTo>
                  <a:lnTo>
                    <a:pt x="223" y="187"/>
                  </a:lnTo>
                  <a:lnTo>
                    <a:pt x="224" y="187"/>
                  </a:lnTo>
                  <a:lnTo>
                    <a:pt x="217" y="178"/>
                  </a:lnTo>
                  <a:close/>
                  <a:moveTo>
                    <a:pt x="195" y="204"/>
                  </a:moveTo>
                  <a:lnTo>
                    <a:pt x="195" y="204"/>
                  </a:lnTo>
                  <a:lnTo>
                    <a:pt x="195" y="205"/>
                  </a:lnTo>
                  <a:lnTo>
                    <a:pt x="194" y="206"/>
                  </a:lnTo>
                  <a:lnTo>
                    <a:pt x="194" y="207"/>
                  </a:lnTo>
                  <a:lnTo>
                    <a:pt x="193" y="207"/>
                  </a:lnTo>
                  <a:lnTo>
                    <a:pt x="193" y="208"/>
                  </a:lnTo>
                  <a:lnTo>
                    <a:pt x="193" y="209"/>
                  </a:lnTo>
                  <a:lnTo>
                    <a:pt x="192" y="209"/>
                  </a:lnTo>
                  <a:lnTo>
                    <a:pt x="192" y="210"/>
                  </a:lnTo>
                  <a:lnTo>
                    <a:pt x="192" y="211"/>
                  </a:lnTo>
                  <a:lnTo>
                    <a:pt x="191" y="211"/>
                  </a:lnTo>
                  <a:lnTo>
                    <a:pt x="191" y="212"/>
                  </a:lnTo>
                  <a:lnTo>
                    <a:pt x="191" y="213"/>
                  </a:lnTo>
                  <a:lnTo>
                    <a:pt x="190" y="214"/>
                  </a:lnTo>
                  <a:lnTo>
                    <a:pt x="200" y="218"/>
                  </a:lnTo>
                  <a:lnTo>
                    <a:pt x="200" y="217"/>
                  </a:lnTo>
                  <a:lnTo>
                    <a:pt x="201" y="216"/>
                  </a:lnTo>
                  <a:lnTo>
                    <a:pt x="201" y="215"/>
                  </a:lnTo>
                  <a:lnTo>
                    <a:pt x="202" y="215"/>
                  </a:lnTo>
                  <a:lnTo>
                    <a:pt x="202" y="214"/>
                  </a:lnTo>
                  <a:lnTo>
                    <a:pt x="202" y="213"/>
                  </a:lnTo>
                  <a:lnTo>
                    <a:pt x="203" y="212"/>
                  </a:lnTo>
                  <a:lnTo>
                    <a:pt x="203" y="211"/>
                  </a:lnTo>
                  <a:lnTo>
                    <a:pt x="204" y="211"/>
                  </a:lnTo>
                  <a:lnTo>
                    <a:pt x="204" y="210"/>
                  </a:lnTo>
                  <a:lnTo>
                    <a:pt x="204" y="209"/>
                  </a:lnTo>
                  <a:lnTo>
                    <a:pt x="195" y="204"/>
                  </a:lnTo>
                  <a:close/>
                  <a:moveTo>
                    <a:pt x="184" y="235"/>
                  </a:moveTo>
                  <a:lnTo>
                    <a:pt x="184" y="235"/>
                  </a:lnTo>
                  <a:lnTo>
                    <a:pt x="184" y="236"/>
                  </a:lnTo>
                  <a:lnTo>
                    <a:pt x="184" y="237"/>
                  </a:lnTo>
                  <a:lnTo>
                    <a:pt x="184" y="238"/>
                  </a:lnTo>
                  <a:lnTo>
                    <a:pt x="183" y="238"/>
                  </a:lnTo>
                  <a:lnTo>
                    <a:pt x="183" y="239"/>
                  </a:lnTo>
                  <a:lnTo>
                    <a:pt x="183" y="240"/>
                  </a:lnTo>
                  <a:lnTo>
                    <a:pt x="183" y="241"/>
                  </a:lnTo>
                  <a:lnTo>
                    <a:pt x="183" y="242"/>
                  </a:lnTo>
                  <a:lnTo>
                    <a:pt x="183" y="243"/>
                  </a:lnTo>
                  <a:lnTo>
                    <a:pt x="183" y="244"/>
                  </a:lnTo>
                  <a:lnTo>
                    <a:pt x="183" y="245"/>
                  </a:lnTo>
                  <a:lnTo>
                    <a:pt x="183" y="246"/>
                  </a:lnTo>
                  <a:lnTo>
                    <a:pt x="183" y="247"/>
                  </a:lnTo>
                  <a:lnTo>
                    <a:pt x="193" y="247"/>
                  </a:lnTo>
                  <a:lnTo>
                    <a:pt x="193" y="246"/>
                  </a:lnTo>
                  <a:lnTo>
                    <a:pt x="193" y="245"/>
                  </a:lnTo>
                  <a:lnTo>
                    <a:pt x="194" y="244"/>
                  </a:lnTo>
                  <a:lnTo>
                    <a:pt x="194" y="243"/>
                  </a:lnTo>
                  <a:lnTo>
                    <a:pt x="194" y="242"/>
                  </a:lnTo>
                  <a:lnTo>
                    <a:pt x="194" y="241"/>
                  </a:lnTo>
                  <a:lnTo>
                    <a:pt x="194" y="240"/>
                  </a:lnTo>
                  <a:lnTo>
                    <a:pt x="194" y="239"/>
                  </a:lnTo>
                  <a:lnTo>
                    <a:pt x="194" y="238"/>
                  </a:lnTo>
                  <a:lnTo>
                    <a:pt x="194" y="237"/>
                  </a:lnTo>
                  <a:lnTo>
                    <a:pt x="184" y="235"/>
                  </a:lnTo>
                  <a:close/>
                  <a:moveTo>
                    <a:pt x="185" y="269"/>
                  </a:moveTo>
                  <a:lnTo>
                    <a:pt x="185" y="269"/>
                  </a:lnTo>
                  <a:lnTo>
                    <a:pt x="185" y="270"/>
                  </a:lnTo>
                  <a:lnTo>
                    <a:pt x="185" y="271"/>
                  </a:lnTo>
                  <a:lnTo>
                    <a:pt x="185" y="272"/>
                  </a:lnTo>
                  <a:lnTo>
                    <a:pt x="185" y="273"/>
                  </a:lnTo>
                  <a:lnTo>
                    <a:pt x="186" y="273"/>
                  </a:lnTo>
                  <a:lnTo>
                    <a:pt x="186" y="274"/>
                  </a:lnTo>
                  <a:lnTo>
                    <a:pt x="186" y="275"/>
                  </a:lnTo>
                  <a:lnTo>
                    <a:pt x="186" y="276"/>
                  </a:lnTo>
                  <a:lnTo>
                    <a:pt x="186" y="277"/>
                  </a:lnTo>
                  <a:lnTo>
                    <a:pt x="187" y="277"/>
                  </a:lnTo>
                  <a:lnTo>
                    <a:pt x="187" y="278"/>
                  </a:lnTo>
                  <a:lnTo>
                    <a:pt x="187" y="279"/>
                  </a:lnTo>
                  <a:lnTo>
                    <a:pt x="187" y="280"/>
                  </a:lnTo>
                  <a:lnTo>
                    <a:pt x="197" y="276"/>
                  </a:lnTo>
                  <a:lnTo>
                    <a:pt x="197" y="275"/>
                  </a:lnTo>
                  <a:lnTo>
                    <a:pt x="197" y="274"/>
                  </a:lnTo>
                  <a:lnTo>
                    <a:pt x="196" y="273"/>
                  </a:lnTo>
                  <a:lnTo>
                    <a:pt x="196" y="272"/>
                  </a:lnTo>
                  <a:lnTo>
                    <a:pt x="196" y="271"/>
                  </a:lnTo>
                  <a:lnTo>
                    <a:pt x="196" y="270"/>
                  </a:lnTo>
                  <a:lnTo>
                    <a:pt x="195" y="269"/>
                  </a:lnTo>
                  <a:lnTo>
                    <a:pt x="195" y="268"/>
                  </a:lnTo>
                  <a:lnTo>
                    <a:pt x="195" y="267"/>
                  </a:lnTo>
                  <a:lnTo>
                    <a:pt x="185" y="269"/>
                  </a:lnTo>
                  <a:close/>
                  <a:moveTo>
                    <a:pt x="197" y="300"/>
                  </a:moveTo>
                  <a:lnTo>
                    <a:pt x="197" y="300"/>
                  </a:lnTo>
                  <a:lnTo>
                    <a:pt x="197" y="301"/>
                  </a:lnTo>
                  <a:lnTo>
                    <a:pt x="198" y="301"/>
                  </a:lnTo>
                  <a:lnTo>
                    <a:pt x="198" y="302"/>
                  </a:lnTo>
                  <a:lnTo>
                    <a:pt x="199" y="302"/>
                  </a:lnTo>
                  <a:lnTo>
                    <a:pt x="199" y="303"/>
                  </a:lnTo>
                  <a:lnTo>
                    <a:pt x="200" y="304"/>
                  </a:lnTo>
                  <a:lnTo>
                    <a:pt x="200" y="305"/>
                  </a:lnTo>
                  <a:lnTo>
                    <a:pt x="201" y="305"/>
                  </a:lnTo>
                  <a:lnTo>
                    <a:pt x="201" y="306"/>
                  </a:lnTo>
                  <a:lnTo>
                    <a:pt x="202" y="306"/>
                  </a:lnTo>
                  <a:lnTo>
                    <a:pt x="202" y="307"/>
                  </a:lnTo>
                  <a:lnTo>
                    <a:pt x="203" y="308"/>
                  </a:lnTo>
                  <a:lnTo>
                    <a:pt x="203" y="309"/>
                  </a:lnTo>
                  <a:lnTo>
                    <a:pt x="204" y="309"/>
                  </a:lnTo>
                  <a:lnTo>
                    <a:pt x="212" y="302"/>
                  </a:lnTo>
                  <a:lnTo>
                    <a:pt x="211" y="302"/>
                  </a:lnTo>
                  <a:lnTo>
                    <a:pt x="211" y="301"/>
                  </a:lnTo>
                  <a:lnTo>
                    <a:pt x="210" y="300"/>
                  </a:lnTo>
                  <a:lnTo>
                    <a:pt x="209" y="299"/>
                  </a:lnTo>
                  <a:lnTo>
                    <a:pt x="209" y="298"/>
                  </a:lnTo>
                  <a:lnTo>
                    <a:pt x="208" y="298"/>
                  </a:lnTo>
                  <a:lnTo>
                    <a:pt x="208" y="297"/>
                  </a:lnTo>
                  <a:lnTo>
                    <a:pt x="207" y="296"/>
                  </a:lnTo>
                  <a:lnTo>
                    <a:pt x="207" y="295"/>
                  </a:lnTo>
                  <a:lnTo>
                    <a:pt x="206" y="295"/>
                  </a:lnTo>
                  <a:lnTo>
                    <a:pt x="206" y="294"/>
                  </a:lnTo>
                  <a:lnTo>
                    <a:pt x="197" y="300"/>
                  </a:lnTo>
                  <a:close/>
                  <a:moveTo>
                    <a:pt x="220" y="324"/>
                  </a:moveTo>
                  <a:lnTo>
                    <a:pt x="220" y="324"/>
                  </a:lnTo>
                  <a:lnTo>
                    <a:pt x="220" y="325"/>
                  </a:lnTo>
                  <a:lnTo>
                    <a:pt x="221" y="325"/>
                  </a:lnTo>
                  <a:lnTo>
                    <a:pt x="221" y="326"/>
                  </a:lnTo>
                  <a:lnTo>
                    <a:pt x="222" y="326"/>
                  </a:lnTo>
                  <a:lnTo>
                    <a:pt x="223" y="327"/>
                  </a:lnTo>
                  <a:lnTo>
                    <a:pt x="224" y="327"/>
                  </a:lnTo>
                  <a:lnTo>
                    <a:pt x="224" y="328"/>
                  </a:lnTo>
                  <a:lnTo>
                    <a:pt x="225" y="328"/>
                  </a:lnTo>
                  <a:lnTo>
                    <a:pt x="226" y="328"/>
                  </a:lnTo>
                  <a:lnTo>
                    <a:pt x="226" y="329"/>
                  </a:lnTo>
                  <a:lnTo>
                    <a:pt x="227" y="329"/>
                  </a:lnTo>
                  <a:lnTo>
                    <a:pt x="228" y="330"/>
                  </a:lnTo>
                  <a:lnTo>
                    <a:pt x="229" y="330"/>
                  </a:lnTo>
                  <a:lnTo>
                    <a:pt x="229" y="331"/>
                  </a:lnTo>
                  <a:lnTo>
                    <a:pt x="235" y="321"/>
                  </a:lnTo>
                  <a:lnTo>
                    <a:pt x="234" y="321"/>
                  </a:lnTo>
                  <a:lnTo>
                    <a:pt x="233" y="321"/>
                  </a:lnTo>
                  <a:lnTo>
                    <a:pt x="233" y="320"/>
                  </a:lnTo>
                  <a:lnTo>
                    <a:pt x="232" y="320"/>
                  </a:lnTo>
                  <a:lnTo>
                    <a:pt x="231" y="319"/>
                  </a:lnTo>
                  <a:lnTo>
                    <a:pt x="230" y="319"/>
                  </a:lnTo>
                  <a:lnTo>
                    <a:pt x="230" y="318"/>
                  </a:lnTo>
                  <a:lnTo>
                    <a:pt x="229" y="318"/>
                  </a:lnTo>
                  <a:lnTo>
                    <a:pt x="228" y="318"/>
                  </a:lnTo>
                  <a:lnTo>
                    <a:pt x="228" y="317"/>
                  </a:lnTo>
                  <a:lnTo>
                    <a:pt x="227" y="317"/>
                  </a:lnTo>
                  <a:lnTo>
                    <a:pt x="227" y="316"/>
                  </a:lnTo>
                  <a:lnTo>
                    <a:pt x="226" y="316"/>
                  </a:lnTo>
                  <a:lnTo>
                    <a:pt x="220" y="324"/>
                  </a:lnTo>
                  <a:close/>
                  <a:moveTo>
                    <a:pt x="250" y="339"/>
                  </a:moveTo>
                  <a:lnTo>
                    <a:pt x="250" y="339"/>
                  </a:lnTo>
                  <a:lnTo>
                    <a:pt x="251" y="339"/>
                  </a:lnTo>
                  <a:lnTo>
                    <a:pt x="251" y="340"/>
                  </a:lnTo>
                  <a:lnTo>
                    <a:pt x="252" y="340"/>
                  </a:lnTo>
                  <a:lnTo>
                    <a:pt x="253" y="340"/>
                  </a:lnTo>
                  <a:lnTo>
                    <a:pt x="254" y="340"/>
                  </a:lnTo>
                  <a:lnTo>
                    <a:pt x="255" y="340"/>
                  </a:lnTo>
                  <a:lnTo>
                    <a:pt x="255" y="341"/>
                  </a:lnTo>
                  <a:lnTo>
                    <a:pt x="256" y="341"/>
                  </a:lnTo>
                  <a:lnTo>
                    <a:pt x="257" y="341"/>
                  </a:lnTo>
                  <a:lnTo>
                    <a:pt x="258" y="341"/>
                  </a:lnTo>
                  <a:lnTo>
                    <a:pt x="259" y="341"/>
                  </a:lnTo>
                  <a:lnTo>
                    <a:pt x="260" y="341"/>
                  </a:lnTo>
                  <a:lnTo>
                    <a:pt x="261" y="342"/>
                  </a:lnTo>
                  <a:lnTo>
                    <a:pt x="263" y="331"/>
                  </a:lnTo>
                  <a:lnTo>
                    <a:pt x="262" y="331"/>
                  </a:lnTo>
                  <a:lnTo>
                    <a:pt x="261" y="331"/>
                  </a:lnTo>
                  <a:lnTo>
                    <a:pt x="260" y="331"/>
                  </a:lnTo>
                  <a:lnTo>
                    <a:pt x="259" y="331"/>
                  </a:lnTo>
                  <a:lnTo>
                    <a:pt x="259" y="330"/>
                  </a:lnTo>
                  <a:lnTo>
                    <a:pt x="258" y="330"/>
                  </a:lnTo>
                  <a:lnTo>
                    <a:pt x="257" y="330"/>
                  </a:lnTo>
                  <a:lnTo>
                    <a:pt x="256" y="330"/>
                  </a:lnTo>
                  <a:lnTo>
                    <a:pt x="255" y="330"/>
                  </a:lnTo>
                  <a:lnTo>
                    <a:pt x="254" y="329"/>
                  </a:lnTo>
                  <a:lnTo>
                    <a:pt x="253" y="329"/>
                  </a:lnTo>
                  <a:lnTo>
                    <a:pt x="250" y="339"/>
                  </a:lnTo>
                  <a:close/>
                  <a:moveTo>
                    <a:pt x="283" y="342"/>
                  </a:moveTo>
                  <a:lnTo>
                    <a:pt x="283" y="342"/>
                  </a:lnTo>
                  <a:lnTo>
                    <a:pt x="284" y="342"/>
                  </a:lnTo>
                  <a:lnTo>
                    <a:pt x="285" y="342"/>
                  </a:lnTo>
                  <a:lnTo>
                    <a:pt x="286" y="342"/>
                  </a:lnTo>
                  <a:lnTo>
                    <a:pt x="287" y="342"/>
                  </a:lnTo>
                  <a:lnTo>
                    <a:pt x="288" y="342"/>
                  </a:lnTo>
                  <a:lnTo>
                    <a:pt x="289" y="342"/>
                  </a:lnTo>
                  <a:lnTo>
                    <a:pt x="289" y="341"/>
                  </a:lnTo>
                  <a:lnTo>
                    <a:pt x="290" y="341"/>
                  </a:lnTo>
                  <a:lnTo>
                    <a:pt x="291" y="341"/>
                  </a:lnTo>
                  <a:lnTo>
                    <a:pt x="292" y="341"/>
                  </a:lnTo>
                  <a:lnTo>
                    <a:pt x="293" y="341"/>
                  </a:lnTo>
                  <a:lnTo>
                    <a:pt x="294" y="341"/>
                  </a:lnTo>
                  <a:lnTo>
                    <a:pt x="295" y="341"/>
                  </a:lnTo>
                  <a:lnTo>
                    <a:pt x="292" y="330"/>
                  </a:lnTo>
                  <a:lnTo>
                    <a:pt x="291" y="330"/>
                  </a:lnTo>
                  <a:lnTo>
                    <a:pt x="290" y="331"/>
                  </a:lnTo>
                  <a:lnTo>
                    <a:pt x="289" y="331"/>
                  </a:lnTo>
                  <a:lnTo>
                    <a:pt x="288" y="331"/>
                  </a:lnTo>
                  <a:lnTo>
                    <a:pt x="287" y="331"/>
                  </a:lnTo>
                  <a:lnTo>
                    <a:pt x="286" y="331"/>
                  </a:lnTo>
                  <a:lnTo>
                    <a:pt x="285" y="331"/>
                  </a:lnTo>
                  <a:lnTo>
                    <a:pt x="284" y="332"/>
                  </a:lnTo>
                  <a:lnTo>
                    <a:pt x="283" y="332"/>
                  </a:lnTo>
                  <a:lnTo>
                    <a:pt x="282" y="332"/>
                  </a:lnTo>
                  <a:lnTo>
                    <a:pt x="283" y="342"/>
                  </a:lnTo>
                  <a:close/>
                  <a:moveTo>
                    <a:pt x="316" y="333"/>
                  </a:moveTo>
                  <a:lnTo>
                    <a:pt x="316" y="333"/>
                  </a:lnTo>
                  <a:lnTo>
                    <a:pt x="317" y="333"/>
                  </a:lnTo>
                  <a:lnTo>
                    <a:pt x="317" y="332"/>
                  </a:lnTo>
                  <a:lnTo>
                    <a:pt x="318" y="332"/>
                  </a:lnTo>
                  <a:lnTo>
                    <a:pt x="319" y="332"/>
                  </a:lnTo>
                  <a:lnTo>
                    <a:pt x="319" y="331"/>
                  </a:lnTo>
                  <a:lnTo>
                    <a:pt x="320" y="331"/>
                  </a:lnTo>
                  <a:lnTo>
                    <a:pt x="321" y="330"/>
                  </a:lnTo>
                  <a:lnTo>
                    <a:pt x="322" y="330"/>
                  </a:lnTo>
                  <a:lnTo>
                    <a:pt x="323" y="329"/>
                  </a:lnTo>
                  <a:lnTo>
                    <a:pt x="324" y="329"/>
                  </a:lnTo>
                  <a:lnTo>
                    <a:pt x="324" y="328"/>
                  </a:lnTo>
                  <a:lnTo>
                    <a:pt x="325" y="328"/>
                  </a:lnTo>
                  <a:lnTo>
                    <a:pt x="320" y="319"/>
                  </a:lnTo>
                  <a:lnTo>
                    <a:pt x="319" y="319"/>
                  </a:lnTo>
                  <a:lnTo>
                    <a:pt x="318" y="319"/>
                  </a:lnTo>
                  <a:lnTo>
                    <a:pt x="318" y="320"/>
                  </a:lnTo>
                  <a:lnTo>
                    <a:pt x="317" y="320"/>
                  </a:lnTo>
                  <a:lnTo>
                    <a:pt x="316" y="321"/>
                  </a:lnTo>
                  <a:lnTo>
                    <a:pt x="315" y="321"/>
                  </a:lnTo>
                  <a:lnTo>
                    <a:pt x="315" y="322"/>
                  </a:lnTo>
                  <a:lnTo>
                    <a:pt x="314" y="322"/>
                  </a:lnTo>
                  <a:lnTo>
                    <a:pt x="313" y="322"/>
                  </a:lnTo>
                  <a:lnTo>
                    <a:pt x="313" y="323"/>
                  </a:lnTo>
                  <a:lnTo>
                    <a:pt x="312" y="323"/>
                  </a:lnTo>
                  <a:lnTo>
                    <a:pt x="311" y="324"/>
                  </a:lnTo>
                  <a:lnTo>
                    <a:pt x="316" y="333"/>
                  </a:lnTo>
                  <a:close/>
                  <a:moveTo>
                    <a:pt x="343" y="313"/>
                  </a:moveTo>
                  <a:lnTo>
                    <a:pt x="343" y="313"/>
                  </a:lnTo>
                  <a:lnTo>
                    <a:pt x="343" y="312"/>
                  </a:lnTo>
                  <a:lnTo>
                    <a:pt x="344" y="312"/>
                  </a:lnTo>
                  <a:lnTo>
                    <a:pt x="344" y="311"/>
                  </a:lnTo>
                  <a:lnTo>
                    <a:pt x="345" y="311"/>
                  </a:lnTo>
                  <a:lnTo>
                    <a:pt x="345" y="310"/>
                  </a:lnTo>
                  <a:lnTo>
                    <a:pt x="346" y="310"/>
                  </a:lnTo>
                  <a:lnTo>
                    <a:pt x="346" y="309"/>
                  </a:lnTo>
                  <a:lnTo>
                    <a:pt x="347" y="308"/>
                  </a:lnTo>
                  <a:lnTo>
                    <a:pt x="347" y="307"/>
                  </a:lnTo>
                  <a:lnTo>
                    <a:pt x="348" y="307"/>
                  </a:lnTo>
                  <a:lnTo>
                    <a:pt x="348" y="306"/>
                  </a:lnTo>
                  <a:lnTo>
                    <a:pt x="349" y="306"/>
                  </a:lnTo>
                  <a:lnTo>
                    <a:pt x="349" y="305"/>
                  </a:lnTo>
                  <a:lnTo>
                    <a:pt x="350" y="304"/>
                  </a:lnTo>
                  <a:lnTo>
                    <a:pt x="341" y="298"/>
                  </a:lnTo>
                  <a:lnTo>
                    <a:pt x="341" y="299"/>
                  </a:lnTo>
                  <a:lnTo>
                    <a:pt x="340" y="299"/>
                  </a:lnTo>
                  <a:lnTo>
                    <a:pt x="340" y="300"/>
                  </a:lnTo>
                  <a:lnTo>
                    <a:pt x="339" y="300"/>
                  </a:lnTo>
                  <a:lnTo>
                    <a:pt x="339" y="301"/>
                  </a:lnTo>
                  <a:lnTo>
                    <a:pt x="338" y="302"/>
                  </a:lnTo>
                  <a:lnTo>
                    <a:pt x="337" y="303"/>
                  </a:lnTo>
                  <a:lnTo>
                    <a:pt x="337" y="304"/>
                  </a:lnTo>
                  <a:lnTo>
                    <a:pt x="336" y="304"/>
                  </a:lnTo>
                  <a:lnTo>
                    <a:pt x="336" y="305"/>
                  </a:lnTo>
                  <a:lnTo>
                    <a:pt x="335" y="305"/>
                  </a:lnTo>
                  <a:lnTo>
                    <a:pt x="335" y="306"/>
                  </a:lnTo>
                  <a:lnTo>
                    <a:pt x="343" y="313"/>
                  </a:lnTo>
                  <a:close/>
                  <a:moveTo>
                    <a:pt x="360" y="285"/>
                  </a:moveTo>
                  <a:lnTo>
                    <a:pt x="360" y="285"/>
                  </a:lnTo>
                  <a:lnTo>
                    <a:pt x="361" y="284"/>
                  </a:lnTo>
                  <a:lnTo>
                    <a:pt x="361" y="283"/>
                  </a:lnTo>
                  <a:lnTo>
                    <a:pt x="361" y="282"/>
                  </a:lnTo>
                  <a:lnTo>
                    <a:pt x="362" y="282"/>
                  </a:lnTo>
                  <a:lnTo>
                    <a:pt x="362" y="281"/>
                  </a:lnTo>
                  <a:lnTo>
                    <a:pt x="362" y="280"/>
                  </a:lnTo>
                  <a:lnTo>
                    <a:pt x="362" y="279"/>
                  </a:lnTo>
                  <a:lnTo>
                    <a:pt x="363" y="279"/>
                  </a:lnTo>
                  <a:lnTo>
                    <a:pt x="363" y="278"/>
                  </a:lnTo>
                  <a:lnTo>
                    <a:pt x="363" y="277"/>
                  </a:lnTo>
                  <a:lnTo>
                    <a:pt x="363" y="276"/>
                  </a:lnTo>
                  <a:lnTo>
                    <a:pt x="364" y="276"/>
                  </a:lnTo>
                  <a:lnTo>
                    <a:pt x="364" y="275"/>
                  </a:lnTo>
                  <a:lnTo>
                    <a:pt x="364" y="274"/>
                  </a:lnTo>
                  <a:lnTo>
                    <a:pt x="354" y="271"/>
                  </a:lnTo>
                  <a:lnTo>
                    <a:pt x="354" y="272"/>
                  </a:lnTo>
                  <a:lnTo>
                    <a:pt x="353" y="272"/>
                  </a:lnTo>
                  <a:lnTo>
                    <a:pt x="353" y="273"/>
                  </a:lnTo>
                  <a:lnTo>
                    <a:pt x="353" y="274"/>
                  </a:lnTo>
                  <a:lnTo>
                    <a:pt x="353" y="275"/>
                  </a:lnTo>
                  <a:lnTo>
                    <a:pt x="352" y="276"/>
                  </a:lnTo>
                  <a:lnTo>
                    <a:pt x="352" y="277"/>
                  </a:lnTo>
                  <a:lnTo>
                    <a:pt x="352" y="278"/>
                  </a:lnTo>
                  <a:lnTo>
                    <a:pt x="351" y="278"/>
                  </a:lnTo>
                  <a:lnTo>
                    <a:pt x="351" y="279"/>
                  </a:lnTo>
                  <a:lnTo>
                    <a:pt x="351" y="280"/>
                  </a:lnTo>
                  <a:lnTo>
                    <a:pt x="351" y="281"/>
                  </a:lnTo>
                  <a:lnTo>
                    <a:pt x="360" y="285"/>
                  </a:lnTo>
                  <a:close/>
                  <a:moveTo>
                    <a:pt x="367" y="252"/>
                  </a:moveTo>
                  <a:lnTo>
                    <a:pt x="367" y="252"/>
                  </a:lnTo>
                  <a:lnTo>
                    <a:pt x="367" y="251"/>
                  </a:lnTo>
                  <a:lnTo>
                    <a:pt x="367" y="250"/>
                  </a:lnTo>
                  <a:lnTo>
                    <a:pt x="367" y="249"/>
                  </a:lnTo>
                  <a:lnTo>
                    <a:pt x="367" y="248"/>
                  </a:lnTo>
                  <a:lnTo>
                    <a:pt x="367" y="247"/>
                  </a:lnTo>
                  <a:lnTo>
                    <a:pt x="367" y="246"/>
                  </a:lnTo>
                  <a:lnTo>
                    <a:pt x="367" y="245"/>
                  </a:lnTo>
                  <a:lnTo>
                    <a:pt x="367" y="244"/>
                  </a:lnTo>
                  <a:lnTo>
                    <a:pt x="367" y="243"/>
                  </a:lnTo>
                  <a:lnTo>
                    <a:pt x="367" y="242"/>
                  </a:lnTo>
                  <a:lnTo>
                    <a:pt x="367" y="241"/>
                  </a:lnTo>
                  <a:lnTo>
                    <a:pt x="366" y="241"/>
                  </a:lnTo>
                  <a:lnTo>
                    <a:pt x="356" y="242"/>
                  </a:lnTo>
                  <a:lnTo>
                    <a:pt x="356" y="243"/>
                  </a:lnTo>
                  <a:lnTo>
                    <a:pt x="356" y="244"/>
                  </a:lnTo>
                  <a:lnTo>
                    <a:pt x="356" y="245"/>
                  </a:lnTo>
                  <a:lnTo>
                    <a:pt x="356" y="246"/>
                  </a:lnTo>
                  <a:lnTo>
                    <a:pt x="356" y="247"/>
                  </a:lnTo>
                  <a:lnTo>
                    <a:pt x="356" y="248"/>
                  </a:lnTo>
                  <a:lnTo>
                    <a:pt x="356" y="249"/>
                  </a:lnTo>
                  <a:lnTo>
                    <a:pt x="356" y="250"/>
                  </a:lnTo>
                  <a:lnTo>
                    <a:pt x="356" y="251"/>
                  </a:lnTo>
                  <a:lnTo>
                    <a:pt x="356" y="252"/>
                  </a:lnTo>
                  <a:lnTo>
                    <a:pt x="367" y="252"/>
                  </a:lnTo>
                  <a:close/>
                  <a:moveTo>
                    <a:pt x="361" y="219"/>
                  </a:moveTo>
                  <a:lnTo>
                    <a:pt x="361" y="219"/>
                  </a:lnTo>
                  <a:lnTo>
                    <a:pt x="361" y="218"/>
                  </a:lnTo>
                  <a:lnTo>
                    <a:pt x="361" y="217"/>
                  </a:lnTo>
                  <a:lnTo>
                    <a:pt x="360" y="216"/>
                  </a:lnTo>
                  <a:lnTo>
                    <a:pt x="360" y="215"/>
                  </a:lnTo>
                  <a:lnTo>
                    <a:pt x="360" y="214"/>
                  </a:lnTo>
                  <a:lnTo>
                    <a:pt x="359" y="214"/>
                  </a:lnTo>
                  <a:lnTo>
                    <a:pt x="359" y="213"/>
                  </a:lnTo>
                  <a:lnTo>
                    <a:pt x="359" y="212"/>
                  </a:lnTo>
                  <a:lnTo>
                    <a:pt x="358" y="211"/>
                  </a:lnTo>
                  <a:lnTo>
                    <a:pt x="358" y="210"/>
                  </a:lnTo>
                  <a:lnTo>
                    <a:pt x="357" y="209"/>
                  </a:lnTo>
                  <a:lnTo>
                    <a:pt x="357" y="208"/>
                  </a:lnTo>
                  <a:lnTo>
                    <a:pt x="347" y="213"/>
                  </a:lnTo>
                  <a:lnTo>
                    <a:pt x="348" y="214"/>
                  </a:lnTo>
                  <a:lnTo>
                    <a:pt x="348" y="215"/>
                  </a:lnTo>
                  <a:lnTo>
                    <a:pt x="349" y="216"/>
                  </a:lnTo>
                  <a:lnTo>
                    <a:pt x="349" y="217"/>
                  </a:lnTo>
                  <a:lnTo>
                    <a:pt x="350" y="218"/>
                  </a:lnTo>
                  <a:lnTo>
                    <a:pt x="350" y="219"/>
                  </a:lnTo>
                  <a:lnTo>
                    <a:pt x="350" y="220"/>
                  </a:lnTo>
                  <a:lnTo>
                    <a:pt x="351" y="220"/>
                  </a:lnTo>
                  <a:lnTo>
                    <a:pt x="351" y="221"/>
                  </a:lnTo>
                  <a:lnTo>
                    <a:pt x="351" y="222"/>
                  </a:lnTo>
                  <a:lnTo>
                    <a:pt x="361" y="219"/>
                  </a:lnTo>
                  <a:close/>
                  <a:moveTo>
                    <a:pt x="344" y="190"/>
                  </a:moveTo>
                  <a:lnTo>
                    <a:pt x="344" y="190"/>
                  </a:lnTo>
                  <a:lnTo>
                    <a:pt x="344" y="189"/>
                  </a:lnTo>
                  <a:lnTo>
                    <a:pt x="343" y="189"/>
                  </a:lnTo>
                  <a:lnTo>
                    <a:pt x="343" y="188"/>
                  </a:lnTo>
                  <a:lnTo>
                    <a:pt x="342" y="188"/>
                  </a:lnTo>
                  <a:lnTo>
                    <a:pt x="342" y="187"/>
                  </a:lnTo>
                  <a:lnTo>
                    <a:pt x="341" y="186"/>
                  </a:lnTo>
                  <a:lnTo>
                    <a:pt x="340" y="186"/>
                  </a:lnTo>
                  <a:lnTo>
                    <a:pt x="340" y="185"/>
                  </a:lnTo>
                  <a:lnTo>
                    <a:pt x="339" y="184"/>
                  </a:lnTo>
                  <a:lnTo>
                    <a:pt x="338" y="184"/>
                  </a:lnTo>
                  <a:lnTo>
                    <a:pt x="338" y="183"/>
                  </a:lnTo>
                  <a:lnTo>
                    <a:pt x="337" y="183"/>
                  </a:lnTo>
                  <a:lnTo>
                    <a:pt x="337" y="182"/>
                  </a:lnTo>
                  <a:lnTo>
                    <a:pt x="336" y="182"/>
                  </a:lnTo>
                  <a:lnTo>
                    <a:pt x="329" y="190"/>
                  </a:lnTo>
                  <a:lnTo>
                    <a:pt x="330" y="190"/>
                  </a:lnTo>
                  <a:lnTo>
                    <a:pt x="330" y="191"/>
                  </a:lnTo>
                  <a:lnTo>
                    <a:pt x="331" y="191"/>
                  </a:lnTo>
                  <a:lnTo>
                    <a:pt x="331" y="192"/>
                  </a:lnTo>
                  <a:lnTo>
                    <a:pt x="332" y="192"/>
                  </a:lnTo>
                  <a:lnTo>
                    <a:pt x="333" y="193"/>
                  </a:lnTo>
                  <a:lnTo>
                    <a:pt x="334" y="194"/>
                  </a:lnTo>
                  <a:lnTo>
                    <a:pt x="334" y="195"/>
                  </a:lnTo>
                  <a:lnTo>
                    <a:pt x="335" y="195"/>
                  </a:lnTo>
                  <a:lnTo>
                    <a:pt x="335" y="196"/>
                  </a:lnTo>
                  <a:lnTo>
                    <a:pt x="336" y="196"/>
                  </a:lnTo>
                  <a:lnTo>
                    <a:pt x="336" y="197"/>
                  </a:lnTo>
                  <a:lnTo>
                    <a:pt x="344" y="190"/>
                  </a:lnTo>
                  <a:close/>
                  <a:moveTo>
                    <a:pt x="318" y="169"/>
                  </a:moveTo>
                  <a:lnTo>
                    <a:pt x="318" y="169"/>
                  </a:lnTo>
                  <a:lnTo>
                    <a:pt x="317" y="169"/>
                  </a:lnTo>
                  <a:lnTo>
                    <a:pt x="317" y="168"/>
                  </a:lnTo>
                  <a:lnTo>
                    <a:pt x="316" y="168"/>
                  </a:lnTo>
                  <a:lnTo>
                    <a:pt x="315" y="168"/>
                  </a:lnTo>
                  <a:lnTo>
                    <a:pt x="315" y="167"/>
                  </a:lnTo>
                  <a:lnTo>
                    <a:pt x="314" y="167"/>
                  </a:lnTo>
                  <a:lnTo>
                    <a:pt x="313" y="167"/>
                  </a:lnTo>
                  <a:lnTo>
                    <a:pt x="313" y="166"/>
                  </a:lnTo>
                  <a:lnTo>
                    <a:pt x="312" y="166"/>
                  </a:lnTo>
                  <a:lnTo>
                    <a:pt x="311" y="166"/>
                  </a:lnTo>
                  <a:lnTo>
                    <a:pt x="310" y="165"/>
                  </a:lnTo>
                  <a:lnTo>
                    <a:pt x="309" y="165"/>
                  </a:lnTo>
                  <a:lnTo>
                    <a:pt x="308" y="164"/>
                  </a:lnTo>
                  <a:lnTo>
                    <a:pt x="304" y="174"/>
                  </a:lnTo>
                  <a:lnTo>
                    <a:pt x="305" y="175"/>
                  </a:lnTo>
                  <a:lnTo>
                    <a:pt x="306" y="175"/>
                  </a:lnTo>
                  <a:lnTo>
                    <a:pt x="307" y="175"/>
                  </a:lnTo>
                  <a:lnTo>
                    <a:pt x="308" y="176"/>
                  </a:lnTo>
                  <a:lnTo>
                    <a:pt x="309" y="176"/>
                  </a:lnTo>
                  <a:lnTo>
                    <a:pt x="310" y="177"/>
                  </a:lnTo>
                  <a:lnTo>
                    <a:pt x="311" y="177"/>
                  </a:lnTo>
                  <a:lnTo>
                    <a:pt x="312" y="178"/>
                  </a:lnTo>
                  <a:lnTo>
                    <a:pt x="313" y="178"/>
                  </a:lnTo>
                  <a:lnTo>
                    <a:pt x="318" y="169"/>
                  </a:lnTo>
                  <a:close/>
                  <a:moveTo>
                    <a:pt x="275" y="138"/>
                  </a:moveTo>
                  <a:lnTo>
                    <a:pt x="275" y="138"/>
                  </a:lnTo>
                  <a:cubicBezTo>
                    <a:pt x="213" y="138"/>
                    <a:pt x="163" y="189"/>
                    <a:pt x="163" y="250"/>
                  </a:cubicBezTo>
                  <a:cubicBezTo>
                    <a:pt x="163" y="312"/>
                    <a:pt x="213" y="362"/>
                    <a:pt x="275" y="362"/>
                  </a:cubicBezTo>
                  <a:cubicBezTo>
                    <a:pt x="337" y="362"/>
                    <a:pt x="387" y="312"/>
                    <a:pt x="387" y="250"/>
                  </a:cubicBezTo>
                  <a:cubicBezTo>
                    <a:pt x="387" y="189"/>
                    <a:pt x="337" y="138"/>
                    <a:pt x="275" y="138"/>
                  </a:cubicBezTo>
                  <a:close/>
                  <a:moveTo>
                    <a:pt x="18" y="92"/>
                  </a:moveTo>
                  <a:lnTo>
                    <a:pt x="18" y="92"/>
                  </a:lnTo>
                  <a:cubicBezTo>
                    <a:pt x="39" y="90"/>
                    <a:pt x="61" y="89"/>
                    <a:pt x="83" y="88"/>
                  </a:cubicBezTo>
                  <a:cubicBezTo>
                    <a:pt x="68" y="87"/>
                    <a:pt x="53" y="86"/>
                    <a:pt x="39" y="84"/>
                  </a:cubicBezTo>
                  <a:cubicBezTo>
                    <a:pt x="29" y="83"/>
                    <a:pt x="21" y="76"/>
                    <a:pt x="21" y="66"/>
                  </a:cubicBezTo>
                  <a:cubicBezTo>
                    <a:pt x="21" y="52"/>
                    <a:pt x="21" y="38"/>
                    <a:pt x="21" y="23"/>
                  </a:cubicBezTo>
                  <a:cubicBezTo>
                    <a:pt x="21" y="13"/>
                    <a:pt x="29" y="6"/>
                    <a:pt x="39" y="5"/>
                  </a:cubicBezTo>
                  <a:cubicBezTo>
                    <a:pt x="98" y="0"/>
                    <a:pt x="156" y="0"/>
                    <a:pt x="215" y="5"/>
                  </a:cubicBezTo>
                  <a:cubicBezTo>
                    <a:pt x="225" y="6"/>
                    <a:pt x="233" y="13"/>
                    <a:pt x="233" y="23"/>
                  </a:cubicBezTo>
                  <a:cubicBezTo>
                    <a:pt x="233" y="38"/>
                    <a:pt x="233" y="52"/>
                    <a:pt x="233" y="66"/>
                  </a:cubicBezTo>
                  <a:cubicBezTo>
                    <a:pt x="233" y="76"/>
                    <a:pt x="225" y="83"/>
                    <a:pt x="215" y="84"/>
                  </a:cubicBezTo>
                  <a:cubicBezTo>
                    <a:pt x="194" y="87"/>
                    <a:pt x="173" y="88"/>
                    <a:pt x="151" y="89"/>
                  </a:cubicBezTo>
                  <a:cubicBezTo>
                    <a:pt x="166" y="90"/>
                    <a:pt x="180" y="91"/>
                    <a:pt x="194" y="92"/>
                  </a:cubicBezTo>
                  <a:cubicBezTo>
                    <a:pt x="204" y="93"/>
                    <a:pt x="212" y="100"/>
                    <a:pt x="212" y="110"/>
                  </a:cubicBezTo>
                  <a:lnTo>
                    <a:pt x="212" y="131"/>
                  </a:lnTo>
                  <a:cubicBezTo>
                    <a:pt x="200" y="137"/>
                    <a:pt x="189" y="145"/>
                    <a:pt x="179" y="155"/>
                  </a:cubicBezTo>
                  <a:cubicBezTo>
                    <a:pt x="174" y="161"/>
                    <a:pt x="168" y="167"/>
                    <a:pt x="164" y="174"/>
                  </a:cubicBezTo>
                  <a:cubicBezTo>
                    <a:pt x="115" y="177"/>
                    <a:pt x="66" y="176"/>
                    <a:pt x="18" y="171"/>
                  </a:cubicBezTo>
                  <a:cubicBezTo>
                    <a:pt x="8" y="170"/>
                    <a:pt x="0" y="163"/>
                    <a:pt x="0" y="153"/>
                  </a:cubicBezTo>
                  <a:cubicBezTo>
                    <a:pt x="0" y="139"/>
                    <a:pt x="0" y="124"/>
                    <a:pt x="0" y="110"/>
                  </a:cubicBezTo>
                  <a:cubicBezTo>
                    <a:pt x="0" y="100"/>
                    <a:pt x="8" y="93"/>
                    <a:pt x="18" y="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ndParaRPr>
            </a:p>
          </p:txBody>
        </p:sp>
      </p:grpSp>
      <p:grpSp>
        <p:nvGrpSpPr>
          <p:cNvPr id="178" name="组合 177"/>
          <p:cNvGrpSpPr/>
          <p:nvPr/>
        </p:nvGrpSpPr>
        <p:grpSpPr>
          <a:xfrm>
            <a:off x="6611937" y="716978"/>
            <a:ext cx="712800" cy="720000"/>
            <a:chOff x="2107036" y="1712781"/>
            <a:chExt cx="981075" cy="981075"/>
          </a:xfrm>
        </p:grpSpPr>
        <p:sp>
          <p:nvSpPr>
            <p:cNvPr id="179" name="椭圆 84"/>
            <p:cNvSpPr>
              <a:spLocks noChangeArrowheads="1"/>
            </p:cNvSpPr>
            <p:nvPr/>
          </p:nvSpPr>
          <p:spPr bwMode="auto">
            <a:xfrm>
              <a:off x="2107036" y="1712781"/>
              <a:ext cx="981075" cy="981075"/>
            </a:xfrm>
            <a:prstGeom prst="ellipse">
              <a:avLst/>
            </a:prstGeom>
            <a:solidFill>
              <a:srgbClr val="E3BF42"/>
            </a:solidFill>
            <a:ln w="12700" cap="flat" cmpd="sng">
              <a:solidFill>
                <a:srgbClr val="E3BF42"/>
              </a:solidFill>
              <a:bevel/>
              <a:headEnd/>
              <a:tailEnd/>
            </a:ln>
          </p:spPr>
          <p:txBody>
            <a:bodyPr anchor="ctr"/>
            <a:lstStyle/>
            <a:p>
              <a:pPr algn="ctr"/>
              <a:endParaRPr lang="zh-CN" altLang="zh-CN" sz="15000">
                <a:solidFill>
                  <a:srgbClr val="C00000"/>
                </a:solidFill>
                <a:latin typeface="方正兰亭黑简体" pitchFamily="2" charset="-122"/>
                <a:ea typeface="方正兰亭黑简体" pitchFamily="2" charset="-122"/>
                <a:sym typeface="方正兰亭黑简体" pitchFamily="2" charset="-122"/>
              </a:endParaRPr>
            </a:p>
          </p:txBody>
        </p:sp>
        <p:sp>
          <p:nvSpPr>
            <p:cNvPr id="180" name="Freeform 18"/>
            <p:cNvSpPr>
              <a:spLocks noEditPoints="1"/>
            </p:cNvSpPr>
            <p:nvPr/>
          </p:nvSpPr>
          <p:spPr bwMode="auto">
            <a:xfrm>
              <a:off x="2290258" y="1867398"/>
              <a:ext cx="620712" cy="657225"/>
            </a:xfrm>
            <a:custGeom>
              <a:avLst/>
              <a:gdLst>
                <a:gd name="T0" fmla="*/ 309263 w 568"/>
                <a:gd name="T1" fmla="*/ 627699 h 601"/>
                <a:gd name="T2" fmla="*/ 310356 w 568"/>
                <a:gd name="T3" fmla="*/ 364153 h 601"/>
                <a:gd name="T4" fmla="*/ 495040 w 568"/>
                <a:gd name="T5" fmla="*/ 329159 h 601"/>
                <a:gd name="T6" fmla="*/ 379203 w 568"/>
                <a:gd name="T7" fmla="*/ 375088 h 601"/>
                <a:gd name="T8" fmla="*/ 103816 w 568"/>
                <a:gd name="T9" fmla="*/ 234020 h 601"/>
                <a:gd name="T10" fmla="*/ 138786 w 568"/>
                <a:gd name="T11" fmla="*/ 238394 h 601"/>
                <a:gd name="T12" fmla="*/ 183591 w 568"/>
                <a:gd name="T13" fmla="*/ 242769 h 601"/>
                <a:gd name="T14" fmla="*/ 182498 w 568"/>
                <a:gd name="T15" fmla="*/ 213243 h 601"/>
                <a:gd name="T16" fmla="*/ 310356 w 568"/>
                <a:gd name="T17" fmla="*/ 331346 h 601"/>
                <a:gd name="T18" fmla="*/ 451328 w 568"/>
                <a:gd name="T19" fmla="*/ 228552 h 601"/>
                <a:gd name="T20" fmla="*/ 483019 w 568"/>
                <a:gd name="T21" fmla="*/ 223085 h 601"/>
                <a:gd name="T22" fmla="*/ 500504 w 568"/>
                <a:gd name="T23" fmla="*/ 229646 h 601"/>
                <a:gd name="T24" fmla="*/ 454606 w 568"/>
                <a:gd name="T25" fmla="*/ 279949 h 601"/>
                <a:gd name="T26" fmla="*/ 534381 w 568"/>
                <a:gd name="T27" fmla="*/ 372901 h 601"/>
                <a:gd name="T28" fmla="*/ 510339 w 568"/>
                <a:gd name="T29" fmla="*/ 287604 h 601"/>
                <a:gd name="T30" fmla="*/ 510339 w 568"/>
                <a:gd name="T31" fmla="*/ 546776 h 601"/>
                <a:gd name="T32" fmla="*/ 539845 w 568"/>
                <a:gd name="T33" fmla="*/ 540215 h 601"/>
                <a:gd name="T34" fmla="*/ 338769 w 568"/>
                <a:gd name="T35" fmla="*/ 650664 h 601"/>
                <a:gd name="T36" fmla="*/ 311449 w 568"/>
                <a:gd name="T37" fmla="*/ 657225 h 601"/>
                <a:gd name="T38" fmla="*/ 81960 w 568"/>
                <a:gd name="T39" fmla="*/ 540215 h 601"/>
                <a:gd name="T40" fmla="*/ 111466 w 568"/>
                <a:gd name="T41" fmla="*/ 546776 h 601"/>
                <a:gd name="T42" fmla="*/ 111466 w 568"/>
                <a:gd name="T43" fmla="*/ 287604 h 601"/>
                <a:gd name="T44" fmla="*/ 87424 w 568"/>
                <a:gd name="T45" fmla="*/ 372901 h 601"/>
                <a:gd name="T46" fmla="*/ 155178 w 568"/>
                <a:gd name="T47" fmla="*/ 275575 h 601"/>
                <a:gd name="T48" fmla="*/ 67754 w 568"/>
                <a:gd name="T49" fmla="*/ 437421 h 601"/>
                <a:gd name="T50" fmla="*/ 80867 w 568"/>
                <a:gd name="T51" fmla="*/ 463666 h 601"/>
                <a:gd name="T52" fmla="*/ 92888 w 568"/>
                <a:gd name="T53" fmla="*/ 487724 h 601"/>
                <a:gd name="T54" fmla="*/ 49176 w 568"/>
                <a:gd name="T55" fmla="*/ 519437 h 601"/>
                <a:gd name="T56" fmla="*/ 30598 w 568"/>
                <a:gd name="T57" fmla="*/ 412269 h 601"/>
                <a:gd name="T58" fmla="*/ 59011 w 568"/>
                <a:gd name="T59" fmla="*/ 364153 h 601"/>
                <a:gd name="T60" fmla="*/ 516896 w 568"/>
                <a:gd name="T61" fmla="*/ 416643 h 601"/>
                <a:gd name="T62" fmla="*/ 505968 w 568"/>
                <a:gd name="T63" fmla="*/ 443982 h 601"/>
                <a:gd name="T64" fmla="*/ 497225 w 568"/>
                <a:gd name="T65" fmla="*/ 471321 h 601"/>
                <a:gd name="T66" fmla="*/ 491761 w 568"/>
                <a:gd name="T67" fmla="*/ 492099 h 601"/>
                <a:gd name="T68" fmla="*/ 526731 w 568"/>
                <a:gd name="T69" fmla="*/ 396960 h 601"/>
                <a:gd name="T70" fmla="*/ 560608 w 568"/>
                <a:gd name="T71" fmla="*/ 393679 h 601"/>
                <a:gd name="T72" fmla="*/ 308170 w 568"/>
                <a:gd name="T73" fmla="*/ 0 h 601"/>
                <a:gd name="T74" fmla="*/ 456792 w 568"/>
                <a:gd name="T75" fmla="*/ 117010 h 601"/>
                <a:gd name="T76" fmla="*/ 430564 w 568"/>
                <a:gd name="T77" fmla="*/ 195746 h 601"/>
                <a:gd name="T78" fmla="*/ 398873 w 568"/>
                <a:gd name="T79" fmla="*/ 88578 h 601"/>
                <a:gd name="T80" fmla="*/ 212004 w 568"/>
                <a:gd name="T81" fmla="*/ 200120 h 601"/>
                <a:gd name="T82" fmla="*/ 166106 w 568"/>
                <a:gd name="T83" fmla="*/ 168407 h 601"/>
                <a:gd name="T84" fmla="*/ 216375 w 568"/>
                <a:gd name="T85" fmla="*/ 44836 h 6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chemeClr val="bg1"/>
            </a:solidFill>
            <a:ln>
              <a:noFill/>
            </a:ln>
          </p:spPr>
          <p:txBody>
            <a:bodyPr/>
            <a:lstStyle/>
            <a:p>
              <a:endParaRPr lang="zh-CN" altLang="en-US">
                <a:solidFill>
                  <a:prstClr val="white"/>
                </a:solidFill>
              </a:endParaRPr>
            </a:p>
          </p:txBody>
        </p:sp>
      </p:grpSp>
      <p:grpSp>
        <p:nvGrpSpPr>
          <p:cNvPr id="181" name="Group 32"/>
          <p:cNvGrpSpPr>
            <a:grpSpLocks/>
          </p:cNvGrpSpPr>
          <p:nvPr/>
        </p:nvGrpSpPr>
        <p:grpSpPr bwMode="auto">
          <a:xfrm>
            <a:off x="7427912" y="706727"/>
            <a:ext cx="712800" cy="720000"/>
            <a:chOff x="0" y="0"/>
            <a:chExt cx="1800000" cy="1800000"/>
          </a:xfrm>
        </p:grpSpPr>
        <p:sp>
          <p:nvSpPr>
            <p:cNvPr id="182" name="椭圆 92"/>
            <p:cNvSpPr>
              <a:spLocks noChangeArrowheads="1"/>
            </p:cNvSpPr>
            <p:nvPr/>
          </p:nvSpPr>
          <p:spPr bwMode="auto">
            <a:xfrm>
              <a:off x="0" y="0"/>
              <a:ext cx="1800000" cy="1800000"/>
            </a:xfrm>
            <a:prstGeom prst="ellipse">
              <a:avLst/>
            </a:prstGeom>
            <a:solidFill>
              <a:srgbClr val="E3BF42"/>
            </a:solidFill>
            <a:ln w="12700" cap="flat" cmpd="sng">
              <a:solidFill>
                <a:srgbClr val="E3BF42"/>
              </a:solidFill>
              <a:bevel/>
              <a:headEnd/>
              <a:tailEnd/>
            </a:ln>
          </p:spPr>
          <p:txBody>
            <a:bodyPr anchor="ctr"/>
            <a:lstStyle/>
            <a:p>
              <a:pPr algn="ctr"/>
              <a:endParaRPr lang="zh-CN" altLang="zh-CN" sz="15000">
                <a:solidFill>
                  <a:srgbClr val="C00000"/>
                </a:solidFill>
                <a:latin typeface="方正兰亭黑简体" pitchFamily="2" charset="-122"/>
                <a:ea typeface="方正兰亭黑简体" pitchFamily="2" charset="-122"/>
                <a:sym typeface="方正兰亭黑简体" pitchFamily="2" charset="-122"/>
              </a:endParaRPr>
            </a:p>
          </p:txBody>
        </p:sp>
        <p:sp>
          <p:nvSpPr>
            <p:cNvPr id="183" name="右箭头 93"/>
            <p:cNvSpPr>
              <a:spLocks noChangeArrowheads="1"/>
            </p:cNvSpPr>
            <p:nvPr/>
          </p:nvSpPr>
          <p:spPr bwMode="auto">
            <a:xfrm rot="16200000">
              <a:off x="383709" y="701124"/>
              <a:ext cx="1032582" cy="397749"/>
            </a:xfrm>
            <a:prstGeom prst="rightArrow">
              <a:avLst>
                <a:gd name="adj1" fmla="val 42352"/>
                <a:gd name="adj2" fmla="val 49998"/>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C00000"/>
                </a:solidFill>
                <a:latin typeface="方正兰亭黑简体" pitchFamily="2" charset="-122"/>
                <a:ea typeface="方正兰亭黑简体" pitchFamily="2" charset="-122"/>
                <a:sym typeface="方正兰亭黑简体" pitchFamily="2" charset="-122"/>
              </a:endParaRPr>
            </a:p>
          </p:txBody>
        </p:sp>
        <p:sp>
          <p:nvSpPr>
            <p:cNvPr id="184" name="右箭头 110"/>
            <p:cNvSpPr>
              <a:spLocks noChangeArrowheads="1"/>
            </p:cNvSpPr>
            <p:nvPr/>
          </p:nvSpPr>
          <p:spPr bwMode="auto">
            <a:xfrm>
              <a:off x="1032225" y="793638"/>
              <a:ext cx="592229" cy="623081"/>
            </a:xfrm>
            <a:custGeom>
              <a:avLst/>
              <a:gdLst>
                <a:gd name="T0" fmla="*/ 1895 w 584607"/>
                <a:gd name="T1" fmla="*/ 844853 h 844853"/>
                <a:gd name="T2" fmla="*/ 385733 w 584607"/>
                <a:gd name="T3" fmla="*/ 114653 h 844853"/>
                <a:gd name="T4" fmla="*/ 385733 w 584607"/>
                <a:gd name="T5" fmla="*/ 0 h 844853"/>
                <a:gd name="T6" fmla="*/ 584607 w 584607"/>
                <a:gd name="T7" fmla="*/ 198875 h 844853"/>
                <a:gd name="T8" fmla="*/ 385733 w 584607"/>
                <a:gd name="T9" fmla="*/ 397749 h 844853"/>
                <a:gd name="T10" fmla="*/ 385733 w 584607"/>
                <a:gd name="T11" fmla="*/ 283096 h 844853"/>
                <a:gd name="T12" fmla="*/ 143495 w 584607"/>
                <a:gd name="T13" fmla="*/ 840884 h 844853"/>
                <a:gd name="T14" fmla="*/ 1895 w 584607"/>
                <a:gd name="T15" fmla="*/ 844853 h 844853"/>
                <a:gd name="T16" fmla="*/ 0 60000 65536"/>
                <a:gd name="T17" fmla="*/ 0 60000 65536"/>
                <a:gd name="T18" fmla="*/ 0 60000 65536"/>
                <a:gd name="T19" fmla="*/ 0 60000 65536"/>
                <a:gd name="T20" fmla="*/ 0 60000 65536"/>
                <a:gd name="T21" fmla="*/ 0 60000 65536"/>
                <a:gd name="T22" fmla="*/ 0 60000 65536"/>
                <a:gd name="T23" fmla="*/ 0 60000 65536"/>
                <a:gd name="T24" fmla="*/ 0 w 584607"/>
                <a:gd name="T25" fmla="*/ 0 h 844853"/>
                <a:gd name="T26" fmla="*/ 584607 w 584607"/>
                <a:gd name="T27" fmla="*/ 844853 h 8448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84607" h="844853">
                  <a:moveTo>
                    <a:pt x="1895" y="844853"/>
                  </a:moveTo>
                  <a:cubicBezTo>
                    <a:pt x="4641" y="258418"/>
                    <a:pt x="-60564" y="111756"/>
                    <a:pt x="385733" y="114653"/>
                  </a:cubicBezTo>
                  <a:lnTo>
                    <a:pt x="385733" y="0"/>
                  </a:lnTo>
                  <a:lnTo>
                    <a:pt x="584607" y="198875"/>
                  </a:lnTo>
                  <a:lnTo>
                    <a:pt x="385733" y="397749"/>
                  </a:lnTo>
                  <a:lnTo>
                    <a:pt x="385733" y="283096"/>
                  </a:lnTo>
                  <a:cubicBezTo>
                    <a:pt x="81916" y="282287"/>
                    <a:pt x="148455" y="314356"/>
                    <a:pt x="143495" y="840884"/>
                  </a:cubicBezTo>
                  <a:lnTo>
                    <a:pt x="1895" y="844853"/>
                  </a:ln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C00000"/>
                </a:solidFill>
                <a:latin typeface="方正兰亭黑简体" pitchFamily="2" charset="-122"/>
                <a:ea typeface="方正兰亭黑简体" pitchFamily="2" charset="-122"/>
                <a:sym typeface="方正兰亭黑简体" pitchFamily="2" charset="-122"/>
              </a:endParaRPr>
            </a:p>
          </p:txBody>
        </p:sp>
        <p:sp>
          <p:nvSpPr>
            <p:cNvPr id="185" name="右箭头 110"/>
            <p:cNvSpPr>
              <a:spLocks noChangeArrowheads="1"/>
            </p:cNvSpPr>
            <p:nvPr/>
          </p:nvSpPr>
          <p:spPr bwMode="auto">
            <a:xfrm flipH="1">
              <a:off x="204067" y="793424"/>
              <a:ext cx="560711" cy="623081"/>
            </a:xfrm>
            <a:custGeom>
              <a:avLst/>
              <a:gdLst>
                <a:gd name="T0" fmla="*/ 1895 w 584607"/>
                <a:gd name="T1" fmla="*/ 844853 h 844853"/>
                <a:gd name="T2" fmla="*/ 385733 w 584607"/>
                <a:gd name="T3" fmla="*/ 114653 h 844853"/>
                <a:gd name="T4" fmla="*/ 385733 w 584607"/>
                <a:gd name="T5" fmla="*/ 0 h 844853"/>
                <a:gd name="T6" fmla="*/ 584607 w 584607"/>
                <a:gd name="T7" fmla="*/ 198875 h 844853"/>
                <a:gd name="T8" fmla="*/ 385733 w 584607"/>
                <a:gd name="T9" fmla="*/ 397749 h 844853"/>
                <a:gd name="T10" fmla="*/ 385733 w 584607"/>
                <a:gd name="T11" fmla="*/ 283096 h 844853"/>
                <a:gd name="T12" fmla="*/ 143495 w 584607"/>
                <a:gd name="T13" fmla="*/ 840884 h 844853"/>
                <a:gd name="T14" fmla="*/ 1895 w 584607"/>
                <a:gd name="T15" fmla="*/ 844853 h 844853"/>
                <a:gd name="T16" fmla="*/ 0 60000 65536"/>
                <a:gd name="T17" fmla="*/ 0 60000 65536"/>
                <a:gd name="T18" fmla="*/ 0 60000 65536"/>
                <a:gd name="T19" fmla="*/ 0 60000 65536"/>
                <a:gd name="T20" fmla="*/ 0 60000 65536"/>
                <a:gd name="T21" fmla="*/ 0 60000 65536"/>
                <a:gd name="T22" fmla="*/ 0 60000 65536"/>
                <a:gd name="T23" fmla="*/ 0 60000 65536"/>
                <a:gd name="T24" fmla="*/ 0 w 584607"/>
                <a:gd name="T25" fmla="*/ 0 h 844853"/>
                <a:gd name="T26" fmla="*/ 584607 w 584607"/>
                <a:gd name="T27" fmla="*/ 844853 h 8448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84607" h="844853">
                  <a:moveTo>
                    <a:pt x="1895" y="844853"/>
                  </a:moveTo>
                  <a:cubicBezTo>
                    <a:pt x="4641" y="258418"/>
                    <a:pt x="-60564" y="111756"/>
                    <a:pt x="385733" y="114653"/>
                  </a:cubicBezTo>
                  <a:lnTo>
                    <a:pt x="385733" y="0"/>
                  </a:lnTo>
                  <a:lnTo>
                    <a:pt x="584607" y="198875"/>
                  </a:lnTo>
                  <a:lnTo>
                    <a:pt x="385733" y="397749"/>
                  </a:lnTo>
                  <a:lnTo>
                    <a:pt x="385733" y="283096"/>
                  </a:lnTo>
                  <a:cubicBezTo>
                    <a:pt x="81916" y="282287"/>
                    <a:pt x="148455" y="314356"/>
                    <a:pt x="143495" y="840884"/>
                  </a:cubicBezTo>
                  <a:lnTo>
                    <a:pt x="1895" y="844853"/>
                  </a:ln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C00000"/>
                </a:solidFill>
                <a:latin typeface="方正兰亭黑简体" pitchFamily="2" charset="-122"/>
                <a:ea typeface="方正兰亭黑简体" pitchFamily="2" charset="-122"/>
                <a:sym typeface="方正兰亭黑简体" pitchFamily="2" charset="-122"/>
              </a:endParaRPr>
            </a:p>
          </p:txBody>
        </p:sp>
      </p:grpSp>
      <p:grpSp>
        <p:nvGrpSpPr>
          <p:cNvPr id="186" name="组合 185"/>
          <p:cNvGrpSpPr/>
          <p:nvPr/>
        </p:nvGrpSpPr>
        <p:grpSpPr>
          <a:xfrm>
            <a:off x="10611786" y="664120"/>
            <a:ext cx="712800" cy="720000"/>
            <a:chOff x="9580377" y="421482"/>
            <a:chExt cx="981075" cy="982662"/>
          </a:xfrm>
        </p:grpSpPr>
        <p:sp>
          <p:nvSpPr>
            <p:cNvPr id="187" name="椭圆 58"/>
            <p:cNvSpPr>
              <a:spLocks noChangeArrowheads="1"/>
            </p:cNvSpPr>
            <p:nvPr/>
          </p:nvSpPr>
          <p:spPr bwMode="auto">
            <a:xfrm>
              <a:off x="9580377" y="421482"/>
              <a:ext cx="981075" cy="982662"/>
            </a:xfrm>
            <a:prstGeom prst="ellipse">
              <a:avLst/>
            </a:prstGeom>
            <a:solidFill>
              <a:srgbClr val="E3BF42"/>
            </a:solidFill>
            <a:ln w="12700" cap="flat" cmpd="sng">
              <a:solidFill>
                <a:srgbClr val="E3BF42"/>
              </a:solidFill>
              <a:bevel/>
              <a:headEnd/>
              <a:tailEnd/>
            </a:ln>
          </p:spPr>
          <p:txBody>
            <a:bodyPr anchor="ctr"/>
            <a:lstStyle/>
            <a:p>
              <a:pPr algn="ctr"/>
              <a:endParaRPr lang="zh-CN" altLang="zh-CN" sz="18000">
                <a:solidFill>
                  <a:srgbClr val="C00000"/>
                </a:solidFill>
                <a:latin typeface="方正兰亭黑简体" pitchFamily="2" charset="-122"/>
                <a:ea typeface="方正兰亭黑简体" pitchFamily="2" charset="-122"/>
                <a:sym typeface="方正兰亭黑简体" pitchFamily="2" charset="-122"/>
              </a:endParaRPr>
            </a:p>
          </p:txBody>
        </p:sp>
        <p:sp>
          <p:nvSpPr>
            <p:cNvPr id="188" name="Freeform 19"/>
            <p:cNvSpPr>
              <a:spLocks noEditPoints="1"/>
            </p:cNvSpPr>
            <p:nvPr/>
          </p:nvSpPr>
          <p:spPr bwMode="auto">
            <a:xfrm>
              <a:off x="9756348" y="549716"/>
              <a:ext cx="696912" cy="658812"/>
            </a:xfrm>
            <a:custGeom>
              <a:avLst/>
              <a:gdLst>
                <a:gd name="T0" fmla="*/ 570201 w 638"/>
                <a:gd name="T1" fmla="*/ 64461 h 603"/>
                <a:gd name="T2" fmla="*/ 568016 w 638"/>
                <a:gd name="T3" fmla="*/ 203216 h 603"/>
                <a:gd name="T4" fmla="*/ 328794 w 638"/>
                <a:gd name="T5" fmla="*/ 203216 h 603"/>
                <a:gd name="T6" fmla="*/ 326609 w 638"/>
                <a:gd name="T7" fmla="*/ 140940 h 603"/>
                <a:gd name="T8" fmla="*/ 326609 w 638"/>
                <a:gd name="T9" fmla="*/ 130014 h 603"/>
                <a:gd name="T10" fmla="*/ 328794 w 638"/>
                <a:gd name="T11" fmla="*/ 58998 h 603"/>
                <a:gd name="T12" fmla="*/ 333163 w 638"/>
                <a:gd name="T13" fmla="*/ 29499 h 603"/>
                <a:gd name="T14" fmla="*/ 298208 w 638"/>
                <a:gd name="T15" fmla="*/ 64461 h 603"/>
                <a:gd name="T16" fmla="*/ 287285 w 638"/>
                <a:gd name="T17" fmla="*/ 123459 h 603"/>
                <a:gd name="T18" fmla="*/ 121250 w 638"/>
                <a:gd name="T19" fmla="*/ 102700 h 603"/>
                <a:gd name="T20" fmla="*/ 122342 w 638"/>
                <a:gd name="T21" fmla="*/ 226159 h 603"/>
                <a:gd name="T22" fmla="*/ 127804 w 638"/>
                <a:gd name="T23" fmla="*/ 226159 h 603"/>
                <a:gd name="T24" fmla="*/ 161666 w 638"/>
                <a:gd name="T25" fmla="*/ 370377 h 603"/>
                <a:gd name="T26" fmla="*/ 169312 w 638"/>
                <a:gd name="T27" fmla="*/ 370377 h 603"/>
                <a:gd name="T28" fmla="*/ 202083 w 638"/>
                <a:gd name="T29" fmla="*/ 243640 h 603"/>
                <a:gd name="T30" fmla="*/ 202083 w 638"/>
                <a:gd name="T31" fmla="*/ 138755 h 603"/>
                <a:gd name="T32" fmla="*/ 287285 w 638"/>
                <a:gd name="T33" fmla="*/ 148588 h 603"/>
                <a:gd name="T34" fmla="*/ 308039 w 638"/>
                <a:gd name="T35" fmla="*/ 222882 h 603"/>
                <a:gd name="T36" fmla="*/ 333163 w 638"/>
                <a:gd name="T37" fmla="*/ 233807 h 603"/>
                <a:gd name="T38" fmla="*/ 588770 w 638"/>
                <a:gd name="T39" fmla="*/ 222882 h 603"/>
                <a:gd name="T40" fmla="*/ 588770 w 638"/>
                <a:gd name="T41" fmla="*/ 39332 h 603"/>
                <a:gd name="T42" fmla="*/ 568016 w 638"/>
                <a:gd name="T43" fmla="*/ 241455 h 603"/>
                <a:gd name="T44" fmla="*/ 571293 w 638"/>
                <a:gd name="T45" fmla="*/ 372562 h 603"/>
                <a:gd name="T46" fmla="*/ 400888 w 638"/>
                <a:gd name="T47" fmla="*/ 272047 h 603"/>
                <a:gd name="T48" fmla="*/ 364841 w 638"/>
                <a:gd name="T49" fmla="*/ 272047 h 603"/>
                <a:gd name="T50" fmla="*/ 568016 w 638"/>
                <a:gd name="T51" fmla="*/ 241455 h 603"/>
                <a:gd name="T52" fmla="*/ 172589 w 638"/>
                <a:gd name="T53" fmla="*/ 478540 h 603"/>
                <a:gd name="T54" fmla="*/ 123434 w 638"/>
                <a:gd name="T55" fmla="*/ 407524 h 603"/>
                <a:gd name="T56" fmla="*/ 394334 w 638"/>
                <a:gd name="T57" fmla="*/ 478540 h 603"/>
                <a:gd name="T58" fmla="*/ 345179 w 638"/>
                <a:gd name="T59" fmla="*/ 407524 h 603"/>
                <a:gd name="T60" fmla="*/ 619356 w 638"/>
                <a:gd name="T61" fmla="*/ 478540 h 603"/>
                <a:gd name="T62" fmla="*/ 570201 w 638"/>
                <a:gd name="T63" fmla="*/ 407524 h 603"/>
                <a:gd name="T64" fmla="*/ 218468 w 638"/>
                <a:gd name="T65" fmla="*/ 532075 h 603"/>
                <a:gd name="T66" fmla="*/ 241407 w 638"/>
                <a:gd name="T67" fmla="*/ 575778 h 603"/>
                <a:gd name="T68" fmla="*/ 289470 w 638"/>
                <a:gd name="T69" fmla="*/ 489466 h 603"/>
                <a:gd name="T70" fmla="*/ 440212 w 638"/>
                <a:gd name="T71" fmla="*/ 575778 h 603"/>
                <a:gd name="T72" fmla="*/ 472983 w 638"/>
                <a:gd name="T73" fmla="*/ 575778 h 603"/>
                <a:gd name="T74" fmla="*/ 622633 w 638"/>
                <a:gd name="T75" fmla="*/ 489466 h 603"/>
                <a:gd name="T76" fmla="*/ 670696 w 638"/>
                <a:gd name="T77" fmla="*/ 575778 h 603"/>
                <a:gd name="T78" fmla="*/ 696912 w 638"/>
                <a:gd name="T79" fmla="*/ 599814 h 603"/>
                <a:gd name="T80" fmla="*/ 664142 w 638"/>
                <a:gd name="T81" fmla="*/ 599814 h 603"/>
                <a:gd name="T82" fmla="*/ 472983 w 638"/>
                <a:gd name="T83" fmla="*/ 599814 h 603"/>
                <a:gd name="T84" fmla="*/ 440212 w 638"/>
                <a:gd name="T85" fmla="*/ 599814 h 603"/>
                <a:gd name="T86" fmla="*/ 247961 w 638"/>
                <a:gd name="T87" fmla="*/ 599814 h 603"/>
                <a:gd name="T88" fmla="*/ 218468 w 638"/>
                <a:gd name="T89" fmla="*/ 599814 h 603"/>
                <a:gd name="T90" fmla="*/ 26216 w 638"/>
                <a:gd name="T91" fmla="*/ 599814 h 603"/>
                <a:gd name="T92" fmla="*/ 26216 w 638"/>
                <a:gd name="T93" fmla="*/ 575778 h 603"/>
                <a:gd name="T94" fmla="*/ 166035 w 638"/>
                <a:gd name="T95" fmla="*/ 0 h 603"/>
                <a:gd name="T96" fmla="*/ 117973 w 638"/>
                <a:gd name="T97" fmla="*/ 48073 h 6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cubicBezTo>
                    <a:pt x="288" y="210"/>
                    <a:pt x="296" y="214"/>
                    <a:pt x="305" y="214"/>
                  </a:cubicBezTo>
                  <a:lnTo>
                    <a:pt x="516" y="214"/>
                  </a:lnTo>
                  <a:cubicBezTo>
                    <a:pt x="525" y="214"/>
                    <a:pt x="533" y="210"/>
                    <a:pt x="539" y="204"/>
                  </a:cubicBez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chemeClr val="bg1"/>
            </a:solidFill>
            <a:ln>
              <a:noFill/>
            </a:ln>
          </p:spPr>
          <p:txBody>
            <a:bodyPr/>
            <a:lstStyle/>
            <a:p>
              <a:endParaRPr lang="zh-CN" altLang="en-US">
                <a:solidFill>
                  <a:prstClr val="black"/>
                </a:solidFill>
              </a:endParaRPr>
            </a:p>
          </p:txBody>
        </p:sp>
      </p:grpSp>
      <p:sp>
        <p:nvSpPr>
          <p:cNvPr id="189" name="Freeform 10"/>
          <p:cNvSpPr>
            <a:spLocks noEditPoints="1"/>
          </p:cNvSpPr>
          <p:nvPr/>
        </p:nvSpPr>
        <p:spPr bwMode="auto">
          <a:xfrm>
            <a:off x="643732" y="6062663"/>
            <a:ext cx="455612" cy="457200"/>
          </a:xfrm>
          <a:custGeom>
            <a:avLst/>
            <a:gdLst>
              <a:gd name="T0" fmla="*/ 227806 w 490"/>
              <a:gd name="T1" fmla="*/ 0 h 490"/>
              <a:gd name="T2" fmla="*/ 455612 w 490"/>
              <a:gd name="T3" fmla="*/ 228600 h 490"/>
              <a:gd name="T4" fmla="*/ 227806 w 490"/>
              <a:gd name="T5" fmla="*/ 457200 h 490"/>
              <a:gd name="T6" fmla="*/ 0 w 490"/>
              <a:gd name="T7" fmla="*/ 228600 h 490"/>
              <a:gd name="T8" fmla="*/ 227806 w 490"/>
              <a:gd name="T9" fmla="*/ 0 h 490"/>
              <a:gd name="T10" fmla="*/ 405402 w 490"/>
              <a:gd name="T11" fmla="*/ 233265 h 490"/>
              <a:gd name="T12" fmla="*/ 397033 w 490"/>
              <a:gd name="T13" fmla="*/ 238864 h 490"/>
              <a:gd name="T14" fmla="*/ 366349 w 490"/>
              <a:gd name="T15" fmla="*/ 238864 h 490"/>
              <a:gd name="T16" fmla="*/ 358911 w 490"/>
              <a:gd name="T17" fmla="*/ 236064 h 490"/>
              <a:gd name="T18" fmla="*/ 227806 w 490"/>
              <a:gd name="T19" fmla="*/ 97971 h 490"/>
              <a:gd name="T20" fmla="*/ 96701 w 490"/>
              <a:gd name="T21" fmla="*/ 236064 h 490"/>
              <a:gd name="T22" fmla="*/ 89263 w 490"/>
              <a:gd name="T23" fmla="*/ 238864 h 490"/>
              <a:gd name="T24" fmla="*/ 58579 w 490"/>
              <a:gd name="T25" fmla="*/ 238864 h 490"/>
              <a:gd name="T26" fmla="*/ 50210 w 490"/>
              <a:gd name="T27" fmla="*/ 233265 h 490"/>
              <a:gd name="T28" fmla="*/ 52070 w 490"/>
              <a:gd name="T29" fmla="*/ 223002 h 490"/>
              <a:gd name="T30" fmla="*/ 219438 w 490"/>
              <a:gd name="T31" fmla="*/ 48519 h 490"/>
              <a:gd name="T32" fmla="*/ 227806 w 490"/>
              <a:gd name="T33" fmla="*/ 44787 h 490"/>
              <a:gd name="T34" fmla="*/ 236174 w 490"/>
              <a:gd name="T35" fmla="*/ 48519 h 490"/>
              <a:gd name="T36" fmla="*/ 403542 w 490"/>
              <a:gd name="T37" fmla="*/ 223002 h 490"/>
              <a:gd name="T38" fmla="*/ 405402 w 490"/>
              <a:gd name="T39" fmla="*/ 233265 h 490"/>
              <a:gd name="T40" fmla="*/ 105070 w 490"/>
              <a:gd name="T41" fmla="*/ 249127 h 490"/>
              <a:gd name="T42" fmla="*/ 105070 w 490"/>
              <a:gd name="T43" fmla="*/ 249127 h 490"/>
              <a:gd name="T44" fmla="*/ 105070 w 490"/>
              <a:gd name="T45" fmla="*/ 353630 h 490"/>
              <a:gd name="T46" fmla="*/ 119947 w 490"/>
              <a:gd name="T47" fmla="*/ 371358 h 490"/>
              <a:gd name="T48" fmla="*/ 187824 w 490"/>
              <a:gd name="T49" fmla="*/ 371358 h 490"/>
              <a:gd name="T50" fmla="*/ 187824 w 490"/>
              <a:gd name="T51" fmla="*/ 257525 h 490"/>
              <a:gd name="T52" fmla="*/ 205490 w 490"/>
              <a:gd name="T53" fmla="*/ 239797 h 490"/>
              <a:gd name="T54" fmla="*/ 250122 w 490"/>
              <a:gd name="T55" fmla="*/ 239797 h 490"/>
              <a:gd name="T56" fmla="*/ 267788 w 490"/>
              <a:gd name="T57" fmla="*/ 257525 h 490"/>
              <a:gd name="T58" fmla="*/ 267788 w 490"/>
              <a:gd name="T59" fmla="*/ 371358 h 490"/>
              <a:gd name="T60" fmla="*/ 335665 w 490"/>
              <a:gd name="T61" fmla="*/ 371358 h 490"/>
              <a:gd name="T62" fmla="*/ 350542 w 490"/>
              <a:gd name="T63" fmla="*/ 353630 h 490"/>
              <a:gd name="T64" fmla="*/ 350542 w 490"/>
              <a:gd name="T65" fmla="*/ 250060 h 490"/>
              <a:gd name="T66" fmla="*/ 227806 w 490"/>
              <a:gd name="T67" fmla="*/ 121298 h 490"/>
              <a:gd name="T68" fmla="*/ 105070 w 490"/>
              <a:gd name="T69" fmla="*/ 249127 h 49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ndParaRPr>
          </a:p>
        </p:txBody>
      </p:sp>
    </p:spTree>
    <p:extLst>
      <p:ext uri="{BB962C8B-B14F-4D97-AF65-F5344CB8AC3E}">
        <p14:creationId xmlns:p14="http://schemas.microsoft.com/office/powerpoint/2010/main" val="3556889891"/>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3"/>
                                        </p:tgtEl>
                                        <p:attrNameLst>
                                          <p:attrName>style.visibility</p:attrName>
                                        </p:attrNameLst>
                                      </p:cBhvr>
                                      <p:to>
                                        <p:strVal val="visible"/>
                                      </p:to>
                                    </p:set>
                                    <p:anim calcmode="lin" valueType="num">
                                      <p:cBhvr>
                                        <p:cTn id="7" dur="500" fill="hold"/>
                                        <p:tgtEl>
                                          <p:spTgt spid="153"/>
                                        </p:tgtEl>
                                        <p:attrNameLst>
                                          <p:attrName>ppt_w</p:attrName>
                                        </p:attrNameLst>
                                      </p:cBhvr>
                                      <p:tavLst>
                                        <p:tav tm="0">
                                          <p:val>
                                            <p:fltVal val="0"/>
                                          </p:val>
                                        </p:tav>
                                        <p:tav tm="100000">
                                          <p:val>
                                            <p:strVal val="#ppt_w"/>
                                          </p:val>
                                        </p:tav>
                                      </p:tavLst>
                                    </p:anim>
                                    <p:anim calcmode="lin" valueType="num">
                                      <p:cBhvr>
                                        <p:cTn id="8" dur="500" fill="hold"/>
                                        <p:tgtEl>
                                          <p:spTgt spid="153"/>
                                        </p:tgtEl>
                                        <p:attrNameLst>
                                          <p:attrName>ppt_h</p:attrName>
                                        </p:attrNameLst>
                                      </p:cBhvr>
                                      <p:tavLst>
                                        <p:tav tm="0">
                                          <p:val>
                                            <p:fltVal val="0"/>
                                          </p:val>
                                        </p:tav>
                                        <p:tav tm="100000">
                                          <p:val>
                                            <p:strVal val="#ppt_h"/>
                                          </p:val>
                                        </p:tav>
                                      </p:tavLst>
                                    </p:anim>
                                    <p:animEffect transition="in" filter="fade">
                                      <p:cBhvr>
                                        <p:cTn id="9" dur="500"/>
                                        <p:tgtEl>
                                          <p:spTgt spid="153"/>
                                        </p:tgtEl>
                                      </p:cBhvr>
                                    </p:animEffect>
                                  </p:childTnLst>
                                </p:cTn>
                              </p:par>
                            </p:childTnLst>
                          </p:cTn>
                        </p:par>
                        <p:par>
                          <p:cTn id="10" fill="hold">
                            <p:stCondLst>
                              <p:cond delay="500"/>
                            </p:stCondLst>
                            <p:childTnLst>
                              <p:par>
                                <p:cTn id="11" presetID="2" presetClass="entr" presetSubtype="12" fill="hold" nodeType="afterEffect">
                                  <p:stCondLst>
                                    <p:cond delay="0"/>
                                  </p:stCondLst>
                                  <p:childTnLst>
                                    <p:set>
                                      <p:cBhvr>
                                        <p:cTn id="12" dur="1" fill="hold">
                                          <p:stCondLst>
                                            <p:cond delay="0"/>
                                          </p:stCondLst>
                                        </p:cTn>
                                        <p:tgtEl>
                                          <p:spTgt spid="163"/>
                                        </p:tgtEl>
                                        <p:attrNameLst>
                                          <p:attrName>style.visibility</p:attrName>
                                        </p:attrNameLst>
                                      </p:cBhvr>
                                      <p:to>
                                        <p:strVal val="visible"/>
                                      </p:to>
                                    </p:set>
                                    <p:anim calcmode="lin" valueType="num">
                                      <p:cBhvr additive="base">
                                        <p:cTn id="13" dur="500" fill="hold"/>
                                        <p:tgtEl>
                                          <p:spTgt spid="163"/>
                                        </p:tgtEl>
                                        <p:attrNameLst>
                                          <p:attrName>ppt_x</p:attrName>
                                        </p:attrNameLst>
                                      </p:cBhvr>
                                      <p:tavLst>
                                        <p:tav tm="0">
                                          <p:val>
                                            <p:strVal val="0-#ppt_w/2"/>
                                          </p:val>
                                        </p:tav>
                                        <p:tav tm="100000">
                                          <p:val>
                                            <p:strVal val="#ppt_x"/>
                                          </p:val>
                                        </p:tav>
                                      </p:tavLst>
                                    </p:anim>
                                    <p:anim calcmode="lin" valueType="num">
                                      <p:cBhvr additive="base">
                                        <p:cTn id="14" dur="500" fill="hold"/>
                                        <p:tgtEl>
                                          <p:spTgt spid="163"/>
                                        </p:tgtEl>
                                        <p:attrNameLst>
                                          <p:attrName>ppt_y</p:attrName>
                                        </p:attrNameLst>
                                      </p:cBhvr>
                                      <p:tavLst>
                                        <p:tav tm="0">
                                          <p:val>
                                            <p:strVal val="1+#ppt_h/2"/>
                                          </p:val>
                                        </p:tav>
                                        <p:tav tm="100000">
                                          <p:val>
                                            <p:strVal val="#ppt_y"/>
                                          </p:val>
                                        </p:tav>
                                      </p:tavLst>
                                    </p:anim>
                                  </p:childTnLst>
                                </p:cTn>
                              </p:par>
                              <p:par>
                                <p:cTn id="15" presetID="2" presetClass="entr" presetSubtype="12" fill="hold" nodeType="withEffect">
                                  <p:stCondLst>
                                    <p:cond delay="100"/>
                                  </p:stCondLst>
                                  <p:childTnLst>
                                    <p:set>
                                      <p:cBhvr>
                                        <p:cTn id="16" dur="1" fill="hold">
                                          <p:stCondLst>
                                            <p:cond delay="0"/>
                                          </p:stCondLst>
                                        </p:cTn>
                                        <p:tgtEl>
                                          <p:spTgt spid="178"/>
                                        </p:tgtEl>
                                        <p:attrNameLst>
                                          <p:attrName>style.visibility</p:attrName>
                                        </p:attrNameLst>
                                      </p:cBhvr>
                                      <p:to>
                                        <p:strVal val="visible"/>
                                      </p:to>
                                    </p:set>
                                    <p:anim calcmode="lin" valueType="num">
                                      <p:cBhvr additive="base">
                                        <p:cTn id="17" dur="500" fill="hold"/>
                                        <p:tgtEl>
                                          <p:spTgt spid="178"/>
                                        </p:tgtEl>
                                        <p:attrNameLst>
                                          <p:attrName>ppt_x</p:attrName>
                                        </p:attrNameLst>
                                      </p:cBhvr>
                                      <p:tavLst>
                                        <p:tav tm="0">
                                          <p:val>
                                            <p:strVal val="0-#ppt_w/2"/>
                                          </p:val>
                                        </p:tav>
                                        <p:tav tm="100000">
                                          <p:val>
                                            <p:strVal val="#ppt_x"/>
                                          </p:val>
                                        </p:tav>
                                      </p:tavLst>
                                    </p:anim>
                                    <p:anim calcmode="lin" valueType="num">
                                      <p:cBhvr additive="base">
                                        <p:cTn id="18" dur="500" fill="hold"/>
                                        <p:tgtEl>
                                          <p:spTgt spid="178"/>
                                        </p:tgtEl>
                                        <p:attrNameLst>
                                          <p:attrName>ppt_y</p:attrName>
                                        </p:attrNameLst>
                                      </p:cBhvr>
                                      <p:tavLst>
                                        <p:tav tm="0">
                                          <p:val>
                                            <p:strVal val="1+#ppt_h/2"/>
                                          </p:val>
                                        </p:tav>
                                        <p:tav tm="100000">
                                          <p:val>
                                            <p:strVal val="#ppt_y"/>
                                          </p:val>
                                        </p:tav>
                                      </p:tavLst>
                                    </p:anim>
                                  </p:childTnLst>
                                </p:cTn>
                              </p:par>
                              <p:par>
                                <p:cTn id="19" presetID="2" presetClass="entr" presetSubtype="12" fill="hold" nodeType="withEffect">
                                  <p:stCondLst>
                                    <p:cond delay="200"/>
                                  </p:stCondLst>
                                  <p:childTnLst>
                                    <p:set>
                                      <p:cBhvr>
                                        <p:cTn id="20" dur="1" fill="hold">
                                          <p:stCondLst>
                                            <p:cond delay="0"/>
                                          </p:stCondLst>
                                        </p:cTn>
                                        <p:tgtEl>
                                          <p:spTgt spid="181"/>
                                        </p:tgtEl>
                                        <p:attrNameLst>
                                          <p:attrName>style.visibility</p:attrName>
                                        </p:attrNameLst>
                                      </p:cBhvr>
                                      <p:to>
                                        <p:strVal val="visible"/>
                                      </p:to>
                                    </p:set>
                                    <p:anim calcmode="lin" valueType="num">
                                      <p:cBhvr additive="base">
                                        <p:cTn id="21" dur="500" fill="hold"/>
                                        <p:tgtEl>
                                          <p:spTgt spid="181"/>
                                        </p:tgtEl>
                                        <p:attrNameLst>
                                          <p:attrName>ppt_x</p:attrName>
                                        </p:attrNameLst>
                                      </p:cBhvr>
                                      <p:tavLst>
                                        <p:tav tm="0">
                                          <p:val>
                                            <p:strVal val="0-#ppt_w/2"/>
                                          </p:val>
                                        </p:tav>
                                        <p:tav tm="100000">
                                          <p:val>
                                            <p:strVal val="#ppt_x"/>
                                          </p:val>
                                        </p:tav>
                                      </p:tavLst>
                                    </p:anim>
                                    <p:anim calcmode="lin" valueType="num">
                                      <p:cBhvr additive="base">
                                        <p:cTn id="22" dur="500" fill="hold"/>
                                        <p:tgtEl>
                                          <p:spTgt spid="181"/>
                                        </p:tgtEl>
                                        <p:attrNameLst>
                                          <p:attrName>ppt_y</p:attrName>
                                        </p:attrNameLst>
                                      </p:cBhvr>
                                      <p:tavLst>
                                        <p:tav tm="0">
                                          <p:val>
                                            <p:strVal val="1+#ppt_h/2"/>
                                          </p:val>
                                        </p:tav>
                                        <p:tav tm="100000">
                                          <p:val>
                                            <p:strVal val="#ppt_y"/>
                                          </p:val>
                                        </p:tav>
                                      </p:tavLst>
                                    </p:anim>
                                  </p:childTnLst>
                                </p:cTn>
                              </p:par>
                              <p:par>
                                <p:cTn id="23" presetID="2" presetClass="entr" presetSubtype="12" fill="hold" nodeType="withEffect">
                                  <p:stCondLst>
                                    <p:cond delay="300"/>
                                  </p:stCondLst>
                                  <p:childTnLst>
                                    <p:set>
                                      <p:cBhvr>
                                        <p:cTn id="24" dur="1" fill="hold">
                                          <p:stCondLst>
                                            <p:cond delay="0"/>
                                          </p:stCondLst>
                                        </p:cTn>
                                        <p:tgtEl>
                                          <p:spTgt spid="172"/>
                                        </p:tgtEl>
                                        <p:attrNameLst>
                                          <p:attrName>style.visibility</p:attrName>
                                        </p:attrNameLst>
                                      </p:cBhvr>
                                      <p:to>
                                        <p:strVal val="visible"/>
                                      </p:to>
                                    </p:set>
                                    <p:anim calcmode="lin" valueType="num">
                                      <p:cBhvr additive="base">
                                        <p:cTn id="25" dur="500" fill="hold"/>
                                        <p:tgtEl>
                                          <p:spTgt spid="172"/>
                                        </p:tgtEl>
                                        <p:attrNameLst>
                                          <p:attrName>ppt_x</p:attrName>
                                        </p:attrNameLst>
                                      </p:cBhvr>
                                      <p:tavLst>
                                        <p:tav tm="0">
                                          <p:val>
                                            <p:strVal val="0-#ppt_w/2"/>
                                          </p:val>
                                        </p:tav>
                                        <p:tav tm="100000">
                                          <p:val>
                                            <p:strVal val="#ppt_x"/>
                                          </p:val>
                                        </p:tav>
                                      </p:tavLst>
                                    </p:anim>
                                    <p:anim calcmode="lin" valueType="num">
                                      <p:cBhvr additive="base">
                                        <p:cTn id="26" dur="500" fill="hold"/>
                                        <p:tgtEl>
                                          <p:spTgt spid="172"/>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400"/>
                                  </p:stCondLst>
                                  <p:childTnLst>
                                    <p:set>
                                      <p:cBhvr>
                                        <p:cTn id="28" dur="1" fill="hold">
                                          <p:stCondLst>
                                            <p:cond delay="0"/>
                                          </p:stCondLst>
                                        </p:cTn>
                                        <p:tgtEl>
                                          <p:spTgt spid="166"/>
                                        </p:tgtEl>
                                        <p:attrNameLst>
                                          <p:attrName>style.visibility</p:attrName>
                                        </p:attrNameLst>
                                      </p:cBhvr>
                                      <p:to>
                                        <p:strVal val="visible"/>
                                      </p:to>
                                    </p:set>
                                    <p:anim calcmode="lin" valueType="num">
                                      <p:cBhvr additive="base">
                                        <p:cTn id="29" dur="500" fill="hold"/>
                                        <p:tgtEl>
                                          <p:spTgt spid="166"/>
                                        </p:tgtEl>
                                        <p:attrNameLst>
                                          <p:attrName>ppt_x</p:attrName>
                                        </p:attrNameLst>
                                      </p:cBhvr>
                                      <p:tavLst>
                                        <p:tav tm="0">
                                          <p:val>
                                            <p:strVal val="0-#ppt_w/2"/>
                                          </p:val>
                                        </p:tav>
                                        <p:tav tm="100000">
                                          <p:val>
                                            <p:strVal val="#ppt_x"/>
                                          </p:val>
                                        </p:tav>
                                      </p:tavLst>
                                    </p:anim>
                                    <p:anim calcmode="lin" valueType="num">
                                      <p:cBhvr additive="base">
                                        <p:cTn id="30" dur="500" fill="hold"/>
                                        <p:tgtEl>
                                          <p:spTgt spid="166"/>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500"/>
                                  </p:stCondLst>
                                  <p:childTnLst>
                                    <p:set>
                                      <p:cBhvr>
                                        <p:cTn id="32" dur="1" fill="hold">
                                          <p:stCondLst>
                                            <p:cond delay="0"/>
                                          </p:stCondLst>
                                        </p:cTn>
                                        <p:tgtEl>
                                          <p:spTgt spid="175"/>
                                        </p:tgtEl>
                                        <p:attrNameLst>
                                          <p:attrName>style.visibility</p:attrName>
                                        </p:attrNameLst>
                                      </p:cBhvr>
                                      <p:to>
                                        <p:strVal val="visible"/>
                                      </p:to>
                                    </p:set>
                                    <p:anim calcmode="lin" valueType="num">
                                      <p:cBhvr additive="base">
                                        <p:cTn id="33" dur="500" fill="hold"/>
                                        <p:tgtEl>
                                          <p:spTgt spid="175"/>
                                        </p:tgtEl>
                                        <p:attrNameLst>
                                          <p:attrName>ppt_x</p:attrName>
                                        </p:attrNameLst>
                                      </p:cBhvr>
                                      <p:tavLst>
                                        <p:tav tm="0">
                                          <p:val>
                                            <p:strVal val="0-#ppt_w/2"/>
                                          </p:val>
                                        </p:tav>
                                        <p:tav tm="100000">
                                          <p:val>
                                            <p:strVal val="#ppt_x"/>
                                          </p:val>
                                        </p:tav>
                                      </p:tavLst>
                                    </p:anim>
                                    <p:anim calcmode="lin" valueType="num">
                                      <p:cBhvr additive="base">
                                        <p:cTn id="34" dur="500" fill="hold"/>
                                        <p:tgtEl>
                                          <p:spTgt spid="175"/>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600"/>
                                  </p:stCondLst>
                                  <p:childTnLst>
                                    <p:set>
                                      <p:cBhvr>
                                        <p:cTn id="36" dur="1" fill="hold">
                                          <p:stCondLst>
                                            <p:cond delay="0"/>
                                          </p:stCondLst>
                                        </p:cTn>
                                        <p:tgtEl>
                                          <p:spTgt spid="186"/>
                                        </p:tgtEl>
                                        <p:attrNameLst>
                                          <p:attrName>style.visibility</p:attrName>
                                        </p:attrNameLst>
                                      </p:cBhvr>
                                      <p:to>
                                        <p:strVal val="visible"/>
                                      </p:to>
                                    </p:set>
                                    <p:anim calcmode="lin" valueType="num">
                                      <p:cBhvr additive="base">
                                        <p:cTn id="37" dur="500" fill="hold"/>
                                        <p:tgtEl>
                                          <p:spTgt spid="186"/>
                                        </p:tgtEl>
                                        <p:attrNameLst>
                                          <p:attrName>ppt_x</p:attrName>
                                        </p:attrNameLst>
                                      </p:cBhvr>
                                      <p:tavLst>
                                        <p:tav tm="0">
                                          <p:val>
                                            <p:strVal val="0-#ppt_w/2"/>
                                          </p:val>
                                        </p:tav>
                                        <p:tav tm="100000">
                                          <p:val>
                                            <p:strVal val="#ppt_x"/>
                                          </p:val>
                                        </p:tav>
                                      </p:tavLst>
                                    </p:anim>
                                    <p:anim calcmode="lin" valueType="num">
                                      <p:cBhvr additive="base">
                                        <p:cTn id="38" dur="500" fill="hold"/>
                                        <p:tgtEl>
                                          <p:spTgt spid="186"/>
                                        </p:tgtEl>
                                        <p:attrNameLst>
                                          <p:attrName>ppt_y</p:attrName>
                                        </p:attrNameLst>
                                      </p:cBhvr>
                                      <p:tavLst>
                                        <p:tav tm="0">
                                          <p:val>
                                            <p:strVal val="1+#ppt_h/2"/>
                                          </p:val>
                                        </p:tav>
                                        <p:tav tm="100000">
                                          <p:val>
                                            <p:strVal val="#ppt_y"/>
                                          </p:val>
                                        </p:tav>
                                      </p:tavLst>
                                    </p:anim>
                                  </p:childTnLst>
                                </p:cTn>
                              </p:par>
                            </p:childTnLst>
                          </p:cTn>
                        </p:par>
                        <p:par>
                          <p:cTn id="39" fill="hold">
                            <p:stCondLst>
                              <p:cond delay="1600"/>
                            </p:stCondLst>
                            <p:childTnLst>
                              <p:par>
                                <p:cTn id="40" presetID="2" presetClass="entr" presetSubtype="2" fill="hold" grpId="0" nodeType="afterEffect">
                                  <p:stCondLst>
                                    <p:cond delay="0"/>
                                  </p:stCondLst>
                                  <p:childTnLst>
                                    <p:set>
                                      <p:cBhvr>
                                        <p:cTn id="41" dur="1" fill="hold">
                                          <p:stCondLst>
                                            <p:cond delay="0"/>
                                          </p:stCondLst>
                                        </p:cTn>
                                        <p:tgtEl>
                                          <p:spTgt spid="167"/>
                                        </p:tgtEl>
                                        <p:attrNameLst>
                                          <p:attrName>style.visibility</p:attrName>
                                        </p:attrNameLst>
                                      </p:cBhvr>
                                      <p:to>
                                        <p:strVal val="visible"/>
                                      </p:to>
                                    </p:set>
                                    <p:anim calcmode="lin" valueType="num">
                                      <p:cBhvr additive="base">
                                        <p:cTn id="42" dur="500" fill="hold"/>
                                        <p:tgtEl>
                                          <p:spTgt spid="167"/>
                                        </p:tgtEl>
                                        <p:attrNameLst>
                                          <p:attrName>ppt_x</p:attrName>
                                        </p:attrNameLst>
                                      </p:cBhvr>
                                      <p:tavLst>
                                        <p:tav tm="0">
                                          <p:val>
                                            <p:strVal val="1+#ppt_w/2"/>
                                          </p:val>
                                        </p:tav>
                                        <p:tav tm="100000">
                                          <p:val>
                                            <p:strVal val="#ppt_x"/>
                                          </p:val>
                                        </p:tav>
                                      </p:tavLst>
                                    </p:anim>
                                    <p:anim calcmode="lin" valueType="num">
                                      <p:cBhvr additive="base">
                                        <p:cTn id="43" dur="500" fill="hold"/>
                                        <p:tgtEl>
                                          <p:spTgt spid="167"/>
                                        </p:tgtEl>
                                        <p:attrNameLst>
                                          <p:attrName>ppt_y</p:attrName>
                                        </p:attrNameLst>
                                      </p:cBhvr>
                                      <p:tavLst>
                                        <p:tav tm="0">
                                          <p:val>
                                            <p:strVal val="#ppt_y"/>
                                          </p:val>
                                        </p:tav>
                                        <p:tav tm="100000">
                                          <p:val>
                                            <p:strVal val="#ppt_y"/>
                                          </p:val>
                                        </p:tav>
                                      </p:tavLst>
                                    </p:anim>
                                  </p:childTnLst>
                                </p:cTn>
                              </p:par>
                            </p:childTnLst>
                          </p:cTn>
                        </p:par>
                        <p:par>
                          <p:cTn id="44" fill="hold">
                            <p:stCondLst>
                              <p:cond delay="21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68"/>
                                        </p:tgtEl>
                                        <p:attrNameLst>
                                          <p:attrName>style.visibility</p:attrName>
                                        </p:attrNameLst>
                                      </p:cBhvr>
                                      <p:to>
                                        <p:strVal val="visible"/>
                                      </p:to>
                                    </p:set>
                                    <p:anim calcmode="lin" valueType="num">
                                      <p:cBhvr>
                                        <p:cTn id="47" dur="500" fill="hold"/>
                                        <p:tgtEl>
                                          <p:spTgt spid="168"/>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68"/>
                                        </p:tgtEl>
                                        <p:attrNameLst>
                                          <p:attrName>ppt_y</p:attrName>
                                        </p:attrNameLst>
                                      </p:cBhvr>
                                      <p:tavLst>
                                        <p:tav tm="0">
                                          <p:val>
                                            <p:strVal val="#ppt_y"/>
                                          </p:val>
                                        </p:tav>
                                        <p:tav tm="100000">
                                          <p:val>
                                            <p:strVal val="#ppt_y"/>
                                          </p:val>
                                        </p:tav>
                                      </p:tavLst>
                                    </p:anim>
                                    <p:anim calcmode="lin" valueType="num">
                                      <p:cBhvr>
                                        <p:cTn id="49" dur="500" fill="hold"/>
                                        <p:tgtEl>
                                          <p:spTgt spid="168"/>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68"/>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168"/>
                                        </p:tgtEl>
                                      </p:cBhvr>
                                    </p:animEffect>
                                  </p:childTnLst>
                                </p:cTn>
                              </p:par>
                            </p:childTnLst>
                          </p:cTn>
                        </p:par>
                        <p:par>
                          <p:cTn id="52" fill="hold">
                            <p:stCondLst>
                              <p:cond delay="3050"/>
                            </p:stCondLst>
                            <p:childTnLst>
                              <p:par>
                                <p:cTn id="53" presetID="22" presetClass="entr" presetSubtype="8" fill="hold" grpId="0" nodeType="afterEffect">
                                  <p:stCondLst>
                                    <p:cond delay="0"/>
                                  </p:stCondLst>
                                  <p:childTnLst>
                                    <p:set>
                                      <p:cBhvr>
                                        <p:cTn id="54" dur="1" fill="hold">
                                          <p:stCondLst>
                                            <p:cond delay="0"/>
                                          </p:stCondLst>
                                        </p:cTn>
                                        <p:tgtEl>
                                          <p:spTgt spid="169"/>
                                        </p:tgtEl>
                                        <p:attrNameLst>
                                          <p:attrName>style.visibility</p:attrName>
                                        </p:attrNameLst>
                                      </p:cBhvr>
                                      <p:to>
                                        <p:strVal val="visible"/>
                                      </p:to>
                                    </p:set>
                                    <p:animEffect transition="in" filter="wipe(left)">
                                      <p:cBhvr>
                                        <p:cTn id="55" dur="500"/>
                                        <p:tgtEl>
                                          <p:spTgt spid="169"/>
                                        </p:tgtEl>
                                      </p:cBhvr>
                                    </p:animEffect>
                                  </p:childTnLst>
                                </p:cTn>
                              </p:par>
                            </p:childTnLst>
                          </p:cTn>
                        </p:par>
                        <p:par>
                          <p:cTn id="56" fill="hold">
                            <p:stCondLst>
                              <p:cond delay="3550"/>
                            </p:stCondLst>
                            <p:childTnLst>
                              <p:par>
                                <p:cTn id="57" presetID="2" presetClass="entr" presetSubtype="8" fill="hold" grpId="0" nodeType="afterEffect">
                                  <p:stCondLst>
                                    <p:cond delay="0"/>
                                  </p:stCondLst>
                                  <p:childTnLst>
                                    <p:set>
                                      <p:cBhvr>
                                        <p:cTn id="58" dur="1" fill="hold">
                                          <p:stCondLst>
                                            <p:cond delay="0"/>
                                          </p:stCondLst>
                                        </p:cTn>
                                        <p:tgtEl>
                                          <p:spTgt spid="162"/>
                                        </p:tgtEl>
                                        <p:attrNameLst>
                                          <p:attrName>style.visibility</p:attrName>
                                        </p:attrNameLst>
                                      </p:cBhvr>
                                      <p:to>
                                        <p:strVal val="visible"/>
                                      </p:to>
                                    </p:set>
                                    <p:anim calcmode="lin" valueType="num">
                                      <p:cBhvr additive="base">
                                        <p:cTn id="59" dur="500" fill="hold"/>
                                        <p:tgtEl>
                                          <p:spTgt spid="162"/>
                                        </p:tgtEl>
                                        <p:attrNameLst>
                                          <p:attrName>ppt_x</p:attrName>
                                        </p:attrNameLst>
                                      </p:cBhvr>
                                      <p:tavLst>
                                        <p:tav tm="0">
                                          <p:val>
                                            <p:strVal val="0-#ppt_w/2"/>
                                          </p:val>
                                        </p:tav>
                                        <p:tav tm="100000">
                                          <p:val>
                                            <p:strVal val="#ppt_x"/>
                                          </p:val>
                                        </p:tav>
                                      </p:tavLst>
                                    </p:anim>
                                    <p:anim calcmode="lin" valueType="num">
                                      <p:cBhvr additive="base">
                                        <p:cTn id="60" dur="500" fill="hold"/>
                                        <p:tgtEl>
                                          <p:spTgt spid="162"/>
                                        </p:tgtEl>
                                        <p:attrNameLst>
                                          <p:attrName>ppt_y</p:attrName>
                                        </p:attrNameLst>
                                      </p:cBhvr>
                                      <p:tavLst>
                                        <p:tav tm="0">
                                          <p:val>
                                            <p:strVal val="#ppt_y"/>
                                          </p:val>
                                        </p:tav>
                                        <p:tav tm="100000">
                                          <p:val>
                                            <p:strVal val="#ppt_y"/>
                                          </p:val>
                                        </p:tav>
                                      </p:tavLst>
                                    </p:anim>
                                  </p:childTnLst>
                                </p:cTn>
                              </p:par>
                            </p:childTnLst>
                          </p:cTn>
                        </p:par>
                        <p:par>
                          <p:cTn id="61" fill="hold">
                            <p:stCondLst>
                              <p:cond delay="4050"/>
                            </p:stCondLst>
                            <p:childTnLst>
                              <p:par>
                                <p:cTn id="62" presetID="2" presetClass="entr" presetSubtype="6" fill="hold" grpId="0" nodeType="afterEffect">
                                  <p:stCondLst>
                                    <p:cond delay="0"/>
                                  </p:stCondLst>
                                  <p:childTnLst>
                                    <p:set>
                                      <p:cBhvr>
                                        <p:cTn id="63" dur="1" fill="hold">
                                          <p:stCondLst>
                                            <p:cond delay="0"/>
                                          </p:stCondLst>
                                        </p:cTn>
                                        <p:tgtEl>
                                          <p:spTgt spid="189"/>
                                        </p:tgtEl>
                                        <p:attrNameLst>
                                          <p:attrName>style.visibility</p:attrName>
                                        </p:attrNameLst>
                                      </p:cBhvr>
                                      <p:to>
                                        <p:strVal val="visible"/>
                                      </p:to>
                                    </p:set>
                                    <p:anim calcmode="lin" valueType="num">
                                      <p:cBhvr additive="base">
                                        <p:cTn id="64" dur="500" fill="hold"/>
                                        <p:tgtEl>
                                          <p:spTgt spid="189"/>
                                        </p:tgtEl>
                                        <p:attrNameLst>
                                          <p:attrName>ppt_x</p:attrName>
                                        </p:attrNameLst>
                                      </p:cBhvr>
                                      <p:tavLst>
                                        <p:tav tm="0">
                                          <p:val>
                                            <p:strVal val="1+#ppt_w/2"/>
                                          </p:val>
                                        </p:tav>
                                        <p:tav tm="100000">
                                          <p:val>
                                            <p:strVal val="#ppt_x"/>
                                          </p:val>
                                        </p:tav>
                                      </p:tavLst>
                                    </p:anim>
                                    <p:anim calcmode="lin" valueType="num">
                                      <p:cBhvr additive="base">
                                        <p:cTn id="65" dur="500" fill="hold"/>
                                        <p:tgtEl>
                                          <p:spTgt spid="1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p:bldP spid="168" grpId="0"/>
      <p:bldP spid="169" grpId="0"/>
      <p:bldP spid="162" grpId="0"/>
      <p:bldP spid="18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1" y="-1"/>
            <a:ext cx="12211701"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856124" cy="720000"/>
            <a:chOff x="398975" y="209550"/>
            <a:chExt cx="5167775"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2</a:t>
                </a:r>
                <a:endParaRPr lang="zh-CN" altLang="en-US" sz="2800" b="1" dirty="0">
                  <a:solidFill>
                    <a:prstClr val="white"/>
                  </a:solidFill>
                </a:endParaRPr>
              </a:p>
            </p:txBody>
          </p:sp>
        </p:grpSp>
        <p:sp>
          <p:nvSpPr>
            <p:cNvPr id="30" name="文本框 29"/>
            <p:cNvSpPr txBox="1"/>
            <p:nvPr/>
          </p:nvSpPr>
          <p:spPr>
            <a:xfrm>
              <a:off x="1984152" y="374939"/>
              <a:ext cx="3582598"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公司展历史</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cxnSp>
        <p:nvCxnSpPr>
          <p:cNvPr id="23" name="直接连接符 22"/>
          <p:cNvCxnSpPr>
            <a:endCxn id="25" idx="2"/>
          </p:cNvCxnSpPr>
          <p:nvPr/>
        </p:nvCxnSpPr>
        <p:spPr>
          <a:xfrm>
            <a:off x="91679" y="3456016"/>
            <a:ext cx="1428750" cy="0"/>
          </a:xfrm>
          <a:prstGeom prst="line">
            <a:avLst/>
          </a:prstGeom>
          <a:noFill/>
          <a:ln w="28575" cap="flat" cmpd="sng" algn="ctr">
            <a:solidFill>
              <a:srgbClr val="E3BF42"/>
            </a:solidFill>
            <a:prstDash val="solid"/>
            <a:miter lim="800000"/>
          </a:ln>
          <a:effectLst/>
        </p:spPr>
      </p:cxnSp>
      <p:grpSp>
        <p:nvGrpSpPr>
          <p:cNvPr id="24" name="组合 23"/>
          <p:cNvGrpSpPr/>
          <p:nvPr/>
        </p:nvGrpSpPr>
        <p:grpSpPr>
          <a:xfrm>
            <a:off x="1520429" y="2795216"/>
            <a:ext cx="978695" cy="1150147"/>
            <a:chOff x="1571625" y="2825350"/>
            <a:chExt cx="978695" cy="1150147"/>
          </a:xfrm>
          <a:solidFill>
            <a:srgbClr val="5B9BD5">
              <a:lumMod val="75000"/>
            </a:srgbClr>
          </a:solidFill>
        </p:grpSpPr>
        <p:sp>
          <p:nvSpPr>
            <p:cNvPr id="25" name="同心圆 24"/>
            <p:cNvSpPr/>
            <p:nvPr/>
          </p:nvSpPr>
          <p:spPr>
            <a:xfrm>
              <a:off x="1571625" y="2996802"/>
              <a:ext cx="978695" cy="978695"/>
            </a:xfrm>
            <a:prstGeom prst="donut">
              <a:avLst>
                <a:gd name="adj" fmla="val 10972"/>
              </a:avLst>
            </a:prstGeom>
            <a:solidFill>
              <a:srgbClr val="E3BF42"/>
            </a:solid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1996</a:t>
              </a:r>
              <a:endParaRPr kumimoji="0" lang="zh-CN" altLang="en-US"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26" name="等腰三角形 25"/>
            <p:cNvSpPr/>
            <p:nvPr/>
          </p:nvSpPr>
          <p:spPr>
            <a:xfrm>
              <a:off x="1911810" y="2825350"/>
              <a:ext cx="298323" cy="257175"/>
            </a:xfrm>
            <a:prstGeom prst="triangle">
              <a:avLst/>
            </a:prstGeom>
            <a:solidFill>
              <a:srgbClr val="E3BF42"/>
            </a:solid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27" name="组合 26"/>
          <p:cNvGrpSpPr/>
          <p:nvPr/>
        </p:nvGrpSpPr>
        <p:grpSpPr>
          <a:xfrm flipV="1">
            <a:off x="3568304" y="2966668"/>
            <a:ext cx="978695" cy="1150147"/>
            <a:chOff x="1571625" y="2825350"/>
            <a:chExt cx="978695" cy="1150147"/>
          </a:xfrm>
          <a:solidFill>
            <a:srgbClr val="5B9BD5">
              <a:lumMod val="75000"/>
            </a:srgbClr>
          </a:solidFill>
        </p:grpSpPr>
        <p:sp>
          <p:nvSpPr>
            <p:cNvPr id="48" name="同心圆 47"/>
            <p:cNvSpPr/>
            <p:nvPr/>
          </p:nvSpPr>
          <p:spPr>
            <a:xfrm rot="10800000">
              <a:off x="1571625" y="2996802"/>
              <a:ext cx="978695" cy="978695"/>
            </a:xfrm>
            <a:prstGeom prst="donut">
              <a:avLst>
                <a:gd name="adj" fmla="val 10972"/>
              </a:avLst>
            </a:prstGeom>
            <a:solidFill>
              <a:srgbClr val="E3BF42"/>
            </a:solid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1997</a:t>
              </a:r>
              <a:endParaRPr kumimoji="0" lang="zh-CN" altLang="en-US"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49" name="等腰三角形 48"/>
            <p:cNvSpPr/>
            <p:nvPr/>
          </p:nvSpPr>
          <p:spPr>
            <a:xfrm>
              <a:off x="1911810" y="2825350"/>
              <a:ext cx="298323" cy="257175"/>
            </a:xfrm>
            <a:prstGeom prst="triangle">
              <a:avLst/>
            </a:prstGeom>
            <a:solidFill>
              <a:srgbClr val="E3BF42"/>
            </a:solid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50" name="组合 49"/>
          <p:cNvGrpSpPr/>
          <p:nvPr/>
        </p:nvGrpSpPr>
        <p:grpSpPr>
          <a:xfrm>
            <a:off x="5616179" y="2795216"/>
            <a:ext cx="978695" cy="1150147"/>
            <a:chOff x="1571625" y="2825350"/>
            <a:chExt cx="978695" cy="1150147"/>
          </a:xfrm>
          <a:solidFill>
            <a:srgbClr val="5B9BD5">
              <a:lumMod val="75000"/>
            </a:srgbClr>
          </a:solidFill>
        </p:grpSpPr>
        <p:sp>
          <p:nvSpPr>
            <p:cNvPr id="51" name="同心圆 50"/>
            <p:cNvSpPr/>
            <p:nvPr/>
          </p:nvSpPr>
          <p:spPr>
            <a:xfrm>
              <a:off x="1571625" y="2996802"/>
              <a:ext cx="978695" cy="978695"/>
            </a:xfrm>
            <a:prstGeom prst="donut">
              <a:avLst>
                <a:gd name="adj" fmla="val 10972"/>
              </a:avLst>
            </a:prstGeom>
            <a:solidFill>
              <a:srgbClr val="E3BF42"/>
            </a:solid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1998</a:t>
              </a:r>
              <a:endParaRPr kumimoji="0" lang="zh-CN" altLang="en-US"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52" name="等腰三角形 51"/>
            <p:cNvSpPr/>
            <p:nvPr/>
          </p:nvSpPr>
          <p:spPr>
            <a:xfrm>
              <a:off x="1911810" y="2825350"/>
              <a:ext cx="298323" cy="257175"/>
            </a:xfrm>
            <a:prstGeom prst="triangle">
              <a:avLst/>
            </a:prstGeom>
            <a:solidFill>
              <a:srgbClr val="E3BF42"/>
            </a:solid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53" name="组合 52"/>
          <p:cNvGrpSpPr/>
          <p:nvPr/>
        </p:nvGrpSpPr>
        <p:grpSpPr>
          <a:xfrm flipV="1">
            <a:off x="7664054" y="2966668"/>
            <a:ext cx="978695" cy="1150147"/>
            <a:chOff x="1571625" y="2825350"/>
            <a:chExt cx="978695" cy="1150147"/>
          </a:xfrm>
          <a:solidFill>
            <a:srgbClr val="5B9BD5">
              <a:lumMod val="75000"/>
            </a:srgbClr>
          </a:solidFill>
        </p:grpSpPr>
        <p:sp>
          <p:nvSpPr>
            <p:cNvPr id="54" name="同心圆 53"/>
            <p:cNvSpPr/>
            <p:nvPr/>
          </p:nvSpPr>
          <p:spPr>
            <a:xfrm rot="10800000">
              <a:off x="1571625" y="2996802"/>
              <a:ext cx="978695" cy="978695"/>
            </a:xfrm>
            <a:prstGeom prst="donut">
              <a:avLst>
                <a:gd name="adj" fmla="val 10972"/>
              </a:avLst>
            </a:prstGeom>
            <a:solidFill>
              <a:srgbClr val="E3BF42"/>
            </a:solid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2005</a:t>
              </a:r>
              <a:endParaRPr kumimoji="0" lang="zh-CN" altLang="en-US"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55" name="等腰三角形 54"/>
            <p:cNvSpPr/>
            <p:nvPr/>
          </p:nvSpPr>
          <p:spPr>
            <a:xfrm>
              <a:off x="1911810" y="2825350"/>
              <a:ext cx="298323" cy="257175"/>
            </a:xfrm>
            <a:prstGeom prst="triangle">
              <a:avLst/>
            </a:prstGeom>
            <a:solidFill>
              <a:srgbClr val="E3BF42"/>
            </a:solid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cs typeface="+mn-cs"/>
              </a:endParaRPr>
            </a:p>
          </p:txBody>
        </p:sp>
      </p:grpSp>
      <p:cxnSp>
        <p:nvCxnSpPr>
          <p:cNvPr id="56" name="直接连接符 55"/>
          <p:cNvCxnSpPr>
            <a:stCxn id="25" idx="6"/>
            <a:endCxn id="48" idx="6"/>
          </p:cNvCxnSpPr>
          <p:nvPr/>
        </p:nvCxnSpPr>
        <p:spPr>
          <a:xfrm>
            <a:off x="2499124" y="3456016"/>
            <a:ext cx="1069180" cy="0"/>
          </a:xfrm>
          <a:prstGeom prst="line">
            <a:avLst/>
          </a:prstGeom>
          <a:noFill/>
          <a:ln w="28575" cap="flat" cmpd="sng" algn="ctr">
            <a:solidFill>
              <a:srgbClr val="E3BF42"/>
            </a:solidFill>
            <a:prstDash val="solid"/>
            <a:miter lim="800000"/>
          </a:ln>
          <a:effectLst/>
        </p:spPr>
      </p:cxnSp>
      <p:cxnSp>
        <p:nvCxnSpPr>
          <p:cNvPr id="57" name="直接连接符 56"/>
          <p:cNvCxnSpPr>
            <a:stCxn id="48" idx="2"/>
            <a:endCxn id="51" idx="2"/>
          </p:cNvCxnSpPr>
          <p:nvPr/>
        </p:nvCxnSpPr>
        <p:spPr>
          <a:xfrm>
            <a:off x="4546999" y="3456016"/>
            <a:ext cx="1069180" cy="0"/>
          </a:xfrm>
          <a:prstGeom prst="line">
            <a:avLst/>
          </a:prstGeom>
          <a:noFill/>
          <a:ln w="28575" cap="flat" cmpd="sng" algn="ctr">
            <a:solidFill>
              <a:srgbClr val="E3BF42"/>
            </a:solidFill>
            <a:prstDash val="solid"/>
            <a:miter lim="800000"/>
          </a:ln>
          <a:effectLst/>
        </p:spPr>
      </p:cxnSp>
      <p:cxnSp>
        <p:nvCxnSpPr>
          <p:cNvPr id="58" name="直接连接符 57"/>
          <p:cNvCxnSpPr>
            <a:stCxn id="51" idx="6"/>
            <a:endCxn id="54" idx="6"/>
          </p:cNvCxnSpPr>
          <p:nvPr/>
        </p:nvCxnSpPr>
        <p:spPr>
          <a:xfrm>
            <a:off x="6594874" y="3456016"/>
            <a:ext cx="1069180" cy="0"/>
          </a:xfrm>
          <a:prstGeom prst="line">
            <a:avLst/>
          </a:prstGeom>
          <a:noFill/>
          <a:ln w="28575" cap="flat" cmpd="sng" algn="ctr">
            <a:solidFill>
              <a:srgbClr val="E3BF42"/>
            </a:solidFill>
            <a:prstDash val="solid"/>
            <a:miter lim="800000"/>
          </a:ln>
          <a:effectLst/>
        </p:spPr>
      </p:cxnSp>
      <p:cxnSp>
        <p:nvCxnSpPr>
          <p:cNvPr id="59" name="直接连接符 58"/>
          <p:cNvCxnSpPr>
            <a:stCxn id="54" idx="2"/>
          </p:cNvCxnSpPr>
          <p:nvPr/>
        </p:nvCxnSpPr>
        <p:spPr>
          <a:xfrm>
            <a:off x="8642749" y="3456016"/>
            <a:ext cx="1050130" cy="0"/>
          </a:xfrm>
          <a:prstGeom prst="line">
            <a:avLst/>
          </a:prstGeom>
          <a:noFill/>
          <a:ln w="28575" cap="flat" cmpd="sng" algn="ctr">
            <a:solidFill>
              <a:srgbClr val="E3BF42"/>
            </a:solidFill>
            <a:prstDash val="solid"/>
            <a:miter lim="800000"/>
          </a:ln>
          <a:effectLst/>
        </p:spPr>
      </p:cxnSp>
      <p:sp>
        <p:nvSpPr>
          <p:cNvPr id="60" name="文本框 23"/>
          <p:cNvSpPr txBox="1"/>
          <p:nvPr/>
        </p:nvSpPr>
        <p:spPr>
          <a:xfrm>
            <a:off x="451246" y="2185680"/>
            <a:ext cx="3117058"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zh-CN" altLang="en-US" sz="1600" dirty="0">
                <a:latin typeface="微软雅黑 Light" panose="020B0502040204020203" pitchFamily="34" charset="-122"/>
                <a:ea typeface="微软雅黑 Light" panose="020B0502040204020203" pitchFamily="34" charset="-122"/>
              </a:rPr>
              <a:t>广东九州信息网络有限公司成立 </a:t>
            </a:r>
          </a:p>
        </p:txBody>
      </p:sp>
      <p:sp>
        <p:nvSpPr>
          <p:cNvPr id="61" name="文本框 24"/>
          <p:cNvSpPr txBox="1"/>
          <p:nvPr/>
        </p:nvSpPr>
        <p:spPr>
          <a:xfrm>
            <a:off x="4546996" y="1650097"/>
            <a:ext cx="3117058" cy="10156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zh-CN" altLang="en-US" sz="1600" dirty="0">
                <a:latin typeface="微软雅黑 Light" panose="020B0502040204020203" pitchFamily="34" charset="-122"/>
                <a:ea typeface="微软雅黑 Light" panose="020B0502040204020203" pitchFamily="34" charset="-122"/>
              </a:rPr>
              <a:t>荣获第二届广东省国际信息技术产品展示会暨广东省信息化建设项目招商会银奖 </a:t>
            </a:r>
          </a:p>
        </p:txBody>
      </p:sp>
      <p:sp>
        <p:nvSpPr>
          <p:cNvPr id="62" name="文本框 25"/>
          <p:cNvSpPr txBox="1"/>
          <p:nvPr/>
        </p:nvSpPr>
        <p:spPr>
          <a:xfrm>
            <a:off x="2477204" y="4170417"/>
            <a:ext cx="3117058" cy="13234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zh-CN" altLang="en-US" sz="1600" dirty="0">
                <a:latin typeface="微软雅黑 Light" panose="020B0502040204020203" pitchFamily="34" charset="-122"/>
                <a:ea typeface="微软雅黑 Light" panose="020B0502040204020203" pitchFamily="34" charset="-122"/>
              </a:rPr>
              <a:t>广东省对外宣传局、省人民政府新闻办公室下达关于积极支持并利用</a:t>
            </a:r>
            <a:r>
              <a:rPr lang="en-US" altLang="zh-CN" sz="1600" dirty="0">
                <a:latin typeface="微软雅黑 Light" panose="020B0502040204020203" pitchFamily="34" charset="-122"/>
                <a:ea typeface="微软雅黑 Light" panose="020B0502040204020203" pitchFamily="34" charset="-122"/>
              </a:rPr>
              <a:t>《</a:t>
            </a:r>
            <a:r>
              <a:rPr lang="zh-CN" altLang="en-US" sz="1600" dirty="0">
                <a:latin typeface="微软雅黑 Light" panose="020B0502040204020203" pitchFamily="34" charset="-122"/>
                <a:ea typeface="微软雅黑 Light" panose="020B0502040204020203" pitchFamily="34" charset="-122"/>
              </a:rPr>
              <a:t>广东之窗</a:t>
            </a:r>
            <a:r>
              <a:rPr lang="en-US" altLang="zh-CN" sz="1600" dirty="0">
                <a:latin typeface="微软雅黑 Light" panose="020B0502040204020203" pitchFamily="34" charset="-122"/>
                <a:ea typeface="微软雅黑 Light" panose="020B0502040204020203" pitchFamily="34" charset="-122"/>
              </a:rPr>
              <a:t>》</a:t>
            </a:r>
            <a:r>
              <a:rPr lang="zh-CN" altLang="en-US" sz="1600" dirty="0">
                <a:latin typeface="微软雅黑 Light" panose="020B0502040204020203" pitchFamily="34" charset="-122"/>
                <a:ea typeface="微软雅黑 Light" panose="020B0502040204020203" pitchFamily="34" charset="-122"/>
              </a:rPr>
              <a:t>做好对外宣传的通知</a:t>
            </a:r>
            <a:r>
              <a:rPr lang="en-US" altLang="zh-CN" sz="1600" dirty="0">
                <a:latin typeface="微软雅黑 Light" panose="020B0502040204020203" pitchFamily="34" charset="-122"/>
                <a:ea typeface="微软雅黑 Light" panose="020B0502040204020203" pitchFamily="34" charset="-122"/>
              </a:rPr>
              <a:t>[</a:t>
            </a:r>
            <a:r>
              <a:rPr lang="zh-CN" altLang="en-US" sz="1600" dirty="0">
                <a:latin typeface="微软雅黑 Light" panose="020B0502040204020203" pitchFamily="34" charset="-122"/>
                <a:ea typeface="微软雅黑 Light" panose="020B0502040204020203" pitchFamily="34" charset="-122"/>
              </a:rPr>
              <a:t>冀外宣字（</a:t>
            </a:r>
            <a:r>
              <a:rPr lang="en-US" altLang="zh-CN" sz="1600" dirty="0">
                <a:latin typeface="微软雅黑 Light" panose="020B0502040204020203" pitchFamily="34" charset="-122"/>
                <a:ea typeface="微软雅黑 Light" panose="020B0502040204020203" pitchFamily="34" charset="-122"/>
              </a:rPr>
              <a:t>1997</a:t>
            </a:r>
            <a:r>
              <a:rPr lang="zh-CN" altLang="en-US" sz="1600" dirty="0">
                <a:latin typeface="微软雅黑 Light" panose="020B0502040204020203" pitchFamily="34" charset="-122"/>
                <a:ea typeface="微软雅黑 Light" panose="020B0502040204020203" pitchFamily="34" charset="-122"/>
              </a:rPr>
              <a:t>）</a:t>
            </a:r>
            <a:r>
              <a:rPr lang="en-US" altLang="zh-CN" sz="1600" dirty="0">
                <a:latin typeface="微软雅黑 Light" panose="020B0502040204020203" pitchFamily="34" charset="-122"/>
                <a:ea typeface="微软雅黑 Light" panose="020B0502040204020203" pitchFamily="34" charset="-122"/>
              </a:rPr>
              <a:t>8</a:t>
            </a:r>
            <a:r>
              <a:rPr lang="zh-CN" altLang="en-US" sz="1600" dirty="0">
                <a:latin typeface="微软雅黑 Light" panose="020B0502040204020203" pitchFamily="34" charset="-122"/>
                <a:ea typeface="微软雅黑 Light" panose="020B0502040204020203" pitchFamily="34" charset="-122"/>
              </a:rPr>
              <a:t>号</a:t>
            </a:r>
            <a:r>
              <a:rPr lang="en-US" altLang="zh-CN" sz="1600" dirty="0">
                <a:latin typeface="微软雅黑 Light" panose="020B0502040204020203" pitchFamily="34" charset="-122"/>
                <a:ea typeface="微软雅黑 Light" panose="020B0502040204020203" pitchFamily="34" charset="-122"/>
              </a:rPr>
              <a:t>]</a:t>
            </a:r>
            <a:endParaRPr lang="zh-CN" altLang="en-US" sz="1600" dirty="0">
              <a:latin typeface="微软雅黑 Light" panose="020B0502040204020203" pitchFamily="34" charset="-122"/>
              <a:ea typeface="微软雅黑 Light" panose="020B0502040204020203" pitchFamily="34" charset="-122"/>
            </a:endParaRPr>
          </a:p>
        </p:txBody>
      </p:sp>
      <p:sp>
        <p:nvSpPr>
          <p:cNvPr id="63" name="文本框 26"/>
          <p:cNvSpPr txBox="1"/>
          <p:nvPr/>
        </p:nvSpPr>
        <p:spPr>
          <a:xfrm>
            <a:off x="6572954" y="4105102"/>
            <a:ext cx="3117058" cy="7078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zh-CN" altLang="en-US" sz="1600" dirty="0">
                <a:latin typeface="微软雅黑 Light" panose="020B0502040204020203" pitchFamily="34" charset="-122"/>
                <a:ea typeface="微软雅黑 Light" panose="020B0502040204020203" pitchFamily="34" charset="-122"/>
              </a:rPr>
              <a:t>荣获广东省第三届信息成果展示会暨第一届电脑节银奖</a:t>
            </a:r>
          </a:p>
        </p:txBody>
      </p:sp>
      <p:grpSp>
        <p:nvGrpSpPr>
          <p:cNvPr id="64" name="组合 63"/>
          <p:cNvGrpSpPr/>
          <p:nvPr/>
        </p:nvGrpSpPr>
        <p:grpSpPr>
          <a:xfrm>
            <a:off x="9692879" y="2795216"/>
            <a:ext cx="978695" cy="1150147"/>
            <a:chOff x="1571625" y="2825350"/>
            <a:chExt cx="978695" cy="1150147"/>
          </a:xfrm>
          <a:solidFill>
            <a:srgbClr val="5B9BD5">
              <a:lumMod val="75000"/>
            </a:srgbClr>
          </a:solidFill>
        </p:grpSpPr>
        <p:sp>
          <p:nvSpPr>
            <p:cNvPr id="65" name="同心圆 64"/>
            <p:cNvSpPr/>
            <p:nvPr/>
          </p:nvSpPr>
          <p:spPr>
            <a:xfrm>
              <a:off x="1571625" y="2996802"/>
              <a:ext cx="978695" cy="978695"/>
            </a:xfrm>
            <a:prstGeom prst="donut">
              <a:avLst>
                <a:gd name="adj" fmla="val 10972"/>
              </a:avLst>
            </a:prstGeom>
            <a:solidFill>
              <a:srgbClr val="E3BF42"/>
            </a:solid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2013</a:t>
              </a:r>
              <a:endParaRPr kumimoji="0" lang="zh-CN" altLang="en-US"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66" name="等腰三角形 65"/>
            <p:cNvSpPr/>
            <p:nvPr/>
          </p:nvSpPr>
          <p:spPr>
            <a:xfrm>
              <a:off x="1911810" y="2825350"/>
              <a:ext cx="298323" cy="257175"/>
            </a:xfrm>
            <a:prstGeom prst="triangle">
              <a:avLst/>
            </a:prstGeom>
            <a:solidFill>
              <a:srgbClr val="E3BF42"/>
            </a:solid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cs typeface="+mn-cs"/>
              </a:endParaRPr>
            </a:p>
          </p:txBody>
        </p:sp>
      </p:grpSp>
      <p:cxnSp>
        <p:nvCxnSpPr>
          <p:cNvPr id="67" name="直接连接符 66"/>
          <p:cNvCxnSpPr>
            <a:stCxn id="65" idx="6"/>
          </p:cNvCxnSpPr>
          <p:nvPr/>
        </p:nvCxnSpPr>
        <p:spPr>
          <a:xfrm>
            <a:off x="10671574" y="3456016"/>
            <a:ext cx="1612105" cy="0"/>
          </a:xfrm>
          <a:prstGeom prst="line">
            <a:avLst/>
          </a:prstGeom>
          <a:noFill/>
          <a:ln w="28575" cap="flat" cmpd="sng" algn="ctr">
            <a:solidFill>
              <a:srgbClr val="E3BF42"/>
            </a:solidFill>
            <a:prstDash val="solid"/>
            <a:miter lim="800000"/>
          </a:ln>
          <a:effectLst/>
        </p:spPr>
      </p:cxnSp>
      <p:sp>
        <p:nvSpPr>
          <p:cNvPr id="68" name="文本框 31"/>
          <p:cNvSpPr txBox="1"/>
          <p:nvPr/>
        </p:nvSpPr>
        <p:spPr>
          <a:xfrm>
            <a:off x="8623696" y="1342321"/>
            <a:ext cx="3117058" cy="13234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zh-CN" altLang="en-US" sz="1600" dirty="0">
                <a:latin typeface="微软雅黑 Light" panose="020B0502040204020203" pitchFamily="34" charset="-122"/>
                <a:ea typeface="微软雅黑 Light" panose="020B0502040204020203" pitchFamily="34" charset="-122"/>
              </a:rPr>
              <a:t>作全国委员会工商委员会签署协议，由我司为其制作、管理、运营</a:t>
            </a:r>
            <a:r>
              <a:rPr lang="en-US" altLang="zh-CN" sz="1600" dirty="0">
                <a:latin typeface="微软雅黑 Light" panose="020B0502040204020203" pitchFamily="34" charset="-122"/>
                <a:ea typeface="微软雅黑 Light" panose="020B0502040204020203" pitchFamily="34" charset="-122"/>
              </a:rPr>
              <a:t>PECC</a:t>
            </a:r>
            <a:r>
              <a:rPr lang="zh-CN" altLang="en-US" sz="1600" dirty="0">
                <a:latin typeface="微软雅黑 Light" panose="020B0502040204020203" pitchFamily="34" charset="-122"/>
                <a:ea typeface="微软雅黑 Light" panose="020B0502040204020203" pitchFamily="34" charset="-122"/>
              </a:rPr>
              <a:t>网站并确定我司为该国际组织在广东的唯一成员单位。 </a:t>
            </a:r>
          </a:p>
        </p:txBody>
      </p:sp>
    </p:spTree>
    <p:extLst>
      <p:ext uri="{BB962C8B-B14F-4D97-AF65-F5344CB8AC3E}">
        <p14:creationId xmlns:p14="http://schemas.microsoft.com/office/powerpoint/2010/main" val="3069153510"/>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wipe(left)">
                                      <p:cBhvr>
                                        <p:cTn id="17" dur="500"/>
                                        <p:tgtEl>
                                          <p:spTgt spid="6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wipe(left)">
                                      <p:cBhvr>
                                        <p:cTn id="21" dur="500"/>
                                        <p:tgtEl>
                                          <p:spTgt spid="56"/>
                                        </p:tgtEl>
                                      </p:cBhvr>
                                    </p:animEffect>
                                  </p:childTnLst>
                                </p:cTn>
                              </p:par>
                            </p:childTnLst>
                          </p:cTn>
                        </p:par>
                        <p:par>
                          <p:cTn id="22" fill="hold">
                            <p:stCondLst>
                              <p:cond delay="2500"/>
                            </p:stCondLst>
                            <p:childTnLst>
                              <p:par>
                                <p:cTn id="23" presetID="47" presetClass="entr" presetSubtype="0"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1000"/>
                                        <p:tgtEl>
                                          <p:spTgt spid="27"/>
                                        </p:tgtEl>
                                      </p:cBhvr>
                                    </p:animEffect>
                                    <p:anim calcmode="lin" valueType="num">
                                      <p:cBhvr>
                                        <p:cTn id="26" dur="1000" fill="hold"/>
                                        <p:tgtEl>
                                          <p:spTgt spid="27"/>
                                        </p:tgtEl>
                                        <p:attrNameLst>
                                          <p:attrName>ppt_x</p:attrName>
                                        </p:attrNameLst>
                                      </p:cBhvr>
                                      <p:tavLst>
                                        <p:tav tm="0">
                                          <p:val>
                                            <p:strVal val="#ppt_x"/>
                                          </p:val>
                                        </p:tav>
                                        <p:tav tm="100000">
                                          <p:val>
                                            <p:strVal val="#ppt_x"/>
                                          </p:val>
                                        </p:tav>
                                      </p:tavLst>
                                    </p:anim>
                                    <p:anim calcmode="lin" valueType="num">
                                      <p:cBhvr>
                                        <p:cTn id="27" dur="1000" fill="hold"/>
                                        <p:tgtEl>
                                          <p:spTgt spid="27"/>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wipe(left)">
                                      <p:cBhvr>
                                        <p:cTn id="31" dur="500"/>
                                        <p:tgtEl>
                                          <p:spTgt spid="62"/>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left)">
                                      <p:cBhvr>
                                        <p:cTn id="35" dur="500"/>
                                        <p:tgtEl>
                                          <p:spTgt spid="57"/>
                                        </p:tgtEl>
                                      </p:cBhvr>
                                    </p:animEffect>
                                  </p:childTnLst>
                                </p:cTn>
                              </p:par>
                            </p:childTnLst>
                          </p:cTn>
                        </p:par>
                        <p:par>
                          <p:cTn id="36" fill="hold">
                            <p:stCondLst>
                              <p:cond delay="4500"/>
                            </p:stCondLst>
                            <p:childTnLst>
                              <p:par>
                                <p:cTn id="37" presetID="42" presetClass="entr" presetSubtype="0"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1000"/>
                                        <p:tgtEl>
                                          <p:spTgt spid="50"/>
                                        </p:tgtEl>
                                      </p:cBhvr>
                                    </p:animEffect>
                                    <p:anim calcmode="lin" valueType="num">
                                      <p:cBhvr>
                                        <p:cTn id="40" dur="1000" fill="hold"/>
                                        <p:tgtEl>
                                          <p:spTgt spid="50"/>
                                        </p:tgtEl>
                                        <p:attrNameLst>
                                          <p:attrName>ppt_x</p:attrName>
                                        </p:attrNameLst>
                                      </p:cBhvr>
                                      <p:tavLst>
                                        <p:tav tm="0">
                                          <p:val>
                                            <p:strVal val="#ppt_x"/>
                                          </p:val>
                                        </p:tav>
                                        <p:tav tm="100000">
                                          <p:val>
                                            <p:strVal val="#ppt_x"/>
                                          </p:val>
                                        </p:tav>
                                      </p:tavLst>
                                    </p:anim>
                                    <p:anim calcmode="lin" valueType="num">
                                      <p:cBhvr>
                                        <p:cTn id="41" dur="1000" fill="hold"/>
                                        <p:tgtEl>
                                          <p:spTgt spid="50"/>
                                        </p:tgtEl>
                                        <p:attrNameLst>
                                          <p:attrName>ppt_y</p:attrName>
                                        </p:attrNameLst>
                                      </p:cBhvr>
                                      <p:tavLst>
                                        <p:tav tm="0">
                                          <p:val>
                                            <p:strVal val="#ppt_y+.1"/>
                                          </p:val>
                                        </p:tav>
                                        <p:tav tm="100000">
                                          <p:val>
                                            <p:strVal val="#ppt_y"/>
                                          </p:val>
                                        </p:tav>
                                      </p:tavLst>
                                    </p:anim>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wipe(left)">
                                      <p:cBhvr>
                                        <p:cTn id="45" dur="500"/>
                                        <p:tgtEl>
                                          <p:spTgt spid="61"/>
                                        </p:tgtEl>
                                      </p:cBhvr>
                                    </p:animEffect>
                                  </p:childTnLst>
                                </p:cTn>
                              </p:par>
                            </p:childTnLst>
                          </p:cTn>
                        </p:par>
                        <p:par>
                          <p:cTn id="46" fill="hold">
                            <p:stCondLst>
                              <p:cond delay="6000"/>
                            </p:stCondLst>
                            <p:childTnLst>
                              <p:par>
                                <p:cTn id="47" presetID="22" presetClass="entr" presetSubtype="8" fill="hold"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wipe(left)">
                                      <p:cBhvr>
                                        <p:cTn id="49" dur="500"/>
                                        <p:tgtEl>
                                          <p:spTgt spid="58"/>
                                        </p:tgtEl>
                                      </p:cBhvr>
                                    </p:animEffect>
                                  </p:childTnLst>
                                </p:cTn>
                              </p:par>
                            </p:childTnLst>
                          </p:cTn>
                        </p:par>
                        <p:par>
                          <p:cTn id="50" fill="hold">
                            <p:stCondLst>
                              <p:cond delay="6500"/>
                            </p:stCondLst>
                            <p:childTnLst>
                              <p:par>
                                <p:cTn id="51" presetID="47" presetClass="entr" presetSubtype="0" fill="hold" nodeType="after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fade">
                                      <p:cBhvr>
                                        <p:cTn id="53" dur="1000"/>
                                        <p:tgtEl>
                                          <p:spTgt spid="53"/>
                                        </p:tgtEl>
                                      </p:cBhvr>
                                    </p:animEffect>
                                    <p:anim calcmode="lin" valueType="num">
                                      <p:cBhvr>
                                        <p:cTn id="54" dur="1000" fill="hold"/>
                                        <p:tgtEl>
                                          <p:spTgt spid="53"/>
                                        </p:tgtEl>
                                        <p:attrNameLst>
                                          <p:attrName>ppt_x</p:attrName>
                                        </p:attrNameLst>
                                      </p:cBhvr>
                                      <p:tavLst>
                                        <p:tav tm="0">
                                          <p:val>
                                            <p:strVal val="#ppt_x"/>
                                          </p:val>
                                        </p:tav>
                                        <p:tav tm="100000">
                                          <p:val>
                                            <p:strVal val="#ppt_x"/>
                                          </p:val>
                                        </p:tav>
                                      </p:tavLst>
                                    </p:anim>
                                    <p:anim calcmode="lin" valueType="num">
                                      <p:cBhvr>
                                        <p:cTn id="55" dur="1000" fill="hold"/>
                                        <p:tgtEl>
                                          <p:spTgt spid="53"/>
                                        </p:tgtEl>
                                        <p:attrNameLst>
                                          <p:attrName>ppt_y</p:attrName>
                                        </p:attrNameLst>
                                      </p:cBhvr>
                                      <p:tavLst>
                                        <p:tav tm="0">
                                          <p:val>
                                            <p:strVal val="#ppt_y-.1"/>
                                          </p:val>
                                        </p:tav>
                                        <p:tav tm="100000">
                                          <p:val>
                                            <p:strVal val="#ppt_y"/>
                                          </p:val>
                                        </p:tav>
                                      </p:tavLst>
                                    </p:anim>
                                  </p:childTnLst>
                                </p:cTn>
                              </p:par>
                            </p:childTnLst>
                          </p:cTn>
                        </p:par>
                        <p:par>
                          <p:cTn id="56" fill="hold">
                            <p:stCondLst>
                              <p:cond delay="7500"/>
                            </p:stCondLst>
                            <p:childTnLst>
                              <p:par>
                                <p:cTn id="57" presetID="22" presetClass="entr" presetSubtype="8" fill="hold" grpId="0" nodeType="after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wipe(left)">
                                      <p:cBhvr>
                                        <p:cTn id="59" dur="500"/>
                                        <p:tgtEl>
                                          <p:spTgt spid="63"/>
                                        </p:tgtEl>
                                      </p:cBhvr>
                                    </p:animEffect>
                                  </p:childTnLst>
                                </p:cTn>
                              </p:par>
                            </p:childTnLst>
                          </p:cTn>
                        </p:par>
                        <p:par>
                          <p:cTn id="60" fill="hold">
                            <p:stCondLst>
                              <p:cond delay="8000"/>
                            </p:stCondLst>
                            <p:childTnLst>
                              <p:par>
                                <p:cTn id="61" presetID="22" presetClass="entr" presetSubtype="8" fill="hold"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wipe(left)">
                                      <p:cBhvr>
                                        <p:cTn id="63" dur="500"/>
                                        <p:tgtEl>
                                          <p:spTgt spid="59"/>
                                        </p:tgtEl>
                                      </p:cBhvr>
                                    </p:animEffect>
                                  </p:childTnLst>
                                </p:cTn>
                              </p:par>
                            </p:childTnLst>
                          </p:cTn>
                        </p:par>
                        <p:par>
                          <p:cTn id="64" fill="hold">
                            <p:stCondLst>
                              <p:cond delay="8500"/>
                            </p:stCondLst>
                            <p:childTnLst>
                              <p:par>
                                <p:cTn id="65" presetID="42" presetClass="entr" presetSubtype="0" fill="hold" nodeType="after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fade">
                                      <p:cBhvr>
                                        <p:cTn id="67" dur="1000"/>
                                        <p:tgtEl>
                                          <p:spTgt spid="64"/>
                                        </p:tgtEl>
                                      </p:cBhvr>
                                    </p:animEffect>
                                    <p:anim calcmode="lin" valueType="num">
                                      <p:cBhvr>
                                        <p:cTn id="68" dur="1000" fill="hold"/>
                                        <p:tgtEl>
                                          <p:spTgt spid="64"/>
                                        </p:tgtEl>
                                        <p:attrNameLst>
                                          <p:attrName>ppt_x</p:attrName>
                                        </p:attrNameLst>
                                      </p:cBhvr>
                                      <p:tavLst>
                                        <p:tav tm="0">
                                          <p:val>
                                            <p:strVal val="#ppt_x"/>
                                          </p:val>
                                        </p:tav>
                                        <p:tav tm="100000">
                                          <p:val>
                                            <p:strVal val="#ppt_x"/>
                                          </p:val>
                                        </p:tav>
                                      </p:tavLst>
                                    </p:anim>
                                    <p:anim calcmode="lin" valueType="num">
                                      <p:cBhvr>
                                        <p:cTn id="69" dur="1000" fill="hold"/>
                                        <p:tgtEl>
                                          <p:spTgt spid="64"/>
                                        </p:tgtEl>
                                        <p:attrNameLst>
                                          <p:attrName>ppt_y</p:attrName>
                                        </p:attrNameLst>
                                      </p:cBhvr>
                                      <p:tavLst>
                                        <p:tav tm="0">
                                          <p:val>
                                            <p:strVal val="#ppt_y+.1"/>
                                          </p:val>
                                        </p:tav>
                                        <p:tav tm="100000">
                                          <p:val>
                                            <p:strVal val="#ppt_y"/>
                                          </p:val>
                                        </p:tav>
                                      </p:tavLst>
                                    </p:anim>
                                  </p:childTnLst>
                                </p:cTn>
                              </p:par>
                            </p:childTnLst>
                          </p:cTn>
                        </p:par>
                        <p:par>
                          <p:cTn id="70" fill="hold">
                            <p:stCondLst>
                              <p:cond delay="9500"/>
                            </p:stCondLst>
                            <p:childTnLst>
                              <p:par>
                                <p:cTn id="71" presetID="22" presetClass="entr" presetSubtype="8" fill="hold" grpId="0" nodeType="after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wipe(left)">
                                      <p:cBhvr>
                                        <p:cTn id="73" dur="500"/>
                                        <p:tgtEl>
                                          <p:spTgt spid="68"/>
                                        </p:tgtEl>
                                      </p:cBhvr>
                                    </p:animEffect>
                                  </p:childTnLst>
                                </p:cTn>
                              </p:par>
                            </p:childTnLst>
                          </p:cTn>
                        </p:par>
                        <p:par>
                          <p:cTn id="74" fill="hold">
                            <p:stCondLst>
                              <p:cond delay="10000"/>
                            </p:stCondLst>
                            <p:childTnLst>
                              <p:par>
                                <p:cTn id="75" presetID="22" presetClass="entr" presetSubtype="8" fill="hold" nodeType="afterEffect">
                                  <p:stCondLst>
                                    <p:cond delay="0"/>
                                  </p:stCondLst>
                                  <p:childTnLst>
                                    <p:set>
                                      <p:cBhvr>
                                        <p:cTn id="76" dur="1" fill="hold">
                                          <p:stCondLst>
                                            <p:cond delay="0"/>
                                          </p:stCondLst>
                                        </p:cTn>
                                        <p:tgtEl>
                                          <p:spTgt spid="67"/>
                                        </p:tgtEl>
                                        <p:attrNameLst>
                                          <p:attrName>style.visibility</p:attrName>
                                        </p:attrNameLst>
                                      </p:cBhvr>
                                      <p:to>
                                        <p:strVal val="visible"/>
                                      </p:to>
                                    </p:set>
                                    <p:animEffect transition="in" filter="wipe(left)">
                                      <p:cBhvr>
                                        <p:cTn id="7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P spid="6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3215197" cy="720000"/>
            <a:chOff x="398975" y="209550"/>
            <a:chExt cx="5817470"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3</a:t>
                </a:r>
                <a:endParaRPr lang="zh-CN" altLang="en-US" sz="2800" b="1" dirty="0">
                  <a:solidFill>
                    <a:prstClr val="white"/>
                  </a:solidFill>
                </a:endParaRPr>
              </a:p>
            </p:txBody>
          </p:sp>
        </p:grpSp>
        <p:sp>
          <p:nvSpPr>
            <p:cNvPr id="30" name="文本框 29"/>
            <p:cNvSpPr txBox="1"/>
            <p:nvPr/>
          </p:nvSpPr>
          <p:spPr>
            <a:xfrm>
              <a:off x="1984152" y="397918"/>
              <a:ext cx="4232293"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核心成员介绍</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7" name="矩形 56"/>
          <p:cNvSpPr>
            <a:spLocks noChangeArrowheads="1"/>
          </p:cNvSpPr>
          <p:nvPr/>
        </p:nvSpPr>
        <p:spPr bwMode="auto">
          <a:xfrm>
            <a:off x="3995958" y="1614449"/>
            <a:ext cx="156508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r>
              <a:rPr lang="zh-CN" altLang="en-US" sz="1600" b="1" cap="all" dirty="0">
                <a:latin typeface="微软雅黑" pitchFamily="34" charset="-122"/>
                <a:ea typeface="微软雅黑" pitchFamily="34" charset="-122"/>
                <a:cs typeface="+mj-cs"/>
              </a:rPr>
              <a:t>张姓名</a:t>
            </a:r>
          </a:p>
        </p:txBody>
      </p:sp>
      <p:sp>
        <p:nvSpPr>
          <p:cNvPr id="58" name="TextBox 22"/>
          <p:cNvSpPr txBox="1"/>
          <p:nvPr/>
        </p:nvSpPr>
        <p:spPr>
          <a:xfrm>
            <a:off x="3935857" y="2691687"/>
            <a:ext cx="7440640" cy="752514"/>
          </a:xfrm>
          <a:prstGeom prst="rect">
            <a:avLst/>
          </a:prstGeom>
          <a:noFill/>
        </p:spPr>
        <p:txBody>
          <a:bodyPr wrap="square">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nSpc>
                <a:spcPct val="130000"/>
              </a:lnSpc>
            </a:pPr>
            <a:r>
              <a:rPr lang="zh-CN" altLang="en-US" sz="1100" dirty="0">
                <a:solidFill>
                  <a:srgbClr val="484848"/>
                </a:solidFill>
                <a:latin typeface="微软雅黑" pitchFamily="34" charset="-122"/>
                <a:ea typeface="微软雅黑" pitchFamily="34" charset="-122"/>
              </a:rPr>
              <a:t>长江工商学院研究生，有十余年行业经验，是某领域领军人物。</a:t>
            </a:r>
            <a:r>
              <a:rPr lang="en-US" altLang="zh-CN" sz="1100" dirty="0">
                <a:solidFill>
                  <a:srgbClr val="484848"/>
                </a:solidFill>
                <a:latin typeface="微软雅黑" pitchFamily="34" charset="-122"/>
                <a:ea typeface="微软雅黑" pitchFamily="34" charset="-122"/>
              </a:rPr>
              <a:t>1992</a:t>
            </a:r>
            <a:r>
              <a:rPr lang="zh-CN" altLang="en-US" sz="1100" dirty="0">
                <a:solidFill>
                  <a:srgbClr val="484848"/>
                </a:solidFill>
                <a:latin typeface="微软雅黑" pitchFamily="34" charset="-122"/>
                <a:ea typeface="微软雅黑" pitchFamily="34" charset="-122"/>
              </a:rPr>
              <a:t>年在某公司担任中层管理；</a:t>
            </a:r>
            <a:r>
              <a:rPr lang="en-US" altLang="zh-CN" sz="1100" dirty="0">
                <a:solidFill>
                  <a:srgbClr val="484848"/>
                </a:solidFill>
                <a:latin typeface="微软雅黑" pitchFamily="34" charset="-122"/>
                <a:ea typeface="微软雅黑" pitchFamily="34" charset="-122"/>
              </a:rPr>
              <a:t>2003</a:t>
            </a:r>
            <a:r>
              <a:rPr lang="zh-CN" altLang="en-US" sz="1100" dirty="0">
                <a:solidFill>
                  <a:srgbClr val="484848"/>
                </a:solidFill>
                <a:latin typeface="微软雅黑" pitchFamily="34" charset="-122"/>
                <a:ea typeface="微软雅黑" pitchFamily="34" charset="-122"/>
              </a:rPr>
              <a:t>年任某公司执</a:t>
            </a:r>
            <a:r>
              <a:rPr lang="en-US" altLang="zh-CN" sz="1100" dirty="0">
                <a:solidFill>
                  <a:srgbClr val="484848"/>
                </a:solidFill>
                <a:latin typeface="微软雅黑" pitchFamily="34" charset="-122"/>
                <a:ea typeface="微软雅黑" pitchFamily="34" charset="-122"/>
              </a:rPr>
              <a:t>COO</a:t>
            </a:r>
            <a:r>
              <a:rPr lang="zh-CN" altLang="en-US" sz="1100" dirty="0">
                <a:solidFill>
                  <a:srgbClr val="484848"/>
                </a:solidFill>
                <a:latin typeface="微软雅黑" pitchFamily="34" charset="-122"/>
                <a:ea typeface="微软雅黑" pitchFamily="34" charset="-122"/>
              </a:rPr>
              <a:t>；</a:t>
            </a:r>
            <a:r>
              <a:rPr lang="en-US" altLang="zh-CN" sz="1100" dirty="0">
                <a:solidFill>
                  <a:srgbClr val="484848"/>
                </a:solidFill>
                <a:latin typeface="微软雅黑" pitchFamily="34" charset="-122"/>
                <a:ea typeface="微软雅黑" pitchFamily="34" charset="-122"/>
              </a:rPr>
              <a:t>2007</a:t>
            </a:r>
            <a:r>
              <a:rPr lang="zh-CN" altLang="en-US" sz="1100" dirty="0">
                <a:solidFill>
                  <a:srgbClr val="484848"/>
                </a:solidFill>
                <a:latin typeface="微软雅黑" pitchFamily="34" charset="-122"/>
                <a:ea typeface="微软雅黑" pitchFamily="34" charset="-122"/>
              </a:rPr>
              <a:t>年担任某公司执行总裁。曾于</a:t>
            </a:r>
            <a:r>
              <a:rPr lang="en-US" altLang="zh-CN" sz="1100" dirty="0">
                <a:solidFill>
                  <a:srgbClr val="484848"/>
                </a:solidFill>
                <a:latin typeface="微软雅黑" pitchFamily="34" charset="-122"/>
                <a:ea typeface="微软雅黑" pitchFamily="34" charset="-122"/>
              </a:rPr>
              <a:t>2006</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2008</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2012</a:t>
            </a:r>
            <a:r>
              <a:rPr lang="zh-CN" altLang="en-US" sz="1100" dirty="0">
                <a:solidFill>
                  <a:srgbClr val="484848"/>
                </a:solidFill>
                <a:latin typeface="微软雅黑" pitchFamily="34" charset="-122"/>
                <a:ea typeface="微软雅黑" pitchFamily="34" charset="-122"/>
              </a:rPr>
              <a:t>年分别获得某某奖项。后面还可以填写你的文字后面还可以填写你的文字。</a:t>
            </a:r>
          </a:p>
        </p:txBody>
      </p:sp>
      <p:grpSp>
        <p:nvGrpSpPr>
          <p:cNvPr id="60" name="组合 59"/>
          <p:cNvGrpSpPr/>
          <p:nvPr/>
        </p:nvGrpSpPr>
        <p:grpSpPr>
          <a:xfrm>
            <a:off x="3995958" y="2001655"/>
            <a:ext cx="1648906" cy="525815"/>
            <a:chOff x="814328" y="3219334"/>
            <a:chExt cx="1356392" cy="432536"/>
          </a:xfrm>
        </p:grpSpPr>
        <p:grpSp>
          <p:nvGrpSpPr>
            <p:cNvPr id="71" name="组合 70"/>
            <p:cNvGrpSpPr/>
            <p:nvPr/>
          </p:nvGrpSpPr>
          <p:grpSpPr>
            <a:xfrm>
              <a:off x="814328" y="3219334"/>
              <a:ext cx="1356392" cy="432536"/>
              <a:chOff x="2173927" y="3285519"/>
              <a:chExt cx="1721136" cy="548848"/>
            </a:xfrm>
          </p:grpSpPr>
          <p:grpSp>
            <p:nvGrpSpPr>
              <p:cNvPr id="73" name="组合 72"/>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75" name="圆角矩形 7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76" name="圆角矩形 75"/>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sp>
            <p:nvSpPr>
              <p:cNvPr id="74" name="椭圆 73"/>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sp>
          <p:nvSpPr>
            <p:cNvPr id="72" name="TextBox 28"/>
            <p:cNvSpPr txBox="1"/>
            <p:nvPr/>
          </p:nvSpPr>
          <p:spPr>
            <a:xfrm>
              <a:off x="1224127" y="3331793"/>
              <a:ext cx="787838" cy="215444"/>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r>
                <a:rPr lang="zh-CN" altLang="en-US" dirty="0">
                  <a:solidFill>
                    <a:srgbClr val="C00000"/>
                  </a:solidFill>
                </a:rPr>
                <a:t>职务名称</a:t>
              </a:r>
            </a:p>
          </p:txBody>
        </p:sp>
      </p:grpSp>
      <p:sp>
        <p:nvSpPr>
          <p:cNvPr id="61" name="矩形 60"/>
          <p:cNvSpPr>
            <a:spLocks noChangeArrowheads="1"/>
          </p:cNvSpPr>
          <p:nvPr/>
        </p:nvSpPr>
        <p:spPr bwMode="auto">
          <a:xfrm>
            <a:off x="3995959" y="3841559"/>
            <a:ext cx="156508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r>
              <a:rPr lang="zh-CN" altLang="en-US" sz="1600" b="1" cap="all" dirty="0">
                <a:latin typeface="微软雅黑" pitchFamily="34" charset="-122"/>
                <a:ea typeface="微软雅黑" pitchFamily="34" charset="-122"/>
                <a:cs typeface="+mj-cs"/>
              </a:rPr>
              <a:t>田</a:t>
            </a:r>
            <a:r>
              <a:rPr lang="zh-CN" altLang="en-US" sz="1600" b="1" cap="all" dirty="0">
                <a:latin typeface="微软雅黑" pitchFamily="34" charset="-122"/>
                <a:ea typeface="微软雅黑" pitchFamily="34" charset="-122"/>
              </a:rPr>
              <a:t>姓名</a:t>
            </a:r>
          </a:p>
        </p:txBody>
      </p:sp>
      <p:sp>
        <p:nvSpPr>
          <p:cNvPr id="62" name="TextBox 41"/>
          <p:cNvSpPr txBox="1"/>
          <p:nvPr/>
        </p:nvSpPr>
        <p:spPr>
          <a:xfrm>
            <a:off x="3995959" y="4906607"/>
            <a:ext cx="7440640" cy="752514"/>
          </a:xfrm>
          <a:prstGeom prst="rect">
            <a:avLst/>
          </a:prstGeom>
          <a:noFill/>
        </p:spPr>
        <p:txBody>
          <a:bodyPr wrap="square">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nSpc>
                <a:spcPct val="130000"/>
              </a:lnSpc>
            </a:pPr>
            <a:r>
              <a:rPr lang="zh-CN" altLang="en-US" sz="1100" dirty="0">
                <a:solidFill>
                  <a:srgbClr val="484848"/>
                </a:solidFill>
                <a:latin typeface="微软雅黑" pitchFamily="34" charset="-122"/>
                <a:ea typeface="微软雅黑" pitchFamily="34" charset="-122"/>
              </a:rPr>
              <a:t>长江工商学院研究生，有十余年行业经验，是某领域领军人物。</a:t>
            </a:r>
            <a:r>
              <a:rPr lang="en-US" altLang="zh-CN" sz="1100" dirty="0">
                <a:solidFill>
                  <a:srgbClr val="484848"/>
                </a:solidFill>
                <a:latin typeface="微软雅黑" pitchFamily="34" charset="-122"/>
                <a:ea typeface="微软雅黑" pitchFamily="34" charset="-122"/>
              </a:rPr>
              <a:t>1992</a:t>
            </a:r>
            <a:r>
              <a:rPr lang="zh-CN" altLang="en-US" sz="1100" dirty="0">
                <a:solidFill>
                  <a:srgbClr val="484848"/>
                </a:solidFill>
                <a:latin typeface="微软雅黑" pitchFamily="34" charset="-122"/>
                <a:ea typeface="微软雅黑" pitchFamily="34" charset="-122"/>
              </a:rPr>
              <a:t>年在某公司担任中层管理；</a:t>
            </a:r>
            <a:r>
              <a:rPr lang="en-US" altLang="zh-CN" sz="1100" dirty="0">
                <a:solidFill>
                  <a:srgbClr val="484848"/>
                </a:solidFill>
                <a:latin typeface="微软雅黑" pitchFamily="34" charset="-122"/>
                <a:ea typeface="微软雅黑" pitchFamily="34" charset="-122"/>
              </a:rPr>
              <a:t>2003</a:t>
            </a:r>
            <a:r>
              <a:rPr lang="zh-CN" altLang="en-US" sz="1100" dirty="0">
                <a:solidFill>
                  <a:srgbClr val="484848"/>
                </a:solidFill>
                <a:latin typeface="微软雅黑" pitchFamily="34" charset="-122"/>
                <a:ea typeface="微软雅黑" pitchFamily="34" charset="-122"/>
              </a:rPr>
              <a:t>年任某公司执</a:t>
            </a:r>
            <a:r>
              <a:rPr lang="en-US" altLang="zh-CN" sz="1100" dirty="0">
                <a:solidFill>
                  <a:srgbClr val="484848"/>
                </a:solidFill>
                <a:latin typeface="微软雅黑" pitchFamily="34" charset="-122"/>
                <a:ea typeface="微软雅黑" pitchFamily="34" charset="-122"/>
              </a:rPr>
              <a:t>COO</a:t>
            </a:r>
            <a:r>
              <a:rPr lang="zh-CN" altLang="en-US" sz="1100" dirty="0">
                <a:solidFill>
                  <a:srgbClr val="484848"/>
                </a:solidFill>
                <a:latin typeface="微软雅黑" pitchFamily="34" charset="-122"/>
                <a:ea typeface="微软雅黑" pitchFamily="34" charset="-122"/>
              </a:rPr>
              <a:t>；</a:t>
            </a:r>
            <a:r>
              <a:rPr lang="en-US" altLang="zh-CN" sz="1100" dirty="0">
                <a:solidFill>
                  <a:srgbClr val="484848"/>
                </a:solidFill>
                <a:latin typeface="微软雅黑" pitchFamily="34" charset="-122"/>
                <a:ea typeface="微软雅黑" pitchFamily="34" charset="-122"/>
              </a:rPr>
              <a:t>2007</a:t>
            </a:r>
            <a:r>
              <a:rPr lang="zh-CN" altLang="en-US" sz="1100" dirty="0">
                <a:solidFill>
                  <a:srgbClr val="484848"/>
                </a:solidFill>
                <a:latin typeface="微软雅黑" pitchFamily="34" charset="-122"/>
                <a:ea typeface="微软雅黑" pitchFamily="34" charset="-122"/>
              </a:rPr>
              <a:t>年担任某公司执行总裁。曾于</a:t>
            </a:r>
            <a:r>
              <a:rPr lang="en-US" altLang="zh-CN" sz="1100" dirty="0">
                <a:solidFill>
                  <a:srgbClr val="484848"/>
                </a:solidFill>
                <a:latin typeface="微软雅黑" pitchFamily="34" charset="-122"/>
                <a:ea typeface="微软雅黑" pitchFamily="34" charset="-122"/>
              </a:rPr>
              <a:t>2006</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2008</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2012</a:t>
            </a:r>
            <a:r>
              <a:rPr lang="zh-CN" altLang="en-US" sz="1100" dirty="0">
                <a:solidFill>
                  <a:srgbClr val="484848"/>
                </a:solidFill>
                <a:latin typeface="微软雅黑" pitchFamily="34" charset="-122"/>
                <a:ea typeface="微软雅黑" pitchFamily="34" charset="-122"/>
              </a:rPr>
              <a:t>年分别获得某某奖项。后面还可以填写你的文字后面还可以填写你的文字。</a:t>
            </a:r>
          </a:p>
        </p:txBody>
      </p:sp>
      <p:grpSp>
        <p:nvGrpSpPr>
          <p:cNvPr id="63" name="组合 62"/>
          <p:cNvGrpSpPr/>
          <p:nvPr/>
        </p:nvGrpSpPr>
        <p:grpSpPr>
          <a:xfrm>
            <a:off x="4025077" y="4242416"/>
            <a:ext cx="1648906" cy="525815"/>
            <a:chOff x="814328" y="3219334"/>
            <a:chExt cx="1356392" cy="432536"/>
          </a:xfrm>
        </p:grpSpPr>
        <p:grpSp>
          <p:nvGrpSpPr>
            <p:cNvPr id="65" name="组合 64"/>
            <p:cNvGrpSpPr/>
            <p:nvPr/>
          </p:nvGrpSpPr>
          <p:grpSpPr>
            <a:xfrm>
              <a:off x="814328" y="3219334"/>
              <a:ext cx="1356392" cy="432536"/>
              <a:chOff x="2173927" y="3285519"/>
              <a:chExt cx="1721136" cy="548848"/>
            </a:xfrm>
          </p:grpSpPr>
          <p:grpSp>
            <p:nvGrpSpPr>
              <p:cNvPr id="67" name="组合 66"/>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69" name="圆角矩形 6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70" name="圆角矩形 69"/>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sp>
            <p:nvSpPr>
              <p:cNvPr id="68" name="椭圆 67"/>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sp>
          <p:nvSpPr>
            <p:cNvPr id="66" name="TextBox 44"/>
            <p:cNvSpPr txBox="1"/>
            <p:nvPr/>
          </p:nvSpPr>
          <p:spPr>
            <a:xfrm>
              <a:off x="1224127" y="3331792"/>
              <a:ext cx="787838" cy="215444"/>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r>
                <a:rPr lang="zh-CN" altLang="en-US" dirty="0">
                  <a:solidFill>
                    <a:srgbClr val="C00000"/>
                  </a:solidFill>
                </a:rPr>
                <a:t>职务名称</a:t>
              </a:r>
            </a:p>
          </p:txBody>
        </p:sp>
      </p:grpSp>
      <p:grpSp>
        <p:nvGrpSpPr>
          <p:cNvPr id="3" name="组合 2"/>
          <p:cNvGrpSpPr/>
          <p:nvPr/>
        </p:nvGrpSpPr>
        <p:grpSpPr>
          <a:xfrm>
            <a:off x="1491930" y="1159552"/>
            <a:ext cx="2108200" cy="2120900"/>
            <a:chOff x="1314450" y="850900"/>
            <a:chExt cx="2108200" cy="2120900"/>
          </a:xfrm>
        </p:grpSpPr>
        <p:sp>
          <p:nvSpPr>
            <p:cNvPr id="82" name="Oval 12"/>
            <p:cNvSpPr>
              <a:spLocks noChangeArrowheads="1"/>
            </p:cNvSpPr>
            <p:nvPr/>
          </p:nvSpPr>
          <p:spPr bwMode="auto">
            <a:xfrm>
              <a:off x="1314450" y="850900"/>
              <a:ext cx="2108200" cy="2120900"/>
            </a:xfrm>
            <a:prstGeom prst="ellipse">
              <a:avLst/>
            </a:prstGeom>
            <a:solidFill>
              <a:srgbClr val="E3BF42"/>
            </a:solidFill>
            <a:ln w="9525">
              <a:solidFill>
                <a:srgbClr val="000000"/>
              </a:solidFill>
              <a:round/>
              <a:headEnd/>
              <a:tailEnd/>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3" name="Oval 13"/>
            <p:cNvSpPr>
              <a:spLocks noChangeArrowheads="1"/>
            </p:cNvSpPr>
            <p:nvPr/>
          </p:nvSpPr>
          <p:spPr bwMode="auto">
            <a:xfrm>
              <a:off x="1438275" y="976313"/>
              <a:ext cx="1860550" cy="1870075"/>
            </a:xfrm>
            <a:prstGeom prst="ellipse">
              <a:avLst/>
            </a:prstGeom>
            <a:blipFill dpi="0" rotWithShape="1">
              <a:blip r:embed="rId3"/>
              <a:srcRect/>
              <a:stretch>
                <a:fillRect/>
              </a:stretch>
            </a:blipFill>
            <a:ln w="10">
              <a:solidFill>
                <a:srgbClr val="C1C0C3"/>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 name="组合 3"/>
          <p:cNvGrpSpPr/>
          <p:nvPr/>
        </p:nvGrpSpPr>
        <p:grpSpPr>
          <a:xfrm>
            <a:off x="1389727" y="3691257"/>
            <a:ext cx="2109788" cy="2120900"/>
            <a:chOff x="8117768" y="81852"/>
            <a:chExt cx="2109788" cy="2120900"/>
          </a:xfrm>
        </p:grpSpPr>
        <p:sp>
          <p:nvSpPr>
            <p:cNvPr id="84" name="Oval 12"/>
            <p:cNvSpPr>
              <a:spLocks noChangeArrowheads="1"/>
            </p:cNvSpPr>
            <p:nvPr/>
          </p:nvSpPr>
          <p:spPr bwMode="auto">
            <a:xfrm>
              <a:off x="8117768" y="81852"/>
              <a:ext cx="2109788" cy="2120900"/>
            </a:xfrm>
            <a:prstGeom prst="ellipse">
              <a:avLst/>
            </a:prstGeom>
            <a:solidFill>
              <a:srgbClr val="E3BF42"/>
            </a:solidFill>
            <a:ln w="9525">
              <a:solidFill>
                <a:srgbClr val="000000"/>
              </a:solidFill>
              <a:round/>
              <a:headEnd/>
              <a:tailEnd/>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Oval 13"/>
            <p:cNvSpPr>
              <a:spLocks noChangeArrowheads="1"/>
            </p:cNvSpPr>
            <p:nvPr/>
          </p:nvSpPr>
          <p:spPr bwMode="auto">
            <a:xfrm>
              <a:off x="8254472" y="198581"/>
              <a:ext cx="1862138" cy="1870075"/>
            </a:xfrm>
            <a:prstGeom prst="ellipse">
              <a:avLst/>
            </a:prstGeom>
            <a:blipFill dpi="0" rotWithShape="1">
              <a:blip r:embed="rId4"/>
              <a:srcRect/>
              <a:stretch>
                <a:fillRect/>
              </a:stretch>
            </a:blipFill>
            <a:ln w="10">
              <a:solidFill>
                <a:srgbClr val="C1C0C3"/>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3909358163"/>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4</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公司业务</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 name="组合 26"/>
          <p:cNvGrpSpPr>
            <a:grpSpLocks/>
          </p:cNvGrpSpPr>
          <p:nvPr/>
        </p:nvGrpSpPr>
        <p:grpSpPr bwMode="auto">
          <a:xfrm>
            <a:off x="906632" y="1354138"/>
            <a:ext cx="3233737" cy="696912"/>
            <a:chOff x="0" y="0"/>
            <a:chExt cx="3233739" cy="696912"/>
          </a:xfrm>
        </p:grpSpPr>
        <p:sp>
          <p:nvSpPr>
            <p:cNvPr id="13" name="Freeform 5"/>
            <p:cNvSpPr>
              <a:spLocks/>
            </p:cNvSpPr>
            <p:nvPr/>
          </p:nvSpPr>
          <p:spPr bwMode="auto">
            <a:xfrm>
              <a:off x="0" y="0"/>
              <a:ext cx="3233738" cy="696912"/>
            </a:xfrm>
            <a:custGeom>
              <a:avLst/>
              <a:gdLst>
                <a:gd name="T0" fmla="*/ 109977 w 4587"/>
                <a:gd name="T1" fmla="*/ 0 h 986"/>
                <a:gd name="T2" fmla="*/ 3124466 w 4587"/>
                <a:gd name="T3" fmla="*/ 0 h 986"/>
                <a:gd name="T4" fmla="*/ 3233738 w 4587"/>
                <a:gd name="T5" fmla="*/ 110262 h 986"/>
                <a:gd name="T6" fmla="*/ 3233738 w 4587"/>
                <a:gd name="T7" fmla="*/ 586650 h 986"/>
                <a:gd name="T8" fmla="*/ 3124466 w 4587"/>
                <a:gd name="T9" fmla="*/ 696912 h 986"/>
                <a:gd name="T10" fmla="*/ 109977 w 4587"/>
                <a:gd name="T11" fmla="*/ 696912 h 986"/>
                <a:gd name="T12" fmla="*/ 0 w 4587"/>
                <a:gd name="T13" fmla="*/ 586650 h 986"/>
                <a:gd name="T14" fmla="*/ 0 w 4587"/>
                <a:gd name="T15" fmla="*/ 110262 h 986"/>
                <a:gd name="T16" fmla="*/ 109977 w 4587"/>
                <a:gd name="T17" fmla="*/ 0 h 9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TextBox 28"/>
            <p:cNvSpPr txBox="1">
              <a:spLocks noChangeArrowheads="1"/>
            </p:cNvSpPr>
            <p:nvPr/>
          </p:nvSpPr>
          <p:spPr bwMode="auto">
            <a:xfrm>
              <a:off x="11879" y="166372"/>
              <a:ext cx="3221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建立虚拟网站</a:t>
              </a:r>
            </a:p>
          </p:txBody>
        </p:sp>
      </p:grpSp>
      <p:grpSp>
        <p:nvGrpSpPr>
          <p:cNvPr id="15" name="组合 29"/>
          <p:cNvGrpSpPr>
            <a:grpSpLocks/>
          </p:cNvGrpSpPr>
          <p:nvPr/>
        </p:nvGrpSpPr>
        <p:grpSpPr bwMode="auto">
          <a:xfrm>
            <a:off x="906632" y="2187575"/>
            <a:ext cx="3233737" cy="695325"/>
            <a:chOff x="0" y="0"/>
            <a:chExt cx="3233739" cy="695325"/>
          </a:xfrm>
        </p:grpSpPr>
        <p:sp>
          <p:nvSpPr>
            <p:cNvPr id="16" name="Freeform 6"/>
            <p:cNvSpPr>
              <a:spLocks/>
            </p:cNvSpPr>
            <p:nvPr/>
          </p:nvSpPr>
          <p:spPr bwMode="auto">
            <a:xfrm>
              <a:off x="0" y="0"/>
              <a:ext cx="3233738" cy="695325"/>
            </a:xfrm>
            <a:custGeom>
              <a:avLst/>
              <a:gdLst>
                <a:gd name="T0" fmla="*/ 109977 w 4587"/>
                <a:gd name="T1" fmla="*/ 0 h 986"/>
                <a:gd name="T2" fmla="*/ 3124466 w 4587"/>
                <a:gd name="T3" fmla="*/ 0 h 986"/>
                <a:gd name="T4" fmla="*/ 3233738 w 4587"/>
                <a:gd name="T5" fmla="*/ 110011 h 986"/>
                <a:gd name="T6" fmla="*/ 3233738 w 4587"/>
                <a:gd name="T7" fmla="*/ 585314 h 986"/>
                <a:gd name="T8" fmla="*/ 3124466 w 4587"/>
                <a:gd name="T9" fmla="*/ 695325 h 986"/>
                <a:gd name="T10" fmla="*/ 109977 w 4587"/>
                <a:gd name="T11" fmla="*/ 695325 h 986"/>
                <a:gd name="T12" fmla="*/ 0 w 4587"/>
                <a:gd name="T13" fmla="*/ 585314 h 986"/>
                <a:gd name="T14" fmla="*/ 0 w 4587"/>
                <a:gd name="T15" fmla="*/ 110011 h 986"/>
                <a:gd name="T16" fmla="*/ 109977 w 4587"/>
                <a:gd name="T17" fmla="*/ 0 h 9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TextBox 31"/>
            <p:cNvSpPr txBox="1">
              <a:spLocks noChangeArrowheads="1"/>
            </p:cNvSpPr>
            <p:nvPr/>
          </p:nvSpPr>
          <p:spPr bwMode="auto">
            <a:xfrm>
              <a:off x="11879" y="116829"/>
              <a:ext cx="3221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空间租赁</a:t>
              </a:r>
            </a:p>
          </p:txBody>
        </p:sp>
      </p:grpSp>
      <p:grpSp>
        <p:nvGrpSpPr>
          <p:cNvPr id="18" name="组合 32"/>
          <p:cNvGrpSpPr>
            <a:grpSpLocks/>
          </p:cNvGrpSpPr>
          <p:nvPr/>
        </p:nvGrpSpPr>
        <p:grpSpPr bwMode="auto">
          <a:xfrm>
            <a:off x="906632" y="3019425"/>
            <a:ext cx="3233737" cy="696913"/>
            <a:chOff x="0" y="0"/>
            <a:chExt cx="3233739" cy="696912"/>
          </a:xfrm>
        </p:grpSpPr>
        <p:sp>
          <p:nvSpPr>
            <p:cNvPr id="19" name="Freeform 7"/>
            <p:cNvSpPr>
              <a:spLocks/>
            </p:cNvSpPr>
            <p:nvPr/>
          </p:nvSpPr>
          <p:spPr bwMode="auto">
            <a:xfrm>
              <a:off x="0" y="0"/>
              <a:ext cx="3233738" cy="696912"/>
            </a:xfrm>
            <a:custGeom>
              <a:avLst/>
              <a:gdLst>
                <a:gd name="T0" fmla="*/ 109977 w 4587"/>
                <a:gd name="T1" fmla="*/ 0 h 986"/>
                <a:gd name="T2" fmla="*/ 3124466 w 4587"/>
                <a:gd name="T3" fmla="*/ 0 h 986"/>
                <a:gd name="T4" fmla="*/ 3233738 w 4587"/>
                <a:gd name="T5" fmla="*/ 110262 h 986"/>
                <a:gd name="T6" fmla="*/ 3233738 w 4587"/>
                <a:gd name="T7" fmla="*/ 586650 h 986"/>
                <a:gd name="T8" fmla="*/ 3124466 w 4587"/>
                <a:gd name="T9" fmla="*/ 696912 h 986"/>
                <a:gd name="T10" fmla="*/ 109977 w 4587"/>
                <a:gd name="T11" fmla="*/ 696912 h 986"/>
                <a:gd name="T12" fmla="*/ 0 w 4587"/>
                <a:gd name="T13" fmla="*/ 586650 h 986"/>
                <a:gd name="T14" fmla="*/ 0 w 4587"/>
                <a:gd name="T15" fmla="*/ 110262 h 986"/>
                <a:gd name="T16" fmla="*/ 109977 w 4587"/>
                <a:gd name="T17" fmla="*/ 0 h 9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TextBox 34"/>
            <p:cNvSpPr txBox="1">
              <a:spLocks noChangeArrowheads="1"/>
            </p:cNvSpPr>
            <p:nvPr/>
          </p:nvSpPr>
          <p:spPr bwMode="auto">
            <a:xfrm>
              <a:off x="11879" y="117623"/>
              <a:ext cx="3221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国际国内域名注册</a:t>
              </a:r>
            </a:p>
          </p:txBody>
        </p:sp>
      </p:grpSp>
      <p:grpSp>
        <p:nvGrpSpPr>
          <p:cNvPr id="21" name="组合 35"/>
          <p:cNvGrpSpPr>
            <a:grpSpLocks/>
          </p:cNvGrpSpPr>
          <p:nvPr/>
        </p:nvGrpSpPr>
        <p:grpSpPr bwMode="auto">
          <a:xfrm>
            <a:off x="906632" y="3852863"/>
            <a:ext cx="3233737" cy="695325"/>
            <a:chOff x="0" y="0"/>
            <a:chExt cx="3233739" cy="695325"/>
          </a:xfrm>
        </p:grpSpPr>
        <p:sp>
          <p:nvSpPr>
            <p:cNvPr id="22" name="Freeform 8"/>
            <p:cNvSpPr>
              <a:spLocks/>
            </p:cNvSpPr>
            <p:nvPr/>
          </p:nvSpPr>
          <p:spPr bwMode="auto">
            <a:xfrm>
              <a:off x="0" y="0"/>
              <a:ext cx="3233738" cy="695325"/>
            </a:xfrm>
            <a:custGeom>
              <a:avLst/>
              <a:gdLst>
                <a:gd name="T0" fmla="*/ 109977 w 4587"/>
                <a:gd name="T1" fmla="*/ 0 h 985"/>
                <a:gd name="T2" fmla="*/ 3124466 w 4587"/>
                <a:gd name="T3" fmla="*/ 0 h 985"/>
                <a:gd name="T4" fmla="*/ 3233738 w 4587"/>
                <a:gd name="T5" fmla="*/ 109417 h 985"/>
                <a:gd name="T6" fmla="*/ 3233738 w 4587"/>
                <a:gd name="T7" fmla="*/ 585908 h 985"/>
                <a:gd name="T8" fmla="*/ 3124466 w 4587"/>
                <a:gd name="T9" fmla="*/ 695325 h 985"/>
                <a:gd name="T10" fmla="*/ 109977 w 4587"/>
                <a:gd name="T11" fmla="*/ 695325 h 985"/>
                <a:gd name="T12" fmla="*/ 0 w 4587"/>
                <a:gd name="T13" fmla="*/ 585908 h 985"/>
                <a:gd name="T14" fmla="*/ 0 w 4587"/>
                <a:gd name="T15" fmla="*/ 109417 h 985"/>
                <a:gd name="T16" fmla="*/ 109977 w 4587"/>
                <a:gd name="T17" fmla="*/ 0 h 9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TextBox 37"/>
            <p:cNvSpPr txBox="1">
              <a:spLocks noChangeArrowheads="1"/>
            </p:cNvSpPr>
            <p:nvPr/>
          </p:nvSpPr>
          <p:spPr bwMode="auto">
            <a:xfrm>
              <a:off x="11879" y="116829"/>
              <a:ext cx="3221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网页制作</a:t>
              </a:r>
            </a:p>
          </p:txBody>
        </p:sp>
      </p:grpSp>
      <p:grpSp>
        <p:nvGrpSpPr>
          <p:cNvPr id="24" name="组合 38"/>
          <p:cNvGrpSpPr>
            <a:grpSpLocks/>
          </p:cNvGrpSpPr>
          <p:nvPr/>
        </p:nvGrpSpPr>
        <p:grpSpPr bwMode="auto">
          <a:xfrm>
            <a:off x="906632" y="4686300"/>
            <a:ext cx="3233737" cy="695325"/>
            <a:chOff x="0" y="0"/>
            <a:chExt cx="3233738" cy="695325"/>
          </a:xfrm>
        </p:grpSpPr>
        <p:sp>
          <p:nvSpPr>
            <p:cNvPr id="25" name="Freeform 9"/>
            <p:cNvSpPr>
              <a:spLocks/>
            </p:cNvSpPr>
            <p:nvPr/>
          </p:nvSpPr>
          <p:spPr bwMode="auto">
            <a:xfrm>
              <a:off x="0" y="0"/>
              <a:ext cx="3233738" cy="695325"/>
            </a:xfrm>
            <a:custGeom>
              <a:avLst/>
              <a:gdLst>
                <a:gd name="T0" fmla="*/ 109977 w 4587"/>
                <a:gd name="T1" fmla="*/ 0 h 985"/>
                <a:gd name="T2" fmla="*/ 3124466 w 4587"/>
                <a:gd name="T3" fmla="*/ 0 h 985"/>
                <a:gd name="T4" fmla="*/ 3233738 w 4587"/>
                <a:gd name="T5" fmla="*/ 109417 h 985"/>
                <a:gd name="T6" fmla="*/ 3233738 w 4587"/>
                <a:gd name="T7" fmla="*/ 585908 h 985"/>
                <a:gd name="T8" fmla="*/ 3124466 w 4587"/>
                <a:gd name="T9" fmla="*/ 695325 h 985"/>
                <a:gd name="T10" fmla="*/ 109977 w 4587"/>
                <a:gd name="T11" fmla="*/ 695325 h 985"/>
                <a:gd name="T12" fmla="*/ 0 w 4587"/>
                <a:gd name="T13" fmla="*/ 585908 h 985"/>
                <a:gd name="T14" fmla="*/ 0 w 4587"/>
                <a:gd name="T15" fmla="*/ 109417 h 985"/>
                <a:gd name="T16" fmla="*/ 109977 w 4587"/>
                <a:gd name="T17" fmla="*/ 0 h 9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TextBox 40"/>
            <p:cNvSpPr txBox="1">
              <a:spLocks noChangeArrowheads="1"/>
            </p:cNvSpPr>
            <p:nvPr/>
          </p:nvSpPr>
          <p:spPr bwMode="auto">
            <a:xfrm>
              <a:off x="11878" y="116829"/>
              <a:ext cx="3221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数据库开发</a:t>
              </a:r>
            </a:p>
          </p:txBody>
        </p:sp>
      </p:grpSp>
      <p:grpSp>
        <p:nvGrpSpPr>
          <p:cNvPr id="27" name="组合 41"/>
          <p:cNvGrpSpPr>
            <a:grpSpLocks/>
          </p:cNvGrpSpPr>
          <p:nvPr/>
        </p:nvGrpSpPr>
        <p:grpSpPr bwMode="auto">
          <a:xfrm>
            <a:off x="906632" y="5518150"/>
            <a:ext cx="3233737" cy="696913"/>
            <a:chOff x="0" y="0"/>
            <a:chExt cx="3233738" cy="696912"/>
          </a:xfrm>
        </p:grpSpPr>
        <p:sp>
          <p:nvSpPr>
            <p:cNvPr id="37" name="Freeform 10"/>
            <p:cNvSpPr>
              <a:spLocks/>
            </p:cNvSpPr>
            <p:nvPr/>
          </p:nvSpPr>
          <p:spPr bwMode="auto">
            <a:xfrm>
              <a:off x="0" y="0"/>
              <a:ext cx="3233738" cy="696912"/>
            </a:xfrm>
            <a:custGeom>
              <a:avLst/>
              <a:gdLst>
                <a:gd name="T0" fmla="*/ 109977 w 4587"/>
                <a:gd name="T1" fmla="*/ 0 h 986"/>
                <a:gd name="T2" fmla="*/ 3124466 w 4587"/>
                <a:gd name="T3" fmla="*/ 0 h 986"/>
                <a:gd name="T4" fmla="*/ 3233738 w 4587"/>
                <a:gd name="T5" fmla="*/ 110262 h 986"/>
                <a:gd name="T6" fmla="*/ 3233738 w 4587"/>
                <a:gd name="T7" fmla="*/ 586650 h 986"/>
                <a:gd name="T8" fmla="*/ 3124466 w 4587"/>
                <a:gd name="T9" fmla="*/ 696912 h 986"/>
                <a:gd name="T10" fmla="*/ 109977 w 4587"/>
                <a:gd name="T11" fmla="*/ 696912 h 986"/>
                <a:gd name="T12" fmla="*/ 0 w 4587"/>
                <a:gd name="T13" fmla="*/ 586650 h 986"/>
                <a:gd name="T14" fmla="*/ 0 w 4587"/>
                <a:gd name="T15" fmla="*/ 110262 h 986"/>
                <a:gd name="T16" fmla="*/ 109977 w 4587"/>
                <a:gd name="T17" fmla="*/ 0 h 9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 name="TextBox 43"/>
            <p:cNvSpPr txBox="1">
              <a:spLocks noChangeArrowheads="1"/>
            </p:cNvSpPr>
            <p:nvPr/>
          </p:nvSpPr>
          <p:spPr bwMode="auto">
            <a:xfrm>
              <a:off x="12851" y="0"/>
              <a:ext cx="32208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动态主页程序开发</a:t>
              </a:r>
            </a:p>
          </p:txBody>
        </p:sp>
      </p:grpSp>
      <p:grpSp>
        <p:nvGrpSpPr>
          <p:cNvPr id="39" name="组合 44"/>
          <p:cNvGrpSpPr>
            <a:grpSpLocks/>
          </p:cNvGrpSpPr>
          <p:nvPr/>
        </p:nvGrpSpPr>
        <p:grpSpPr bwMode="auto">
          <a:xfrm>
            <a:off x="4444361" y="2154882"/>
            <a:ext cx="3105150" cy="3109912"/>
            <a:chOff x="0" y="0"/>
            <a:chExt cx="3105388" cy="3109278"/>
          </a:xfrm>
        </p:grpSpPr>
        <p:sp>
          <p:nvSpPr>
            <p:cNvPr id="40" name="Oval 15"/>
            <p:cNvSpPr>
              <a:spLocks noChangeArrowheads="1"/>
            </p:cNvSpPr>
            <p:nvPr/>
          </p:nvSpPr>
          <p:spPr bwMode="auto">
            <a:xfrm>
              <a:off x="0" y="0"/>
              <a:ext cx="3105388" cy="3109278"/>
            </a:xfrm>
            <a:prstGeom prst="ellipse">
              <a:avLst/>
            </a:prstGeom>
            <a:solidFill>
              <a:srgbClr val="E3BF42"/>
            </a:solidFill>
            <a:ln w="1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 name="TextBox 46"/>
            <p:cNvSpPr txBox="1">
              <a:spLocks noChangeArrowheads="1"/>
            </p:cNvSpPr>
            <p:nvPr/>
          </p:nvSpPr>
          <p:spPr bwMode="auto">
            <a:xfrm>
              <a:off x="504056" y="366987"/>
              <a:ext cx="2446876" cy="2554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80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公司业务</a:t>
              </a:r>
            </a:p>
          </p:txBody>
        </p:sp>
      </p:grpSp>
      <p:grpSp>
        <p:nvGrpSpPr>
          <p:cNvPr id="42" name="组合 26"/>
          <p:cNvGrpSpPr>
            <a:grpSpLocks/>
          </p:cNvGrpSpPr>
          <p:nvPr/>
        </p:nvGrpSpPr>
        <p:grpSpPr bwMode="auto">
          <a:xfrm>
            <a:off x="7837706" y="1476922"/>
            <a:ext cx="3391432" cy="696912"/>
            <a:chOff x="-157695" y="0"/>
            <a:chExt cx="3391434" cy="696912"/>
          </a:xfrm>
        </p:grpSpPr>
        <p:sp>
          <p:nvSpPr>
            <p:cNvPr id="43" name="Freeform 5"/>
            <p:cNvSpPr>
              <a:spLocks/>
            </p:cNvSpPr>
            <p:nvPr/>
          </p:nvSpPr>
          <p:spPr bwMode="auto">
            <a:xfrm>
              <a:off x="0" y="0"/>
              <a:ext cx="3233738" cy="696912"/>
            </a:xfrm>
            <a:custGeom>
              <a:avLst/>
              <a:gdLst>
                <a:gd name="T0" fmla="*/ 109977 w 4587"/>
                <a:gd name="T1" fmla="*/ 0 h 986"/>
                <a:gd name="T2" fmla="*/ 3124466 w 4587"/>
                <a:gd name="T3" fmla="*/ 0 h 986"/>
                <a:gd name="T4" fmla="*/ 3233738 w 4587"/>
                <a:gd name="T5" fmla="*/ 110262 h 986"/>
                <a:gd name="T6" fmla="*/ 3233738 w 4587"/>
                <a:gd name="T7" fmla="*/ 586650 h 986"/>
                <a:gd name="T8" fmla="*/ 3124466 w 4587"/>
                <a:gd name="T9" fmla="*/ 696912 h 986"/>
                <a:gd name="T10" fmla="*/ 109977 w 4587"/>
                <a:gd name="T11" fmla="*/ 696912 h 986"/>
                <a:gd name="T12" fmla="*/ 0 w 4587"/>
                <a:gd name="T13" fmla="*/ 586650 h 986"/>
                <a:gd name="T14" fmla="*/ 0 w 4587"/>
                <a:gd name="T15" fmla="*/ 110262 h 986"/>
                <a:gd name="T16" fmla="*/ 109977 w 4587"/>
                <a:gd name="T17" fmla="*/ 0 h 9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 name="TextBox 28"/>
            <p:cNvSpPr txBox="1">
              <a:spLocks noChangeArrowheads="1"/>
            </p:cNvSpPr>
            <p:nvPr/>
          </p:nvSpPr>
          <p:spPr bwMode="auto">
            <a:xfrm>
              <a:off x="-157695" y="166372"/>
              <a:ext cx="33914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企业内部网络系统集成</a:t>
              </a:r>
            </a:p>
          </p:txBody>
        </p:sp>
      </p:grpSp>
      <p:grpSp>
        <p:nvGrpSpPr>
          <p:cNvPr id="45" name="组合 29"/>
          <p:cNvGrpSpPr>
            <a:grpSpLocks/>
          </p:cNvGrpSpPr>
          <p:nvPr/>
        </p:nvGrpSpPr>
        <p:grpSpPr bwMode="auto">
          <a:xfrm>
            <a:off x="7995401" y="2310359"/>
            <a:ext cx="3233737" cy="695325"/>
            <a:chOff x="0" y="0"/>
            <a:chExt cx="3233739" cy="695325"/>
          </a:xfrm>
        </p:grpSpPr>
        <p:sp>
          <p:nvSpPr>
            <p:cNvPr id="46" name="Freeform 6"/>
            <p:cNvSpPr>
              <a:spLocks/>
            </p:cNvSpPr>
            <p:nvPr/>
          </p:nvSpPr>
          <p:spPr bwMode="auto">
            <a:xfrm>
              <a:off x="0" y="0"/>
              <a:ext cx="3233738" cy="695325"/>
            </a:xfrm>
            <a:custGeom>
              <a:avLst/>
              <a:gdLst>
                <a:gd name="T0" fmla="*/ 109977 w 4587"/>
                <a:gd name="T1" fmla="*/ 0 h 986"/>
                <a:gd name="T2" fmla="*/ 3124466 w 4587"/>
                <a:gd name="T3" fmla="*/ 0 h 986"/>
                <a:gd name="T4" fmla="*/ 3233738 w 4587"/>
                <a:gd name="T5" fmla="*/ 110011 h 986"/>
                <a:gd name="T6" fmla="*/ 3233738 w 4587"/>
                <a:gd name="T7" fmla="*/ 585314 h 986"/>
                <a:gd name="T8" fmla="*/ 3124466 w 4587"/>
                <a:gd name="T9" fmla="*/ 695325 h 986"/>
                <a:gd name="T10" fmla="*/ 109977 w 4587"/>
                <a:gd name="T11" fmla="*/ 695325 h 986"/>
                <a:gd name="T12" fmla="*/ 0 w 4587"/>
                <a:gd name="T13" fmla="*/ 585314 h 986"/>
                <a:gd name="T14" fmla="*/ 0 w 4587"/>
                <a:gd name="T15" fmla="*/ 110011 h 986"/>
                <a:gd name="T16" fmla="*/ 109977 w 4587"/>
                <a:gd name="T17" fmla="*/ 0 h 9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TextBox 31"/>
            <p:cNvSpPr txBox="1">
              <a:spLocks noChangeArrowheads="1"/>
            </p:cNvSpPr>
            <p:nvPr/>
          </p:nvSpPr>
          <p:spPr bwMode="auto">
            <a:xfrm>
              <a:off x="11879" y="116829"/>
              <a:ext cx="3221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系统维护</a:t>
              </a:r>
            </a:p>
          </p:txBody>
        </p:sp>
      </p:grpSp>
      <p:grpSp>
        <p:nvGrpSpPr>
          <p:cNvPr id="48" name="组合 32"/>
          <p:cNvGrpSpPr>
            <a:grpSpLocks/>
          </p:cNvGrpSpPr>
          <p:nvPr/>
        </p:nvGrpSpPr>
        <p:grpSpPr bwMode="auto">
          <a:xfrm>
            <a:off x="7995401" y="3142209"/>
            <a:ext cx="3233737" cy="696913"/>
            <a:chOff x="0" y="0"/>
            <a:chExt cx="3233739" cy="696912"/>
          </a:xfrm>
        </p:grpSpPr>
        <p:sp>
          <p:nvSpPr>
            <p:cNvPr id="49" name="Freeform 7"/>
            <p:cNvSpPr>
              <a:spLocks/>
            </p:cNvSpPr>
            <p:nvPr/>
          </p:nvSpPr>
          <p:spPr bwMode="auto">
            <a:xfrm>
              <a:off x="0" y="0"/>
              <a:ext cx="3233738" cy="696912"/>
            </a:xfrm>
            <a:custGeom>
              <a:avLst/>
              <a:gdLst>
                <a:gd name="T0" fmla="*/ 109977 w 4587"/>
                <a:gd name="T1" fmla="*/ 0 h 986"/>
                <a:gd name="T2" fmla="*/ 3124466 w 4587"/>
                <a:gd name="T3" fmla="*/ 0 h 986"/>
                <a:gd name="T4" fmla="*/ 3233738 w 4587"/>
                <a:gd name="T5" fmla="*/ 110262 h 986"/>
                <a:gd name="T6" fmla="*/ 3233738 w 4587"/>
                <a:gd name="T7" fmla="*/ 586650 h 986"/>
                <a:gd name="T8" fmla="*/ 3124466 w 4587"/>
                <a:gd name="T9" fmla="*/ 696912 h 986"/>
                <a:gd name="T10" fmla="*/ 109977 w 4587"/>
                <a:gd name="T11" fmla="*/ 696912 h 986"/>
                <a:gd name="T12" fmla="*/ 0 w 4587"/>
                <a:gd name="T13" fmla="*/ 586650 h 986"/>
                <a:gd name="T14" fmla="*/ 0 w 4587"/>
                <a:gd name="T15" fmla="*/ 110262 h 986"/>
                <a:gd name="T16" fmla="*/ 109977 w 4587"/>
                <a:gd name="T17" fmla="*/ 0 h 9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TextBox 34"/>
            <p:cNvSpPr txBox="1">
              <a:spLocks noChangeArrowheads="1"/>
            </p:cNvSpPr>
            <p:nvPr/>
          </p:nvSpPr>
          <p:spPr bwMode="auto">
            <a:xfrm>
              <a:off x="11879" y="117623"/>
              <a:ext cx="3221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网络安全检测</a:t>
              </a:r>
            </a:p>
          </p:txBody>
        </p:sp>
      </p:grpSp>
      <p:grpSp>
        <p:nvGrpSpPr>
          <p:cNvPr id="51" name="组合 35"/>
          <p:cNvGrpSpPr>
            <a:grpSpLocks/>
          </p:cNvGrpSpPr>
          <p:nvPr/>
        </p:nvGrpSpPr>
        <p:grpSpPr bwMode="auto">
          <a:xfrm>
            <a:off x="7995401" y="3975647"/>
            <a:ext cx="3233737" cy="695325"/>
            <a:chOff x="0" y="0"/>
            <a:chExt cx="3233739" cy="695325"/>
          </a:xfrm>
        </p:grpSpPr>
        <p:sp>
          <p:nvSpPr>
            <p:cNvPr id="52" name="Freeform 8"/>
            <p:cNvSpPr>
              <a:spLocks/>
            </p:cNvSpPr>
            <p:nvPr/>
          </p:nvSpPr>
          <p:spPr bwMode="auto">
            <a:xfrm>
              <a:off x="0" y="0"/>
              <a:ext cx="3233738" cy="695325"/>
            </a:xfrm>
            <a:custGeom>
              <a:avLst/>
              <a:gdLst>
                <a:gd name="T0" fmla="*/ 109977 w 4587"/>
                <a:gd name="T1" fmla="*/ 0 h 985"/>
                <a:gd name="T2" fmla="*/ 3124466 w 4587"/>
                <a:gd name="T3" fmla="*/ 0 h 985"/>
                <a:gd name="T4" fmla="*/ 3233738 w 4587"/>
                <a:gd name="T5" fmla="*/ 109417 h 985"/>
                <a:gd name="T6" fmla="*/ 3233738 w 4587"/>
                <a:gd name="T7" fmla="*/ 585908 h 985"/>
                <a:gd name="T8" fmla="*/ 3124466 w 4587"/>
                <a:gd name="T9" fmla="*/ 695325 h 985"/>
                <a:gd name="T10" fmla="*/ 109977 w 4587"/>
                <a:gd name="T11" fmla="*/ 695325 h 985"/>
                <a:gd name="T12" fmla="*/ 0 w 4587"/>
                <a:gd name="T13" fmla="*/ 585908 h 985"/>
                <a:gd name="T14" fmla="*/ 0 w 4587"/>
                <a:gd name="T15" fmla="*/ 109417 h 985"/>
                <a:gd name="T16" fmla="*/ 109977 w 4587"/>
                <a:gd name="T17" fmla="*/ 0 h 9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TextBox 37"/>
            <p:cNvSpPr txBox="1">
              <a:spLocks noChangeArrowheads="1"/>
            </p:cNvSpPr>
            <p:nvPr/>
          </p:nvSpPr>
          <p:spPr bwMode="auto">
            <a:xfrm>
              <a:off x="11879" y="116829"/>
              <a:ext cx="3221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网络工程</a:t>
              </a:r>
            </a:p>
          </p:txBody>
        </p:sp>
      </p:grpSp>
      <p:grpSp>
        <p:nvGrpSpPr>
          <p:cNvPr id="54" name="组合 38"/>
          <p:cNvGrpSpPr>
            <a:grpSpLocks/>
          </p:cNvGrpSpPr>
          <p:nvPr/>
        </p:nvGrpSpPr>
        <p:grpSpPr bwMode="auto">
          <a:xfrm>
            <a:off x="7995401" y="4809084"/>
            <a:ext cx="3233737" cy="695325"/>
            <a:chOff x="0" y="0"/>
            <a:chExt cx="3233738" cy="695325"/>
          </a:xfrm>
        </p:grpSpPr>
        <p:sp>
          <p:nvSpPr>
            <p:cNvPr id="55" name="Freeform 9"/>
            <p:cNvSpPr>
              <a:spLocks/>
            </p:cNvSpPr>
            <p:nvPr/>
          </p:nvSpPr>
          <p:spPr bwMode="auto">
            <a:xfrm>
              <a:off x="0" y="0"/>
              <a:ext cx="3233738" cy="695325"/>
            </a:xfrm>
            <a:custGeom>
              <a:avLst/>
              <a:gdLst>
                <a:gd name="T0" fmla="*/ 109977 w 4587"/>
                <a:gd name="T1" fmla="*/ 0 h 985"/>
                <a:gd name="T2" fmla="*/ 3124466 w 4587"/>
                <a:gd name="T3" fmla="*/ 0 h 985"/>
                <a:gd name="T4" fmla="*/ 3233738 w 4587"/>
                <a:gd name="T5" fmla="*/ 109417 h 985"/>
                <a:gd name="T6" fmla="*/ 3233738 w 4587"/>
                <a:gd name="T7" fmla="*/ 585908 h 985"/>
                <a:gd name="T8" fmla="*/ 3124466 w 4587"/>
                <a:gd name="T9" fmla="*/ 695325 h 985"/>
                <a:gd name="T10" fmla="*/ 109977 w 4587"/>
                <a:gd name="T11" fmla="*/ 695325 h 985"/>
                <a:gd name="T12" fmla="*/ 0 w 4587"/>
                <a:gd name="T13" fmla="*/ 585908 h 985"/>
                <a:gd name="T14" fmla="*/ 0 w 4587"/>
                <a:gd name="T15" fmla="*/ 109417 h 985"/>
                <a:gd name="T16" fmla="*/ 109977 w 4587"/>
                <a:gd name="T17" fmla="*/ 0 h 9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TextBox 40"/>
            <p:cNvSpPr txBox="1">
              <a:spLocks noChangeArrowheads="1"/>
            </p:cNvSpPr>
            <p:nvPr/>
          </p:nvSpPr>
          <p:spPr bwMode="auto">
            <a:xfrm>
              <a:off x="11878" y="116829"/>
              <a:ext cx="3221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虚拟现实技术</a:t>
              </a:r>
            </a:p>
          </p:txBody>
        </p:sp>
      </p:grpSp>
      <p:grpSp>
        <p:nvGrpSpPr>
          <p:cNvPr id="57" name="组合 41"/>
          <p:cNvGrpSpPr>
            <a:grpSpLocks/>
          </p:cNvGrpSpPr>
          <p:nvPr/>
        </p:nvGrpSpPr>
        <p:grpSpPr bwMode="auto">
          <a:xfrm>
            <a:off x="7995401" y="5640934"/>
            <a:ext cx="3233737" cy="696913"/>
            <a:chOff x="0" y="0"/>
            <a:chExt cx="3233738" cy="696912"/>
          </a:xfrm>
        </p:grpSpPr>
        <p:sp>
          <p:nvSpPr>
            <p:cNvPr id="58" name="Freeform 10"/>
            <p:cNvSpPr>
              <a:spLocks/>
            </p:cNvSpPr>
            <p:nvPr/>
          </p:nvSpPr>
          <p:spPr bwMode="auto">
            <a:xfrm>
              <a:off x="0" y="0"/>
              <a:ext cx="3233738" cy="696912"/>
            </a:xfrm>
            <a:custGeom>
              <a:avLst/>
              <a:gdLst>
                <a:gd name="T0" fmla="*/ 109977 w 4587"/>
                <a:gd name="T1" fmla="*/ 0 h 986"/>
                <a:gd name="T2" fmla="*/ 3124466 w 4587"/>
                <a:gd name="T3" fmla="*/ 0 h 986"/>
                <a:gd name="T4" fmla="*/ 3233738 w 4587"/>
                <a:gd name="T5" fmla="*/ 110262 h 986"/>
                <a:gd name="T6" fmla="*/ 3233738 w 4587"/>
                <a:gd name="T7" fmla="*/ 586650 h 986"/>
                <a:gd name="T8" fmla="*/ 3124466 w 4587"/>
                <a:gd name="T9" fmla="*/ 696912 h 986"/>
                <a:gd name="T10" fmla="*/ 109977 w 4587"/>
                <a:gd name="T11" fmla="*/ 696912 h 986"/>
                <a:gd name="T12" fmla="*/ 0 w 4587"/>
                <a:gd name="T13" fmla="*/ 586650 h 986"/>
                <a:gd name="T14" fmla="*/ 0 w 4587"/>
                <a:gd name="T15" fmla="*/ 110262 h 986"/>
                <a:gd name="T16" fmla="*/ 109977 w 4587"/>
                <a:gd name="T17" fmla="*/ 0 h 9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TextBox 43"/>
            <p:cNvSpPr txBox="1">
              <a:spLocks noChangeArrowheads="1"/>
            </p:cNvSpPr>
            <p:nvPr/>
          </p:nvSpPr>
          <p:spPr bwMode="auto">
            <a:xfrm>
              <a:off x="12851" y="0"/>
              <a:ext cx="32208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a:t>
              </a:r>
              <a:endParaRPr kumimoji="0" lang="zh-CN" altLang="en-US" sz="2800" b="1" i="0" u="none" strike="noStrike" kern="0" cap="none" spc="0" normalizeH="0" baseline="0" noProof="0" dirty="0">
                <a:ln>
                  <a:noFill/>
                </a:ln>
                <a:solidFill>
                  <a:srgbClr val="484849"/>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3352317130"/>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1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3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40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0-#ppt_w/2"/>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50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0-#ppt_w/2"/>
                                          </p:val>
                                        </p:tav>
                                        <p:tav tm="100000">
                                          <p:val>
                                            <p:strVal val="#ppt_x"/>
                                          </p:val>
                                        </p:tav>
                                      </p:tavLst>
                                    </p:anim>
                                    <p:anim calcmode="lin" valueType="num">
                                      <p:cBhvr additive="base">
                                        <p:cTn id="28" dur="50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6"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fill="hold"/>
                                        <p:tgtEl>
                                          <p:spTgt spid="42"/>
                                        </p:tgtEl>
                                        <p:attrNameLst>
                                          <p:attrName>ppt_x</p:attrName>
                                        </p:attrNameLst>
                                      </p:cBhvr>
                                      <p:tavLst>
                                        <p:tav tm="0">
                                          <p:val>
                                            <p:strVal val="1+#ppt_w/2"/>
                                          </p:val>
                                        </p:tav>
                                        <p:tav tm="100000">
                                          <p:val>
                                            <p:strVal val="#ppt_x"/>
                                          </p:val>
                                        </p:tav>
                                      </p:tavLst>
                                    </p:anim>
                                    <p:anim calcmode="lin" valueType="num">
                                      <p:cBhvr additive="base">
                                        <p:cTn id="33" dur="500" fill="hold"/>
                                        <p:tgtEl>
                                          <p:spTgt spid="42"/>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10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1+#ppt_w/2"/>
                                          </p:val>
                                        </p:tav>
                                        <p:tav tm="100000">
                                          <p:val>
                                            <p:strVal val="#ppt_x"/>
                                          </p:val>
                                        </p:tav>
                                      </p:tavLst>
                                    </p:anim>
                                    <p:anim calcmode="lin" valueType="num">
                                      <p:cBhvr additive="base">
                                        <p:cTn id="37" dur="500" fill="hold"/>
                                        <p:tgtEl>
                                          <p:spTgt spid="45"/>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20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fill="hold"/>
                                        <p:tgtEl>
                                          <p:spTgt spid="48"/>
                                        </p:tgtEl>
                                        <p:attrNameLst>
                                          <p:attrName>ppt_x</p:attrName>
                                        </p:attrNameLst>
                                      </p:cBhvr>
                                      <p:tavLst>
                                        <p:tav tm="0">
                                          <p:val>
                                            <p:strVal val="1+#ppt_w/2"/>
                                          </p:val>
                                        </p:tav>
                                        <p:tav tm="100000">
                                          <p:val>
                                            <p:strVal val="#ppt_x"/>
                                          </p:val>
                                        </p:tav>
                                      </p:tavLst>
                                    </p:anim>
                                    <p:anim calcmode="lin" valueType="num">
                                      <p:cBhvr additive="base">
                                        <p:cTn id="41" dur="500" fill="hold"/>
                                        <p:tgtEl>
                                          <p:spTgt spid="48"/>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51"/>
                                        </p:tgtEl>
                                        <p:attrNameLst>
                                          <p:attrName>style.visibility</p:attrName>
                                        </p:attrNameLst>
                                      </p:cBhvr>
                                      <p:to>
                                        <p:strVal val="visible"/>
                                      </p:to>
                                    </p:set>
                                    <p:anim calcmode="lin" valueType="num">
                                      <p:cBhvr additive="base">
                                        <p:cTn id="44" dur="500" fill="hold"/>
                                        <p:tgtEl>
                                          <p:spTgt spid="51"/>
                                        </p:tgtEl>
                                        <p:attrNameLst>
                                          <p:attrName>ppt_x</p:attrName>
                                        </p:attrNameLst>
                                      </p:cBhvr>
                                      <p:tavLst>
                                        <p:tav tm="0">
                                          <p:val>
                                            <p:strVal val="1+#ppt_w/2"/>
                                          </p:val>
                                        </p:tav>
                                        <p:tav tm="100000">
                                          <p:val>
                                            <p:strVal val="#ppt_x"/>
                                          </p:val>
                                        </p:tav>
                                      </p:tavLst>
                                    </p:anim>
                                    <p:anim calcmode="lin" valueType="num">
                                      <p:cBhvr additive="base">
                                        <p:cTn id="45" dur="500" fill="hold"/>
                                        <p:tgtEl>
                                          <p:spTgt spid="51"/>
                                        </p:tgtEl>
                                        <p:attrNameLst>
                                          <p:attrName>ppt_y</p:attrName>
                                        </p:attrNameLst>
                                      </p:cBhvr>
                                      <p:tavLst>
                                        <p:tav tm="0">
                                          <p:val>
                                            <p:strVal val="1+#ppt_h/2"/>
                                          </p:val>
                                        </p:tav>
                                        <p:tav tm="100000">
                                          <p:val>
                                            <p:strVal val="#ppt_y"/>
                                          </p:val>
                                        </p:tav>
                                      </p:tavLst>
                                    </p:anim>
                                  </p:childTnLst>
                                </p:cTn>
                              </p:par>
                              <p:par>
                                <p:cTn id="46" presetID="2" presetClass="entr" presetSubtype="6" fill="hold" nodeType="withEffect">
                                  <p:stCondLst>
                                    <p:cond delay="400"/>
                                  </p:stCondLst>
                                  <p:childTnLst>
                                    <p:set>
                                      <p:cBhvr>
                                        <p:cTn id="47" dur="1" fill="hold">
                                          <p:stCondLst>
                                            <p:cond delay="0"/>
                                          </p:stCondLst>
                                        </p:cTn>
                                        <p:tgtEl>
                                          <p:spTgt spid="54"/>
                                        </p:tgtEl>
                                        <p:attrNameLst>
                                          <p:attrName>style.visibility</p:attrName>
                                        </p:attrNameLst>
                                      </p:cBhvr>
                                      <p:to>
                                        <p:strVal val="visible"/>
                                      </p:to>
                                    </p:set>
                                    <p:anim calcmode="lin" valueType="num">
                                      <p:cBhvr additive="base">
                                        <p:cTn id="48" dur="500" fill="hold"/>
                                        <p:tgtEl>
                                          <p:spTgt spid="54"/>
                                        </p:tgtEl>
                                        <p:attrNameLst>
                                          <p:attrName>ppt_x</p:attrName>
                                        </p:attrNameLst>
                                      </p:cBhvr>
                                      <p:tavLst>
                                        <p:tav tm="0">
                                          <p:val>
                                            <p:strVal val="1+#ppt_w/2"/>
                                          </p:val>
                                        </p:tav>
                                        <p:tav tm="100000">
                                          <p:val>
                                            <p:strVal val="#ppt_x"/>
                                          </p:val>
                                        </p:tav>
                                      </p:tavLst>
                                    </p:anim>
                                    <p:anim calcmode="lin" valueType="num">
                                      <p:cBhvr additive="base">
                                        <p:cTn id="49" dur="500" fill="hold"/>
                                        <p:tgtEl>
                                          <p:spTgt spid="54"/>
                                        </p:tgtEl>
                                        <p:attrNameLst>
                                          <p:attrName>ppt_y</p:attrName>
                                        </p:attrNameLst>
                                      </p:cBhvr>
                                      <p:tavLst>
                                        <p:tav tm="0">
                                          <p:val>
                                            <p:strVal val="1+#ppt_h/2"/>
                                          </p:val>
                                        </p:tav>
                                        <p:tav tm="100000">
                                          <p:val>
                                            <p:strVal val="#ppt_y"/>
                                          </p:val>
                                        </p:tav>
                                      </p:tavLst>
                                    </p:anim>
                                  </p:childTnLst>
                                </p:cTn>
                              </p:par>
                              <p:par>
                                <p:cTn id="50" presetID="2" presetClass="entr" presetSubtype="6" fill="hold" nodeType="withEffect">
                                  <p:stCondLst>
                                    <p:cond delay="500"/>
                                  </p:stCondLst>
                                  <p:childTnLst>
                                    <p:set>
                                      <p:cBhvr>
                                        <p:cTn id="51" dur="1" fill="hold">
                                          <p:stCondLst>
                                            <p:cond delay="0"/>
                                          </p:stCondLst>
                                        </p:cTn>
                                        <p:tgtEl>
                                          <p:spTgt spid="57"/>
                                        </p:tgtEl>
                                        <p:attrNameLst>
                                          <p:attrName>style.visibility</p:attrName>
                                        </p:attrNameLst>
                                      </p:cBhvr>
                                      <p:to>
                                        <p:strVal val="visible"/>
                                      </p:to>
                                    </p:set>
                                    <p:anim calcmode="lin" valueType="num">
                                      <p:cBhvr additive="base">
                                        <p:cTn id="52" dur="500" fill="hold"/>
                                        <p:tgtEl>
                                          <p:spTgt spid="57"/>
                                        </p:tgtEl>
                                        <p:attrNameLst>
                                          <p:attrName>ppt_x</p:attrName>
                                        </p:attrNameLst>
                                      </p:cBhvr>
                                      <p:tavLst>
                                        <p:tav tm="0">
                                          <p:val>
                                            <p:strVal val="1+#ppt_w/2"/>
                                          </p:val>
                                        </p:tav>
                                        <p:tav tm="100000">
                                          <p:val>
                                            <p:strVal val="#ppt_x"/>
                                          </p:val>
                                        </p:tav>
                                      </p:tavLst>
                                    </p:anim>
                                    <p:anim calcmode="lin" valueType="num">
                                      <p:cBhvr additive="base">
                                        <p:cTn id="53" dur="500" fill="hold"/>
                                        <p:tgtEl>
                                          <p:spTgt spid="57"/>
                                        </p:tgtEl>
                                        <p:attrNameLst>
                                          <p:attrName>ppt_y</p:attrName>
                                        </p:attrNameLst>
                                      </p:cBhvr>
                                      <p:tavLst>
                                        <p:tav tm="0">
                                          <p:val>
                                            <p:strVal val="1+#ppt_h/2"/>
                                          </p:val>
                                        </p:tav>
                                        <p:tav tm="100000">
                                          <p:val>
                                            <p:strVal val="#ppt_y"/>
                                          </p:val>
                                        </p:tav>
                                      </p:tavLst>
                                    </p:anim>
                                  </p:childTnLst>
                                </p:cTn>
                              </p:par>
                            </p:childTnLst>
                          </p:cTn>
                        </p:par>
                        <p:par>
                          <p:cTn id="54" fill="hold">
                            <p:stCondLst>
                              <p:cond delay="2000"/>
                            </p:stCondLst>
                            <p:childTnLst>
                              <p:par>
                                <p:cTn id="55" presetID="42" presetClass="entr" presetSubtype="0" fill="hold"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000"/>
                                        <p:tgtEl>
                                          <p:spTgt spid="39"/>
                                        </p:tgtEl>
                                      </p:cBhvr>
                                    </p:animEffect>
                                    <p:anim calcmode="lin" valueType="num">
                                      <p:cBhvr>
                                        <p:cTn id="58" dur="1000" fill="hold"/>
                                        <p:tgtEl>
                                          <p:spTgt spid="39"/>
                                        </p:tgtEl>
                                        <p:attrNameLst>
                                          <p:attrName>ppt_x</p:attrName>
                                        </p:attrNameLst>
                                      </p:cBhvr>
                                      <p:tavLst>
                                        <p:tav tm="0">
                                          <p:val>
                                            <p:strVal val="#ppt_x"/>
                                          </p:val>
                                        </p:tav>
                                        <p:tav tm="100000">
                                          <p:val>
                                            <p:strVal val="#ppt_x"/>
                                          </p:val>
                                        </p:tav>
                                      </p:tavLst>
                                    </p:anim>
                                    <p:anim calcmode="lin" valueType="num">
                                      <p:cBhvr>
                                        <p:cTn id="5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5</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社会关系</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Freeform 5"/>
          <p:cNvSpPr>
            <a:spLocks/>
          </p:cNvSpPr>
          <p:nvPr/>
        </p:nvSpPr>
        <p:spPr bwMode="auto">
          <a:xfrm>
            <a:off x="4539597" y="1716088"/>
            <a:ext cx="3022697" cy="4121150"/>
          </a:xfrm>
          <a:custGeom>
            <a:avLst/>
            <a:gdLst>
              <a:gd name="T0" fmla="*/ 83425021 w 3148"/>
              <a:gd name="T1" fmla="*/ 0 h 5005"/>
              <a:gd name="T2" fmla="*/ 2017559116 w 3148"/>
              <a:gd name="T3" fmla="*/ 0 h 5005"/>
              <a:gd name="T4" fmla="*/ 2100984137 w 3148"/>
              <a:gd name="T5" fmla="*/ 84749947 h 5005"/>
              <a:gd name="T6" fmla="*/ 2100984137 w 3148"/>
              <a:gd name="T7" fmla="*/ 2147483647 h 5005"/>
              <a:gd name="T8" fmla="*/ 2017559116 w 3148"/>
              <a:gd name="T9" fmla="*/ 2147483647 h 5005"/>
              <a:gd name="T10" fmla="*/ 83425021 w 3148"/>
              <a:gd name="T11" fmla="*/ 2147483647 h 5005"/>
              <a:gd name="T12" fmla="*/ 0 w 3148"/>
              <a:gd name="T13" fmla="*/ 2147483647 h 5005"/>
              <a:gd name="T14" fmla="*/ 0 w 3148"/>
              <a:gd name="T15" fmla="*/ 84749947 h 5005"/>
              <a:gd name="T16" fmla="*/ 83425021 w 3148"/>
              <a:gd name="T17" fmla="*/ 0 h 50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E3BF42"/>
          </a:solidFill>
          <a:ln w="10" cap="flat" cmpd="sng">
            <a:solidFill>
              <a:srgbClr val="B3B3B3"/>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3" name="Freeform 6"/>
          <p:cNvSpPr>
            <a:spLocks/>
          </p:cNvSpPr>
          <p:nvPr/>
        </p:nvSpPr>
        <p:spPr bwMode="auto">
          <a:xfrm>
            <a:off x="1110341" y="1716088"/>
            <a:ext cx="2945925" cy="4121150"/>
          </a:xfrm>
          <a:custGeom>
            <a:avLst/>
            <a:gdLst>
              <a:gd name="T0" fmla="*/ 83475326 w 3149"/>
              <a:gd name="T1" fmla="*/ 0 h 5005"/>
              <a:gd name="T2" fmla="*/ 2019434587 w 3149"/>
              <a:gd name="T3" fmla="*/ 0 h 5005"/>
              <a:gd name="T4" fmla="*/ 2102909913 w 3149"/>
              <a:gd name="T5" fmla="*/ 84749947 h 5005"/>
              <a:gd name="T6" fmla="*/ 2102909913 w 3149"/>
              <a:gd name="T7" fmla="*/ 2147483647 h 5005"/>
              <a:gd name="T8" fmla="*/ 2019434587 w 3149"/>
              <a:gd name="T9" fmla="*/ 2147483647 h 5005"/>
              <a:gd name="T10" fmla="*/ 83475326 w 3149"/>
              <a:gd name="T11" fmla="*/ 2147483647 h 5005"/>
              <a:gd name="T12" fmla="*/ 0 w 3149"/>
              <a:gd name="T13" fmla="*/ 2147483647 h 5005"/>
              <a:gd name="T14" fmla="*/ 0 w 3149"/>
              <a:gd name="T15" fmla="*/ 84749947 h 5005"/>
              <a:gd name="T16" fmla="*/ 83475326 w 3149"/>
              <a:gd name="T17" fmla="*/ 0 h 50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rgbClr val="E3BF42"/>
          </a:solidFill>
          <a:ln w="10" cap="flat" cmpd="sng">
            <a:solidFill>
              <a:srgbClr val="B3B3B3"/>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4" name="Freeform 8"/>
          <p:cNvSpPr>
            <a:spLocks/>
          </p:cNvSpPr>
          <p:nvPr/>
        </p:nvSpPr>
        <p:spPr bwMode="auto">
          <a:xfrm>
            <a:off x="8032751" y="1716088"/>
            <a:ext cx="2874740" cy="4121150"/>
          </a:xfrm>
          <a:custGeom>
            <a:avLst/>
            <a:gdLst>
              <a:gd name="T0" fmla="*/ 83322072 w 3148"/>
              <a:gd name="T1" fmla="*/ 0 h 5005"/>
              <a:gd name="T2" fmla="*/ 2015068241 w 3148"/>
              <a:gd name="T3" fmla="*/ 0 h 5005"/>
              <a:gd name="T4" fmla="*/ 2098390313 w 3148"/>
              <a:gd name="T5" fmla="*/ 84749947 h 5005"/>
              <a:gd name="T6" fmla="*/ 2098390313 w 3148"/>
              <a:gd name="T7" fmla="*/ 2147483647 h 5005"/>
              <a:gd name="T8" fmla="*/ 2015068241 w 3148"/>
              <a:gd name="T9" fmla="*/ 2147483647 h 5005"/>
              <a:gd name="T10" fmla="*/ 83322072 w 3148"/>
              <a:gd name="T11" fmla="*/ 2147483647 h 5005"/>
              <a:gd name="T12" fmla="*/ 0 w 3148"/>
              <a:gd name="T13" fmla="*/ 2147483647 h 5005"/>
              <a:gd name="T14" fmla="*/ 0 w 3148"/>
              <a:gd name="T15" fmla="*/ 84749947 h 5005"/>
              <a:gd name="T16" fmla="*/ 83322072 w 3148"/>
              <a:gd name="T17" fmla="*/ 0 h 50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E3BF42"/>
          </a:solidFill>
          <a:ln w="10" cap="flat" cmpd="sng">
            <a:solidFill>
              <a:srgbClr val="B3B3B3"/>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grpSp>
        <p:nvGrpSpPr>
          <p:cNvPr id="15" name="组合 27"/>
          <p:cNvGrpSpPr>
            <a:grpSpLocks/>
          </p:cNvGrpSpPr>
          <p:nvPr/>
        </p:nvGrpSpPr>
        <p:grpSpPr bwMode="auto">
          <a:xfrm>
            <a:off x="3995648" y="3325813"/>
            <a:ext cx="631907" cy="638175"/>
            <a:chOff x="0" y="0"/>
            <a:chExt cx="631825" cy="636588"/>
          </a:xfrm>
        </p:grpSpPr>
        <p:sp>
          <p:nvSpPr>
            <p:cNvPr id="16" name="Oval 9"/>
            <p:cNvSpPr>
              <a:spLocks noChangeArrowheads="1"/>
            </p:cNvSpPr>
            <p:nvPr/>
          </p:nvSpPr>
          <p:spPr bwMode="auto">
            <a:xfrm>
              <a:off x="0" y="0"/>
              <a:ext cx="631825" cy="636588"/>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7" name="Freeform 10"/>
            <p:cNvSpPr>
              <a:spLocks/>
            </p:cNvSpPr>
            <p:nvPr/>
          </p:nvSpPr>
          <p:spPr bwMode="auto">
            <a:xfrm>
              <a:off x="336550" y="142875"/>
              <a:ext cx="206375" cy="342900"/>
            </a:xfrm>
            <a:custGeom>
              <a:avLst/>
              <a:gdLst>
                <a:gd name="T0" fmla="*/ 144866242 w 252"/>
                <a:gd name="T1" fmla="*/ 169582918 h 418"/>
                <a:gd name="T2" fmla="*/ 91212017 w 252"/>
                <a:gd name="T3" fmla="*/ 216017156 h 418"/>
                <a:gd name="T4" fmla="*/ 38899231 w 252"/>
                <a:gd name="T5" fmla="*/ 261104404 h 418"/>
                <a:gd name="T6" fmla="*/ 0 w 252"/>
                <a:gd name="T7" fmla="*/ 235532104 h 418"/>
                <a:gd name="T8" fmla="*/ 22802800 w 252"/>
                <a:gd name="T9" fmla="*/ 216017156 h 418"/>
                <a:gd name="T10" fmla="*/ 77127743 w 252"/>
                <a:gd name="T11" fmla="*/ 169582918 h 418"/>
                <a:gd name="T12" fmla="*/ 75115586 w 252"/>
                <a:gd name="T13" fmla="*/ 103634552 h 418"/>
                <a:gd name="T14" fmla="*/ 22802800 w 252"/>
                <a:gd name="T15" fmla="*/ 59219158 h 418"/>
                <a:gd name="T16" fmla="*/ 0 w 252"/>
                <a:gd name="T17" fmla="*/ 39030716 h 418"/>
                <a:gd name="T18" fmla="*/ 36887074 w 252"/>
                <a:gd name="T19" fmla="*/ 12785740 h 418"/>
                <a:gd name="T20" fmla="*/ 91212017 w 252"/>
                <a:gd name="T21" fmla="*/ 59219158 h 418"/>
                <a:gd name="T22" fmla="*/ 142854085 w 252"/>
                <a:gd name="T23" fmla="*/ 103634552 h 418"/>
                <a:gd name="T24" fmla="*/ 144866242 w 252"/>
                <a:gd name="T25" fmla="*/ 169582918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8" name="Freeform 11"/>
            <p:cNvSpPr>
              <a:spLocks/>
            </p:cNvSpPr>
            <p:nvPr/>
          </p:nvSpPr>
          <p:spPr bwMode="auto">
            <a:xfrm>
              <a:off x="141287" y="142875"/>
              <a:ext cx="206375" cy="342900"/>
            </a:xfrm>
            <a:custGeom>
              <a:avLst/>
              <a:gdLst>
                <a:gd name="T0" fmla="*/ 145536960 w 252"/>
                <a:gd name="T1" fmla="*/ 169582918 h 418"/>
                <a:gd name="T2" fmla="*/ 91212017 w 252"/>
                <a:gd name="T3" fmla="*/ 216017156 h 418"/>
                <a:gd name="T4" fmla="*/ 39569949 w 252"/>
                <a:gd name="T5" fmla="*/ 261104404 h 418"/>
                <a:gd name="T6" fmla="*/ 0 w 252"/>
                <a:gd name="T7" fmla="*/ 235532104 h 418"/>
                <a:gd name="T8" fmla="*/ 23473518 w 252"/>
                <a:gd name="T9" fmla="*/ 216017156 h 418"/>
                <a:gd name="T10" fmla="*/ 77127743 w 252"/>
                <a:gd name="T11" fmla="*/ 169582918 h 418"/>
                <a:gd name="T12" fmla="*/ 75115586 w 252"/>
                <a:gd name="T13" fmla="*/ 103634552 h 418"/>
                <a:gd name="T14" fmla="*/ 23473518 w 252"/>
                <a:gd name="T15" fmla="*/ 59219158 h 418"/>
                <a:gd name="T16" fmla="*/ 0 w 252"/>
                <a:gd name="T17" fmla="*/ 39030716 h 418"/>
                <a:gd name="T18" fmla="*/ 37557793 w 252"/>
                <a:gd name="T19" fmla="*/ 12785740 h 418"/>
                <a:gd name="T20" fmla="*/ 91212017 w 252"/>
                <a:gd name="T21" fmla="*/ 59219158 h 418"/>
                <a:gd name="T22" fmla="*/ 143524804 w 252"/>
                <a:gd name="T23" fmla="*/ 103634552 h 418"/>
                <a:gd name="T24" fmla="*/ 145536960 w 252"/>
                <a:gd name="T25" fmla="*/ 169582918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grpSp>
      <p:grpSp>
        <p:nvGrpSpPr>
          <p:cNvPr id="19" name="组合 31"/>
          <p:cNvGrpSpPr>
            <a:grpSpLocks/>
          </p:cNvGrpSpPr>
          <p:nvPr/>
        </p:nvGrpSpPr>
        <p:grpSpPr bwMode="auto">
          <a:xfrm>
            <a:off x="7501042" y="3325813"/>
            <a:ext cx="633495" cy="638175"/>
            <a:chOff x="0" y="0"/>
            <a:chExt cx="633413" cy="636588"/>
          </a:xfrm>
        </p:grpSpPr>
        <p:sp>
          <p:nvSpPr>
            <p:cNvPr id="20" name="Oval 12"/>
            <p:cNvSpPr>
              <a:spLocks noChangeArrowheads="1"/>
            </p:cNvSpPr>
            <p:nvPr/>
          </p:nvSpPr>
          <p:spPr bwMode="auto">
            <a:xfrm>
              <a:off x="0" y="0"/>
              <a:ext cx="633413" cy="636588"/>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21" name="Freeform 13"/>
            <p:cNvSpPr>
              <a:spLocks/>
            </p:cNvSpPr>
            <p:nvPr/>
          </p:nvSpPr>
          <p:spPr bwMode="auto">
            <a:xfrm>
              <a:off x="338138" y="142875"/>
              <a:ext cx="206375" cy="342900"/>
            </a:xfrm>
            <a:custGeom>
              <a:avLst/>
              <a:gdLst>
                <a:gd name="T0" fmla="*/ 145536960 w 252"/>
                <a:gd name="T1" fmla="*/ 169582918 h 418"/>
                <a:gd name="T2" fmla="*/ 91212017 w 252"/>
                <a:gd name="T3" fmla="*/ 216017156 h 418"/>
                <a:gd name="T4" fmla="*/ 39569949 w 252"/>
                <a:gd name="T5" fmla="*/ 261104404 h 418"/>
                <a:gd name="T6" fmla="*/ 0 w 252"/>
                <a:gd name="T7" fmla="*/ 235532104 h 418"/>
                <a:gd name="T8" fmla="*/ 23473518 w 252"/>
                <a:gd name="T9" fmla="*/ 216017156 h 418"/>
                <a:gd name="T10" fmla="*/ 77127743 w 252"/>
                <a:gd name="T11" fmla="*/ 169582918 h 418"/>
                <a:gd name="T12" fmla="*/ 75115586 w 252"/>
                <a:gd name="T13" fmla="*/ 103634552 h 418"/>
                <a:gd name="T14" fmla="*/ 23473518 w 252"/>
                <a:gd name="T15" fmla="*/ 59219158 h 418"/>
                <a:gd name="T16" fmla="*/ 0 w 252"/>
                <a:gd name="T17" fmla="*/ 39030716 h 418"/>
                <a:gd name="T18" fmla="*/ 37557793 w 252"/>
                <a:gd name="T19" fmla="*/ 12785740 h 418"/>
                <a:gd name="T20" fmla="*/ 91212017 w 252"/>
                <a:gd name="T21" fmla="*/ 59219158 h 418"/>
                <a:gd name="T22" fmla="*/ 143524804 w 252"/>
                <a:gd name="T23" fmla="*/ 103634552 h 418"/>
                <a:gd name="T24" fmla="*/ 145536960 w 252"/>
                <a:gd name="T25" fmla="*/ 169582918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22" name="Freeform 14"/>
            <p:cNvSpPr>
              <a:spLocks/>
            </p:cNvSpPr>
            <p:nvPr/>
          </p:nvSpPr>
          <p:spPr bwMode="auto">
            <a:xfrm>
              <a:off x="142875" y="142875"/>
              <a:ext cx="206375" cy="342900"/>
            </a:xfrm>
            <a:custGeom>
              <a:avLst/>
              <a:gdLst>
                <a:gd name="T0" fmla="*/ 145536960 w 252"/>
                <a:gd name="T1" fmla="*/ 169582918 h 418"/>
                <a:gd name="T2" fmla="*/ 91212017 w 252"/>
                <a:gd name="T3" fmla="*/ 216017156 h 418"/>
                <a:gd name="T4" fmla="*/ 39569949 w 252"/>
                <a:gd name="T5" fmla="*/ 261104404 h 418"/>
                <a:gd name="T6" fmla="*/ 670719 w 252"/>
                <a:gd name="T7" fmla="*/ 235532104 h 418"/>
                <a:gd name="T8" fmla="*/ 23473518 w 252"/>
                <a:gd name="T9" fmla="*/ 216017156 h 418"/>
                <a:gd name="T10" fmla="*/ 77127743 w 252"/>
                <a:gd name="T11" fmla="*/ 169582918 h 418"/>
                <a:gd name="T12" fmla="*/ 75115586 w 252"/>
                <a:gd name="T13" fmla="*/ 103634552 h 418"/>
                <a:gd name="T14" fmla="*/ 23473518 w 252"/>
                <a:gd name="T15" fmla="*/ 59219158 h 418"/>
                <a:gd name="T16" fmla="*/ 0 w 252"/>
                <a:gd name="T17" fmla="*/ 39030716 h 418"/>
                <a:gd name="T18" fmla="*/ 37557793 w 252"/>
                <a:gd name="T19" fmla="*/ 12785740 h 418"/>
                <a:gd name="T20" fmla="*/ 91212017 w 252"/>
                <a:gd name="T21" fmla="*/ 59219158 h 418"/>
                <a:gd name="T22" fmla="*/ 143524804 w 252"/>
                <a:gd name="T23" fmla="*/ 103634552 h 418"/>
                <a:gd name="T24" fmla="*/ 145536960 w 252"/>
                <a:gd name="T25" fmla="*/ 169582918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grpSp>
      <p:grpSp>
        <p:nvGrpSpPr>
          <p:cNvPr id="23" name="组合 39"/>
          <p:cNvGrpSpPr>
            <a:grpSpLocks/>
          </p:cNvGrpSpPr>
          <p:nvPr/>
        </p:nvGrpSpPr>
        <p:grpSpPr bwMode="auto">
          <a:xfrm>
            <a:off x="2068304" y="1938338"/>
            <a:ext cx="930396" cy="939800"/>
            <a:chOff x="0" y="0"/>
            <a:chExt cx="930275" cy="938213"/>
          </a:xfrm>
        </p:grpSpPr>
        <p:sp>
          <p:nvSpPr>
            <p:cNvPr id="24" name="Oval 18"/>
            <p:cNvSpPr>
              <a:spLocks noChangeArrowheads="1"/>
            </p:cNvSpPr>
            <p:nvPr/>
          </p:nvSpPr>
          <p:spPr bwMode="auto">
            <a:xfrm>
              <a:off x="0" y="0"/>
              <a:ext cx="930275" cy="938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charset="0"/>
                <a:buNone/>
              </a:pPr>
              <a:endParaRPr lang="zh-CN" altLang="en-US">
                <a:solidFill>
                  <a:srgbClr val="005E5E"/>
                </a:solidFill>
                <a:ea typeface="宋体" charset="-122"/>
              </a:endParaRPr>
            </a:p>
          </p:txBody>
        </p:sp>
        <p:sp>
          <p:nvSpPr>
            <p:cNvPr id="25" name="TextBox 41"/>
            <p:cNvSpPr txBox="1">
              <a:spLocks noChangeArrowheads="1"/>
            </p:cNvSpPr>
            <p:nvPr/>
          </p:nvSpPr>
          <p:spPr bwMode="auto">
            <a:xfrm>
              <a:off x="132353" y="17671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fontAlgn="base" hangingPunct="1">
                <a:spcBef>
                  <a:spcPct val="0"/>
                </a:spcBef>
                <a:spcAft>
                  <a:spcPct val="0"/>
                </a:spcAft>
                <a:buFont typeface="Arial" charset="0"/>
                <a:buNone/>
              </a:pPr>
              <a:r>
                <a:rPr lang="en-US" altLang="zh-CN" sz="3200" b="1" dirty="0">
                  <a:solidFill>
                    <a:srgbClr val="A65300"/>
                  </a:solidFill>
                  <a:latin typeface="微软雅黑" pitchFamily="34" charset="-122"/>
                  <a:ea typeface="微软雅黑" pitchFamily="34" charset="-122"/>
                </a:rPr>
                <a:t>01</a:t>
              </a:r>
              <a:endParaRPr lang="zh-CN" altLang="en-US" sz="3200" b="1" dirty="0">
                <a:solidFill>
                  <a:srgbClr val="A65300"/>
                </a:solidFill>
                <a:latin typeface="微软雅黑" pitchFamily="34" charset="-122"/>
                <a:ea typeface="微软雅黑" pitchFamily="34" charset="-122"/>
              </a:endParaRPr>
            </a:p>
          </p:txBody>
        </p:sp>
      </p:grpSp>
      <p:sp>
        <p:nvSpPr>
          <p:cNvPr id="26" name="矩形 42"/>
          <p:cNvSpPr>
            <a:spLocks noChangeArrowheads="1"/>
          </p:cNvSpPr>
          <p:nvPr/>
        </p:nvSpPr>
        <p:spPr bwMode="auto">
          <a:xfrm>
            <a:off x="1310958" y="2919413"/>
            <a:ext cx="249127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600" dirty="0">
                <a:solidFill>
                  <a:srgbClr val="FFFFFF"/>
                </a:solidFill>
                <a:latin typeface="微软雅黑" pitchFamily="34" charset="-122"/>
                <a:ea typeface="微软雅黑" pitchFamily="34" charset="-122"/>
              </a:rPr>
              <a:t>公司是</a:t>
            </a:r>
            <a:r>
              <a:rPr lang="en-US" altLang="zh-CN" sz="1600" dirty="0">
                <a:solidFill>
                  <a:srgbClr val="FFFFFF"/>
                </a:solidFill>
                <a:latin typeface="微软雅黑" pitchFamily="34" charset="-122"/>
                <a:ea typeface="微软雅黑" pitchFamily="34" charset="-122"/>
              </a:rPr>
              <a:t>1999</a:t>
            </a:r>
            <a:r>
              <a:rPr lang="zh-CN" altLang="en-US" sz="1600" dirty="0">
                <a:solidFill>
                  <a:srgbClr val="FFFFFF"/>
                </a:solidFill>
                <a:latin typeface="微软雅黑" pitchFamily="34" charset="-122"/>
                <a:ea typeface="微软雅黑" pitchFamily="34" charset="-122"/>
              </a:rPr>
              <a:t>年</a:t>
            </a:r>
            <a:r>
              <a:rPr lang="en-US" altLang="zh-CN" sz="1600" dirty="0">
                <a:solidFill>
                  <a:srgbClr val="FFFFFF"/>
                </a:solidFill>
                <a:latin typeface="微软雅黑" pitchFamily="34" charset="-122"/>
                <a:ea typeface="微软雅黑" pitchFamily="34" charset="-122"/>
              </a:rPr>
              <a:t>11</a:t>
            </a:r>
            <a:r>
              <a:rPr lang="zh-CN" altLang="en-US" sz="1600" dirty="0">
                <a:solidFill>
                  <a:srgbClr val="FFFFFF"/>
                </a:solidFill>
                <a:latin typeface="微软雅黑" pitchFamily="34" charset="-122"/>
                <a:ea typeface="微软雅黑" pitchFamily="34" charset="-122"/>
              </a:rPr>
              <a:t>月成立于深圳的中国首家</a:t>
            </a:r>
            <a:r>
              <a:rPr lang="en-US" altLang="zh-CN" sz="1600" dirty="0">
                <a:solidFill>
                  <a:srgbClr val="FFFFFF"/>
                </a:solidFill>
                <a:latin typeface="微软雅黑" pitchFamily="34" charset="-122"/>
                <a:ea typeface="微软雅黑" pitchFamily="34" charset="-122"/>
              </a:rPr>
              <a:t>ICP</a:t>
            </a:r>
            <a:r>
              <a:rPr lang="zh-CN" altLang="en-US" sz="1600" dirty="0">
                <a:solidFill>
                  <a:srgbClr val="FFFFFF"/>
                </a:solidFill>
                <a:latin typeface="微软雅黑" pitchFamily="34" charset="-122"/>
                <a:ea typeface="微软雅黑" pitchFamily="34" charset="-122"/>
              </a:rPr>
              <a:t>协会“</a:t>
            </a:r>
            <a:r>
              <a:rPr lang="en-US" altLang="zh-CN" sz="1600" dirty="0">
                <a:solidFill>
                  <a:srgbClr val="FFFFFF"/>
                </a:solidFill>
                <a:latin typeface="微软雅黑" pitchFamily="34" charset="-122"/>
                <a:ea typeface="微软雅黑" pitchFamily="34" charset="-122"/>
              </a:rPr>
              <a:t>ICP</a:t>
            </a:r>
            <a:r>
              <a:rPr lang="zh-CN" altLang="en-US" sz="1600" dirty="0">
                <a:solidFill>
                  <a:srgbClr val="FFFFFF"/>
                </a:solidFill>
                <a:latin typeface="微软雅黑" pitchFamily="34" charset="-122"/>
                <a:ea typeface="微软雅黑" pitchFamily="34" charset="-122"/>
              </a:rPr>
              <a:t>中国联盟”的五大常委之一</a:t>
            </a:r>
          </a:p>
        </p:txBody>
      </p:sp>
      <p:sp>
        <p:nvSpPr>
          <p:cNvPr id="27" name="矩形 46"/>
          <p:cNvSpPr>
            <a:spLocks noChangeArrowheads="1"/>
          </p:cNvSpPr>
          <p:nvPr/>
        </p:nvSpPr>
        <p:spPr bwMode="auto">
          <a:xfrm>
            <a:off x="4784311" y="2919415"/>
            <a:ext cx="2546911"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600" dirty="0">
                <a:solidFill>
                  <a:srgbClr val="FFFFFF"/>
                </a:solidFill>
                <a:latin typeface="微软雅黑" pitchFamily="34" charset="-122"/>
                <a:ea typeface="微软雅黑" pitchFamily="34" charset="-122"/>
              </a:rPr>
              <a:t>目前与广东省委办公厅、省政府办公厅、省技术监督局名牌办公室、省农业厅、省建材局、省专利局、省供销社、省名优产品推广中心、省各体私营协会、省经贸委、省旅游局、省青年商会、石家庄国家高新技术开发区等政府职能部门保持着合作关系。</a:t>
            </a:r>
          </a:p>
        </p:txBody>
      </p:sp>
      <p:sp>
        <p:nvSpPr>
          <p:cNvPr id="37" name="矩形 47"/>
          <p:cNvSpPr>
            <a:spLocks noChangeArrowheads="1"/>
          </p:cNvSpPr>
          <p:nvPr/>
        </p:nvSpPr>
        <p:spPr bwMode="auto">
          <a:xfrm>
            <a:off x="8265166" y="2919413"/>
            <a:ext cx="247250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600" dirty="0">
                <a:solidFill>
                  <a:srgbClr val="FFFFFF"/>
                </a:solidFill>
                <a:latin typeface="微软雅黑" pitchFamily="34" charset="-122"/>
                <a:ea typeface="微软雅黑" pitchFamily="34" charset="-122"/>
              </a:rPr>
              <a:t>公司是中国太平洋经济合作全国委员会工商委员会信息中心，是</a:t>
            </a:r>
            <a:r>
              <a:rPr lang="en-US" altLang="zh-CN" sz="1600" dirty="0">
                <a:solidFill>
                  <a:srgbClr val="FFFFFF"/>
                </a:solidFill>
                <a:latin typeface="微软雅黑" pitchFamily="34" charset="-122"/>
                <a:ea typeface="微软雅黑" pitchFamily="34" charset="-122"/>
              </a:rPr>
              <a:t>《</a:t>
            </a:r>
            <a:r>
              <a:rPr lang="zh-CN" altLang="en-US" sz="1600" dirty="0">
                <a:solidFill>
                  <a:srgbClr val="FFFFFF"/>
                </a:solidFill>
                <a:latin typeface="微软雅黑" pitchFamily="34" charset="-122"/>
                <a:ea typeface="微软雅黑" pitchFamily="34" charset="-122"/>
              </a:rPr>
              <a:t>大东</a:t>
            </a:r>
            <a:r>
              <a:rPr lang="en-US" altLang="zh-CN" sz="1600" dirty="0">
                <a:solidFill>
                  <a:srgbClr val="FFFFFF"/>
                </a:solidFill>
                <a:latin typeface="微软雅黑" pitchFamily="34" charset="-122"/>
                <a:ea typeface="微软雅黑" pitchFamily="34" charset="-122"/>
              </a:rPr>
              <a:t>》</a:t>
            </a:r>
            <a:r>
              <a:rPr lang="zh-CN" altLang="en-US" sz="1600" dirty="0">
                <a:solidFill>
                  <a:srgbClr val="FFFFFF"/>
                </a:solidFill>
                <a:latin typeface="微软雅黑" pitchFamily="34" charset="-122"/>
                <a:ea typeface="微软雅黑" pitchFamily="34" charset="-122"/>
              </a:rPr>
              <a:t>网制作中心。</a:t>
            </a:r>
          </a:p>
        </p:txBody>
      </p:sp>
      <p:grpSp>
        <p:nvGrpSpPr>
          <p:cNvPr id="38" name="组合 49"/>
          <p:cNvGrpSpPr>
            <a:grpSpLocks/>
          </p:cNvGrpSpPr>
          <p:nvPr/>
        </p:nvGrpSpPr>
        <p:grpSpPr bwMode="auto">
          <a:xfrm>
            <a:off x="5568209" y="1938338"/>
            <a:ext cx="930396" cy="939800"/>
            <a:chOff x="0" y="0"/>
            <a:chExt cx="930275" cy="938213"/>
          </a:xfrm>
        </p:grpSpPr>
        <p:sp>
          <p:nvSpPr>
            <p:cNvPr id="39" name="Oval 19"/>
            <p:cNvSpPr>
              <a:spLocks noChangeArrowheads="1"/>
            </p:cNvSpPr>
            <p:nvPr/>
          </p:nvSpPr>
          <p:spPr bwMode="auto">
            <a:xfrm>
              <a:off x="0" y="0"/>
              <a:ext cx="930275" cy="938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charset="0"/>
                <a:buNone/>
              </a:pPr>
              <a:endParaRPr lang="zh-CN" altLang="en-US">
                <a:solidFill>
                  <a:srgbClr val="005E5E"/>
                </a:solidFill>
                <a:ea typeface="宋体" charset="-122"/>
              </a:endParaRPr>
            </a:p>
          </p:txBody>
        </p:sp>
        <p:sp>
          <p:nvSpPr>
            <p:cNvPr id="40" name="TextBox 51"/>
            <p:cNvSpPr txBox="1">
              <a:spLocks noChangeArrowheads="1"/>
            </p:cNvSpPr>
            <p:nvPr/>
          </p:nvSpPr>
          <p:spPr bwMode="auto">
            <a:xfrm>
              <a:off x="124700" y="17671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fontAlgn="base" hangingPunct="1">
                <a:spcBef>
                  <a:spcPct val="0"/>
                </a:spcBef>
                <a:spcAft>
                  <a:spcPct val="0"/>
                </a:spcAft>
                <a:buFont typeface="Arial" charset="0"/>
                <a:buNone/>
              </a:pPr>
              <a:r>
                <a:rPr lang="en-US" altLang="zh-CN" sz="3200" b="1" dirty="0">
                  <a:solidFill>
                    <a:srgbClr val="A65300"/>
                  </a:solidFill>
                  <a:latin typeface="微软雅黑" pitchFamily="34" charset="-122"/>
                  <a:ea typeface="微软雅黑" pitchFamily="34" charset="-122"/>
                </a:rPr>
                <a:t>02</a:t>
              </a:r>
              <a:endParaRPr lang="zh-CN" altLang="en-US" sz="3200" b="1" dirty="0">
                <a:solidFill>
                  <a:srgbClr val="A65300"/>
                </a:solidFill>
                <a:latin typeface="微软雅黑" pitchFamily="34" charset="-122"/>
                <a:ea typeface="微软雅黑" pitchFamily="34" charset="-122"/>
              </a:endParaRPr>
            </a:p>
          </p:txBody>
        </p:sp>
      </p:grpSp>
      <p:grpSp>
        <p:nvGrpSpPr>
          <p:cNvPr id="41" name="组合 52"/>
          <p:cNvGrpSpPr>
            <a:grpSpLocks/>
          </p:cNvGrpSpPr>
          <p:nvPr/>
        </p:nvGrpSpPr>
        <p:grpSpPr bwMode="auto">
          <a:xfrm>
            <a:off x="8883650" y="1938338"/>
            <a:ext cx="931983" cy="939800"/>
            <a:chOff x="0" y="0"/>
            <a:chExt cx="931863" cy="938213"/>
          </a:xfrm>
        </p:grpSpPr>
        <p:sp>
          <p:nvSpPr>
            <p:cNvPr id="42" name="Oval 20"/>
            <p:cNvSpPr>
              <a:spLocks noChangeArrowheads="1"/>
            </p:cNvSpPr>
            <p:nvPr/>
          </p:nvSpPr>
          <p:spPr bwMode="auto">
            <a:xfrm>
              <a:off x="0" y="0"/>
              <a:ext cx="931863" cy="938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charset="0"/>
                <a:buNone/>
              </a:pPr>
              <a:endParaRPr lang="zh-CN" altLang="en-US">
                <a:solidFill>
                  <a:srgbClr val="005E5E"/>
                </a:solidFill>
                <a:ea typeface="宋体" charset="-122"/>
              </a:endParaRPr>
            </a:p>
          </p:txBody>
        </p:sp>
        <p:sp>
          <p:nvSpPr>
            <p:cNvPr id="43" name="TextBox 54"/>
            <p:cNvSpPr txBox="1">
              <a:spLocks noChangeArrowheads="1"/>
            </p:cNvSpPr>
            <p:nvPr/>
          </p:nvSpPr>
          <p:spPr bwMode="auto">
            <a:xfrm>
              <a:off x="118633" y="17671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fontAlgn="base" hangingPunct="1">
                <a:spcBef>
                  <a:spcPct val="0"/>
                </a:spcBef>
                <a:spcAft>
                  <a:spcPct val="0"/>
                </a:spcAft>
                <a:buFont typeface="Arial" charset="0"/>
                <a:buNone/>
              </a:pPr>
              <a:r>
                <a:rPr lang="en-US" altLang="zh-CN" sz="3200" b="1" dirty="0">
                  <a:solidFill>
                    <a:srgbClr val="A65300"/>
                  </a:solidFill>
                  <a:latin typeface="微软雅黑" pitchFamily="34" charset="-122"/>
                  <a:ea typeface="微软雅黑" pitchFamily="34" charset="-122"/>
                </a:rPr>
                <a:t>03</a:t>
              </a:r>
              <a:endParaRPr lang="zh-CN" altLang="en-US" sz="3200" b="1" dirty="0">
                <a:solidFill>
                  <a:srgbClr val="A653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191675627"/>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900"/>
                            </p:stCondLst>
                            <p:childTnLst>
                              <p:par>
                                <p:cTn id="21" presetID="10" presetClass="entr" presetSubtype="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300" fill="hold"/>
                                        <p:tgtEl>
                                          <p:spTgt spid="23"/>
                                        </p:tgtEl>
                                        <p:attrNameLst>
                                          <p:attrName>ppt_w</p:attrName>
                                        </p:attrNameLst>
                                      </p:cBhvr>
                                      <p:tavLst>
                                        <p:tav tm="0">
                                          <p:val>
                                            <p:fltVal val="0"/>
                                          </p:val>
                                        </p:tav>
                                        <p:tav tm="100000">
                                          <p:val>
                                            <p:strVal val="#ppt_w"/>
                                          </p:val>
                                        </p:tav>
                                      </p:tavLst>
                                    </p:anim>
                                    <p:anim calcmode="lin" valueType="num">
                                      <p:cBhvr>
                                        <p:cTn id="24" dur="300" fill="hold"/>
                                        <p:tgtEl>
                                          <p:spTgt spid="23"/>
                                        </p:tgtEl>
                                        <p:attrNameLst>
                                          <p:attrName>ppt_h</p:attrName>
                                        </p:attrNameLst>
                                      </p:cBhvr>
                                      <p:tavLst>
                                        <p:tav tm="0">
                                          <p:val>
                                            <p:fltVal val="0"/>
                                          </p:val>
                                        </p:tav>
                                        <p:tav tm="100000">
                                          <p:val>
                                            <p:strVal val="#ppt_h"/>
                                          </p:val>
                                        </p:tav>
                                      </p:tavLst>
                                    </p:anim>
                                    <p:animEffect transition="in" filter="fade">
                                      <p:cBhvr>
                                        <p:cTn id="25" dur="300"/>
                                        <p:tgtEl>
                                          <p:spTgt spid="23"/>
                                        </p:tgtEl>
                                      </p:cBhvr>
                                    </p:animEffect>
                                  </p:childTnLst>
                                </p:cTn>
                              </p:par>
                            </p:childTnLst>
                          </p:cTn>
                        </p:par>
                        <p:par>
                          <p:cTn id="26" fill="hold">
                            <p:stCondLst>
                              <p:cond delay="1200"/>
                            </p:stCondLst>
                            <p:childTnLst>
                              <p:par>
                                <p:cTn id="27" presetID="22" presetClass="entr" presetSubtype="1"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up)">
                                      <p:cBhvr>
                                        <p:cTn id="29" dur="500"/>
                                        <p:tgtEl>
                                          <p:spTgt spid="26"/>
                                        </p:tgtEl>
                                      </p:cBhvr>
                                    </p:animEffect>
                                  </p:childTnLst>
                                </p:cTn>
                              </p:par>
                            </p:childTnLst>
                          </p:cTn>
                        </p:par>
                        <p:par>
                          <p:cTn id="30" fill="hold">
                            <p:stCondLst>
                              <p:cond delay="1700"/>
                            </p:stCondLst>
                            <p:childTnLst>
                              <p:par>
                                <p:cTn id="31" presetID="2" presetClass="entr" presetSubtype="8"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0-#ppt_w/2"/>
                                          </p:val>
                                        </p:tav>
                                        <p:tav tm="100000">
                                          <p:val>
                                            <p:strVal val="#ppt_x"/>
                                          </p:val>
                                        </p:tav>
                                      </p:tavLst>
                                    </p:anim>
                                    <p:anim calcmode="lin" valueType="num">
                                      <p:cBhvr additive="base">
                                        <p:cTn id="34" dur="500" fill="hold"/>
                                        <p:tgtEl>
                                          <p:spTgt spid="15"/>
                                        </p:tgtEl>
                                        <p:attrNameLst>
                                          <p:attrName>ppt_y</p:attrName>
                                        </p:attrNameLst>
                                      </p:cBhvr>
                                      <p:tavLst>
                                        <p:tav tm="0">
                                          <p:val>
                                            <p:strVal val="#ppt_y"/>
                                          </p:val>
                                        </p:tav>
                                        <p:tav tm="100000">
                                          <p:val>
                                            <p:strVal val="#ppt_y"/>
                                          </p:val>
                                        </p:tav>
                                      </p:tavLst>
                                    </p:anim>
                                  </p:childTnLst>
                                </p:cTn>
                              </p:par>
                            </p:childTnLst>
                          </p:cTn>
                        </p:par>
                        <p:par>
                          <p:cTn id="35" fill="hold">
                            <p:stCondLst>
                              <p:cond delay="2200"/>
                            </p:stCondLst>
                            <p:childTnLst>
                              <p:par>
                                <p:cTn id="36" presetID="10" presetClass="entr" presetSubtype="0" fill="hold" nodeType="after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p:cTn id="38" dur="300" fill="hold"/>
                                        <p:tgtEl>
                                          <p:spTgt spid="38"/>
                                        </p:tgtEl>
                                        <p:attrNameLst>
                                          <p:attrName>ppt_w</p:attrName>
                                        </p:attrNameLst>
                                      </p:cBhvr>
                                      <p:tavLst>
                                        <p:tav tm="0">
                                          <p:val>
                                            <p:fltVal val="0"/>
                                          </p:val>
                                        </p:tav>
                                        <p:tav tm="100000">
                                          <p:val>
                                            <p:strVal val="#ppt_w"/>
                                          </p:val>
                                        </p:tav>
                                      </p:tavLst>
                                    </p:anim>
                                    <p:anim calcmode="lin" valueType="num">
                                      <p:cBhvr>
                                        <p:cTn id="39" dur="300" fill="hold"/>
                                        <p:tgtEl>
                                          <p:spTgt spid="38"/>
                                        </p:tgtEl>
                                        <p:attrNameLst>
                                          <p:attrName>ppt_h</p:attrName>
                                        </p:attrNameLst>
                                      </p:cBhvr>
                                      <p:tavLst>
                                        <p:tav tm="0">
                                          <p:val>
                                            <p:fltVal val="0"/>
                                          </p:val>
                                        </p:tav>
                                        <p:tav tm="100000">
                                          <p:val>
                                            <p:strVal val="#ppt_h"/>
                                          </p:val>
                                        </p:tav>
                                      </p:tavLst>
                                    </p:anim>
                                    <p:animEffect transition="in" filter="fade">
                                      <p:cBhvr>
                                        <p:cTn id="40" dur="300"/>
                                        <p:tgtEl>
                                          <p:spTgt spid="38"/>
                                        </p:tgtEl>
                                      </p:cBhvr>
                                    </p:animEffect>
                                  </p:childTnLst>
                                </p:cTn>
                              </p:par>
                            </p:childTnLst>
                          </p:cTn>
                        </p:par>
                        <p:par>
                          <p:cTn id="41" fill="hold">
                            <p:stCondLst>
                              <p:cond delay="2500"/>
                            </p:stCondLst>
                            <p:childTnLst>
                              <p:par>
                                <p:cTn id="42" presetID="22" presetClass="entr" presetSubtype="1"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up)">
                                      <p:cBhvr>
                                        <p:cTn id="44" dur="500"/>
                                        <p:tgtEl>
                                          <p:spTgt spid="27"/>
                                        </p:tgtEl>
                                      </p:cBhvr>
                                    </p:animEffect>
                                  </p:childTnLst>
                                </p:cTn>
                              </p:par>
                            </p:childTnLst>
                          </p:cTn>
                        </p:par>
                        <p:par>
                          <p:cTn id="45" fill="hold">
                            <p:stCondLst>
                              <p:cond delay="3000"/>
                            </p:stCondLst>
                            <p:childTnLst>
                              <p:par>
                                <p:cTn id="46" presetID="2" presetClass="entr" presetSubtype="8"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fill="hold"/>
                                        <p:tgtEl>
                                          <p:spTgt spid="19"/>
                                        </p:tgtEl>
                                        <p:attrNameLst>
                                          <p:attrName>ppt_x</p:attrName>
                                        </p:attrNameLst>
                                      </p:cBhvr>
                                      <p:tavLst>
                                        <p:tav tm="0">
                                          <p:val>
                                            <p:strVal val="0-#ppt_w/2"/>
                                          </p:val>
                                        </p:tav>
                                        <p:tav tm="100000">
                                          <p:val>
                                            <p:strVal val="#ppt_x"/>
                                          </p:val>
                                        </p:tav>
                                      </p:tavLst>
                                    </p:anim>
                                    <p:anim calcmode="lin" valueType="num">
                                      <p:cBhvr additive="base">
                                        <p:cTn id="49" dur="500" fill="hold"/>
                                        <p:tgtEl>
                                          <p:spTgt spid="19"/>
                                        </p:tgtEl>
                                        <p:attrNameLst>
                                          <p:attrName>ppt_y</p:attrName>
                                        </p:attrNameLst>
                                      </p:cBhvr>
                                      <p:tavLst>
                                        <p:tav tm="0">
                                          <p:val>
                                            <p:strVal val="#ppt_y"/>
                                          </p:val>
                                        </p:tav>
                                        <p:tav tm="100000">
                                          <p:val>
                                            <p:strVal val="#ppt_y"/>
                                          </p:val>
                                        </p:tav>
                                      </p:tavLst>
                                    </p:anim>
                                  </p:childTnLst>
                                </p:cTn>
                              </p:par>
                            </p:childTnLst>
                          </p:cTn>
                        </p:par>
                        <p:par>
                          <p:cTn id="50" fill="hold">
                            <p:stCondLst>
                              <p:cond delay="3500"/>
                            </p:stCondLst>
                            <p:childTnLst>
                              <p:par>
                                <p:cTn id="51" presetID="10" presetClass="entr" presetSubtype="0" fill="hold"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300" fill="hold"/>
                                        <p:tgtEl>
                                          <p:spTgt spid="41"/>
                                        </p:tgtEl>
                                        <p:attrNameLst>
                                          <p:attrName>ppt_w</p:attrName>
                                        </p:attrNameLst>
                                      </p:cBhvr>
                                      <p:tavLst>
                                        <p:tav tm="0">
                                          <p:val>
                                            <p:fltVal val="0"/>
                                          </p:val>
                                        </p:tav>
                                        <p:tav tm="100000">
                                          <p:val>
                                            <p:strVal val="#ppt_w"/>
                                          </p:val>
                                        </p:tav>
                                      </p:tavLst>
                                    </p:anim>
                                    <p:anim calcmode="lin" valueType="num">
                                      <p:cBhvr>
                                        <p:cTn id="54" dur="300" fill="hold"/>
                                        <p:tgtEl>
                                          <p:spTgt spid="41"/>
                                        </p:tgtEl>
                                        <p:attrNameLst>
                                          <p:attrName>ppt_h</p:attrName>
                                        </p:attrNameLst>
                                      </p:cBhvr>
                                      <p:tavLst>
                                        <p:tav tm="0">
                                          <p:val>
                                            <p:fltVal val="0"/>
                                          </p:val>
                                        </p:tav>
                                        <p:tav tm="100000">
                                          <p:val>
                                            <p:strVal val="#ppt_h"/>
                                          </p:val>
                                        </p:tav>
                                      </p:tavLst>
                                    </p:anim>
                                    <p:animEffect transition="in" filter="fade">
                                      <p:cBhvr>
                                        <p:cTn id="55" dur="300"/>
                                        <p:tgtEl>
                                          <p:spTgt spid="41"/>
                                        </p:tgtEl>
                                      </p:cBhvr>
                                    </p:animEffect>
                                  </p:childTnLst>
                                </p:cTn>
                              </p:par>
                            </p:childTnLst>
                          </p:cTn>
                        </p:par>
                        <p:par>
                          <p:cTn id="56" fill="hold">
                            <p:stCondLst>
                              <p:cond delay="3800"/>
                            </p:stCondLst>
                            <p:childTnLst>
                              <p:par>
                                <p:cTn id="57" presetID="22" presetClass="entr" presetSubtype="1"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up)">
                                      <p:cBhvr>
                                        <p:cTn id="5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26" grpId="0" autoUpdateAnimBg="0"/>
      <p:bldP spid="27" grpId="0" autoUpdateAnimBg="0"/>
      <p:bldP spid="37"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hlinkClick r:id="rId3"/>
          </p:cNvPr>
          <p:cNvSpPr/>
          <p:nvPr/>
        </p:nvSpPr>
        <p:spPr>
          <a:xfrm>
            <a:off x="0" y="1706906"/>
            <a:ext cx="12192000" cy="2496793"/>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t="18956" b="52297"/>
          <a:stretch/>
        </p:blipFill>
        <p:spPr>
          <a:xfrm>
            <a:off x="0" y="1853993"/>
            <a:ext cx="12192000" cy="2202618"/>
          </a:xfrm>
          <a:prstGeom prst="rect">
            <a:avLst/>
          </a:prstGeom>
        </p:spPr>
      </p:pic>
      <p:sp>
        <p:nvSpPr>
          <p:cNvPr id="22" name="正五边形 21"/>
          <p:cNvSpPr/>
          <p:nvPr/>
        </p:nvSpPr>
        <p:spPr>
          <a:xfrm>
            <a:off x="2447653" y="4275879"/>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1</a:t>
            </a:r>
            <a:endParaRPr lang="zh-CN" altLang="en-US" dirty="0">
              <a:solidFill>
                <a:prstClr val="white"/>
              </a:solidFill>
            </a:endParaRPr>
          </a:p>
        </p:txBody>
      </p:sp>
      <p:sp>
        <p:nvSpPr>
          <p:cNvPr id="23" name="矩形 91">
            <a:hlinkClick r:id="rId3"/>
          </p:cNvPr>
          <p:cNvSpPr>
            <a:spLocks noChangeArrowheads="1"/>
          </p:cNvSpPr>
          <p:nvPr/>
        </p:nvSpPr>
        <p:spPr bwMode="auto">
          <a:xfrm>
            <a:off x="3117431" y="4391976"/>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项目来源</a:t>
            </a:r>
          </a:p>
        </p:txBody>
      </p:sp>
      <p:sp>
        <p:nvSpPr>
          <p:cNvPr id="24" name="正五边形 23"/>
          <p:cNvSpPr/>
          <p:nvPr/>
        </p:nvSpPr>
        <p:spPr>
          <a:xfrm>
            <a:off x="6204849" y="4289307"/>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2</a:t>
            </a:r>
            <a:endParaRPr lang="zh-CN" altLang="en-US" dirty="0">
              <a:solidFill>
                <a:prstClr val="white"/>
              </a:solidFill>
            </a:endParaRPr>
          </a:p>
        </p:txBody>
      </p:sp>
      <p:sp>
        <p:nvSpPr>
          <p:cNvPr id="25" name="矩形 91">
            <a:hlinkClick r:id="rId3"/>
          </p:cNvPr>
          <p:cNvSpPr>
            <a:spLocks noChangeArrowheads="1"/>
          </p:cNvSpPr>
          <p:nvPr/>
        </p:nvSpPr>
        <p:spPr bwMode="auto">
          <a:xfrm>
            <a:off x="6912727" y="4324655"/>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项目内容</a:t>
            </a:r>
          </a:p>
        </p:txBody>
      </p:sp>
      <p:grpSp>
        <p:nvGrpSpPr>
          <p:cNvPr id="17" name="组合 16"/>
          <p:cNvGrpSpPr/>
          <p:nvPr/>
        </p:nvGrpSpPr>
        <p:grpSpPr>
          <a:xfrm>
            <a:off x="398975" y="209550"/>
            <a:ext cx="3821466" cy="1302744"/>
            <a:chOff x="398975" y="209550"/>
            <a:chExt cx="3821466" cy="1302744"/>
          </a:xfrm>
        </p:grpSpPr>
        <p:grpSp>
          <p:nvGrpSpPr>
            <p:cNvPr id="18" name="组合 17"/>
            <p:cNvGrpSpPr/>
            <p:nvPr/>
          </p:nvGrpSpPr>
          <p:grpSpPr>
            <a:xfrm>
              <a:off x="398975" y="209550"/>
              <a:ext cx="1302744" cy="1302744"/>
              <a:chOff x="3028062" y="1547460"/>
              <a:chExt cx="1803167" cy="1803167"/>
            </a:xfrm>
          </p:grpSpPr>
          <p:grpSp>
            <p:nvGrpSpPr>
              <p:cNvPr id="27" name="组合 26"/>
              <p:cNvGrpSpPr/>
              <p:nvPr/>
            </p:nvGrpSpPr>
            <p:grpSpPr>
              <a:xfrm>
                <a:off x="3028062" y="1547460"/>
                <a:ext cx="1803167" cy="1803167"/>
                <a:chOff x="552261" y="1848682"/>
                <a:chExt cx="842337" cy="842337"/>
              </a:xfrm>
            </p:grpSpPr>
            <p:sp>
              <p:nvSpPr>
                <p:cNvPr id="29" name="椭圆 28"/>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 name="文本框 27"/>
              <p:cNvSpPr txBox="1"/>
              <p:nvPr/>
            </p:nvSpPr>
            <p:spPr>
              <a:xfrm>
                <a:off x="3617856" y="1894942"/>
                <a:ext cx="650541" cy="1065006"/>
              </a:xfrm>
              <a:prstGeom prst="rect">
                <a:avLst/>
              </a:prstGeom>
              <a:noFill/>
            </p:spPr>
            <p:txBody>
              <a:bodyPr wrap="none" rtlCol="0">
                <a:spAutoFit/>
              </a:bodyPr>
              <a:lstStyle/>
              <a:p>
                <a:r>
                  <a:rPr lang="en-US" altLang="zh-CN" sz="4400" b="1" dirty="0">
                    <a:solidFill>
                      <a:prstClr val="white"/>
                    </a:solidFill>
                  </a:rPr>
                  <a:t>2</a:t>
                </a:r>
                <a:endParaRPr lang="zh-CN" altLang="en-US" sz="4400" b="1" dirty="0">
                  <a:solidFill>
                    <a:prstClr val="white"/>
                  </a:solidFill>
                </a:endParaRPr>
              </a:p>
            </p:txBody>
          </p:sp>
        </p:grpSp>
        <p:sp>
          <p:nvSpPr>
            <p:cNvPr id="19" name="文本框 18"/>
            <p:cNvSpPr txBox="1"/>
            <p:nvPr/>
          </p:nvSpPr>
          <p:spPr>
            <a:xfrm>
              <a:off x="1983931" y="532947"/>
              <a:ext cx="2236510" cy="707886"/>
            </a:xfrm>
            <a:prstGeom prst="rect">
              <a:avLst/>
            </a:prstGeom>
            <a:noFill/>
          </p:spPr>
          <p:txBody>
            <a:bodyPr wrap="none" rtlCol="0">
              <a:spAutoFit/>
            </a:bodyPr>
            <a:lstStyle/>
            <a:p>
              <a:r>
                <a:rPr lang="zh-CN" altLang="en-US" sz="4000" b="1" dirty="0">
                  <a:solidFill>
                    <a:srgbClr val="1F4E79"/>
                  </a:solidFill>
                  <a:latin typeface="微软雅黑" panose="020B0503020204020204" pitchFamily="34" charset="-122"/>
                  <a:ea typeface="微软雅黑" panose="020B0503020204020204" pitchFamily="34" charset="-122"/>
                </a:rPr>
                <a:t>项目介绍</a:t>
              </a:r>
              <a:endParaRPr lang="zh-CN" altLang="en-US" sz="24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6" name="矩形 25"/>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 name="正五边形 31"/>
          <p:cNvSpPr/>
          <p:nvPr/>
        </p:nvSpPr>
        <p:spPr>
          <a:xfrm>
            <a:off x="2447654" y="5008661"/>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3</a:t>
            </a:r>
            <a:endParaRPr lang="zh-CN" altLang="en-US" dirty="0">
              <a:solidFill>
                <a:prstClr val="white"/>
              </a:solidFill>
            </a:endParaRPr>
          </a:p>
        </p:txBody>
      </p:sp>
      <p:sp>
        <p:nvSpPr>
          <p:cNvPr id="33" name="矩形 91">
            <a:hlinkClick r:id="rId3"/>
          </p:cNvPr>
          <p:cNvSpPr>
            <a:spLocks noChangeArrowheads="1"/>
          </p:cNvSpPr>
          <p:nvPr/>
        </p:nvSpPr>
        <p:spPr bwMode="auto">
          <a:xfrm>
            <a:off x="3117431"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项目独特性</a:t>
            </a:r>
          </a:p>
        </p:txBody>
      </p:sp>
      <p:sp>
        <p:nvSpPr>
          <p:cNvPr id="34" name="正五边形 33"/>
          <p:cNvSpPr/>
          <p:nvPr/>
        </p:nvSpPr>
        <p:spPr>
          <a:xfrm>
            <a:off x="6242186" y="5009914"/>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4</a:t>
            </a:r>
            <a:endParaRPr lang="zh-CN" altLang="en-US" dirty="0">
              <a:solidFill>
                <a:prstClr val="white"/>
              </a:solidFill>
            </a:endParaRPr>
          </a:p>
        </p:txBody>
      </p:sp>
      <p:sp>
        <p:nvSpPr>
          <p:cNvPr id="35" name="矩形 91">
            <a:hlinkClick r:id="rId3"/>
          </p:cNvPr>
          <p:cNvSpPr>
            <a:spLocks noChangeArrowheads="1"/>
          </p:cNvSpPr>
          <p:nvPr/>
        </p:nvSpPr>
        <p:spPr bwMode="auto">
          <a:xfrm>
            <a:off x="6912727"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技术环境</a:t>
            </a:r>
          </a:p>
        </p:txBody>
      </p:sp>
      <p:sp>
        <p:nvSpPr>
          <p:cNvPr id="36" name="正五边形 35"/>
          <p:cNvSpPr/>
          <p:nvPr/>
        </p:nvSpPr>
        <p:spPr>
          <a:xfrm>
            <a:off x="2447653" y="5716044"/>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5</a:t>
            </a:r>
            <a:endParaRPr lang="zh-CN" altLang="en-US" dirty="0">
              <a:solidFill>
                <a:prstClr val="white"/>
              </a:solidFill>
            </a:endParaRPr>
          </a:p>
        </p:txBody>
      </p:sp>
      <p:sp>
        <p:nvSpPr>
          <p:cNvPr id="37" name="矩形 91">
            <a:hlinkClick r:id="rId3"/>
          </p:cNvPr>
          <p:cNvSpPr>
            <a:spLocks noChangeArrowheads="1"/>
          </p:cNvSpPr>
          <p:nvPr/>
        </p:nvSpPr>
        <p:spPr bwMode="auto">
          <a:xfrm>
            <a:off x="3117431" y="5865692"/>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开发本项目的初衷</a:t>
            </a:r>
          </a:p>
        </p:txBody>
      </p:sp>
      <p:sp>
        <p:nvSpPr>
          <p:cNvPr id="38" name="正五边形 37"/>
          <p:cNvSpPr/>
          <p:nvPr/>
        </p:nvSpPr>
        <p:spPr>
          <a:xfrm>
            <a:off x="6257653" y="5728744"/>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6</a:t>
            </a:r>
            <a:endParaRPr lang="zh-CN" altLang="en-US" dirty="0">
              <a:solidFill>
                <a:prstClr val="white"/>
              </a:solidFill>
            </a:endParaRPr>
          </a:p>
        </p:txBody>
      </p:sp>
      <p:sp>
        <p:nvSpPr>
          <p:cNvPr id="39" name="矩形 91">
            <a:hlinkClick r:id="rId3"/>
          </p:cNvPr>
          <p:cNvSpPr>
            <a:spLocks noChangeArrowheads="1"/>
          </p:cNvSpPr>
          <p:nvPr/>
        </p:nvSpPr>
        <p:spPr bwMode="auto">
          <a:xfrm>
            <a:off x="6927431" y="5878392"/>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试运情况</a:t>
            </a:r>
          </a:p>
        </p:txBody>
      </p:sp>
    </p:spTree>
    <p:extLst>
      <p:ext uri="{BB962C8B-B14F-4D97-AF65-F5344CB8AC3E}">
        <p14:creationId xmlns:p14="http://schemas.microsoft.com/office/powerpoint/2010/main" val="3267210438"/>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37" fill="hold" nodeType="withEffect">
                                  <p:stCondLst>
                                    <p:cond delay="20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childTnLst>
                          </p:cTn>
                        </p:par>
                        <p:par>
                          <p:cTn id="11" fill="hold">
                            <p:stCondLst>
                              <p:cond delay="700"/>
                            </p:stCondLst>
                            <p:childTnLst>
                              <p:par>
                                <p:cTn id="12" presetID="53" presetClass="entr" presetSubtype="16"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par>
                          <p:cTn id="17" fill="hold">
                            <p:stCondLst>
                              <p:cond delay="1200"/>
                            </p:stCondLst>
                            <p:childTnLst>
                              <p:par>
                                <p:cTn id="18" presetID="22" presetClass="entr" presetSubtype="8"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1700"/>
                            </p:stCondLst>
                            <p:childTnLst>
                              <p:par>
                                <p:cTn id="22" presetID="53" presetClass="entr" presetSubtype="16"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200"/>
                            </p:stCondLst>
                            <p:childTnLst>
                              <p:par>
                                <p:cTn id="28" presetID="22" presetClass="entr" presetSubtype="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2700"/>
                            </p:stCondLst>
                            <p:childTnLst>
                              <p:par>
                                <p:cTn id="32" presetID="53" presetClass="entr" presetSubtype="16"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childTnLst>
                          </p:cTn>
                        </p:par>
                        <p:par>
                          <p:cTn id="37" fill="hold">
                            <p:stCondLst>
                              <p:cond delay="3200"/>
                            </p:stCondLst>
                            <p:childTnLst>
                              <p:par>
                                <p:cTn id="38" presetID="22" presetClass="entr" presetSubtype="8"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left)">
                                      <p:cBhvr>
                                        <p:cTn id="40" dur="500"/>
                                        <p:tgtEl>
                                          <p:spTgt spid="33"/>
                                        </p:tgtEl>
                                      </p:cBhvr>
                                    </p:animEffect>
                                  </p:childTnLst>
                                </p:cTn>
                              </p:par>
                            </p:childTnLst>
                          </p:cTn>
                        </p:par>
                        <p:par>
                          <p:cTn id="41" fill="hold">
                            <p:stCondLst>
                              <p:cond delay="3700"/>
                            </p:stCondLst>
                            <p:childTnLst>
                              <p:par>
                                <p:cTn id="42" presetID="5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par>
                          <p:cTn id="47" fill="hold">
                            <p:stCondLst>
                              <p:cond delay="4200"/>
                            </p:stCondLst>
                            <p:childTnLst>
                              <p:par>
                                <p:cTn id="48" presetID="22" presetClass="entr" presetSubtype="8"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left)">
                                      <p:cBhvr>
                                        <p:cTn id="50" dur="500"/>
                                        <p:tgtEl>
                                          <p:spTgt spid="35"/>
                                        </p:tgtEl>
                                      </p:cBhvr>
                                    </p:animEffect>
                                  </p:childTnLst>
                                </p:cTn>
                              </p:par>
                            </p:childTnLst>
                          </p:cTn>
                        </p:par>
                        <p:par>
                          <p:cTn id="51" fill="hold">
                            <p:stCondLst>
                              <p:cond delay="4700"/>
                            </p:stCondLst>
                            <p:childTnLst>
                              <p:par>
                                <p:cTn id="52" presetID="53" presetClass="entr" presetSubtype="16"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5200"/>
                            </p:stCondLst>
                            <p:childTnLst>
                              <p:par>
                                <p:cTn id="58" presetID="22" presetClass="entr" presetSubtype="8"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left)">
                                      <p:cBhvr>
                                        <p:cTn id="60" dur="500"/>
                                        <p:tgtEl>
                                          <p:spTgt spid="37"/>
                                        </p:tgtEl>
                                      </p:cBhvr>
                                    </p:animEffect>
                                  </p:childTnLst>
                                </p:cTn>
                              </p:par>
                            </p:childTnLst>
                          </p:cTn>
                        </p:par>
                        <p:par>
                          <p:cTn id="61" fill="hold">
                            <p:stCondLst>
                              <p:cond delay="5700"/>
                            </p:stCondLst>
                            <p:childTnLst>
                              <p:par>
                                <p:cTn id="62" presetID="53" presetClass="entr" presetSubtype="16" fill="hold" grpId="0" nodeType="after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ppt_w</p:attrName>
                                        </p:attrNameLst>
                                      </p:cBhvr>
                                      <p:tavLst>
                                        <p:tav tm="0">
                                          <p:val>
                                            <p:fltVal val="0"/>
                                          </p:val>
                                        </p:tav>
                                        <p:tav tm="100000">
                                          <p:val>
                                            <p:strVal val="#ppt_w"/>
                                          </p:val>
                                        </p:tav>
                                      </p:tavLst>
                                    </p:anim>
                                    <p:anim calcmode="lin" valueType="num">
                                      <p:cBhvr>
                                        <p:cTn id="65" dur="500" fill="hold"/>
                                        <p:tgtEl>
                                          <p:spTgt spid="38"/>
                                        </p:tgtEl>
                                        <p:attrNameLst>
                                          <p:attrName>ppt_h</p:attrName>
                                        </p:attrNameLst>
                                      </p:cBhvr>
                                      <p:tavLst>
                                        <p:tav tm="0">
                                          <p:val>
                                            <p:fltVal val="0"/>
                                          </p:val>
                                        </p:tav>
                                        <p:tav tm="100000">
                                          <p:val>
                                            <p:strVal val="#ppt_h"/>
                                          </p:val>
                                        </p:tav>
                                      </p:tavLst>
                                    </p:anim>
                                    <p:animEffect transition="in" filter="fade">
                                      <p:cBhvr>
                                        <p:cTn id="66" dur="500"/>
                                        <p:tgtEl>
                                          <p:spTgt spid="38"/>
                                        </p:tgtEl>
                                      </p:cBhvr>
                                    </p:animEffect>
                                  </p:childTnLst>
                                </p:cTn>
                              </p:par>
                            </p:childTnLst>
                          </p:cTn>
                        </p:par>
                        <p:par>
                          <p:cTn id="67" fill="hold">
                            <p:stCondLst>
                              <p:cond delay="6200"/>
                            </p:stCondLst>
                            <p:childTnLst>
                              <p:par>
                                <p:cTn id="68" presetID="22" presetClass="entr" presetSubtype="8" fill="hold" grpId="0"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wipe(left)">
                                      <p:cBhvr>
                                        <p:cTn id="7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p:bldP spid="24" grpId="0" animBg="1"/>
      <p:bldP spid="25" grpId="0"/>
      <p:bldP spid="32" grpId="0" animBg="1"/>
      <p:bldP spid="33" grpId="0"/>
      <p:bldP spid="34" grpId="0" animBg="1"/>
      <p:bldP spid="35" grpId="0"/>
      <p:bldP spid="36" grpId="0" animBg="1"/>
      <p:bldP spid="37" grpId="0"/>
      <p:bldP spid="38" grpId="0" animBg="1"/>
      <p:bldP spid="3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SCORM_RATE_QUIZZES" val="0"/>
  <p:tag name="ISPRING_SCORM_PASSING_SCORE" val="100.0000000000"/>
  <p:tag name="ISPRING_RESOURCE_PATHS_HASH_2" val="426f2ad8ac503493d462b27c8c170b9585f8b98"/>
</p:tagLst>
</file>

<file path=ppt/theme/theme1.xml><?xml version="1.0" encoding="utf-8"?>
<a:theme xmlns:a="http://schemas.openxmlformats.org/drawingml/2006/main" name="Office 主题">
  <a:themeElements>
    <a:clrScheme name="自定义 6">
      <a:dk1>
        <a:sysClr val="windowText" lastClr="000000"/>
      </a:dk1>
      <a:lt1>
        <a:sysClr val="window" lastClr="FFFFFF"/>
      </a:lt1>
      <a:dk2>
        <a:srgbClr val="162F33"/>
      </a:dk2>
      <a:lt2>
        <a:srgbClr val="EAF0E0"/>
      </a:lt2>
      <a:accent1>
        <a:srgbClr val="FFC000"/>
      </a:accent1>
      <a:accent2>
        <a:srgbClr val="00B050"/>
      </a:accent2>
      <a:accent3>
        <a:srgbClr val="00B0F0"/>
      </a:accent3>
      <a:accent4>
        <a:srgbClr val="657689"/>
      </a:accent4>
      <a:accent5>
        <a:srgbClr val="7A855D"/>
      </a:accent5>
      <a:accent6>
        <a:srgbClr val="84AC9D"/>
      </a:accent6>
      <a:hlink>
        <a:srgbClr val="2370CD"/>
      </a:hlink>
      <a:folHlink>
        <a:srgbClr val="877589"/>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TM04033919[[fn=电路]]</Template>
  <TotalTime>618</TotalTime>
  <Words>4115</Words>
  <Application>Microsoft Office PowerPoint</Application>
  <PresentationFormat>自定义</PresentationFormat>
  <Paragraphs>495</Paragraphs>
  <Slides>45</Slides>
  <Notes>43</Notes>
  <HiddenSlides>0</HiddenSlides>
  <MMClips>1</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88</cp:revision>
  <dcterms:created xsi:type="dcterms:W3CDTF">2015-01-05T06:45:02Z</dcterms:created>
  <dcterms:modified xsi:type="dcterms:W3CDTF">2016-09-26T03:45:19Z</dcterms:modified>
  <cp:category>https://800sucai.taobao.com</cp:category>
  <cp:version>xiaolong335;</cp:version>
</cp:coreProperties>
</file>