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73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work\常州电信\未标题-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F:\work\常州电信\未标题-9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 userDrawn="1"/>
        </p:nvSpPr>
        <p:spPr>
          <a:xfrm>
            <a:off x="142875" y="168275"/>
            <a:ext cx="8858250" cy="6521450"/>
          </a:xfrm>
          <a:prstGeom prst="rect">
            <a:avLst/>
          </a:prstGeom>
          <a:noFill/>
          <a:ln w="12700" cap="sq">
            <a:solidFill>
              <a:schemeClr val="bg1">
                <a:alpha val="94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52400" y="177800"/>
            <a:ext cx="8839200" cy="563563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50000">
                <a:schemeClr val="tx2">
                  <a:lumMod val="75000"/>
                </a:schemeClr>
              </a:gs>
              <a:gs pos="100000">
                <a:srgbClr val="008FD6"/>
              </a:gs>
            </a:gsLst>
            <a:lin ang="0" scaled="0"/>
          </a:gradFill>
          <a:ln w="127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Picture 10" descr="C:\Documents and Settings\Administrator\桌面\LOGO白副本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572375" y="214313"/>
            <a:ext cx="1201738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9E32F6A-8696-48A3-8AAF-38B81EA19388}" type="datetimeFigureOut">
              <a:rPr lang="zh-CN" altLang="en-US"/>
              <a:pPr>
                <a:defRPr/>
              </a:pPr>
              <a:t>2011-5-31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57FD16A-A0F7-4082-A2D7-6A4B2F3209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图片 6" descr="1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0"/>
          <p:cNvSpPr txBox="1">
            <a:spLocks noChangeArrowheads="1"/>
          </p:cNvSpPr>
          <p:nvPr/>
        </p:nvSpPr>
        <p:spPr bwMode="auto">
          <a:xfrm>
            <a:off x="4429125" y="2487613"/>
            <a:ext cx="39592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342900" latinLnBrk="1">
              <a:spcAft>
                <a:spcPct val="20000"/>
              </a:spcAft>
              <a:buClr>
                <a:srgbClr val="FF0000"/>
              </a:buClr>
              <a:buSzPct val="70000"/>
            </a:pPr>
            <a:r>
              <a:rPr kumimoji="1" lang="zh-CN" altLang="en-US" sz="1600">
                <a:latin typeface="微软雅黑" pitchFamily="34" charset="-122"/>
                <a:ea typeface="微软雅黑" pitchFamily="34" charset="-122"/>
              </a:rPr>
              <a:t>新秘书服务的总收入已达到</a:t>
            </a:r>
            <a:r>
              <a:rPr kumimoji="1" lang="en-US" altLang="zh-CN" sz="20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kumimoji="1" lang="zh-CN" altLang="en-US" sz="20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kumimoji="1" lang="zh-CN" altLang="en-US" sz="1600">
                <a:latin typeface="微软雅黑" pitchFamily="34" charset="-122"/>
                <a:ea typeface="微软雅黑" pitchFamily="34" charset="-122"/>
              </a:rPr>
              <a:t>元，创造了一定的经济效益。</a:t>
            </a:r>
          </a:p>
        </p:txBody>
      </p:sp>
      <p:sp>
        <p:nvSpPr>
          <p:cNvPr id="83975" name="Freeform 7"/>
          <p:cNvSpPr>
            <a:spLocks/>
          </p:cNvSpPr>
          <p:nvPr/>
        </p:nvSpPr>
        <p:spPr bwMode="auto">
          <a:xfrm>
            <a:off x="138113" y="928670"/>
            <a:ext cx="6765941" cy="4714875"/>
          </a:xfrm>
          <a:custGeom>
            <a:avLst/>
            <a:gdLst/>
            <a:ahLst/>
            <a:cxnLst>
              <a:cxn ang="0">
                <a:pos x="0" y="455"/>
              </a:cxn>
              <a:cxn ang="0">
                <a:pos x="117" y="455"/>
              </a:cxn>
              <a:cxn ang="0">
                <a:pos x="117" y="378"/>
              </a:cxn>
              <a:cxn ang="0">
                <a:pos x="117" y="337"/>
              </a:cxn>
              <a:cxn ang="0">
                <a:pos x="158" y="337"/>
              </a:cxn>
              <a:cxn ang="0">
                <a:pos x="235" y="337"/>
              </a:cxn>
              <a:cxn ang="0">
                <a:pos x="235" y="260"/>
              </a:cxn>
              <a:cxn ang="0">
                <a:pos x="235" y="219"/>
              </a:cxn>
              <a:cxn ang="0">
                <a:pos x="276" y="219"/>
              </a:cxn>
              <a:cxn ang="0">
                <a:pos x="353" y="219"/>
              </a:cxn>
              <a:cxn ang="0">
                <a:pos x="353" y="142"/>
              </a:cxn>
              <a:cxn ang="0">
                <a:pos x="353" y="101"/>
              </a:cxn>
              <a:cxn ang="0">
                <a:pos x="394" y="101"/>
              </a:cxn>
              <a:cxn ang="0">
                <a:pos x="495" y="101"/>
              </a:cxn>
              <a:cxn ang="0">
                <a:pos x="568" y="29"/>
              </a:cxn>
              <a:cxn ang="0">
                <a:pos x="560" y="21"/>
              </a:cxn>
              <a:cxn ang="0">
                <a:pos x="593" y="10"/>
              </a:cxn>
              <a:cxn ang="0">
                <a:pos x="625" y="0"/>
              </a:cxn>
              <a:cxn ang="0">
                <a:pos x="615" y="32"/>
              </a:cxn>
              <a:cxn ang="0">
                <a:pos x="604" y="65"/>
              </a:cxn>
              <a:cxn ang="0">
                <a:pos x="596" y="57"/>
              </a:cxn>
              <a:cxn ang="0">
                <a:pos x="512" y="142"/>
              </a:cxn>
              <a:cxn ang="0">
                <a:pos x="512" y="142"/>
              </a:cxn>
              <a:cxn ang="0">
                <a:pos x="394" y="142"/>
              </a:cxn>
              <a:cxn ang="0">
                <a:pos x="394" y="219"/>
              </a:cxn>
              <a:cxn ang="0">
                <a:pos x="394" y="260"/>
              </a:cxn>
              <a:cxn ang="0">
                <a:pos x="353" y="260"/>
              </a:cxn>
              <a:cxn ang="0">
                <a:pos x="276" y="260"/>
              </a:cxn>
              <a:cxn ang="0">
                <a:pos x="276" y="337"/>
              </a:cxn>
              <a:cxn ang="0">
                <a:pos x="276" y="378"/>
              </a:cxn>
              <a:cxn ang="0">
                <a:pos x="235" y="378"/>
              </a:cxn>
              <a:cxn ang="0">
                <a:pos x="158" y="378"/>
              </a:cxn>
              <a:cxn ang="0">
                <a:pos x="158" y="455"/>
              </a:cxn>
              <a:cxn ang="0">
                <a:pos x="158" y="495"/>
              </a:cxn>
              <a:cxn ang="0">
                <a:pos x="117" y="495"/>
              </a:cxn>
              <a:cxn ang="0">
                <a:pos x="0" y="495"/>
              </a:cxn>
              <a:cxn ang="0">
                <a:pos x="0" y="455"/>
              </a:cxn>
            </a:cxnLst>
            <a:rect l="0" t="0" r="r" b="b"/>
            <a:pathLst>
              <a:path w="625" h="495">
                <a:moveTo>
                  <a:pt x="0" y="455"/>
                </a:moveTo>
                <a:lnTo>
                  <a:pt x="117" y="455"/>
                </a:lnTo>
                <a:lnTo>
                  <a:pt x="117" y="378"/>
                </a:lnTo>
                <a:lnTo>
                  <a:pt x="117" y="337"/>
                </a:lnTo>
                <a:lnTo>
                  <a:pt x="158" y="337"/>
                </a:lnTo>
                <a:lnTo>
                  <a:pt x="235" y="337"/>
                </a:lnTo>
                <a:lnTo>
                  <a:pt x="235" y="260"/>
                </a:lnTo>
                <a:lnTo>
                  <a:pt x="235" y="219"/>
                </a:lnTo>
                <a:lnTo>
                  <a:pt x="276" y="219"/>
                </a:lnTo>
                <a:lnTo>
                  <a:pt x="353" y="219"/>
                </a:lnTo>
                <a:lnTo>
                  <a:pt x="353" y="142"/>
                </a:lnTo>
                <a:lnTo>
                  <a:pt x="353" y="101"/>
                </a:lnTo>
                <a:lnTo>
                  <a:pt x="394" y="101"/>
                </a:lnTo>
                <a:lnTo>
                  <a:pt x="495" y="101"/>
                </a:lnTo>
                <a:lnTo>
                  <a:pt x="568" y="29"/>
                </a:lnTo>
                <a:lnTo>
                  <a:pt x="560" y="21"/>
                </a:lnTo>
                <a:lnTo>
                  <a:pt x="593" y="10"/>
                </a:lnTo>
                <a:lnTo>
                  <a:pt x="625" y="0"/>
                </a:lnTo>
                <a:lnTo>
                  <a:pt x="615" y="32"/>
                </a:lnTo>
                <a:lnTo>
                  <a:pt x="604" y="65"/>
                </a:lnTo>
                <a:lnTo>
                  <a:pt x="596" y="57"/>
                </a:lnTo>
                <a:lnTo>
                  <a:pt x="512" y="142"/>
                </a:lnTo>
                <a:lnTo>
                  <a:pt x="512" y="142"/>
                </a:lnTo>
                <a:lnTo>
                  <a:pt x="394" y="142"/>
                </a:lnTo>
                <a:lnTo>
                  <a:pt x="394" y="219"/>
                </a:lnTo>
                <a:lnTo>
                  <a:pt x="394" y="260"/>
                </a:lnTo>
                <a:lnTo>
                  <a:pt x="353" y="260"/>
                </a:lnTo>
                <a:lnTo>
                  <a:pt x="276" y="260"/>
                </a:lnTo>
                <a:lnTo>
                  <a:pt x="276" y="337"/>
                </a:lnTo>
                <a:lnTo>
                  <a:pt x="276" y="378"/>
                </a:lnTo>
                <a:lnTo>
                  <a:pt x="235" y="378"/>
                </a:lnTo>
                <a:lnTo>
                  <a:pt x="158" y="378"/>
                </a:lnTo>
                <a:lnTo>
                  <a:pt x="158" y="455"/>
                </a:lnTo>
                <a:lnTo>
                  <a:pt x="158" y="495"/>
                </a:lnTo>
                <a:lnTo>
                  <a:pt x="117" y="495"/>
                </a:lnTo>
                <a:lnTo>
                  <a:pt x="0" y="495"/>
                </a:lnTo>
                <a:lnTo>
                  <a:pt x="0" y="455"/>
                </a:lnTo>
              </a:path>
            </a:pathLst>
          </a:custGeom>
          <a:gradFill>
            <a:gsLst>
              <a:gs pos="0">
                <a:srgbClr val="103166"/>
              </a:gs>
              <a:gs pos="100000">
                <a:srgbClr val="00B0F0"/>
              </a:gs>
            </a:gsLst>
            <a:lin ang="16200000" scaled="0"/>
          </a:gradFill>
          <a:ln w="12700"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9"/>
          <p:cNvGrpSpPr>
            <a:grpSpLocks/>
          </p:cNvGrpSpPr>
          <p:nvPr/>
        </p:nvGrpSpPr>
        <p:grpSpPr bwMode="auto">
          <a:xfrm>
            <a:off x="142875" y="4652963"/>
            <a:ext cx="1044575" cy="427037"/>
            <a:chOff x="142844" y="4886278"/>
            <a:chExt cx="1044000" cy="427062"/>
          </a:xfrm>
        </p:grpSpPr>
        <p:sp>
          <p:nvSpPr>
            <p:cNvPr id="59411" name="矩形 8"/>
            <p:cNvSpPr>
              <a:spLocks noChangeArrowheads="1"/>
            </p:cNvSpPr>
            <p:nvPr/>
          </p:nvSpPr>
          <p:spPr bwMode="auto">
            <a:xfrm>
              <a:off x="316031" y="4886278"/>
              <a:ext cx="69762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2000">
                  <a:latin typeface="微软雅黑" pitchFamily="34" charset="-122"/>
                  <a:ea typeface="微软雅黑" pitchFamily="34" charset="-122"/>
                </a:rPr>
                <a:t>指标</a:t>
              </a:r>
              <a:endParaRPr lang="zh-CN" altLang="en-US" sz="2000">
                <a:latin typeface="Calibri" pitchFamily="34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42844" y="5311788"/>
              <a:ext cx="1044000" cy="1552"/>
            </a:xfrm>
            <a:prstGeom prst="line">
              <a:avLst/>
            </a:prstGeom>
            <a:noFill/>
            <a:ln w="63500" algn="ctr">
              <a:gradFill>
                <a:gsLst>
                  <a:gs pos="0">
                    <a:srgbClr val="FFC000"/>
                  </a:gs>
                  <a:gs pos="100000">
                    <a:srgbClr val="E66C08"/>
                  </a:gs>
                </a:gsLst>
                <a:lin ang="2700000" scaled="0"/>
              </a:gra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grpSp>
        <p:nvGrpSpPr>
          <p:cNvPr id="4" name="组合 18"/>
          <p:cNvGrpSpPr>
            <a:grpSpLocks/>
          </p:cNvGrpSpPr>
          <p:nvPr/>
        </p:nvGrpSpPr>
        <p:grpSpPr bwMode="auto">
          <a:xfrm>
            <a:off x="1417638" y="3552825"/>
            <a:ext cx="1044575" cy="417513"/>
            <a:chOff x="1418198" y="3786190"/>
            <a:chExt cx="1044000" cy="417480"/>
          </a:xfrm>
        </p:grpSpPr>
        <p:sp>
          <p:nvSpPr>
            <p:cNvPr id="59409" name="矩形 9"/>
            <p:cNvSpPr>
              <a:spLocks noChangeArrowheads="1"/>
            </p:cNvSpPr>
            <p:nvPr/>
          </p:nvSpPr>
          <p:spPr bwMode="auto">
            <a:xfrm>
              <a:off x="1463144" y="3786190"/>
              <a:ext cx="95410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indent="-342900" algn="ctr" latinLnBrk="1">
                <a:spcAft>
                  <a:spcPct val="20000"/>
                </a:spcAft>
                <a:buClr>
                  <a:srgbClr val="FF0000"/>
                </a:buClr>
                <a:buSzPct val="70000"/>
              </a:pPr>
              <a:r>
                <a:rPr kumimoji="1" lang="zh-CN" altLang="en-US" sz="2000">
                  <a:latin typeface="微软雅黑" pitchFamily="34" charset="-122"/>
                  <a:ea typeface="微软雅黑" pitchFamily="34" charset="-122"/>
                </a:rPr>
                <a:t>活跃度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418198" y="4202118"/>
              <a:ext cx="1044000" cy="1552"/>
            </a:xfrm>
            <a:prstGeom prst="line">
              <a:avLst/>
            </a:prstGeom>
            <a:noFill/>
            <a:ln w="63500" algn="ctr">
              <a:gradFill>
                <a:gsLst>
                  <a:gs pos="0">
                    <a:srgbClr val="7CFF05"/>
                  </a:gs>
                  <a:gs pos="100000">
                    <a:srgbClr val="46720C"/>
                  </a:gs>
                </a:gsLst>
                <a:lin ang="2700000" scaled="0"/>
              </a:gra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grpSp>
        <p:nvGrpSpPr>
          <p:cNvPr id="5" name="组合 17"/>
          <p:cNvGrpSpPr>
            <a:grpSpLocks/>
          </p:cNvGrpSpPr>
          <p:nvPr/>
        </p:nvGrpSpPr>
        <p:grpSpPr bwMode="auto">
          <a:xfrm>
            <a:off x="2571750" y="2438400"/>
            <a:ext cx="1211263" cy="414338"/>
            <a:chOff x="2571736" y="2671700"/>
            <a:chExt cx="1210589" cy="414362"/>
          </a:xfrm>
        </p:grpSpPr>
        <p:sp>
          <p:nvSpPr>
            <p:cNvPr id="59407" name="矩形 10"/>
            <p:cNvSpPr>
              <a:spLocks noChangeArrowheads="1"/>
            </p:cNvSpPr>
            <p:nvPr/>
          </p:nvSpPr>
          <p:spPr bwMode="auto">
            <a:xfrm>
              <a:off x="2571736" y="2671700"/>
              <a:ext cx="121058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indent="-342900" algn="ctr" latinLnBrk="1">
                <a:spcAft>
                  <a:spcPct val="20000"/>
                </a:spcAft>
                <a:buClr>
                  <a:srgbClr val="FF0000"/>
                </a:buClr>
                <a:buSzPct val="70000"/>
              </a:pPr>
              <a:r>
                <a:rPr kumimoji="1" lang="zh-CN" altLang="en-US" sz="2000">
                  <a:latin typeface="微软雅黑" pitchFamily="34" charset="-122"/>
                  <a:ea typeface="微软雅黑" pitchFamily="34" charset="-122"/>
                </a:rPr>
                <a:t>增值收入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655030" y="3084510"/>
              <a:ext cx="1044000" cy="1552"/>
            </a:xfrm>
            <a:prstGeom prst="line">
              <a:avLst/>
            </a:prstGeom>
            <a:noFill/>
            <a:ln w="63500" algn="ctr">
              <a:gradFill>
                <a:gsLst>
                  <a:gs pos="0">
                    <a:srgbClr val="9729DB"/>
                  </a:gs>
                  <a:gs pos="100000">
                    <a:schemeClr val="accent4">
                      <a:lumMod val="50000"/>
                    </a:schemeClr>
                  </a:gs>
                </a:gsLst>
                <a:lin ang="2700000" scaled="0"/>
              </a:gra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grpSp>
        <p:nvGrpSpPr>
          <p:cNvPr id="6" name="组合 16"/>
          <p:cNvGrpSpPr>
            <a:grpSpLocks/>
          </p:cNvGrpSpPr>
          <p:nvPr/>
        </p:nvGrpSpPr>
        <p:grpSpPr bwMode="auto">
          <a:xfrm>
            <a:off x="3714750" y="1338263"/>
            <a:ext cx="1466850" cy="417512"/>
            <a:chOff x="3714744" y="1571612"/>
            <a:chExt cx="1467068" cy="417480"/>
          </a:xfrm>
        </p:grpSpPr>
        <p:sp>
          <p:nvSpPr>
            <p:cNvPr id="59405" name="矩形 11"/>
            <p:cNvSpPr>
              <a:spLocks noChangeArrowheads="1"/>
            </p:cNvSpPr>
            <p:nvPr/>
          </p:nvSpPr>
          <p:spPr bwMode="auto">
            <a:xfrm>
              <a:off x="3714744" y="1571612"/>
              <a:ext cx="146706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indent="-342900" algn="ctr" latinLnBrk="1">
                <a:spcAft>
                  <a:spcPct val="20000"/>
                </a:spcAft>
                <a:buClr>
                  <a:srgbClr val="FF0000"/>
                </a:buClr>
                <a:buSzPct val="70000"/>
                <a:buFont typeface="Wingdings" pitchFamily="2" charset="2"/>
                <a:buNone/>
              </a:pPr>
              <a:r>
                <a:rPr kumimoji="1" lang="zh-CN" altLang="en-US" sz="2000">
                  <a:latin typeface="微软雅黑" pitchFamily="34" charset="-122"/>
                  <a:ea typeface="微软雅黑" pitchFamily="34" charset="-122"/>
                </a:rPr>
                <a:t>社会知名度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926278" y="1987540"/>
              <a:ext cx="1044000" cy="1552"/>
            </a:xfrm>
            <a:prstGeom prst="line">
              <a:avLst/>
            </a:prstGeom>
            <a:noFill/>
            <a:ln w="63500" algn="ctr">
              <a:gradFill>
                <a:gsLst>
                  <a:gs pos="0">
                    <a:srgbClr val="FF0000"/>
                  </a:gs>
                  <a:gs pos="100000">
                    <a:srgbClr val="A20000"/>
                  </a:gs>
                </a:gsLst>
                <a:lin ang="2700000" scaled="0"/>
              </a:gra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sp>
        <p:nvSpPr>
          <p:cNvPr id="59401" name="Text Box 4"/>
          <p:cNvSpPr txBox="1">
            <a:spLocks noChangeArrowheads="1"/>
          </p:cNvSpPr>
          <p:nvPr/>
        </p:nvSpPr>
        <p:spPr bwMode="auto">
          <a:xfrm>
            <a:off x="142875" y="171450"/>
            <a:ext cx="24288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zh-CN" altLang="en-US" sz="3200">
                <a:solidFill>
                  <a:schemeClr val="bg1"/>
                </a:solidFill>
                <a:latin typeface="方正粗宋简体" pitchFamily="65" charset="-122"/>
                <a:ea typeface="方正粗宋简体" pitchFamily="65" charset="-122"/>
              </a:rPr>
              <a:t>效果检查</a:t>
            </a:r>
          </a:p>
        </p:txBody>
      </p:sp>
      <p:sp>
        <p:nvSpPr>
          <p:cNvPr id="19" name="Text Box 30"/>
          <p:cNvSpPr txBox="1">
            <a:spLocks noChangeArrowheads="1"/>
          </p:cNvSpPr>
          <p:nvPr/>
        </p:nvSpPr>
        <p:spPr bwMode="auto">
          <a:xfrm>
            <a:off x="1928813" y="4805363"/>
            <a:ext cx="64595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342900" latinLnBrk="1">
              <a:spcAft>
                <a:spcPct val="2000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秘书服务定制量至今已达到</a:t>
            </a:r>
            <a:r>
              <a:rPr kumimoji="1" lang="en-US" altLang="zh-CN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257800</a:t>
            </a: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户以上，并仍在继续攀升。</a:t>
            </a:r>
          </a:p>
        </p:txBody>
      </p:sp>
      <p:sp>
        <p:nvSpPr>
          <p:cNvPr id="20" name="Text Box 30"/>
          <p:cNvSpPr txBox="1">
            <a:spLocks noChangeArrowheads="1"/>
          </p:cNvSpPr>
          <p:nvPr/>
        </p:nvSpPr>
        <p:spPr bwMode="auto">
          <a:xfrm>
            <a:off x="3143250" y="3571875"/>
            <a:ext cx="5429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342900" latinLnBrk="1">
              <a:spcAft>
                <a:spcPct val="20000"/>
              </a:spcAft>
              <a:buClr>
                <a:srgbClr val="FF0000"/>
              </a:buClr>
              <a:buSzPct val="70000"/>
            </a:pPr>
            <a:r>
              <a:rPr kumimoji="1" lang="zh-CN" altLang="en-US" sz="1600">
                <a:latin typeface="微软雅黑" pitchFamily="34" charset="-122"/>
                <a:ea typeface="微软雅黑" pitchFamily="34" charset="-122"/>
              </a:rPr>
              <a:t>秘书服务定制量提高速度快，还带动了秘书服务活跃度的大幅度提升，直接提高了公司在社会上的名知度。</a:t>
            </a:r>
          </a:p>
        </p:txBody>
      </p:sp>
      <p:sp>
        <p:nvSpPr>
          <p:cNvPr id="21" name="Text Box 30"/>
          <p:cNvSpPr txBox="1">
            <a:spLocks noChangeArrowheads="1"/>
          </p:cNvSpPr>
          <p:nvPr/>
        </p:nvSpPr>
        <p:spPr bwMode="auto">
          <a:xfrm>
            <a:off x="6143625" y="1590675"/>
            <a:ext cx="2571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342900" latinLnBrk="1">
              <a:spcAft>
                <a:spcPct val="20000"/>
              </a:spcAft>
              <a:buClr>
                <a:srgbClr val="FF0000"/>
              </a:buClr>
              <a:buSzPct val="70000"/>
            </a:pPr>
            <a:r>
              <a:rPr kumimoji="1" lang="zh-CN" altLang="en-US" sz="1600">
                <a:latin typeface="微软雅黑" pitchFamily="34" charset="-122"/>
                <a:ea typeface="微软雅黑" pitchFamily="34" charset="-122"/>
              </a:rPr>
              <a:t>社会知名度提高了</a:t>
            </a:r>
            <a:r>
              <a:rPr kumimoji="1" lang="en-US" alt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70%</a:t>
            </a:r>
            <a:r>
              <a:rPr kumimoji="1" lang="zh-CN" altLang="en-US" sz="160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2" name="矩形 37"/>
          <p:cNvSpPr>
            <a:spLocks noChangeArrowheads="1"/>
          </p:cNvSpPr>
          <p:nvPr/>
        </p:nvSpPr>
        <p:spPr bwMode="auto">
          <a:xfrm>
            <a:off x="500063" y="2857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Clr>
                <a:schemeClr val="hlink"/>
              </a:buClr>
              <a:buSzPct val="70000"/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营销实绩</a:t>
            </a:r>
          </a:p>
        </p:txBody>
      </p:sp>
      <p:pic>
        <p:nvPicPr>
          <p:cNvPr id="23" name="Picture 2" descr="LOGO白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974" y="0"/>
            <a:ext cx="1420812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6"/>
          <p:cNvSpPr txBox="1"/>
          <p:nvPr/>
        </p:nvSpPr>
        <p:spPr>
          <a:xfrm rot="19436320">
            <a:off x="486263" y="458824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Rectangle 2"/>
          <p:cNvSpPr>
            <a:spLocks noGrp="1" noChangeArrowheads="1"/>
          </p:cNvSpPr>
          <p:nvPr/>
        </p:nvSpPr>
        <p:spPr bwMode="black">
          <a:xfrm>
            <a:off x="501650" y="533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w Cen M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w Cen M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w Cen M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w Cen M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w Cen M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w Cen M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w Cen M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w Cen MT" pitchFamily="34" charset="0"/>
              </a:defRPr>
            </a:lvl9pPr>
          </a:lstStyle>
          <a:p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grpSp>
        <p:nvGrpSpPr>
          <p:cNvPr id="261" name="Group 3"/>
          <p:cNvGrpSpPr>
            <a:grpSpLocks/>
          </p:cNvGrpSpPr>
          <p:nvPr/>
        </p:nvGrpSpPr>
        <p:grpSpPr bwMode="auto">
          <a:xfrm>
            <a:off x="196850" y="1725614"/>
            <a:ext cx="13128628" cy="4595814"/>
            <a:chOff x="96" y="969"/>
            <a:chExt cx="8270" cy="2895"/>
          </a:xfrm>
        </p:grpSpPr>
        <p:grpSp>
          <p:nvGrpSpPr>
            <p:cNvPr id="262" name="Group 4"/>
            <p:cNvGrpSpPr>
              <a:grpSpLocks/>
            </p:cNvGrpSpPr>
            <p:nvPr/>
          </p:nvGrpSpPr>
          <p:grpSpPr bwMode="auto">
            <a:xfrm>
              <a:off x="4502" y="1764"/>
              <a:ext cx="3864" cy="1297"/>
              <a:chOff x="2457" y="1893"/>
              <a:chExt cx="3151" cy="1072"/>
            </a:xfrm>
          </p:grpSpPr>
          <p:pic>
            <p:nvPicPr>
              <p:cNvPr id="332" name="Picture 5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ltGray">
              <a:xfrm>
                <a:off x="4503" y="1893"/>
                <a:ext cx="1105" cy="1072"/>
              </a:xfrm>
              <a:prstGeom prst="rect">
                <a:avLst/>
              </a:prstGeom>
              <a:noFill/>
            </p:spPr>
          </p:pic>
          <p:sp>
            <p:nvSpPr>
              <p:cNvPr id="333" name="Oval 6"/>
              <p:cNvSpPr>
                <a:spLocks noChangeArrowheads="1"/>
              </p:cNvSpPr>
              <p:nvPr/>
            </p:nvSpPr>
            <p:spPr bwMode="ltGray">
              <a:xfrm>
                <a:off x="2457" y="2000"/>
                <a:ext cx="895" cy="888"/>
              </a:xfrm>
              <a:prstGeom prst="ellipse">
                <a:avLst/>
              </a:prstGeom>
              <a:gradFill rotWithShape="1">
                <a:gsLst>
                  <a:gs pos="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F8F8F8">
                      <a:alpha val="45000"/>
                    </a:srgbClr>
                  </a:gs>
                  <a:gs pos="10000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34" name="Freeform 7"/>
              <p:cNvSpPr>
                <a:spLocks/>
              </p:cNvSpPr>
              <p:nvPr/>
            </p:nvSpPr>
            <p:spPr bwMode="ltGray">
              <a:xfrm>
                <a:off x="2550" y="2018"/>
                <a:ext cx="703" cy="308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335" name="Group 8"/>
              <p:cNvGrpSpPr>
                <a:grpSpLocks/>
              </p:cNvGrpSpPr>
              <p:nvPr/>
            </p:nvGrpSpPr>
            <p:grpSpPr bwMode="auto">
              <a:xfrm rot="-1297425" flipH="1" flipV="1">
                <a:off x="2521" y="2686"/>
                <a:ext cx="783" cy="182"/>
                <a:chOff x="2528" y="1060"/>
                <a:chExt cx="894" cy="236"/>
              </a:xfrm>
            </p:grpSpPr>
            <p:grpSp>
              <p:nvGrpSpPr>
                <p:cNvPr id="336" name="Group 9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42" name="AutoShape 10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3" name="AutoShape 11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4" name="AutoShape 12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5" name="AutoShape 13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37" name="Group 14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38" name="AutoShape 15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9" name="AutoShape 16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0" name="AutoShape 17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1" name="AutoShape 18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263" name="Group 19"/>
            <p:cNvGrpSpPr>
              <a:grpSpLocks/>
            </p:cNvGrpSpPr>
            <p:nvPr/>
          </p:nvGrpSpPr>
          <p:grpSpPr bwMode="auto">
            <a:xfrm rot="16200000">
              <a:off x="2770" y="1995"/>
              <a:ext cx="2547" cy="895"/>
              <a:chOff x="564" y="1992"/>
              <a:chExt cx="2658" cy="984"/>
            </a:xfrm>
          </p:grpSpPr>
          <p:sp>
            <p:nvSpPr>
              <p:cNvPr id="329" name="Freeform 20"/>
              <p:cNvSpPr>
                <a:spLocks/>
              </p:cNvSpPr>
              <p:nvPr/>
            </p:nvSpPr>
            <p:spPr bwMode="invGray">
              <a:xfrm>
                <a:off x="564" y="2003"/>
                <a:ext cx="1197" cy="8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2" y="202"/>
                  </a:cxn>
                  <a:cxn ang="0">
                    <a:pos x="577" y="202"/>
                  </a:cxn>
                  <a:cxn ang="0">
                    <a:pos x="637" y="249"/>
                  </a:cxn>
                  <a:cxn ang="0">
                    <a:pos x="639" y="402"/>
                  </a:cxn>
                  <a:cxn ang="0">
                    <a:pos x="598" y="400"/>
                  </a:cxn>
                  <a:cxn ang="0">
                    <a:pos x="669" y="532"/>
                  </a:cxn>
                  <a:cxn ang="0">
                    <a:pos x="735" y="402"/>
                  </a:cxn>
                  <a:cxn ang="0">
                    <a:pos x="696" y="402"/>
                  </a:cxn>
                  <a:cxn ang="0">
                    <a:pos x="694" y="226"/>
                  </a:cxn>
                  <a:cxn ang="0">
                    <a:pos x="616" y="150"/>
                  </a:cxn>
                  <a:cxn ang="0">
                    <a:pos x="335" y="149"/>
                  </a:cxn>
                  <a:cxn ang="0">
                    <a:pos x="69" y="0"/>
                  </a:cxn>
                  <a:cxn ang="0">
                    <a:pos x="0" y="0"/>
                  </a:cxn>
                </a:cxnLst>
                <a:rect l="0" t="0" r="r" b="b"/>
                <a:pathLst>
                  <a:path w="735" h="532">
                    <a:moveTo>
                      <a:pt x="0" y="0"/>
                    </a:moveTo>
                    <a:cubicBezTo>
                      <a:pt x="0" y="0"/>
                      <a:pt x="85" y="216"/>
                      <a:pt x="382" y="202"/>
                    </a:cubicBezTo>
                    <a:cubicBezTo>
                      <a:pt x="479" y="202"/>
                      <a:pt x="577" y="202"/>
                      <a:pt x="577" y="202"/>
                    </a:cubicBezTo>
                    <a:cubicBezTo>
                      <a:pt x="577" y="202"/>
                      <a:pt x="639" y="201"/>
                      <a:pt x="637" y="249"/>
                    </a:cubicBezTo>
                    <a:cubicBezTo>
                      <a:pt x="638" y="325"/>
                      <a:pt x="639" y="402"/>
                      <a:pt x="639" y="402"/>
                    </a:cubicBezTo>
                    <a:lnTo>
                      <a:pt x="598" y="400"/>
                    </a:lnTo>
                    <a:lnTo>
                      <a:pt x="669" y="532"/>
                    </a:lnTo>
                    <a:lnTo>
                      <a:pt x="735" y="402"/>
                    </a:lnTo>
                    <a:lnTo>
                      <a:pt x="696" y="402"/>
                    </a:lnTo>
                    <a:cubicBezTo>
                      <a:pt x="696" y="402"/>
                      <a:pt x="695" y="314"/>
                      <a:pt x="694" y="226"/>
                    </a:cubicBezTo>
                    <a:cubicBezTo>
                      <a:pt x="687" y="160"/>
                      <a:pt x="616" y="150"/>
                      <a:pt x="616" y="150"/>
                    </a:cubicBezTo>
                    <a:cubicBezTo>
                      <a:pt x="556" y="137"/>
                      <a:pt x="473" y="153"/>
                      <a:pt x="335" y="149"/>
                    </a:cubicBezTo>
                    <a:cubicBezTo>
                      <a:pt x="110" y="126"/>
                      <a:pt x="69" y="0"/>
                      <a:pt x="6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30" name="Freeform 21"/>
              <p:cNvSpPr>
                <a:spLocks/>
              </p:cNvSpPr>
              <p:nvPr/>
            </p:nvSpPr>
            <p:spPr bwMode="invGray">
              <a:xfrm>
                <a:off x="1773" y="1992"/>
                <a:ext cx="231" cy="984"/>
              </a:xfrm>
              <a:custGeom>
                <a:avLst/>
                <a:gdLst/>
                <a:ahLst/>
                <a:cxnLst>
                  <a:cxn ang="0">
                    <a:pos x="37" y="1"/>
                  </a:cxn>
                  <a:cxn ang="0">
                    <a:pos x="45" y="472"/>
                  </a:cxn>
                  <a:cxn ang="0">
                    <a:pos x="0" y="474"/>
                  </a:cxn>
                  <a:cxn ang="0">
                    <a:pos x="72" y="604"/>
                  </a:cxn>
                  <a:cxn ang="0">
                    <a:pos x="142" y="474"/>
                  </a:cxn>
                  <a:cxn ang="0">
                    <a:pos x="100" y="474"/>
                  </a:cxn>
                  <a:cxn ang="0">
                    <a:pos x="99" y="0"/>
                  </a:cxn>
                  <a:cxn ang="0">
                    <a:pos x="37" y="1"/>
                  </a:cxn>
                </a:cxnLst>
                <a:rect l="0" t="0" r="r" b="b"/>
                <a:pathLst>
                  <a:path w="142" h="604">
                    <a:moveTo>
                      <a:pt x="37" y="1"/>
                    </a:moveTo>
                    <a:lnTo>
                      <a:pt x="45" y="472"/>
                    </a:lnTo>
                    <a:lnTo>
                      <a:pt x="0" y="474"/>
                    </a:lnTo>
                    <a:lnTo>
                      <a:pt x="72" y="604"/>
                    </a:lnTo>
                    <a:lnTo>
                      <a:pt x="142" y="474"/>
                    </a:lnTo>
                    <a:lnTo>
                      <a:pt x="100" y="474"/>
                    </a:lnTo>
                    <a:lnTo>
                      <a:pt x="99" y="0"/>
                    </a:lnTo>
                    <a:lnTo>
                      <a:pt x="37" y="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31" name="Freeform 22"/>
              <p:cNvSpPr>
                <a:spLocks/>
              </p:cNvSpPr>
              <p:nvPr/>
            </p:nvSpPr>
            <p:spPr bwMode="invGray">
              <a:xfrm flipH="1">
                <a:off x="2025" y="2003"/>
                <a:ext cx="1197" cy="8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2" y="202"/>
                  </a:cxn>
                  <a:cxn ang="0">
                    <a:pos x="577" y="202"/>
                  </a:cxn>
                  <a:cxn ang="0">
                    <a:pos x="637" y="249"/>
                  </a:cxn>
                  <a:cxn ang="0">
                    <a:pos x="639" y="402"/>
                  </a:cxn>
                  <a:cxn ang="0">
                    <a:pos x="598" y="400"/>
                  </a:cxn>
                  <a:cxn ang="0">
                    <a:pos x="669" y="532"/>
                  </a:cxn>
                  <a:cxn ang="0">
                    <a:pos x="735" y="402"/>
                  </a:cxn>
                  <a:cxn ang="0">
                    <a:pos x="696" y="402"/>
                  </a:cxn>
                  <a:cxn ang="0">
                    <a:pos x="694" y="226"/>
                  </a:cxn>
                  <a:cxn ang="0">
                    <a:pos x="616" y="150"/>
                  </a:cxn>
                  <a:cxn ang="0">
                    <a:pos x="335" y="149"/>
                  </a:cxn>
                  <a:cxn ang="0">
                    <a:pos x="69" y="0"/>
                  </a:cxn>
                  <a:cxn ang="0">
                    <a:pos x="0" y="0"/>
                  </a:cxn>
                </a:cxnLst>
                <a:rect l="0" t="0" r="r" b="b"/>
                <a:pathLst>
                  <a:path w="735" h="532">
                    <a:moveTo>
                      <a:pt x="0" y="0"/>
                    </a:moveTo>
                    <a:cubicBezTo>
                      <a:pt x="0" y="0"/>
                      <a:pt x="85" y="216"/>
                      <a:pt x="382" y="202"/>
                    </a:cubicBezTo>
                    <a:cubicBezTo>
                      <a:pt x="479" y="202"/>
                      <a:pt x="577" y="202"/>
                      <a:pt x="577" y="202"/>
                    </a:cubicBezTo>
                    <a:cubicBezTo>
                      <a:pt x="577" y="202"/>
                      <a:pt x="639" y="201"/>
                      <a:pt x="637" y="249"/>
                    </a:cubicBezTo>
                    <a:cubicBezTo>
                      <a:pt x="638" y="325"/>
                      <a:pt x="639" y="402"/>
                      <a:pt x="639" y="402"/>
                    </a:cubicBezTo>
                    <a:lnTo>
                      <a:pt x="598" y="400"/>
                    </a:lnTo>
                    <a:lnTo>
                      <a:pt x="669" y="532"/>
                    </a:lnTo>
                    <a:lnTo>
                      <a:pt x="735" y="402"/>
                    </a:lnTo>
                    <a:lnTo>
                      <a:pt x="696" y="402"/>
                    </a:lnTo>
                    <a:cubicBezTo>
                      <a:pt x="696" y="402"/>
                      <a:pt x="695" y="314"/>
                      <a:pt x="694" y="226"/>
                    </a:cubicBezTo>
                    <a:cubicBezTo>
                      <a:pt x="687" y="160"/>
                      <a:pt x="616" y="150"/>
                      <a:pt x="616" y="150"/>
                    </a:cubicBezTo>
                    <a:cubicBezTo>
                      <a:pt x="556" y="137"/>
                      <a:pt x="473" y="153"/>
                      <a:pt x="335" y="149"/>
                    </a:cubicBezTo>
                    <a:cubicBezTo>
                      <a:pt x="110" y="126"/>
                      <a:pt x="69" y="0"/>
                      <a:pt x="6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264" name="Group 23"/>
            <p:cNvGrpSpPr>
              <a:grpSpLocks/>
            </p:cNvGrpSpPr>
            <p:nvPr/>
          </p:nvGrpSpPr>
          <p:grpSpPr bwMode="auto">
            <a:xfrm>
              <a:off x="1673" y="2351"/>
              <a:ext cx="328" cy="251"/>
              <a:chOff x="2183" y="1267"/>
              <a:chExt cx="1341" cy="1030"/>
            </a:xfrm>
          </p:grpSpPr>
          <p:sp>
            <p:nvSpPr>
              <p:cNvPr id="282" name="Oval 24"/>
              <p:cNvSpPr>
                <a:spLocks noChangeArrowheads="1"/>
              </p:cNvSpPr>
              <p:nvPr/>
            </p:nvSpPr>
            <p:spPr bwMode="gray">
              <a:xfrm>
                <a:off x="2301" y="1267"/>
                <a:ext cx="1021" cy="1030"/>
              </a:xfrm>
              <a:prstGeom prst="ellipse">
                <a:avLst/>
              </a:prstGeom>
              <a:gradFill rotWithShape="0">
                <a:gsLst>
                  <a:gs pos="0">
                    <a:srgbClr val="1C4598">
                      <a:gamma/>
                      <a:shade val="66275"/>
                      <a:invGamma/>
                    </a:srgbClr>
                  </a:gs>
                  <a:gs pos="50000">
                    <a:srgbClr val="1C4598"/>
                  </a:gs>
                  <a:gs pos="100000">
                    <a:srgbClr val="1C4598">
                      <a:gamma/>
                      <a:shade val="66275"/>
                      <a:invGamma/>
                    </a:srgbClr>
                  </a:gs>
                </a:gsLst>
                <a:lin ang="2700000" scaled="1"/>
              </a:gradFill>
              <a:ln w="28575">
                <a:solidFill>
                  <a:srgbClr val="EAEAEA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283" name="Group 25"/>
              <p:cNvGrpSpPr>
                <a:grpSpLocks/>
              </p:cNvGrpSpPr>
              <p:nvPr/>
            </p:nvGrpSpPr>
            <p:grpSpPr bwMode="auto">
              <a:xfrm rot="10082854">
                <a:off x="2183" y="2008"/>
                <a:ext cx="927" cy="229"/>
                <a:chOff x="2591" y="1040"/>
                <a:chExt cx="958" cy="234"/>
              </a:xfrm>
            </p:grpSpPr>
            <p:grpSp>
              <p:nvGrpSpPr>
                <p:cNvPr id="307" name="Group 26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1" y="1040"/>
                  <a:ext cx="958" cy="234"/>
                  <a:chOff x="2528" y="1060"/>
                  <a:chExt cx="894" cy="236"/>
                </a:xfrm>
              </p:grpSpPr>
              <p:grpSp>
                <p:nvGrpSpPr>
                  <p:cNvPr id="319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528" y="106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325" name="AutoShape 28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26" name="AutoShape 29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27" name="AutoShape 30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28" name="AutoShape 31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320" name="Group 32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0" y="111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321" name="AutoShape 33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22" name="AutoShape 34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23" name="AutoShape 35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24" name="AutoShape 36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308" name="Group 37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79" y="1065"/>
                  <a:ext cx="784" cy="191"/>
                  <a:chOff x="2528" y="1060"/>
                  <a:chExt cx="894" cy="236"/>
                </a:xfrm>
              </p:grpSpPr>
              <p:grpSp>
                <p:nvGrpSpPr>
                  <p:cNvPr id="309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2528" y="106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315" name="AutoShape 39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16" name="AutoShape 40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17" name="AutoShape 41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18" name="AutoShape 42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310" name="Group 43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0" y="111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311" name="AutoShape 44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12" name="AutoShape 45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13" name="AutoShape 46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14" name="AutoShape 47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</p:grpSp>
          <p:grpSp>
            <p:nvGrpSpPr>
              <p:cNvPr id="284" name="Group 48"/>
              <p:cNvGrpSpPr>
                <a:grpSpLocks/>
              </p:cNvGrpSpPr>
              <p:nvPr/>
            </p:nvGrpSpPr>
            <p:grpSpPr bwMode="auto">
              <a:xfrm>
                <a:off x="2597" y="1373"/>
                <a:ext cx="927" cy="229"/>
                <a:chOff x="2591" y="1040"/>
                <a:chExt cx="958" cy="234"/>
              </a:xfrm>
            </p:grpSpPr>
            <p:grpSp>
              <p:nvGrpSpPr>
                <p:cNvPr id="285" name="Group 49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1" y="1040"/>
                  <a:ext cx="958" cy="234"/>
                  <a:chOff x="2528" y="1060"/>
                  <a:chExt cx="894" cy="236"/>
                </a:xfrm>
              </p:grpSpPr>
              <p:grpSp>
                <p:nvGrpSpPr>
                  <p:cNvPr id="297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2528" y="106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303" name="AutoShape 51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04" name="AutoShape 52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05" name="AutoShape 53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06" name="AutoShape 54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98" name="Group 5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0" y="111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299" name="AutoShape 56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00" name="AutoShape 57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01" name="AutoShape 58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02" name="AutoShape 59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286" name="Group 60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79" y="1065"/>
                  <a:ext cx="784" cy="191"/>
                  <a:chOff x="2528" y="1060"/>
                  <a:chExt cx="894" cy="236"/>
                </a:xfrm>
              </p:grpSpPr>
              <p:grpSp>
                <p:nvGrpSpPr>
                  <p:cNvPr id="287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2528" y="106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293" name="AutoShape 62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94" name="AutoShape 63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95" name="AutoShape 64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96" name="AutoShape 65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88" name="Group 66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0" y="111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289" name="AutoShape 67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90" name="AutoShape 68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91" name="AutoShape 69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92" name="AutoShape 70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</p:grpSp>
        </p:grpSp>
        <p:cxnSp>
          <p:nvCxnSpPr>
            <p:cNvPr id="265" name="AutoShape 71"/>
            <p:cNvCxnSpPr>
              <a:cxnSpLocks noChangeShapeType="1"/>
              <a:stCxn id="282" idx="0"/>
            </p:cNvCxnSpPr>
            <p:nvPr/>
          </p:nvCxnSpPr>
          <p:spPr bwMode="auto">
            <a:xfrm rot="16200000">
              <a:off x="1597" y="1690"/>
              <a:ext cx="883" cy="422"/>
            </a:xfrm>
            <a:prstGeom prst="bentConnector2">
              <a:avLst/>
            </a:prstGeom>
            <a:noFill/>
            <a:ln w="19050">
              <a:solidFill>
                <a:srgbClr val="FFFFFF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66" name="AutoShape 72"/>
            <p:cNvCxnSpPr>
              <a:cxnSpLocks noChangeShapeType="1"/>
              <a:stCxn id="282" idx="4"/>
            </p:cNvCxnSpPr>
            <p:nvPr/>
          </p:nvCxnSpPr>
          <p:spPr bwMode="auto">
            <a:xfrm rot="16200000" flipH="1">
              <a:off x="1599" y="2840"/>
              <a:ext cx="879" cy="422"/>
            </a:xfrm>
            <a:prstGeom prst="bentConnector2">
              <a:avLst/>
            </a:prstGeom>
            <a:noFill/>
            <a:ln w="19050">
              <a:solidFill>
                <a:srgbClr val="FFFFFF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7" name="Line 73"/>
            <p:cNvSpPr>
              <a:spLocks noChangeShapeType="1"/>
            </p:cNvSpPr>
            <p:nvPr/>
          </p:nvSpPr>
          <p:spPr bwMode="auto">
            <a:xfrm>
              <a:off x="1974" y="2482"/>
              <a:ext cx="28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268" name="Group 74"/>
            <p:cNvGrpSpPr>
              <a:grpSpLocks/>
            </p:cNvGrpSpPr>
            <p:nvPr/>
          </p:nvGrpSpPr>
          <p:grpSpPr bwMode="auto">
            <a:xfrm>
              <a:off x="2247" y="969"/>
              <a:ext cx="1419" cy="848"/>
              <a:chOff x="2281" y="1129"/>
              <a:chExt cx="1343" cy="803"/>
            </a:xfrm>
          </p:grpSpPr>
          <p:sp>
            <p:nvSpPr>
              <p:cNvPr id="280" name="AutoShape 75"/>
              <p:cNvSpPr>
                <a:spLocks noChangeArrowheads="1"/>
              </p:cNvSpPr>
              <p:nvPr/>
            </p:nvSpPr>
            <p:spPr bwMode="ltGray">
              <a:xfrm>
                <a:off x="2289" y="1260"/>
                <a:ext cx="1335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rgbClr val="93A719"/>
                  </a:gs>
                  <a:gs pos="100000">
                    <a:srgbClr val="93A719">
                      <a:gamma/>
                      <a:shade val="69804"/>
                      <a:invGamma/>
                    </a:srgb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pic>
            <p:nvPicPr>
              <p:cNvPr id="281" name="Picture 76" descr="Picture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ltGray">
              <a:xfrm>
                <a:off x="2281" y="1129"/>
                <a:ext cx="408" cy="448"/>
              </a:xfrm>
              <a:prstGeom prst="rect">
                <a:avLst/>
              </a:prstGeom>
              <a:noFill/>
            </p:spPr>
          </p:pic>
        </p:grpSp>
        <p:grpSp>
          <p:nvGrpSpPr>
            <p:cNvPr id="269" name="Group 77"/>
            <p:cNvGrpSpPr>
              <a:grpSpLocks/>
            </p:cNvGrpSpPr>
            <p:nvPr/>
          </p:nvGrpSpPr>
          <p:grpSpPr bwMode="auto">
            <a:xfrm>
              <a:off x="2248" y="2052"/>
              <a:ext cx="1422" cy="788"/>
              <a:chOff x="2281" y="2154"/>
              <a:chExt cx="1345" cy="746"/>
            </a:xfrm>
          </p:grpSpPr>
          <p:sp>
            <p:nvSpPr>
              <p:cNvPr id="278" name="AutoShape 78"/>
              <p:cNvSpPr>
                <a:spLocks noChangeArrowheads="1"/>
              </p:cNvSpPr>
              <p:nvPr/>
            </p:nvSpPr>
            <p:spPr bwMode="ltGray">
              <a:xfrm>
                <a:off x="2291" y="2228"/>
                <a:ext cx="1335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rgbClr val="CE5F0C"/>
                  </a:gs>
                  <a:gs pos="100000">
                    <a:srgbClr val="CE5F0C">
                      <a:gamma/>
                      <a:shade val="69804"/>
                      <a:invGamma/>
                    </a:srgb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pic>
            <p:nvPicPr>
              <p:cNvPr id="279" name="Picture 79" descr="Picture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ltGray">
              <a:xfrm>
                <a:off x="2281" y="2154"/>
                <a:ext cx="408" cy="448"/>
              </a:xfrm>
              <a:prstGeom prst="rect">
                <a:avLst/>
              </a:prstGeom>
              <a:noFill/>
            </p:spPr>
          </p:pic>
        </p:grpSp>
        <p:grpSp>
          <p:nvGrpSpPr>
            <p:cNvPr id="270" name="Group 80"/>
            <p:cNvGrpSpPr>
              <a:grpSpLocks/>
            </p:cNvGrpSpPr>
            <p:nvPr/>
          </p:nvGrpSpPr>
          <p:grpSpPr bwMode="auto">
            <a:xfrm>
              <a:off x="2248" y="3130"/>
              <a:ext cx="1424" cy="734"/>
              <a:chOff x="2281" y="3175"/>
              <a:chExt cx="1347" cy="695"/>
            </a:xfrm>
          </p:grpSpPr>
          <p:sp>
            <p:nvSpPr>
              <p:cNvPr id="276" name="AutoShape 81"/>
              <p:cNvSpPr>
                <a:spLocks noChangeArrowheads="1"/>
              </p:cNvSpPr>
              <p:nvPr/>
            </p:nvSpPr>
            <p:spPr bwMode="ltGray">
              <a:xfrm>
                <a:off x="2293" y="3198"/>
                <a:ext cx="1335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rgbClr val="9720A0"/>
                  </a:gs>
                  <a:gs pos="100000">
                    <a:srgbClr val="9720A0">
                      <a:gamma/>
                      <a:shade val="69804"/>
                      <a:invGamma/>
                    </a:srgb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pic>
            <p:nvPicPr>
              <p:cNvPr id="277" name="Picture 82" descr="Picture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ltGray">
              <a:xfrm>
                <a:off x="2281" y="3175"/>
                <a:ext cx="408" cy="448"/>
              </a:xfrm>
              <a:prstGeom prst="rect">
                <a:avLst/>
              </a:prstGeom>
              <a:noFill/>
            </p:spPr>
          </p:pic>
        </p:grpSp>
        <p:sp>
          <p:nvSpPr>
            <p:cNvPr id="271" name="Rectangle 83"/>
            <p:cNvSpPr>
              <a:spLocks noChangeArrowheads="1"/>
            </p:cNvSpPr>
            <p:nvPr/>
          </p:nvSpPr>
          <p:spPr bwMode="auto">
            <a:xfrm>
              <a:off x="2294" y="1245"/>
              <a:ext cx="13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 charset="-122"/>
                  <a:cs typeface="Arial" charset="0"/>
                </a:rPr>
                <a:t>Description of the contents </a:t>
              </a:r>
            </a:p>
          </p:txBody>
        </p:sp>
        <p:sp>
          <p:nvSpPr>
            <p:cNvPr id="272" name="Rectangle 84"/>
            <p:cNvSpPr>
              <a:spLocks noChangeArrowheads="1"/>
            </p:cNvSpPr>
            <p:nvPr/>
          </p:nvSpPr>
          <p:spPr bwMode="auto">
            <a:xfrm>
              <a:off x="2294" y="2253"/>
              <a:ext cx="13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 charset="-122"/>
                  <a:cs typeface="Arial" charset="0"/>
                </a:rPr>
                <a:t>Description of the contents </a:t>
              </a:r>
            </a:p>
          </p:txBody>
        </p:sp>
        <p:sp>
          <p:nvSpPr>
            <p:cNvPr id="273" name="Rectangle 85"/>
            <p:cNvSpPr>
              <a:spLocks noChangeArrowheads="1"/>
            </p:cNvSpPr>
            <p:nvPr/>
          </p:nvSpPr>
          <p:spPr bwMode="auto">
            <a:xfrm>
              <a:off x="2294" y="3293"/>
              <a:ext cx="13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 charset="-122"/>
                  <a:cs typeface="Arial" charset="0"/>
                </a:rPr>
                <a:t>Description of the contents </a:t>
              </a:r>
            </a:p>
          </p:txBody>
        </p:sp>
        <p:sp>
          <p:nvSpPr>
            <p:cNvPr id="274" name="Rectangle 86"/>
            <p:cNvSpPr>
              <a:spLocks noChangeArrowheads="1"/>
            </p:cNvSpPr>
            <p:nvPr/>
          </p:nvSpPr>
          <p:spPr bwMode="auto">
            <a:xfrm>
              <a:off x="96" y="1988"/>
              <a:ext cx="1605" cy="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 charset="-122"/>
                  <a:cs typeface="Arial" charset="0"/>
                </a:rPr>
                <a:t>ThemeGallery  is a Design Digital Content &amp; Contents mall developed by Guild Design Inc.</a:t>
              </a:r>
            </a:p>
          </p:txBody>
        </p:sp>
        <p:sp>
          <p:nvSpPr>
            <p:cNvPr id="275" name="Rectangle 87"/>
            <p:cNvSpPr>
              <a:spLocks noChangeArrowheads="1"/>
            </p:cNvSpPr>
            <p:nvPr/>
          </p:nvSpPr>
          <p:spPr bwMode="auto">
            <a:xfrm>
              <a:off x="4520" y="2178"/>
              <a:ext cx="10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200" b="0" i="1" u="none" strike="noStrike" kern="120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 Black" pitchFamily="34" charset="0"/>
                  <a:ea typeface="宋体" charset="-122"/>
                  <a:cs typeface="Arial" charset="0"/>
                </a:rPr>
                <a:t>Title in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76323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3379</TotalTime>
  <Words>122</Words>
  <Application>Microsoft Office PowerPoint</Application>
  <PresentationFormat>全屏显示(4:3)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Company>rapidppt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立体图表</dc:title>
  <dc:creator>kevin</dc:creator>
  <dc:description/>
  <cp:lastModifiedBy>chinakui</cp:lastModifiedBy>
  <cp:revision>208</cp:revision>
  <dcterms:created xsi:type="dcterms:W3CDTF">2009-03-12T07:05:19Z</dcterms:created>
  <dcterms:modified xsi:type="dcterms:W3CDTF">2011-05-31T04:36:02Z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立体图表</vt:lpwstr>
  </property>
  <property fmtid="{D5CDD505-2E9C-101B-9397-08002B2CF9AE}" pid="3" name="SlideDescription">
    <vt:lpwstr/>
  </property>
</Properties>
</file>